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326"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Lst>
  <p:sldSz cx="18288000" cy="10287000"/>
  <p:notesSz cx="6858000" cy="9144000"/>
  <p:embeddedFontLst>
    <p:embeddedFont>
      <p:font typeface="Alatsi" panose="020B0604020202020204" charset="0"/>
      <p:regular r:id="rId73"/>
    </p:embeddedFont>
    <p:embeddedFont>
      <p:font typeface="Bukhari Script" panose="020B0604020202020204" charset="0"/>
      <p:regular r:id="rId74"/>
    </p:embeddedFont>
    <p:embeddedFont>
      <p:font typeface="Canva Sans Bold" panose="020B0604020202020204" charset="0"/>
      <p:regular r:id="rId75"/>
    </p:embeddedFont>
    <p:embeddedFont>
      <p:font typeface="Gagalin" panose="020B0604020202020204" charset="0"/>
      <p:regular r:id="rId76"/>
    </p:embeddedFont>
    <p:embeddedFont>
      <p:font typeface="Now Bold" panose="020B0604020202020204" charset="0"/>
      <p:regular r:id="rId77"/>
    </p:embeddedFont>
    <p:embeddedFont>
      <p:font typeface="Open Sans" panose="020B0606030504020204" pitchFamily="34" charset="0"/>
      <p:regular r:id="rId78"/>
      <p:bold r:id="rId79"/>
      <p:italic r:id="rId80"/>
      <p:boldItalic r:id="rId81"/>
    </p:embeddedFont>
    <p:embeddedFont>
      <p:font typeface="Open Sans Bold" panose="020B0806030504020204" charset="0"/>
      <p:regular r:id="rId82"/>
      <p:bold r:id="rId83"/>
    </p:embeddedFont>
    <p:embeddedFont>
      <p:font typeface="Open Sans Bold Italics" panose="020B0604020202020204" charset="0"/>
      <p:regular r:id="rId84"/>
    </p:embeddedFont>
    <p:embeddedFont>
      <p:font typeface="Open Sans Extra Bold" panose="020B0604020202020204" charset="0"/>
      <p:regular r:id="rId85"/>
    </p:embeddedFont>
    <p:embeddedFont>
      <p:font typeface="Organic" charset="0"/>
      <p:regular r:id="rId86"/>
    </p:embeddedFont>
    <p:embeddedFont>
      <p:font typeface="Poppins" panose="00000500000000000000" pitchFamily="2" charset="0"/>
      <p:regular r:id="rId87"/>
      <p:bold r:id="rId88"/>
      <p:italic r:id="rId89"/>
      <p:boldItalic r:id="rId90"/>
    </p:embeddedFont>
    <p:embeddedFont>
      <p:font typeface="Poppins Bold" panose="00000800000000000000" charset="0"/>
      <p:regular r:id="rId91"/>
    </p:embeddedFont>
    <p:embeddedFont>
      <p:font typeface="Poppins Bold Italics" panose="020B0604020202020204" charset="0"/>
      <p:regular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233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font" Target="fonts/font18.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0E8F-81DC-AAF7-13B4-F34AA2A467F4}"/>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338EEA31-89BB-F40A-3A1B-39326BAD9EBC}"/>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1EF40232-20D9-B9B4-51C5-12955D9173F8}"/>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5" name="Footer Placeholder 4">
            <a:extLst>
              <a:ext uri="{FF2B5EF4-FFF2-40B4-BE49-F238E27FC236}">
                <a16:creationId xmlns:a16="http://schemas.microsoft.com/office/drawing/2014/main" id="{47E86D16-FBD7-B140-6B35-299AF9CB080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847CC8B4-C2F0-01BE-FDB7-10DF4FF53458}"/>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1826448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A2A3-8103-5732-ABD6-6DBD599D85EF}"/>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3276EC1E-57B2-9C79-4A65-3FF1E542AC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CE23479A-0AD1-B316-1399-41390A7C0E28}"/>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5" name="Footer Placeholder 4">
            <a:extLst>
              <a:ext uri="{FF2B5EF4-FFF2-40B4-BE49-F238E27FC236}">
                <a16:creationId xmlns:a16="http://schemas.microsoft.com/office/drawing/2014/main" id="{03A4ECAA-C39D-349A-50F7-B07085605503}"/>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95685715-1B04-4680-EB91-7EF28F06D227}"/>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43506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B1824-CA88-75A1-3467-181D1566EBB9}"/>
              </a:ext>
            </a:extLst>
          </p:cNvPr>
          <p:cNvSpPr>
            <a:spLocks noGrp="1"/>
          </p:cNvSpPr>
          <p:nvPr>
            <p:ph type="title" orient="vert"/>
          </p:nvPr>
        </p:nvSpPr>
        <p:spPr>
          <a:xfrm>
            <a:off x="13087350" y="547688"/>
            <a:ext cx="3943350" cy="8718550"/>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85CD5387-CE7C-CB14-F95C-76E6F7F1F72B}"/>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1043E1CF-D338-793F-BECE-B8372ADD11B9}"/>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5" name="Footer Placeholder 4">
            <a:extLst>
              <a:ext uri="{FF2B5EF4-FFF2-40B4-BE49-F238E27FC236}">
                <a16:creationId xmlns:a16="http://schemas.microsoft.com/office/drawing/2014/main" id="{C32B7D93-FBD9-9B31-317D-AD27E0AC25A8}"/>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A6D2093B-2F73-0B1F-2870-04478A6BEEE3}"/>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240794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511DC-939F-7A2F-EE44-E9BC145F9083}"/>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6A2CF67C-B7DB-7D76-3F27-9FDA781FC1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32257746-85AC-418C-8D28-DD67456A00D3}"/>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5" name="Footer Placeholder 4">
            <a:extLst>
              <a:ext uri="{FF2B5EF4-FFF2-40B4-BE49-F238E27FC236}">
                <a16:creationId xmlns:a16="http://schemas.microsoft.com/office/drawing/2014/main" id="{6DFD842A-105C-A8D1-EDFB-64BE7CFAC320}"/>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D4F373E-5316-4A86-0129-E21A19538252}"/>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263836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C0A8-BFC4-FDB1-23DF-CF18A03018E9}"/>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A4F831C0-3410-698A-6133-69A574AE2216}"/>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E2210A-5329-F0C0-B6DA-34438DD7E6C9}"/>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5" name="Footer Placeholder 4">
            <a:extLst>
              <a:ext uri="{FF2B5EF4-FFF2-40B4-BE49-F238E27FC236}">
                <a16:creationId xmlns:a16="http://schemas.microsoft.com/office/drawing/2014/main" id="{E2D6C8F7-6199-5335-885D-9501713A272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BE9AE5F4-E245-9C5C-790D-365FEB288E0A}"/>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278919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C046-0EBE-A1DE-62AB-F8E0BC0851BE}"/>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C5317987-9813-2904-CC22-14FCBAD2A241}"/>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80290EE2-3326-AFEF-0D76-8C2ADC20C72E}"/>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BC9702FB-B6BD-AFFC-1611-987849B5273B}"/>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6" name="Footer Placeholder 5">
            <a:extLst>
              <a:ext uri="{FF2B5EF4-FFF2-40B4-BE49-F238E27FC236}">
                <a16:creationId xmlns:a16="http://schemas.microsoft.com/office/drawing/2014/main" id="{434D79C1-0603-6C3C-8C6A-D3B4E6BC4555}"/>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CD35133-8F1A-FFBA-AC7E-43D080C7BA21}"/>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2846894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5A90-BCDF-25F5-4782-840BFAE29754}"/>
              </a:ext>
            </a:extLst>
          </p:cNvPr>
          <p:cNvSpPr>
            <a:spLocks noGrp="1"/>
          </p:cNvSpPr>
          <p:nvPr>
            <p:ph type="title"/>
          </p:nvPr>
        </p:nvSpPr>
        <p:spPr>
          <a:xfrm>
            <a:off x="1260475" y="547688"/>
            <a:ext cx="15773400" cy="1989137"/>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AF91BEB9-CF12-A41B-1EBF-B0EE341A69C0}"/>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FF2589-5633-3A84-142E-A9492ED59993}"/>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25C19B26-C6B6-17DE-6059-F7CED410A3AC}"/>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57BBCD-DA54-F46C-AB3D-6852B16BA119}"/>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964848E5-1EC5-8928-9D57-7A5EEC629F10}"/>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8" name="Footer Placeholder 7">
            <a:extLst>
              <a:ext uri="{FF2B5EF4-FFF2-40B4-BE49-F238E27FC236}">
                <a16:creationId xmlns:a16="http://schemas.microsoft.com/office/drawing/2014/main" id="{C806D858-1DC0-EC85-3D1D-94BB334E6FBC}"/>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83A5B343-A162-D379-E32D-8358324E84ED}"/>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87732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A828-1A2C-72AC-B680-26581178D0AD}"/>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4B5B0F87-3B36-15D3-6510-C54BFFE0E747}"/>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4" name="Footer Placeholder 3">
            <a:extLst>
              <a:ext uri="{FF2B5EF4-FFF2-40B4-BE49-F238E27FC236}">
                <a16:creationId xmlns:a16="http://schemas.microsoft.com/office/drawing/2014/main" id="{7234D387-BA3D-B3C4-5595-54CBFC1DA6A4}"/>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5CAA3BD4-9BC6-7704-4E2F-BE5A9524E23D}"/>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310119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0BD9CB-DF80-CBC6-0611-95683A05003A}"/>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3" name="Footer Placeholder 2">
            <a:extLst>
              <a:ext uri="{FF2B5EF4-FFF2-40B4-BE49-F238E27FC236}">
                <a16:creationId xmlns:a16="http://schemas.microsoft.com/office/drawing/2014/main" id="{3A0287F2-72AD-2CE2-9272-9C2C82248D2C}"/>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CCD4DF8F-367C-8A6D-33CB-9571A765C7A9}"/>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396863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1AE0-2EC9-5F70-A233-D8D88807E162}"/>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2DF05F85-C4E1-E2E0-8E1D-8575D38A09DB}"/>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47D7E505-5D42-7753-D617-13F7995C058B}"/>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E03561-40E3-560C-AF55-F8692F565B8D}"/>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6" name="Footer Placeholder 5">
            <a:extLst>
              <a:ext uri="{FF2B5EF4-FFF2-40B4-BE49-F238E27FC236}">
                <a16:creationId xmlns:a16="http://schemas.microsoft.com/office/drawing/2014/main" id="{EAAE4CF8-CF52-B2CE-90EA-8B588FC6EE7A}"/>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37944AED-6D73-120D-6111-6FDA34022191}"/>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2833995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D8FB-348E-001E-EE0F-D035D9153AF6}"/>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9192F829-5E3E-84CF-C148-15FC9BFE832C}"/>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D813A312-6CE3-A77F-7BF4-CD3988AC1FD9}"/>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AE704-7452-9AE7-48DE-C791D2B61203}"/>
              </a:ext>
            </a:extLst>
          </p:cNvPr>
          <p:cNvSpPr>
            <a:spLocks noGrp="1"/>
          </p:cNvSpPr>
          <p:nvPr>
            <p:ph type="dt" sz="half" idx="10"/>
          </p:nvPr>
        </p:nvSpPr>
        <p:spPr/>
        <p:txBody>
          <a:bodyPr/>
          <a:lstStyle/>
          <a:p>
            <a:fld id="{35373423-8D0A-4B77-8750-601E405DD49F}" type="datetimeFigureOut">
              <a:rPr lang="en-PH" smtClean="0"/>
              <a:t>11/10/2024</a:t>
            </a:fld>
            <a:endParaRPr lang="en-PH"/>
          </a:p>
        </p:txBody>
      </p:sp>
      <p:sp>
        <p:nvSpPr>
          <p:cNvPr id="6" name="Footer Placeholder 5">
            <a:extLst>
              <a:ext uri="{FF2B5EF4-FFF2-40B4-BE49-F238E27FC236}">
                <a16:creationId xmlns:a16="http://schemas.microsoft.com/office/drawing/2014/main" id="{82567E09-762A-0D94-3FD1-E33706899E18}"/>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9C13F2EF-9314-6100-4ED1-0AF189E850AB}"/>
              </a:ext>
            </a:extLst>
          </p:cNvPr>
          <p:cNvSpPr>
            <a:spLocks noGrp="1"/>
          </p:cNvSpPr>
          <p:nvPr>
            <p:ph type="sldNum" sz="quarter" idx="12"/>
          </p:nvPr>
        </p:nvSpPr>
        <p:spPr/>
        <p:txBody>
          <a:bodyPr/>
          <a:lstStyle/>
          <a:p>
            <a:fld id="{85328F29-0EB6-4EC3-8CC1-BC23E447EB9C}" type="slidenum">
              <a:rPr lang="en-PH" smtClean="0"/>
              <a:t>‹#›</a:t>
            </a:fld>
            <a:endParaRPr lang="en-PH"/>
          </a:p>
        </p:txBody>
      </p:sp>
    </p:spTree>
    <p:extLst>
      <p:ext uri="{BB962C8B-B14F-4D97-AF65-F5344CB8AC3E}">
        <p14:creationId xmlns:p14="http://schemas.microsoft.com/office/powerpoint/2010/main" val="31376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exampaperspractice.co.uk/"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22C51-79BB-F060-827E-6E0B76610AB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BB567F47-F4E2-7181-7225-6C1CE73DE76E}"/>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2B38293-F570-DD9D-ADBD-4C53E2B953BC}"/>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35373423-8D0A-4B77-8750-601E405DD49F}" type="datetimeFigureOut">
              <a:rPr lang="en-PH" smtClean="0"/>
              <a:t>11/10/2024</a:t>
            </a:fld>
            <a:endParaRPr lang="en-PH"/>
          </a:p>
        </p:txBody>
      </p:sp>
      <p:sp>
        <p:nvSpPr>
          <p:cNvPr id="5" name="Footer Placeholder 4">
            <a:extLst>
              <a:ext uri="{FF2B5EF4-FFF2-40B4-BE49-F238E27FC236}">
                <a16:creationId xmlns:a16="http://schemas.microsoft.com/office/drawing/2014/main" id="{1D9B5F63-7DE6-5A84-2343-F6F030705454}"/>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H"/>
          </a:p>
        </p:txBody>
      </p:sp>
      <p:sp>
        <p:nvSpPr>
          <p:cNvPr id="6" name="Slide Number Placeholder 5">
            <a:extLst>
              <a:ext uri="{FF2B5EF4-FFF2-40B4-BE49-F238E27FC236}">
                <a16:creationId xmlns:a16="http://schemas.microsoft.com/office/drawing/2014/main" id="{B7319C6B-D20E-0F9B-2711-DEEE7EBDD3E9}"/>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85328F29-0EB6-4EC3-8CC1-BC23E447EB9C}" type="slidenum">
              <a:rPr lang="en-PH" smtClean="0"/>
              <a:t>‹#›</a:t>
            </a:fld>
            <a:endParaRPr lang="en-PH"/>
          </a:p>
        </p:txBody>
      </p:sp>
      <p:pic>
        <p:nvPicPr>
          <p:cNvPr id="9" name="Picture 8">
            <a:extLst>
              <a:ext uri="{FF2B5EF4-FFF2-40B4-BE49-F238E27FC236}">
                <a16:creationId xmlns:a16="http://schemas.microsoft.com/office/drawing/2014/main" id="{1EE3FAF8-2EF7-E530-B8EA-8C346FCC1CB2}"/>
              </a:ext>
            </a:extLst>
          </p:cNvPr>
          <p:cNvPicPr>
            <a:picLocks noChangeAspect="1"/>
          </p:cNvPicPr>
          <p:nvPr userDrawn="1"/>
        </p:nvPicPr>
        <p:blipFill>
          <a:blip r:embed="rId13" cstate="print">
            <a:alphaModFix amt="5000"/>
            <a:extLst>
              <a:ext uri="{28A0092B-C50C-407E-A947-70E740481C1C}">
                <a14:useLocalDpi xmlns:a14="http://schemas.microsoft.com/office/drawing/2010/main" val="0"/>
              </a:ext>
            </a:extLst>
          </a:blip>
          <a:stretch>
            <a:fillRect/>
          </a:stretch>
        </p:blipFill>
        <p:spPr>
          <a:xfrm>
            <a:off x="4471757" y="2815221"/>
            <a:ext cx="9344486" cy="3762152"/>
          </a:xfrm>
          <a:prstGeom prst="rect">
            <a:avLst/>
          </a:prstGeom>
        </p:spPr>
      </p:pic>
      <p:sp>
        <p:nvSpPr>
          <p:cNvPr id="10" name="TextBox 7">
            <a:extLst>
              <a:ext uri="{FF2B5EF4-FFF2-40B4-BE49-F238E27FC236}">
                <a16:creationId xmlns:a16="http://schemas.microsoft.com/office/drawing/2014/main" id="{16A09982-0F14-7D57-84CC-786E8F2BDEFB}"/>
              </a:ext>
            </a:extLst>
          </p:cNvPr>
          <p:cNvSpPr txBox="1"/>
          <p:nvPr userDrawn="1"/>
        </p:nvSpPr>
        <p:spPr>
          <a:xfrm>
            <a:off x="7172097" y="6654544"/>
            <a:ext cx="394380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0" i="0" dirty="0">
                <a:solidFill>
                  <a:schemeClr val="bg1">
                    <a:lumMod val="50000"/>
                  </a:schemeClr>
                </a:solidFill>
                <a:effectLst/>
                <a:latin typeface="Times New Roman" panose="02020603050405020304" pitchFamily="18" charset="0"/>
                <a:cs typeface="Times New Roman" panose="02020603050405020304" pitchFamily="18" charset="0"/>
              </a:rPr>
              <a:t>© 2024 Exams Papers Practice. All Rights Reserved</a:t>
            </a:r>
            <a:endParaRPr lang="en-PH" sz="1200"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AD10A0A-7CD8-A424-51BB-F68BB5D8ACE9}"/>
              </a:ext>
            </a:extLst>
          </p:cNvPr>
          <p:cNvPicPr>
            <a:picLocks noChangeAspect="1"/>
          </p:cNvPicPr>
          <p:nvPr userDrawn="1"/>
        </p:nvPicPr>
        <p:blipFill>
          <a:blip r:embed="rId14" cstate="print">
            <a:alphaModFix amt="85000"/>
            <a:extLst>
              <a:ext uri="{28A0092B-C50C-407E-A947-70E740481C1C}">
                <a14:useLocalDpi xmlns:a14="http://schemas.microsoft.com/office/drawing/2010/main" val="0"/>
              </a:ext>
            </a:extLst>
          </a:blip>
          <a:stretch>
            <a:fillRect/>
          </a:stretch>
        </p:blipFill>
        <p:spPr>
          <a:xfrm>
            <a:off x="8098295" y="126680"/>
            <a:ext cx="2091410" cy="842015"/>
          </a:xfrm>
          <a:prstGeom prst="rect">
            <a:avLst/>
          </a:prstGeom>
        </p:spPr>
      </p:pic>
      <p:sp>
        <p:nvSpPr>
          <p:cNvPr id="12" name="Footer Placeholder 2">
            <a:extLst>
              <a:ext uri="{FF2B5EF4-FFF2-40B4-BE49-F238E27FC236}">
                <a16:creationId xmlns:a16="http://schemas.microsoft.com/office/drawing/2014/main" id="{CBD17B20-3D96-8811-BFD0-7E670FC7A73E}"/>
              </a:ext>
            </a:extLst>
          </p:cNvPr>
          <p:cNvSpPr txBox="1">
            <a:spLocks/>
          </p:cNvSpPr>
          <p:nvPr userDrawn="1"/>
        </p:nvSpPr>
        <p:spPr>
          <a:xfrm>
            <a:off x="6215062" y="9469847"/>
            <a:ext cx="58578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500" dirty="0">
                <a:solidFill>
                  <a:schemeClr val="tx1">
                    <a:lumMod val="85000"/>
                    <a:lumOff val="15000"/>
                  </a:schemeClr>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www.exampaperspractice.co.uk</a:t>
            </a:r>
            <a:endParaRPr lang="en-GB" sz="15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9300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svg"/><Relationship Id="rId3" Type="http://schemas.openxmlformats.org/officeDocument/2006/relationships/image" Target="../media/image20.svg"/><Relationship Id="rId7" Type="http://schemas.openxmlformats.org/officeDocument/2006/relationships/image" Target="../media/image46.svg"/><Relationship Id="rId12"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svg"/><Relationship Id="rId5" Type="http://schemas.openxmlformats.org/officeDocument/2006/relationships/image" Target="../media/image44.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0.svg"/><Relationship Id="rId3" Type="http://schemas.openxmlformats.org/officeDocument/2006/relationships/image" Target="../media/image20.svg"/><Relationship Id="rId7" Type="http://schemas.openxmlformats.org/officeDocument/2006/relationships/image" Target="../media/image54.svg"/><Relationship Id="rId12"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16.svg"/><Relationship Id="rId7" Type="http://schemas.openxmlformats.org/officeDocument/2006/relationships/image" Target="../media/image63.svg"/><Relationship Id="rId12"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38.svg"/><Relationship Id="rId5" Type="http://schemas.openxmlformats.org/officeDocument/2006/relationships/image" Target="../media/image20.svg"/><Relationship Id="rId10"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5.svg"/><Relationship Id="rId3" Type="http://schemas.openxmlformats.org/officeDocument/2006/relationships/image" Target="../media/image16.svg"/><Relationship Id="rId7" Type="http://schemas.openxmlformats.org/officeDocument/2006/relationships/image" Target="../media/image63.svg"/><Relationship Id="rId12"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38.svg"/><Relationship Id="rId5" Type="http://schemas.openxmlformats.org/officeDocument/2006/relationships/image" Target="../media/image20.svg"/><Relationship Id="rId10"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6.svg"/><Relationship Id="rId7" Type="http://schemas.openxmlformats.org/officeDocument/2006/relationships/image" Target="../media/image6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20.svg"/><Relationship Id="rId10" Type="http://schemas.openxmlformats.org/officeDocument/2006/relationships/image" Target="../media/image66.png"/><Relationship Id="rId4" Type="http://schemas.openxmlformats.org/officeDocument/2006/relationships/image" Target="../media/image19.pn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16.svg"/><Relationship Id="rId7" Type="http://schemas.openxmlformats.org/officeDocument/2006/relationships/image" Target="../media/image63.svg"/><Relationship Id="rId12"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38.svg"/><Relationship Id="rId5" Type="http://schemas.openxmlformats.org/officeDocument/2006/relationships/image" Target="../media/image20.svg"/><Relationship Id="rId15" Type="http://schemas.openxmlformats.org/officeDocument/2006/relationships/image" Target="../media/image69.svg"/><Relationship Id="rId10"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36.sv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6.svg"/><Relationship Id="rId7" Type="http://schemas.openxmlformats.org/officeDocument/2006/relationships/image" Target="../media/image6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1.svg"/><Relationship Id="rId5" Type="http://schemas.openxmlformats.org/officeDocument/2006/relationships/image" Target="../media/image20.svg"/><Relationship Id="rId10" Type="http://schemas.openxmlformats.org/officeDocument/2006/relationships/image" Target="../media/image70.png"/><Relationship Id="rId4" Type="http://schemas.openxmlformats.org/officeDocument/2006/relationships/image" Target="../media/image19.png"/><Relationship Id="rId9" Type="http://schemas.openxmlformats.org/officeDocument/2006/relationships/image" Target="../media/image67.sv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6.svg"/><Relationship Id="rId7" Type="http://schemas.openxmlformats.org/officeDocument/2006/relationships/image" Target="../media/image6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73.sv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6.svg"/><Relationship Id="rId7" Type="http://schemas.openxmlformats.org/officeDocument/2006/relationships/image" Target="../media/image6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5.svg"/><Relationship Id="rId5" Type="http://schemas.openxmlformats.org/officeDocument/2006/relationships/image" Target="../media/image20.svg"/><Relationship Id="rId10" Type="http://schemas.openxmlformats.org/officeDocument/2006/relationships/image" Target="../media/image74.png"/><Relationship Id="rId4" Type="http://schemas.openxmlformats.org/officeDocument/2006/relationships/image" Target="../media/image19.png"/><Relationship Id="rId9" Type="http://schemas.openxmlformats.org/officeDocument/2006/relationships/image" Target="../media/image73.sv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6.svg"/><Relationship Id="rId7" Type="http://schemas.openxmlformats.org/officeDocument/2006/relationships/image" Target="../media/image6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5.svg"/><Relationship Id="rId5" Type="http://schemas.openxmlformats.org/officeDocument/2006/relationships/image" Target="../media/image20.svg"/><Relationship Id="rId10" Type="http://schemas.openxmlformats.org/officeDocument/2006/relationships/image" Target="../media/image74.png"/><Relationship Id="rId4" Type="http://schemas.openxmlformats.org/officeDocument/2006/relationships/image" Target="../media/image19.png"/><Relationship Id="rId9" Type="http://schemas.openxmlformats.org/officeDocument/2006/relationships/image" Target="../media/image73.sv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6.svg"/><Relationship Id="rId7" Type="http://schemas.openxmlformats.org/officeDocument/2006/relationships/image" Target="../media/image6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5.svg"/><Relationship Id="rId5" Type="http://schemas.openxmlformats.org/officeDocument/2006/relationships/image" Target="../media/image20.svg"/><Relationship Id="rId10" Type="http://schemas.openxmlformats.org/officeDocument/2006/relationships/image" Target="../media/image74.png"/><Relationship Id="rId4" Type="http://schemas.openxmlformats.org/officeDocument/2006/relationships/image" Target="../media/image19.png"/><Relationship Id="rId9" Type="http://schemas.openxmlformats.org/officeDocument/2006/relationships/image" Target="../media/image73.sv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18" Type="http://schemas.openxmlformats.org/officeDocument/2006/relationships/image" Target="../media/image86.png"/><Relationship Id="rId3" Type="http://schemas.openxmlformats.org/officeDocument/2006/relationships/image" Target="../media/image16.svg"/><Relationship Id="rId21" Type="http://schemas.openxmlformats.org/officeDocument/2006/relationships/image" Target="../media/image89.svg"/><Relationship Id="rId7" Type="http://schemas.openxmlformats.org/officeDocument/2006/relationships/image" Target="../media/image63.sv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15.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9.svg"/><Relationship Id="rId5" Type="http://schemas.openxmlformats.org/officeDocument/2006/relationships/image" Target="../media/image20.svg"/><Relationship Id="rId15" Type="http://schemas.openxmlformats.org/officeDocument/2006/relationships/image" Target="../media/image83.svg"/><Relationship Id="rId10" Type="http://schemas.openxmlformats.org/officeDocument/2006/relationships/image" Target="../media/image78.png"/><Relationship Id="rId19" Type="http://schemas.openxmlformats.org/officeDocument/2006/relationships/image" Target="../media/image87.svg"/><Relationship Id="rId4" Type="http://schemas.openxmlformats.org/officeDocument/2006/relationships/image" Target="../media/image19.png"/><Relationship Id="rId9" Type="http://schemas.openxmlformats.org/officeDocument/2006/relationships/image" Target="../media/image77.svg"/><Relationship Id="rId1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39.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38.svg"/><Relationship Id="rId5" Type="http://schemas.openxmlformats.org/officeDocument/2006/relationships/image" Target="../media/image93.svg"/><Relationship Id="rId10" Type="http://schemas.openxmlformats.org/officeDocument/2006/relationships/image" Target="../media/image37.png"/><Relationship Id="rId4" Type="http://schemas.openxmlformats.org/officeDocument/2006/relationships/image" Target="../media/image92.png"/><Relationship Id="rId9" Type="http://schemas.openxmlformats.org/officeDocument/2006/relationships/image" Target="../media/image36.sv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97.svg"/></Relationships>
</file>

<file path=ppt/slides/_rels/slide2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87.svg"/><Relationship Id="rId5" Type="http://schemas.openxmlformats.org/officeDocument/2006/relationships/image" Target="../media/image93.svg"/><Relationship Id="rId10" Type="http://schemas.openxmlformats.org/officeDocument/2006/relationships/image" Target="../media/image86.png"/><Relationship Id="rId4" Type="http://schemas.openxmlformats.org/officeDocument/2006/relationships/image" Target="../media/image92.png"/><Relationship Id="rId9" Type="http://schemas.openxmlformats.org/officeDocument/2006/relationships/image" Target="../media/image97.sv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12.sv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90.png"/><Relationship Id="rId16"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05.svg"/><Relationship Id="rId5" Type="http://schemas.openxmlformats.org/officeDocument/2006/relationships/image" Target="../media/image93.svg"/><Relationship Id="rId15" Type="http://schemas.openxmlformats.org/officeDocument/2006/relationships/image" Target="../media/image109.svg"/><Relationship Id="rId10" Type="http://schemas.openxmlformats.org/officeDocument/2006/relationships/image" Target="../media/image104.png"/><Relationship Id="rId4" Type="http://schemas.openxmlformats.org/officeDocument/2006/relationships/image" Target="../media/image92.png"/><Relationship Id="rId9" Type="http://schemas.openxmlformats.org/officeDocument/2006/relationships/image" Target="../media/image103.svg"/><Relationship Id="rId14"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sv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1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07.svg"/><Relationship Id="rId5" Type="http://schemas.openxmlformats.org/officeDocument/2006/relationships/image" Target="../media/image93.svg"/><Relationship Id="rId15" Type="http://schemas.openxmlformats.org/officeDocument/2006/relationships/image" Target="../media/image118.svg"/><Relationship Id="rId10" Type="http://schemas.openxmlformats.org/officeDocument/2006/relationships/image" Target="../media/image106.png"/><Relationship Id="rId4" Type="http://schemas.openxmlformats.org/officeDocument/2006/relationships/image" Target="../media/image92.png"/><Relationship Id="rId9" Type="http://schemas.openxmlformats.org/officeDocument/2006/relationships/image" Target="../media/image114.svg"/><Relationship Id="rId14" Type="http://schemas.openxmlformats.org/officeDocument/2006/relationships/image" Target="../media/image117.pn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svg"/><Relationship Id="rId18" Type="http://schemas.openxmlformats.org/officeDocument/2006/relationships/image" Target="../media/image118.sv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15.png"/><Relationship Id="rId17" Type="http://schemas.openxmlformats.org/officeDocument/2006/relationships/image" Target="../media/image117.png"/><Relationship Id="rId2" Type="http://schemas.openxmlformats.org/officeDocument/2006/relationships/image" Target="../media/image90.png"/><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07.svg"/><Relationship Id="rId5" Type="http://schemas.openxmlformats.org/officeDocument/2006/relationships/image" Target="../media/image93.svg"/><Relationship Id="rId15" Type="http://schemas.openxmlformats.org/officeDocument/2006/relationships/image" Target="../media/image120.svg"/><Relationship Id="rId10" Type="http://schemas.openxmlformats.org/officeDocument/2006/relationships/image" Target="../media/image106.png"/><Relationship Id="rId4" Type="http://schemas.openxmlformats.org/officeDocument/2006/relationships/image" Target="../media/image92.png"/><Relationship Id="rId9" Type="http://schemas.openxmlformats.org/officeDocument/2006/relationships/image" Target="../media/image114.svg"/><Relationship Id="rId14" Type="http://schemas.openxmlformats.org/officeDocument/2006/relationships/image" Target="../media/image119.png"/></Relationships>
</file>

<file path=ppt/slides/_rels/slide3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svg"/><Relationship Id="rId18" Type="http://schemas.openxmlformats.org/officeDocument/2006/relationships/image" Target="../media/image124.pn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15.png"/><Relationship Id="rId17" Type="http://schemas.openxmlformats.org/officeDocument/2006/relationships/image" Target="../media/image123.svg"/><Relationship Id="rId2" Type="http://schemas.openxmlformats.org/officeDocument/2006/relationships/image" Target="../media/image90.png"/><Relationship Id="rId16" Type="http://schemas.openxmlformats.org/officeDocument/2006/relationships/image" Target="../media/image122.png"/><Relationship Id="rId20"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07.svg"/><Relationship Id="rId5" Type="http://schemas.openxmlformats.org/officeDocument/2006/relationships/image" Target="../media/image93.svg"/><Relationship Id="rId15" Type="http://schemas.openxmlformats.org/officeDocument/2006/relationships/image" Target="../media/image87.svg"/><Relationship Id="rId10" Type="http://schemas.openxmlformats.org/officeDocument/2006/relationships/image" Target="../media/image106.png"/><Relationship Id="rId19" Type="http://schemas.openxmlformats.org/officeDocument/2006/relationships/image" Target="../media/image125.svg"/><Relationship Id="rId4" Type="http://schemas.openxmlformats.org/officeDocument/2006/relationships/image" Target="../media/image92.png"/><Relationship Id="rId9" Type="http://schemas.openxmlformats.org/officeDocument/2006/relationships/image" Target="../media/image114.svg"/><Relationship Id="rId1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09.svg"/><Relationship Id="rId5" Type="http://schemas.openxmlformats.org/officeDocument/2006/relationships/image" Target="../media/image93.svg"/><Relationship Id="rId10" Type="http://schemas.openxmlformats.org/officeDocument/2006/relationships/image" Target="../media/image108.png"/><Relationship Id="rId4" Type="http://schemas.openxmlformats.org/officeDocument/2006/relationships/image" Target="../media/image92.png"/><Relationship Id="rId9" Type="http://schemas.openxmlformats.org/officeDocument/2006/relationships/image" Target="../media/image107.svg"/></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0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09.svg"/><Relationship Id="rId5" Type="http://schemas.openxmlformats.org/officeDocument/2006/relationships/image" Target="../media/image93.svg"/><Relationship Id="rId10" Type="http://schemas.openxmlformats.org/officeDocument/2006/relationships/image" Target="../media/image108.png"/><Relationship Id="rId4" Type="http://schemas.openxmlformats.org/officeDocument/2006/relationships/image" Target="../media/image92.png"/><Relationship Id="rId9" Type="http://schemas.openxmlformats.org/officeDocument/2006/relationships/image" Target="../media/image107.svg"/></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26.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09.svg"/><Relationship Id="rId5" Type="http://schemas.openxmlformats.org/officeDocument/2006/relationships/image" Target="../media/image93.svg"/><Relationship Id="rId10" Type="http://schemas.openxmlformats.org/officeDocument/2006/relationships/image" Target="../media/image108.png"/><Relationship Id="rId4" Type="http://schemas.openxmlformats.org/officeDocument/2006/relationships/image" Target="../media/image92.png"/><Relationship Id="rId9" Type="http://schemas.openxmlformats.org/officeDocument/2006/relationships/image" Target="../media/image107.svg"/></Relationships>
</file>

<file path=ppt/slides/_rels/slide4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10" Type="http://schemas.openxmlformats.org/officeDocument/2006/relationships/image" Target="../media/image129.svg"/><Relationship Id="rId4" Type="http://schemas.openxmlformats.org/officeDocument/2006/relationships/image" Target="../media/image92.png"/><Relationship Id="rId9" Type="http://schemas.openxmlformats.org/officeDocument/2006/relationships/image" Target="../media/image128.png"/></Relationships>
</file>

<file path=ppt/slides/_rels/slide4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10" Type="http://schemas.openxmlformats.org/officeDocument/2006/relationships/image" Target="../media/image131.svg"/><Relationship Id="rId4" Type="http://schemas.openxmlformats.org/officeDocument/2006/relationships/image" Target="../media/image92.png"/><Relationship Id="rId9" Type="http://schemas.openxmlformats.org/officeDocument/2006/relationships/image" Target="../media/image130.png"/></Relationships>
</file>

<file path=ppt/slides/_rels/slide4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35.svg"/><Relationship Id="rId5" Type="http://schemas.openxmlformats.org/officeDocument/2006/relationships/image" Target="../media/image93.svg"/><Relationship Id="rId10" Type="http://schemas.openxmlformats.org/officeDocument/2006/relationships/image" Target="../media/image134.png"/><Relationship Id="rId4" Type="http://schemas.openxmlformats.org/officeDocument/2006/relationships/image" Target="../media/image92.png"/><Relationship Id="rId9" Type="http://schemas.openxmlformats.org/officeDocument/2006/relationships/image" Target="../media/image133.svg"/></Relationships>
</file>

<file path=ppt/slides/_rels/slide4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137.sv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137.svg"/></Relationships>
</file>

<file path=ppt/slides/_rels/slide51.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4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43.svg"/><Relationship Id="rId4" Type="http://schemas.openxmlformats.org/officeDocument/2006/relationships/image" Target="../media/image142.png"/></Relationships>
</file>

<file path=ppt/slides/_rels/slide5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4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sv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50.svg"/><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6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5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4.svg"/><Relationship Id="rId5" Type="http://schemas.openxmlformats.org/officeDocument/2006/relationships/image" Target="../media/image44.svg"/><Relationship Id="rId10" Type="http://schemas.openxmlformats.org/officeDocument/2006/relationships/image" Target="../media/image153.png"/><Relationship Id="rId4" Type="http://schemas.openxmlformats.org/officeDocument/2006/relationships/image" Target="../media/image43.png"/><Relationship Id="rId9" Type="http://schemas.openxmlformats.org/officeDocument/2006/relationships/image" Target="../media/image24.svg"/></Relationships>
</file>

<file path=ppt/slides/_rels/slide6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2.svg"/><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20.svg"/><Relationship Id="rId7" Type="http://schemas.openxmlformats.org/officeDocument/2006/relationships/image" Target="../media/image15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2.svg"/><Relationship Id="rId4" Type="http://schemas.openxmlformats.org/officeDocument/2006/relationships/image" Target="../media/image151.png"/><Relationship Id="rId9" Type="http://schemas.openxmlformats.org/officeDocument/2006/relationships/image" Target="../media/image158.png"/></Relationships>
</file>

<file path=ppt/slides/_rels/slide6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6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20.svg"/><Relationship Id="rId7" Type="http://schemas.openxmlformats.org/officeDocument/2006/relationships/image" Target="../media/image16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10" Type="http://schemas.openxmlformats.org/officeDocument/2006/relationships/image" Target="../media/image166.svg"/><Relationship Id="rId4" Type="http://schemas.openxmlformats.org/officeDocument/2006/relationships/image" Target="../media/image160.png"/><Relationship Id="rId9" Type="http://schemas.openxmlformats.org/officeDocument/2006/relationships/image" Target="../media/image165.png"/></Relationships>
</file>

<file path=ppt/slides/_rels/slide6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svg"/><Relationship Id="rId4" Type="http://schemas.openxmlformats.org/officeDocument/2006/relationships/image" Target="../media/image167.png"/></Relationships>
</file>

<file path=ppt/slides/_rels/slide6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svg"/><Relationship Id="rId4" Type="http://schemas.openxmlformats.org/officeDocument/2006/relationships/image" Target="../media/image167.png"/></Relationships>
</file>

<file path=ppt/slides/_rels/slide6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71.svg"/><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7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73.svg"/><Relationship Id="rId4" Type="http://schemas.openxmlformats.org/officeDocument/2006/relationships/image" Target="../media/image172.png"/></Relationships>
</file>

<file path=ppt/slides/_rels/slide71.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3" Type="http://schemas.openxmlformats.org/officeDocument/2006/relationships/image" Target="../media/image16.svg"/><Relationship Id="rId7" Type="http://schemas.openxmlformats.org/officeDocument/2006/relationships/image" Target="../media/image63.svg"/><Relationship Id="rId12" Type="http://schemas.openxmlformats.org/officeDocument/2006/relationships/image" Target="../media/image178.svg"/><Relationship Id="rId2" Type="http://schemas.openxmlformats.org/officeDocument/2006/relationships/image" Target="../media/image15.png"/><Relationship Id="rId16" Type="http://schemas.openxmlformats.org/officeDocument/2006/relationships/image" Target="../media/image182.sv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77.png"/><Relationship Id="rId5" Type="http://schemas.openxmlformats.org/officeDocument/2006/relationships/image" Target="../media/image20.svg"/><Relationship Id="rId15" Type="http://schemas.openxmlformats.org/officeDocument/2006/relationships/image" Target="../media/image181.png"/><Relationship Id="rId10" Type="http://schemas.openxmlformats.org/officeDocument/2006/relationships/image" Target="../media/image176.svg"/><Relationship Id="rId4" Type="http://schemas.openxmlformats.org/officeDocument/2006/relationships/image" Target="../media/image19.png"/><Relationship Id="rId9" Type="http://schemas.openxmlformats.org/officeDocument/2006/relationships/image" Target="../media/image175.png"/><Relationship Id="rId14" Type="http://schemas.openxmlformats.org/officeDocument/2006/relationships/image" Target="../media/image180.sv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D2B5EB9-5D9F-70B5-C954-C4070DCB2961}"/>
              </a:ext>
            </a:extLst>
          </p:cNvPr>
          <p:cNvSpPr>
            <a:spLocks noGrp="1"/>
          </p:cNvSpPr>
          <p:nvPr/>
        </p:nvSpPr>
        <p:spPr>
          <a:xfrm>
            <a:off x="5105400" y="2182029"/>
            <a:ext cx="8420100" cy="1742542"/>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dirty="0"/>
              <a:t>Cambridge International </a:t>
            </a:r>
            <a:br>
              <a:rPr lang="en-US" sz="4000" dirty="0"/>
            </a:br>
            <a:r>
              <a:rPr lang="en-US" sz="4000" dirty="0"/>
              <a:t>AS Level Computer Science </a:t>
            </a:r>
            <a:br>
              <a:rPr lang="en-US" sz="4000" dirty="0"/>
            </a:br>
            <a:r>
              <a:rPr lang="en-US" sz="4000" dirty="0"/>
              <a:t>(9618) – Revision Notes</a:t>
            </a:r>
            <a:endParaRPr lang="en-GB" sz="4000" dirty="0"/>
          </a:p>
        </p:txBody>
      </p:sp>
      <p:sp>
        <p:nvSpPr>
          <p:cNvPr id="18" name="Subtitle 2">
            <a:extLst>
              <a:ext uri="{FF2B5EF4-FFF2-40B4-BE49-F238E27FC236}">
                <a16:creationId xmlns:a16="http://schemas.microsoft.com/office/drawing/2014/main" id="{7C908CB9-9B71-DBB5-CA9C-399DE6A5004C}"/>
              </a:ext>
            </a:extLst>
          </p:cNvPr>
          <p:cNvSpPr>
            <a:spLocks noGrp="1"/>
          </p:cNvSpPr>
          <p:nvPr/>
        </p:nvSpPr>
        <p:spPr>
          <a:xfrm>
            <a:off x="5791198" y="4765340"/>
            <a:ext cx="7162800" cy="22955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This pack is intended for students to who are taking CIE AS Level in Computer Science, either in preparation for their AS exam, or more likely </a:t>
            </a:r>
            <a:r>
              <a:rPr lang="en-GB" u="sng" dirty="0"/>
              <a:t>alongside year 2 </a:t>
            </a:r>
            <a:r>
              <a:rPr lang="en-GB" dirty="0"/>
              <a:t>of the course to improve fluency, recall and pace on AS topics. It could be used as </a:t>
            </a:r>
            <a:r>
              <a:rPr lang="en-GB" u="sng" dirty="0"/>
              <a:t>lesson starters</a:t>
            </a:r>
            <a:r>
              <a:rPr lang="en-GB" dirty="0"/>
              <a:t>, or supplied to students for </a:t>
            </a:r>
            <a:r>
              <a:rPr lang="en-GB" u="sng" dirty="0"/>
              <a:t>independent use.</a:t>
            </a:r>
          </a:p>
        </p:txBody>
      </p:sp>
      <p:sp>
        <p:nvSpPr>
          <p:cNvPr id="19" name="Rectangle 18">
            <a:extLst>
              <a:ext uri="{FF2B5EF4-FFF2-40B4-BE49-F238E27FC236}">
                <a16:creationId xmlns:a16="http://schemas.microsoft.com/office/drawing/2014/main" id="{633107AA-6A75-2CCF-1DAB-E2E65E4C784B}"/>
              </a:ext>
            </a:extLst>
          </p:cNvPr>
          <p:cNvSpPr/>
          <p:nvPr/>
        </p:nvSpPr>
        <p:spPr>
          <a:xfrm>
            <a:off x="5162549" y="4076700"/>
            <a:ext cx="8420099" cy="523220"/>
          </a:xfrm>
          <a:prstGeom prst="rect">
            <a:avLst/>
          </a:prstGeom>
          <a:solidFill>
            <a:schemeClr val="accent4"/>
          </a:solidFill>
        </p:spPr>
        <p:style>
          <a:lnRef idx="0">
            <a:schemeClr val="accent5"/>
          </a:lnRef>
          <a:fillRef idx="3">
            <a:schemeClr val="accent5"/>
          </a:fillRef>
          <a:effectRef idx="3">
            <a:schemeClr val="accent5"/>
          </a:effectRef>
          <a:fontRef idx="minor">
            <a:schemeClr val="lt1"/>
          </a:fontRef>
        </p:style>
        <p:txBody>
          <a:bodyPr wrap="square">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dirty="0"/>
              <a:t>Hardware</a:t>
            </a:r>
          </a:p>
        </p:txBody>
      </p:sp>
    </p:spTree>
    <p:extLst>
      <p:ext uri="{BB962C8B-B14F-4D97-AF65-F5344CB8AC3E}">
        <p14:creationId xmlns:p14="http://schemas.microsoft.com/office/powerpoint/2010/main" val="173070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27169" y="2009930"/>
            <a:ext cx="4812777" cy="15754"/>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327060" y="1259043"/>
            <a:ext cx="511350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Storage of Data</a:t>
            </a:r>
          </a:p>
        </p:txBody>
      </p:sp>
      <p:grpSp>
        <p:nvGrpSpPr>
          <p:cNvPr id="7" name="Group 7"/>
          <p:cNvGrpSpPr/>
          <p:nvPr/>
        </p:nvGrpSpPr>
        <p:grpSpPr>
          <a:xfrm>
            <a:off x="1991376" y="2981488"/>
            <a:ext cx="5093266" cy="1300608"/>
            <a:chOff x="0" y="0"/>
            <a:chExt cx="1341436" cy="342547"/>
          </a:xfrm>
        </p:grpSpPr>
        <p:sp>
          <p:nvSpPr>
            <p:cNvPr id="8" name="Freeform 8"/>
            <p:cNvSpPr/>
            <p:nvPr/>
          </p:nvSpPr>
          <p:spPr>
            <a:xfrm>
              <a:off x="0" y="0"/>
              <a:ext cx="1341436" cy="342547"/>
            </a:xfrm>
            <a:custGeom>
              <a:avLst/>
              <a:gdLst/>
              <a:ahLst/>
              <a:cxnLst/>
              <a:rect l="l" t="t" r="r" b="b"/>
              <a:pathLst>
                <a:path w="1341436" h="342547">
                  <a:moveTo>
                    <a:pt x="77522" y="0"/>
                  </a:moveTo>
                  <a:lnTo>
                    <a:pt x="1263915" y="0"/>
                  </a:lnTo>
                  <a:cubicBezTo>
                    <a:pt x="1284475" y="0"/>
                    <a:pt x="1304193" y="8167"/>
                    <a:pt x="1318731" y="22706"/>
                  </a:cubicBezTo>
                  <a:cubicBezTo>
                    <a:pt x="1333269" y="37244"/>
                    <a:pt x="1341436" y="56962"/>
                    <a:pt x="1341436" y="77522"/>
                  </a:cubicBezTo>
                  <a:lnTo>
                    <a:pt x="1341436" y="265025"/>
                  </a:lnTo>
                  <a:cubicBezTo>
                    <a:pt x="1341436" y="307839"/>
                    <a:pt x="1306729" y="342547"/>
                    <a:pt x="1263915" y="342547"/>
                  </a:cubicBezTo>
                  <a:lnTo>
                    <a:pt x="77522" y="342547"/>
                  </a:lnTo>
                  <a:cubicBezTo>
                    <a:pt x="56962" y="342547"/>
                    <a:pt x="37244" y="334380"/>
                    <a:pt x="22706" y="319841"/>
                  </a:cubicBezTo>
                  <a:cubicBezTo>
                    <a:pt x="8167" y="305303"/>
                    <a:pt x="0" y="285585"/>
                    <a:pt x="0" y="265025"/>
                  </a:cubicBezTo>
                  <a:lnTo>
                    <a:pt x="0" y="77522"/>
                  </a:lnTo>
                  <a:cubicBezTo>
                    <a:pt x="0" y="34708"/>
                    <a:pt x="34708" y="0"/>
                    <a:pt x="77522" y="0"/>
                  </a:cubicBezTo>
                  <a:close/>
                </a:path>
              </a:pathLst>
            </a:custGeom>
            <a:solidFill>
              <a:srgbClr val="019D97"/>
            </a:solidFill>
          </p:spPr>
          <p:txBody>
            <a:bodyPr/>
            <a:lstStyle/>
            <a:p>
              <a:endParaRPr lang="en-PH"/>
            </a:p>
          </p:txBody>
        </p:sp>
        <p:sp>
          <p:nvSpPr>
            <p:cNvPr id="9" name="TextBox 9"/>
            <p:cNvSpPr txBox="1"/>
            <p:nvPr/>
          </p:nvSpPr>
          <p:spPr>
            <a:xfrm>
              <a:off x="0" y="-28575"/>
              <a:ext cx="1341436" cy="371122"/>
            </a:xfrm>
            <a:prstGeom prst="rect">
              <a:avLst/>
            </a:prstGeom>
          </p:spPr>
          <p:txBody>
            <a:bodyPr lIns="50800" tIns="50800" rIns="50800" bIns="50800" rtlCol="0" anchor="ctr"/>
            <a:lstStyle/>
            <a:p>
              <a:pPr algn="ctr">
                <a:lnSpc>
                  <a:spcPts val="2595"/>
                </a:lnSpc>
              </a:pPr>
              <a:endParaRPr/>
            </a:p>
          </p:txBody>
        </p:sp>
      </p:grpSp>
      <p:sp>
        <p:nvSpPr>
          <p:cNvPr id="10" name="TextBox 10"/>
          <p:cNvSpPr txBox="1"/>
          <p:nvPr/>
        </p:nvSpPr>
        <p:spPr>
          <a:xfrm>
            <a:off x="2279556" y="3215608"/>
            <a:ext cx="4516905" cy="70897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A storage device that is an integral part of the system</a:t>
            </a:r>
          </a:p>
        </p:txBody>
      </p:sp>
      <p:grpSp>
        <p:nvGrpSpPr>
          <p:cNvPr id="11" name="Group 11"/>
          <p:cNvGrpSpPr/>
          <p:nvPr/>
        </p:nvGrpSpPr>
        <p:grpSpPr>
          <a:xfrm>
            <a:off x="1991376" y="4409924"/>
            <a:ext cx="5093266" cy="1300608"/>
            <a:chOff x="0" y="0"/>
            <a:chExt cx="1341436" cy="342547"/>
          </a:xfrm>
        </p:grpSpPr>
        <p:sp>
          <p:nvSpPr>
            <p:cNvPr id="12" name="Freeform 12"/>
            <p:cNvSpPr/>
            <p:nvPr/>
          </p:nvSpPr>
          <p:spPr>
            <a:xfrm>
              <a:off x="0" y="0"/>
              <a:ext cx="1341436" cy="342547"/>
            </a:xfrm>
            <a:custGeom>
              <a:avLst/>
              <a:gdLst/>
              <a:ahLst/>
              <a:cxnLst/>
              <a:rect l="l" t="t" r="r" b="b"/>
              <a:pathLst>
                <a:path w="1341436" h="342547">
                  <a:moveTo>
                    <a:pt x="77522" y="0"/>
                  </a:moveTo>
                  <a:lnTo>
                    <a:pt x="1263915" y="0"/>
                  </a:lnTo>
                  <a:cubicBezTo>
                    <a:pt x="1284475" y="0"/>
                    <a:pt x="1304193" y="8167"/>
                    <a:pt x="1318731" y="22706"/>
                  </a:cubicBezTo>
                  <a:cubicBezTo>
                    <a:pt x="1333269" y="37244"/>
                    <a:pt x="1341436" y="56962"/>
                    <a:pt x="1341436" y="77522"/>
                  </a:cubicBezTo>
                  <a:lnTo>
                    <a:pt x="1341436" y="265025"/>
                  </a:lnTo>
                  <a:cubicBezTo>
                    <a:pt x="1341436" y="307839"/>
                    <a:pt x="1306729" y="342547"/>
                    <a:pt x="1263915" y="342547"/>
                  </a:cubicBezTo>
                  <a:lnTo>
                    <a:pt x="77522" y="342547"/>
                  </a:lnTo>
                  <a:cubicBezTo>
                    <a:pt x="56962" y="342547"/>
                    <a:pt x="37244" y="334380"/>
                    <a:pt x="22706" y="319841"/>
                  </a:cubicBezTo>
                  <a:cubicBezTo>
                    <a:pt x="8167" y="305303"/>
                    <a:pt x="0" y="285585"/>
                    <a:pt x="0" y="265025"/>
                  </a:cubicBezTo>
                  <a:lnTo>
                    <a:pt x="0" y="77522"/>
                  </a:lnTo>
                  <a:cubicBezTo>
                    <a:pt x="0" y="34708"/>
                    <a:pt x="34708" y="0"/>
                    <a:pt x="77522" y="0"/>
                  </a:cubicBezTo>
                  <a:close/>
                </a:path>
              </a:pathLst>
            </a:custGeom>
            <a:solidFill>
              <a:srgbClr val="019D97"/>
            </a:solidFill>
          </p:spPr>
          <p:txBody>
            <a:bodyPr/>
            <a:lstStyle/>
            <a:p>
              <a:endParaRPr lang="en-PH"/>
            </a:p>
          </p:txBody>
        </p:sp>
        <p:sp>
          <p:nvSpPr>
            <p:cNvPr id="13" name="TextBox 13"/>
            <p:cNvSpPr txBox="1"/>
            <p:nvPr/>
          </p:nvSpPr>
          <p:spPr>
            <a:xfrm>
              <a:off x="0" y="-28575"/>
              <a:ext cx="1341436" cy="371122"/>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2239805" y="4503715"/>
            <a:ext cx="4516905" cy="107092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An individual storage object that can be placed into a computer system's drive</a:t>
            </a:r>
          </a:p>
        </p:txBody>
      </p:sp>
      <p:grpSp>
        <p:nvGrpSpPr>
          <p:cNvPr id="15" name="Group 15"/>
          <p:cNvGrpSpPr/>
          <p:nvPr/>
        </p:nvGrpSpPr>
        <p:grpSpPr>
          <a:xfrm>
            <a:off x="1991376" y="5834357"/>
            <a:ext cx="5093266" cy="1300608"/>
            <a:chOff x="0" y="0"/>
            <a:chExt cx="1341436" cy="342547"/>
          </a:xfrm>
        </p:grpSpPr>
        <p:sp>
          <p:nvSpPr>
            <p:cNvPr id="16" name="Freeform 16"/>
            <p:cNvSpPr/>
            <p:nvPr/>
          </p:nvSpPr>
          <p:spPr>
            <a:xfrm>
              <a:off x="0" y="0"/>
              <a:ext cx="1341436" cy="342547"/>
            </a:xfrm>
            <a:custGeom>
              <a:avLst/>
              <a:gdLst/>
              <a:ahLst/>
              <a:cxnLst/>
              <a:rect l="l" t="t" r="r" b="b"/>
              <a:pathLst>
                <a:path w="1341436" h="342547">
                  <a:moveTo>
                    <a:pt x="77522" y="0"/>
                  </a:moveTo>
                  <a:lnTo>
                    <a:pt x="1263915" y="0"/>
                  </a:lnTo>
                  <a:cubicBezTo>
                    <a:pt x="1284475" y="0"/>
                    <a:pt x="1304193" y="8167"/>
                    <a:pt x="1318731" y="22706"/>
                  </a:cubicBezTo>
                  <a:cubicBezTo>
                    <a:pt x="1333269" y="37244"/>
                    <a:pt x="1341436" y="56962"/>
                    <a:pt x="1341436" y="77522"/>
                  </a:cubicBezTo>
                  <a:lnTo>
                    <a:pt x="1341436" y="265025"/>
                  </a:lnTo>
                  <a:cubicBezTo>
                    <a:pt x="1341436" y="307839"/>
                    <a:pt x="1306729" y="342547"/>
                    <a:pt x="1263915" y="342547"/>
                  </a:cubicBezTo>
                  <a:lnTo>
                    <a:pt x="77522" y="342547"/>
                  </a:lnTo>
                  <a:cubicBezTo>
                    <a:pt x="56962" y="342547"/>
                    <a:pt x="37244" y="334380"/>
                    <a:pt x="22706" y="319841"/>
                  </a:cubicBezTo>
                  <a:cubicBezTo>
                    <a:pt x="8167" y="305303"/>
                    <a:pt x="0" y="285585"/>
                    <a:pt x="0" y="265025"/>
                  </a:cubicBezTo>
                  <a:lnTo>
                    <a:pt x="0" y="77522"/>
                  </a:lnTo>
                  <a:cubicBezTo>
                    <a:pt x="0" y="34708"/>
                    <a:pt x="34708" y="0"/>
                    <a:pt x="77522" y="0"/>
                  </a:cubicBezTo>
                  <a:close/>
                </a:path>
              </a:pathLst>
            </a:custGeom>
            <a:solidFill>
              <a:srgbClr val="019D97"/>
            </a:solidFill>
          </p:spPr>
          <p:txBody>
            <a:bodyPr/>
            <a:lstStyle/>
            <a:p>
              <a:endParaRPr lang="en-PH"/>
            </a:p>
          </p:txBody>
        </p:sp>
        <p:sp>
          <p:nvSpPr>
            <p:cNvPr id="17" name="TextBox 17"/>
            <p:cNvSpPr txBox="1"/>
            <p:nvPr/>
          </p:nvSpPr>
          <p:spPr>
            <a:xfrm>
              <a:off x="0" y="-28575"/>
              <a:ext cx="1341436" cy="371122"/>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2275491" y="5914015"/>
            <a:ext cx="4516905" cy="107092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Peripheral device that can be connected to the system when needed</a:t>
            </a:r>
          </a:p>
        </p:txBody>
      </p:sp>
      <p:grpSp>
        <p:nvGrpSpPr>
          <p:cNvPr id="19" name="Group 19"/>
          <p:cNvGrpSpPr/>
          <p:nvPr/>
        </p:nvGrpSpPr>
        <p:grpSpPr>
          <a:xfrm>
            <a:off x="1987310" y="7258790"/>
            <a:ext cx="5093266" cy="1300608"/>
            <a:chOff x="0" y="0"/>
            <a:chExt cx="1341436" cy="342547"/>
          </a:xfrm>
        </p:grpSpPr>
        <p:sp>
          <p:nvSpPr>
            <p:cNvPr id="20" name="Freeform 20"/>
            <p:cNvSpPr/>
            <p:nvPr/>
          </p:nvSpPr>
          <p:spPr>
            <a:xfrm>
              <a:off x="0" y="0"/>
              <a:ext cx="1341436" cy="342547"/>
            </a:xfrm>
            <a:custGeom>
              <a:avLst/>
              <a:gdLst/>
              <a:ahLst/>
              <a:cxnLst/>
              <a:rect l="l" t="t" r="r" b="b"/>
              <a:pathLst>
                <a:path w="1341436" h="342547">
                  <a:moveTo>
                    <a:pt x="77522" y="0"/>
                  </a:moveTo>
                  <a:lnTo>
                    <a:pt x="1263915" y="0"/>
                  </a:lnTo>
                  <a:cubicBezTo>
                    <a:pt x="1284475" y="0"/>
                    <a:pt x="1304193" y="8167"/>
                    <a:pt x="1318731" y="22706"/>
                  </a:cubicBezTo>
                  <a:cubicBezTo>
                    <a:pt x="1333269" y="37244"/>
                    <a:pt x="1341436" y="56962"/>
                    <a:pt x="1341436" y="77522"/>
                  </a:cubicBezTo>
                  <a:lnTo>
                    <a:pt x="1341436" y="265025"/>
                  </a:lnTo>
                  <a:cubicBezTo>
                    <a:pt x="1341436" y="307839"/>
                    <a:pt x="1306729" y="342547"/>
                    <a:pt x="1263915" y="342547"/>
                  </a:cubicBezTo>
                  <a:lnTo>
                    <a:pt x="77522" y="342547"/>
                  </a:lnTo>
                  <a:cubicBezTo>
                    <a:pt x="56962" y="342547"/>
                    <a:pt x="37244" y="334380"/>
                    <a:pt x="22706" y="319841"/>
                  </a:cubicBezTo>
                  <a:cubicBezTo>
                    <a:pt x="8167" y="305303"/>
                    <a:pt x="0" y="285585"/>
                    <a:pt x="0" y="265025"/>
                  </a:cubicBezTo>
                  <a:lnTo>
                    <a:pt x="0" y="77522"/>
                  </a:lnTo>
                  <a:cubicBezTo>
                    <a:pt x="0" y="34708"/>
                    <a:pt x="34708" y="0"/>
                    <a:pt x="77522" y="0"/>
                  </a:cubicBezTo>
                  <a:close/>
                </a:path>
              </a:pathLst>
            </a:custGeom>
            <a:solidFill>
              <a:srgbClr val="019D97"/>
            </a:solidFill>
          </p:spPr>
          <p:txBody>
            <a:bodyPr/>
            <a:lstStyle/>
            <a:p>
              <a:endParaRPr lang="en-PH"/>
            </a:p>
          </p:txBody>
        </p:sp>
        <p:sp>
          <p:nvSpPr>
            <p:cNvPr id="21" name="TextBox 21"/>
            <p:cNvSpPr txBox="1"/>
            <p:nvPr/>
          </p:nvSpPr>
          <p:spPr>
            <a:xfrm>
              <a:off x="0" y="-28575"/>
              <a:ext cx="1341436" cy="371122"/>
            </a:xfrm>
            <a:prstGeom prst="rect">
              <a:avLst/>
            </a:prstGeom>
          </p:spPr>
          <p:txBody>
            <a:bodyPr lIns="50800" tIns="50800" rIns="50800" bIns="50800" rtlCol="0" anchor="ctr"/>
            <a:lstStyle/>
            <a:p>
              <a:pPr algn="ctr">
                <a:lnSpc>
                  <a:spcPts val="2595"/>
                </a:lnSpc>
              </a:pPr>
              <a:endParaRPr/>
            </a:p>
          </p:txBody>
        </p:sp>
      </p:grpSp>
      <p:sp>
        <p:nvSpPr>
          <p:cNvPr id="22" name="TextBox 22"/>
          <p:cNvSpPr txBox="1"/>
          <p:nvPr/>
        </p:nvSpPr>
        <p:spPr>
          <a:xfrm>
            <a:off x="2279556" y="7535015"/>
            <a:ext cx="4516905" cy="70897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Portable memory device that can be carried around </a:t>
            </a:r>
          </a:p>
        </p:txBody>
      </p:sp>
      <p:grpSp>
        <p:nvGrpSpPr>
          <p:cNvPr id="23" name="Group 23"/>
          <p:cNvGrpSpPr/>
          <p:nvPr/>
        </p:nvGrpSpPr>
        <p:grpSpPr>
          <a:xfrm>
            <a:off x="7253289" y="2981488"/>
            <a:ext cx="9047401" cy="1300608"/>
            <a:chOff x="0" y="0"/>
            <a:chExt cx="2382855" cy="342547"/>
          </a:xfrm>
        </p:grpSpPr>
        <p:sp>
          <p:nvSpPr>
            <p:cNvPr id="24" name="Freeform 24"/>
            <p:cNvSpPr/>
            <p:nvPr/>
          </p:nvSpPr>
          <p:spPr>
            <a:xfrm>
              <a:off x="0" y="0"/>
              <a:ext cx="2382855" cy="342547"/>
            </a:xfrm>
            <a:custGeom>
              <a:avLst/>
              <a:gdLst/>
              <a:ahLst/>
              <a:cxnLst/>
              <a:rect l="l" t="t" r="r" b="b"/>
              <a:pathLst>
                <a:path w="2382855" h="342547">
                  <a:moveTo>
                    <a:pt x="43641" y="0"/>
                  </a:moveTo>
                  <a:lnTo>
                    <a:pt x="2339214" y="0"/>
                  </a:lnTo>
                  <a:cubicBezTo>
                    <a:pt x="2363316" y="0"/>
                    <a:pt x="2382855" y="19539"/>
                    <a:pt x="2382855" y="43641"/>
                  </a:cubicBezTo>
                  <a:lnTo>
                    <a:pt x="2382855" y="298906"/>
                  </a:lnTo>
                  <a:cubicBezTo>
                    <a:pt x="2382855" y="310480"/>
                    <a:pt x="2378257" y="321581"/>
                    <a:pt x="2370072" y="329765"/>
                  </a:cubicBezTo>
                  <a:cubicBezTo>
                    <a:pt x="2361888" y="337949"/>
                    <a:pt x="2350788" y="342547"/>
                    <a:pt x="2339214" y="342547"/>
                  </a:cubicBezTo>
                  <a:lnTo>
                    <a:pt x="43641" y="342547"/>
                  </a:lnTo>
                  <a:cubicBezTo>
                    <a:pt x="32067" y="342547"/>
                    <a:pt x="20966" y="337949"/>
                    <a:pt x="12782" y="329765"/>
                  </a:cubicBezTo>
                  <a:cubicBezTo>
                    <a:pt x="4598" y="321581"/>
                    <a:pt x="0" y="310480"/>
                    <a:pt x="0" y="298906"/>
                  </a:cubicBezTo>
                  <a:lnTo>
                    <a:pt x="0" y="43641"/>
                  </a:lnTo>
                  <a:cubicBezTo>
                    <a:pt x="0" y="19539"/>
                    <a:pt x="19539" y="0"/>
                    <a:pt x="43641" y="0"/>
                  </a:cubicBezTo>
                  <a:close/>
                </a:path>
              </a:pathLst>
            </a:custGeom>
            <a:solidFill>
              <a:srgbClr val="F4F3F3"/>
            </a:solidFill>
          </p:spPr>
          <p:txBody>
            <a:bodyPr/>
            <a:lstStyle/>
            <a:p>
              <a:endParaRPr lang="en-PH"/>
            </a:p>
          </p:txBody>
        </p:sp>
        <p:sp>
          <p:nvSpPr>
            <p:cNvPr id="25" name="TextBox 25"/>
            <p:cNvSpPr txBox="1"/>
            <p:nvPr/>
          </p:nvSpPr>
          <p:spPr>
            <a:xfrm>
              <a:off x="0" y="-28575"/>
              <a:ext cx="2382855" cy="371122"/>
            </a:xfrm>
            <a:prstGeom prst="rect">
              <a:avLst/>
            </a:prstGeom>
          </p:spPr>
          <p:txBody>
            <a:bodyPr lIns="50800" tIns="50800" rIns="50800" bIns="50800" rtlCol="0" anchor="ctr"/>
            <a:lstStyle/>
            <a:p>
              <a:pPr algn="ctr">
                <a:lnSpc>
                  <a:spcPts val="2595"/>
                </a:lnSpc>
              </a:pPr>
              <a:endParaRPr/>
            </a:p>
          </p:txBody>
        </p:sp>
      </p:grpSp>
      <p:sp>
        <p:nvSpPr>
          <p:cNvPr id="26" name="TextBox 26"/>
          <p:cNvSpPr txBox="1"/>
          <p:nvPr/>
        </p:nvSpPr>
        <p:spPr>
          <a:xfrm>
            <a:off x="7485757" y="3396583"/>
            <a:ext cx="8582465" cy="347023"/>
          </a:xfrm>
          <a:prstGeom prst="rect">
            <a:avLst/>
          </a:prstGeom>
        </p:spPr>
        <p:txBody>
          <a:bodyPr lIns="0" tIns="0" rIns="0" bIns="0" rtlCol="0" anchor="t">
            <a:spAutoFit/>
          </a:bodyPr>
          <a:lstStyle/>
          <a:p>
            <a:pPr algn="ctr">
              <a:lnSpc>
                <a:spcPts val="2922"/>
              </a:lnSpc>
              <a:spcBef>
                <a:spcPct val="0"/>
              </a:spcBef>
            </a:pPr>
            <a:r>
              <a:rPr lang="en-US" sz="2087" b="1" i="1">
                <a:solidFill>
                  <a:srgbClr val="000000"/>
                </a:solidFill>
                <a:latin typeface="Open Sans Bold Italics"/>
                <a:ea typeface="Open Sans Bold Italics"/>
                <a:cs typeface="Open Sans Bold Italics"/>
                <a:sym typeface="Open Sans Bold Italics"/>
              </a:rPr>
              <a:t>Hard Disk or Solid State Drive</a:t>
            </a:r>
          </a:p>
        </p:txBody>
      </p:sp>
      <p:grpSp>
        <p:nvGrpSpPr>
          <p:cNvPr id="27" name="Group 27"/>
          <p:cNvGrpSpPr/>
          <p:nvPr/>
        </p:nvGrpSpPr>
        <p:grpSpPr>
          <a:xfrm>
            <a:off x="7230233" y="4409924"/>
            <a:ext cx="9047401" cy="1300608"/>
            <a:chOff x="0" y="0"/>
            <a:chExt cx="2382855" cy="342547"/>
          </a:xfrm>
        </p:grpSpPr>
        <p:sp>
          <p:nvSpPr>
            <p:cNvPr id="28" name="Freeform 28"/>
            <p:cNvSpPr/>
            <p:nvPr/>
          </p:nvSpPr>
          <p:spPr>
            <a:xfrm>
              <a:off x="0" y="0"/>
              <a:ext cx="2382855" cy="342547"/>
            </a:xfrm>
            <a:custGeom>
              <a:avLst/>
              <a:gdLst/>
              <a:ahLst/>
              <a:cxnLst/>
              <a:rect l="l" t="t" r="r" b="b"/>
              <a:pathLst>
                <a:path w="2382855" h="342547">
                  <a:moveTo>
                    <a:pt x="43641" y="0"/>
                  </a:moveTo>
                  <a:lnTo>
                    <a:pt x="2339214" y="0"/>
                  </a:lnTo>
                  <a:cubicBezTo>
                    <a:pt x="2363316" y="0"/>
                    <a:pt x="2382855" y="19539"/>
                    <a:pt x="2382855" y="43641"/>
                  </a:cubicBezTo>
                  <a:lnTo>
                    <a:pt x="2382855" y="298906"/>
                  </a:lnTo>
                  <a:cubicBezTo>
                    <a:pt x="2382855" y="310480"/>
                    <a:pt x="2378257" y="321581"/>
                    <a:pt x="2370072" y="329765"/>
                  </a:cubicBezTo>
                  <a:cubicBezTo>
                    <a:pt x="2361888" y="337949"/>
                    <a:pt x="2350788" y="342547"/>
                    <a:pt x="2339214" y="342547"/>
                  </a:cubicBezTo>
                  <a:lnTo>
                    <a:pt x="43641" y="342547"/>
                  </a:lnTo>
                  <a:cubicBezTo>
                    <a:pt x="32067" y="342547"/>
                    <a:pt x="20966" y="337949"/>
                    <a:pt x="12782" y="329765"/>
                  </a:cubicBezTo>
                  <a:cubicBezTo>
                    <a:pt x="4598" y="321581"/>
                    <a:pt x="0" y="310480"/>
                    <a:pt x="0" y="298906"/>
                  </a:cubicBezTo>
                  <a:lnTo>
                    <a:pt x="0" y="43641"/>
                  </a:lnTo>
                  <a:cubicBezTo>
                    <a:pt x="0" y="19539"/>
                    <a:pt x="19539" y="0"/>
                    <a:pt x="43641" y="0"/>
                  </a:cubicBezTo>
                  <a:close/>
                </a:path>
              </a:pathLst>
            </a:custGeom>
            <a:solidFill>
              <a:srgbClr val="F4F3F3"/>
            </a:solidFill>
          </p:spPr>
          <p:txBody>
            <a:bodyPr/>
            <a:lstStyle/>
            <a:p>
              <a:endParaRPr lang="en-PH"/>
            </a:p>
          </p:txBody>
        </p:sp>
        <p:sp>
          <p:nvSpPr>
            <p:cNvPr id="29" name="TextBox 29"/>
            <p:cNvSpPr txBox="1"/>
            <p:nvPr/>
          </p:nvSpPr>
          <p:spPr>
            <a:xfrm>
              <a:off x="0" y="-28575"/>
              <a:ext cx="2382855" cy="371122"/>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7462701" y="4798505"/>
            <a:ext cx="8582465" cy="347023"/>
          </a:xfrm>
          <a:prstGeom prst="rect">
            <a:avLst/>
          </a:prstGeom>
        </p:spPr>
        <p:txBody>
          <a:bodyPr lIns="0" tIns="0" rIns="0" bIns="0" rtlCol="0" anchor="t">
            <a:spAutoFit/>
          </a:bodyPr>
          <a:lstStyle/>
          <a:p>
            <a:pPr algn="ctr">
              <a:lnSpc>
                <a:spcPts val="2922"/>
              </a:lnSpc>
              <a:spcBef>
                <a:spcPct val="0"/>
              </a:spcBef>
            </a:pPr>
            <a:r>
              <a:rPr lang="en-US" sz="2087" b="1" i="1">
                <a:solidFill>
                  <a:srgbClr val="000000"/>
                </a:solidFill>
                <a:latin typeface="Open Sans Bold Italics"/>
                <a:ea typeface="Open Sans Bold Italics"/>
                <a:cs typeface="Open Sans Bold Italics"/>
                <a:sym typeface="Open Sans Bold Italics"/>
              </a:rPr>
              <a:t>Floppy disk, optical disc, magnetic tape cartridge</a:t>
            </a:r>
          </a:p>
        </p:txBody>
      </p:sp>
      <p:grpSp>
        <p:nvGrpSpPr>
          <p:cNvPr id="31" name="Group 31"/>
          <p:cNvGrpSpPr/>
          <p:nvPr/>
        </p:nvGrpSpPr>
        <p:grpSpPr>
          <a:xfrm>
            <a:off x="7253289" y="5834357"/>
            <a:ext cx="9047401" cy="1300608"/>
            <a:chOff x="0" y="0"/>
            <a:chExt cx="2382855" cy="342547"/>
          </a:xfrm>
        </p:grpSpPr>
        <p:sp>
          <p:nvSpPr>
            <p:cNvPr id="32" name="Freeform 32"/>
            <p:cNvSpPr/>
            <p:nvPr/>
          </p:nvSpPr>
          <p:spPr>
            <a:xfrm>
              <a:off x="0" y="0"/>
              <a:ext cx="2382855" cy="342547"/>
            </a:xfrm>
            <a:custGeom>
              <a:avLst/>
              <a:gdLst/>
              <a:ahLst/>
              <a:cxnLst/>
              <a:rect l="l" t="t" r="r" b="b"/>
              <a:pathLst>
                <a:path w="2382855" h="342547">
                  <a:moveTo>
                    <a:pt x="43641" y="0"/>
                  </a:moveTo>
                  <a:lnTo>
                    <a:pt x="2339214" y="0"/>
                  </a:lnTo>
                  <a:cubicBezTo>
                    <a:pt x="2363316" y="0"/>
                    <a:pt x="2382855" y="19539"/>
                    <a:pt x="2382855" y="43641"/>
                  </a:cubicBezTo>
                  <a:lnTo>
                    <a:pt x="2382855" y="298906"/>
                  </a:lnTo>
                  <a:cubicBezTo>
                    <a:pt x="2382855" y="310480"/>
                    <a:pt x="2378257" y="321581"/>
                    <a:pt x="2370072" y="329765"/>
                  </a:cubicBezTo>
                  <a:cubicBezTo>
                    <a:pt x="2361888" y="337949"/>
                    <a:pt x="2350788" y="342547"/>
                    <a:pt x="2339214" y="342547"/>
                  </a:cubicBezTo>
                  <a:lnTo>
                    <a:pt x="43641" y="342547"/>
                  </a:lnTo>
                  <a:cubicBezTo>
                    <a:pt x="32067" y="342547"/>
                    <a:pt x="20966" y="337949"/>
                    <a:pt x="12782" y="329765"/>
                  </a:cubicBezTo>
                  <a:cubicBezTo>
                    <a:pt x="4598" y="321581"/>
                    <a:pt x="0" y="310480"/>
                    <a:pt x="0" y="298906"/>
                  </a:cubicBezTo>
                  <a:lnTo>
                    <a:pt x="0" y="43641"/>
                  </a:lnTo>
                  <a:cubicBezTo>
                    <a:pt x="0" y="19539"/>
                    <a:pt x="19539" y="0"/>
                    <a:pt x="43641" y="0"/>
                  </a:cubicBezTo>
                  <a:close/>
                </a:path>
              </a:pathLst>
            </a:custGeom>
            <a:solidFill>
              <a:srgbClr val="F4F3F3"/>
            </a:solidFill>
          </p:spPr>
          <p:txBody>
            <a:bodyPr/>
            <a:lstStyle/>
            <a:p>
              <a:endParaRPr lang="en-PH"/>
            </a:p>
          </p:txBody>
        </p:sp>
        <p:sp>
          <p:nvSpPr>
            <p:cNvPr id="33" name="TextBox 33"/>
            <p:cNvSpPr txBox="1"/>
            <p:nvPr/>
          </p:nvSpPr>
          <p:spPr>
            <a:xfrm>
              <a:off x="0" y="-28575"/>
              <a:ext cx="2382855" cy="371122"/>
            </a:xfrm>
            <a:prstGeom prst="rect">
              <a:avLst/>
            </a:prstGeom>
          </p:spPr>
          <p:txBody>
            <a:bodyPr lIns="50800" tIns="50800" rIns="50800" bIns="50800" rtlCol="0" anchor="ctr"/>
            <a:lstStyle/>
            <a:p>
              <a:pPr algn="ctr">
                <a:lnSpc>
                  <a:spcPts val="2595"/>
                </a:lnSpc>
              </a:pPr>
              <a:endParaRPr/>
            </a:p>
          </p:txBody>
        </p:sp>
      </p:grpSp>
      <p:sp>
        <p:nvSpPr>
          <p:cNvPr id="34" name="TextBox 34"/>
          <p:cNvSpPr txBox="1"/>
          <p:nvPr/>
        </p:nvSpPr>
        <p:spPr>
          <a:xfrm>
            <a:off x="7485757" y="6275965"/>
            <a:ext cx="8582465" cy="347023"/>
          </a:xfrm>
          <a:prstGeom prst="rect">
            <a:avLst/>
          </a:prstGeom>
        </p:spPr>
        <p:txBody>
          <a:bodyPr lIns="0" tIns="0" rIns="0" bIns="0" rtlCol="0" anchor="t">
            <a:spAutoFit/>
          </a:bodyPr>
          <a:lstStyle/>
          <a:p>
            <a:pPr algn="ctr">
              <a:lnSpc>
                <a:spcPts val="2922"/>
              </a:lnSpc>
              <a:spcBef>
                <a:spcPct val="0"/>
              </a:spcBef>
            </a:pPr>
            <a:r>
              <a:rPr lang="en-US" sz="2087" b="1" i="1">
                <a:solidFill>
                  <a:srgbClr val="000000"/>
                </a:solidFill>
                <a:latin typeface="Open Sans Bold Italics"/>
                <a:ea typeface="Open Sans Bold Italics"/>
                <a:cs typeface="Open Sans Bold Italics"/>
                <a:sym typeface="Open Sans Bold Italics"/>
              </a:rPr>
              <a:t>Hard drive, memory stick/card</a:t>
            </a:r>
          </a:p>
        </p:txBody>
      </p:sp>
      <p:grpSp>
        <p:nvGrpSpPr>
          <p:cNvPr id="35" name="Group 35"/>
          <p:cNvGrpSpPr/>
          <p:nvPr/>
        </p:nvGrpSpPr>
        <p:grpSpPr>
          <a:xfrm>
            <a:off x="7253289" y="7258790"/>
            <a:ext cx="9047401" cy="1300608"/>
            <a:chOff x="0" y="0"/>
            <a:chExt cx="2382855" cy="342547"/>
          </a:xfrm>
        </p:grpSpPr>
        <p:sp>
          <p:nvSpPr>
            <p:cNvPr id="36" name="Freeform 36"/>
            <p:cNvSpPr/>
            <p:nvPr/>
          </p:nvSpPr>
          <p:spPr>
            <a:xfrm>
              <a:off x="0" y="0"/>
              <a:ext cx="2382855" cy="342547"/>
            </a:xfrm>
            <a:custGeom>
              <a:avLst/>
              <a:gdLst/>
              <a:ahLst/>
              <a:cxnLst/>
              <a:rect l="l" t="t" r="r" b="b"/>
              <a:pathLst>
                <a:path w="2382855" h="342547">
                  <a:moveTo>
                    <a:pt x="43641" y="0"/>
                  </a:moveTo>
                  <a:lnTo>
                    <a:pt x="2339214" y="0"/>
                  </a:lnTo>
                  <a:cubicBezTo>
                    <a:pt x="2363316" y="0"/>
                    <a:pt x="2382855" y="19539"/>
                    <a:pt x="2382855" y="43641"/>
                  </a:cubicBezTo>
                  <a:lnTo>
                    <a:pt x="2382855" y="298906"/>
                  </a:lnTo>
                  <a:cubicBezTo>
                    <a:pt x="2382855" y="310480"/>
                    <a:pt x="2378257" y="321581"/>
                    <a:pt x="2370072" y="329765"/>
                  </a:cubicBezTo>
                  <a:cubicBezTo>
                    <a:pt x="2361888" y="337949"/>
                    <a:pt x="2350788" y="342547"/>
                    <a:pt x="2339214" y="342547"/>
                  </a:cubicBezTo>
                  <a:lnTo>
                    <a:pt x="43641" y="342547"/>
                  </a:lnTo>
                  <a:cubicBezTo>
                    <a:pt x="32067" y="342547"/>
                    <a:pt x="20966" y="337949"/>
                    <a:pt x="12782" y="329765"/>
                  </a:cubicBezTo>
                  <a:cubicBezTo>
                    <a:pt x="4598" y="321581"/>
                    <a:pt x="0" y="310480"/>
                    <a:pt x="0" y="298906"/>
                  </a:cubicBezTo>
                  <a:lnTo>
                    <a:pt x="0" y="43641"/>
                  </a:lnTo>
                  <a:cubicBezTo>
                    <a:pt x="0" y="19539"/>
                    <a:pt x="19539" y="0"/>
                    <a:pt x="43641" y="0"/>
                  </a:cubicBezTo>
                  <a:close/>
                </a:path>
              </a:pathLst>
            </a:custGeom>
            <a:solidFill>
              <a:srgbClr val="F4F3F3"/>
            </a:solidFill>
          </p:spPr>
          <p:txBody>
            <a:bodyPr/>
            <a:lstStyle/>
            <a:p>
              <a:endParaRPr lang="en-PH"/>
            </a:p>
          </p:txBody>
        </p:sp>
        <p:sp>
          <p:nvSpPr>
            <p:cNvPr id="37" name="TextBox 37"/>
            <p:cNvSpPr txBox="1"/>
            <p:nvPr/>
          </p:nvSpPr>
          <p:spPr>
            <a:xfrm>
              <a:off x="0" y="-28575"/>
              <a:ext cx="2382855" cy="371122"/>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7485757" y="7649315"/>
            <a:ext cx="8582465" cy="347023"/>
          </a:xfrm>
          <a:prstGeom prst="rect">
            <a:avLst/>
          </a:prstGeom>
        </p:spPr>
        <p:txBody>
          <a:bodyPr lIns="0" tIns="0" rIns="0" bIns="0" rtlCol="0" anchor="t">
            <a:spAutoFit/>
          </a:bodyPr>
          <a:lstStyle/>
          <a:p>
            <a:pPr algn="ctr">
              <a:lnSpc>
                <a:spcPts val="2922"/>
              </a:lnSpc>
              <a:spcBef>
                <a:spcPct val="0"/>
              </a:spcBef>
            </a:pPr>
            <a:r>
              <a:rPr lang="en-US" sz="2087" b="1" i="1">
                <a:solidFill>
                  <a:srgbClr val="000000"/>
                </a:solidFill>
                <a:latin typeface="Open Sans Bold Italics"/>
                <a:ea typeface="Open Sans Bold Italics"/>
                <a:cs typeface="Open Sans Bold Italics"/>
                <a:sym typeface="Open Sans Bold Italics"/>
              </a:rPr>
              <a:t>Flash memory stick, floppy disk, optical disc</a:t>
            </a:r>
          </a:p>
        </p:txBody>
      </p:sp>
      <p:grpSp>
        <p:nvGrpSpPr>
          <p:cNvPr id="39" name="Group 39"/>
          <p:cNvGrpSpPr/>
          <p:nvPr/>
        </p:nvGrpSpPr>
        <p:grpSpPr>
          <a:xfrm>
            <a:off x="1991376" y="8685225"/>
            <a:ext cx="5093266" cy="1300608"/>
            <a:chOff x="0" y="0"/>
            <a:chExt cx="1341436" cy="342547"/>
          </a:xfrm>
        </p:grpSpPr>
        <p:sp>
          <p:nvSpPr>
            <p:cNvPr id="40" name="Freeform 40"/>
            <p:cNvSpPr/>
            <p:nvPr/>
          </p:nvSpPr>
          <p:spPr>
            <a:xfrm>
              <a:off x="0" y="0"/>
              <a:ext cx="1341436" cy="342547"/>
            </a:xfrm>
            <a:custGeom>
              <a:avLst/>
              <a:gdLst/>
              <a:ahLst/>
              <a:cxnLst/>
              <a:rect l="l" t="t" r="r" b="b"/>
              <a:pathLst>
                <a:path w="1341436" h="342547">
                  <a:moveTo>
                    <a:pt x="77522" y="0"/>
                  </a:moveTo>
                  <a:lnTo>
                    <a:pt x="1263915" y="0"/>
                  </a:lnTo>
                  <a:cubicBezTo>
                    <a:pt x="1284475" y="0"/>
                    <a:pt x="1304193" y="8167"/>
                    <a:pt x="1318731" y="22706"/>
                  </a:cubicBezTo>
                  <a:cubicBezTo>
                    <a:pt x="1333269" y="37244"/>
                    <a:pt x="1341436" y="56962"/>
                    <a:pt x="1341436" y="77522"/>
                  </a:cubicBezTo>
                  <a:lnTo>
                    <a:pt x="1341436" y="265025"/>
                  </a:lnTo>
                  <a:cubicBezTo>
                    <a:pt x="1341436" y="307839"/>
                    <a:pt x="1306729" y="342547"/>
                    <a:pt x="1263915" y="342547"/>
                  </a:cubicBezTo>
                  <a:lnTo>
                    <a:pt x="77522" y="342547"/>
                  </a:lnTo>
                  <a:cubicBezTo>
                    <a:pt x="56962" y="342547"/>
                    <a:pt x="37244" y="334380"/>
                    <a:pt x="22706" y="319841"/>
                  </a:cubicBezTo>
                  <a:cubicBezTo>
                    <a:pt x="8167" y="305303"/>
                    <a:pt x="0" y="285585"/>
                    <a:pt x="0" y="265025"/>
                  </a:cubicBezTo>
                  <a:lnTo>
                    <a:pt x="0" y="77522"/>
                  </a:lnTo>
                  <a:cubicBezTo>
                    <a:pt x="0" y="34708"/>
                    <a:pt x="34708" y="0"/>
                    <a:pt x="77522" y="0"/>
                  </a:cubicBezTo>
                  <a:close/>
                </a:path>
              </a:pathLst>
            </a:custGeom>
            <a:solidFill>
              <a:srgbClr val="019D97"/>
            </a:solidFill>
          </p:spPr>
          <p:txBody>
            <a:bodyPr/>
            <a:lstStyle/>
            <a:p>
              <a:endParaRPr lang="en-PH"/>
            </a:p>
          </p:txBody>
        </p:sp>
        <p:sp>
          <p:nvSpPr>
            <p:cNvPr id="41" name="TextBox 41"/>
            <p:cNvSpPr txBox="1"/>
            <p:nvPr/>
          </p:nvSpPr>
          <p:spPr>
            <a:xfrm>
              <a:off x="0" y="-28575"/>
              <a:ext cx="1341436" cy="371122"/>
            </a:xfrm>
            <a:prstGeom prst="rect">
              <a:avLst/>
            </a:prstGeom>
          </p:spPr>
          <p:txBody>
            <a:bodyPr lIns="50800" tIns="50800" rIns="50800" bIns="50800" rtlCol="0" anchor="ctr"/>
            <a:lstStyle/>
            <a:p>
              <a:pPr algn="ctr">
                <a:lnSpc>
                  <a:spcPts val="2595"/>
                </a:lnSpc>
              </a:pPr>
              <a:endParaRPr/>
            </a:p>
          </p:txBody>
        </p:sp>
      </p:grpSp>
      <p:sp>
        <p:nvSpPr>
          <p:cNvPr id="42" name="TextBox 42"/>
          <p:cNvSpPr txBox="1"/>
          <p:nvPr/>
        </p:nvSpPr>
        <p:spPr>
          <a:xfrm>
            <a:off x="2239805" y="8902298"/>
            <a:ext cx="4516905" cy="70897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Remote from the system, accessible via a network connection</a:t>
            </a:r>
          </a:p>
        </p:txBody>
      </p:sp>
      <p:grpSp>
        <p:nvGrpSpPr>
          <p:cNvPr id="43" name="Group 43"/>
          <p:cNvGrpSpPr/>
          <p:nvPr/>
        </p:nvGrpSpPr>
        <p:grpSpPr>
          <a:xfrm>
            <a:off x="7230233" y="8687226"/>
            <a:ext cx="9047401" cy="1300608"/>
            <a:chOff x="0" y="0"/>
            <a:chExt cx="2382855" cy="342547"/>
          </a:xfrm>
        </p:grpSpPr>
        <p:sp>
          <p:nvSpPr>
            <p:cNvPr id="44" name="Freeform 44"/>
            <p:cNvSpPr/>
            <p:nvPr/>
          </p:nvSpPr>
          <p:spPr>
            <a:xfrm>
              <a:off x="0" y="0"/>
              <a:ext cx="2382855" cy="342547"/>
            </a:xfrm>
            <a:custGeom>
              <a:avLst/>
              <a:gdLst/>
              <a:ahLst/>
              <a:cxnLst/>
              <a:rect l="l" t="t" r="r" b="b"/>
              <a:pathLst>
                <a:path w="2382855" h="342547">
                  <a:moveTo>
                    <a:pt x="43641" y="0"/>
                  </a:moveTo>
                  <a:lnTo>
                    <a:pt x="2339214" y="0"/>
                  </a:lnTo>
                  <a:cubicBezTo>
                    <a:pt x="2363316" y="0"/>
                    <a:pt x="2382855" y="19539"/>
                    <a:pt x="2382855" y="43641"/>
                  </a:cubicBezTo>
                  <a:lnTo>
                    <a:pt x="2382855" y="298906"/>
                  </a:lnTo>
                  <a:cubicBezTo>
                    <a:pt x="2382855" y="310480"/>
                    <a:pt x="2378257" y="321581"/>
                    <a:pt x="2370072" y="329765"/>
                  </a:cubicBezTo>
                  <a:cubicBezTo>
                    <a:pt x="2361888" y="337949"/>
                    <a:pt x="2350788" y="342547"/>
                    <a:pt x="2339214" y="342547"/>
                  </a:cubicBezTo>
                  <a:lnTo>
                    <a:pt x="43641" y="342547"/>
                  </a:lnTo>
                  <a:cubicBezTo>
                    <a:pt x="32067" y="342547"/>
                    <a:pt x="20966" y="337949"/>
                    <a:pt x="12782" y="329765"/>
                  </a:cubicBezTo>
                  <a:cubicBezTo>
                    <a:pt x="4598" y="321581"/>
                    <a:pt x="0" y="310480"/>
                    <a:pt x="0" y="298906"/>
                  </a:cubicBezTo>
                  <a:lnTo>
                    <a:pt x="0" y="43641"/>
                  </a:lnTo>
                  <a:cubicBezTo>
                    <a:pt x="0" y="19539"/>
                    <a:pt x="19539" y="0"/>
                    <a:pt x="43641" y="0"/>
                  </a:cubicBezTo>
                  <a:close/>
                </a:path>
              </a:pathLst>
            </a:custGeom>
            <a:solidFill>
              <a:srgbClr val="F4F3F3"/>
            </a:solidFill>
          </p:spPr>
          <p:txBody>
            <a:bodyPr/>
            <a:lstStyle/>
            <a:p>
              <a:endParaRPr lang="en-PH"/>
            </a:p>
          </p:txBody>
        </p:sp>
        <p:sp>
          <p:nvSpPr>
            <p:cNvPr id="45" name="TextBox 45"/>
            <p:cNvSpPr txBox="1"/>
            <p:nvPr/>
          </p:nvSpPr>
          <p:spPr>
            <a:xfrm>
              <a:off x="0" y="-28575"/>
              <a:ext cx="2382855" cy="371122"/>
            </a:xfrm>
            <a:prstGeom prst="rect">
              <a:avLst/>
            </a:prstGeom>
          </p:spPr>
          <p:txBody>
            <a:bodyPr lIns="50800" tIns="50800" rIns="50800" bIns="50800" rtlCol="0" anchor="ctr"/>
            <a:lstStyle/>
            <a:p>
              <a:pPr algn="ctr">
                <a:lnSpc>
                  <a:spcPts val="2595"/>
                </a:lnSpc>
              </a:pPr>
              <a:endParaRPr/>
            </a:p>
          </p:txBody>
        </p:sp>
      </p:grpSp>
      <p:sp>
        <p:nvSpPr>
          <p:cNvPr id="46" name="TextBox 46"/>
          <p:cNvSpPr txBox="1"/>
          <p:nvPr/>
        </p:nvSpPr>
        <p:spPr>
          <a:xfrm>
            <a:off x="7462701" y="9073806"/>
            <a:ext cx="8582465" cy="347023"/>
          </a:xfrm>
          <a:prstGeom prst="rect">
            <a:avLst/>
          </a:prstGeom>
        </p:spPr>
        <p:txBody>
          <a:bodyPr lIns="0" tIns="0" rIns="0" bIns="0" rtlCol="0" anchor="t">
            <a:spAutoFit/>
          </a:bodyPr>
          <a:lstStyle/>
          <a:p>
            <a:pPr algn="ctr">
              <a:lnSpc>
                <a:spcPts val="2922"/>
              </a:lnSpc>
              <a:spcBef>
                <a:spcPct val="0"/>
              </a:spcBef>
            </a:pPr>
            <a:r>
              <a:rPr lang="en-US" sz="2087" b="1" i="1">
                <a:solidFill>
                  <a:srgbClr val="000000"/>
                </a:solidFill>
                <a:latin typeface="Open Sans Bold Italics"/>
                <a:ea typeface="Open Sans Bold Italics"/>
                <a:cs typeface="Open Sans Bold Italics"/>
                <a:sym typeface="Open Sans Bold Italics"/>
              </a:rPr>
              <a:t>Cloud storage, magnetic tape</a:t>
            </a:r>
          </a:p>
        </p:txBody>
      </p:sp>
      <p:sp>
        <p:nvSpPr>
          <p:cNvPr id="47" name="TextBox 47"/>
          <p:cNvSpPr txBox="1"/>
          <p:nvPr/>
        </p:nvSpPr>
        <p:spPr>
          <a:xfrm>
            <a:off x="327060" y="2190913"/>
            <a:ext cx="6311964" cy="514334"/>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Function vs Hardware</a:t>
            </a:r>
          </a:p>
        </p:txBody>
      </p:sp>
      <p:sp>
        <p:nvSpPr>
          <p:cNvPr id="48" name="TextBox 48"/>
          <p:cNvSpPr txBox="1"/>
          <p:nvPr/>
        </p:nvSpPr>
        <p:spPr>
          <a:xfrm>
            <a:off x="214495" y="9541"/>
            <a:ext cx="8482213" cy="976660"/>
          </a:xfrm>
          <a:prstGeom prst="rect">
            <a:avLst/>
          </a:prstGeom>
        </p:spPr>
        <p:txBody>
          <a:bodyPr lIns="0" tIns="0" rIns="0" bIns="0" rtlCol="0" anchor="t">
            <a:spAutoFit/>
          </a:bodyPr>
          <a:lstStyle/>
          <a:p>
            <a:pPr marL="0" lvl="0" indent="0" algn="l">
              <a:lnSpc>
                <a:spcPts val="3713"/>
              </a:lnSpc>
              <a:spcBef>
                <a:spcPct val="0"/>
              </a:spcBef>
            </a:pPr>
            <a:r>
              <a:rPr lang="en-US" sz="3315" b="1" spc="-99">
                <a:solidFill>
                  <a:srgbClr val="FFFFFF"/>
                </a:solidFill>
                <a:latin typeface="Poppins Bold"/>
                <a:ea typeface="Poppins Bold"/>
                <a:cs typeface="Poppins Bold"/>
                <a:sym typeface="Poppins Bold"/>
              </a:rPr>
              <a:t>3.1 Fundamentals of Computer Hardware Operations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405936" y="2372261"/>
            <a:ext cx="4812777" cy="15754"/>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547609" y="3968298"/>
            <a:ext cx="3400136" cy="2877365"/>
          </a:xfrm>
          <a:custGeom>
            <a:avLst/>
            <a:gdLst/>
            <a:ahLst/>
            <a:cxnLst/>
            <a:rect l="l" t="t" r="r" b="b"/>
            <a:pathLst>
              <a:path w="3400136" h="2877365">
                <a:moveTo>
                  <a:pt x="0" y="0"/>
                </a:moveTo>
                <a:lnTo>
                  <a:pt x="3400136" y="0"/>
                </a:lnTo>
                <a:lnTo>
                  <a:pt x="3400136" y="2877364"/>
                </a:lnTo>
                <a:lnTo>
                  <a:pt x="0" y="28773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4359685" y="6471049"/>
            <a:ext cx="3230570" cy="2760669"/>
          </a:xfrm>
          <a:custGeom>
            <a:avLst/>
            <a:gdLst/>
            <a:ahLst/>
            <a:cxnLst/>
            <a:rect l="l" t="t" r="r" b="b"/>
            <a:pathLst>
              <a:path w="3230570" h="2760669">
                <a:moveTo>
                  <a:pt x="0" y="0"/>
                </a:moveTo>
                <a:lnTo>
                  <a:pt x="3230569" y="0"/>
                </a:lnTo>
                <a:lnTo>
                  <a:pt x="3230569" y="2760668"/>
                </a:lnTo>
                <a:lnTo>
                  <a:pt x="0" y="2760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8" name="Freeform 8"/>
          <p:cNvSpPr/>
          <p:nvPr/>
        </p:nvSpPr>
        <p:spPr>
          <a:xfrm>
            <a:off x="10879512" y="5824565"/>
            <a:ext cx="2949039" cy="2949039"/>
          </a:xfrm>
          <a:custGeom>
            <a:avLst/>
            <a:gdLst/>
            <a:ahLst/>
            <a:cxnLst/>
            <a:rect l="l" t="t" r="r" b="b"/>
            <a:pathLst>
              <a:path w="2949039" h="2949039">
                <a:moveTo>
                  <a:pt x="0" y="0"/>
                </a:moveTo>
                <a:lnTo>
                  <a:pt x="2949039" y="0"/>
                </a:lnTo>
                <a:lnTo>
                  <a:pt x="2949039" y="2949039"/>
                </a:lnTo>
                <a:lnTo>
                  <a:pt x="0" y="29490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8002195" y="3961702"/>
            <a:ext cx="1816337" cy="2877365"/>
          </a:xfrm>
          <a:custGeom>
            <a:avLst/>
            <a:gdLst/>
            <a:ahLst/>
            <a:cxnLst/>
            <a:rect l="l" t="t" r="r" b="b"/>
            <a:pathLst>
              <a:path w="1816337" h="2877365">
                <a:moveTo>
                  <a:pt x="0" y="0"/>
                </a:moveTo>
                <a:lnTo>
                  <a:pt x="1816336" y="0"/>
                </a:lnTo>
                <a:lnTo>
                  <a:pt x="1816336" y="2877365"/>
                </a:lnTo>
                <a:lnTo>
                  <a:pt x="0" y="28773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 name="Freeform 10"/>
          <p:cNvSpPr/>
          <p:nvPr/>
        </p:nvSpPr>
        <p:spPr>
          <a:xfrm>
            <a:off x="14563985" y="3961702"/>
            <a:ext cx="2499711" cy="2877365"/>
          </a:xfrm>
          <a:custGeom>
            <a:avLst/>
            <a:gdLst/>
            <a:ahLst/>
            <a:cxnLst/>
            <a:rect l="l" t="t" r="r" b="b"/>
            <a:pathLst>
              <a:path w="2499711" h="2877365">
                <a:moveTo>
                  <a:pt x="0" y="0"/>
                </a:moveTo>
                <a:lnTo>
                  <a:pt x="2499710" y="0"/>
                </a:lnTo>
                <a:lnTo>
                  <a:pt x="2499710" y="2877365"/>
                </a:lnTo>
                <a:lnTo>
                  <a:pt x="0" y="28773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1" name="TextBox 11"/>
          <p:cNvSpPr txBox="1"/>
          <p:nvPr/>
        </p:nvSpPr>
        <p:spPr>
          <a:xfrm>
            <a:off x="405827" y="1621374"/>
            <a:ext cx="511350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Output device</a:t>
            </a:r>
          </a:p>
        </p:txBody>
      </p:sp>
      <p:sp>
        <p:nvSpPr>
          <p:cNvPr id="12" name="TextBox 12"/>
          <p:cNvSpPr txBox="1"/>
          <p:nvPr/>
        </p:nvSpPr>
        <p:spPr>
          <a:xfrm>
            <a:off x="405827" y="2458723"/>
            <a:ext cx="1620518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When it comes to data output from a computer system, you have the following choices:</a:t>
            </a:r>
          </a:p>
        </p:txBody>
      </p:sp>
      <p:sp>
        <p:nvSpPr>
          <p:cNvPr id="13" name="TextBox 13"/>
          <p:cNvSpPr txBox="1"/>
          <p:nvPr/>
        </p:nvSpPr>
        <p:spPr>
          <a:xfrm>
            <a:off x="1591732" y="6788512"/>
            <a:ext cx="1311889" cy="4483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Screen</a:t>
            </a:r>
          </a:p>
        </p:txBody>
      </p:sp>
      <p:sp>
        <p:nvSpPr>
          <p:cNvPr id="14" name="TextBox 14"/>
          <p:cNvSpPr txBox="1"/>
          <p:nvPr/>
        </p:nvSpPr>
        <p:spPr>
          <a:xfrm>
            <a:off x="5478159" y="9269817"/>
            <a:ext cx="1182663" cy="448310"/>
          </a:xfrm>
          <a:prstGeom prst="rect">
            <a:avLst/>
          </a:prstGeom>
        </p:spPr>
        <p:txBody>
          <a:bodyPr lIns="0" tIns="0" rIns="0" bIns="0" rtlCol="0" anchor="t">
            <a:spAutoFit/>
          </a:bodyPr>
          <a:lstStyle/>
          <a:p>
            <a:pPr algn="ctr">
              <a:lnSpc>
                <a:spcPts val="3640"/>
              </a:lnSpc>
              <a:spcBef>
                <a:spcPct val="0"/>
              </a:spcBef>
            </a:pPr>
            <a:r>
              <a:rPr lang="en-US" sz="2600" b="1" i="1">
                <a:solidFill>
                  <a:srgbClr val="000000"/>
                </a:solidFill>
                <a:latin typeface="Open Sans Bold Italics"/>
                <a:ea typeface="Open Sans Bold Italics"/>
                <a:cs typeface="Open Sans Bold Italics"/>
                <a:sym typeface="Open Sans Bold Italics"/>
              </a:rPr>
              <a:t>Printer</a:t>
            </a:r>
          </a:p>
        </p:txBody>
      </p:sp>
      <p:sp>
        <p:nvSpPr>
          <p:cNvPr id="15" name="TextBox 15"/>
          <p:cNvSpPr txBox="1"/>
          <p:nvPr/>
        </p:nvSpPr>
        <p:spPr>
          <a:xfrm>
            <a:off x="10997055" y="8812617"/>
            <a:ext cx="2713953" cy="9055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Virtual Headset Display</a:t>
            </a:r>
          </a:p>
        </p:txBody>
      </p:sp>
      <p:sp>
        <p:nvSpPr>
          <p:cNvPr id="16" name="TextBox 16"/>
          <p:cNvSpPr txBox="1"/>
          <p:nvPr/>
        </p:nvSpPr>
        <p:spPr>
          <a:xfrm>
            <a:off x="8254419" y="6781917"/>
            <a:ext cx="1311889" cy="4483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Speaker</a:t>
            </a:r>
          </a:p>
        </p:txBody>
      </p:sp>
      <p:sp>
        <p:nvSpPr>
          <p:cNvPr id="17" name="TextBox 17"/>
          <p:cNvSpPr txBox="1"/>
          <p:nvPr/>
        </p:nvSpPr>
        <p:spPr>
          <a:xfrm>
            <a:off x="14472617" y="6781917"/>
            <a:ext cx="2682446" cy="9055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Writing to data storage device</a:t>
            </a:r>
          </a:p>
        </p:txBody>
      </p:sp>
      <p:sp>
        <p:nvSpPr>
          <p:cNvPr id="18" name="TextBox 18"/>
          <p:cNvSpPr txBox="1"/>
          <p:nvPr/>
        </p:nvSpPr>
        <p:spPr>
          <a:xfrm>
            <a:off x="15269784" y="8783407"/>
            <a:ext cx="2682446" cy="4483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etc.</a:t>
            </a:r>
          </a:p>
        </p:txBody>
      </p:sp>
      <p:sp>
        <p:nvSpPr>
          <p:cNvPr id="19" name="TextBox 19"/>
          <p:cNvSpPr txBox="1"/>
          <p:nvPr/>
        </p:nvSpPr>
        <p:spPr>
          <a:xfrm>
            <a:off x="214495" y="9541"/>
            <a:ext cx="8482213" cy="976660"/>
          </a:xfrm>
          <a:prstGeom prst="rect">
            <a:avLst/>
          </a:prstGeom>
        </p:spPr>
        <p:txBody>
          <a:bodyPr lIns="0" tIns="0" rIns="0" bIns="0" rtlCol="0" anchor="t">
            <a:spAutoFit/>
          </a:bodyPr>
          <a:lstStyle/>
          <a:p>
            <a:pPr marL="0" lvl="0" indent="0" algn="l">
              <a:lnSpc>
                <a:spcPts val="3713"/>
              </a:lnSpc>
              <a:spcBef>
                <a:spcPct val="0"/>
              </a:spcBef>
            </a:pPr>
            <a:r>
              <a:rPr lang="en-US" sz="3315" b="1" spc="-99">
                <a:solidFill>
                  <a:srgbClr val="FFFFFF"/>
                </a:solidFill>
                <a:latin typeface="Poppins Bold"/>
                <a:ea typeface="Poppins Bold"/>
                <a:cs typeface="Poppins Bold"/>
                <a:sym typeface="Poppins Bold"/>
              </a:rPr>
              <a:t>3.1 Fundamentals of Computer Hardware Operations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405936" y="2372261"/>
            <a:ext cx="4812777" cy="15754"/>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1028700" y="4172666"/>
            <a:ext cx="2551389" cy="1699863"/>
          </a:xfrm>
          <a:custGeom>
            <a:avLst/>
            <a:gdLst/>
            <a:ahLst/>
            <a:cxnLst/>
            <a:rect l="l" t="t" r="r" b="b"/>
            <a:pathLst>
              <a:path w="2551389" h="1699863">
                <a:moveTo>
                  <a:pt x="0" y="0"/>
                </a:moveTo>
                <a:lnTo>
                  <a:pt x="2551389" y="0"/>
                </a:lnTo>
                <a:lnTo>
                  <a:pt x="2551389" y="1699863"/>
                </a:lnTo>
                <a:lnTo>
                  <a:pt x="0" y="1699863"/>
                </a:lnTo>
                <a:lnTo>
                  <a:pt x="0" y="0"/>
                </a:lnTo>
                <a:close/>
              </a:path>
            </a:pathLst>
          </a:custGeom>
          <a:blipFill>
            <a:blip r:embed="rId4"/>
            <a:stretch>
              <a:fillRect/>
            </a:stretch>
          </a:blipFill>
        </p:spPr>
        <p:txBody>
          <a:bodyPr/>
          <a:lstStyle/>
          <a:p>
            <a:endParaRPr lang="en-PH"/>
          </a:p>
        </p:txBody>
      </p:sp>
      <p:sp>
        <p:nvSpPr>
          <p:cNvPr id="7" name="Freeform 7"/>
          <p:cNvSpPr/>
          <p:nvPr/>
        </p:nvSpPr>
        <p:spPr>
          <a:xfrm>
            <a:off x="4188242" y="6101129"/>
            <a:ext cx="1335082" cy="2605039"/>
          </a:xfrm>
          <a:custGeom>
            <a:avLst/>
            <a:gdLst/>
            <a:ahLst/>
            <a:cxnLst/>
            <a:rect l="l" t="t" r="r" b="b"/>
            <a:pathLst>
              <a:path w="1335082" h="2605039">
                <a:moveTo>
                  <a:pt x="0" y="0"/>
                </a:moveTo>
                <a:lnTo>
                  <a:pt x="1335082" y="0"/>
                </a:lnTo>
                <a:lnTo>
                  <a:pt x="1335082" y="2605039"/>
                </a:lnTo>
                <a:lnTo>
                  <a:pt x="0" y="2605039"/>
                </a:lnTo>
                <a:lnTo>
                  <a:pt x="0" y="0"/>
                </a:lnTo>
                <a:close/>
              </a:path>
            </a:pathLst>
          </a:custGeom>
          <a:blipFill>
            <a:blip r:embed="rId5"/>
            <a:stretch>
              <a:fillRect/>
            </a:stretch>
          </a:blipFill>
        </p:spPr>
        <p:txBody>
          <a:bodyPr/>
          <a:lstStyle/>
          <a:p>
            <a:endParaRPr lang="en-PH"/>
          </a:p>
        </p:txBody>
      </p:sp>
      <p:sp>
        <p:nvSpPr>
          <p:cNvPr id="8" name="Freeform 8"/>
          <p:cNvSpPr/>
          <p:nvPr/>
        </p:nvSpPr>
        <p:spPr>
          <a:xfrm>
            <a:off x="4768770" y="7911917"/>
            <a:ext cx="754554" cy="868551"/>
          </a:xfrm>
          <a:custGeom>
            <a:avLst/>
            <a:gdLst/>
            <a:ahLst/>
            <a:cxnLst/>
            <a:rect l="l" t="t" r="r" b="b"/>
            <a:pathLst>
              <a:path w="754554" h="868551">
                <a:moveTo>
                  <a:pt x="0" y="0"/>
                </a:moveTo>
                <a:lnTo>
                  <a:pt x="754554" y="0"/>
                </a:lnTo>
                <a:lnTo>
                  <a:pt x="754554" y="868552"/>
                </a:lnTo>
                <a:lnTo>
                  <a:pt x="0" y="8685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9" name="Freeform 9"/>
          <p:cNvSpPr/>
          <p:nvPr/>
        </p:nvSpPr>
        <p:spPr>
          <a:xfrm>
            <a:off x="6629544" y="4365988"/>
            <a:ext cx="2785389" cy="1539560"/>
          </a:xfrm>
          <a:custGeom>
            <a:avLst/>
            <a:gdLst/>
            <a:ahLst/>
            <a:cxnLst/>
            <a:rect l="l" t="t" r="r" b="b"/>
            <a:pathLst>
              <a:path w="2785389" h="1539560">
                <a:moveTo>
                  <a:pt x="0" y="0"/>
                </a:moveTo>
                <a:lnTo>
                  <a:pt x="2785389" y="0"/>
                </a:lnTo>
                <a:lnTo>
                  <a:pt x="2785389" y="1539561"/>
                </a:lnTo>
                <a:lnTo>
                  <a:pt x="0" y="1539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0" name="Freeform 10"/>
          <p:cNvSpPr/>
          <p:nvPr/>
        </p:nvSpPr>
        <p:spPr>
          <a:xfrm>
            <a:off x="9743313" y="6101129"/>
            <a:ext cx="2141502" cy="2527524"/>
          </a:xfrm>
          <a:custGeom>
            <a:avLst/>
            <a:gdLst/>
            <a:ahLst/>
            <a:cxnLst/>
            <a:rect l="l" t="t" r="r" b="b"/>
            <a:pathLst>
              <a:path w="2141502" h="2527524">
                <a:moveTo>
                  <a:pt x="0" y="0"/>
                </a:moveTo>
                <a:lnTo>
                  <a:pt x="2141502" y="0"/>
                </a:lnTo>
                <a:lnTo>
                  <a:pt x="2141502" y="2527524"/>
                </a:lnTo>
                <a:lnTo>
                  <a:pt x="0" y="25275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TextBox 11"/>
          <p:cNvSpPr txBox="1"/>
          <p:nvPr/>
        </p:nvSpPr>
        <p:spPr>
          <a:xfrm>
            <a:off x="405827" y="1621374"/>
            <a:ext cx="511350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Input device</a:t>
            </a:r>
          </a:p>
        </p:txBody>
      </p:sp>
      <p:sp>
        <p:nvSpPr>
          <p:cNvPr id="12" name="TextBox 12"/>
          <p:cNvSpPr txBox="1"/>
          <p:nvPr/>
        </p:nvSpPr>
        <p:spPr>
          <a:xfrm>
            <a:off x="405827" y="2458723"/>
            <a:ext cx="1620518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When it comes inputting data into a computer system, you have the following choices:</a:t>
            </a:r>
          </a:p>
        </p:txBody>
      </p:sp>
      <p:sp>
        <p:nvSpPr>
          <p:cNvPr id="13" name="TextBox 13"/>
          <p:cNvSpPr txBox="1"/>
          <p:nvPr/>
        </p:nvSpPr>
        <p:spPr>
          <a:xfrm>
            <a:off x="1028700" y="5848399"/>
            <a:ext cx="2551389" cy="4483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Keyboard</a:t>
            </a:r>
          </a:p>
        </p:txBody>
      </p:sp>
      <p:sp>
        <p:nvSpPr>
          <p:cNvPr id="14" name="TextBox 14"/>
          <p:cNvSpPr txBox="1"/>
          <p:nvPr/>
        </p:nvSpPr>
        <p:spPr>
          <a:xfrm>
            <a:off x="3580089" y="8723319"/>
            <a:ext cx="2551389" cy="4483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Touch Screen</a:t>
            </a:r>
          </a:p>
        </p:txBody>
      </p:sp>
      <p:sp>
        <p:nvSpPr>
          <p:cNvPr id="15" name="TextBox 15"/>
          <p:cNvSpPr txBox="1"/>
          <p:nvPr/>
        </p:nvSpPr>
        <p:spPr>
          <a:xfrm>
            <a:off x="6746544" y="5848399"/>
            <a:ext cx="2551389" cy="4483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Scanner</a:t>
            </a:r>
          </a:p>
        </p:txBody>
      </p:sp>
      <p:sp>
        <p:nvSpPr>
          <p:cNvPr id="16" name="TextBox 16"/>
          <p:cNvSpPr txBox="1"/>
          <p:nvPr/>
        </p:nvSpPr>
        <p:spPr>
          <a:xfrm>
            <a:off x="9743313" y="8571503"/>
            <a:ext cx="2551389" cy="4483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Microphone</a:t>
            </a:r>
          </a:p>
        </p:txBody>
      </p:sp>
      <p:sp>
        <p:nvSpPr>
          <p:cNvPr id="17" name="Freeform 17"/>
          <p:cNvSpPr/>
          <p:nvPr/>
        </p:nvSpPr>
        <p:spPr>
          <a:xfrm>
            <a:off x="12927573" y="3677923"/>
            <a:ext cx="2499711" cy="2877365"/>
          </a:xfrm>
          <a:custGeom>
            <a:avLst/>
            <a:gdLst/>
            <a:ahLst/>
            <a:cxnLst/>
            <a:rect l="l" t="t" r="r" b="b"/>
            <a:pathLst>
              <a:path w="2499711" h="2877365">
                <a:moveTo>
                  <a:pt x="0" y="0"/>
                </a:moveTo>
                <a:lnTo>
                  <a:pt x="2499711" y="0"/>
                </a:lnTo>
                <a:lnTo>
                  <a:pt x="2499711" y="2877365"/>
                </a:lnTo>
                <a:lnTo>
                  <a:pt x="0" y="28773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8" name="TextBox 18"/>
          <p:cNvSpPr txBox="1"/>
          <p:nvPr/>
        </p:nvSpPr>
        <p:spPr>
          <a:xfrm>
            <a:off x="12836205" y="6498138"/>
            <a:ext cx="2682446" cy="13627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Reading from data storage devices</a:t>
            </a:r>
          </a:p>
        </p:txBody>
      </p:sp>
      <p:sp>
        <p:nvSpPr>
          <p:cNvPr id="19" name="TextBox 19"/>
          <p:cNvSpPr txBox="1"/>
          <p:nvPr/>
        </p:nvSpPr>
        <p:spPr>
          <a:xfrm>
            <a:off x="15099618" y="8527739"/>
            <a:ext cx="2682446" cy="448310"/>
          </a:xfrm>
          <a:prstGeom prst="rect">
            <a:avLst/>
          </a:prstGeom>
        </p:spPr>
        <p:txBody>
          <a:bodyPr lIns="0" tIns="0" rIns="0" bIns="0" rtlCol="0" anchor="t">
            <a:spAutoFit/>
          </a:bodyPr>
          <a:lstStyle/>
          <a:p>
            <a:pPr algn="ctr">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etc.</a:t>
            </a:r>
          </a:p>
        </p:txBody>
      </p:sp>
      <p:sp>
        <p:nvSpPr>
          <p:cNvPr id="23" name="TextBox 23"/>
          <p:cNvSpPr txBox="1"/>
          <p:nvPr/>
        </p:nvSpPr>
        <p:spPr>
          <a:xfrm>
            <a:off x="214495" y="9541"/>
            <a:ext cx="8482213" cy="976660"/>
          </a:xfrm>
          <a:prstGeom prst="rect">
            <a:avLst/>
          </a:prstGeom>
        </p:spPr>
        <p:txBody>
          <a:bodyPr lIns="0" tIns="0" rIns="0" bIns="0" rtlCol="0" anchor="t">
            <a:spAutoFit/>
          </a:bodyPr>
          <a:lstStyle/>
          <a:p>
            <a:pPr marL="0" lvl="0" indent="0" algn="l">
              <a:lnSpc>
                <a:spcPts val="3713"/>
              </a:lnSpc>
              <a:spcBef>
                <a:spcPct val="0"/>
              </a:spcBef>
            </a:pPr>
            <a:r>
              <a:rPr lang="en-US" sz="3315" b="1" spc="-99">
                <a:solidFill>
                  <a:srgbClr val="FFFFFF"/>
                </a:solidFill>
                <a:latin typeface="Poppins Bold"/>
                <a:ea typeface="Poppins Bold"/>
                <a:cs typeface="Poppins Bold"/>
                <a:sym typeface="Poppins Bold"/>
              </a:rPr>
              <a:t>3.1 Fundamentals of Computer Hardware Operations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Definition</a:t>
            </a:r>
          </a:p>
        </p:txBody>
      </p:sp>
      <p:sp>
        <p:nvSpPr>
          <p:cNvPr id="4" name="TextBox 4"/>
          <p:cNvSpPr txBox="1"/>
          <p:nvPr/>
        </p:nvSpPr>
        <p:spPr>
          <a:xfrm>
            <a:off x="402046" y="2797810"/>
            <a:ext cx="16958692" cy="1047717"/>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An embedded system is a </a:t>
            </a:r>
            <a:r>
              <a:rPr lang="en-US" sz="3000" b="1" i="1">
                <a:solidFill>
                  <a:srgbClr val="000000"/>
                </a:solidFill>
                <a:latin typeface="Open Sans Bold Italics"/>
                <a:ea typeface="Open Sans Bold Italics"/>
                <a:cs typeface="Open Sans Bold Italics"/>
                <a:sym typeface="Open Sans Bold Italics"/>
              </a:rPr>
              <a:t>specialised computer system</a:t>
            </a:r>
            <a:r>
              <a:rPr lang="en-US" sz="3000">
                <a:solidFill>
                  <a:srgbClr val="000000"/>
                </a:solidFill>
                <a:latin typeface="Open Sans"/>
                <a:ea typeface="Open Sans"/>
                <a:cs typeface="Open Sans"/>
                <a:sym typeface="Open Sans"/>
              </a:rPr>
              <a:t> designed to perform dedicated functions within a larger electronic or mechanical system. Their characteristics:</a:t>
            </a:r>
          </a:p>
        </p:txBody>
      </p:sp>
      <p:sp>
        <p:nvSpPr>
          <p:cNvPr id="5" name="AutoShape 5"/>
          <p:cNvSpPr/>
          <p:nvPr/>
        </p:nvSpPr>
        <p:spPr>
          <a:xfrm>
            <a:off x="402046" y="2688272"/>
            <a:ext cx="2934102"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6" name="Group 6"/>
          <p:cNvGrpSpPr/>
          <p:nvPr/>
        </p:nvGrpSpPr>
        <p:grpSpPr>
          <a:xfrm>
            <a:off x="0" y="-36799"/>
            <a:ext cx="9251830" cy="1065499"/>
            <a:chOff x="0" y="0"/>
            <a:chExt cx="3442595" cy="396471"/>
          </a:xfrm>
        </p:grpSpPr>
        <p:sp>
          <p:nvSpPr>
            <p:cNvPr id="7" name="Freeform 7"/>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8" name="TextBox 8"/>
          <p:cNvSpPr txBox="1"/>
          <p:nvPr/>
        </p:nvSpPr>
        <p:spPr>
          <a:xfrm>
            <a:off x="191507" y="259298"/>
            <a:ext cx="8591204" cy="473305"/>
          </a:xfrm>
          <a:prstGeom prst="rect">
            <a:avLst/>
          </a:prstGeom>
        </p:spPr>
        <p:txBody>
          <a:bodyPr lIns="0" tIns="0" rIns="0" bIns="0" rtlCol="0" anchor="t">
            <a:spAutoFit/>
          </a:bodyPr>
          <a:lstStyle/>
          <a:p>
            <a:pPr marL="0" lvl="0" indent="0" algn="l">
              <a:lnSpc>
                <a:spcPts val="3575"/>
              </a:lnSpc>
              <a:spcBef>
                <a:spcPct val="0"/>
              </a:spcBef>
            </a:pPr>
            <a:r>
              <a:rPr lang="en-US" sz="3192" b="1" spc="-95">
                <a:solidFill>
                  <a:srgbClr val="FFFFFF"/>
                </a:solidFill>
                <a:latin typeface="Poppins Bold"/>
                <a:ea typeface="Poppins Bold"/>
                <a:cs typeface="Poppins Bold"/>
                <a:sym typeface="Poppins Bold"/>
              </a:rPr>
              <a:t>3.2 Embedded Systems and Applications</a:t>
            </a:r>
          </a:p>
        </p:txBody>
      </p:sp>
      <p:sp>
        <p:nvSpPr>
          <p:cNvPr id="9" name="Freeform 9"/>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10" name="Group 10"/>
          <p:cNvGrpSpPr/>
          <p:nvPr/>
        </p:nvGrpSpPr>
        <p:grpSpPr>
          <a:xfrm>
            <a:off x="2928145" y="4287718"/>
            <a:ext cx="8223283" cy="4571795"/>
            <a:chOff x="0" y="0"/>
            <a:chExt cx="2046405" cy="1137714"/>
          </a:xfrm>
        </p:grpSpPr>
        <p:sp>
          <p:nvSpPr>
            <p:cNvPr id="11" name="Freeform 11"/>
            <p:cNvSpPr/>
            <p:nvPr/>
          </p:nvSpPr>
          <p:spPr>
            <a:xfrm>
              <a:off x="0" y="0"/>
              <a:ext cx="2046405" cy="1137714"/>
            </a:xfrm>
            <a:custGeom>
              <a:avLst/>
              <a:gdLst/>
              <a:ahLst/>
              <a:cxnLst/>
              <a:rect l="l" t="t" r="r" b="b"/>
              <a:pathLst>
                <a:path w="2046405" h="1137714">
                  <a:moveTo>
                    <a:pt x="48015" y="0"/>
                  </a:moveTo>
                  <a:lnTo>
                    <a:pt x="1998391" y="0"/>
                  </a:lnTo>
                  <a:cubicBezTo>
                    <a:pt x="2024908" y="0"/>
                    <a:pt x="2046405" y="21497"/>
                    <a:pt x="2046405" y="48015"/>
                  </a:cubicBezTo>
                  <a:lnTo>
                    <a:pt x="2046405" y="1089700"/>
                  </a:lnTo>
                  <a:cubicBezTo>
                    <a:pt x="2046405" y="1116217"/>
                    <a:pt x="2024908" y="1137714"/>
                    <a:pt x="1998391" y="1137714"/>
                  </a:cubicBezTo>
                  <a:lnTo>
                    <a:pt x="48015" y="1137714"/>
                  </a:lnTo>
                  <a:cubicBezTo>
                    <a:pt x="21497" y="1137714"/>
                    <a:pt x="0" y="1116217"/>
                    <a:pt x="0" y="1089700"/>
                  </a:cubicBezTo>
                  <a:lnTo>
                    <a:pt x="0" y="48015"/>
                  </a:lnTo>
                  <a:cubicBezTo>
                    <a:pt x="0" y="21497"/>
                    <a:pt x="21497" y="0"/>
                    <a:pt x="48015" y="0"/>
                  </a:cubicBezTo>
                  <a:close/>
                </a:path>
              </a:pathLst>
            </a:custGeom>
            <a:solidFill>
              <a:srgbClr val="FFDE59"/>
            </a:solidFill>
          </p:spPr>
          <p:txBody>
            <a:bodyPr/>
            <a:lstStyle/>
            <a:p>
              <a:endParaRPr lang="en-PH"/>
            </a:p>
          </p:txBody>
        </p:sp>
        <p:sp>
          <p:nvSpPr>
            <p:cNvPr id="12" name="TextBox 12"/>
            <p:cNvSpPr txBox="1"/>
            <p:nvPr/>
          </p:nvSpPr>
          <p:spPr>
            <a:xfrm>
              <a:off x="0" y="-28575"/>
              <a:ext cx="2046405" cy="1166289"/>
            </a:xfrm>
            <a:prstGeom prst="rect">
              <a:avLst/>
            </a:prstGeom>
          </p:spPr>
          <p:txBody>
            <a:bodyPr lIns="50800" tIns="50800" rIns="50800" bIns="50800" rtlCol="0" anchor="ctr"/>
            <a:lstStyle/>
            <a:p>
              <a:pPr algn="ctr">
                <a:lnSpc>
                  <a:spcPts val="2595"/>
                </a:lnSpc>
              </a:pPr>
              <a:endParaRPr/>
            </a:p>
          </p:txBody>
        </p:sp>
      </p:grpSp>
      <p:sp>
        <p:nvSpPr>
          <p:cNvPr id="13" name="TextBox 13"/>
          <p:cNvSpPr txBox="1"/>
          <p:nvPr/>
        </p:nvSpPr>
        <p:spPr>
          <a:xfrm>
            <a:off x="3133348" y="4409224"/>
            <a:ext cx="7859216" cy="1419238"/>
          </a:xfrm>
          <a:prstGeom prst="rect">
            <a:avLst/>
          </a:prstGeom>
        </p:spPr>
        <p:txBody>
          <a:bodyPr lIns="0" tIns="0" rIns="0" bIns="0" rtlCol="0" anchor="t">
            <a:spAutoFit/>
          </a:bodyPr>
          <a:lstStyle/>
          <a:p>
            <a:pPr algn="l">
              <a:lnSpc>
                <a:spcPts val="5715"/>
              </a:lnSpc>
            </a:pPr>
            <a:r>
              <a:rPr lang="en-US" sz="3175" b="1" i="1">
                <a:solidFill>
                  <a:srgbClr val="2D3240"/>
                </a:solidFill>
                <a:latin typeface="Poppins Bold Italics"/>
                <a:ea typeface="Poppins Bold Italics"/>
                <a:cs typeface="Poppins Bold Italics"/>
                <a:sym typeface="Poppins Bold Italics"/>
              </a:rPr>
              <a:t>Structure:</a:t>
            </a:r>
            <a:r>
              <a:rPr lang="en-US" sz="3175">
                <a:solidFill>
                  <a:srgbClr val="2D3240"/>
                </a:solidFill>
                <a:latin typeface="Poppins"/>
                <a:ea typeface="Poppins"/>
                <a:cs typeface="Poppins"/>
                <a:sym typeface="Poppins"/>
              </a:rPr>
              <a:t> It must contain a processor, memory and an I/O capability. </a:t>
            </a:r>
          </a:p>
        </p:txBody>
      </p:sp>
      <p:grpSp>
        <p:nvGrpSpPr>
          <p:cNvPr id="14" name="Group 14"/>
          <p:cNvGrpSpPr/>
          <p:nvPr/>
        </p:nvGrpSpPr>
        <p:grpSpPr>
          <a:xfrm>
            <a:off x="3133348" y="6368509"/>
            <a:ext cx="2389226" cy="771977"/>
            <a:chOff x="0" y="0"/>
            <a:chExt cx="1170559" cy="378217"/>
          </a:xfrm>
        </p:grpSpPr>
        <p:sp>
          <p:nvSpPr>
            <p:cNvPr id="15" name="Freeform 15"/>
            <p:cNvSpPr/>
            <p:nvPr/>
          </p:nvSpPr>
          <p:spPr>
            <a:xfrm>
              <a:off x="0" y="0"/>
              <a:ext cx="1170559" cy="378217"/>
            </a:xfrm>
            <a:custGeom>
              <a:avLst/>
              <a:gdLst/>
              <a:ahLst/>
              <a:cxnLst/>
              <a:rect l="l" t="t" r="r" b="b"/>
              <a:pathLst>
                <a:path w="1170559" h="378217">
                  <a:moveTo>
                    <a:pt x="0" y="0"/>
                  </a:moveTo>
                  <a:lnTo>
                    <a:pt x="1170559" y="0"/>
                  </a:lnTo>
                  <a:lnTo>
                    <a:pt x="1170559" y="378217"/>
                  </a:lnTo>
                  <a:lnTo>
                    <a:pt x="0" y="378217"/>
                  </a:lnTo>
                  <a:close/>
                </a:path>
              </a:pathLst>
            </a:custGeom>
            <a:solidFill>
              <a:srgbClr val="019D97">
                <a:alpha val="70980"/>
              </a:srgbClr>
            </a:solidFill>
          </p:spPr>
          <p:txBody>
            <a:bodyPr/>
            <a:lstStyle/>
            <a:p>
              <a:endParaRPr lang="en-PH"/>
            </a:p>
          </p:txBody>
        </p:sp>
      </p:grpSp>
      <p:grpSp>
        <p:nvGrpSpPr>
          <p:cNvPr id="16" name="Group 16"/>
          <p:cNvGrpSpPr/>
          <p:nvPr/>
        </p:nvGrpSpPr>
        <p:grpSpPr>
          <a:xfrm>
            <a:off x="5845173" y="7622759"/>
            <a:ext cx="2389226" cy="771977"/>
            <a:chOff x="0" y="0"/>
            <a:chExt cx="1170559" cy="378217"/>
          </a:xfrm>
        </p:grpSpPr>
        <p:sp>
          <p:nvSpPr>
            <p:cNvPr id="17" name="Freeform 17"/>
            <p:cNvSpPr/>
            <p:nvPr/>
          </p:nvSpPr>
          <p:spPr>
            <a:xfrm>
              <a:off x="0" y="0"/>
              <a:ext cx="1170559" cy="378217"/>
            </a:xfrm>
            <a:custGeom>
              <a:avLst/>
              <a:gdLst/>
              <a:ahLst/>
              <a:cxnLst/>
              <a:rect l="l" t="t" r="r" b="b"/>
              <a:pathLst>
                <a:path w="1170559" h="378217">
                  <a:moveTo>
                    <a:pt x="0" y="0"/>
                  </a:moveTo>
                  <a:lnTo>
                    <a:pt x="1170559" y="0"/>
                  </a:lnTo>
                  <a:lnTo>
                    <a:pt x="1170559" y="378217"/>
                  </a:lnTo>
                  <a:lnTo>
                    <a:pt x="0" y="378217"/>
                  </a:lnTo>
                  <a:close/>
                </a:path>
              </a:pathLst>
            </a:custGeom>
            <a:solidFill>
              <a:srgbClr val="019D97">
                <a:alpha val="70980"/>
              </a:srgbClr>
            </a:solidFill>
          </p:spPr>
          <p:txBody>
            <a:bodyPr/>
            <a:lstStyle/>
            <a:p>
              <a:endParaRPr lang="en-PH"/>
            </a:p>
          </p:txBody>
        </p:sp>
      </p:grpSp>
      <p:grpSp>
        <p:nvGrpSpPr>
          <p:cNvPr id="18" name="Group 18"/>
          <p:cNvGrpSpPr/>
          <p:nvPr/>
        </p:nvGrpSpPr>
        <p:grpSpPr>
          <a:xfrm>
            <a:off x="5845173" y="6368509"/>
            <a:ext cx="2389226" cy="771977"/>
            <a:chOff x="0" y="0"/>
            <a:chExt cx="1170559" cy="378217"/>
          </a:xfrm>
        </p:grpSpPr>
        <p:sp>
          <p:nvSpPr>
            <p:cNvPr id="19" name="Freeform 19"/>
            <p:cNvSpPr/>
            <p:nvPr/>
          </p:nvSpPr>
          <p:spPr>
            <a:xfrm>
              <a:off x="0" y="0"/>
              <a:ext cx="1170559" cy="378217"/>
            </a:xfrm>
            <a:custGeom>
              <a:avLst/>
              <a:gdLst/>
              <a:ahLst/>
              <a:cxnLst/>
              <a:rect l="l" t="t" r="r" b="b"/>
              <a:pathLst>
                <a:path w="1170559" h="378217">
                  <a:moveTo>
                    <a:pt x="0" y="0"/>
                  </a:moveTo>
                  <a:lnTo>
                    <a:pt x="1170559" y="0"/>
                  </a:lnTo>
                  <a:lnTo>
                    <a:pt x="1170559" y="378217"/>
                  </a:lnTo>
                  <a:lnTo>
                    <a:pt x="0" y="378217"/>
                  </a:lnTo>
                  <a:close/>
                </a:path>
              </a:pathLst>
            </a:custGeom>
            <a:solidFill>
              <a:srgbClr val="019D97">
                <a:alpha val="70980"/>
              </a:srgbClr>
            </a:solidFill>
          </p:spPr>
          <p:txBody>
            <a:bodyPr/>
            <a:lstStyle/>
            <a:p>
              <a:endParaRPr lang="en-PH"/>
            </a:p>
          </p:txBody>
        </p:sp>
      </p:grpSp>
      <p:grpSp>
        <p:nvGrpSpPr>
          <p:cNvPr id="20" name="Group 20"/>
          <p:cNvGrpSpPr/>
          <p:nvPr/>
        </p:nvGrpSpPr>
        <p:grpSpPr>
          <a:xfrm>
            <a:off x="8532746" y="6368509"/>
            <a:ext cx="2389226" cy="771977"/>
            <a:chOff x="0" y="0"/>
            <a:chExt cx="1170559" cy="378217"/>
          </a:xfrm>
        </p:grpSpPr>
        <p:sp>
          <p:nvSpPr>
            <p:cNvPr id="21" name="Freeform 21"/>
            <p:cNvSpPr/>
            <p:nvPr/>
          </p:nvSpPr>
          <p:spPr>
            <a:xfrm>
              <a:off x="0" y="0"/>
              <a:ext cx="1170559" cy="378217"/>
            </a:xfrm>
            <a:custGeom>
              <a:avLst/>
              <a:gdLst/>
              <a:ahLst/>
              <a:cxnLst/>
              <a:rect l="l" t="t" r="r" b="b"/>
              <a:pathLst>
                <a:path w="1170559" h="378217">
                  <a:moveTo>
                    <a:pt x="0" y="0"/>
                  </a:moveTo>
                  <a:lnTo>
                    <a:pt x="1170559" y="0"/>
                  </a:lnTo>
                  <a:lnTo>
                    <a:pt x="1170559" y="378217"/>
                  </a:lnTo>
                  <a:lnTo>
                    <a:pt x="0" y="378217"/>
                  </a:lnTo>
                  <a:close/>
                </a:path>
              </a:pathLst>
            </a:custGeom>
            <a:solidFill>
              <a:srgbClr val="019D97">
                <a:alpha val="70980"/>
              </a:srgbClr>
            </a:solidFill>
          </p:spPr>
          <p:txBody>
            <a:bodyPr/>
            <a:lstStyle/>
            <a:p>
              <a:endParaRPr lang="en-PH"/>
            </a:p>
          </p:txBody>
        </p:sp>
      </p:grpSp>
      <p:sp>
        <p:nvSpPr>
          <p:cNvPr id="22" name="TextBox 22"/>
          <p:cNvSpPr txBox="1"/>
          <p:nvPr/>
        </p:nvSpPr>
        <p:spPr>
          <a:xfrm>
            <a:off x="3716213" y="6303010"/>
            <a:ext cx="1223495"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Input</a:t>
            </a:r>
          </a:p>
        </p:txBody>
      </p:sp>
      <p:sp>
        <p:nvSpPr>
          <p:cNvPr id="23" name="TextBox 23"/>
          <p:cNvSpPr txBox="1"/>
          <p:nvPr/>
        </p:nvSpPr>
        <p:spPr>
          <a:xfrm>
            <a:off x="5981370" y="6303010"/>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Processor</a:t>
            </a:r>
          </a:p>
        </p:txBody>
      </p:sp>
      <p:sp>
        <p:nvSpPr>
          <p:cNvPr id="24" name="TextBox 24"/>
          <p:cNvSpPr txBox="1"/>
          <p:nvPr/>
        </p:nvSpPr>
        <p:spPr>
          <a:xfrm>
            <a:off x="5981370" y="7557261"/>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Memory</a:t>
            </a:r>
          </a:p>
        </p:txBody>
      </p:sp>
      <p:sp>
        <p:nvSpPr>
          <p:cNvPr id="25" name="TextBox 25"/>
          <p:cNvSpPr txBox="1"/>
          <p:nvPr/>
        </p:nvSpPr>
        <p:spPr>
          <a:xfrm>
            <a:off x="8837206" y="6303010"/>
            <a:ext cx="1780306"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Output</a:t>
            </a:r>
          </a:p>
        </p:txBody>
      </p:sp>
      <p:sp>
        <p:nvSpPr>
          <p:cNvPr id="26" name="AutoShape 26"/>
          <p:cNvSpPr/>
          <p:nvPr/>
        </p:nvSpPr>
        <p:spPr>
          <a:xfrm>
            <a:off x="5522574" y="6734336"/>
            <a:ext cx="301053"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27" name="AutoShape 27"/>
          <p:cNvSpPr/>
          <p:nvPr/>
        </p:nvSpPr>
        <p:spPr>
          <a:xfrm>
            <a:off x="8231693" y="6774659"/>
            <a:ext cx="301053" cy="0"/>
          </a:xfrm>
          <a:prstGeom prst="line">
            <a:avLst/>
          </a:prstGeom>
          <a:ln w="38100" cap="flat">
            <a:solidFill>
              <a:srgbClr val="000000"/>
            </a:solidFill>
            <a:prstDash val="solid"/>
            <a:headEnd type="none" w="sm" len="sm"/>
            <a:tailEnd type="arrow" w="med" len="sm"/>
          </a:ln>
        </p:spPr>
        <p:txBody>
          <a:bodyPr/>
          <a:lstStyle/>
          <a:p>
            <a:endParaRPr lang="en-PH"/>
          </a:p>
        </p:txBody>
      </p:sp>
      <p:sp>
        <p:nvSpPr>
          <p:cNvPr id="28" name="AutoShape 28"/>
          <p:cNvSpPr/>
          <p:nvPr/>
        </p:nvSpPr>
        <p:spPr>
          <a:xfrm flipH="1" flipV="1">
            <a:off x="7188273" y="7231818"/>
            <a:ext cx="0" cy="299611"/>
          </a:xfrm>
          <a:prstGeom prst="line">
            <a:avLst/>
          </a:prstGeom>
          <a:ln w="47625" cap="flat">
            <a:solidFill>
              <a:srgbClr val="000000"/>
            </a:solidFill>
            <a:prstDash val="solid"/>
            <a:headEnd type="arrow" w="med" len="sm"/>
            <a:tailEnd type="none" w="sm" len="sm"/>
          </a:ln>
        </p:spPr>
        <p:txBody>
          <a:bodyPr/>
          <a:lstStyle/>
          <a:p>
            <a:endParaRPr lang="en-PH"/>
          </a:p>
        </p:txBody>
      </p:sp>
      <p:sp>
        <p:nvSpPr>
          <p:cNvPr id="29" name="AutoShape 29"/>
          <p:cNvSpPr/>
          <p:nvPr/>
        </p:nvSpPr>
        <p:spPr>
          <a:xfrm flipH="1" flipV="1">
            <a:off x="6891300" y="7231818"/>
            <a:ext cx="0" cy="299611"/>
          </a:xfrm>
          <a:prstGeom prst="line">
            <a:avLst/>
          </a:prstGeom>
          <a:ln w="47625" cap="flat">
            <a:solidFill>
              <a:srgbClr val="000000"/>
            </a:solidFill>
            <a:prstDash val="solid"/>
            <a:headEnd type="none" w="sm" len="sm"/>
            <a:tailEnd type="arrow" w="med" len="sm"/>
          </a:ln>
        </p:spPr>
        <p:txBody>
          <a:bodyPr/>
          <a:lstStyle/>
          <a:p>
            <a:endParaRPr lang="en-PH"/>
          </a:p>
        </p:txBody>
      </p:sp>
      <p:grpSp>
        <p:nvGrpSpPr>
          <p:cNvPr id="30" name="Group 30"/>
          <p:cNvGrpSpPr/>
          <p:nvPr/>
        </p:nvGrpSpPr>
        <p:grpSpPr>
          <a:xfrm>
            <a:off x="11313353" y="4287718"/>
            <a:ext cx="4017091" cy="4571795"/>
            <a:chOff x="0" y="0"/>
            <a:chExt cx="999673" cy="1137714"/>
          </a:xfrm>
        </p:grpSpPr>
        <p:sp>
          <p:nvSpPr>
            <p:cNvPr id="31" name="Freeform 31"/>
            <p:cNvSpPr/>
            <p:nvPr/>
          </p:nvSpPr>
          <p:spPr>
            <a:xfrm>
              <a:off x="0" y="0"/>
              <a:ext cx="999673" cy="1137714"/>
            </a:xfrm>
            <a:custGeom>
              <a:avLst/>
              <a:gdLst/>
              <a:ahLst/>
              <a:cxnLst/>
              <a:rect l="l" t="t" r="r" b="b"/>
              <a:pathLst>
                <a:path w="999673" h="1137714">
                  <a:moveTo>
                    <a:pt x="98290" y="0"/>
                  </a:moveTo>
                  <a:lnTo>
                    <a:pt x="901384" y="0"/>
                  </a:lnTo>
                  <a:cubicBezTo>
                    <a:pt x="955668" y="0"/>
                    <a:pt x="999673" y="44006"/>
                    <a:pt x="999673" y="98290"/>
                  </a:cubicBezTo>
                  <a:lnTo>
                    <a:pt x="999673" y="1039425"/>
                  </a:lnTo>
                  <a:cubicBezTo>
                    <a:pt x="999673" y="1065493"/>
                    <a:pt x="989318" y="1090493"/>
                    <a:pt x="970885" y="1108926"/>
                  </a:cubicBezTo>
                  <a:cubicBezTo>
                    <a:pt x="952452" y="1127359"/>
                    <a:pt x="927452" y="1137714"/>
                    <a:pt x="901384" y="1137714"/>
                  </a:cubicBezTo>
                  <a:lnTo>
                    <a:pt x="98290" y="1137714"/>
                  </a:lnTo>
                  <a:cubicBezTo>
                    <a:pt x="44006" y="1137714"/>
                    <a:pt x="0" y="1093709"/>
                    <a:pt x="0" y="1039425"/>
                  </a:cubicBezTo>
                  <a:lnTo>
                    <a:pt x="0" y="98290"/>
                  </a:lnTo>
                  <a:cubicBezTo>
                    <a:pt x="0" y="44006"/>
                    <a:pt x="44006" y="0"/>
                    <a:pt x="98290" y="0"/>
                  </a:cubicBezTo>
                  <a:close/>
                </a:path>
              </a:pathLst>
            </a:custGeom>
            <a:solidFill>
              <a:srgbClr val="FFDE59"/>
            </a:solidFill>
          </p:spPr>
          <p:txBody>
            <a:bodyPr/>
            <a:lstStyle/>
            <a:p>
              <a:endParaRPr lang="en-PH"/>
            </a:p>
          </p:txBody>
        </p:sp>
        <p:sp>
          <p:nvSpPr>
            <p:cNvPr id="32" name="TextBox 32"/>
            <p:cNvSpPr txBox="1"/>
            <p:nvPr/>
          </p:nvSpPr>
          <p:spPr>
            <a:xfrm>
              <a:off x="0" y="-28575"/>
              <a:ext cx="999673" cy="1166289"/>
            </a:xfrm>
            <a:prstGeom prst="rect">
              <a:avLst/>
            </a:prstGeom>
          </p:spPr>
          <p:txBody>
            <a:bodyPr lIns="50800" tIns="50800" rIns="50800" bIns="50800" rtlCol="0" anchor="ctr"/>
            <a:lstStyle/>
            <a:p>
              <a:pPr algn="ctr">
                <a:lnSpc>
                  <a:spcPts val="2595"/>
                </a:lnSpc>
              </a:pPr>
              <a:endParaRPr/>
            </a:p>
          </p:txBody>
        </p:sp>
      </p:grpSp>
      <p:sp>
        <p:nvSpPr>
          <p:cNvPr id="33" name="TextBox 33"/>
          <p:cNvSpPr txBox="1"/>
          <p:nvPr/>
        </p:nvSpPr>
        <p:spPr>
          <a:xfrm>
            <a:off x="11446703" y="4470178"/>
            <a:ext cx="3810560" cy="3587112"/>
          </a:xfrm>
          <a:prstGeom prst="rect">
            <a:avLst/>
          </a:prstGeom>
        </p:spPr>
        <p:txBody>
          <a:bodyPr lIns="0" tIns="0" rIns="0" bIns="0" rtlCol="0" anchor="t">
            <a:spAutoFit/>
          </a:bodyPr>
          <a:lstStyle/>
          <a:p>
            <a:pPr algn="l">
              <a:lnSpc>
                <a:spcPts val="5715"/>
              </a:lnSpc>
            </a:pPr>
            <a:r>
              <a:rPr lang="en-US" sz="3175" b="1" i="1">
                <a:solidFill>
                  <a:srgbClr val="2D3240"/>
                </a:solidFill>
                <a:latin typeface="Poppins Bold Italics"/>
                <a:ea typeface="Poppins Bold Italics"/>
                <a:cs typeface="Poppins Bold Italics"/>
                <a:sym typeface="Poppins Bold Italics"/>
              </a:rPr>
              <a:t>Purpose: </a:t>
            </a:r>
            <a:r>
              <a:rPr lang="en-US" sz="3175">
                <a:solidFill>
                  <a:srgbClr val="2D3240"/>
                </a:solidFill>
                <a:latin typeface="Poppins"/>
                <a:ea typeface="Poppins"/>
                <a:cs typeface="Poppins"/>
                <a:sym typeface="Poppins"/>
              </a:rPr>
              <a:t>They are special-purpose, possibly performing only a single function.</a:t>
            </a:r>
          </a:p>
        </p:txBody>
      </p:sp>
      <p:sp>
        <p:nvSpPr>
          <p:cNvPr id="34" name="TextBox 34"/>
          <p:cNvSpPr txBox="1"/>
          <p:nvPr/>
        </p:nvSpPr>
        <p:spPr>
          <a:xfrm>
            <a:off x="3455402" y="8773788"/>
            <a:ext cx="7418118" cy="904875"/>
          </a:xfrm>
          <a:prstGeom prst="rect">
            <a:avLst/>
          </a:prstGeom>
        </p:spPr>
        <p:txBody>
          <a:bodyPr lIns="0" tIns="0" rIns="0" bIns="0" rtlCol="0" anchor="t">
            <a:spAutoFit/>
          </a:bodyPr>
          <a:lstStyle/>
          <a:p>
            <a:pPr algn="l">
              <a:lnSpc>
                <a:spcPts val="3600"/>
              </a:lnSpc>
            </a:pPr>
            <a:r>
              <a:rPr lang="en-US" sz="2000" b="1" i="1">
                <a:solidFill>
                  <a:srgbClr val="2D3240"/>
                </a:solidFill>
                <a:latin typeface="Poppins Bold Italics"/>
                <a:ea typeface="Poppins Bold Italics"/>
                <a:cs typeface="Poppins Bold Italics"/>
                <a:sym typeface="Poppins Bold Italics"/>
              </a:rPr>
              <a:t>*If these systems are built on a single integrated circuit, they are referred to as microprocessors.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flipV="1">
            <a:off x="402046" y="2627897"/>
            <a:ext cx="8541504"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a:off x="2203532" y="3338156"/>
            <a:ext cx="4733006" cy="5668271"/>
          </a:xfrm>
          <a:custGeom>
            <a:avLst/>
            <a:gdLst/>
            <a:ahLst/>
            <a:cxnLst/>
            <a:rect l="l" t="t" r="r" b="b"/>
            <a:pathLst>
              <a:path w="4733006" h="5668271">
                <a:moveTo>
                  <a:pt x="0" y="0"/>
                </a:moveTo>
                <a:lnTo>
                  <a:pt x="4733006" y="0"/>
                </a:lnTo>
                <a:lnTo>
                  <a:pt x="4733006" y="5668271"/>
                </a:lnTo>
                <a:lnTo>
                  <a:pt x="0" y="5668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8" name="Group 8"/>
          <p:cNvGrpSpPr/>
          <p:nvPr/>
        </p:nvGrpSpPr>
        <p:grpSpPr>
          <a:xfrm>
            <a:off x="6082338" y="6841115"/>
            <a:ext cx="2499501" cy="771977"/>
            <a:chOff x="0" y="0"/>
            <a:chExt cx="1224586" cy="378217"/>
          </a:xfrm>
        </p:grpSpPr>
        <p:sp>
          <p:nvSpPr>
            <p:cNvPr id="9" name="Freeform 9"/>
            <p:cNvSpPr/>
            <p:nvPr/>
          </p:nvSpPr>
          <p:spPr>
            <a:xfrm>
              <a:off x="0" y="0"/>
              <a:ext cx="1224586" cy="378217"/>
            </a:xfrm>
            <a:custGeom>
              <a:avLst/>
              <a:gdLst/>
              <a:ahLst/>
              <a:cxnLst/>
              <a:rect l="l" t="t" r="r" b="b"/>
              <a:pathLst>
                <a:path w="1224586" h="378217">
                  <a:moveTo>
                    <a:pt x="0" y="0"/>
                  </a:moveTo>
                  <a:lnTo>
                    <a:pt x="1224586" y="0"/>
                  </a:lnTo>
                  <a:lnTo>
                    <a:pt x="1224586" y="378217"/>
                  </a:lnTo>
                  <a:lnTo>
                    <a:pt x="0" y="378217"/>
                  </a:lnTo>
                  <a:close/>
                </a:path>
              </a:pathLst>
            </a:custGeom>
            <a:solidFill>
              <a:srgbClr val="019D97">
                <a:alpha val="70980"/>
              </a:srgbClr>
            </a:solidFill>
          </p:spPr>
          <p:txBody>
            <a:bodyPr/>
            <a:lstStyle/>
            <a:p>
              <a:endParaRPr lang="en-PH"/>
            </a:p>
          </p:txBody>
        </p:sp>
      </p:grpSp>
      <p:grpSp>
        <p:nvGrpSpPr>
          <p:cNvPr id="10" name="Group 10"/>
          <p:cNvGrpSpPr/>
          <p:nvPr/>
        </p:nvGrpSpPr>
        <p:grpSpPr>
          <a:xfrm>
            <a:off x="1641201" y="4560565"/>
            <a:ext cx="2499501" cy="771977"/>
            <a:chOff x="0" y="0"/>
            <a:chExt cx="1224586" cy="378217"/>
          </a:xfrm>
        </p:grpSpPr>
        <p:sp>
          <p:nvSpPr>
            <p:cNvPr id="11" name="Freeform 11"/>
            <p:cNvSpPr/>
            <p:nvPr/>
          </p:nvSpPr>
          <p:spPr>
            <a:xfrm>
              <a:off x="0" y="0"/>
              <a:ext cx="1224586" cy="378217"/>
            </a:xfrm>
            <a:custGeom>
              <a:avLst/>
              <a:gdLst/>
              <a:ahLst/>
              <a:cxnLst/>
              <a:rect l="l" t="t" r="r" b="b"/>
              <a:pathLst>
                <a:path w="1224586" h="378217">
                  <a:moveTo>
                    <a:pt x="0" y="0"/>
                  </a:moveTo>
                  <a:lnTo>
                    <a:pt x="1224586" y="0"/>
                  </a:lnTo>
                  <a:lnTo>
                    <a:pt x="1224586" y="378217"/>
                  </a:lnTo>
                  <a:lnTo>
                    <a:pt x="0" y="378217"/>
                  </a:lnTo>
                  <a:close/>
                </a:path>
              </a:pathLst>
            </a:custGeom>
            <a:solidFill>
              <a:srgbClr val="019D97">
                <a:alpha val="70980"/>
              </a:srgbClr>
            </a:solidFill>
          </p:spPr>
          <p:txBody>
            <a:bodyPr/>
            <a:lstStyle/>
            <a:p>
              <a:endParaRPr lang="en-PH"/>
            </a:p>
          </p:txBody>
        </p:sp>
      </p:grpSp>
      <p:grpSp>
        <p:nvGrpSpPr>
          <p:cNvPr id="12" name="Group 12"/>
          <p:cNvGrpSpPr/>
          <p:nvPr/>
        </p:nvGrpSpPr>
        <p:grpSpPr>
          <a:xfrm>
            <a:off x="3894231" y="8234450"/>
            <a:ext cx="2499501" cy="771977"/>
            <a:chOff x="0" y="0"/>
            <a:chExt cx="1224586" cy="378217"/>
          </a:xfrm>
        </p:grpSpPr>
        <p:sp>
          <p:nvSpPr>
            <p:cNvPr id="13" name="Freeform 13"/>
            <p:cNvSpPr/>
            <p:nvPr/>
          </p:nvSpPr>
          <p:spPr>
            <a:xfrm>
              <a:off x="0" y="0"/>
              <a:ext cx="1224586" cy="378217"/>
            </a:xfrm>
            <a:custGeom>
              <a:avLst/>
              <a:gdLst/>
              <a:ahLst/>
              <a:cxnLst/>
              <a:rect l="l" t="t" r="r" b="b"/>
              <a:pathLst>
                <a:path w="1224586" h="378217">
                  <a:moveTo>
                    <a:pt x="0" y="0"/>
                  </a:moveTo>
                  <a:lnTo>
                    <a:pt x="1224586" y="0"/>
                  </a:lnTo>
                  <a:lnTo>
                    <a:pt x="1224586" y="378217"/>
                  </a:lnTo>
                  <a:lnTo>
                    <a:pt x="0" y="378217"/>
                  </a:lnTo>
                  <a:close/>
                </a:path>
              </a:pathLst>
            </a:custGeom>
            <a:solidFill>
              <a:srgbClr val="019D97">
                <a:alpha val="70980"/>
              </a:srgbClr>
            </a:solidFill>
          </p:spPr>
          <p:txBody>
            <a:bodyPr/>
            <a:lstStyle/>
            <a:p>
              <a:endParaRPr lang="en-PH"/>
            </a:p>
          </p:txBody>
        </p:sp>
      </p:grpSp>
      <p:grpSp>
        <p:nvGrpSpPr>
          <p:cNvPr id="14" name="Group 14"/>
          <p:cNvGrpSpPr/>
          <p:nvPr/>
        </p:nvGrpSpPr>
        <p:grpSpPr>
          <a:xfrm>
            <a:off x="6082338" y="5048870"/>
            <a:ext cx="2499501" cy="771977"/>
            <a:chOff x="0" y="0"/>
            <a:chExt cx="1224586" cy="378217"/>
          </a:xfrm>
        </p:grpSpPr>
        <p:sp>
          <p:nvSpPr>
            <p:cNvPr id="15" name="Freeform 15"/>
            <p:cNvSpPr/>
            <p:nvPr/>
          </p:nvSpPr>
          <p:spPr>
            <a:xfrm>
              <a:off x="0" y="0"/>
              <a:ext cx="1224586" cy="378217"/>
            </a:xfrm>
            <a:custGeom>
              <a:avLst/>
              <a:gdLst/>
              <a:ahLst/>
              <a:cxnLst/>
              <a:rect l="l" t="t" r="r" b="b"/>
              <a:pathLst>
                <a:path w="1224586" h="378217">
                  <a:moveTo>
                    <a:pt x="0" y="0"/>
                  </a:moveTo>
                  <a:lnTo>
                    <a:pt x="1224586" y="0"/>
                  </a:lnTo>
                  <a:lnTo>
                    <a:pt x="1224586" y="378217"/>
                  </a:lnTo>
                  <a:lnTo>
                    <a:pt x="0" y="378217"/>
                  </a:lnTo>
                  <a:close/>
                </a:path>
              </a:pathLst>
            </a:custGeom>
            <a:solidFill>
              <a:srgbClr val="019D97">
                <a:alpha val="70980"/>
              </a:srgbClr>
            </a:solidFill>
          </p:spPr>
          <p:txBody>
            <a:bodyPr/>
            <a:lstStyle/>
            <a:p>
              <a:endParaRPr lang="en-PH"/>
            </a:p>
          </p:txBody>
        </p:sp>
      </p:grpSp>
      <p:sp>
        <p:nvSpPr>
          <p:cNvPr id="16" name="Freeform 16"/>
          <p:cNvSpPr/>
          <p:nvPr/>
        </p:nvSpPr>
        <p:spPr>
          <a:xfrm>
            <a:off x="11420906" y="3811098"/>
            <a:ext cx="4461489" cy="5195329"/>
          </a:xfrm>
          <a:custGeom>
            <a:avLst/>
            <a:gdLst/>
            <a:ahLst/>
            <a:cxnLst/>
            <a:rect l="l" t="t" r="r" b="b"/>
            <a:pathLst>
              <a:path w="4461489" h="5195329">
                <a:moveTo>
                  <a:pt x="0" y="0"/>
                </a:moveTo>
                <a:lnTo>
                  <a:pt x="4461489" y="0"/>
                </a:lnTo>
                <a:lnTo>
                  <a:pt x="4461489" y="5195329"/>
                </a:lnTo>
                <a:lnTo>
                  <a:pt x="0" y="5195329"/>
                </a:lnTo>
                <a:lnTo>
                  <a:pt x="0" y="0"/>
                </a:lnTo>
                <a:close/>
              </a:path>
            </a:pathLst>
          </a:custGeom>
          <a:blipFill>
            <a:blip r:embed="rId6"/>
            <a:stretch>
              <a:fillRect/>
            </a:stretch>
          </a:blipFill>
        </p:spPr>
        <p:txBody>
          <a:bodyPr/>
          <a:lstStyle/>
          <a:p>
            <a:endParaRPr lang="en-PH"/>
          </a:p>
        </p:txBody>
      </p:sp>
      <p:sp>
        <p:nvSpPr>
          <p:cNvPr id="17" name="TextBox 17"/>
          <p:cNvSpPr txBox="1"/>
          <p:nvPr/>
        </p:nvSpPr>
        <p:spPr>
          <a:xfrm>
            <a:off x="402046" y="1877010"/>
            <a:ext cx="874195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Examples of Embedded Systems</a:t>
            </a:r>
          </a:p>
        </p:txBody>
      </p:sp>
      <p:sp>
        <p:nvSpPr>
          <p:cNvPr id="18" name="TextBox 18"/>
          <p:cNvSpPr txBox="1"/>
          <p:nvPr/>
        </p:nvSpPr>
        <p:spPr>
          <a:xfrm>
            <a:off x="6218535" y="6775616"/>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Processor</a:t>
            </a:r>
          </a:p>
        </p:txBody>
      </p:sp>
      <p:sp>
        <p:nvSpPr>
          <p:cNvPr id="19" name="TextBox 19"/>
          <p:cNvSpPr txBox="1"/>
          <p:nvPr/>
        </p:nvSpPr>
        <p:spPr>
          <a:xfrm>
            <a:off x="1777398" y="4495066"/>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Input</a:t>
            </a:r>
          </a:p>
        </p:txBody>
      </p:sp>
      <p:sp>
        <p:nvSpPr>
          <p:cNvPr id="20" name="TextBox 20"/>
          <p:cNvSpPr txBox="1"/>
          <p:nvPr/>
        </p:nvSpPr>
        <p:spPr>
          <a:xfrm>
            <a:off x="4030427" y="8168951"/>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Output</a:t>
            </a:r>
          </a:p>
        </p:txBody>
      </p:sp>
      <p:sp>
        <p:nvSpPr>
          <p:cNvPr id="21" name="TextBox 21"/>
          <p:cNvSpPr txBox="1"/>
          <p:nvPr/>
        </p:nvSpPr>
        <p:spPr>
          <a:xfrm>
            <a:off x="6218535" y="4983371"/>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Memory</a:t>
            </a:r>
          </a:p>
        </p:txBody>
      </p:sp>
      <p:grpSp>
        <p:nvGrpSpPr>
          <p:cNvPr id="22" name="Group 22"/>
          <p:cNvGrpSpPr/>
          <p:nvPr/>
        </p:nvGrpSpPr>
        <p:grpSpPr>
          <a:xfrm>
            <a:off x="15277263" y="5434858"/>
            <a:ext cx="2499501" cy="771977"/>
            <a:chOff x="0" y="0"/>
            <a:chExt cx="1224586" cy="378217"/>
          </a:xfrm>
        </p:grpSpPr>
        <p:sp>
          <p:nvSpPr>
            <p:cNvPr id="23" name="Freeform 23"/>
            <p:cNvSpPr/>
            <p:nvPr/>
          </p:nvSpPr>
          <p:spPr>
            <a:xfrm>
              <a:off x="0" y="0"/>
              <a:ext cx="1224586" cy="378217"/>
            </a:xfrm>
            <a:custGeom>
              <a:avLst/>
              <a:gdLst/>
              <a:ahLst/>
              <a:cxnLst/>
              <a:rect l="l" t="t" r="r" b="b"/>
              <a:pathLst>
                <a:path w="1224586" h="378217">
                  <a:moveTo>
                    <a:pt x="0" y="0"/>
                  </a:moveTo>
                  <a:lnTo>
                    <a:pt x="1224586" y="0"/>
                  </a:lnTo>
                  <a:lnTo>
                    <a:pt x="1224586" y="378217"/>
                  </a:lnTo>
                  <a:lnTo>
                    <a:pt x="0" y="378217"/>
                  </a:lnTo>
                  <a:close/>
                </a:path>
              </a:pathLst>
            </a:custGeom>
            <a:solidFill>
              <a:srgbClr val="019D97">
                <a:alpha val="70980"/>
              </a:srgbClr>
            </a:solidFill>
          </p:spPr>
          <p:txBody>
            <a:bodyPr/>
            <a:lstStyle/>
            <a:p>
              <a:endParaRPr lang="en-PH"/>
            </a:p>
          </p:txBody>
        </p:sp>
      </p:grpSp>
      <p:grpSp>
        <p:nvGrpSpPr>
          <p:cNvPr id="24" name="Group 24"/>
          <p:cNvGrpSpPr/>
          <p:nvPr/>
        </p:nvGrpSpPr>
        <p:grpSpPr>
          <a:xfrm>
            <a:off x="15277263" y="6408762"/>
            <a:ext cx="2499501" cy="771977"/>
            <a:chOff x="0" y="0"/>
            <a:chExt cx="1224586" cy="378217"/>
          </a:xfrm>
        </p:grpSpPr>
        <p:sp>
          <p:nvSpPr>
            <p:cNvPr id="25" name="Freeform 25"/>
            <p:cNvSpPr/>
            <p:nvPr/>
          </p:nvSpPr>
          <p:spPr>
            <a:xfrm>
              <a:off x="0" y="0"/>
              <a:ext cx="1224586" cy="378217"/>
            </a:xfrm>
            <a:custGeom>
              <a:avLst/>
              <a:gdLst/>
              <a:ahLst/>
              <a:cxnLst/>
              <a:rect l="l" t="t" r="r" b="b"/>
              <a:pathLst>
                <a:path w="1224586" h="378217">
                  <a:moveTo>
                    <a:pt x="0" y="0"/>
                  </a:moveTo>
                  <a:lnTo>
                    <a:pt x="1224586" y="0"/>
                  </a:lnTo>
                  <a:lnTo>
                    <a:pt x="1224586" y="378217"/>
                  </a:lnTo>
                  <a:lnTo>
                    <a:pt x="0" y="378217"/>
                  </a:lnTo>
                  <a:close/>
                </a:path>
              </a:pathLst>
            </a:custGeom>
            <a:solidFill>
              <a:srgbClr val="019D97">
                <a:alpha val="70980"/>
              </a:srgbClr>
            </a:solidFill>
          </p:spPr>
          <p:txBody>
            <a:bodyPr/>
            <a:lstStyle/>
            <a:p>
              <a:endParaRPr lang="en-PH"/>
            </a:p>
          </p:txBody>
        </p:sp>
      </p:grpSp>
      <p:sp>
        <p:nvSpPr>
          <p:cNvPr id="26" name="TextBox 26"/>
          <p:cNvSpPr txBox="1"/>
          <p:nvPr/>
        </p:nvSpPr>
        <p:spPr>
          <a:xfrm>
            <a:off x="15413460" y="5369359"/>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Processor</a:t>
            </a:r>
          </a:p>
        </p:txBody>
      </p:sp>
      <p:sp>
        <p:nvSpPr>
          <p:cNvPr id="27" name="TextBox 27"/>
          <p:cNvSpPr txBox="1"/>
          <p:nvPr/>
        </p:nvSpPr>
        <p:spPr>
          <a:xfrm>
            <a:off x="15413460" y="6343264"/>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Memory</a:t>
            </a:r>
          </a:p>
        </p:txBody>
      </p:sp>
      <p:grpSp>
        <p:nvGrpSpPr>
          <p:cNvPr id="28" name="Group 28"/>
          <p:cNvGrpSpPr/>
          <p:nvPr/>
        </p:nvGrpSpPr>
        <p:grpSpPr>
          <a:xfrm>
            <a:off x="12033395" y="3547204"/>
            <a:ext cx="2499501" cy="771977"/>
            <a:chOff x="0" y="0"/>
            <a:chExt cx="1224586" cy="378217"/>
          </a:xfrm>
        </p:grpSpPr>
        <p:sp>
          <p:nvSpPr>
            <p:cNvPr id="29" name="Freeform 29"/>
            <p:cNvSpPr/>
            <p:nvPr/>
          </p:nvSpPr>
          <p:spPr>
            <a:xfrm>
              <a:off x="0" y="0"/>
              <a:ext cx="1224586" cy="378217"/>
            </a:xfrm>
            <a:custGeom>
              <a:avLst/>
              <a:gdLst/>
              <a:ahLst/>
              <a:cxnLst/>
              <a:rect l="l" t="t" r="r" b="b"/>
              <a:pathLst>
                <a:path w="1224586" h="378217">
                  <a:moveTo>
                    <a:pt x="0" y="0"/>
                  </a:moveTo>
                  <a:lnTo>
                    <a:pt x="1224586" y="0"/>
                  </a:lnTo>
                  <a:lnTo>
                    <a:pt x="1224586" y="378217"/>
                  </a:lnTo>
                  <a:lnTo>
                    <a:pt x="0" y="378217"/>
                  </a:lnTo>
                  <a:close/>
                </a:path>
              </a:pathLst>
            </a:custGeom>
            <a:solidFill>
              <a:srgbClr val="019D97">
                <a:alpha val="70980"/>
              </a:srgbClr>
            </a:solidFill>
          </p:spPr>
          <p:txBody>
            <a:bodyPr/>
            <a:lstStyle/>
            <a:p>
              <a:endParaRPr lang="en-PH"/>
            </a:p>
          </p:txBody>
        </p:sp>
      </p:grpSp>
      <p:sp>
        <p:nvSpPr>
          <p:cNvPr id="30" name="TextBox 30"/>
          <p:cNvSpPr txBox="1"/>
          <p:nvPr/>
        </p:nvSpPr>
        <p:spPr>
          <a:xfrm>
            <a:off x="12169591" y="3481705"/>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Input</a:t>
            </a:r>
          </a:p>
        </p:txBody>
      </p:sp>
      <p:grpSp>
        <p:nvGrpSpPr>
          <p:cNvPr id="31" name="Group 31"/>
          <p:cNvGrpSpPr/>
          <p:nvPr/>
        </p:nvGrpSpPr>
        <p:grpSpPr>
          <a:xfrm>
            <a:off x="15546707" y="4174576"/>
            <a:ext cx="2499501" cy="771977"/>
            <a:chOff x="0" y="0"/>
            <a:chExt cx="1224586" cy="378217"/>
          </a:xfrm>
        </p:grpSpPr>
        <p:sp>
          <p:nvSpPr>
            <p:cNvPr id="32" name="Freeform 32"/>
            <p:cNvSpPr/>
            <p:nvPr/>
          </p:nvSpPr>
          <p:spPr>
            <a:xfrm>
              <a:off x="0" y="0"/>
              <a:ext cx="1224586" cy="378217"/>
            </a:xfrm>
            <a:custGeom>
              <a:avLst/>
              <a:gdLst/>
              <a:ahLst/>
              <a:cxnLst/>
              <a:rect l="l" t="t" r="r" b="b"/>
              <a:pathLst>
                <a:path w="1224586" h="378217">
                  <a:moveTo>
                    <a:pt x="0" y="0"/>
                  </a:moveTo>
                  <a:lnTo>
                    <a:pt x="1224586" y="0"/>
                  </a:lnTo>
                  <a:lnTo>
                    <a:pt x="1224586" y="378217"/>
                  </a:lnTo>
                  <a:lnTo>
                    <a:pt x="0" y="378217"/>
                  </a:lnTo>
                  <a:close/>
                </a:path>
              </a:pathLst>
            </a:custGeom>
            <a:solidFill>
              <a:srgbClr val="019D97">
                <a:alpha val="70980"/>
              </a:srgbClr>
            </a:solidFill>
          </p:spPr>
          <p:txBody>
            <a:bodyPr/>
            <a:lstStyle/>
            <a:p>
              <a:endParaRPr lang="en-PH"/>
            </a:p>
          </p:txBody>
        </p:sp>
      </p:grpSp>
      <p:sp>
        <p:nvSpPr>
          <p:cNvPr id="33" name="TextBox 33"/>
          <p:cNvSpPr txBox="1"/>
          <p:nvPr/>
        </p:nvSpPr>
        <p:spPr>
          <a:xfrm>
            <a:off x="15682903" y="4109077"/>
            <a:ext cx="2116834" cy="693425"/>
          </a:xfrm>
          <a:prstGeom prst="rect">
            <a:avLst/>
          </a:prstGeom>
        </p:spPr>
        <p:txBody>
          <a:bodyPr lIns="0" tIns="0" rIns="0" bIns="0" rtlCol="0" anchor="t">
            <a:spAutoFit/>
          </a:bodyPr>
          <a:lstStyle/>
          <a:p>
            <a:pPr algn="ctr">
              <a:lnSpc>
                <a:spcPts val="5715"/>
              </a:lnSpc>
            </a:pPr>
            <a:r>
              <a:rPr lang="en-US" sz="3175" b="1" i="1">
                <a:solidFill>
                  <a:srgbClr val="2D3240"/>
                </a:solidFill>
                <a:latin typeface="Poppins Bold Italics"/>
                <a:ea typeface="Poppins Bold Italics"/>
                <a:cs typeface="Poppins Bold Italics"/>
                <a:sym typeface="Poppins Bold Italics"/>
              </a:rPr>
              <a:t>Output</a:t>
            </a:r>
          </a:p>
        </p:txBody>
      </p:sp>
      <p:sp>
        <p:nvSpPr>
          <p:cNvPr id="34" name="TextBox 34"/>
          <p:cNvSpPr txBox="1"/>
          <p:nvPr/>
        </p:nvSpPr>
        <p:spPr>
          <a:xfrm>
            <a:off x="2203532" y="9435052"/>
            <a:ext cx="6378307" cy="626747"/>
          </a:xfrm>
          <a:prstGeom prst="rect">
            <a:avLst/>
          </a:prstGeom>
        </p:spPr>
        <p:txBody>
          <a:bodyPr lIns="0" tIns="0" rIns="0" bIns="0" rtlCol="0" anchor="t">
            <a:spAutoFit/>
          </a:bodyPr>
          <a:lstStyle/>
          <a:p>
            <a:pPr algn="ctr">
              <a:lnSpc>
                <a:spcPts val="5219"/>
              </a:lnSpc>
            </a:pPr>
            <a:r>
              <a:rPr lang="en-US" sz="2899" b="1" i="1">
                <a:solidFill>
                  <a:srgbClr val="2D3240"/>
                </a:solidFill>
                <a:latin typeface="Poppins Bold Italics"/>
                <a:ea typeface="Poppins Bold Italics"/>
                <a:cs typeface="Poppins Bold Italics"/>
                <a:sym typeface="Poppins Bold Italics"/>
              </a:rPr>
              <a:t>Vending Machine</a:t>
            </a:r>
          </a:p>
        </p:txBody>
      </p:sp>
      <p:sp>
        <p:nvSpPr>
          <p:cNvPr id="35" name="TextBox 35"/>
          <p:cNvSpPr txBox="1"/>
          <p:nvPr/>
        </p:nvSpPr>
        <p:spPr>
          <a:xfrm>
            <a:off x="10148707" y="9435052"/>
            <a:ext cx="6378307" cy="626747"/>
          </a:xfrm>
          <a:prstGeom prst="rect">
            <a:avLst/>
          </a:prstGeom>
        </p:spPr>
        <p:txBody>
          <a:bodyPr lIns="0" tIns="0" rIns="0" bIns="0" rtlCol="0" anchor="t">
            <a:spAutoFit/>
          </a:bodyPr>
          <a:lstStyle/>
          <a:p>
            <a:pPr algn="ctr">
              <a:lnSpc>
                <a:spcPts val="5219"/>
              </a:lnSpc>
            </a:pPr>
            <a:r>
              <a:rPr lang="en-US" sz="2899" b="1" i="1">
                <a:solidFill>
                  <a:srgbClr val="2D3240"/>
                </a:solidFill>
                <a:latin typeface="Poppins Bold Italics"/>
                <a:ea typeface="Poppins Bold Italics"/>
                <a:cs typeface="Poppins Bold Italics"/>
                <a:sym typeface="Poppins Bold Italics"/>
              </a:rPr>
              <a:t>Washing Machine</a:t>
            </a:r>
          </a:p>
        </p:txBody>
      </p:sp>
      <p:sp>
        <p:nvSpPr>
          <p:cNvPr id="36" name="TextBox 36"/>
          <p:cNvSpPr txBox="1"/>
          <p:nvPr/>
        </p:nvSpPr>
        <p:spPr>
          <a:xfrm>
            <a:off x="191507" y="259298"/>
            <a:ext cx="8591204" cy="473305"/>
          </a:xfrm>
          <a:prstGeom prst="rect">
            <a:avLst/>
          </a:prstGeom>
        </p:spPr>
        <p:txBody>
          <a:bodyPr lIns="0" tIns="0" rIns="0" bIns="0" rtlCol="0" anchor="t">
            <a:spAutoFit/>
          </a:bodyPr>
          <a:lstStyle/>
          <a:p>
            <a:pPr marL="0" lvl="0" indent="0" algn="l">
              <a:lnSpc>
                <a:spcPts val="3575"/>
              </a:lnSpc>
              <a:spcBef>
                <a:spcPct val="0"/>
              </a:spcBef>
            </a:pPr>
            <a:r>
              <a:rPr lang="en-US" sz="3192" b="1" spc="-95">
                <a:solidFill>
                  <a:srgbClr val="FFFFFF"/>
                </a:solidFill>
                <a:latin typeface="Poppins Bold"/>
                <a:ea typeface="Poppins Bold"/>
                <a:cs typeface="Poppins Bold"/>
                <a:sym typeface="Poppins Bold"/>
              </a:rPr>
              <a:t>3.2 Embedded Systems and Applications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402046" y="2391594"/>
            <a:ext cx="3831328"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TextBox 7"/>
          <p:cNvSpPr txBox="1"/>
          <p:nvPr/>
        </p:nvSpPr>
        <p:spPr>
          <a:xfrm>
            <a:off x="402046" y="1640707"/>
            <a:ext cx="874195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Advantages</a:t>
            </a:r>
          </a:p>
        </p:txBody>
      </p:sp>
      <p:grpSp>
        <p:nvGrpSpPr>
          <p:cNvPr id="8" name="Group 8"/>
          <p:cNvGrpSpPr/>
          <p:nvPr/>
        </p:nvGrpSpPr>
        <p:grpSpPr>
          <a:xfrm>
            <a:off x="402046" y="2809260"/>
            <a:ext cx="5774502" cy="1300608"/>
            <a:chOff x="0" y="0"/>
            <a:chExt cx="1520856" cy="342547"/>
          </a:xfrm>
        </p:grpSpPr>
        <p:sp>
          <p:nvSpPr>
            <p:cNvPr id="9" name="Freeform 9"/>
            <p:cNvSpPr/>
            <p:nvPr/>
          </p:nvSpPr>
          <p:spPr>
            <a:xfrm>
              <a:off x="0" y="0"/>
              <a:ext cx="1520856" cy="342547"/>
            </a:xfrm>
            <a:custGeom>
              <a:avLst/>
              <a:gdLst/>
              <a:ahLst/>
              <a:cxnLst/>
              <a:rect l="l" t="t" r="r" b="b"/>
              <a:pathLst>
                <a:path w="1520856" h="342547">
                  <a:moveTo>
                    <a:pt x="68376" y="0"/>
                  </a:moveTo>
                  <a:lnTo>
                    <a:pt x="1452480" y="0"/>
                  </a:lnTo>
                  <a:cubicBezTo>
                    <a:pt x="1490243" y="0"/>
                    <a:pt x="1520856" y="30613"/>
                    <a:pt x="1520856" y="68376"/>
                  </a:cubicBezTo>
                  <a:lnTo>
                    <a:pt x="1520856" y="274171"/>
                  </a:lnTo>
                  <a:cubicBezTo>
                    <a:pt x="1520856" y="292305"/>
                    <a:pt x="1513653" y="309697"/>
                    <a:pt x="1500830" y="322520"/>
                  </a:cubicBezTo>
                  <a:cubicBezTo>
                    <a:pt x="1488007" y="335343"/>
                    <a:pt x="1470615" y="342547"/>
                    <a:pt x="1452480" y="342547"/>
                  </a:cubicBezTo>
                  <a:lnTo>
                    <a:pt x="68376" y="342547"/>
                  </a:lnTo>
                  <a:cubicBezTo>
                    <a:pt x="30613" y="342547"/>
                    <a:pt x="0" y="311934"/>
                    <a:pt x="0" y="274171"/>
                  </a:cubicBezTo>
                  <a:lnTo>
                    <a:pt x="0" y="68376"/>
                  </a:lnTo>
                  <a:cubicBezTo>
                    <a:pt x="0" y="30613"/>
                    <a:pt x="30613" y="0"/>
                    <a:pt x="68376" y="0"/>
                  </a:cubicBezTo>
                  <a:close/>
                </a:path>
              </a:pathLst>
            </a:custGeom>
            <a:solidFill>
              <a:srgbClr val="F4F3F3"/>
            </a:solidFill>
          </p:spPr>
          <p:txBody>
            <a:bodyPr/>
            <a:lstStyle/>
            <a:p>
              <a:endParaRPr lang="en-PH"/>
            </a:p>
          </p:txBody>
        </p:sp>
        <p:sp>
          <p:nvSpPr>
            <p:cNvPr id="10" name="TextBox 10"/>
            <p:cNvSpPr txBox="1"/>
            <p:nvPr/>
          </p:nvSpPr>
          <p:spPr>
            <a:xfrm>
              <a:off x="0" y="-28575"/>
              <a:ext cx="1520856" cy="371122"/>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518280" y="2905053"/>
            <a:ext cx="5542034" cy="1070775"/>
          </a:xfrm>
          <a:prstGeom prst="rect">
            <a:avLst/>
          </a:prstGeom>
        </p:spPr>
        <p:txBody>
          <a:bodyPr lIns="0" tIns="0" rIns="0" bIns="0" rtlCol="0" anchor="t">
            <a:spAutoFit/>
          </a:bodyPr>
          <a:lstStyle/>
          <a:p>
            <a:pPr algn="ctr">
              <a:lnSpc>
                <a:spcPts val="2922"/>
              </a:lnSpc>
              <a:spcBef>
                <a:spcPct val="0"/>
              </a:spcBef>
            </a:pPr>
            <a:r>
              <a:rPr lang="en-US" sz="2087" b="1" i="1">
                <a:solidFill>
                  <a:srgbClr val="000000"/>
                </a:solidFill>
                <a:latin typeface="Open Sans Bold Italics"/>
                <a:ea typeface="Open Sans Bold Italics"/>
                <a:cs typeface="Open Sans Bold Italics"/>
                <a:sym typeface="Open Sans Bold Italics"/>
              </a:rPr>
              <a:t>These systems are typically designed for a specific purpose and may specialize in executing just one function.</a:t>
            </a:r>
          </a:p>
        </p:txBody>
      </p:sp>
      <p:grpSp>
        <p:nvGrpSpPr>
          <p:cNvPr id="12" name="Group 12"/>
          <p:cNvGrpSpPr/>
          <p:nvPr/>
        </p:nvGrpSpPr>
        <p:grpSpPr>
          <a:xfrm>
            <a:off x="6440306" y="2809260"/>
            <a:ext cx="5774502" cy="1300608"/>
            <a:chOff x="0" y="0"/>
            <a:chExt cx="1520856" cy="342547"/>
          </a:xfrm>
        </p:grpSpPr>
        <p:sp>
          <p:nvSpPr>
            <p:cNvPr id="13" name="Freeform 13"/>
            <p:cNvSpPr/>
            <p:nvPr/>
          </p:nvSpPr>
          <p:spPr>
            <a:xfrm>
              <a:off x="0" y="0"/>
              <a:ext cx="1520856" cy="342547"/>
            </a:xfrm>
            <a:custGeom>
              <a:avLst/>
              <a:gdLst/>
              <a:ahLst/>
              <a:cxnLst/>
              <a:rect l="l" t="t" r="r" b="b"/>
              <a:pathLst>
                <a:path w="1520856" h="342547">
                  <a:moveTo>
                    <a:pt x="68376" y="0"/>
                  </a:moveTo>
                  <a:lnTo>
                    <a:pt x="1452480" y="0"/>
                  </a:lnTo>
                  <a:cubicBezTo>
                    <a:pt x="1490243" y="0"/>
                    <a:pt x="1520856" y="30613"/>
                    <a:pt x="1520856" y="68376"/>
                  </a:cubicBezTo>
                  <a:lnTo>
                    <a:pt x="1520856" y="274171"/>
                  </a:lnTo>
                  <a:cubicBezTo>
                    <a:pt x="1520856" y="292305"/>
                    <a:pt x="1513653" y="309697"/>
                    <a:pt x="1500830" y="322520"/>
                  </a:cubicBezTo>
                  <a:cubicBezTo>
                    <a:pt x="1488007" y="335343"/>
                    <a:pt x="1470615" y="342547"/>
                    <a:pt x="1452480" y="342547"/>
                  </a:cubicBezTo>
                  <a:lnTo>
                    <a:pt x="68376" y="342547"/>
                  </a:lnTo>
                  <a:cubicBezTo>
                    <a:pt x="30613" y="342547"/>
                    <a:pt x="0" y="311934"/>
                    <a:pt x="0" y="274171"/>
                  </a:cubicBezTo>
                  <a:lnTo>
                    <a:pt x="0" y="68376"/>
                  </a:lnTo>
                  <a:cubicBezTo>
                    <a:pt x="0" y="30613"/>
                    <a:pt x="30613" y="0"/>
                    <a:pt x="68376" y="0"/>
                  </a:cubicBezTo>
                  <a:close/>
                </a:path>
              </a:pathLst>
            </a:custGeom>
            <a:solidFill>
              <a:srgbClr val="F4F3F3"/>
            </a:solidFill>
          </p:spPr>
          <p:txBody>
            <a:bodyPr/>
            <a:lstStyle/>
            <a:p>
              <a:endParaRPr lang="en-PH"/>
            </a:p>
          </p:txBody>
        </p:sp>
        <p:sp>
          <p:nvSpPr>
            <p:cNvPr id="14" name="TextBox 14"/>
            <p:cNvSpPr txBox="1"/>
            <p:nvPr/>
          </p:nvSpPr>
          <p:spPr>
            <a:xfrm>
              <a:off x="0" y="-28575"/>
              <a:ext cx="1520856" cy="371122"/>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6556540" y="3086028"/>
            <a:ext cx="5542034" cy="708973"/>
          </a:xfrm>
          <a:prstGeom prst="rect">
            <a:avLst/>
          </a:prstGeom>
        </p:spPr>
        <p:txBody>
          <a:bodyPr lIns="0" tIns="0" rIns="0" bIns="0" rtlCol="0" anchor="t">
            <a:spAutoFit/>
          </a:bodyPr>
          <a:lstStyle/>
          <a:p>
            <a:pPr algn="ctr">
              <a:lnSpc>
                <a:spcPts val="2922"/>
              </a:lnSpc>
              <a:spcBef>
                <a:spcPct val="0"/>
              </a:spcBef>
            </a:pPr>
            <a:r>
              <a:rPr lang="en-US" sz="2087" b="1" i="1">
                <a:solidFill>
                  <a:srgbClr val="000000"/>
                </a:solidFill>
                <a:latin typeface="Open Sans Bold Italics"/>
                <a:ea typeface="Open Sans Bold Italics"/>
                <a:cs typeface="Open Sans Bold Italics"/>
                <a:sym typeface="Open Sans Bold Italics"/>
              </a:rPr>
              <a:t>Due to economies of scale, these chips can be relatively cheap.</a:t>
            </a:r>
          </a:p>
        </p:txBody>
      </p:sp>
      <p:sp>
        <p:nvSpPr>
          <p:cNvPr id="16" name="AutoShape 16"/>
          <p:cNvSpPr/>
          <p:nvPr/>
        </p:nvSpPr>
        <p:spPr>
          <a:xfrm>
            <a:off x="402046" y="5260806"/>
            <a:ext cx="4254494" cy="0"/>
          </a:xfrm>
          <a:prstGeom prst="line">
            <a:avLst/>
          </a:prstGeom>
          <a:ln w="66675" cap="rnd">
            <a:solidFill>
              <a:srgbClr val="FF1495"/>
            </a:solidFill>
            <a:prstDash val="solid"/>
            <a:headEnd type="none" w="sm" len="sm"/>
            <a:tailEnd type="oval" w="lg" len="lg"/>
          </a:ln>
        </p:spPr>
        <p:txBody>
          <a:bodyPr/>
          <a:lstStyle/>
          <a:p>
            <a:endParaRPr lang="en-PH"/>
          </a:p>
        </p:txBody>
      </p:sp>
      <p:sp>
        <p:nvSpPr>
          <p:cNvPr id="17" name="TextBox 17"/>
          <p:cNvSpPr txBox="1"/>
          <p:nvPr/>
        </p:nvSpPr>
        <p:spPr>
          <a:xfrm>
            <a:off x="402046" y="4509918"/>
            <a:ext cx="4370977"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Disadvantages</a:t>
            </a:r>
          </a:p>
        </p:txBody>
      </p:sp>
      <p:grpSp>
        <p:nvGrpSpPr>
          <p:cNvPr id="18" name="Group 18"/>
          <p:cNvGrpSpPr/>
          <p:nvPr/>
        </p:nvGrpSpPr>
        <p:grpSpPr>
          <a:xfrm>
            <a:off x="402046" y="5529486"/>
            <a:ext cx="5774502" cy="3728814"/>
            <a:chOff x="0" y="0"/>
            <a:chExt cx="1520856" cy="982075"/>
          </a:xfrm>
        </p:grpSpPr>
        <p:sp>
          <p:nvSpPr>
            <p:cNvPr id="19" name="Freeform 19"/>
            <p:cNvSpPr/>
            <p:nvPr/>
          </p:nvSpPr>
          <p:spPr>
            <a:xfrm>
              <a:off x="0" y="0"/>
              <a:ext cx="1520856" cy="982075"/>
            </a:xfrm>
            <a:custGeom>
              <a:avLst/>
              <a:gdLst/>
              <a:ahLst/>
              <a:cxnLst/>
              <a:rect l="l" t="t" r="r" b="b"/>
              <a:pathLst>
                <a:path w="1520856" h="982075">
                  <a:moveTo>
                    <a:pt x="68376" y="0"/>
                  </a:moveTo>
                  <a:lnTo>
                    <a:pt x="1452480" y="0"/>
                  </a:lnTo>
                  <a:cubicBezTo>
                    <a:pt x="1490243" y="0"/>
                    <a:pt x="1520856" y="30613"/>
                    <a:pt x="1520856" y="68376"/>
                  </a:cubicBezTo>
                  <a:lnTo>
                    <a:pt x="1520856" y="913698"/>
                  </a:lnTo>
                  <a:cubicBezTo>
                    <a:pt x="1520856" y="951461"/>
                    <a:pt x="1490243" y="982075"/>
                    <a:pt x="1452480" y="982075"/>
                  </a:cubicBezTo>
                  <a:lnTo>
                    <a:pt x="68376" y="982075"/>
                  </a:lnTo>
                  <a:cubicBezTo>
                    <a:pt x="30613" y="982075"/>
                    <a:pt x="0" y="951461"/>
                    <a:pt x="0" y="913698"/>
                  </a:cubicBezTo>
                  <a:lnTo>
                    <a:pt x="0" y="68376"/>
                  </a:lnTo>
                  <a:cubicBezTo>
                    <a:pt x="0" y="30613"/>
                    <a:pt x="30613" y="0"/>
                    <a:pt x="68376" y="0"/>
                  </a:cubicBezTo>
                  <a:close/>
                </a:path>
              </a:pathLst>
            </a:custGeom>
            <a:solidFill>
              <a:srgbClr val="F4F3F3"/>
            </a:solidFill>
          </p:spPr>
          <p:txBody>
            <a:bodyPr/>
            <a:lstStyle/>
            <a:p>
              <a:endParaRPr lang="en-PH"/>
            </a:p>
          </p:txBody>
        </p:sp>
        <p:sp>
          <p:nvSpPr>
            <p:cNvPr id="20" name="TextBox 20"/>
            <p:cNvSpPr txBox="1"/>
            <p:nvPr/>
          </p:nvSpPr>
          <p:spPr>
            <a:xfrm>
              <a:off x="0" y="-28575"/>
              <a:ext cx="1520856" cy="1010650"/>
            </a:xfrm>
            <a:prstGeom prst="rect">
              <a:avLst/>
            </a:prstGeom>
          </p:spPr>
          <p:txBody>
            <a:bodyPr lIns="50800" tIns="50800" rIns="50800" bIns="50800" rtlCol="0" anchor="ctr"/>
            <a:lstStyle/>
            <a:p>
              <a:pPr algn="ctr">
                <a:lnSpc>
                  <a:spcPts val="2595"/>
                </a:lnSpc>
              </a:pPr>
              <a:endParaRPr/>
            </a:p>
          </p:txBody>
        </p:sp>
      </p:grpSp>
      <p:sp>
        <p:nvSpPr>
          <p:cNvPr id="21" name="TextBox 21"/>
          <p:cNvSpPr txBox="1"/>
          <p:nvPr/>
        </p:nvSpPr>
        <p:spPr>
          <a:xfrm>
            <a:off x="518280" y="7513469"/>
            <a:ext cx="5542034" cy="708973"/>
          </a:xfrm>
          <a:prstGeom prst="rect">
            <a:avLst/>
          </a:prstGeom>
        </p:spPr>
        <p:txBody>
          <a:bodyPr lIns="0" tIns="0" rIns="0" bIns="0" rtlCol="0" anchor="t">
            <a:spAutoFit/>
          </a:bodyPr>
          <a:lstStyle/>
          <a:p>
            <a:pPr algn="ctr">
              <a:lnSpc>
                <a:spcPts val="2922"/>
              </a:lnSpc>
              <a:spcBef>
                <a:spcPct val="0"/>
              </a:spcBef>
            </a:pPr>
            <a:r>
              <a:rPr lang="en-US" sz="2087" b="1" i="1">
                <a:solidFill>
                  <a:srgbClr val="000000"/>
                </a:solidFill>
                <a:latin typeface="Open Sans Bold Italics"/>
                <a:ea typeface="Open Sans Bold Italics"/>
                <a:cs typeface="Open Sans Bold Italics"/>
                <a:sym typeface="Open Sans Bold Italics"/>
              </a:rPr>
              <a:t>Program has to be short as the memory space available is limited. </a:t>
            </a:r>
          </a:p>
        </p:txBody>
      </p:sp>
      <p:grpSp>
        <p:nvGrpSpPr>
          <p:cNvPr id="22" name="Group 22"/>
          <p:cNvGrpSpPr/>
          <p:nvPr/>
        </p:nvGrpSpPr>
        <p:grpSpPr>
          <a:xfrm>
            <a:off x="6440306" y="5529486"/>
            <a:ext cx="5774502" cy="3728814"/>
            <a:chOff x="0" y="0"/>
            <a:chExt cx="1520856" cy="982075"/>
          </a:xfrm>
        </p:grpSpPr>
        <p:sp>
          <p:nvSpPr>
            <p:cNvPr id="23" name="Freeform 23"/>
            <p:cNvSpPr/>
            <p:nvPr/>
          </p:nvSpPr>
          <p:spPr>
            <a:xfrm>
              <a:off x="0" y="0"/>
              <a:ext cx="1520856" cy="982075"/>
            </a:xfrm>
            <a:custGeom>
              <a:avLst/>
              <a:gdLst/>
              <a:ahLst/>
              <a:cxnLst/>
              <a:rect l="l" t="t" r="r" b="b"/>
              <a:pathLst>
                <a:path w="1520856" h="982075">
                  <a:moveTo>
                    <a:pt x="68376" y="0"/>
                  </a:moveTo>
                  <a:lnTo>
                    <a:pt x="1452480" y="0"/>
                  </a:lnTo>
                  <a:cubicBezTo>
                    <a:pt x="1490243" y="0"/>
                    <a:pt x="1520856" y="30613"/>
                    <a:pt x="1520856" y="68376"/>
                  </a:cubicBezTo>
                  <a:lnTo>
                    <a:pt x="1520856" y="913698"/>
                  </a:lnTo>
                  <a:cubicBezTo>
                    <a:pt x="1520856" y="951461"/>
                    <a:pt x="1490243" y="982075"/>
                    <a:pt x="1452480" y="982075"/>
                  </a:cubicBezTo>
                  <a:lnTo>
                    <a:pt x="68376" y="982075"/>
                  </a:lnTo>
                  <a:cubicBezTo>
                    <a:pt x="30613" y="982075"/>
                    <a:pt x="0" y="951461"/>
                    <a:pt x="0" y="913698"/>
                  </a:cubicBezTo>
                  <a:lnTo>
                    <a:pt x="0" y="68376"/>
                  </a:lnTo>
                  <a:cubicBezTo>
                    <a:pt x="0" y="30613"/>
                    <a:pt x="30613" y="0"/>
                    <a:pt x="68376" y="0"/>
                  </a:cubicBezTo>
                  <a:close/>
                </a:path>
              </a:pathLst>
            </a:custGeom>
            <a:solidFill>
              <a:srgbClr val="F4F3F3"/>
            </a:solidFill>
          </p:spPr>
          <p:txBody>
            <a:bodyPr/>
            <a:lstStyle/>
            <a:p>
              <a:endParaRPr lang="en-PH"/>
            </a:p>
          </p:txBody>
        </p:sp>
        <p:sp>
          <p:nvSpPr>
            <p:cNvPr id="24" name="TextBox 24"/>
            <p:cNvSpPr txBox="1"/>
            <p:nvPr/>
          </p:nvSpPr>
          <p:spPr>
            <a:xfrm>
              <a:off x="0" y="-28575"/>
              <a:ext cx="1520856" cy="1010650"/>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6556540" y="6899843"/>
            <a:ext cx="5542034" cy="2156773"/>
          </a:xfrm>
          <a:prstGeom prst="rect">
            <a:avLst/>
          </a:prstGeom>
        </p:spPr>
        <p:txBody>
          <a:bodyPr lIns="0" tIns="0" rIns="0" bIns="0" rtlCol="0" anchor="t">
            <a:spAutoFit/>
          </a:bodyPr>
          <a:lstStyle/>
          <a:p>
            <a:pPr algn="ctr">
              <a:lnSpc>
                <a:spcPts val="2922"/>
              </a:lnSpc>
              <a:spcBef>
                <a:spcPct val="0"/>
              </a:spcBef>
            </a:pPr>
            <a:r>
              <a:rPr lang="en-US" sz="2087" b="1" i="1">
                <a:solidFill>
                  <a:srgbClr val="000000"/>
                </a:solidFill>
                <a:latin typeface="Open Sans Bold Italics"/>
                <a:ea typeface="Open Sans Bold Italics"/>
                <a:cs typeface="Open Sans Bold Italics"/>
                <a:sym typeface="Open Sans Bold Italics"/>
              </a:rPr>
              <a:t>Embedded systems are integral components of the Internet of Things (IoT), and as more of these embedded systems become connected to networks, their security measures may be less robust, making them susceptible to unauthorized actions.</a:t>
            </a:r>
          </a:p>
        </p:txBody>
      </p:sp>
      <p:sp>
        <p:nvSpPr>
          <p:cNvPr id="26" name="TextBox 26"/>
          <p:cNvSpPr txBox="1"/>
          <p:nvPr/>
        </p:nvSpPr>
        <p:spPr>
          <a:xfrm rot="-133413">
            <a:off x="1402500" y="5635514"/>
            <a:ext cx="3352695" cy="984035"/>
          </a:xfrm>
          <a:prstGeom prst="rect">
            <a:avLst/>
          </a:prstGeom>
        </p:spPr>
        <p:txBody>
          <a:bodyPr lIns="0" tIns="0" rIns="0" bIns="0" rtlCol="0" anchor="t">
            <a:spAutoFit/>
          </a:bodyPr>
          <a:lstStyle/>
          <a:p>
            <a:pPr algn="ctr">
              <a:lnSpc>
                <a:spcPts val="7362"/>
              </a:lnSpc>
              <a:spcBef>
                <a:spcPct val="0"/>
              </a:spcBef>
            </a:pPr>
            <a:r>
              <a:rPr lang="en-US" sz="7362">
                <a:solidFill>
                  <a:srgbClr val="F6F3E4"/>
                </a:solidFill>
                <a:latin typeface="Bukhari Script"/>
                <a:ea typeface="Bukhari Script"/>
                <a:cs typeface="Bukhari Script"/>
                <a:sym typeface="Bukhari Script"/>
              </a:rPr>
              <a:t>Past</a:t>
            </a:r>
          </a:p>
        </p:txBody>
      </p:sp>
      <p:sp>
        <p:nvSpPr>
          <p:cNvPr id="27" name="TextBox 27"/>
          <p:cNvSpPr txBox="1"/>
          <p:nvPr/>
        </p:nvSpPr>
        <p:spPr>
          <a:xfrm rot="-133413">
            <a:off x="7470239" y="5635514"/>
            <a:ext cx="3352695" cy="984035"/>
          </a:xfrm>
          <a:prstGeom prst="rect">
            <a:avLst/>
          </a:prstGeom>
        </p:spPr>
        <p:txBody>
          <a:bodyPr lIns="0" tIns="0" rIns="0" bIns="0" rtlCol="0" anchor="t">
            <a:spAutoFit/>
          </a:bodyPr>
          <a:lstStyle/>
          <a:p>
            <a:pPr algn="ctr">
              <a:lnSpc>
                <a:spcPts val="7362"/>
              </a:lnSpc>
              <a:spcBef>
                <a:spcPct val="0"/>
              </a:spcBef>
            </a:pPr>
            <a:r>
              <a:rPr lang="en-US" sz="7362">
                <a:solidFill>
                  <a:srgbClr val="F6F3E4"/>
                </a:solidFill>
                <a:latin typeface="Bukhari Script"/>
                <a:ea typeface="Bukhari Script"/>
                <a:cs typeface="Bukhari Script"/>
                <a:sym typeface="Bukhari Script"/>
              </a:rPr>
              <a:t>Now</a:t>
            </a:r>
          </a:p>
        </p:txBody>
      </p:sp>
      <p:sp>
        <p:nvSpPr>
          <p:cNvPr id="30" name="TextBox 30"/>
          <p:cNvSpPr txBox="1"/>
          <p:nvPr/>
        </p:nvSpPr>
        <p:spPr>
          <a:xfrm>
            <a:off x="191507" y="259298"/>
            <a:ext cx="8591204" cy="473305"/>
          </a:xfrm>
          <a:prstGeom prst="rect">
            <a:avLst/>
          </a:prstGeom>
        </p:spPr>
        <p:txBody>
          <a:bodyPr lIns="0" tIns="0" rIns="0" bIns="0" rtlCol="0" anchor="t">
            <a:spAutoFit/>
          </a:bodyPr>
          <a:lstStyle/>
          <a:p>
            <a:pPr marL="0" lvl="0" indent="0" algn="l">
              <a:lnSpc>
                <a:spcPts val="3575"/>
              </a:lnSpc>
              <a:spcBef>
                <a:spcPct val="0"/>
              </a:spcBef>
            </a:pPr>
            <a:r>
              <a:rPr lang="en-US" sz="3192" b="1" spc="-95">
                <a:solidFill>
                  <a:srgbClr val="FFFFFF"/>
                </a:solidFill>
                <a:latin typeface="Poppins Bold"/>
                <a:ea typeface="Poppins Bold"/>
                <a:cs typeface="Poppins Bold"/>
                <a:sym typeface="Poppins Bold"/>
              </a:rPr>
              <a:t>3.2 Embedded Systems and Applications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
        <p:nvSpPr>
          <p:cNvPr id="8" name="TextBox 8"/>
          <p:cNvSpPr txBox="1"/>
          <p:nvPr/>
        </p:nvSpPr>
        <p:spPr>
          <a:xfrm>
            <a:off x="393825" y="1552346"/>
            <a:ext cx="2948743"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Big Picture</a:t>
            </a:r>
          </a:p>
        </p:txBody>
      </p:sp>
      <p:grpSp>
        <p:nvGrpSpPr>
          <p:cNvPr id="9" name="Group 9"/>
          <p:cNvGrpSpPr/>
          <p:nvPr/>
        </p:nvGrpSpPr>
        <p:grpSpPr>
          <a:xfrm>
            <a:off x="1868197" y="2907777"/>
            <a:ext cx="13681616" cy="7086515"/>
            <a:chOff x="0" y="0"/>
            <a:chExt cx="3603388" cy="1866407"/>
          </a:xfrm>
        </p:grpSpPr>
        <p:sp>
          <p:nvSpPr>
            <p:cNvPr id="10" name="Freeform 10"/>
            <p:cNvSpPr/>
            <p:nvPr/>
          </p:nvSpPr>
          <p:spPr>
            <a:xfrm>
              <a:off x="0" y="0"/>
              <a:ext cx="3603389" cy="1866407"/>
            </a:xfrm>
            <a:custGeom>
              <a:avLst/>
              <a:gdLst/>
              <a:ahLst/>
              <a:cxnLst/>
              <a:rect l="l" t="t" r="r" b="b"/>
              <a:pathLst>
                <a:path w="3603389" h="1866407">
                  <a:moveTo>
                    <a:pt x="28859" y="0"/>
                  </a:moveTo>
                  <a:lnTo>
                    <a:pt x="3574529" y="0"/>
                  </a:lnTo>
                  <a:cubicBezTo>
                    <a:pt x="3590468" y="0"/>
                    <a:pt x="3603389" y="12921"/>
                    <a:pt x="3603389" y="28859"/>
                  </a:cubicBezTo>
                  <a:lnTo>
                    <a:pt x="3603389" y="1837548"/>
                  </a:lnTo>
                  <a:cubicBezTo>
                    <a:pt x="3603389" y="1853487"/>
                    <a:pt x="3590468" y="1866407"/>
                    <a:pt x="3574529" y="1866407"/>
                  </a:cubicBezTo>
                  <a:lnTo>
                    <a:pt x="28859" y="1866407"/>
                  </a:lnTo>
                  <a:cubicBezTo>
                    <a:pt x="12921" y="1866407"/>
                    <a:pt x="0" y="1853487"/>
                    <a:pt x="0" y="1837548"/>
                  </a:cubicBezTo>
                  <a:lnTo>
                    <a:pt x="0" y="28859"/>
                  </a:lnTo>
                  <a:cubicBezTo>
                    <a:pt x="0" y="12921"/>
                    <a:pt x="12921" y="0"/>
                    <a:pt x="28859" y="0"/>
                  </a:cubicBezTo>
                  <a:close/>
                </a:path>
              </a:pathLst>
            </a:custGeom>
            <a:solidFill>
              <a:srgbClr val="F4F3F3"/>
            </a:solidFill>
          </p:spPr>
          <p:txBody>
            <a:bodyPr/>
            <a:lstStyle/>
            <a:p>
              <a:endParaRPr lang="en-PH"/>
            </a:p>
          </p:txBody>
        </p:sp>
        <p:sp>
          <p:nvSpPr>
            <p:cNvPr id="11" name="TextBox 11"/>
            <p:cNvSpPr txBox="1"/>
            <p:nvPr/>
          </p:nvSpPr>
          <p:spPr>
            <a:xfrm>
              <a:off x="0" y="-28575"/>
              <a:ext cx="3603388" cy="1894982"/>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4070812" y="6925850"/>
            <a:ext cx="1406093" cy="628518"/>
            <a:chOff x="0" y="0"/>
            <a:chExt cx="1193287" cy="533394"/>
          </a:xfrm>
        </p:grpSpPr>
        <p:sp>
          <p:nvSpPr>
            <p:cNvPr id="13" name="Freeform 13"/>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4" name="Group 14"/>
          <p:cNvGrpSpPr/>
          <p:nvPr/>
        </p:nvGrpSpPr>
        <p:grpSpPr>
          <a:xfrm>
            <a:off x="11941104" y="6943360"/>
            <a:ext cx="1406093" cy="628518"/>
            <a:chOff x="0" y="0"/>
            <a:chExt cx="1193287" cy="533394"/>
          </a:xfrm>
        </p:grpSpPr>
        <p:sp>
          <p:nvSpPr>
            <p:cNvPr id="15" name="Freeform 15"/>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6" name="Group 16"/>
          <p:cNvGrpSpPr/>
          <p:nvPr/>
        </p:nvGrpSpPr>
        <p:grpSpPr>
          <a:xfrm>
            <a:off x="5160336" y="3241059"/>
            <a:ext cx="7225604" cy="3207018"/>
            <a:chOff x="0" y="0"/>
            <a:chExt cx="2820179" cy="1251711"/>
          </a:xfrm>
        </p:grpSpPr>
        <p:sp>
          <p:nvSpPr>
            <p:cNvPr id="17" name="Freeform 17"/>
            <p:cNvSpPr/>
            <p:nvPr/>
          </p:nvSpPr>
          <p:spPr>
            <a:xfrm>
              <a:off x="0" y="0"/>
              <a:ext cx="2820179" cy="1251711"/>
            </a:xfrm>
            <a:custGeom>
              <a:avLst/>
              <a:gdLst/>
              <a:ahLst/>
              <a:cxnLst/>
              <a:rect l="l" t="t" r="r" b="b"/>
              <a:pathLst>
                <a:path w="2820179" h="1251711">
                  <a:moveTo>
                    <a:pt x="0" y="0"/>
                  </a:moveTo>
                  <a:lnTo>
                    <a:pt x="0" y="1251711"/>
                  </a:lnTo>
                  <a:lnTo>
                    <a:pt x="2820179" y="1251711"/>
                  </a:lnTo>
                  <a:lnTo>
                    <a:pt x="2820179" y="0"/>
                  </a:lnTo>
                  <a:lnTo>
                    <a:pt x="0" y="0"/>
                  </a:lnTo>
                  <a:close/>
                  <a:moveTo>
                    <a:pt x="2759219" y="1190751"/>
                  </a:moveTo>
                  <a:lnTo>
                    <a:pt x="59690" y="1190751"/>
                  </a:lnTo>
                  <a:lnTo>
                    <a:pt x="59690" y="59690"/>
                  </a:lnTo>
                  <a:lnTo>
                    <a:pt x="2759219" y="59690"/>
                  </a:lnTo>
                  <a:lnTo>
                    <a:pt x="2759219" y="1190751"/>
                  </a:lnTo>
                  <a:close/>
                </a:path>
              </a:pathLst>
            </a:custGeom>
            <a:solidFill>
              <a:srgbClr val="FF1495">
                <a:alpha val="10980"/>
              </a:srgbClr>
            </a:solidFill>
          </p:spPr>
          <p:txBody>
            <a:bodyPr/>
            <a:lstStyle/>
            <a:p>
              <a:endParaRPr lang="en-PH"/>
            </a:p>
          </p:txBody>
        </p:sp>
      </p:grpSp>
      <p:grpSp>
        <p:nvGrpSpPr>
          <p:cNvPr id="18" name="Group 18"/>
          <p:cNvGrpSpPr/>
          <p:nvPr/>
        </p:nvGrpSpPr>
        <p:grpSpPr>
          <a:xfrm>
            <a:off x="6698632" y="6924233"/>
            <a:ext cx="4012723" cy="877488"/>
            <a:chOff x="0" y="0"/>
            <a:chExt cx="1566180" cy="342487"/>
          </a:xfrm>
        </p:grpSpPr>
        <p:sp>
          <p:nvSpPr>
            <p:cNvPr id="19" name="Freeform 19"/>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20" name="Freeform 20"/>
          <p:cNvSpPr/>
          <p:nvPr/>
        </p:nvSpPr>
        <p:spPr>
          <a:xfrm>
            <a:off x="5698565" y="5427674"/>
            <a:ext cx="897268" cy="748811"/>
          </a:xfrm>
          <a:custGeom>
            <a:avLst/>
            <a:gdLst/>
            <a:ahLst/>
            <a:cxnLst/>
            <a:rect l="l" t="t" r="r" b="b"/>
            <a:pathLst>
              <a:path w="897268" h="748811">
                <a:moveTo>
                  <a:pt x="0" y="0"/>
                </a:moveTo>
                <a:lnTo>
                  <a:pt x="897269" y="0"/>
                </a:lnTo>
                <a:lnTo>
                  <a:pt x="897269" y="748811"/>
                </a:lnTo>
                <a:lnTo>
                  <a:pt x="0" y="748811"/>
                </a:lnTo>
                <a:lnTo>
                  <a:pt x="0" y="0"/>
                </a:lnTo>
                <a:close/>
              </a:path>
            </a:pathLst>
          </a:custGeom>
          <a:blipFill>
            <a:blip r:embed="rId8">
              <a:alphaModFix amt="9999"/>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21" name="Group 21"/>
          <p:cNvGrpSpPr/>
          <p:nvPr/>
        </p:nvGrpSpPr>
        <p:grpSpPr>
          <a:xfrm>
            <a:off x="6376770" y="4023406"/>
            <a:ext cx="815076" cy="815076"/>
            <a:chOff x="0" y="0"/>
            <a:chExt cx="1913890" cy="1913890"/>
          </a:xfrm>
        </p:grpSpPr>
        <p:sp>
          <p:nvSpPr>
            <p:cNvPr id="22" name="Freeform 2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DE59">
                <a:alpha val="9804"/>
              </a:srgbClr>
            </a:solidFill>
          </p:spPr>
          <p:txBody>
            <a:bodyPr/>
            <a:lstStyle/>
            <a:p>
              <a:endParaRPr lang="en-PH"/>
            </a:p>
          </p:txBody>
        </p:sp>
      </p:grpSp>
      <p:grpSp>
        <p:nvGrpSpPr>
          <p:cNvPr id="23" name="Group 23"/>
          <p:cNvGrpSpPr/>
          <p:nvPr/>
        </p:nvGrpSpPr>
        <p:grpSpPr>
          <a:xfrm>
            <a:off x="8848381" y="3994482"/>
            <a:ext cx="2676970" cy="375802"/>
            <a:chOff x="0" y="0"/>
            <a:chExt cx="2652321" cy="372342"/>
          </a:xfrm>
        </p:grpSpPr>
        <p:sp>
          <p:nvSpPr>
            <p:cNvPr id="24" name="Freeform 24"/>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sp>
        <p:nvSpPr>
          <p:cNvPr id="25" name="Freeform 25"/>
          <p:cNvSpPr/>
          <p:nvPr/>
        </p:nvSpPr>
        <p:spPr>
          <a:xfrm>
            <a:off x="5735775" y="4055141"/>
            <a:ext cx="447221" cy="447221"/>
          </a:xfrm>
          <a:custGeom>
            <a:avLst/>
            <a:gdLst/>
            <a:ahLst/>
            <a:cxnLst/>
            <a:rect l="l" t="t" r="r" b="b"/>
            <a:pathLst>
              <a:path w="447221" h="447221">
                <a:moveTo>
                  <a:pt x="0" y="0"/>
                </a:moveTo>
                <a:lnTo>
                  <a:pt x="447221" y="0"/>
                </a:lnTo>
                <a:lnTo>
                  <a:pt x="447221" y="447222"/>
                </a:lnTo>
                <a:lnTo>
                  <a:pt x="0" y="447222"/>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26" name="Group 26"/>
          <p:cNvGrpSpPr/>
          <p:nvPr/>
        </p:nvGrpSpPr>
        <p:grpSpPr>
          <a:xfrm>
            <a:off x="8848381" y="4455786"/>
            <a:ext cx="2676970" cy="375802"/>
            <a:chOff x="0" y="0"/>
            <a:chExt cx="2652321" cy="372342"/>
          </a:xfrm>
        </p:grpSpPr>
        <p:sp>
          <p:nvSpPr>
            <p:cNvPr id="27" name="Freeform 27"/>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grpSp>
        <p:nvGrpSpPr>
          <p:cNvPr id="28" name="Group 28"/>
          <p:cNvGrpSpPr/>
          <p:nvPr/>
        </p:nvGrpSpPr>
        <p:grpSpPr>
          <a:xfrm>
            <a:off x="8848381" y="4894420"/>
            <a:ext cx="2676970" cy="375802"/>
            <a:chOff x="0" y="0"/>
            <a:chExt cx="2652321" cy="372342"/>
          </a:xfrm>
        </p:grpSpPr>
        <p:sp>
          <p:nvSpPr>
            <p:cNvPr id="29" name="Freeform 29"/>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grpSp>
        <p:nvGrpSpPr>
          <p:cNvPr id="30" name="Group 30"/>
          <p:cNvGrpSpPr/>
          <p:nvPr/>
        </p:nvGrpSpPr>
        <p:grpSpPr>
          <a:xfrm>
            <a:off x="8848381" y="5336142"/>
            <a:ext cx="2676970" cy="375802"/>
            <a:chOff x="0" y="0"/>
            <a:chExt cx="2652321" cy="372342"/>
          </a:xfrm>
        </p:grpSpPr>
        <p:sp>
          <p:nvSpPr>
            <p:cNvPr id="31" name="Freeform 31"/>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grpSp>
        <p:nvGrpSpPr>
          <p:cNvPr id="32" name="Group 32"/>
          <p:cNvGrpSpPr/>
          <p:nvPr/>
        </p:nvGrpSpPr>
        <p:grpSpPr>
          <a:xfrm>
            <a:off x="8848381" y="5795698"/>
            <a:ext cx="2676970" cy="375802"/>
            <a:chOff x="0" y="0"/>
            <a:chExt cx="2652321" cy="372342"/>
          </a:xfrm>
        </p:grpSpPr>
        <p:sp>
          <p:nvSpPr>
            <p:cNvPr id="33" name="Freeform 33"/>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sp>
        <p:nvSpPr>
          <p:cNvPr id="34" name="AutoShape 34"/>
          <p:cNvSpPr/>
          <p:nvPr/>
        </p:nvSpPr>
        <p:spPr>
          <a:xfrm flipV="1">
            <a:off x="7922371" y="4182384"/>
            <a:ext cx="0" cy="2743467"/>
          </a:xfrm>
          <a:prstGeom prst="line">
            <a:avLst/>
          </a:prstGeom>
          <a:ln w="47625" cap="rnd">
            <a:solidFill>
              <a:srgbClr val="C9E265">
                <a:alpha val="9804"/>
              </a:srgbClr>
            </a:solidFill>
            <a:prstDash val="solid"/>
            <a:headEnd type="none" w="sm" len="sm"/>
            <a:tailEnd type="none" w="sm" len="sm"/>
          </a:ln>
        </p:spPr>
        <p:txBody>
          <a:bodyPr/>
          <a:lstStyle/>
          <a:p>
            <a:endParaRPr lang="en-PH"/>
          </a:p>
        </p:txBody>
      </p:sp>
      <p:sp>
        <p:nvSpPr>
          <p:cNvPr id="35" name="AutoShape 35"/>
          <p:cNvSpPr/>
          <p:nvPr/>
        </p:nvSpPr>
        <p:spPr>
          <a:xfrm flipV="1">
            <a:off x="8077329" y="5038012"/>
            <a:ext cx="0" cy="1887838"/>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36" name="AutoShape 36"/>
          <p:cNvSpPr/>
          <p:nvPr/>
        </p:nvSpPr>
        <p:spPr>
          <a:xfrm flipV="1">
            <a:off x="7307054" y="5524380"/>
            <a:ext cx="0" cy="1372941"/>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37" name="AutoShape 37"/>
          <p:cNvSpPr/>
          <p:nvPr/>
        </p:nvSpPr>
        <p:spPr>
          <a:xfrm flipH="1">
            <a:off x="5484024" y="7420065"/>
            <a:ext cx="1214209" cy="0"/>
          </a:xfrm>
          <a:prstGeom prst="line">
            <a:avLst/>
          </a:prstGeom>
          <a:ln w="47625" cap="rnd">
            <a:solidFill>
              <a:srgbClr val="C9E265">
                <a:alpha val="12941"/>
              </a:srgbClr>
            </a:solidFill>
            <a:prstDash val="solid"/>
            <a:headEnd type="none" w="sm" len="sm"/>
            <a:tailEnd type="none" w="sm" len="sm"/>
          </a:ln>
        </p:spPr>
        <p:txBody>
          <a:bodyPr/>
          <a:lstStyle/>
          <a:p>
            <a:endParaRPr lang="en-PH"/>
          </a:p>
        </p:txBody>
      </p:sp>
      <p:sp>
        <p:nvSpPr>
          <p:cNvPr id="38" name="AutoShape 38"/>
          <p:cNvSpPr/>
          <p:nvPr/>
        </p:nvSpPr>
        <p:spPr>
          <a:xfrm flipH="1">
            <a:off x="5468484" y="7235406"/>
            <a:ext cx="1230522" cy="0"/>
          </a:xfrm>
          <a:prstGeom prst="line">
            <a:avLst/>
          </a:prstGeom>
          <a:ln w="47625" cap="rnd">
            <a:solidFill>
              <a:srgbClr val="FF5757">
                <a:alpha val="6667"/>
              </a:srgbClr>
            </a:solidFill>
            <a:prstDash val="solid"/>
            <a:headEnd type="none" w="sm" len="sm"/>
            <a:tailEnd type="none" w="sm" len="sm"/>
          </a:ln>
        </p:spPr>
        <p:txBody>
          <a:bodyPr/>
          <a:lstStyle/>
          <a:p>
            <a:endParaRPr lang="en-PH"/>
          </a:p>
        </p:txBody>
      </p:sp>
      <p:sp>
        <p:nvSpPr>
          <p:cNvPr id="39" name="AutoShape 39"/>
          <p:cNvSpPr/>
          <p:nvPr/>
        </p:nvSpPr>
        <p:spPr>
          <a:xfrm flipH="1">
            <a:off x="5468484" y="7027999"/>
            <a:ext cx="1230541" cy="0"/>
          </a:xfrm>
          <a:prstGeom prst="line">
            <a:avLst/>
          </a:prstGeom>
          <a:ln w="47625" cap="rnd">
            <a:solidFill>
              <a:srgbClr val="38B6FF">
                <a:alpha val="12941"/>
              </a:srgbClr>
            </a:solidFill>
            <a:prstDash val="solid"/>
            <a:headEnd type="none" w="sm" len="sm"/>
            <a:tailEnd type="none" w="sm" len="sm"/>
          </a:ln>
        </p:spPr>
        <p:txBody>
          <a:bodyPr/>
          <a:lstStyle/>
          <a:p>
            <a:endParaRPr lang="en-PH"/>
          </a:p>
        </p:txBody>
      </p:sp>
      <p:sp>
        <p:nvSpPr>
          <p:cNvPr id="40" name="AutoShape 40"/>
          <p:cNvSpPr/>
          <p:nvPr/>
        </p:nvSpPr>
        <p:spPr>
          <a:xfrm flipH="1">
            <a:off x="10726895" y="7374025"/>
            <a:ext cx="1214209" cy="0"/>
          </a:xfrm>
          <a:prstGeom prst="line">
            <a:avLst/>
          </a:prstGeom>
          <a:ln w="47625" cap="rnd">
            <a:solidFill>
              <a:srgbClr val="C9E265">
                <a:alpha val="10980"/>
              </a:srgbClr>
            </a:solidFill>
            <a:prstDash val="solid"/>
            <a:headEnd type="none" w="sm" len="sm"/>
            <a:tailEnd type="none" w="sm" len="sm"/>
          </a:ln>
        </p:spPr>
        <p:txBody>
          <a:bodyPr/>
          <a:lstStyle/>
          <a:p>
            <a:endParaRPr lang="en-PH"/>
          </a:p>
        </p:txBody>
      </p:sp>
      <p:sp>
        <p:nvSpPr>
          <p:cNvPr id="41" name="AutoShape 41"/>
          <p:cNvSpPr/>
          <p:nvPr/>
        </p:nvSpPr>
        <p:spPr>
          <a:xfrm flipH="1">
            <a:off x="10711355" y="7189366"/>
            <a:ext cx="1230522" cy="0"/>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42" name="TextBox 42"/>
          <p:cNvSpPr txBox="1"/>
          <p:nvPr/>
        </p:nvSpPr>
        <p:spPr>
          <a:xfrm>
            <a:off x="8157728" y="4057440"/>
            <a:ext cx="595592" cy="221312"/>
          </a:xfrm>
          <a:prstGeom prst="rect">
            <a:avLst/>
          </a:prstGeom>
        </p:spPr>
        <p:txBody>
          <a:bodyPr lIns="0" tIns="0" rIns="0" bIns="0" rtlCol="0" anchor="t">
            <a:spAutoFit/>
          </a:bodyPr>
          <a:lstStyle/>
          <a:p>
            <a:pPr algn="ctr">
              <a:lnSpc>
                <a:spcPts val="1770"/>
              </a:lnSpc>
            </a:pPr>
            <a:r>
              <a:rPr lang="en-US" sz="1264" b="1">
                <a:solidFill>
                  <a:srgbClr val="000000">
                    <a:alpha val="9804"/>
                  </a:srgbClr>
                </a:solidFill>
                <a:latin typeface="Now Bold"/>
                <a:ea typeface="Now Bold"/>
                <a:cs typeface="Now Bold"/>
                <a:sym typeface="Now Bold"/>
              </a:rPr>
              <a:t>MAR</a:t>
            </a:r>
          </a:p>
        </p:txBody>
      </p:sp>
      <p:sp>
        <p:nvSpPr>
          <p:cNvPr id="43" name="TextBox 43"/>
          <p:cNvSpPr txBox="1"/>
          <p:nvPr/>
        </p:nvSpPr>
        <p:spPr>
          <a:xfrm>
            <a:off x="8177546" y="4957377"/>
            <a:ext cx="595592" cy="221312"/>
          </a:xfrm>
          <a:prstGeom prst="rect">
            <a:avLst/>
          </a:prstGeom>
        </p:spPr>
        <p:txBody>
          <a:bodyPr lIns="0" tIns="0" rIns="0" bIns="0" rtlCol="0" anchor="t">
            <a:spAutoFit/>
          </a:bodyPr>
          <a:lstStyle/>
          <a:p>
            <a:pPr algn="ctr">
              <a:lnSpc>
                <a:spcPts val="1770"/>
              </a:lnSpc>
            </a:pPr>
            <a:r>
              <a:rPr lang="en-US" sz="1264" b="1">
                <a:solidFill>
                  <a:srgbClr val="000000">
                    <a:alpha val="9804"/>
                  </a:srgbClr>
                </a:solidFill>
                <a:latin typeface="Now Bold"/>
                <a:ea typeface="Now Bold"/>
                <a:cs typeface="Now Bold"/>
                <a:sym typeface="Now Bold"/>
              </a:rPr>
              <a:t>MDR</a:t>
            </a:r>
          </a:p>
        </p:txBody>
      </p:sp>
      <p:sp>
        <p:nvSpPr>
          <p:cNvPr id="44" name="AutoShape 44"/>
          <p:cNvSpPr/>
          <p:nvPr/>
        </p:nvSpPr>
        <p:spPr>
          <a:xfrm flipH="1">
            <a:off x="7891446" y="4182384"/>
            <a:ext cx="327340" cy="0"/>
          </a:xfrm>
          <a:prstGeom prst="line">
            <a:avLst/>
          </a:prstGeom>
          <a:ln w="47625" cap="rnd">
            <a:solidFill>
              <a:srgbClr val="C9E265">
                <a:alpha val="9804"/>
              </a:srgbClr>
            </a:solidFill>
            <a:prstDash val="solid"/>
            <a:headEnd type="none" w="sm" len="sm"/>
            <a:tailEnd type="none" w="sm" len="sm"/>
          </a:ln>
        </p:spPr>
        <p:txBody>
          <a:bodyPr/>
          <a:lstStyle/>
          <a:p>
            <a:endParaRPr lang="en-PH"/>
          </a:p>
        </p:txBody>
      </p:sp>
      <p:sp>
        <p:nvSpPr>
          <p:cNvPr id="45" name="AutoShape 45"/>
          <p:cNvSpPr/>
          <p:nvPr/>
        </p:nvSpPr>
        <p:spPr>
          <a:xfrm>
            <a:off x="8057401" y="5060225"/>
            <a:ext cx="198525" cy="0"/>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46" name="AutoShape 46"/>
          <p:cNvSpPr/>
          <p:nvPr/>
        </p:nvSpPr>
        <p:spPr>
          <a:xfrm flipV="1">
            <a:off x="6950569" y="4822718"/>
            <a:ext cx="0" cy="731398"/>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7" name="AutoShape 47"/>
          <p:cNvSpPr/>
          <p:nvPr/>
        </p:nvSpPr>
        <p:spPr>
          <a:xfrm flipH="1">
            <a:off x="6504481" y="5554117"/>
            <a:ext cx="468302" cy="0"/>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8" name="AutoShape 48"/>
          <p:cNvSpPr/>
          <p:nvPr/>
        </p:nvSpPr>
        <p:spPr>
          <a:xfrm flipH="1">
            <a:off x="6838752" y="5554117"/>
            <a:ext cx="468302" cy="0"/>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9" name="AutoShape 49"/>
          <p:cNvSpPr/>
          <p:nvPr/>
        </p:nvSpPr>
        <p:spPr>
          <a:xfrm flipH="1">
            <a:off x="11516191" y="4659825"/>
            <a:ext cx="285419" cy="6628"/>
          </a:xfrm>
          <a:prstGeom prst="line">
            <a:avLst/>
          </a:prstGeom>
          <a:ln w="47625" cap="rnd">
            <a:solidFill>
              <a:srgbClr val="FF5757">
                <a:alpha val="13725"/>
              </a:srgbClr>
            </a:solidFill>
            <a:prstDash val="solid"/>
            <a:headEnd type="none" w="sm" len="sm"/>
            <a:tailEnd type="none" w="sm" len="sm"/>
          </a:ln>
        </p:spPr>
        <p:txBody>
          <a:bodyPr/>
          <a:lstStyle/>
          <a:p>
            <a:endParaRPr lang="en-PH"/>
          </a:p>
        </p:txBody>
      </p:sp>
      <p:sp>
        <p:nvSpPr>
          <p:cNvPr id="50" name="AutoShape 50"/>
          <p:cNvSpPr/>
          <p:nvPr/>
        </p:nvSpPr>
        <p:spPr>
          <a:xfrm>
            <a:off x="11798507" y="4160249"/>
            <a:ext cx="0" cy="529771"/>
          </a:xfrm>
          <a:prstGeom prst="line">
            <a:avLst/>
          </a:prstGeom>
          <a:ln w="47625" cap="rnd">
            <a:solidFill>
              <a:srgbClr val="FF5757">
                <a:alpha val="13725"/>
              </a:srgbClr>
            </a:solidFill>
            <a:prstDash val="solid"/>
            <a:headEnd type="none" w="sm" len="sm"/>
            <a:tailEnd type="none" w="sm" len="sm"/>
          </a:ln>
        </p:spPr>
        <p:txBody>
          <a:bodyPr/>
          <a:lstStyle/>
          <a:p>
            <a:endParaRPr lang="en-PH"/>
          </a:p>
        </p:txBody>
      </p:sp>
      <p:sp>
        <p:nvSpPr>
          <p:cNvPr id="51" name="AutoShape 51"/>
          <p:cNvSpPr/>
          <p:nvPr/>
        </p:nvSpPr>
        <p:spPr>
          <a:xfrm>
            <a:off x="11525256" y="4160265"/>
            <a:ext cx="276869" cy="0"/>
          </a:xfrm>
          <a:prstGeom prst="line">
            <a:avLst/>
          </a:prstGeom>
          <a:ln w="47625" cap="rnd">
            <a:solidFill>
              <a:srgbClr val="FF5757">
                <a:alpha val="13725"/>
              </a:srgbClr>
            </a:solidFill>
            <a:prstDash val="solid"/>
            <a:headEnd type="none" w="sm" len="sm"/>
            <a:tailEnd type="none" w="sm" len="sm"/>
          </a:ln>
        </p:spPr>
        <p:txBody>
          <a:bodyPr/>
          <a:lstStyle/>
          <a:p>
            <a:endParaRPr lang="en-PH"/>
          </a:p>
        </p:txBody>
      </p:sp>
      <p:grpSp>
        <p:nvGrpSpPr>
          <p:cNvPr id="52" name="Group 52"/>
          <p:cNvGrpSpPr/>
          <p:nvPr/>
        </p:nvGrpSpPr>
        <p:grpSpPr>
          <a:xfrm>
            <a:off x="6766777" y="8734550"/>
            <a:ext cx="4012723" cy="877488"/>
            <a:chOff x="0" y="0"/>
            <a:chExt cx="1566180" cy="342487"/>
          </a:xfrm>
        </p:grpSpPr>
        <p:sp>
          <p:nvSpPr>
            <p:cNvPr id="53" name="Freeform 53"/>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alpha val="6667"/>
              </a:srgbClr>
            </a:solidFill>
          </p:spPr>
          <p:txBody>
            <a:bodyPr/>
            <a:lstStyle/>
            <a:p>
              <a:endParaRPr lang="en-PH"/>
            </a:p>
          </p:txBody>
        </p:sp>
      </p:grpSp>
      <p:sp>
        <p:nvSpPr>
          <p:cNvPr id="54" name="AutoShape 54"/>
          <p:cNvSpPr/>
          <p:nvPr/>
        </p:nvSpPr>
        <p:spPr>
          <a:xfrm flipV="1">
            <a:off x="8704993" y="7801721"/>
            <a:ext cx="0" cy="932829"/>
          </a:xfrm>
          <a:prstGeom prst="line">
            <a:avLst/>
          </a:prstGeom>
          <a:ln w="47625" cap="rnd">
            <a:solidFill>
              <a:srgbClr val="FF66C4">
                <a:alpha val="9804"/>
              </a:srgbClr>
            </a:solidFill>
            <a:prstDash val="solid"/>
            <a:headEnd type="none" w="sm" len="sm"/>
            <a:tailEnd type="none" w="sm" len="sm"/>
          </a:ln>
        </p:spPr>
        <p:txBody>
          <a:bodyPr/>
          <a:lstStyle/>
          <a:p>
            <a:endParaRPr lang="en-PH"/>
          </a:p>
        </p:txBody>
      </p:sp>
      <p:sp>
        <p:nvSpPr>
          <p:cNvPr id="55" name="AutoShape 55"/>
          <p:cNvSpPr/>
          <p:nvPr/>
        </p:nvSpPr>
        <p:spPr>
          <a:xfrm flipH="1">
            <a:off x="14595997" y="3291838"/>
            <a:ext cx="903629" cy="0"/>
          </a:xfrm>
          <a:prstGeom prst="line">
            <a:avLst/>
          </a:prstGeom>
          <a:ln w="85725" cap="rnd">
            <a:solidFill>
              <a:srgbClr val="38B6FF">
                <a:alpha val="8627"/>
              </a:srgbClr>
            </a:solidFill>
            <a:prstDash val="solid"/>
            <a:headEnd type="none" w="sm" len="sm"/>
            <a:tailEnd type="none" w="sm" len="sm"/>
          </a:ln>
        </p:spPr>
        <p:txBody>
          <a:bodyPr/>
          <a:lstStyle/>
          <a:p>
            <a:endParaRPr lang="en-PH"/>
          </a:p>
        </p:txBody>
      </p:sp>
      <p:sp>
        <p:nvSpPr>
          <p:cNvPr id="56" name="AutoShape 56"/>
          <p:cNvSpPr/>
          <p:nvPr/>
        </p:nvSpPr>
        <p:spPr>
          <a:xfrm flipH="1">
            <a:off x="14595997" y="3760813"/>
            <a:ext cx="903629" cy="0"/>
          </a:xfrm>
          <a:prstGeom prst="line">
            <a:avLst/>
          </a:prstGeom>
          <a:ln w="85725" cap="rnd">
            <a:solidFill>
              <a:srgbClr val="C9E265">
                <a:alpha val="13725"/>
              </a:srgbClr>
            </a:solidFill>
            <a:prstDash val="solid"/>
            <a:headEnd type="none" w="sm" len="sm"/>
            <a:tailEnd type="none" w="sm" len="sm"/>
          </a:ln>
        </p:spPr>
        <p:txBody>
          <a:bodyPr/>
          <a:lstStyle/>
          <a:p>
            <a:endParaRPr lang="en-PH"/>
          </a:p>
        </p:txBody>
      </p:sp>
      <p:sp>
        <p:nvSpPr>
          <p:cNvPr id="57" name="AutoShape 57"/>
          <p:cNvSpPr/>
          <p:nvPr/>
        </p:nvSpPr>
        <p:spPr>
          <a:xfrm flipH="1">
            <a:off x="14595997" y="4201170"/>
            <a:ext cx="903629" cy="0"/>
          </a:xfrm>
          <a:prstGeom prst="line">
            <a:avLst/>
          </a:prstGeom>
          <a:ln w="85725" cap="rnd">
            <a:solidFill>
              <a:srgbClr val="FF5757">
                <a:alpha val="9804"/>
              </a:srgbClr>
            </a:solidFill>
            <a:prstDash val="solid"/>
            <a:headEnd type="none" w="sm" len="sm"/>
            <a:tailEnd type="none" w="sm" len="sm"/>
          </a:ln>
        </p:spPr>
        <p:txBody>
          <a:bodyPr/>
          <a:lstStyle/>
          <a:p>
            <a:endParaRPr lang="en-PH"/>
          </a:p>
        </p:txBody>
      </p:sp>
      <p:grpSp>
        <p:nvGrpSpPr>
          <p:cNvPr id="58" name="Group 58"/>
          <p:cNvGrpSpPr/>
          <p:nvPr/>
        </p:nvGrpSpPr>
        <p:grpSpPr>
          <a:xfrm rot="5400000">
            <a:off x="11523494" y="5272627"/>
            <a:ext cx="740002" cy="403394"/>
            <a:chOff x="0" y="0"/>
            <a:chExt cx="1122691" cy="612007"/>
          </a:xfrm>
        </p:grpSpPr>
        <p:sp>
          <p:nvSpPr>
            <p:cNvPr id="59" name="Freeform 59"/>
            <p:cNvSpPr/>
            <p:nvPr/>
          </p:nvSpPr>
          <p:spPr>
            <a:xfrm>
              <a:off x="0" y="0"/>
              <a:ext cx="1122691" cy="612007"/>
            </a:xfrm>
            <a:custGeom>
              <a:avLst/>
              <a:gdLst/>
              <a:ahLst/>
              <a:cxnLst/>
              <a:rect l="l" t="t" r="r" b="b"/>
              <a:pathLst>
                <a:path w="1122691" h="612007">
                  <a:moveTo>
                    <a:pt x="0" y="0"/>
                  </a:moveTo>
                  <a:lnTo>
                    <a:pt x="0" y="612007"/>
                  </a:lnTo>
                  <a:lnTo>
                    <a:pt x="1122691" y="612007"/>
                  </a:lnTo>
                  <a:lnTo>
                    <a:pt x="1122691" y="0"/>
                  </a:lnTo>
                  <a:lnTo>
                    <a:pt x="0" y="0"/>
                  </a:lnTo>
                  <a:close/>
                  <a:moveTo>
                    <a:pt x="1061731" y="551047"/>
                  </a:moveTo>
                  <a:lnTo>
                    <a:pt x="59690" y="551047"/>
                  </a:lnTo>
                  <a:lnTo>
                    <a:pt x="59690" y="59690"/>
                  </a:lnTo>
                  <a:lnTo>
                    <a:pt x="1061731" y="59690"/>
                  </a:lnTo>
                  <a:lnTo>
                    <a:pt x="1061731" y="551047"/>
                  </a:lnTo>
                  <a:close/>
                </a:path>
              </a:pathLst>
            </a:custGeom>
            <a:solidFill>
              <a:srgbClr val="642EC7">
                <a:alpha val="9804"/>
              </a:srgbClr>
            </a:solidFill>
          </p:spPr>
          <p:txBody>
            <a:bodyPr/>
            <a:lstStyle/>
            <a:p>
              <a:endParaRPr lang="en-PH"/>
            </a:p>
          </p:txBody>
        </p:sp>
      </p:grpSp>
      <p:sp>
        <p:nvSpPr>
          <p:cNvPr id="60" name="Freeform 60"/>
          <p:cNvSpPr/>
          <p:nvPr/>
        </p:nvSpPr>
        <p:spPr>
          <a:xfrm>
            <a:off x="7805159" y="4160265"/>
            <a:ext cx="372388" cy="1838951"/>
          </a:xfrm>
          <a:custGeom>
            <a:avLst/>
            <a:gdLst/>
            <a:ahLst/>
            <a:cxnLst/>
            <a:rect l="l" t="t" r="r" b="b"/>
            <a:pathLst>
              <a:path w="372388" h="1838951">
                <a:moveTo>
                  <a:pt x="0" y="0"/>
                </a:moveTo>
                <a:lnTo>
                  <a:pt x="372387" y="0"/>
                </a:lnTo>
                <a:lnTo>
                  <a:pt x="372387" y="1838951"/>
                </a:lnTo>
                <a:lnTo>
                  <a:pt x="0" y="1838951"/>
                </a:lnTo>
                <a:lnTo>
                  <a:pt x="0" y="0"/>
                </a:lnTo>
                <a:close/>
              </a:path>
            </a:pathLst>
          </a:custGeom>
          <a:blipFill>
            <a:blip r:embed="rId12">
              <a:alphaModFix amt="9999"/>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61" name="TextBox 61"/>
          <p:cNvSpPr txBox="1"/>
          <p:nvPr/>
        </p:nvSpPr>
        <p:spPr>
          <a:xfrm>
            <a:off x="4387380" y="7002465"/>
            <a:ext cx="772956" cy="395391"/>
          </a:xfrm>
          <a:prstGeom prst="rect">
            <a:avLst/>
          </a:prstGeom>
        </p:spPr>
        <p:txBody>
          <a:bodyPr lIns="0" tIns="0" rIns="0" bIns="0" rtlCol="0" anchor="t">
            <a:spAutoFit/>
          </a:bodyPr>
          <a:lstStyle/>
          <a:p>
            <a:pPr algn="ctr">
              <a:lnSpc>
                <a:spcPts val="3107"/>
              </a:lnSpc>
            </a:pPr>
            <a:r>
              <a:rPr lang="en-US" sz="2219" b="1">
                <a:solidFill>
                  <a:srgbClr val="000000">
                    <a:alpha val="9804"/>
                  </a:srgbClr>
                </a:solidFill>
                <a:latin typeface="Now Bold"/>
                <a:ea typeface="Now Bold"/>
                <a:cs typeface="Now Bold"/>
                <a:sym typeface="Now Bold"/>
              </a:rPr>
              <a:t>Input</a:t>
            </a:r>
          </a:p>
        </p:txBody>
      </p:sp>
      <p:sp>
        <p:nvSpPr>
          <p:cNvPr id="62" name="TextBox 62"/>
          <p:cNvSpPr txBox="1"/>
          <p:nvPr/>
        </p:nvSpPr>
        <p:spPr>
          <a:xfrm>
            <a:off x="12156685" y="7061772"/>
            <a:ext cx="974931" cy="353594"/>
          </a:xfrm>
          <a:prstGeom prst="rect">
            <a:avLst/>
          </a:prstGeom>
        </p:spPr>
        <p:txBody>
          <a:bodyPr lIns="0" tIns="0" rIns="0" bIns="0" rtlCol="0" anchor="t">
            <a:spAutoFit/>
          </a:bodyPr>
          <a:lstStyle/>
          <a:p>
            <a:pPr algn="ctr">
              <a:lnSpc>
                <a:spcPts val="2898"/>
              </a:lnSpc>
            </a:pPr>
            <a:r>
              <a:rPr lang="en-US" sz="2070" b="1">
                <a:solidFill>
                  <a:srgbClr val="000000">
                    <a:alpha val="9804"/>
                  </a:srgbClr>
                </a:solidFill>
                <a:latin typeface="Now Bold"/>
                <a:ea typeface="Now Bold"/>
                <a:cs typeface="Now Bold"/>
                <a:sym typeface="Now Bold"/>
              </a:rPr>
              <a:t>Output</a:t>
            </a:r>
          </a:p>
        </p:txBody>
      </p:sp>
      <p:sp>
        <p:nvSpPr>
          <p:cNvPr id="63" name="TextBox 63"/>
          <p:cNvSpPr txBox="1"/>
          <p:nvPr/>
        </p:nvSpPr>
        <p:spPr>
          <a:xfrm>
            <a:off x="7178431" y="3471568"/>
            <a:ext cx="3149779" cy="284698"/>
          </a:xfrm>
          <a:prstGeom prst="rect">
            <a:avLst/>
          </a:prstGeom>
        </p:spPr>
        <p:txBody>
          <a:bodyPr lIns="0" tIns="0" rIns="0" bIns="0" rtlCol="0" anchor="t">
            <a:spAutoFit/>
          </a:bodyPr>
          <a:lstStyle/>
          <a:p>
            <a:pPr algn="ctr">
              <a:lnSpc>
                <a:spcPts val="2265"/>
              </a:lnSpc>
            </a:pPr>
            <a:r>
              <a:rPr lang="en-US" sz="1618" b="1">
                <a:solidFill>
                  <a:srgbClr val="000000">
                    <a:alpha val="9804"/>
                  </a:srgbClr>
                </a:solidFill>
                <a:latin typeface="Now Bold"/>
                <a:ea typeface="Now Bold"/>
                <a:cs typeface="Now Bold"/>
                <a:sym typeface="Now Bold"/>
              </a:rPr>
              <a:t>Central Processing Unit (CPU)</a:t>
            </a:r>
          </a:p>
        </p:txBody>
      </p:sp>
      <p:sp>
        <p:nvSpPr>
          <p:cNvPr id="64" name="TextBox 64"/>
          <p:cNvSpPr txBox="1"/>
          <p:nvPr/>
        </p:nvSpPr>
        <p:spPr>
          <a:xfrm>
            <a:off x="7191846" y="7229044"/>
            <a:ext cx="2852680" cy="251913"/>
          </a:xfrm>
          <a:prstGeom prst="rect">
            <a:avLst/>
          </a:prstGeom>
        </p:spPr>
        <p:txBody>
          <a:bodyPr lIns="0" tIns="0" rIns="0" bIns="0" rtlCol="0" anchor="t">
            <a:spAutoFit/>
          </a:bodyPr>
          <a:lstStyle/>
          <a:p>
            <a:pPr algn="ctr">
              <a:lnSpc>
                <a:spcPts val="2051"/>
              </a:lnSpc>
            </a:pPr>
            <a:r>
              <a:rPr lang="en-US" sz="1465" b="1">
                <a:solidFill>
                  <a:srgbClr val="000000"/>
                </a:solidFill>
                <a:latin typeface="Now Bold"/>
                <a:ea typeface="Now Bold"/>
                <a:cs typeface="Now Bold"/>
                <a:sym typeface="Now Bold"/>
              </a:rPr>
              <a:t>Memory Unit (RAM)</a:t>
            </a:r>
          </a:p>
        </p:txBody>
      </p:sp>
      <p:sp>
        <p:nvSpPr>
          <p:cNvPr id="65" name="TextBox 65"/>
          <p:cNvSpPr txBox="1"/>
          <p:nvPr/>
        </p:nvSpPr>
        <p:spPr>
          <a:xfrm>
            <a:off x="5958725" y="5773505"/>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9804"/>
                  </a:srgbClr>
                </a:solidFill>
                <a:latin typeface="Gagalin"/>
                <a:ea typeface="Gagalin"/>
                <a:cs typeface="Gagalin"/>
                <a:sym typeface="Gagalin"/>
              </a:rPr>
              <a:t>ALU</a:t>
            </a:r>
          </a:p>
        </p:txBody>
      </p:sp>
      <p:sp>
        <p:nvSpPr>
          <p:cNvPr id="66" name="TextBox 66"/>
          <p:cNvSpPr txBox="1"/>
          <p:nvPr/>
        </p:nvSpPr>
        <p:spPr>
          <a:xfrm>
            <a:off x="6595834" y="4285994"/>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9804"/>
                  </a:srgbClr>
                </a:solidFill>
                <a:latin typeface="Gagalin"/>
                <a:ea typeface="Gagalin"/>
                <a:cs typeface="Gagalin"/>
                <a:sym typeface="Gagalin"/>
              </a:rPr>
              <a:t>CU</a:t>
            </a:r>
          </a:p>
        </p:txBody>
      </p:sp>
      <p:sp>
        <p:nvSpPr>
          <p:cNvPr id="67" name="TextBox 67"/>
          <p:cNvSpPr txBox="1"/>
          <p:nvPr/>
        </p:nvSpPr>
        <p:spPr>
          <a:xfrm>
            <a:off x="8157728" y="4518743"/>
            <a:ext cx="595592" cy="221312"/>
          </a:xfrm>
          <a:prstGeom prst="rect">
            <a:avLst/>
          </a:prstGeom>
        </p:spPr>
        <p:txBody>
          <a:bodyPr lIns="0" tIns="0" rIns="0" bIns="0" rtlCol="0" anchor="t">
            <a:spAutoFit/>
          </a:bodyPr>
          <a:lstStyle/>
          <a:p>
            <a:pPr algn="ctr">
              <a:lnSpc>
                <a:spcPts val="1770"/>
              </a:lnSpc>
            </a:pPr>
            <a:r>
              <a:rPr lang="en-US" sz="1264" b="1">
                <a:solidFill>
                  <a:srgbClr val="000000">
                    <a:alpha val="9804"/>
                  </a:srgbClr>
                </a:solidFill>
                <a:latin typeface="Now Bold"/>
                <a:ea typeface="Now Bold"/>
                <a:cs typeface="Now Bold"/>
                <a:sym typeface="Now Bold"/>
              </a:rPr>
              <a:t>PC</a:t>
            </a:r>
          </a:p>
        </p:txBody>
      </p:sp>
      <p:sp>
        <p:nvSpPr>
          <p:cNvPr id="68" name="TextBox 68"/>
          <p:cNvSpPr txBox="1"/>
          <p:nvPr/>
        </p:nvSpPr>
        <p:spPr>
          <a:xfrm>
            <a:off x="8157728" y="5399099"/>
            <a:ext cx="595592" cy="222651"/>
          </a:xfrm>
          <a:prstGeom prst="rect">
            <a:avLst/>
          </a:prstGeom>
        </p:spPr>
        <p:txBody>
          <a:bodyPr lIns="0" tIns="0" rIns="0" bIns="0" rtlCol="0" anchor="t">
            <a:spAutoFit/>
          </a:bodyPr>
          <a:lstStyle/>
          <a:p>
            <a:pPr algn="ctr">
              <a:lnSpc>
                <a:spcPts val="1770"/>
              </a:lnSpc>
            </a:pPr>
            <a:r>
              <a:rPr lang="en-US" sz="1264" b="1">
                <a:solidFill>
                  <a:srgbClr val="000000">
                    <a:alpha val="9804"/>
                  </a:srgbClr>
                </a:solidFill>
                <a:latin typeface="Now Bold"/>
                <a:ea typeface="Now Bold"/>
                <a:cs typeface="Now Bold"/>
                <a:sym typeface="Now Bold"/>
              </a:rPr>
              <a:t>CIR</a:t>
            </a:r>
          </a:p>
        </p:txBody>
      </p:sp>
      <p:sp>
        <p:nvSpPr>
          <p:cNvPr id="69" name="TextBox 69"/>
          <p:cNvSpPr txBox="1"/>
          <p:nvPr/>
        </p:nvSpPr>
        <p:spPr>
          <a:xfrm>
            <a:off x="8157728" y="5832417"/>
            <a:ext cx="595592" cy="221312"/>
          </a:xfrm>
          <a:prstGeom prst="rect">
            <a:avLst/>
          </a:prstGeom>
        </p:spPr>
        <p:txBody>
          <a:bodyPr lIns="0" tIns="0" rIns="0" bIns="0" rtlCol="0" anchor="t">
            <a:spAutoFit/>
          </a:bodyPr>
          <a:lstStyle/>
          <a:p>
            <a:pPr algn="ctr">
              <a:lnSpc>
                <a:spcPts val="1770"/>
              </a:lnSpc>
            </a:pPr>
            <a:r>
              <a:rPr lang="en-US" sz="1264" b="1">
                <a:solidFill>
                  <a:srgbClr val="000000">
                    <a:alpha val="9804"/>
                  </a:srgbClr>
                </a:solidFill>
                <a:latin typeface="Now Bold"/>
                <a:ea typeface="Now Bold"/>
                <a:cs typeface="Now Bold"/>
                <a:sym typeface="Now Bold"/>
              </a:rPr>
              <a:t>ACC</a:t>
            </a:r>
          </a:p>
        </p:txBody>
      </p:sp>
      <p:sp>
        <p:nvSpPr>
          <p:cNvPr id="70" name="TextBox 70"/>
          <p:cNvSpPr txBox="1"/>
          <p:nvPr/>
        </p:nvSpPr>
        <p:spPr>
          <a:xfrm>
            <a:off x="7130104" y="8902769"/>
            <a:ext cx="3366702" cy="515575"/>
          </a:xfrm>
          <a:prstGeom prst="rect">
            <a:avLst/>
          </a:prstGeom>
        </p:spPr>
        <p:txBody>
          <a:bodyPr lIns="0" tIns="0" rIns="0" bIns="0" rtlCol="0" anchor="t">
            <a:spAutoFit/>
          </a:bodyPr>
          <a:lstStyle/>
          <a:p>
            <a:pPr algn="ctr">
              <a:lnSpc>
                <a:spcPts val="2051"/>
              </a:lnSpc>
            </a:pPr>
            <a:r>
              <a:rPr lang="en-US" sz="1465" b="1">
                <a:solidFill>
                  <a:srgbClr val="000000">
                    <a:alpha val="6667"/>
                  </a:srgbClr>
                </a:solidFill>
                <a:latin typeface="Now Bold"/>
                <a:ea typeface="Now Bold"/>
                <a:cs typeface="Now Bold"/>
                <a:sym typeface="Now Bold"/>
              </a:rPr>
              <a:t>Secondary Storage</a:t>
            </a:r>
          </a:p>
          <a:p>
            <a:pPr algn="ctr">
              <a:lnSpc>
                <a:spcPts val="2051"/>
              </a:lnSpc>
            </a:pPr>
            <a:r>
              <a:rPr lang="en-US" sz="1465" b="1">
                <a:solidFill>
                  <a:srgbClr val="000000">
                    <a:alpha val="6667"/>
                  </a:srgbClr>
                </a:solidFill>
                <a:latin typeface="Now Bold"/>
                <a:ea typeface="Now Bold"/>
                <a:cs typeface="Now Bold"/>
                <a:sym typeface="Now Bold"/>
              </a:rPr>
              <a:t>(HDD, Optical Media,SSD)</a:t>
            </a:r>
          </a:p>
        </p:txBody>
      </p:sp>
      <p:sp>
        <p:nvSpPr>
          <p:cNvPr id="71" name="TextBox 71"/>
          <p:cNvSpPr txBox="1"/>
          <p:nvPr/>
        </p:nvSpPr>
        <p:spPr>
          <a:xfrm>
            <a:off x="8773138" y="7998885"/>
            <a:ext cx="1862974" cy="509926"/>
          </a:xfrm>
          <a:prstGeom prst="rect">
            <a:avLst/>
          </a:prstGeom>
        </p:spPr>
        <p:txBody>
          <a:bodyPr lIns="0" tIns="0" rIns="0" bIns="0" rtlCol="0" anchor="t">
            <a:spAutoFit/>
          </a:bodyPr>
          <a:lstStyle/>
          <a:p>
            <a:pPr algn="l">
              <a:lnSpc>
                <a:spcPts val="2051"/>
              </a:lnSpc>
            </a:pPr>
            <a:r>
              <a:rPr lang="en-US" sz="1465" b="1">
                <a:solidFill>
                  <a:srgbClr val="000000">
                    <a:alpha val="9804"/>
                  </a:srgbClr>
                </a:solidFill>
                <a:latin typeface="Now Bold"/>
                <a:ea typeface="Now Bold"/>
                <a:cs typeface="Now Bold"/>
                <a:sym typeface="Now Bold"/>
              </a:rPr>
              <a:t>Load executable code when needed</a:t>
            </a:r>
          </a:p>
        </p:txBody>
      </p:sp>
      <p:sp>
        <p:nvSpPr>
          <p:cNvPr id="72" name="TextBox 72"/>
          <p:cNvSpPr txBox="1"/>
          <p:nvPr/>
        </p:nvSpPr>
        <p:spPr>
          <a:xfrm>
            <a:off x="13309927" y="3196874"/>
            <a:ext cx="3475768" cy="219759"/>
          </a:xfrm>
          <a:prstGeom prst="rect">
            <a:avLst/>
          </a:prstGeom>
        </p:spPr>
        <p:txBody>
          <a:bodyPr lIns="0" tIns="0" rIns="0" bIns="0" rtlCol="0" anchor="t">
            <a:spAutoFit/>
          </a:bodyPr>
          <a:lstStyle/>
          <a:p>
            <a:pPr algn="l">
              <a:lnSpc>
                <a:spcPts val="1799"/>
              </a:lnSpc>
            </a:pPr>
            <a:r>
              <a:rPr lang="en-US" sz="1285" b="1">
                <a:solidFill>
                  <a:srgbClr val="000000">
                    <a:alpha val="13725"/>
                  </a:srgbClr>
                </a:solidFill>
                <a:latin typeface="Now Bold"/>
                <a:ea typeface="Now Bold"/>
                <a:cs typeface="Now Bold"/>
                <a:sym typeface="Now Bold"/>
              </a:rPr>
              <a:t>CONTROL BUS</a:t>
            </a:r>
          </a:p>
        </p:txBody>
      </p:sp>
      <p:sp>
        <p:nvSpPr>
          <p:cNvPr id="73" name="TextBox 73"/>
          <p:cNvSpPr txBox="1"/>
          <p:nvPr/>
        </p:nvSpPr>
        <p:spPr>
          <a:xfrm>
            <a:off x="13673257" y="3635709"/>
            <a:ext cx="3475768" cy="219759"/>
          </a:xfrm>
          <a:prstGeom prst="rect">
            <a:avLst/>
          </a:prstGeom>
        </p:spPr>
        <p:txBody>
          <a:bodyPr lIns="0" tIns="0" rIns="0" bIns="0" rtlCol="0" anchor="t">
            <a:spAutoFit/>
          </a:bodyPr>
          <a:lstStyle/>
          <a:p>
            <a:pPr algn="l">
              <a:lnSpc>
                <a:spcPts val="1799"/>
              </a:lnSpc>
            </a:pPr>
            <a:r>
              <a:rPr lang="en-US" sz="1285" b="1">
                <a:solidFill>
                  <a:srgbClr val="000000">
                    <a:alpha val="13725"/>
                  </a:srgbClr>
                </a:solidFill>
                <a:latin typeface="Now Bold"/>
                <a:ea typeface="Now Bold"/>
                <a:cs typeface="Now Bold"/>
                <a:sym typeface="Now Bold"/>
              </a:rPr>
              <a:t>DATA BUS</a:t>
            </a:r>
          </a:p>
        </p:txBody>
      </p:sp>
      <p:sp>
        <p:nvSpPr>
          <p:cNvPr id="74" name="TextBox 74"/>
          <p:cNvSpPr txBox="1"/>
          <p:nvPr/>
        </p:nvSpPr>
        <p:spPr>
          <a:xfrm>
            <a:off x="13309927" y="4034140"/>
            <a:ext cx="3475768" cy="219759"/>
          </a:xfrm>
          <a:prstGeom prst="rect">
            <a:avLst/>
          </a:prstGeom>
        </p:spPr>
        <p:txBody>
          <a:bodyPr lIns="0" tIns="0" rIns="0" bIns="0" rtlCol="0" anchor="t">
            <a:spAutoFit/>
          </a:bodyPr>
          <a:lstStyle/>
          <a:p>
            <a:pPr algn="l">
              <a:lnSpc>
                <a:spcPts val="1799"/>
              </a:lnSpc>
            </a:pPr>
            <a:r>
              <a:rPr lang="en-US" sz="1285" b="1">
                <a:solidFill>
                  <a:srgbClr val="000000">
                    <a:alpha val="9804"/>
                  </a:srgbClr>
                </a:solidFill>
                <a:latin typeface="Now Bold"/>
                <a:ea typeface="Now Bold"/>
                <a:cs typeface="Now Bold"/>
                <a:sym typeface="Now Bold"/>
              </a:rPr>
              <a:t>ADDRESS BUS</a:t>
            </a:r>
          </a:p>
        </p:txBody>
      </p:sp>
      <p:sp>
        <p:nvSpPr>
          <p:cNvPr id="75" name="TextBox 75"/>
          <p:cNvSpPr txBox="1"/>
          <p:nvPr/>
        </p:nvSpPr>
        <p:spPr>
          <a:xfrm>
            <a:off x="11581306" y="5917284"/>
            <a:ext cx="624380" cy="219759"/>
          </a:xfrm>
          <a:prstGeom prst="rect">
            <a:avLst/>
          </a:prstGeom>
        </p:spPr>
        <p:txBody>
          <a:bodyPr lIns="0" tIns="0" rIns="0" bIns="0" rtlCol="0" anchor="t">
            <a:spAutoFit/>
          </a:bodyPr>
          <a:lstStyle/>
          <a:p>
            <a:pPr algn="l">
              <a:lnSpc>
                <a:spcPts val="1799"/>
              </a:lnSpc>
            </a:pPr>
            <a:r>
              <a:rPr lang="en-US" sz="1285" b="1">
                <a:solidFill>
                  <a:srgbClr val="000000">
                    <a:alpha val="9804"/>
                  </a:srgbClr>
                </a:solidFill>
                <a:latin typeface="Now Bold"/>
                <a:ea typeface="Now Bold"/>
                <a:cs typeface="Now Bold"/>
                <a:sym typeface="Now Bold"/>
              </a:rPr>
              <a:t>CACHE</a:t>
            </a:r>
          </a:p>
        </p:txBody>
      </p:sp>
      <p:sp>
        <p:nvSpPr>
          <p:cNvPr id="76" name="TextBox 76"/>
          <p:cNvSpPr txBox="1"/>
          <p:nvPr/>
        </p:nvSpPr>
        <p:spPr>
          <a:xfrm>
            <a:off x="6837431" y="4959871"/>
            <a:ext cx="805803" cy="219759"/>
          </a:xfrm>
          <a:prstGeom prst="rect">
            <a:avLst/>
          </a:prstGeom>
        </p:spPr>
        <p:txBody>
          <a:bodyPr lIns="0" tIns="0" rIns="0" bIns="0" rtlCol="0" anchor="t">
            <a:spAutoFit/>
          </a:bodyPr>
          <a:lstStyle/>
          <a:p>
            <a:pPr algn="l">
              <a:lnSpc>
                <a:spcPts val="1799"/>
              </a:lnSpc>
            </a:pPr>
            <a:r>
              <a:rPr lang="en-US" sz="1285" b="1">
                <a:solidFill>
                  <a:srgbClr val="000000">
                    <a:alpha val="9804"/>
                  </a:srgbClr>
                </a:solidFill>
                <a:latin typeface="Now Bold"/>
                <a:ea typeface="Now Bold"/>
                <a:cs typeface="Now Bold"/>
                <a:sym typeface="Now Bold"/>
              </a:rPr>
              <a:t>Registers</a:t>
            </a:r>
          </a:p>
        </p:txBody>
      </p:sp>
      <p:sp>
        <p:nvSpPr>
          <p:cNvPr id="77" name="AutoShape 77"/>
          <p:cNvSpPr/>
          <p:nvPr/>
        </p:nvSpPr>
        <p:spPr>
          <a:xfrm>
            <a:off x="393825" y="2303168"/>
            <a:ext cx="3259965" cy="0"/>
          </a:xfrm>
          <a:prstGeom prst="line">
            <a:avLst/>
          </a:prstGeom>
          <a:ln w="66675" cap="rnd">
            <a:solidFill>
              <a:srgbClr val="019D97"/>
            </a:solidFill>
            <a:prstDash val="solid"/>
            <a:headEnd type="none" w="sm" len="sm"/>
            <a:tailEnd type="oval" w="lg" len="lg"/>
          </a:ln>
        </p:spPr>
        <p:txBody>
          <a:bodyPr/>
          <a:lstStyle/>
          <a:p>
            <a:endParaRPr lang="en-PH"/>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369105" y="2469039"/>
            <a:ext cx="9290959" cy="13923"/>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14230157" y="1832452"/>
            <a:ext cx="3899832" cy="8283892"/>
            <a:chOff x="0" y="0"/>
            <a:chExt cx="1027116" cy="2181766"/>
          </a:xfrm>
        </p:grpSpPr>
        <p:sp>
          <p:nvSpPr>
            <p:cNvPr id="9" name="Freeform 9"/>
            <p:cNvSpPr/>
            <p:nvPr/>
          </p:nvSpPr>
          <p:spPr>
            <a:xfrm>
              <a:off x="0" y="0"/>
              <a:ext cx="1027116" cy="2181766"/>
            </a:xfrm>
            <a:custGeom>
              <a:avLst/>
              <a:gdLst/>
              <a:ahLst/>
              <a:cxnLst/>
              <a:rect l="l" t="t" r="r" b="b"/>
              <a:pathLst>
                <a:path w="1027116" h="2181766">
                  <a:moveTo>
                    <a:pt x="101245" y="0"/>
                  </a:moveTo>
                  <a:lnTo>
                    <a:pt x="925871" y="0"/>
                  </a:lnTo>
                  <a:cubicBezTo>
                    <a:pt x="952723" y="0"/>
                    <a:pt x="978475" y="10667"/>
                    <a:pt x="997462" y="29654"/>
                  </a:cubicBezTo>
                  <a:cubicBezTo>
                    <a:pt x="1016449" y="48641"/>
                    <a:pt x="1027116" y="74393"/>
                    <a:pt x="1027116" y="101245"/>
                  </a:cubicBezTo>
                  <a:lnTo>
                    <a:pt x="1027116" y="2080521"/>
                  </a:lnTo>
                  <a:cubicBezTo>
                    <a:pt x="1027116" y="2136437"/>
                    <a:pt x="981787" y="2181766"/>
                    <a:pt x="925871" y="2181766"/>
                  </a:cubicBezTo>
                  <a:lnTo>
                    <a:pt x="101245" y="2181766"/>
                  </a:lnTo>
                  <a:cubicBezTo>
                    <a:pt x="74393" y="2181766"/>
                    <a:pt x="48641" y="2171099"/>
                    <a:pt x="29654" y="2152112"/>
                  </a:cubicBezTo>
                  <a:cubicBezTo>
                    <a:pt x="10667" y="2133125"/>
                    <a:pt x="0" y="2107373"/>
                    <a:pt x="0" y="2080521"/>
                  </a:cubicBezTo>
                  <a:lnTo>
                    <a:pt x="0" y="101245"/>
                  </a:lnTo>
                  <a:cubicBezTo>
                    <a:pt x="0" y="74393"/>
                    <a:pt x="10667" y="48641"/>
                    <a:pt x="29654" y="29654"/>
                  </a:cubicBezTo>
                  <a:cubicBezTo>
                    <a:pt x="48641" y="10667"/>
                    <a:pt x="74393" y="0"/>
                    <a:pt x="101245" y="0"/>
                  </a:cubicBezTo>
                  <a:close/>
                </a:path>
              </a:pathLst>
            </a:custGeom>
            <a:solidFill>
              <a:srgbClr val="F4F3F3"/>
            </a:solidFill>
          </p:spPr>
          <p:txBody>
            <a:bodyPr/>
            <a:lstStyle/>
            <a:p>
              <a:endParaRPr lang="en-PH"/>
            </a:p>
          </p:txBody>
        </p:sp>
        <p:sp>
          <p:nvSpPr>
            <p:cNvPr id="10" name="TextBox 10"/>
            <p:cNvSpPr txBox="1"/>
            <p:nvPr/>
          </p:nvSpPr>
          <p:spPr>
            <a:xfrm>
              <a:off x="0" y="-28575"/>
              <a:ext cx="1027116" cy="2210341"/>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14804573" y="3874669"/>
            <a:ext cx="2454727" cy="6068841"/>
            <a:chOff x="0" y="0"/>
            <a:chExt cx="3272969" cy="8091789"/>
          </a:xfrm>
        </p:grpSpPr>
        <p:grpSp>
          <p:nvGrpSpPr>
            <p:cNvPr id="12" name="Group 12"/>
            <p:cNvGrpSpPr/>
            <p:nvPr/>
          </p:nvGrpSpPr>
          <p:grpSpPr>
            <a:xfrm>
              <a:off x="0" y="531856"/>
              <a:ext cx="2540636" cy="622180"/>
              <a:chOff x="0" y="0"/>
              <a:chExt cx="1520437" cy="372342"/>
            </a:xfrm>
          </p:grpSpPr>
          <p:sp>
            <p:nvSpPr>
              <p:cNvPr id="13" name="Freeform 13"/>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14" name="Group 14"/>
            <p:cNvGrpSpPr/>
            <p:nvPr/>
          </p:nvGrpSpPr>
          <p:grpSpPr>
            <a:xfrm>
              <a:off x="0" y="1145927"/>
              <a:ext cx="2540636" cy="622180"/>
              <a:chOff x="0" y="0"/>
              <a:chExt cx="1520437" cy="372342"/>
            </a:xfrm>
          </p:grpSpPr>
          <p:sp>
            <p:nvSpPr>
              <p:cNvPr id="15" name="Freeform 15"/>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16" name="Group 16"/>
            <p:cNvGrpSpPr/>
            <p:nvPr/>
          </p:nvGrpSpPr>
          <p:grpSpPr>
            <a:xfrm>
              <a:off x="0" y="1670974"/>
              <a:ext cx="2540636" cy="622180"/>
              <a:chOff x="0" y="0"/>
              <a:chExt cx="1520437" cy="372342"/>
            </a:xfrm>
          </p:grpSpPr>
          <p:sp>
            <p:nvSpPr>
              <p:cNvPr id="17" name="Freeform 17"/>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18" name="Group 18"/>
            <p:cNvGrpSpPr/>
            <p:nvPr/>
          </p:nvGrpSpPr>
          <p:grpSpPr>
            <a:xfrm>
              <a:off x="0" y="2285045"/>
              <a:ext cx="2540636" cy="622180"/>
              <a:chOff x="0" y="0"/>
              <a:chExt cx="1520437" cy="372342"/>
            </a:xfrm>
          </p:grpSpPr>
          <p:sp>
            <p:nvSpPr>
              <p:cNvPr id="19" name="Freeform 19"/>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20" name="Group 20"/>
            <p:cNvGrpSpPr/>
            <p:nvPr/>
          </p:nvGrpSpPr>
          <p:grpSpPr>
            <a:xfrm>
              <a:off x="0" y="2907225"/>
              <a:ext cx="2540636" cy="622180"/>
              <a:chOff x="0" y="0"/>
              <a:chExt cx="1520437" cy="372342"/>
            </a:xfrm>
          </p:grpSpPr>
          <p:sp>
            <p:nvSpPr>
              <p:cNvPr id="21" name="Freeform 21"/>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22" name="Group 22"/>
            <p:cNvGrpSpPr/>
            <p:nvPr/>
          </p:nvGrpSpPr>
          <p:grpSpPr>
            <a:xfrm>
              <a:off x="8173" y="3521296"/>
              <a:ext cx="2540636" cy="622180"/>
              <a:chOff x="0" y="0"/>
              <a:chExt cx="1520437" cy="372342"/>
            </a:xfrm>
          </p:grpSpPr>
          <p:sp>
            <p:nvSpPr>
              <p:cNvPr id="23" name="Freeform 23"/>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24" name="Group 24"/>
            <p:cNvGrpSpPr/>
            <p:nvPr/>
          </p:nvGrpSpPr>
          <p:grpSpPr>
            <a:xfrm>
              <a:off x="8173" y="5094240"/>
              <a:ext cx="2540636" cy="622180"/>
              <a:chOff x="0" y="0"/>
              <a:chExt cx="1520437" cy="372342"/>
            </a:xfrm>
          </p:grpSpPr>
          <p:sp>
            <p:nvSpPr>
              <p:cNvPr id="25" name="Freeform 25"/>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26" name="Group 26"/>
            <p:cNvGrpSpPr/>
            <p:nvPr/>
          </p:nvGrpSpPr>
          <p:grpSpPr>
            <a:xfrm>
              <a:off x="8173" y="5716419"/>
              <a:ext cx="2540636" cy="622180"/>
              <a:chOff x="0" y="0"/>
              <a:chExt cx="1520437" cy="372342"/>
            </a:xfrm>
          </p:grpSpPr>
          <p:sp>
            <p:nvSpPr>
              <p:cNvPr id="27" name="Freeform 27"/>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28" name="Group 28"/>
            <p:cNvGrpSpPr/>
            <p:nvPr/>
          </p:nvGrpSpPr>
          <p:grpSpPr>
            <a:xfrm>
              <a:off x="8173" y="6330490"/>
              <a:ext cx="2540636" cy="622180"/>
              <a:chOff x="0" y="0"/>
              <a:chExt cx="1520437" cy="372342"/>
            </a:xfrm>
          </p:grpSpPr>
          <p:sp>
            <p:nvSpPr>
              <p:cNvPr id="29" name="Freeform 29"/>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30" name="Group 30"/>
            <p:cNvGrpSpPr/>
            <p:nvPr/>
          </p:nvGrpSpPr>
          <p:grpSpPr>
            <a:xfrm>
              <a:off x="8173" y="6855538"/>
              <a:ext cx="2540636" cy="622180"/>
              <a:chOff x="0" y="0"/>
              <a:chExt cx="1520437" cy="372342"/>
            </a:xfrm>
          </p:grpSpPr>
          <p:sp>
            <p:nvSpPr>
              <p:cNvPr id="31" name="Freeform 31"/>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grpSp>
          <p:nvGrpSpPr>
            <p:cNvPr id="32" name="Group 32"/>
            <p:cNvGrpSpPr/>
            <p:nvPr/>
          </p:nvGrpSpPr>
          <p:grpSpPr>
            <a:xfrm>
              <a:off x="8173" y="7469609"/>
              <a:ext cx="2540636" cy="622180"/>
              <a:chOff x="0" y="0"/>
              <a:chExt cx="1520437" cy="372342"/>
            </a:xfrm>
          </p:grpSpPr>
          <p:sp>
            <p:nvSpPr>
              <p:cNvPr id="33" name="Freeform 33"/>
              <p:cNvSpPr/>
              <p:nvPr/>
            </p:nvSpPr>
            <p:spPr>
              <a:xfrm>
                <a:off x="0" y="0"/>
                <a:ext cx="1520437" cy="372342"/>
              </a:xfrm>
              <a:custGeom>
                <a:avLst/>
                <a:gdLst/>
                <a:ahLst/>
                <a:cxnLst/>
                <a:rect l="l" t="t" r="r" b="b"/>
                <a:pathLst>
                  <a:path w="1520437" h="372342">
                    <a:moveTo>
                      <a:pt x="0" y="0"/>
                    </a:moveTo>
                    <a:lnTo>
                      <a:pt x="0" y="372342"/>
                    </a:lnTo>
                    <a:lnTo>
                      <a:pt x="1520437" y="372342"/>
                    </a:lnTo>
                    <a:lnTo>
                      <a:pt x="1520437" y="0"/>
                    </a:lnTo>
                    <a:lnTo>
                      <a:pt x="0" y="0"/>
                    </a:lnTo>
                    <a:close/>
                    <a:moveTo>
                      <a:pt x="1459477" y="311382"/>
                    </a:moveTo>
                    <a:lnTo>
                      <a:pt x="59690" y="311382"/>
                    </a:lnTo>
                    <a:lnTo>
                      <a:pt x="59690" y="59690"/>
                    </a:lnTo>
                    <a:lnTo>
                      <a:pt x="1459477" y="59690"/>
                    </a:lnTo>
                    <a:lnTo>
                      <a:pt x="1459477" y="311382"/>
                    </a:lnTo>
                    <a:close/>
                  </a:path>
                </a:pathLst>
              </a:custGeom>
              <a:solidFill>
                <a:srgbClr val="FF66C4"/>
              </a:solidFill>
            </p:spPr>
            <p:txBody>
              <a:bodyPr/>
              <a:lstStyle/>
              <a:p>
                <a:endParaRPr lang="en-PH"/>
              </a:p>
            </p:txBody>
          </p:sp>
        </p:grpSp>
        <p:sp>
          <p:nvSpPr>
            <p:cNvPr id="34" name="TextBox 34"/>
            <p:cNvSpPr txBox="1"/>
            <p:nvPr/>
          </p:nvSpPr>
          <p:spPr>
            <a:xfrm>
              <a:off x="845090" y="3608425"/>
              <a:ext cx="850456" cy="1300672"/>
            </a:xfrm>
            <a:prstGeom prst="rect">
              <a:avLst/>
            </a:prstGeom>
          </p:spPr>
          <p:txBody>
            <a:bodyPr lIns="0" tIns="0" rIns="0" bIns="0" rtlCol="0" anchor="t">
              <a:spAutoFit/>
            </a:bodyPr>
            <a:lstStyle/>
            <a:p>
              <a:pPr algn="ctr">
                <a:lnSpc>
                  <a:spcPts val="8108"/>
                </a:lnSpc>
              </a:pPr>
              <a:r>
                <a:rPr lang="en-US" sz="5791">
                  <a:solidFill>
                    <a:srgbClr val="000000"/>
                  </a:solidFill>
                  <a:latin typeface="Open Sans Extra Bold"/>
                  <a:ea typeface="Open Sans Extra Bold"/>
                  <a:cs typeface="Open Sans Extra Bold"/>
                  <a:sym typeface="Open Sans Extra Bold"/>
                </a:rPr>
                <a:t>...</a:t>
              </a:r>
            </a:p>
          </p:txBody>
        </p:sp>
        <p:sp>
          <p:nvSpPr>
            <p:cNvPr id="35" name="TextBox 35"/>
            <p:cNvSpPr txBox="1"/>
            <p:nvPr/>
          </p:nvSpPr>
          <p:spPr>
            <a:xfrm>
              <a:off x="534415" y="-47625"/>
              <a:ext cx="1471806"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Memory</a:t>
              </a:r>
            </a:p>
          </p:txBody>
        </p:sp>
        <p:sp>
          <p:nvSpPr>
            <p:cNvPr id="36" name="TextBox 36"/>
            <p:cNvSpPr txBox="1"/>
            <p:nvPr/>
          </p:nvSpPr>
          <p:spPr>
            <a:xfrm>
              <a:off x="2722598" y="568865"/>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8</a:t>
              </a:r>
            </a:p>
          </p:txBody>
        </p:sp>
        <p:sp>
          <p:nvSpPr>
            <p:cNvPr id="37" name="TextBox 37"/>
            <p:cNvSpPr txBox="1"/>
            <p:nvPr/>
          </p:nvSpPr>
          <p:spPr>
            <a:xfrm>
              <a:off x="2722598" y="1164786"/>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9</a:t>
              </a:r>
            </a:p>
          </p:txBody>
        </p:sp>
        <p:sp>
          <p:nvSpPr>
            <p:cNvPr id="38" name="TextBox 38"/>
            <p:cNvSpPr txBox="1"/>
            <p:nvPr/>
          </p:nvSpPr>
          <p:spPr>
            <a:xfrm>
              <a:off x="2722598" y="1738925"/>
              <a:ext cx="392757"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10</a:t>
              </a:r>
            </a:p>
          </p:txBody>
        </p:sp>
        <p:sp>
          <p:nvSpPr>
            <p:cNvPr id="39" name="TextBox 39"/>
            <p:cNvSpPr txBox="1"/>
            <p:nvPr/>
          </p:nvSpPr>
          <p:spPr>
            <a:xfrm>
              <a:off x="2749238" y="2356171"/>
              <a:ext cx="392757"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11</a:t>
              </a:r>
            </a:p>
          </p:txBody>
        </p:sp>
        <p:sp>
          <p:nvSpPr>
            <p:cNvPr id="40" name="TextBox 40"/>
            <p:cNvSpPr txBox="1"/>
            <p:nvPr/>
          </p:nvSpPr>
          <p:spPr>
            <a:xfrm>
              <a:off x="2749238" y="2950030"/>
              <a:ext cx="392757"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12</a:t>
              </a:r>
            </a:p>
          </p:txBody>
        </p:sp>
        <p:sp>
          <p:nvSpPr>
            <p:cNvPr id="41" name="TextBox 41"/>
            <p:cNvSpPr txBox="1"/>
            <p:nvPr/>
          </p:nvSpPr>
          <p:spPr>
            <a:xfrm>
              <a:off x="2722598" y="3621878"/>
              <a:ext cx="392757"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13</a:t>
              </a:r>
            </a:p>
          </p:txBody>
        </p:sp>
        <p:sp>
          <p:nvSpPr>
            <p:cNvPr id="42" name="TextBox 42"/>
            <p:cNvSpPr txBox="1"/>
            <p:nvPr/>
          </p:nvSpPr>
          <p:spPr>
            <a:xfrm>
              <a:off x="2735918" y="5179411"/>
              <a:ext cx="537051"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99</a:t>
              </a:r>
            </a:p>
          </p:txBody>
        </p:sp>
        <p:sp>
          <p:nvSpPr>
            <p:cNvPr id="43" name="TextBox 43"/>
            <p:cNvSpPr txBox="1"/>
            <p:nvPr/>
          </p:nvSpPr>
          <p:spPr>
            <a:xfrm>
              <a:off x="2638925" y="5775332"/>
              <a:ext cx="634044"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100</a:t>
              </a:r>
            </a:p>
          </p:txBody>
        </p:sp>
        <p:sp>
          <p:nvSpPr>
            <p:cNvPr id="44" name="TextBox 44"/>
            <p:cNvSpPr txBox="1"/>
            <p:nvPr/>
          </p:nvSpPr>
          <p:spPr>
            <a:xfrm>
              <a:off x="2657841" y="6323536"/>
              <a:ext cx="596212"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101</a:t>
              </a:r>
            </a:p>
          </p:txBody>
        </p:sp>
        <p:sp>
          <p:nvSpPr>
            <p:cNvPr id="45" name="TextBox 45"/>
            <p:cNvSpPr txBox="1"/>
            <p:nvPr/>
          </p:nvSpPr>
          <p:spPr>
            <a:xfrm>
              <a:off x="2676757" y="6905045"/>
              <a:ext cx="596212"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102</a:t>
              </a:r>
            </a:p>
          </p:txBody>
        </p:sp>
        <p:sp>
          <p:nvSpPr>
            <p:cNvPr id="46" name="TextBox 46"/>
            <p:cNvSpPr txBox="1"/>
            <p:nvPr/>
          </p:nvSpPr>
          <p:spPr>
            <a:xfrm>
              <a:off x="2676757" y="7528593"/>
              <a:ext cx="596212"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103</a:t>
              </a:r>
            </a:p>
          </p:txBody>
        </p:sp>
        <p:sp>
          <p:nvSpPr>
            <p:cNvPr id="47" name="TextBox 47"/>
            <p:cNvSpPr txBox="1"/>
            <p:nvPr/>
          </p:nvSpPr>
          <p:spPr>
            <a:xfrm>
              <a:off x="1047299" y="596193"/>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0</a:t>
              </a:r>
            </a:p>
          </p:txBody>
        </p:sp>
        <p:sp>
          <p:nvSpPr>
            <p:cNvPr id="48" name="TextBox 48"/>
            <p:cNvSpPr txBox="1"/>
            <p:nvPr/>
          </p:nvSpPr>
          <p:spPr>
            <a:xfrm>
              <a:off x="1055471" y="1225094"/>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0</a:t>
              </a:r>
            </a:p>
          </p:txBody>
        </p:sp>
        <p:sp>
          <p:nvSpPr>
            <p:cNvPr id="49" name="TextBox 49"/>
            <p:cNvSpPr txBox="1"/>
            <p:nvPr/>
          </p:nvSpPr>
          <p:spPr>
            <a:xfrm>
              <a:off x="1055471" y="1742958"/>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2</a:t>
              </a:r>
            </a:p>
          </p:txBody>
        </p:sp>
        <p:sp>
          <p:nvSpPr>
            <p:cNvPr id="50" name="TextBox 50"/>
            <p:cNvSpPr txBox="1"/>
            <p:nvPr/>
          </p:nvSpPr>
          <p:spPr>
            <a:xfrm>
              <a:off x="1063644" y="2371859"/>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3</a:t>
              </a:r>
            </a:p>
          </p:txBody>
        </p:sp>
        <p:sp>
          <p:nvSpPr>
            <p:cNvPr id="51" name="TextBox 51"/>
            <p:cNvSpPr txBox="1"/>
            <p:nvPr/>
          </p:nvSpPr>
          <p:spPr>
            <a:xfrm>
              <a:off x="1063644" y="2989782"/>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0</a:t>
              </a:r>
            </a:p>
          </p:txBody>
        </p:sp>
        <p:sp>
          <p:nvSpPr>
            <p:cNvPr id="52" name="TextBox 52"/>
            <p:cNvSpPr txBox="1"/>
            <p:nvPr/>
          </p:nvSpPr>
          <p:spPr>
            <a:xfrm>
              <a:off x="1071816" y="3618683"/>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0</a:t>
              </a:r>
            </a:p>
          </p:txBody>
        </p:sp>
        <p:sp>
          <p:nvSpPr>
            <p:cNvPr id="53" name="TextBox 53"/>
            <p:cNvSpPr txBox="1"/>
            <p:nvPr/>
          </p:nvSpPr>
          <p:spPr>
            <a:xfrm>
              <a:off x="1047299" y="5158577"/>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0</a:t>
              </a:r>
            </a:p>
          </p:txBody>
        </p:sp>
        <p:sp>
          <p:nvSpPr>
            <p:cNvPr id="54" name="TextBox 54"/>
            <p:cNvSpPr txBox="1"/>
            <p:nvPr/>
          </p:nvSpPr>
          <p:spPr>
            <a:xfrm>
              <a:off x="1055471" y="5807762"/>
              <a:ext cx="223019"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0</a:t>
              </a:r>
            </a:p>
          </p:txBody>
        </p:sp>
        <p:sp>
          <p:nvSpPr>
            <p:cNvPr id="55" name="TextBox 55"/>
            <p:cNvSpPr txBox="1"/>
            <p:nvPr/>
          </p:nvSpPr>
          <p:spPr>
            <a:xfrm>
              <a:off x="576098" y="6394828"/>
              <a:ext cx="1404784"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Load 10</a:t>
              </a:r>
            </a:p>
          </p:txBody>
        </p:sp>
        <p:sp>
          <p:nvSpPr>
            <p:cNvPr id="56" name="TextBox 56"/>
            <p:cNvSpPr txBox="1"/>
            <p:nvPr/>
          </p:nvSpPr>
          <p:spPr>
            <a:xfrm>
              <a:off x="601437" y="6905045"/>
              <a:ext cx="1404784"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Add 11</a:t>
              </a:r>
            </a:p>
          </p:txBody>
        </p:sp>
        <p:sp>
          <p:nvSpPr>
            <p:cNvPr id="57" name="TextBox 57"/>
            <p:cNvSpPr txBox="1"/>
            <p:nvPr/>
          </p:nvSpPr>
          <p:spPr>
            <a:xfrm>
              <a:off x="567926" y="7533946"/>
              <a:ext cx="1404784" cy="445880"/>
            </a:xfrm>
            <a:prstGeom prst="rect">
              <a:avLst/>
            </a:prstGeom>
          </p:spPr>
          <p:txBody>
            <a:bodyPr lIns="0" tIns="0" rIns="0" bIns="0" rtlCol="0" anchor="t">
              <a:spAutoFit/>
            </a:bodyPr>
            <a:lstStyle/>
            <a:p>
              <a:pPr algn="l">
                <a:lnSpc>
                  <a:spcPts val="2786"/>
                </a:lnSpc>
              </a:pPr>
              <a:r>
                <a:rPr lang="en-US" sz="1990" b="1">
                  <a:solidFill>
                    <a:srgbClr val="000000"/>
                  </a:solidFill>
                  <a:latin typeface="Now Bold"/>
                  <a:ea typeface="Now Bold"/>
                  <a:cs typeface="Now Bold"/>
                  <a:sym typeface="Now Bold"/>
                </a:rPr>
                <a:t>Store 12</a:t>
              </a:r>
            </a:p>
          </p:txBody>
        </p:sp>
      </p:grpSp>
      <p:grpSp>
        <p:nvGrpSpPr>
          <p:cNvPr id="58" name="Group 58"/>
          <p:cNvGrpSpPr/>
          <p:nvPr/>
        </p:nvGrpSpPr>
        <p:grpSpPr>
          <a:xfrm>
            <a:off x="274534" y="3055486"/>
            <a:ext cx="4290040" cy="445628"/>
            <a:chOff x="0" y="0"/>
            <a:chExt cx="1129887" cy="117367"/>
          </a:xfrm>
        </p:grpSpPr>
        <p:sp>
          <p:nvSpPr>
            <p:cNvPr id="59" name="Freeform 59"/>
            <p:cNvSpPr/>
            <p:nvPr/>
          </p:nvSpPr>
          <p:spPr>
            <a:xfrm>
              <a:off x="0" y="0"/>
              <a:ext cx="1129887" cy="117367"/>
            </a:xfrm>
            <a:custGeom>
              <a:avLst/>
              <a:gdLst/>
              <a:ahLst/>
              <a:cxnLst/>
              <a:rect l="l" t="t" r="r" b="b"/>
              <a:pathLst>
                <a:path w="1129887" h="117367">
                  <a:moveTo>
                    <a:pt x="58684" y="0"/>
                  </a:moveTo>
                  <a:lnTo>
                    <a:pt x="1071204" y="0"/>
                  </a:lnTo>
                  <a:cubicBezTo>
                    <a:pt x="1103614" y="0"/>
                    <a:pt x="1129887" y="26274"/>
                    <a:pt x="1129887" y="58684"/>
                  </a:cubicBezTo>
                  <a:lnTo>
                    <a:pt x="1129887" y="58684"/>
                  </a:lnTo>
                  <a:cubicBezTo>
                    <a:pt x="1129887" y="91094"/>
                    <a:pt x="1103614" y="117367"/>
                    <a:pt x="1071204" y="117367"/>
                  </a:cubicBezTo>
                  <a:lnTo>
                    <a:pt x="58684" y="117367"/>
                  </a:lnTo>
                  <a:cubicBezTo>
                    <a:pt x="26274" y="117367"/>
                    <a:pt x="0" y="91094"/>
                    <a:pt x="0" y="58684"/>
                  </a:cubicBezTo>
                  <a:lnTo>
                    <a:pt x="0" y="58684"/>
                  </a:lnTo>
                  <a:cubicBezTo>
                    <a:pt x="0" y="26274"/>
                    <a:pt x="26274" y="0"/>
                    <a:pt x="58684" y="0"/>
                  </a:cubicBezTo>
                  <a:close/>
                </a:path>
              </a:pathLst>
            </a:custGeom>
            <a:solidFill>
              <a:srgbClr val="FF1495"/>
            </a:solidFill>
          </p:spPr>
          <p:txBody>
            <a:bodyPr/>
            <a:lstStyle/>
            <a:p>
              <a:endParaRPr lang="en-PH"/>
            </a:p>
          </p:txBody>
        </p:sp>
        <p:sp>
          <p:nvSpPr>
            <p:cNvPr id="60" name="TextBox 60"/>
            <p:cNvSpPr txBox="1"/>
            <p:nvPr/>
          </p:nvSpPr>
          <p:spPr>
            <a:xfrm>
              <a:off x="0" y="-28575"/>
              <a:ext cx="1129887" cy="145942"/>
            </a:xfrm>
            <a:prstGeom prst="rect">
              <a:avLst/>
            </a:prstGeom>
          </p:spPr>
          <p:txBody>
            <a:bodyPr lIns="50800" tIns="50800" rIns="50800" bIns="50800" rtlCol="0" anchor="ctr"/>
            <a:lstStyle/>
            <a:p>
              <a:pPr algn="ctr">
                <a:lnSpc>
                  <a:spcPts val="2595"/>
                </a:lnSpc>
              </a:pPr>
              <a:endParaRPr/>
            </a:p>
          </p:txBody>
        </p:sp>
      </p:grpSp>
      <p:grpSp>
        <p:nvGrpSpPr>
          <p:cNvPr id="61" name="Group 61"/>
          <p:cNvGrpSpPr/>
          <p:nvPr/>
        </p:nvGrpSpPr>
        <p:grpSpPr>
          <a:xfrm>
            <a:off x="14462636" y="2123011"/>
            <a:ext cx="3434874" cy="1751659"/>
            <a:chOff x="0" y="0"/>
            <a:chExt cx="4579832" cy="2335545"/>
          </a:xfrm>
        </p:grpSpPr>
        <p:grpSp>
          <p:nvGrpSpPr>
            <p:cNvPr id="62" name="Group 62"/>
            <p:cNvGrpSpPr/>
            <p:nvPr/>
          </p:nvGrpSpPr>
          <p:grpSpPr>
            <a:xfrm>
              <a:off x="0" y="0"/>
              <a:ext cx="4579832" cy="2032717"/>
              <a:chOff x="0" y="0"/>
              <a:chExt cx="2820179" cy="1251711"/>
            </a:xfrm>
          </p:grpSpPr>
          <p:sp>
            <p:nvSpPr>
              <p:cNvPr id="63" name="Freeform 63"/>
              <p:cNvSpPr/>
              <p:nvPr/>
            </p:nvSpPr>
            <p:spPr>
              <a:xfrm>
                <a:off x="0" y="0"/>
                <a:ext cx="2820179" cy="1251711"/>
              </a:xfrm>
              <a:custGeom>
                <a:avLst/>
                <a:gdLst/>
                <a:ahLst/>
                <a:cxnLst/>
                <a:rect l="l" t="t" r="r" b="b"/>
                <a:pathLst>
                  <a:path w="2820179" h="1251711">
                    <a:moveTo>
                      <a:pt x="0" y="0"/>
                    </a:moveTo>
                    <a:lnTo>
                      <a:pt x="0" y="1251711"/>
                    </a:lnTo>
                    <a:lnTo>
                      <a:pt x="2820179" y="1251711"/>
                    </a:lnTo>
                    <a:lnTo>
                      <a:pt x="2820179" y="0"/>
                    </a:lnTo>
                    <a:lnTo>
                      <a:pt x="0" y="0"/>
                    </a:lnTo>
                    <a:close/>
                    <a:moveTo>
                      <a:pt x="2759219" y="1190751"/>
                    </a:moveTo>
                    <a:lnTo>
                      <a:pt x="59690" y="1190751"/>
                    </a:lnTo>
                    <a:lnTo>
                      <a:pt x="59690" y="59690"/>
                    </a:lnTo>
                    <a:lnTo>
                      <a:pt x="2759219" y="59690"/>
                    </a:lnTo>
                    <a:lnTo>
                      <a:pt x="2759219" y="1190751"/>
                    </a:lnTo>
                    <a:close/>
                  </a:path>
                </a:pathLst>
              </a:custGeom>
              <a:solidFill>
                <a:srgbClr val="FF1495"/>
              </a:solidFill>
            </p:spPr>
            <p:txBody>
              <a:bodyPr/>
              <a:lstStyle/>
              <a:p>
                <a:endParaRPr lang="en-PH"/>
              </a:p>
            </p:txBody>
          </p:sp>
        </p:grpSp>
        <p:sp>
          <p:nvSpPr>
            <p:cNvPr id="64" name="Freeform 64"/>
            <p:cNvSpPr/>
            <p:nvPr/>
          </p:nvSpPr>
          <p:spPr>
            <a:xfrm>
              <a:off x="341148" y="1385950"/>
              <a:ext cx="568719" cy="474622"/>
            </a:xfrm>
            <a:custGeom>
              <a:avLst/>
              <a:gdLst/>
              <a:ahLst/>
              <a:cxnLst/>
              <a:rect l="l" t="t" r="r" b="b"/>
              <a:pathLst>
                <a:path w="568719" h="474622">
                  <a:moveTo>
                    <a:pt x="0" y="0"/>
                  </a:moveTo>
                  <a:lnTo>
                    <a:pt x="568719" y="0"/>
                  </a:lnTo>
                  <a:lnTo>
                    <a:pt x="568719" y="474622"/>
                  </a:lnTo>
                  <a:lnTo>
                    <a:pt x="0" y="4746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65" name="Group 65"/>
            <p:cNvGrpSpPr/>
            <p:nvPr/>
          </p:nvGrpSpPr>
          <p:grpSpPr>
            <a:xfrm>
              <a:off x="771017" y="495878"/>
              <a:ext cx="516623" cy="516623"/>
              <a:chOff x="0" y="0"/>
              <a:chExt cx="1913890" cy="1913890"/>
            </a:xfrm>
          </p:grpSpPr>
          <p:sp>
            <p:nvSpPr>
              <p:cNvPr id="66" name="Freeform 6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DE59"/>
              </a:solidFill>
            </p:spPr>
            <p:txBody>
              <a:bodyPr/>
              <a:lstStyle/>
              <a:p>
                <a:endParaRPr lang="en-PH"/>
              </a:p>
            </p:txBody>
          </p:sp>
        </p:grpSp>
        <p:grpSp>
          <p:nvGrpSpPr>
            <p:cNvPr id="67" name="Group 67"/>
            <p:cNvGrpSpPr/>
            <p:nvPr/>
          </p:nvGrpSpPr>
          <p:grpSpPr>
            <a:xfrm>
              <a:off x="2337607" y="477545"/>
              <a:ext cx="1696754" cy="238196"/>
              <a:chOff x="0" y="0"/>
              <a:chExt cx="2652321" cy="372342"/>
            </a:xfrm>
          </p:grpSpPr>
          <p:sp>
            <p:nvSpPr>
              <p:cNvPr id="68" name="Freeform 68"/>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sp>
          <p:nvSpPr>
            <p:cNvPr id="69" name="Freeform 69"/>
            <p:cNvSpPr/>
            <p:nvPr/>
          </p:nvSpPr>
          <p:spPr>
            <a:xfrm>
              <a:off x="364732" y="515993"/>
              <a:ext cx="283464" cy="283464"/>
            </a:xfrm>
            <a:custGeom>
              <a:avLst/>
              <a:gdLst/>
              <a:ahLst/>
              <a:cxnLst/>
              <a:rect l="l" t="t" r="r" b="b"/>
              <a:pathLst>
                <a:path w="283464" h="283464">
                  <a:moveTo>
                    <a:pt x="0" y="0"/>
                  </a:moveTo>
                  <a:lnTo>
                    <a:pt x="283464" y="0"/>
                  </a:lnTo>
                  <a:lnTo>
                    <a:pt x="283464" y="283464"/>
                  </a:lnTo>
                  <a:lnTo>
                    <a:pt x="0" y="2834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70" name="Group 70"/>
            <p:cNvGrpSpPr/>
            <p:nvPr/>
          </p:nvGrpSpPr>
          <p:grpSpPr>
            <a:xfrm>
              <a:off x="2337607" y="769935"/>
              <a:ext cx="1696754" cy="238196"/>
              <a:chOff x="0" y="0"/>
              <a:chExt cx="2652321" cy="372342"/>
            </a:xfrm>
          </p:grpSpPr>
          <p:sp>
            <p:nvSpPr>
              <p:cNvPr id="71" name="Freeform 71"/>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72" name="Group 72"/>
            <p:cNvGrpSpPr/>
            <p:nvPr/>
          </p:nvGrpSpPr>
          <p:grpSpPr>
            <a:xfrm>
              <a:off x="2337607" y="1047956"/>
              <a:ext cx="1696754" cy="238196"/>
              <a:chOff x="0" y="0"/>
              <a:chExt cx="2652321" cy="372342"/>
            </a:xfrm>
          </p:grpSpPr>
          <p:sp>
            <p:nvSpPr>
              <p:cNvPr id="73" name="Freeform 73"/>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74" name="Group 74"/>
            <p:cNvGrpSpPr/>
            <p:nvPr/>
          </p:nvGrpSpPr>
          <p:grpSpPr>
            <a:xfrm>
              <a:off x="2337607" y="1327934"/>
              <a:ext cx="1696754" cy="238196"/>
              <a:chOff x="0" y="0"/>
              <a:chExt cx="2652321" cy="372342"/>
            </a:xfrm>
          </p:grpSpPr>
          <p:sp>
            <p:nvSpPr>
              <p:cNvPr id="75" name="Freeform 75"/>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76" name="Group 76"/>
            <p:cNvGrpSpPr/>
            <p:nvPr/>
          </p:nvGrpSpPr>
          <p:grpSpPr>
            <a:xfrm>
              <a:off x="2337607" y="1619216"/>
              <a:ext cx="1696754" cy="238196"/>
              <a:chOff x="0" y="0"/>
              <a:chExt cx="2652321" cy="372342"/>
            </a:xfrm>
          </p:grpSpPr>
          <p:sp>
            <p:nvSpPr>
              <p:cNvPr id="77" name="Freeform 77"/>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sp>
          <p:nvSpPr>
            <p:cNvPr id="78" name="AutoShape 78"/>
            <p:cNvSpPr/>
            <p:nvPr/>
          </p:nvSpPr>
          <p:spPr>
            <a:xfrm flipV="1">
              <a:off x="1750671" y="596643"/>
              <a:ext cx="0" cy="1738902"/>
            </a:xfrm>
            <a:prstGeom prst="line">
              <a:avLst/>
            </a:prstGeom>
            <a:ln w="30186" cap="rnd">
              <a:solidFill>
                <a:srgbClr val="C9E265"/>
              </a:solidFill>
              <a:prstDash val="solid"/>
              <a:headEnd type="none" w="sm" len="sm"/>
              <a:tailEnd type="none" w="sm" len="sm"/>
            </a:ln>
          </p:spPr>
          <p:txBody>
            <a:bodyPr/>
            <a:lstStyle/>
            <a:p>
              <a:endParaRPr lang="en-PH"/>
            </a:p>
          </p:txBody>
        </p:sp>
        <p:sp>
          <p:nvSpPr>
            <p:cNvPr id="79" name="AutoShape 79"/>
            <p:cNvSpPr/>
            <p:nvPr/>
          </p:nvSpPr>
          <p:spPr>
            <a:xfrm flipV="1">
              <a:off x="1848889" y="1138969"/>
              <a:ext cx="0" cy="1196576"/>
            </a:xfrm>
            <a:prstGeom prst="line">
              <a:avLst/>
            </a:prstGeom>
            <a:ln w="30186" cap="rnd">
              <a:solidFill>
                <a:srgbClr val="FF5757"/>
              </a:solidFill>
              <a:prstDash val="solid"/>
              <a:headEnd type="none" w="sm" len="sm"/>
              <a:tailEnd type="none" w="sm" len="sm"/>
            </a:ln>
          </p:spPr>
          <p:txBody>
            <a:bodyPr/>
            <a:lstStyle/>
            <a:p>
              <a:endParaRPr lang="en-PH"/>
            </a:p>
          </p:txBody>
        </p:sp>
        <p:sp>
          <p:nvSpPr>
            <p:cNvPr id="80" name="AutoShape 80"/>
            <p:cNvSpPr/>
            <p:nvPr/>
          </p:nvSpPr>
          <p:spPr>
            <a:xfrm flipV="1">
              <a:off x="1360662" y="1447246"/>
              <a:ext cx="0" cy="870216"/>
            </a:xfrm>
            <a:prstGeom prst="line">
              <a:avLst/>
            </a:prstGeom>
            <a:ln w="30186" cap="rnd">
              <a:solidFill>
                <a:srgbClr val="38B6FF"/>
              </a:solidFill>
              <a:prstDash val="solid"/>
              <a:headEnd type="none" w="sm" len="sm"/>
              <a:tailEnd type="none" w="sm" len="sm"/>
            </a:ln>
          </p:spPr>
          <p:txBody>
            <a:bodyPr/>
            <a:lstStyle/>
            <a:p>
              <a:endParaRPr lang="en-PH"/>
            </a:p>
          </p:txBody>
        </p:sp>
        <p:sp>
          <p:nvSpPr>
            <p:cNvPr id="81" name="TextBox 81"/>
            <p:cNvSpPr txBox="1"/>
            <p:nvPr/>
          </p:nvSpPr>
          <p:spPr>
            <a:xfrm>
              <a:off x="1899848" y="516512"/>
              <a:ext cx="377506" cy="141213"/>
            </a:xfrm>
            <a:prstGeom prst="rect">
              <a:avLst/>
            </a:prstGeom>
          </p:spPr>
          <p:txBody>
            <a:bodyPr lIns="0" tIns="0" rIns="0" bIns="0" rtlCol="0" anchor="t">
              <a:spAutoFit/>
            </a:bodyPr>
            <a:lstStyle/>
            <a:p>
              <a:pPr algn="ctr">
                <a:lnSpc>
                  <a:spcPts val="841"/>
                </a:lnSpc>
              </a:pPr>
              <a:r>
                <a:rPr lang="en-US" sz="601" b="1">
                  <a:solidFill>
                    <a:srgbClr val="000000"/>
                  </a:solidFill>
                  <a:latin typeface="Now Bold"/>
                  <a:ea typeface="Now Bold"/>
                  <a:cs typeface="Now Bold"/>
                  <a:sym typeface="Now Bold"/>
                </a:rPr>
                <a:t>MAR</a:t>
              </a:r>
            </a:p>
          </p:txBody>
        </p:sp>
        <p:sp>
          <p:nvSpPr>
            <p:cNvPr id="82" name="TextBox 82"/>
            <p:cNvSpPr txBox="1"/>
            <p:nvPr/>
          </p:nvSpPr>
          <p:spPr>
            <a:xfrm>
              <a:off x="1912409" y="1086922"/>
              <a:ext cx="377506" cy="141213"/>
            </a:xfrm>
            <a:prstGeom prst="rect">
              <a:avLst/>
            </a:prstGeom>
          </p:spPr>
          <p:txBody>
            <a:bodyPr lIns="0" tIns="0" rIns="0" bIns="0" rtlCol="0" anchor="t">
              <a:spAutoFit/>
            </a:bodyPr>
            <a:lstStyle/>
            <a:p>
              <a:pPr algn="ctr">
                <a:lnSpc>
                  <a:spcPts val="841"/>
                </a:lnSpc>
              </a:pPr>
              <a:r>
                <a:rPr lang="en-US" sz="601" b="1">
                  <a:solidFill>
                    <a:srgbClr val="000000"/>
                  </a:solidFill>
                  <a:latin typeface="Now Bold"/>
                  <a:ea typeface="Now Bold"/>
                  <a:cs typeface="Now Bold"/>
                  <a:sym typeface="Now Bold"/>
                </a:rPr>
                <a:t>MDR</a:t>
              </a:r>
            </a:p>
          </p:txBody>
        </p:sp>
        <p:sp>
          <p:nvSpPr>
            <p:cNvPr id="83" name="AutoShape 83"/>
            <p:cNvSpPr/>
            <p:nvPr/>
          </p:nvSpPr>
          <p:spPr>
            <a:xfrm flipH="1">
              <a:off x="1731069" y="596643"/>
              <a:ext cx="207479" cy="0"/>
            </a:xfrm>
            <a:prstGeom prst="line">
              <a:avLst/>
            </a:prstGeom>
            <a:ln w="30186" cap="rnd">
              <a:solidFill>
                <a:srgbClr val="C9E265"/>
              </a:solidFill>
              <a:prstDash val="solid"/>
              <a:headEnd type="none" w="sm" len="sm"/>
              <a:tailEnd type="none" w="sm" len="sm"/>
            </a:ln>
          </p:spPr>
          <p:txBody>
            <a:bodyPr/>
            <a:lstStyle/>
            <a:p>
              <a:endParaRPr lang="en-PH"/>
            </a:p>
          </p:txBody>
        </p:sp>
        <p:sp>
          <p:nvSpPr>
            <p:cNvPr id="84" name="AutoShape 84"/>
            <p:cNvSpPr/>
            <p:nvPr/>
          </p:nvSpPr>
          <p:spPr>
            <a:xfrm>
              <a:off x="1836257" y="1153049"/>
              <a:ext cx="125832" cy="0"/>
            </a:xfrm>
            <a:prstGeom prst="line">
              <a:avLst/>
            </a:prstGeom>
            <a:ln w="30186" cap="rnd">
              <a:solidFill>
                <a:srgbClr val="FF5757"/>
              </a:solidFill>
              <a:prstDash val="solid"/>
              <a:headEnd type="none" w="sm" len="sm"/>
              <a:tailEnd type="none" w="sm" len="sm"/>
            </a:ln>
          </p:spPr>
          <p:txBody>
            <a:bodyPr/>
            <a:lstStyle/>
            <a:p>
              <a:endParaRPr lang="en-PH"/>
            </a:p>
          </p:txBody>
        </p:sp>
        <p:sp>
          <p:nvSpPr>
            <p:cNvPr id="85" name="AutoShape 85"/>
            <p:cNvSpPr/>
            <p:nvPr/>
          </p:nvSpPr>
          <p:spPr>
            <a:xfrm flipV="1">
              <a:off x="1134710" y="1002509"/>
              <a:ext cx="0" cy="463585"/>
            </a:xfrm>
            <a:prstGeom prst="line">
              <a:avLst/>
            </a:prstGeom>
            <a:ln w="30186" cap="rnd">
              <a:solidFill>
                <a:srgbClr val="38B6FF"/>
              </a:solidFill>
              <a:prstDash val="solid"/>
              <a:headEnd type="none" w="sm" len="sm"/>
              <a:tailEnd type="none" w="sm" len="sm"/>
            </a:ln>
          </p:spPr>
          <p:txBody>
            <a:bodyPr/>
            <a:lstStyle/>
            <a:p>
              <a:endParaRPr lang="en-PH"/>
            </a:p>
          </p:txBody>
        </p:sp>
        <p:sp>
          <p:nvSpPr>
            <p:cNvPr id="86" name="AutoShape 86"/>
            <p:cNvSpPr/>
            <p:nvPr/>
          </p:nvSpPr>
          <p:spPr>
            <a:xfrm flipH="1">
              <a:off x="851964" y="1466094"/>
              <a:ext cx="296826" cy="0"/>
            </a:xfrm>
            <a:prstGeom prst="line">
              <a:avLst/>
            </a:prstGeom>
            <a:ln w="30186" cap="rnd">
              <a:solidFill>
                <a:srgbClr val="38B6FF"/>
              </a:solidFill>
              <a:prstDash val="solid"/>
              <a:headEnd type="none" w="sm" len="sm"/>
              <a:tailEnd type="none" w="sm" len="sm"/>
            </a:ln>
          </p:spPr>
          <p:txBody>
            <a:bodyPr/>
            <a:lstStyle/>
            <a:p>
              <a:endParaRPr lang="en-PH"/>
            </a:p>
          </p:txBody>
        </p:sp>
        <p:sp>
          <p:nvSpPr>
            <p:cNvPr id="87" name="AutoShape 87"/>
            <p:cNvSpPr/>
            <p:nvPr/>
          </p:nvSpPr>
          <p:spPr>
            <a:xfrm flipH="1">
              <a:off x="1063837" y="1466094"/>
              <a:ext cx="296826" cy="0"/>
            </a:xfrm>
            <a:prstGeom prst="line">
              <a:avLst/>
            </a:prstGeom>
            <a:ln w="30186" cap="rnd">
              <a:solidFill>
                <a:srgbClr val="38B6FF"/>
              </a:solidFill>
              <a:prstDash val="solid"/>
              <a:headEnd type="none" w="sm" len="sm"/>
              <a:tailEnd type="none" w="sm" len="sm"/>
            </a:ln>
          </p:spPr>
          <p:txBody>
            <a:bodyPr/>
            <a:lstStyle/>
            <a:p>
              <a:endParaRPr lang="en-PH"/>
            </a:p>
          </p:txBody>
        </p:sp>
        <p:sp>
          <p:nvSpPr>
            <p:cNvPr id="88" name="AutoShape 88"/>
            <p:cNvSpPr/>
            <p:nvPr/>
          </p:nvSpPr>
          <p:spPr>
            <a:xfrm flipH="1">
              <a:off x="4028555" y="899262"/>
              <a:ext cx="180908" cy="4201"/>
            </a:xfrm>
            <a:prstGeom prst="line">
              <a:avLst/>
            </a:prstGeom>
            <a:ln w="30186" cap="rnd">
              <a:solidFill>
                <a:srgbClr val="FF5757"/>
              </a:solidFill>
              <a:prstDash val="solid"/>
              <a:headEnd type="none" w="sm" len="sm"/>
              <a:tailEnd type="none" w="sm" len="sm"/>
            </a:ln>
          </p:spPr>
          <p:txBody>
            <a:bodyPr/>
            <a:lstStyle/>
            <a:p>
              <a:endParaRPr lang="en-PH"/>
            </a:p>
          </p:txBody>
        </p:sp>
        <p:sp>
          <p:nvSpPr>
            <p:cNvPr id="89" name="AutoShape 89"/>
            <p:cNvSpPr/>
            <p:nvPr/>
          </p:nvSpPr>
          <p:spPr>
            <a:xfrm>
              <a:off x="4207497" y="582614"/>
              <a:ext cx="0" cy="335787"/>
            </a:xfrm>
            <a:prstGeom prst="line">
              <a:avLst/>
            </a:prstGeom>
            <a:ln w="30186" cap="rnd">
              <a:solidFill>
                <a:srgbClr val="FF5757"/>
              </a:solidFill>
              <a:prstDash val="solid"/>
              <a:headEnd type="none" w="sm" len="sm"/>
              <a:tailEnd type="none" w="sm" len="sm"/>
            </a:ln>
          </p:spPr>
          <p:txBody>
            <a:bodyPr/>
            <a:lstStyle/>
            <a:p>
              <a:endParaRPr lang="en-PH"/>
            </a:p>
          </p:txBody>
        </p:sp>
        <p:sp>
          <p:nvSpPr>
            <p:cNvPr id="90" name="AutoShape 90"/>
            <p:cNvSpPr/>
            <p:nvPr/>
          </p:nvSpPr>
          <p:spPr>
            <a:xfrm>
              <a:off x="4034301" y="582624"/>
              <a:ext cx="175489" cy="0"/>
            </a:xfrm>
            <a:prstGeom prst="line">
              <a:avLst/>
            </a:prstGeom>
            <a:ln w="30186" cap="rnd">
              <a:solidFill>
                <a:srgbClr val="FF5757"/>
              </a:solidFill>
              <a:prstDash val="solid"/>
              <a:headEnd type="none" w="sm" len="sm"/>
              <a:tailEnd type="none" w="sm" len="sm"/>
            </a:ln>
          </p:spPr>
          <p:txBody>
            <a:bodyPr/>
            <a:lstStyle/>
            <a:p>
              <a:endParaRPr lang="en-PH"/>
            </a:p>
          </p:txBody>
        </p:sp>
        <p:sp>
          <p:nvSpPr>
            <p:cNvPr id="91" name="TextBox 91"/>
            <p:cNvSpPr txBox="1"/>
            <p:nvPr/>
          </p:nvSpPr>
          <p:spPr>
            <a:xfrm>
              <a:off x="1279136" y="151203"/>
              <a:ext cx="1996436" cy="175352"/>
            </a:xfrm>
            <a:prstGeom prst="rect">
              <a:avLst/>
            </a:prstGeom>
          </p:spPr>
          <p:txBody>
            <a:bodyPr lIns="0" tIns="0" rIns="0" bIns="0" rtlCol="0" anchor="t">
              <a:spAutoFit/>
            </a:bodyPr>
            <a:lstStyle/>
            <a:p>
              <a:pPr algn="ctr">
                <a:lnSpc>
                  <a:spcPts val="1076"/>
                </a:lnSpc>
              </a:pPr>
              <a:r>
                <a:rPr lang="en-US" sz="769" b="1">
                  <a:solidFill>
                    <a:srgbClr val="000000"/>
                  </a:solidFill>
                  <a:latin typeface="Now Bold"/>
                  <a:ea typeface="Now Bold"/>
                  <a:cs typeface="Now Bold"/>
                  <a:sym typeface="Now Bold"/>
                </a:rPr>
                <a:t>Central Processing Unit (CPU)</a:t>
              </a:r>
            </a:p>
          </p:txBody>
        </p:sp>
        <p:sp>
          <p:nvSpPr>
            <p:cNvPr id="92" name="TextBox 92"/>
            <p:cNvSpPr txBox="1"/>
            <p:nvPr/>
          </p:nvSpPr>
          <p:spPr>
            <a:xfrm>
              <a:off x="506046" y="1604211"/>
              <a:ext cx="238923" cy="166574"/>
            </a:xfrm>
            <a:prstGeom prst="rect">
              <a:avLst/>
            </a:prstGeom>
          </p:spPr>
          <p:txBody>
            <a:bodyPr lIns="0" tIns="0" rIns="0" bIns="0" rtlCol="0" anchor="t">
              <a:spAutoFit/>
            </a:bodyPr>
            <a:lstStyle/>
            <a:p>
              <a:pPr algn="ctr">
                <a:lnSpc>
                  <a:spcPts val="1035"/>
                </a:lnSpc>
                <a:spcBef>
                  <a:spcPct val="0"/>
                </a:spcBef>
              </a:pPr>
              <a:r>
                <a:rPr lang="en-US" sz="739">
                  <a:solidFill>
                    <a:srgbClr val="000000"/>
                  </a:solidFill>
                  <a:latin typeface="Gagalin"/>
                  <a:ea typeface="Gagalin"/>
                  <a:cs typeface="Gagalin"/>
                  <a:sym typeface="Gagalin"/>
                </a:rPr>
                <a:t>ALU</a:t>
              </a:r>
            </a:p>
          </p:txBody>
        </p:sp>
        <p:sp>
          <p:nvSpPr>
            <p:cNvPr id="93" name="TextBox 93"/>
            <p:cNvSpPr txBox="1"/>
            <p:nvPr/>
          </p:nvSpPr>
          <p:spPr>
            <a:xfrm>
              <a:off x="909867" y="661377"/>
              <a:ext cx="238923" cy="166574"/>
            </a:xfrm>
            <a:prstGeom prst="rect">
              <a:avLst/>
            </a:prstGeom>
          </p:spPr>
          <p:txBody>
            <a:bodyPr lIns="0" tIns="0" rIns="0" bIns="0" rtlCol="0" anchor="t">
              <a:spAutoFit/>
            </a:bodyPr>
            <a:lstStyle/>
            <a:p>
              <a:pPr algn="ctr">
                <a:lnSpc>
                  <a:spcPts val="1035"/>
                </a:lnSpc>
                <a:spcBef>
                  <a:spcPct val="0"/>
                </a:spcBef>
              </a:pPr>
              <a:r>
                <a:rPr lang="en-US" sz="739">
                  <a:solidFill>
                    <a:srgbClr val="000000"/>
                  </a:solidFill>
                  <a:latin typeface="Gagalin"/>
                  <a:ea typeface="Gagalin"/>
                  <a:cs typeface="Gagalin"/>
                  <a:sym typeface="Gagalin"/>
                </a:rPr>
                <a:t>CU</a:t>
              </a:r>
            </a:p>
          </p:txBody>
        </p:sp>
        <p:sp>
          <p:nvSpPr>
            <p:cNvPr id="94" name="TextBox 94"/>
            <p:cNvSpPr txBox="1"/>
            <p:nvPr/>
          </p:nvSpPr>
          <p:spPr>
            <a:xfrm>
              <a:off x="1899848" y="808901"/>
              <a:ext cx="377506" cy="141213"/>
            </a:xfrm>
            <a:prstGeom prst="rect">
              <a:avLst/>
            </a:prstGeom>
          </p:spPr>
          <p:txBody>
            <a:bodyPr lIns="0" tIns="0" rIns="0" bIns="0" rtlCol="0" anchor="t">
              <a:spAutoFit/>
            </a:bodyPr>
            <a:lstStyle/>
            <a:p>
              <a:pPr algn="ctr">
                <a:lnSpc>
                  <a:spcPts val="841"/>
                </a:lnSpc>
              </a:pPr>
              <a:r>
                <a:rPr lang="en-US" sz="601" b="1">
                  <a:solidFill>
                    <a:srgbClr val="000000"/>
                  </a:solidFill>
                  <a:latin typeface="Now Bold"/>
                  <a:ea typeface="Now Bold"/>
                  <a:cs typeface="Now Bold"/>
                  <a:sym typeface="Now Bold"/>
                </a:rPr>
                <a:t>PC</a:t>
              </a:r>
            </a:p>
          </p:txBody>
        </p:sp>
        <p:sp>
          <p:nvSpPr>
            <p:cNvPr id="95" name="TextBox 95"/>
            <p:cNvSpPr txBox="1"/>
            <p:nvPr/>
          </p:nvSpPr>
          <p:spPr>
            <a:xfrm>
              <a:off x="1899848" y="1366900"/>
              <a:ext cx="377506" cy="142062"/>
            </a:xfrm>
            <a:prstGeom prst="rect">
              <a:avLst/>
            </a:prstGeom>
          </p:spPr>
          <p:txBody>
            <a:bodyPr lIns="0" tIns="0" rIns="0" bIns="0" rtlCol="0" anchor="t">
              <a:spAutoFit/>
            </a:bodyPr>
            <a:lstStyle/>
            <a:p>
              <a:pPr algn="ctr">
                <a:lnSpc>
                  <a:spcPts val="841"/>
                </a:lnSpc>
              </a:pPr>
              <a:r>
                <a:rPr lang="en-US" sz="601" b="1">
                  <a:solidFill>
                    <a:srgbClr val="000000"/>
                  </a:solidFill>
                  <a:latin typeface="Now Bold"/>
                  <a:ea typeface="Now Bold"/>
                  <a:cs typeface="Now Bold"/>
                  <a:sym typeface="Now Bold"/>
                </a:rPr>
                <a:t>CIR</a:t>
              </a:r>
            </a:p>
          </p:txBody>
        </p:sp>
        <p:sp>
          <p:nvSpPr>
            <p:cNvPr id="96" name="TextBox 96"/>
            <p:cNvSpPr txBox="1"/>
            <p:nvPr/>
          </p:nvSpPr>
          <p:spPr>
            <a:xfrm>
              <a:off x="1899848" y="1641552"/>
              <a:ext cx="377506" cy="141213"/>
            </a:xfrm>
            <a:prstGeom prst="rect">
              <a:avLst/>
            </a:prstGeom>
          </p:spPr>
          <p:txBody>
            <a:bodyPr lIns="0" tIns="0" rIns="0" bIns="0" rtlCol="0" anchor="t">
              <a:spAutoFit/>
            </a:bodyPr>
            <a:lstStyle/>
            <a:p>
              <a:pPr algn="ctr">
                <a:lnSpc>
                  <a:spcPts val="841"/>
                </a:lnSpc>
              </a:pPr>
              <a:r>
                <a:rPr lang="en-US" sz="601" b="1">
                  <a:solidFill>
                    <a:srgbClr val="000000"/>
                  </a:solidFill>
                  <a:latin typeface="Now Bold"/>
                  <a:ea typeface="Now Bold"/>
                  <a:cs typeface="Now Bold"/>
                  <a:sym typeface="Now Bold"/>
                </a:rPr>
                <a:t>ACC</a:t>
              </a:r>
            </a:p>
          </p:txBody>
        </p:sp>
        <p:grpSp>
          <p:nvGrpSpPr>
            <p:cNvPr id="97" name="Group 97"/>
            <p:cNvGrpSpPr/>
            <p:nvPr/>
          </p:nvGrpSpPr>
          <p:grpSpPr>
            <a:xfrm rot="5400000">
              <a:off x="4033184" y="1287676"/>
              <a:ext cx="469039" cy="255685"/>
              <a:chOff x="0" y="0"/>
              <a:chExt cx="1122691" cy="612007"/>
            </a:xfrm>
          </p:grpSpPr>
          <p:sp>
            <p:nvSpPr>
              <p:cNvPr id="98" name="Freeform 98"/>
              <p:cNvSpPr/>
              <p:nvPr/>
            </p:nvSpPr>
            <p:spPr>
              <a:xfrm>
                <a:off x="0" y="0"/>
                <a:ext cx="1122691" cy="612007"/>
              </a:xfrm>
              <a:custGeom>
                <a:avLst/>
                <a:gdLst/>
                <a:ahLst/>
                <a:cxnLst/>
                <a:rect l="l" t="t" r="r" b="b"/>
                <a:pathLst>
                  <a:path w="1122691" h="612007">
                    <a:moveTo>
                      <a:pt x="0" y="0"/>
                    </a:moveTo>
                    <a:lnTo>
                      <a:pt x="0" y="612007"/>
                    </a:lnTo>
                    <a:lnTo>
                      <a:pt x="1122691" y="612007"/>
                    </a:lnTo>
                    <a:lnTo>
                      <a:pt x="1122691" y="0"/>
                    </a:lnTo>
                    <a:lnTo>
                      <a:pt x="0" y="0"/>
                    </a:lnTo>
                    <a:close/>
                    <a:moveTo>
                      <a:pt x="1061731" y="551047"/>
                    </a:moveTo>
                    <a:lnTo>
                      <a:pt x="59690" y="551047"/>
                    </a:lnTo>
                    <a:lnTo>
                      <a:pt x="59690" y="59690"/>
                    </a:lnTo>
                    <a:lnTo>
                      <a:pt x="1061731" y="59690"/>
                    </a:lnTo>
                    <a:lnTo>
                      <a:pt x="1061731" y="551047"/>
                    </a:lnTo>
                    <a:close/>
                  </a:path>
                </a:pathLst>
              </a:custGeom>
              <a:solidFill>
                <a:srgbClr val="642EC7"/>
              </a:solidFill>
            </p:spPr>
            <p:txBody>
              <a:bodyPr/>
              <a:lstStyle/>
              <a:p>
                <a:endParaRPr lang="en-PH"/>
              </a:p>
            </p:txBody>
          </p:sp>
        </p:grpSp>
        <p:sp>
          <p:nvSpPr>
            <p:cNvPr id="99" name="TextBox 99"/>
            <p:cNvSpPr txBox="1"/>
            <p:nvPr/>
          </p:nvSpPr>
          <p:spPr>
            <a:xfrm>
              <a:off x="4069827" y="1695344"/>
              <a:ext cx="395753" cy="140229"/>
            </a:xfrm>
            <a:prstGeom prst="rect">
              <a:avLst/>
            </a:prstGeom>
          </p:spPr>
          <p:txBody>
            <a:bodyPr lIns="0" tIns="0" rIns="0" bIns="0" rtlCol="0" anchor="t">
              <a:spAutoFit/>
            </a:bodyPr>
            <a:lstStyle/>
            <a:p>
              <a:pPr algn="l">
                <a:lnSpc>
                  <a:spcPts val="855"/>
                </a:lnSpc>
              </a:pPr>
              <a:r>
                <a:rPr lang="en-US" sz="611" b="1">
                  <a:solidFill>
                    <a:srgbClr val="000000"/>
                  </a:solidFill>
                  <a:latin typeface="Now Bold"/>
                  <a:ea typeface="Now Bold"/>
                  <a:cs typeface="Now Bold"/>
                  <a:sym typeface="Now Bold"/>
                </a:rPr>
                <a:t>CACHE</a:t>
              </a:r>
            </a:p>
          </p:txBody>
        </p:sp>
      </p:grpSp>
      <p:grpSp>
        <p:nvGrpSpPr>
          <p:cNvPr id="100" name="Group 100"/>
          <p:cNvGrpSpPr/>
          <p:nvPr/>
        </p:nvGrpSpPr>
        <p:grpSpPr>
          <a:xfrm>
            <a:off x="3875091" y="4773725"/>
            <a:ext cx="8468355" cy="965683"/>
            <a:chOff x="0" y="0"/>
            <a:chExt cx="2230349" cy="254336"/>
          </a:xfrm>
        </p:grpSpPr>
        <p:sp>
          <p:nvSpPr>
            <p:cNvPr id="101" name="Freeform 101"/>
            <p:cNvSpPr/>
            <p:nvPr/>
          </p:nvSpPr>
          <p:spPr>
            <a:xfrm>
              <a:off x="0" y="0"/>
              <a:ext cx="2230349" cy="254336"/>
            </a:xfrm>
            <a:custGeom>
              <a:avLst/>
              <a:gdLst/>
              <a:ahLst/>
              <a:cxnLst/>
              <a:rect l="l" t="t" r="r" b="b"/>
              <a:pathLst>
                <a:path w="2230349" h="254336">
                  <a:moveTo>
                    <a:pt x="46625" y="0"/>
                  </a:moveTo>
                  <a:lnTo>
                    <a:pt x="2183724" y="0"/>
                  </a:lnTo>
                  <a:cubicBezTo>
                    <a:pt x="2209474" y="0"/>
                    <a:pt x="2230349" y="20875"/>
                    <a:pt x="2230349" y="46625"/>
                  </a:cubicBezTo>
                  <a:lnTo>
                    <a:pt x="2230349" y="207711"/>
                  </a:lnTo>
                  <a:cubicBezTo>
                    <a:pt x="2230349" y="220077"/>
                    <a:pt x="2225436" y="231936"/>
                    <a:pt x="2216693" y="240680"/>
                  </a:cubicBezTo>
                  <a:cubicBezTo>
                    <a:pt x="2207949" y="249424"/>
                    <a:pt x="2196089" y="254336"/>
                    <a:pt x="2183724" y="254336"/>
                  </a:cubicBezTo>
                  <a:lnTo>
                    <a:pt x="46625" y="254336"/>
                  </a:lnTo>
                  <a:cubicBezTo>
                    <a:pt x="34259" y="254336"/>
                    <a:pt x="22400" y="249424"/>
                    <a:pt x="13656" y="240680"/>
                  </a:cubicBezTo>
                  <a:cubicBezTo>
                    <a:pt x="4912" y="231936"/>
                    <a:pt x="0" y="220077"/>
                    <a:pt x="0" y="207711"/>
                  </a:cubicBezTo>
                  <a:lnTo>
                    <a:pt x="0" y="46625"/>
                  </a:lnTo>
                  <a:cubicBezTo>
                    <a:pt x="0" y="34259"/>
                    <a:pt x="4912" y="22400"/>
                    <a:pt x="13656" y="13656"/>
                  </a:cubicBezTo>
                  <a:cubicBezTo>
                    <a:pt x="22400" y="4912"/>
                    <a:pt x="34259" y="0"/>
                    <a:pt x="46625" y="0"/>
                  </a:cubicBezTo>
                  <a:close/>
                </a:path>
              </a:pathLst>
            </a:custGeom>
            <a:solidFill>
              <a:srgbClr val="F4F3F3"/>
            </a:solidFill>
          </p:spPr>
          <p:txBody>
            <a:bodyPr/>
            <a:lstStyle/>
            <a:p>
              <a:endParaRPr lang="en-PH"/>
            </a:p>
          </p:txBody>
        </p:sp>
        <p:sp>
          <p:nvSpPr>
            <p:cNvPr id="102" name="TextBox 102"/>
            <p:cNvSpPr txBox="1"/>
            <p:nvPr/>
          </p:nvSpPr>
          <p:spPr>
            <a:xfrm>
              <a:off x="0" y="-28575"/>
              <a:ext cx="2230349" cy="282911"/>
            </a:xfrm>
            <a:prstGeom prst="rect">
              <a:avLst/>
            </a:prstGeom>
          </p:spPr>
          <p:txBody>
            <a:bodyPr lIns="50800" tIns="50800" rIns="50800" bIns="50800" rtlCol="0" anchor="ctr"/>
            <a:lstStyle/>
            <a:p>
              <a:pPr algn="ctr">
                <a:lnSpc>
                  <a:spcPts val="2595"/>
                </a:lnSpc>
              </a:pPr>
              <a:endParaRPr/>
            </a:p>
          </p:txBody>
        </p:sp>
      </p:grpSp>
      <p:sp>
        <p:nvSpPr>
          <p:cNvPr id="103" name="Freeform 103"/>
          <p:cNvSpPr/>
          <p:nvPr/>
        </p:nvSpPr>
        <p:spPr>
          <a:xfrm>
            <a:off x="3986264" y="4890639"/>
            <a:ext cx="673730" cy="673730"/>
          </a:xfrm>
          <a:custGeom>
            <a:avLst/>
            <a:gdLst/>
            <a:ahLst/>
            <a:cxnLst/>
            <a:rect l="l" t="t" r="r" b="b"/>
            <a:pathLst>
              <a:path w="673730" h="673730">
                <a:moveTo>
                  <a:pt x="0" y="0"/>
                </a:moveTo>
                <a:lnTo>
                  <a:pt x="673730" y="0"/>
                </a:lnTo>
                <a:lnTo>
                  <a:pt x="673730" y="673730"/>
                </a:lnTo>
                <a:lnTo>
                  <a:pt x="0" y="6737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04" name="TextBox 104"/>
          <p:cNvSpPr txBox="1"/>
          <p:nvPr/>
        </p:nvSpPr>
        <p:spPr>
          <a:xfrm>
            <a:off x="369055" y="1718152"/>
            <a:ext cx="8776695"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Random Access Memory (RAM)</a:t>
            </a:r>
          </a:p>
        </p:txBody>
      </p:sp>
      <p:sp>
        <p:nvSpPr>
          <p:cNvPr id="105" name="TextBox 105"/>
          <p:cNvSpPr txBox="1"/>
          <p:nvPr/>
        </p:nvSpPr>
        <p:spPr>
          <a:xfrm>
            <a:off x="384809" y="2459150"/>
            <a:ext cx="13568560"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RAM (Random Access Memory) is a type of computer memory that provides </a:t>
            </a:r>
            <a:r>
              <a:rPr lang="en-US" sz="3000">
                <a:solidFill>
                  <a:srgbClr val="FFFFFF"/>
                </a:solidFill>
                <a:latin typeface="Open Sans"/>
                <a:ea typeface="Open Sans"/>
                <a:cs typeface="Open Sans"/>
                <a:sym typeface="Open Sans"/>
              </a:rPr>
              <a:t>high-speed data access</a:t>
            </a:r>
            <a:r>
              <a:rPr lang="en-US" sz="3000">
                <a:solidFill>
                  <a:srgbClr val="000000"/>
                </a:solidFill>
                <a:latin typeface="Open Sans"/>
                <a:ea typeface="Open Sans"/>
                <a:cs typeface="Open Sans"/>
                <a:sym typeface="Open Sans"/>
              </a:rPr>
              <a:t> to temporarily store and retrieve data that the CPU (Central Processing Unit) can quickly work with during computer operations.</a:t>
            </a:r>
          </a:p>
        </p:txBody>
      </p:sp>
      <p:sp>
        <p:nvSpPr>
          <p:cNvPr id="106" name="TextBox 106"/>
          <p:cNvSpPr txBox="1"/>
          <p:nvPr/>
        </p:nvSpPr>
        <p:spPr>
          <a:xfrm>
            <a:off x="4809386" y="4926125"/>
            <a:ext cx="678428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Also known as direct-access memory</a:t>
            </a:r>
          </a:p>
        </p:txBody>
      </p:sp>
      <p:grpSp>
        <p:nvGrpSpPr>
          <p:cNvPr id="107" name="Group 107"/>
          <p:cNvGrpSpPr/>
          <p:nvPr/>
        </p:nvGrpSpPr>
        <p:grpSpPr>
          <a:xfrm>
            <a:off x="3875091" y="5974398"/>
            <a:ext cx="8468355" cy="2052676"/>
            <a:chOff x="0" y="0"/>
            <a:chExt cx="2230349" cy="540623"/>
          </a:xfrm>
        </p:grpSpPr>
        <p:sp>
          <p:nvSpPr>
            <p:cNvPr id="108" name="Freeform 108"/>
            <p:cNvSpPr/>
            <p:nvPr/>
          </p:nvSpPr>
          <p:spPr>
            <a:xfrm>
              <a:off x="0" y="0"/>
              <a:ext cx="2230349" cy="540623"/>
            </a:xfrm>
            <a:custGeom>
              <a:avLst/>
              <a:gdLst/>
              <a:ahLst/>
              <a:cxnLst/>
              <a:rect l="l" t="t" r="r" b="b"/>
              <a:pathLst>
                <a:path w="2230349" h="540623">
                  <a:moveTo>
                    <a:pt x="46625" y="0"/>
                  </a:moveTo>
                  <a:lnTo>
                    <a:pt x="2183724" y="0"/>
                  </a:lnTo>
                  <a:cubicBezTo>
                    <a:pt x="2209474" y="0"/>
                    <a:pt x="2230349" y="20875"/>
                    <a:pt x="2230349" y="46625"/>
                  </a:cubicBezTo>
                  <a:lnTo>
                    <a:pt x="2230349" y="493997"/>
                  </a:lnTo>
                  <a:cubicBezTo>
                    <a:pt x="2230349" y="506363"/>
                    <a:pt x="2225436" y="518222"/>
                    <a:pt x="2216693" y="526966"/>
                  </a:cubicBezTo>
                  <a:cubicBezTo>
                    <a:pt x="2207949" y="535710"/>
                    <a:pt x="2196089" y="540623"/>
                    <a:pt x="2183724" y="540623"/>
                  </a:cubicBezTo>
                  <a:lnTo>
                    <a:pt x="46625" y="540623"/>
                  </a:lnTo>
                  <a:cubicBezTo>
                    <a:pt x="34259" y="540623"/>
                    <a:pt x="22400" y="535710"/>
                    <a:pt x="13656" y="526966"/>
                  </a:cubicBezTo>
                  <a:cubicBezTo>
                    <a:pt x="4912" y="518222"/>
                    <a:pt x="0" y="506363"/>
                    <a:pt x="0" y="493997"/>
                  </a:cubicBezTo>
                  <a:lnTo>
                    <a:pt x="0" y="46625"/>
                  </a:lnTo>
                  <a:cubicBezTo>
                    <a:pt x="0" y="34259"/>
                    <a:pt x="4912" y="22400"/>
                    <a:pt x="13656" y="13656"/>
                  </a:cubicBezTo>
                  <a:cubicBezTo>
                    <a:pt x="22400" y="4912"/>
                    <a:pt x="34259" y="0"/>
                    <a:pt x="46625" y="0"/>
                  </a:cubicBezTo>
                  <a:close/>
                </a:path>
              </a:pathLst>
            </a:custGeom>
            <a:solidFill>
              <a:srgbClr val="F4F3F3"/>
            </a:solidFill>
          </p:spPr>
          <p:txBody>
            <a:bodyPr/>
            <a:lstStyle/>
            <a:p>
              <a:endParaRPr lang="en-PH"/>
            </a:p>
          </p:txBody>
        </p:sp>
        <p:sp>
          <p:nvSpPr>
            <p:cNvPr id="109" name="TextBox 109"/>
            <p:cNvSpPr txBox="1"/>
            <p:nvPr/>
          </p:nvSpPr>
          <p:spPr>
            <a:xfrm>
              <a:off x="0" y="-28575"/>
              <a:ext cx="2230349" cy="569198"/>
            </a:xfrm>
            <a:prstGeom prst="rect">
              <a:avLst/>
            </a:prstGeom>
          </p:spPr>
          <p:txBody>
            <a:bodyPr lIns="50800" tIns="50800" rIns="50800" bIns="50800" rtlCol="0" anchor="ctr"/>
            <a:lstStyle/>
            <a:p>
              <a:pPr algn="ctr">
                <a:lnSpc>
                  <a:spcPts val="2595"/>
                </a:lnSpc>
              </a:pPr>
              <a:endParaRPr/>
            </a:p>
          </p:txBody>
        </p:sp>
      </p:grpSp>
      <p:sp>
        <p:nvSpPr>
          <p:cNvPr id="110" name="Freeform 110"/>
          <p:cNvSpPr/>
          <p:nvPr/>
        </p:nvSpPr>
        <p:spPr>
          <a:xfrm>
            <a:off x="3986264" y="6091312"/>
            <a:ext cx="673730" cy="673730"/>
          </a:xfrm>
          <a:custGeom>
            <a:avLst/>
            <a:gdLst/>
            <a:ahLst/>
            <a:cxnLst/>
            <a:rect l="l" t="t" r="r" b="b"/>
            <a:pathLst>
              <a:path w="673730" h="673730">
                <a:moveTo>
                  <a:pt x="0" y="0"/>
                </a:moveTo>
                <a:lnTo>
                  <a:pt x="673730" y="0"/>
                </a:lnTo>
                <a:lnTo>
                  <a:pt x="673730" y="673730"/>
                </a:lnTo>
                <a:lnTo>
                  <a:pt x="0" y="6737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11" name="TextBox 111"/>
          <p:cNvSpPr txBox="1"/>
          <p:nvPr/>
        </p:nvSpPr>
        <p:spPr>
          <a:xfrm>
            <a:off x="4809386" y="6126798"/>
            <a:ext cx="6784280" cy="15811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It loses its stored data when the computer's power is turned off or interrupted.</a:t>
            </a:r>
          </a:p>
        </p:txBody>
      </p:sp>
      <p:sp>
        <p:nvSpPr>
          <p:cNvPr id="112" name="TextBox 112"/>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386023" y="2469040"/>
            <a:ext cx="4178440" cy="13923"/>
          </a:xfrm>
          <a:prstGeom prst="line">
            <a:avLst/>
          </a:prstGeom>
          <a:ln w="66675" cap="rnd">
            <a:solidFill>
              <a:srgbClr val="019D97"/>
            </a:solidFill>
            <a:prstDash val="solid"/>
            <a:headEnd type="none" w="sm" len="sm"/>
            <a:tailEnd type="oval" w="lg" len="lg"/>
          </a:ln>
        </p:spPr>
        <p:txBody>
          <a:bodyPr/>
          <a:lstStyle/>
          <a:p>
            <a:endParaRPr lang="en-PH"/>
          </a:p>
        </p:txBody>
      </p:sp>
      <p:sp>
        <p:nvSpPr>
          <p:cNvPr id="8" name="TextBox 8"/>
          <p:cNvSpPr txBox="1"/>
          <p:nvPr/>
        </p:nvSpPr>
        <p:spPr>
          <a:xfrm>
            <a:off x="369055" y="1718152"/>
            <a:ext cx="877669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Types of RAM</a:t>
            </a:r>
          </a:p>
        </p:txBody>
      </p:sp>
      <p:grpSp>
        <p:nvGrpSpPr>
          <p:cNvPr id="9" name="Group 9"/>
          <p:cNvGrpSpPr/>
          <p:nvPr/>
        </p:nvGrpSpPr>
        <p:grpSpPr>
          <a:xfrm>
            <a:off x="330396" y="2775283"/>
            <a:ext cx="8628285" cy="2088688"/>
            <a:chOff x="0" y="0"/>
            <a:chExt cx="2190422" cy="530245"/>
          </a:xfrm>
        </p:grpSpPr>
        <p:sp>
          <p:nvSpPr>
            <p:cNvPr id="10" name="Freeform 10"/>
            <p:cNvSpPr/>
            <p:nvPr/>
          </p:nvSpPr>
          <p:spPr>
            <a:xfrm>
              <a:off x="0" y="0"/>
              <a:ext cx="2190422" cy="530245"/>
            </a:xfrm>
            <a:custGeom>
              <a:avLst/>
              <a:gdLst/>
              <a:ahLst/>
              <a:cxnLst/>
              <a:rect l="l" t="t" r="r" b="b"/>
              <a:pathLst>
                <a:path w="2190422" h="530245">
                  <a:moveTo>
                    <a:pt x="45761" y="0"/>
                  </a:moveTo>
                  <a:lnTo>
                    <a:pt x="2144661" y="0"/>
                  </a:lnTo>
                  <a:cubicBezTo>
                    <a:pt x="2156797" y="0"/>
                    <a:pt x="2168437" y="4821"/>
                    <a:pt x="2177018" y="13403"/>
                  </a:cubicBezTo>
                  <a:cubicBezTo>
                    <a:pt x="2185600" y="21985"/>
                    <a:pt x="2190422" y="33624"/>
                    <a:pt x="2190422" y="45761"/>
                  </a:cubicBezTo>
                  <a:lnTo>
                    <a:pt x="2190422" y="484484"/>
                  </a:lnTo>
                  <a:cubicBezTo>
                    <a:pt x="2190422" y="496621"/>
                    <a:pt x="2185600" y="508260"/>
                    <a:pt x="2177018" y="516842"/>
                  </a:cubicBezTo>
                  <a:cubicBezTo>
                    <a:pt x="2168437" y="525424"/>
                    <a:pt x="2156797" y="530245"/>
                    <a:pt x="2144661" y="530245"/>
                  </a:cubicBezTo>
                  <a:lnTo>
                    <a:pt x="45761" y="530245"/>
                  </a:lnTo>
                  <a:cubicBezTo>
                    <a:pt x="33624" y="530245"/>
                    <a:pt x="21985" y="525424"/>
                    <a:pt x="13403" y="516842"/>
                  </a:cubicBezTo>
                  <a:cubicBezTo>
                    <a:pt x="4821" y="508260"/>
                    <a:pt x="0" y="496621"/>
                    <a:pt x="0" y="484484"/>
                  </a:cubicBezTo>
                  <a:lnTo>
                    <a:pt x="0" y="45761"/>
                  </a:lnTo>
                  <a:cubicBezTo>
                    <a:pt x="0" y="33624"/>
                    <a:pt x="4821" y="21985"/>
                    <a:pt x="13403" y="13403"/>
                  </a:cubicBezTo>
                  <a:cubicBezTo>
                    <a:pt x="21985" y="4821"/>
                    <a:pt x="33624" y="0"/>
                    <a:pt x="45761" y="0"/>
                  </a:cubicBezTo>
                  <a:close/>
                </a:path>
              </a:pathLst>
            </a:custGeom>
            <a:solidFill>
              <a:srgbClr val="F4F3F3"/>
            </a:solidFill>
          </p:spPr>
          <p:txBody>
            <a:bodyPr/>
            <a:lstStyle/>
            <a:p>
              <a:endParaRPr lang="en-PH"/>
            </a:p>
          </p:txBody>
        </p:sp>
        <p:sp>
          <p:nvSpPr>
            <p:cNvPr id="11" name="TextBox 11"/>
            <p:cNvSpPr txBox="1"/>
            <p:nvPr/>
          </p:nvSpPr>
          <p:spPr>
            <a:xfrm>
              <a:off x="0" y="-28575"/>
              <a:ext cx="2190422" cy="558820"/>
            </a:xfrm>
            <a:prstGeom prst="rect">
              <a:avLst/>
            </a:prstGeom>
          </p:spPr>
          <p:txBody>
            <a:bodyPr lIns="50800" tIns="50800" rIns="50800" bIns="50800" rtlCol="0" anchor="ctr"/>
            <a:lstStyle/>
            <a:p>
              <a:pPr algn="ctr">
                <a:lnSpc>
                  <a:spcPts val="2595"/>
                </a:lnSpc>
              </a:pPr>
              <a:endParaRPr/>
            </a:p>
          </p:txBody>
        </p:sp>
      </p:grpSp>
      <p:sp>
        <p:nvSpPr>
          <p:cNvPr id="12" name="Freeform 12"/>
          <p:cNvSpPr/>
          <p:nvPr/>
        </p:nvSpPr>
        <p:spPr>
          <a:xfrm>
            <a:off x="385912" y="3232624"/>
            <a:ext cx="698966" cy="698966"/>
          </a:xfrm>
          <a:custGeom>
            <a:avLst/>
            <a:gdLst/>
            <a:ahLst/>
            <a:cxnLst/>
            <a:rect l="l" t="t" r="r" b="b"/>
            <a:pathLst>
              <a:path w="698966" h="698966">
                <a:moveTo>
                  <a:pt x="0" y="0"/>
                </a:moveTo>
                <a:lnTo>
                  <a:pt x="698966" y="0"/>
                </a:lnTo>
                <a:lnTo>
                  <a:pt x="698966" y="698966"/>
                </a:lnTo>
                <a:lnTo>
                  <a:pt x="0" y="6989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3" name="Group 13"/>
          <p:cNvGrpSpPr/>
          <p:nvPr/>
        </p:nvGrpSpPr>
        <p:grpSpPr>
          <a:xfrm>
            <a:off x="9295603" y="2775283"/>
            <a:ext cx="8628285" cy="2088688"/>
            <a:chOff x="0" y="0"/>
            <a:chExt cx="2190422" cy="530245"/>
          </a:xfrm>
        </p:grpSpPr>
        <p:sp>
          <p:nvSpPr>
            <p:cNvPr id="14" name="Freeform 14"/>
            <p:cNvSpPr/>
            <p:nvPr/>
          </p:nvSpPr>
          <p:spPr>
            <a:xfrm>
              <a:off x="0" y="0"/>
              <a:ext cx="2190422" cy="530245"/>
            </a:xfrm>
            <a:custGeom>
              <a:avLst/>
              <a:gdLst/>
              <a:ahLst/>
              <a:cxnLst/>
              <a:rect l="l" t="t" r="r" b="b"/>
              <a:pathLst>
                <a:path w="2190422" h="530245">
                  <a:moveTo>
                    <a:pt x="45761" y="0"/>
                  </a:moveTo>
                  <a:lnTo>
                    <a:pt x="2144661" y="0"/>
                  </a:lnTo>
                  <a:cubicBezTo>
                    <a:pt x="2156797" y="0"/>
                    <a:pt x="2168437" y="4821"/>
                    <a:pt x="2177018" y="13403"/>
                  </a:cubicBezTo>
                  <a:cubicBezTo>
                    <a:pt x="2185600" y="21985"/>
                    <a:pt x="2190422" y="33624"/>
                    <a:pt x="2190422" y="45761"/>
                  </a:cubicBezTo>
                  <a:lnTo>
                    <a:pt x="2190422" y="484484"/>
                  </a:lnTo>
                  <a:cubicBezTo>
                    <a:pt x="2190422" y="496621"/>
                    <a:pt x="2185600" y="508260"/>
                    <a:pt x="2177018" y="516842"/>
                  </a:cubicBezTo>
                  <a:cubicBezTo>
                    <a:pt x="2168437" y="525424"/>
                    <a:pt x="2156797" y="530245"/>
                    <a:pt x="2144661" y="530245"/>
                  </a:cubicBezTo>
                  <a:lnTo>
                    <a:pt x="45761" y="530245"/>
                  </a:lnTo>
                  <a:cubicBezTo>
                    <a:pt x="33624" y="530245"/>
                    <a:pt x="21985" y="525424"/>
                    <a:pt x="13403" y="516842"/>
                  </a:cubicBezTo>
                  <a:cubicBezTo>
                    <a:pt x="4821" y="508260"/>
                    <a:pt x="0" y="496621"/>
                    <a:pt x="0" y="484484"/>
                  </a:cubicBezTo>
                  <a:lnTo>
                    <a:pt x="0" y="45761"/>
                  </a:lnTo>
                  <a:cubicBezTo>
                    <a:pt x="0" y="33624"/>
                    <a:pt x="4821" y="21985"/>
                    <a:pt x="13403" y="13403"/>
                  </a:cubicBezTo>
                  <a:cubicBezTo>
                    <a:pt x="21985" y="4821"/>
                    <a:pt x="33624" y="0"/>
                    <a:pt x="45761" y="0"/>
                  </a:cubicBezTo>
                  <a:close/>
                </a:path>
              </a:pathLst>
            </a:custGeom>
            <a:solidFill>
              <a:srgbClr val="F4F3F3"/>
            </a:solidFill>
          </p:spPr>
          <p:txBody>
            <a:bodyPr/>
            <a:lstStyle/>
            <a:p>
              <a:endParaRPr lang="en-PH"/>
            </a:p>
          </p:txBody>
        </p:sp>
        <p:sp>
          <p:nvSpPr>
            <p:cNvPr id="15" name="TextBox 15"/>
            <p:cNvSpPr txBox="1"/>
            <p:nvPr/>
          </p:nvSpPr>
          <p:spPr>
            <a:xfrm>
              <a:off x="0" y="-28575"/>
              <a:ext cx="2190422" cy="558820"/>
            </a:xfrm>
            <a:prstGeom prst="rect">
              <a:avLst/>
            </a:prstGeom>
          </p:spPr>
          <p:txBody>
            <a:bodyPr lIns="50800" tIns="50800" rIns="50800" bIns="50800" rtlCol="0" anchor="ctr"/>
            <a:lstStyle/>
            <a:p>
              <a:pPr algn="ctr">
                <a:lnSpc>
                  <a:spcPts val="2595"/>
                </a:lnSpc>
              </a:pPr>
              <a:endParaRPr/>
            </a:p>
          </p:txBody>
        </p:sp>
      </p:grpSp>
      <p:sp>
        <p:nvSpPr>
          <p:cNvPr id="16" name="Freeform 16"/>
          <p:cNvSpPr/>
          <p:nvPr/>
        </p:nvSpPr>
        <p:spPr>
          <a:xfrm>
            <a:off x="9427320" y="3232624"/>
            <a:ext cx="698966" cy="698966"/>
          </a:xfrm>
          <a:custGeom>
            <a:avLst/>
            <a:gdLst/>
            <a:ahLst/>
            <a:cxnLst/>
            <a:rect l="l" t="t" r="r" b="b"/>
            <a:pathLst>
              <a:path w="698966" h="698966">
                <a:moveTo>
                  <a:pt x="0" y="0"/>
                </a:moveTo>
                <a:lnTo>
                  <a:pt x="698967" y="0"/>
                </a:lnTo>
                <a:lnTo>
                  <a:pt x="698967" y="698966"/>
                </a:lnTo>
                <a:lnTo>
                  <a:pt x="0" y="6989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7" name="TextBox 17"/>
          <p:cNvSpPr txBox="1"/>
          <p:nvPr/>
        </p:nvSpPr>
        <p:spPr>
          <a:xfrm>
            <a:off x="10212012" y="2816558"/>
            <a:ext cx="727570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SRAM (Static RAM)</a:t>
            </a:r>
          </a:p>
        </p:txBody>
      </p:sp>
      <p:sp>
        <p:nvSpPr>
          <p:cNvPr id="18" name="TextBox 18"/>
          <p:cNvSpPr txBox="1"/>
          <p:nvPr/>
        </p:nvSpPr>
        <p:spPr>
          <a:xfrm>
            <a:off x="1171536" y="2816558"/>
            <a:ext cx="7275700"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DRAM (Dynamic RAM)</a:t>
            </a:r>
          </a:p>
        </p:txBody>
      </p:sp>
      <p:sp>
        <p:nvSpPr>
          <p:cNvPr id="19" name="TextBox 19"/>
          <p:cNvSpPr txBox="1"/>
          <p:nvPr/>
        </p:nvSpPr>
        <p:spPr>
          <a:xfrm>
            <a:off x="1171536" y="3273758"/>
            <a:ext cx="7475618" cy="1308100"/>
          </a:xfrm>
          <a:prstGeom prst="rect">
            <a:avLst/>
          </a:prstGeom>
        </p:spPr>
        <p:txBody>
          <a:bodyPr lIns="0" tIns="0" rIns="0" bIns="0" rtlCol="0" anchor="t">
            <a:spAutoFit/>
          </a:bodyPr>
          <a:lstStyle/>
          <a:p>
            <a:pPr algn="l">
              <a:lnSpc>
                <a:spcPts val="3500"/>
              </a:lnSpc>
              <a:spcBef>
                <a:spcPct val="0"/>
              </a:spcBef>
            </a:pPr>
            <a:r>
              <a:rPr lang="en-US" sz="2500">
                <a:solidFill>
                  <a:srgbClr val="000000"/>
                </a:solidFill>
                <a:latin typeface="Open Sans"/>
                <a:ea typeface="Open Sans"/>
                <a:cs typeface="Open Sans"/>
                <a:sym typeface="Open Sans"/>
              </a:rPr>
              <a:t>is a type of volatile computer memory that stores data in capacitors within cells and requires periodic refreshing to maintain data integrity,</a:t>
            </a:r>
          </a:p>
        </p:txBody>
      </p:sp>
      <p:sp>
        <p:nvSpPr>
          <p:cNvPr id="20" name="TextBox 20"/>
          <p:cNvSpPr txBox="1"/>
          <p:nvPr/>
        </p:nvSpPr>
        <p:spPr>
          <a:xfrm>
            <a:off x="10212012" y="3273758"/>
            <a:ext cx="7475618" cy="1308100"/>
          </a:xfrm>
          <a:prstGeom prst="rect">
            <a:avLst/>
          </a:prstGeom>
        </p:spPr>
        <p:txBody>
          <a:bodyPr lIns="0" tIns="0" rIns="0" bIns="0" rtlCol="0" anchor="t">
            <a:spAutoFit/>
          </a:bodyPr>
          <a:lstStyle/>
          <a:p>
            <a:pPr algn="l">
              <a:lnSpc>
                <a:spcPts val="3500"/>
              </a:lnSpc>
              <a:spcBef>
                <a:spcPct val="0"/>
              </a:spcBef>
            </a:pPr>
            <a:r>
              <a:rPr lang="en-US" sz="2500">
                <a:solidFill>
                  <a:srgbClr val="000000"/>
                </a:solidFill>
                <a:latin typeface="Open Sans"/>
                <a:ea typeface="Open Sans"/>
                <a:cs typeface="Open Sans"/>
                <a:sym typeface="Open Sans"/>
              </a:rPr>
              <a:t>is a type of volatile computer memory that stores data using flip-flops, allowing for faster access and lower power consumption compared to DRAM</a:t>
            </a:r>
          </a:p>
        </p:txBody>
      </p:sp>
      <p:grpSp>
        <p:nvGrpSpPr>
          <p:cNvPr id="21" name="Group 21"/>
          <p:cNvGrpSpPr/>
          <p:nvPr/>
        </p:nvGrpSpPr>
        <p:grpSpPr>
          <a:xfrm>
            <a:off x="1171536" y="4991648"/>
            <a:ext cx="7787145" cy="942041"/>
            <a:chOff x="0" y="0"/>
            <a:chExt cx="1976886" cy="239151"/>
          </a:xfrm>
        </p:grpSpPr>
        <p:sp>
          <p:nvSpPr>
            <p:cNvPr id="22" name="Freeform 22"/>
            <p:cNvSpPr/>
            <p:nvPr/>
          </p:nvSpPr>
          <p:spPr>
            <a:xfrm>
              <a:off x="0" y="0"/>
              <a:ext cx="1976886" cy="239151"/>
            </a:xfrm>
            <a:custGeom>
              <a:avLst/>
              <a:gdLst/>
              <a:ahLst/>
              <a:cxnLst/>
              <a:rect l="l" t="t" r="r" b="b"/>
              <a:pathLst>
                <a:path w="1976886" h="239151">
                  <a:moveTo>
                    <a:pt x="50704" y="0"/>
                  </a:moveTo>
                  <a:lnTo>
                    <a:pt x="1926182" y="0"/>
                  </a:lnTo>
                  <a:cubicBezTo>
                    <a:pt x="1939629" y="0"/>
                    <a:pt x="1952526" y="5342"/>
                    <a:pt x="1962035" y="14851"/>
                  </a:cubicBezTo>
                  <a:cubicBezTo>
                    <a:pt x="1971544" y="24360"/>
                    <a:pt x="1976886" y="37256"/>
                    <a:pt x="1976886" y="50704"/>
                  </a:cubicBezTo>
                  <a:lnTo>
                    <a:pt x="1976886" y="188448"/>
                  </a:lnTo>
                  <a:cubicBezTo>
                    <a:pt x="1976886" y="201895"/>
                    <a:pt x="1971544" y="214792"/>
                    <a:pt x="1962035" y="224301"/>
                  </a:cubicBezTo>
                  <a:cubicBezTo>
                    <a:pt x="1952526" y="233809"/>
                    <a:pt x="1939629" y="239151"/>
                    <a:pt x="1926182" y="239151"/>
                  </a:cubicBezTo>
                  <a:lnTo>
                    <a:pt x="50704" y="239151"/>
                  </a:lnTo>
                  <a:cubicBezTo>
                    <a:pt x="37256" y="239151"/>
                    <a:pt x="24360" y="233809"/>
                    <a:pt x="14851" y="224301"/>
                  </a:cubicBezTo>
                  <a:cubicBezTo>
                    <a:pt x="5342" y="214792"/>
                    <a:pt x="0" y="201895"/>
                    <a:pt x="0" y="188448"/>
                  </a:cubicBezTo>
                  <a:lnTo>
                    <a:pt x="0" y="50704"/>
                  </a:lnTo>
                  <a:cubicBezTo>
                    <a:pt x="0" y="37256"/>
                    <a:pt x="5342" y="24360"/>
                    <a:pt x="14851" y="14851"/>
                  </a:cubicBezTo>
                  <a:cubicBezTo>
                    <a:pt x="24360" y="5342"/>
                    <a:pt x="37256" y="0"/>
                    <a:pt x="50704" y="0"/>
                  </a:cubicBezTo>
                  <a:close/>
                </a:path>
              </a:pathLst>
            </a:custGeom>
            <a:solidFill>
              <a:srgbClr val="F4F3F3"/>
            </a:solidFill>
          </p:spPr>
          <p:txBody>
            <a:bodyPr/>
            <a:lstStyle/>
            <a:p>
              <a:endParaRPr lang="en-PH"/>
            </a:p>
          </p:txBody>
        </p:sp>
        <p:sp>
          <p:nvSpPr>
            <p:cNvPr id="23" name="TextBox 23"/>
            <p:cNvSpPr txBox="1"/>
            <p:nvPr/>
          </p:nvSpPr>
          <p:spPr>
            <a:xfrm>
              <a:off x="0" y="-28575"/>
              <a:ext cx="1976886" cy="267726"/>
            </a:xfrm>
            <a:prstGeom prst="rect">
              <a:avLst/>
            </a:prstGeom>
          </p:spPr>
          <p:txBody>
            <a:bodyPr lIns="50800" tIns="50800" rIns="50800" bIns="50800" rtlCol="0" anchor="ctr"/>
            <a:lstStyle/>
            <a:p>
              <a:pPr algn="ctr">
                <a:lnSpc>
                  <a:spcPts val="2595"/>
                </a:lnSpc>
              </a:pPr>
              <a:endParaRPr/>
            </a:p>
          </p:txBody>
        </p:sp>
      </p:grpSp>
      <p:sp>
        <p:nvSpPr>
          <p:cNvPr id="24" name="Freeform 24"/>
          <p:cNvSpPr/>
          <p:nvPr/>
        </p:nvSpPr>
        <p:spPr>
          <a:xfrm>
            <a:off x="1275442" y="5113185"/>
            <a:ext cx="698966" cy="698966"/>
          </a:xfrm>
          <a:custGeom>
            <a:avLst/>
            <a:gdLst/>
            <a:ahLst/>
            <a:cxnLst/>
            <a:rect l="l" t="t" r="r" b="b"/>
            <a:pathLst>
              <a:path w="698966" h="698966">
                <a:moveTo>
                  <a:pt x="0" y="0"/>
                </a:moveTo>
                <a:lnTo>
                  <a:pt x="698966" y="0"/>
                </a:lnTo>
                <a:lnTo>
                  <a:pt x="698966" y="698966"/>
                </a:lnTo>
                <a:lnTo>
                  <a:pt x="0" y="6989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25" name="Group 25"/>
          <p:cNvGrpSpPr/>
          <p:nvPr/>
        </p:nvGrpSpPr>
        <p:grpSpPr>
          <a:xfrm>
            <a:off x="1171536" y="6057514"/>
            <a:ext cx="7787145" cy="942041"/>
            <a:chOff x="0" y="0"/>
            <a:chExt cx="1976886" cy="239151"/>
          </a:xfrm>
        </p:grpSpPr>
        <p:sp>
          <p:nvSpPr>
            <p:cNvPr id="26" name="Freeform 26"/>
            <p:cNvSpPr/>
            <p:nvPr/>
          </p:nvSpPr>
          <p:spPr>
            <a:xfrm>
              <a:off x="0" y="0"/>
              <a:ext cx="1976886" cy="239151"/>
            </a:xfrm>
            <a:custGeom>
              <a:avLst/>
              <a:gdLst/>
              <a:ahLst/>
              <a:cxnLst/>
              <a:rect l="l" t="t" r="r" b="b"/>
              <a:pathLst>
                <a:path w="1976886" h="239151">
                  <a:moveTo>
                    <a:pt x="50704" y="0"/>
                  </a:moveTo>
                  <a:lnTo>
                    <a:pt x="1926182" y="0"/>
                  </a:lnTo>
                  <a:cubicBezTo>
                    <a:pt x="1939629" y="0"/>
                    <a:pt x="1952526" y="5342"/>
                    <a:pt x="1962035" y="14851"/>
                  </a:cubicBezTo>
                  <a:cubicBezTo>
                    <a:pt x="1971544" y="24360"/>
                    <a:pt x="1976886" y="37256"/>
                    <a:pt x="1976886" y="50704"/>
                  </a:cubicBezTo>
                  <a:lnTo>
                    <a:pt x="1976886" y="188448"/>
                  </a:lnTo>
                  <a:cubicBezTo>
                    <a:pt x="1976886" y="201895"/>
                    <a:pt x="1971544" y="214792"/>
                    <a:pt x="1962035" y="224301"/>
                  </a:cubicBezTo>
                  <a:cubicBezTo>
                    <a:pt x="1952526" y="233809"/>
                    <a:pt x="1939629" y="239151"/>
                    <a:pt x="1926182" y="239151"/>
                  </a:cubicBezTo>
                  <a:lnTo>
                    <a:pt x="50704" y="239151"/>
                  </a:lnTo>
                  <a:cubicBezTo>
                    <a:pt x="37256" y="239151"/>
                    <a:pt x="24360" y="233809"/>
                    <a:pt x="14851" y="224301"/>
                  </a:cubicBezTo>
                  <a:cubicBezTo>
                    <a:pt x="5342" y="214792"/>
                    <a:pt x="0" y="201895"/>
                    <a:pt x="0" y="188448"/>
                  </a:cubicBezTo>
                  <a:lnTo>
                    <a:pt x="0" y="50704"/>
                  </a:lnTo>
                  <a:cubicBezTo>
                    <a:pt x="0" y="37256"/>
                    <a:pt x="5342" y="24360"/>
                    <a:pt x="14851" y="14851"/>
                  </a:cubicBezTo>
                  <a:cubicBezTo>
                    <a:pt x="24360" y="5342"/>
                    <a:pt x="37256" y="0"/>
                    <a:pt x="50704" y="0"/>
                  </a:cubicBezTo>
                  <a:close/>
                </a:path>
              </a:pathLst>
            </a:custGeom>
            <a:solidFill>
              <a:srgbClr val="F4F3F3"/>
            </a:solidFill>
          </p:spPr>
          <p:txBody>
            <a:bodyPr/>
            <a:lstStyle/>
            <a:p>
              <a:endParaRPr lang="en-PH"/>
            </a:p>
          </p:txBody>
        </p:sp>
        <p:sp>
          <p:nvSpPr>
            <p:cNvPr id="27" name="TextBox 27"/>
            <p:cNvSpPr txBox="1"/>
            <p:nvPr/>
          </p:nvSpPr>
          <p:spPr>
            <a:xfrm>
              <a:off x="0" y="-28575"/>
              <a:ext cx="1976886" cy="267726"/>
            </a:xfrm>
            <a:prstGeom prst="rect">
              <a:avLst/>
            </a:prstGeom>
          </p:spPr>
          <p:txBody>
            <a:bodyPr lIns="50800" tIns="50800" rIns="50800" bIns="50800" rtlCol="0" anchor="ctr"/>
            <a:lstStyle/>
            <a:p>
              <a:pPr algn="ctr">
                <a:lnSpc>
                  <a:spcPts val="2595"/>
                </a:lnSpc>
              </a:pPr>
              <a:endParaRPr/>
            </a:p>
          </p:txBody>
        </p:sp>
      </p:grpSp>
      <p:sp>
        <p:nvSpPr>
          <p:cNvPr id="28" name="Freeform 28"/>
          <p:cNvSpPr/>
          <p:nvPr/>
        </p:nvSpPr>
        <p:spPr>
          <a:xfrm>
            <a:off x="1275442" y="6179051"/>
            <a:ext cx="698966" cy="698966"/>
          </a:xfrm>
          <a:custGeom>
            <a:avLst/>
            <a:gdLst/>
            <a:ahLst/>
            <a:cxnLst/>
            <a:rect l="l" t="t" r="r" b="b"/>
            <a:pathLst>
              <a:path w="698966" h="698966">
                <a:moveTo>
                  <a:pt x="0" y="0"/>
                </a:moveTo>
                <a:lnTo>
                  <a:pt x="698966" y="0"/>
                </a:lnTo>
                <a:lnTo>
                  <a:pt x="698966" y="698966"/>
                </a:lnTo>
                <a:lnTo>
                  <a:pt x="0" y="6989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29" name="Group 29"/>
          <p:cNvGrpSpPr/>
          <p:nvPr/>
        </p:nvGrpSpPr>
        <p:grpSpPr>
          <a:xfrm>
            <a:off x="10136742" y="4991648"/>
            <a:ext cx="7787145" cy="942041"/>
            <a:chOff x="0" y="0"/>
            <a:chExt cx="1976886" cy="239151"/>
          </a:xfrm>
        </p:grpSpPr>
        <p:sp>
          <p:nvSpPr>
            <p:cNvPr id="30" name="Freeform 30"/>
            <p:cNvSpPr/>
            <p:nvPr/>
          </p:nvSpPr>
          <p:spPr>
            <a:xfrm>
              <a:off x="0" y="0"/>
              <a:ext cx="1976886" cy="239151"/>
            </a:xfrm>
            <a:custGeom>
              <a:avLst/>
              <a:gdLst/>
              <a:ahLst/>
              <a:cxnLst/>
              <a:rect l="l" t="t" r="r" b="b"/>
              <a:pathLst>
                <a:path w="1976886" h="239151">
                  <a:moveTo>
                    <a:pt x="50704" y="0"/>
                  </a:moveTo>
                  <a:lnTo>
                    <a:pt x="1926182" y="0"/>
                  </a:lnTo>
                  <a:cubicBezTo>
                    <a:pt x="1939629" y="0"/>
                    <a:pt x="1952526" y="5342"/>
                    <a:pt x="1962035" y="14851"/>
                  </a:cubicBezTo>
                  <a:cubicBezTo>
                    <a:pt x="1971544" y="24360"/>
                    <a:pt x="1976886" y="37256"/>
                    <a:pt x="1976886" y="50704"/>
                  </a:cubicBezTo>
                  <a:lnTo>
                    <a:pt x="1976886" y="188448"/>
                  </a:lnTo>
                  <a:cubicBezTo>
                    <a:pt x="1976886" y="201895"/>
                    <a:pt x="1971544" y="214792"/>
                    <a:pt x="1962035" y="224301"/>
                  </a:cubicBezTo>
                  <a:cubicBezTo>
                    <a:pt x="1952526" y="233809"/>
                    <a:pt x="1939629" y="239151"/>
                    <a:pt x="1926182" y="239151"/>
                  </a:cubicBezTo>
                  <a:lnTo>
                    <a:pt x="50704" y="239151"/>
                  </a:lnTo>
                  <a:cubicBezTo>
                    <a:pt x="37256" y="239151"/>
                    <a:pt x="24360" y="233809"/>
                    <a:pt x="14851" y="224301"/>
                  </a:cubicBezTo>
                  <a:cubicBezTo>
                    <a:pt x="5342" y="214792"/>
                    <a:pt x="0" y="201895"/>
                    <a:pt x="0" y="188448"/>
                  </a:cubicBezTo>
                  <a:lnTo>
                    <a:pt x="0" y="50704"/>
                  </a:lnTo>
                  <a:cubicBezTo>
                    <a:pt x="0" y="37256"/>
                    <a:pt x="5342" y="24360"/>
                    <a:pt x="14851" y="14851"/>
                  </a:cubicBezTo>
                  <a:cubicBezTo>
                    <a:pt x="24360" y="5342"/>
                    <a:pt x="37256" y="0"/>
                    <a:pt x="50704" y="0"/>
                  </a:cubicBezTo>
                  <a:close/>
                </a:path>
              </a:pathLst>
            </a:custGeom>
            <a:solidFill>
              <a:srgbClr val="F4F3F3"/>
            </a:solidFill>
          </p:spPr>
          <p:txBody>
            <a:bodyPr/>
            <a:lstStyle/>
            <a:p>
              <a:endParaRPr lang="en-PH"/>
            </a:p>
          </p:txBody>
        </p:sp>
        <p:sp>
          <p:nvSpPr>
            <p:cNvPr id="31" name="TextBox 31"/>
            <p:cNvSpPr txBox="1"/>
            <p:nvPr/>
          </p:nvSpPr>
          <p:spPr>
            <a:xfrm>
              <a:off x="0" y="-28575"/>
              <a:ext cx="1976886" cy="267726"/>
            </a:xfrm>
            <a:prstGeom prst="rect">
              <a:avLst/>
            </a:prstGeom>
          </p:spPr>
          <p:txBody>
            <a:bodyPr lIns="50800" tIns="50800" rIns="50800" bIns="50800" rtlCol="0" anchor="ctr"/>
            <a:lstStyle/>
            <a:p>
              <a:pPr algn="ctr">
                <a:lnSpc>
                  <a:spcPts val="2595"/>
                </a:lnSpc>
              </a:pPr>
              <a:endParaRPr/>
            </a:p>
          </p:txBody>
        </p:sp>
      </p:grpSp>
      <p:sp>
        <p:nvSpPr>
          <p:cNvPr id="32" name="Freeform 32"/>
          <p:cNvSpPr/>
          <p:nvPr/>
        </p:nvSpPr>
        <p:spPr>
          <a:xfrm>
            <a:off x="10240648" y="5113185"/>
            <a:ext cx="698966" cy="698966"/>
          </a:xfrm>
          <a:custGeom>
            <a:avLst/>
            <a:gdLst/>
            <a:ahLst/>
            <a:cxnLst/>
            <a:rect l="l" t="t" r="r" b="b"/>
            <a:pathLst>
              <a:path w="698966" h="698966">
                <a:moveTo>
                  <a:pt x="0" y="0"/>
                </a:moveTo>
                <a:lnTo>
                  <a:pt x="698966" y="0"/>
                </a:lnTo>
                <a:lnTo>
                  <a:pt x="698966" y="698966"/>
                </a:lnTo>
                <a:lnTo>
                  <a:pt x="0" y="6989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3" name="TextBox 33"/>
          <p:cNvSpPr txBox="1"/>
          <p:nvPr/>
        </p:nvSpPr>
        <p:spPr>
          <a:xfrm>
            <a:off x="1466294" y="5168771"/>
            <a:ext cx="317263" cy="464820"/>
          </a:xfrm>
          <a:prstGeom prst="rect">
            <a:avLst/>
          </a:prstGeom>
        </p:spPr>
        <p:txBody>
          <a:bodyPr lIns="0" tIns="0" rIns="0" bIns="0" rtlCol="0" anchor="t">
            <a:spAutoFit/>
          </a:bodyPr>
          <a:lstStyle/>
          <a:p>
            <a:pPr algn="ctr">
              <a:lnSpc>
                <a:spcPts val="3780"/>
              </a:lnSpc>
              <a:spcBef>
                <a:spcPct val="0"/>
              </a:spcBef>
            </a:pPr>
            <a:r>
              <a:rPr lang="en-US" sz="2700" b="1">
                <a:solidFill>
                  <a:srgbClr val="FFFFFF"/>
                </a:solidFill>
                <a:latin typeface="Open Sans Bold"/>
                <a:ea typeface="Open Sans Bold"/>
                <a:cs typeface="Open Sans Bold"/>
                <a:sym typeface="Open Sans Bold"/>
              </a:rPr>
              <a:t>+</a:t>
            </a:r>
          </a:p>
        </p:txBody>
      </p:sp>
      <p:sp>
        <p:nvSpPr>
          <p:cNvPr id="34" name="TextBox 34"/>
          <p:cNvSpPr txBox="1"/>
          <p:nvPr/>
        </p:nvSpPr>
        <p:spPr>
          <a:xfrm>
            <a:off x="1466294" y="6238489"/>
            <a:ext cx="317263" cy="464820"/>
          </a:xfrm>
          <a:prstGeom prst="rect">
            <a:avLst/>
          </a:prstGeom>
        </p:spPr>
        <p:txBody>
          <a:bodyPr lIns="0" tIns="0" rIns="0" bIns="0" rtlCol="0" anchor="t">
            <a:spAutoFit/>
          </a:bodyPr>
          <a:lstStyle/>
          <a:p>
            <a:pPr algn="ctr">
              <a:lnSpc>
                <a:spcPts val="3780"/>
              </a:lnSpc>
              <a:spcBef>
                <a:spcPct val="0"/>
              </a:spcBef>
            </a:pPr>
            <a:r>
              <a:rPr lang="en-US" sz="2700" b="1">
                <a:solidFill>
                  <a:srgbClr val="FFFFFF"/>
                </a:solidFill>
                <a:latin typeface="Open Sans Bold"/>
                <a:ea typeface="Open Sans Bold"/>
                <a:cs typeface="Open Sans Bold"/>
                <a:sym typeface="Open Sans Bold"/>
              </a:rPr>
              <a:t>+</a:t>
            </a:r>
          </a:p>
        </p:txBody>
      </p:sp>
      <p:sp>
        <p:nvSpPr>
          <p:cNvPr id="35" name="TextBox 35"/>
          <p:cNvSpPr txBox="1"/>
          <p:nvPr/>
        </p:nvSpPr>
        <p:spPr>
          <a:xfrm>
            <a:off x="10431500" y="5168771"/>
            <a:ext cx="317263" cy="464820"/>
          </a:xfrm>
          <a:prstGeom prst="rect">
            <a:avLst/>
          </a:prstGeom>
        </p:spPr>
        <p:txBody>
          <a:bodyPr lIns="0" tIns="0" rIns="0" bIns="0" rtlCol="0" anchor="t">
            <a:spAutoFit/>
          </a:bodyPr>
          <a:lstStyle/>
          <a:p>
            <a:pPr algn="ctr">
              <a:lnSpc>
                <a:spcPts val="3780"/>
              </a:lnSpc>
              <a:spcBef>
                <a:spcPct val="0"/>
              </a:spcBef>
            </a:pPr>
            <a:r>
              <a:rPr lang="en-US" sz="2700" b="1">
                <a:solidFill>
                  <a:srgbClr val="FFFFFF"/>
                </a:solidFill>
                <a:latin typeface="Open Sans Bold"/>
                <a:ea typeface="Open Sans Bold"/>
                <a:cs typeface="Open Sans Bold"/>
                <a:sym typeface="Open Sans Bold"/>
              </a:rPr>
              <a:t>+</a:t>
            </a:r>
          </a:p>
        </p:txBody>
      </p:sp>
      <p:sp>
        <p:nvSpPr>
          <p:cNvPr id="36" name="TextBox 36"/>
          <p:cNvSpPr txBox="1"/>
          <p:nvPr/>
        </p:nvSpPr>
        <p:spPr>
          <a:xfrm>
            <a:off x="2120998" y="5221983"/>
            <a:ext cx="1393398" cy="429894"/>
          </a:xfrm>
          <a:prstGeom prst="rect">
            <a:avLst/>
          </a:prstGeom>
        </p:spPr>
        <p:txBody>
          <a:bodyPr lIns="0" tIns="0" rIns="0" bIns="0" rtlCol="0" anchor="t">
            <a:spAutoFit/>
          </a:bodyPr>
          <a:lstStyle/>
          <a:p>
            <a:pPr algn="l">
              <a:lnSpc>
                <a:spcPts val="3571"/>
              </a:lnSpc>
              <a:spcBef>
                <a:spcPct val="0"/>
              </a:spcBef>
            </a:pPr>
            <a:r>
              <a:rPr lang="en-US" sz="2550">
                <a:solidFill>
                  <a:srgbClr val="000000"/>
                </a:solidFill>
                <a:latin typeface="Open Sans"/>
                <a:ea typeface="Open Sans"/>
                <a:cs typeface="Open Sans"/>
                <a:sym typeface="Open Sans"/>
              </a:rPr>
              <a:t>Cheaper</a:t>
            </a:r>
          </a:p>
        </p:txBody>
      </p:sp>
      <p:sp>
        <p:nvSpPr>
          <p:cNvPr id="37" name="TextBox 37"/>
          <p:cNvSpPr txBox="1"/>
          <p:nvPr/>
        </p:nvSpPr>
        <p:spPr>
          <a:xfrm>
            <a:off x="2120998" y="6066244"/>
            <a:ext cx="5473155" cy="876954"/>
          </a:xfrm>
          <a:prstGeom prst="rect">
            <a:avLst/>
          </a:prstGeom>
        </p:spPr>
        <p:txBody>
          <a:bodyPr lIns="0" tIns="0" rIns="0" bIns="0" rtlCol="0" anchor="t">
            <a:spAutoFit/>
          </a:bodyPr>
          <a:lstStyle/>
          <a:p>
            <a:pPr algn="l">
              <a:lnSpc>
                <a:spcPts val="3571"/>
              </a:lnSpc>
              <a:spcBef>
                <a:spcPct val="0"/>
              </a:spcBef>
            </a:pPr>
            <a:r>
              <a:rPr lang="en-US" sz="2550">
                <a:solidFill>
                  <a:srgbClr val="000000"/>
                </a:solidFill>
                <a:latin typeface="Open Sans"/>
                <a:ea typeface="Open Sans"/>
                <a:cs typeface="Open Sans"/>
                <a:sym typeface="Open Sans"/>
              </a:rPr>
              <a:t>Requires fewer electronic components per bit stored</a:t>
            </a:r>
          </a:p>
        </p:txBody>
      </p:sp>
      <p:sp>
        <p:nvSpPr>
          <p:cNvPr id="38" name="TextBox 38"/>
          <p:cNvSpPr txBox="1"/>
          <p:nvPr/>
        </p:nvSpPr>
        <p:spPr>
          <a:xfrm>
            <a:off x="11092757" y="5190996"/>
            <a:ext cx="3101099" cy="429894"/>
          </a:xfrm>
          <a:prstGeom prst="rect">
            <a:avLst/>
          </a:prstGeom>
        </p:spPr>
        <p:txBody>
          <a:bodyPr lIns="0" tIns="0" rIns="0" bIns="0" rtlCol="0" anchor="t">
            <a:spAutoFit/>
          </a:bodyPr>
          <a:lstStyle/>
          <a:p>
            <a:pPr algn="l">
              <a:lnSpc>
                <a:spcPts val="3571"/>
              </a:lnSpc>
              <a:spcBef>
                <a:spcPct val="0"/>
              </a:spcBef>
            </a:pPr>
            <a:r>
              <a:rPr lang="en-US" sz="2550">
                <a:solidFill>
                  <a:srgbClr val="000000"/>
                </a:solidFill>
                <a:latin typeface="Open Sans"/>
                <a:ea typeface="Open Sans"/>
                <a:cs typeface="Open Sans"/>
                <a:sym typeface="Open Sans"/>
              </a:rPr>
              <a:t>Shorter access time</a:t>
            </a:r>
          </a:p>
        </p:txBody>
      </p:sp>
      <p:sp>
        <p:nvSpPr>
          <p:cNvPr id="39" name="TextBox 39"/>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386023" y="2469040"/>
            <a:ext cx="4178440" cy="13923"/>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1868197" y="2907777"/>
            <a:ext cx="13681616" cy="7086515"/>
            <a:chOff x="0" y="0"/>
            <a:chExt cx="3603388" cy="1866407"/>
          </a:xfrm>
        </p:grpSpPr>
        <p:sp>
          <p:nvSpPr>
            <p:cNvPr id="9" name="Freeform 9"/>
            <p:cNvSpPr/>
            <p:nvPr/>
          </p:nvSpPr>
          <p:spPr>
            <a:xfrm>
              <a:off x="0" y="0"/>
              <a:ext cx="3603389" cy="1866407"/>
            </a:xfrm>
            <a:custGeom>
              <a:avLst/>
              <a:gdLst/>
              <a:ahLst/>
              <a:cxnLst/>
              <a:rect l="l" t="t" r="r" b="b"/>
              <a:pathLst>
                <a:path w="3603389" h="1866407">
                  <a:moveTo>
                    <a:pt x="28859" y="0"/>
                  </a:moveTo>
                  <a:lnTo>
                    <a:pt x="3574529" y="0"/>
                  </a:lnTo>
                  <a:cubicBezTo>
                    <a:pt x="3590468" y="0"/>
                    <a:pt x="3603389" y="12921"/>
                    <a:pt x="3603389" y="28859"/>
                  </a:cubicBezTo>
                  <a:lnTo>
                    <a:pt x="3603389" y="1837548"/>
                  </a:lnTo>
                  <a:cubicBezTo>
                    <a:pt x="3603389" y="1853487"/>
                    <a:pt x="3590468" y="1866407"/>
                    <a:pt x="3574529" y="1866407"/>
                  </a:cubicBezTo>
                  <a:lnTo>
                    <a:pt x="28859" y="1866407"/>
                  </a:lnTo>
                  <a:cubicBezTo>
                    <a:pt x="12921" y="1866407"/>
                    <a:pt x="0" y="1853487"/>
                    <a:pt x="0" y="1837548"/>
                  </a:cubicBezTo>
                  <a:lnTo>
                    <a:pt x="0" y="28859"/>
                  </a:lnTo>
                  <a:cubicBezTo>
                    <a:pt x="0" y="12921"/>
                    <a:pt x="12921" y="0"/>
                    <a:pt x="28859" y="0"/>
                  </a:cubicBezTo>
                  <a:close/>
                </a:path>
              </a:pathLst>
            </a:custGeom>
            <a:solidFill>
              <a:srgbClr val="F4F3F3"/>
            </a:solidFill>
          </p:spPr>
          <p:txBody>
            <a:bodyPr/>
            <a:lstStyle/>
            <a:p>
              <a:endParaRPr lang="en-PH"/>
            </a:p>
          </p:txBody>
        </p:sp>
        <p:sp>
          <p:nvSpPr>
            <p:cNvPr id="10" name="TextBox 10"/>
            <p:cNvSpPr txBox="1"/>
            <p:nvPr/>
          </p:nvSpPr>
          <p:spPr>
            <a:xfrm>
              <a:off x="0" y="-28575"/>
              <a:ext cx="3603388" cy="1894982"/>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4070812" y="6925850"/>
            <a:ext cx="1406093" cy="628518"/>
            <a:chOff x="0" y="0"/>
            <a:chExt cx="1193287" cy="533394"/>
          </a:xfrm>
        </p:grpSpPr>
        <p:sp>
          <p:nvSpPr>
            <p:cNvPr id="12" name="Freeform 12"/>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3" name="Group 13"/>
          <p:cNvGrpSpPr/>
          <p:nvPr/>
        </p:nvGrpSpPr>
        <p:grpSpPr>
          <a:xfrm>
            <a:off x="11941104" y="6943360"/>
            <a:ext cx="1406093" cy="628518"/>
            <a:chOff x="0" y="0"/>
            <a:chExt cx="1193287" cy="533394"/>
          </a:xfrm>
        </p:grpSpPr>
        <p:sp>
          <p:nvSpPr>
            <p:cNvPr id="14" name="Freeform 14"/>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5" name="Group 15"/>
          <p:cNvGrpSpPr/>
          <p:nvPr/>
        </p:nvGrpSpPr>
        <p:grpSpPr>
          <a:xfrm>
            <a:off x="5160336" y="3241059"/>
            <a:ext cx="7225604" cy="3207018"/>
            <a:chOff x="0" y="0"/>
            <a:chExt cx="2820179" cy="1251711"/>
          </a:xfrm>
        </p:grpSpPr>
        <p:sp>
          <p:nvSpPr>
            <p:cNvPr id="16" name="Freeform 16"/>
            <p:cNvSpPr/>
            <p:nvPr/>
          </p:nvSpPr>
          <p:spPr>
            <a:xfrm>
              <a:off x="0" y="0"/>
              <a:ext cx="2820179" cy="1251711"/>
            </a:xfrm>
            <a:custGeom>
              <a:avLst/>
              <a:gdLst/>
              <a:ahLst/>
              <a:cxnLst/>
              <a:rect l="l" t="t" r="r" b="b"/>
              <a:pathLst>
                <a:path w="2820179" h="1251711">
                  <a:moveTo>
                    <a:pt x="0" y="0"/>
                  </a:moveTo>
                  <a:lnTo>
                    <a:pt x="0" y="1251711"/>
                  </a:lnTo>
                  <a:lnTo>
                    <a:pt x="2820179" y="1251711"/>
                  </a:lnTo>
                  <a:lnTo>
                    <a:pt x="2820179" y="0"/>
                  </a:lnTo>
                  <a:lnTo>
                    <a:pt x="0" y="0"/>
                  </a:lnTo>
                  <a:close/>
                  <a:moveTo>
                    <a:pt x="2759219" y="1190751"/>
                  </a:moveTo>
                  <a:lnTo>
                    <a:pt x="59690" y="1190751"/>
                  </a:lnTo>
                  <a:lnTo>
                    <a:pt x="59690" y="59690"/>
                  </a:lnTo>
                  <a:lnTo>
                    <a:pt x="2759219" y="59690"/>
                  </a:lnTo>
                  <a:lnTo>
                    <a:pt x="2759219" y="1190751"/>
                  </a:lnTo>
                  <a:close/>
                </a:path>
              </a:pathLst>
            </a:custGeom>
            <a:solidFill>
              <a:srgbClr val="FF1495">
                <a:alpha val="10980"/>
              </a:srgbClr>
            </a:solidFill>
          </p:spPr>
          <p:txBody>
            <a:bodyPr/>
            <a:lstStyle/>
            <a:p>
              <a:endParaRPr lang="en-PH"/>
            </a:p>
          </p:txBody>
        </p:sp>
      </p:grpSp>
      <p:grpSp>
        <p:nvGrpSpPr>
          <p:cNvPr id="17" name="Group 17"/>
          <p:cNvGrpSpPr/>
          <p:nvPr/>
        </p:nvGrpSpPr>
        <p:grpSpPr>
          <a:xfrm>
            <a:off x="6698632" y="6924233"/>
            <a:ext cx="4012723" cy="877488"/>
            <a:chOff x="0" y="0"/>
            <a:chExt cx="1566180" cy="342487"/>
          </a:xfrm>
        </p:grpSpPr>
        <p:sp>
          <p:nvSpPr>
            <p:cNvPr id="18" name="Freeform 18"/>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19" name="Freeform 19"/>
          <p:cNvSpPr/>
          <p:nvPr/>
        </p:nvSpPr>
        <p:spPr>
          <a:xfrm>
            <a:off x="5698565" y="5427674"/>
            <a:ext cx="897268" cy="748811"/>
          </a:xfrm>
          <a:custGeom>
            <a:avLst/>
            <a:gdLst/>
            <a:ahLst/>
            <a:cxnLst/>
            <a:rect l="l" t="t" r="r" b="b"/>
            <a:pathLst>
              <a:path w="897268" h="748811">
                <a:moveTo>
                  <a:pt x="0" y="0"/>
                </a:moveTo>
                <a:lnTo>
                  <a:pt x="897269" y="0"/>
                </a:lnTo>
                <a:lnTo>
                  <a:pt x="897269" y="748811"/>
                </a:lnTo>
                <a:lnTo>
                  <a:pt x="0" y="748811"/>
                </a:lnTo>
                <a:lnTo>
                  <a:pt x="0" y="0"/>
                </a:lnTo>
                <a:close/>
              </a:path>
            </a:pathLst>
          </a:custGeom>
          <a:blipFill>
            <a:blip r:embed="rId8">
              <a:alphaModFix amt="9999"/>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20" name="Group 20"/>
          <p:cNvGrpSpPr/>
          <p:nvPr/>
        </p:nvGrpSpPr>
        <p:grpSpPr>
          <a:xfrm>
            <a:off x="6376770" y="4023406"/>
            <a:ext cx="815076" cy="815076"/>
            <a:chOff x="0" y="0"/>
            <a:chExt cx="1913890" cy="1913890"/>
          </a:xfrm>
        </p:grpSpPr>
        <p:sp>
          <p:nvSpPr>
            <p:cNvPr id="21" name="Freeform 2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DE59">
                <a:alpha val="9804"/>
              </a:srgbClr>
            </a:solidFill>
          </p:spPr>
          <p:txBody>
            <a:bodyPr/>
            <a:lstStyle/>
            <a:p>
              <a:endParaRPr lang="en-PH"/>
            </a:p>
          </p:txBody>
        </p:sp>
      </p:grpSp>
      <p:grpSp>
        <p:nvGrpSpPr>
          <p:cNvPr id="22" name="Group 22"/>
          <p:cNvGrpSpPr/>
          <p:nvPr/>
        </p:nvGrpSpPr>
        <p:grpSpPr>
          <a:xfrm>
            <a:off x="8848381" y="3994482"/>
            <a:ext cx="2676970" cy="375802"/>
            <a:chOff x="0" y="0"/>
            <a:chExt cx="2652321" cy="372342"/>
          </a:xfrm>
        </p:grpSpPr>
        <p:sp>
          <p:nvSpPr>
            <p:cNvPr id="23" name="Freeform 23"/>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3725"/>
              </a:srgbClr>
            </a:solidFill>
          </p:spPr>
          <p:txBody>
            <a:bodyPr/>
            <a:lstStyle/>
            <a:p>
              <a:endParaRPr lang="en-PH"/>
            </a:p>
          </p:txBody>
        </p:sp>
      </p:grpSp>
      <p:sp>
        <p:nvSpPr>
          <p:cNvPr id="24" name="Freeform 24"/>
          <p:cNvSpPr/>
          <p:nvPr/>
        </p:nvSpPr>
        <p:spPr>
          <a:xfrm>
            <a:off x="5735775" y="4055141"/>
            <a:ext cx="447221" cy="447221"/>
          </a:xfrm>
          <a:custGeom>
            <a:avLst/>
            <a:gdLst/>
            <a:ahLst/>
            <a:cxnLst/>
            <a:rect l="l" t="t" r="r" b="b"/>
            <a:pathLst>
              <a:path w="447221" h="447221">
                <a:moveTo>
                  <a:pt x="0" y="0"/>
                </a:moveTo>
                <a:lnTo>
                  <a:pt x="447221" y="0"/>
                </a:lnTo>
                <a:lnTo>
                  <a:pt x="447221" y="447222"/>
                </a:lnTo>
                <a:lnTo>
                  <a:pt x="0" y="447222"/>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25" name="Group 25"/>
          <p:cNvGrpSpPr/>
          <p:nvPr/>
        </p:nvGrpSpPr>
        <p:grpSpPr>
          <a:xfrm>
            <a:off x="8848381" y="4455786"/>
            <a:ext cx="2676970" cy="375802"/>
            <a:chOff x="0" y="0"/>
            <a:chExt cx="2652321" cy="372342"/>
          </a:xfrm>
        </p:grpSpPr>
        <p:sp>
          <p:nvSpPr>
            <p:cNvPr id="26" name="Freeform 26"/>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3725"/>
              </a:srgbClr>
            </a:solidFill>
          </p:spPr>
          <p:txBody>
            <a:bodyPr/>
            <a:lstStyle/>
            <a:p>
              <a:endParaRPr lang="en-PH"/>
            </a:p>
          </p:txBody>
        </p:sp>
      </p:grpSp>
      <p:grpSp>
        <p:nvGrpSpPr>
          <p:cNvPr id="27" name="Group 27"/>
          <p:cNvGrpSpPr/>
          <p:nvPr/>
        </p:nvGrpSpPr>
        <p:grpSpPr>
          <a:xfrm>
            <a:off x="8848381" y="4894420"/>
            <a:ext cx="2676970" cy="375802"/>
            <a:chOff x="0" y="0"/>
            <a:chExt cx="2652321" cy="372342"/>
          </a:xfrm>
        </p:grpSpPr>
        <p:sp>
          <p:nvSpPr>
            <p:cNvPr id="28" name="Freeform 28"/>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3725"/>
              </a:srgbClr>
            </a:solidFill>
          </p:spPr>
          <p:txBody>
            <a:bodyPr/>
            <a:lstStyle/>
            <a:p>
              <a:endParaRPr lang="en-PH"/>
            </a:p>
          </p:txBody>
        </p:sp>
      </p:grpSp>
      <p:grpSp>
        <p:nvGrpSpPr>
          <p:cNvPr id="29" name="Group 29"/>
          <p:cNvGrpSpPr/>
          <p:nvPr/>
        </p:nvGrpSpPr>
        <p:grpSpPr>
          <a:xfrm>
            <a:off x="8848381" y="5336142"/>
            <a:ext cx="2676970" cy="375802"/>
            <a:chOff x="0" y="0"/>
            <a:chExt cx="2652321" cy="372342"/>
          </a:xfrm>
        </p:grpSpPr>
        <p:sp>
          <p:nvSpPr>
            <p:cNvPr id="30" name="Freeform 30"/>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3725"/>
              </a:srgbClr>
            </a:solidFill>
          </p:spPr>
          <p:txBody>
            <a:bodyPr/>
            <a:lstStyle/>
            <a:p>
              <a:endParaRPr lang="en-PH"/>
            </a:p>
          </p:txBody>
        </p:sp>
      </p:grpSp>
      <p:grpSp>
        <p:nvGrpSpPr>
          <p:cNvPr id="31" name="Group 31"/>
          <p:cNvGrpSpPr/>
          <p:nvPr/>
        </p:nvGrpSpPr>
        <p:grpSpPr>
          <a:xfrm>
            <a:off x="8848381" y="5795698"/>
            <a:ext cx="2676970" cy="375802"/>
            <a:chOff x="0" y="0"/>
            <a:chExt cx="2652321" cy="372342"/>
          </a:xfrm>
        </p:grpSpPr>
        <p:sp>
          <p:nvSpPr>
            <p:cNvPr id="32" name="Freeform 32"/>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3725"/>
              </a:srgbClr>
            </a:solidFill>
          </p:spPr>
          <p:txBody>
            <a:bodyPr/>
            <a:lstStyle/>
            <a:p>
              <a:endParaRPr lang="en-PH"/>
            </a:p>
          </p:txBody>
        </p:sp>
      </p:grpSp>
      <p:sp>
        <p:nvSpPr>
          <p:cNvPr id="33" name="AutoShape 33"/>
          <p:cNvSpPr/>
          <p:nvPr/>
        </p:nvSpPr>
        <p:spPr>
          <a:xfrm flipV="1">
            <a:off x="7922371" y="4182384"/>
            <a:ext cx="0" cy="2743467"/>
          </a:xfrm>
          <a:prstGeom prst="line">
            <a:avLst/>
          </a:prstGeom>
          <a:ln w="47625" cap="rnd">
            <a:solidFill>
              <a:srgbClr val="C9E265">
                <a:alpha val="9804"/>
              </a:srgbClr>
            </a:solidFill>
            <a:prstDash val="solid"/>
            <a:headEnd type="none" w="sm" len="sm"/>
            <a:tailEnd type="none" w="sm" len="sm"/>
          </a:ln>
        </p:spPr>
        <p:txBody>
          <a:bodyPr/>
          <a:lstStyle/>
          <a:p>
            <a:endParaRPr lang="en-PH"/>
          </a:p>
        </p:txBody>
      </p:sp>
      <p:sp>
        <p:nvSpPr>
          <p:cNvPr id="34" name="AutoShape 34"/>
          <p:cNvSpPr/>
          <p:nvPr/>
        </p:nvSpPr>
        <p:spPr>
          <a:xfrm flipV="1">
            <a:off x="8077329" y="5038012"/>
            <a:ext cx="0" cy="1887838"/>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35" name="AutoShape 35"/>
          <p:cNvSpPr/>
          <p:nvPr/>
        </p:nvSpPr>
        <p:spPr>
          <a:xfrm flipV="1">
            <a:off x="7307054" y="5524380"/>
            <a:ext cx="0" cy="1372941"/>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36" name="AutoShape 36"/>
          <p:cNvSpPr/>
          <p:nvPr/>
        </p:nvSpPr>
        <p:spPr>
          <a:xfrm flipH="1">
            <a:off x="5484024" y="7420065"/>
            <a:ext cx="1214209" cy="0"/>
          </a:xfrm>
          <a:prstGeom prst="line">
            <a:avLst/>
          </a:prstGeom>
          <a:ln w="47625" cap="rnd">
            <a:solidFill>
              <a:srgbClr val="C9E265">
                <a:alpha val="12941"/>
              </a:srgbClr>
            </a:solidFill>
            <a:prstDash val="solid"/>
            <a:headEnd type="none" w="sm" len="sm"/>
            <a:tailEnd type="none" w="sm" len="sm"/>
          </a:ln>
        </p:spPr>
        <p:txBody>
          <a:bodyPr/>
          <a:lstStyle/>
          <a:p>
            <a:endParaRPr lang="en-PH"/>
          </a:p>
        </p:txBody>
      </p:sp>
      <p:sp>
        <p:nvSpPr>
          <p:cNvPr id="37" name="AutoShape 37"/>
          <p:cNvSpPr/>
          <p:nvPr/>
        </p:nvSpPr>
        <p:spPr>
          <a:xfrm flipH="1">
            <a:off x="5468484" y="7235406"/>
            <a:ext cx="1230522" cy="0"/>
          </a:xfrm>
          <a:prstGeom prst="line">
            <a:avLst/>
          </a:prstGeom>
          <a:ln w="47625" cap="rnd">
            <a:solidFill>
              <a:srgbClr val="FF5757">
                <a:alpha val="6667"/>
              </a:srgbClr>
            </a:solidFill>
            <a:prstDash val="solid"/>
            <a:headEnd type="none" w="sm" len="sm"/>
            <a:tailEnd type="none" w="sm" len="sm"/>
          </a:ln>
        </p:spPr>
        <p:txBody>
          <a:bodyPr/>
          <a:lstStyle/>
          <a:p>
            <a:endParaRPr lang="en-PH"/>
          </a:p>
        </p:txBody>
      </p:sp>
      <p:sp>
        <p:nvSpPr>
          <p:cNvPr id="38" name="AutoShape 38"/>
          <p:cNvSpPr/>
          <p:nvPr/>
        </p:nvSpPr>
        <p:spPr>
          <a:xfrm flipH="1">
            <a:off x="5468484" y="7027999"/>
            <a:ext cx="1230541" cy="0"/>
          </a:xfrm>
          <a:prstGeom prst="line">
            <a:avLst/>
          </a:prstGeom>
          <a:ln w="47625" cap="rnd">
            <a:solidFill>
              <a:srgbClr val="38B6FF">
                <a:alpha val="12941"/>
              </a:srgbClr>
            </a:solidFill>
            <a:prstDash val="solid"/>
            <a:headEnd type="none" w="sm" len="sm"/>
            <a:tailEnd type="none" w="sm" len="sm"/>
          </a:ln>
        </p:spPr>
        <p:txBody>
          <a:bodyPr/>
          <a:lstStyle/>
          <a:p>
            <a:endParaRPr lang="en-PH"/>
          </a:p>
        </p:txBody>
      </p:sp>
      <p:sp>
        <p:nvSpPr>
          <p:cNvPr id="39" name="AutoShape 39"/>
          <p:cNvSpPr/>
          <p:nvPr/>
        </p:nvSpPr>
        <p:spPr>
          <a:xfrm flipH="1">
            <a:off x="10726895" y="7374025"/>
            <a:ext cx="1214209" cy="0"/>
          </a:xfrm>
          <a:prstGeom prst="line">
            <a:avLst/>
          </a:prstGeom>
          <a:ln w="47625" cap="rnd">
            <a:solidFill>
              <a:srgbClr val="C9E265">
                <a:alpha val="10980"/>
              </a:srgbClr>
            </a:solidFill>
            <a:prstDash val="solid"/>
            <a:headEnd type="none" w="sm" len="sm"/>
            <a:tailEnd type="none" w="sm" len="sm"/>
          </a:ln>
        </p:spPr>
        <p:txBody>
          <a:bodyPr/>
          <a:lstStyle/>
          <a:p>
            <a:endParaRPr lang="en-PH"/>
          </a:p>
        </p:txBody>
      </p:sp>
      <p:sp>
        <p:nvSpPr>
          <p:cNvPr id="40" name="AutoShape 40"/>
          <p:cNvSpPr/>
          <p:nvPr/>
        </p:nvSpPr>
        <p:spPr>
          <a:xfrm flipH="1">
            <a:off x="10711355" y="7189366"/>
            <a:ext cx="1230522" cy="0"/>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41" name="TextBox 41"/>
          <p:cNvSpPr txBox="1"/>
          <p:nvPr/>
        </p:nvSpPr>
        <p:spPr>
          <a:xfrm>
            <a:off x="8157728" y="4057440"/>
            <a:ext cx="595592" cy="221312"/>
          </a:xfrm>
          <a:prstGeom prst="rect">
            <a:avLst/>
          </a:prstGeom>
        </p:spPr>
        <p:txBody>
          <a:bodyPr lIns="0" tIns="0" rIns="0" bIns="0" rtlCol="0" anchor="t">
            <a:spAutoFit/>
          </a:bodyPr>
          <a:lstStyle/>
          <a:p>
            <a:pPr algn="ctr">
              <a:lnSpc>
                <a:spcPts val="1770"/>
              </a:lnSpc>
            </a:pPr>
            <a:r>
              <a:rPr lang="en-US" sz="1264" b="1">
                <a:solidFill>
                  <a:srgbClr val="000000">
                    <a:alpha val="13725"/>
                  </a:srgbClr>
                </a:solidFill>
                <a:latin typeface="Now Bold"/>
                <a:ea typeface="Now Bold"/>
                <a:cs typeface="Now Bold"/>
                <a:sym typeface="Now Bold"/>
              </a:rPr>
              <a:t>MAR</a:t>
            </a:r>
          </a:p>
        </p:txBody>
      </p:sp>
      <p:sp>
        <p:nvSpPr>
          <p:cNvPr id="42" name="TextBox 42"/>
          <p:cNvSpPr txBox="1"/>
          <p:nvPr/>
        </p:nvSpPr>
        <p:spPr>
          <a:xfrm>
            <a:off x="8177546" y="4957377"/>
            <a:ext cx="595592" cy="221312"/>
          </a:xfrm>
          <a:prstGeom prst="rect">
            <a:avLst/>
          </a:prstGeom>
        </p:spPr>
        <p:txBody>
          <a:bodyPr lIns="0" tIns="0" rIns="0" bIns="0" rtlCol="0" anchor="t">
            <a:spAutoFit/>
          </a:bodyPr>
          <a:lstStyle/>
          <a:p>
            <a:pPr algn="ctr">
              <a:lnSpc>
                <a:spcPts val="1770"/>
              </a:lnSpc>
            </a:pPr>
            <a:r>
              <a:rPr lang="en-US" sz="1264" b="1">
                <a:solidFill>
                  <a:srgbClr val="000000">
                    <a:alpha val="13725"/>
                  </a:srgbClr>
                </a:solidFill>
                <a:latin typeface="Now Bold"/>
                <a:ea typeface="Now Bold"/>
                <a:cs typeface="Now Bold"/>
                <a:sym typeface="Now Bold"/>
              </a:rPr>
              <a:t>MDR</a:t>
            </a:r>
          </a:p>
        </p:txBody>
      </p:sp>
      <p:sp>
        <p:nvSpPr>
          <p:cNvPr id="43" name="AutoShape 43"/>
          <p:cNvSpPr/>
          <p:nvPr/>
        </p:nvSpPr>
        <p:spPr>
          <a:xfrm flipH="1">
            <a:off x="7891446" y="4182384"/>
            <a:ext cx="327340" cy="0"/>
          </a:xfrm>
          <a:prstGeom prst="line">
            <a:avLst/>
          </a:prstGeom>
          <a:ln w="47625" cap="rnd">
            <a:solidFill>
              <a:srgbClr val="C9E265">
                <a:alpha val="9804"/>
              </a:srgbClr>
            </a:solidFill>
            <a:prstDash val="solid"/>
            <a:headEnd type="none" w="sm" len="sm"/>
            <a:tailEnd type="none" w="sm" len="sm"/>
          </a:ln>
        </p:spPr>
        <p:txBody>
          <a:bodyPr/>
          <a:lstStyle/>
          <a:p>
            <a:endParaRPr lang="en-PH"/>
          </a:p>
        </p:txBody>
      </p:sp>
      <p:sp>
        <p:nvSpPr>
          <p:cNvPr id="44" name="AutoShape 44"/>
          <p:cNvSpPr/>
          <p:nvPr/>
        </p:nvSpPr>
        <p:spPr>
          <a:xfrm>
            <a:off x="8057401" y="5060225"/>
            <a:ext cx="198525" cy="0"/>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45" name="AutoShape 45"/>
          <p:cNvSpPr/>
          <p:nvPr/>
        </p:nvSpPr>
        <p:spPr>
          <a:xfrm flipV="1">
            <a:off x="6950569" y="4822718"/>
            <a:ext cx="0" cy="731398"/>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6" name="AutoShape 46"/>
          <p:cNvSpPr/>
          <p:nvPr/>
        </p:nvSpPr>
        <p:spPr>
          <a:xfrm flipH="1">
            <a:off x="6504481" y="5554117"/>
            <a:ext cx="468302" cy="0"/>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7" name="AutoShape 47"/>
          <p:cNvSpPr/>
          <p:nvPr/>
        </p:nvSpPr>
        <p:spPr>
          <a:xfrm flipH="1">
            <a:off x="6838752" y="5554117"/>
            <a:ext cx="468302" cy="0"/>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8" name="AutoShape 48"/>
          <p:cNvSpPr/>
          <p:nvPr/>
        </p:nvSpPr>
        <p:spPr>
          <a:xfrm flipH="1">
            <a:off x="11516191" y="4659825"/>
            <a:ext cx="285419" cy="6628"/>
          </a:xfrm>
          <a:prstGeom prst="line">
            <a:avLst/>
          </a:prstGeom>
          <a:ln w="47625" cap="rnd">
            <a:solidFill>
              <a:srgbClr val="FF5757">
                <a:alpha val="13725"/>
              </a:srgbClr>
            </a:solidFill>
            <a:prstDash val="solid"/>
            <a:headEnd type="none" w="sm" len="sm"/>
            <a:tailEnd type="none" w="sm" len="sm"/>
          </a:ln>
        </p:spPr>
        <p:txBody>
          <a:bodyPr/>
          <a:lstStyle/>
          <a:p>
            <a:endParaRPr lang="en-PH"/>
          </a:p>
        </p:txBody>
      </p:sp>
      <p:sp>
        <p:nvSpPr>
          <p:cNvPr id="49" name="AutoShape 49"/>
          <p:cNvSpPr/>
          <p:nvPr/>
        </p:nvSpPr>
        <p:spPr>
          <a:xfrm>
            <a:off x="11798507" y="4160249"/>
            <a:ext cx="0" cy="529771"/>
          </a:xfrm>
          <a:prstGeom prst="line">
            <a:avLst/>
          </a:prstGeom>
          <a:ln w="47625" cap="rnd">
            <a:solidFill>
              <a:srgbClr val="FF5757">
                <a:alpha val="13725"/>
              </a:srgbClr>
            </a:solidFill>
            <a:prstDash val="solid"/>
            <a:headEnd type="none" w="sm" len="sm"/>
            <a:tailEnd type="none" w="sm" len="sm"/>
          </a:ln>
        </p:spPr>
        <p:txBody>
          <a:bodyPr/>
          <a:lstStyle/>
          <a:p>
            <a:endParaRPr lang="en-PH"/>
          </a:p>
        </p:txBody>
      </p:sp>
      <p:sp>
        <p:nvSpPr>
          <p:cNvPr id="50" name="AutoShape 50"/>
          <p:cNvSpPr/>
          <p:nvPr/>
        </p:nvSpPr>
        <p:spPr>
          <a:xfrm>
            <a:off x="11525256" y="4160265"/>
            <a:ext cx="276869" cy="0"/>
          </a:xfrm>
          <a:prstGeom prst="line">
            <a:avLst/>
          </a:prstGeom>
          <a:ln w="47625" cap="rnd">
            <a:solidFill>
              <a:srgbClr val="FF5757">
                <a:alpha val="13725"/>
              </a:srgbClr>
            </a:solidFill>
            <a:prstDash val="solid"/>
            <a:headEnd type="none" w="sm" len="sm"/>
            <a:tailEnd type="none" w="sm" len="sm"/>
          </a:ln>
        </p:spPr>
        <p:txBody>
          <a:bodyPr/>
          <a:lstStyle/>
          <a:p>
            <a:endParaRPr lang="en-PH"/>
          </a:p>
        </p:txBody>
      </p:sp>
      <p:grpSp>
        <p:nvGrpSpPr>
          <p:cNvPr id="51" name="Group 51"/>
          <p:cNvGrpSpPr/>
          <p:nvPr/>
        </p:nvGrpSpPr>
        <p:grpSpPr>
          <a:xfrm>
            <a:off x="6766777" y="8734550"/>
            <a:ext cx="4012723" cy="877488"/>
            <a:chOff x="0" y="0"/>
            <a:chExt cx="1566180" cy="342487"/>
          </a:xfrm>
        </p:grpSpPr>
        <p:sp>
          <p:nvSpPr>
            <p:cNvPr id="52" name="Freeform 52"/>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alpha val="8627"/>
              </a:srgbClr>
            </a:solidFill>
          </p:spPr>
          <p:txBody>
            <a:bodyPr/>
            <a:lstStyle/>
            <a:p>
              <a:endParaRPr lang="en-PH"/>
            </a:p>
          </p:txBody>
        </p:sp>
      </p:grpSp>
      <p:sp>
        <p:nvSpPr>
          <p:cNvPr id="53" name="AutoShape 53"/>
          <p:cNvSpPr/>
          <p:nvPr/>
        </p:nvSpPr>
        <p:spPr>
          <a:xfrm flipV="1">
            <a:off x="8704993" y="7801721"/>
            <a:ext cx="0" cy="932829"/>
          </a:xfrm>
          <a:prstGeom prst="line">
            <a:avLst/>
          </a:prstGeom>
          <a:ln w="47625" cap="rnd">
            <a:solidFill>
              <a:srgbClr val="FF66C4">
                <a:alpha val="8627"/>
              </a:srgbClr>
            </a:solidFill>
            <a:prstDash val="solid"/>
            <a:headEnd type="none" w="sm" len="sm"/>
            <a:tailEnd type="none" w="sm" len="sm"/>
          </a:ln>
        </p:spPr>
        <p:txBody>
          <a:bodyPr/>
          <a:lstStyle/>
          <a:p>
            <a:endParaRPr lang="en-PH"/>
          </a:p>
        </p:txBody>
      </p:sp>
      <p:sp>
        <p:nvSpPr>
          <p:cNvPr id="54" name="AutoShape 54"/>
          <p:cNvSpPr/>
          <p:nvPr/>
        </p:nvSpPr>
        <p:spPr>
          <a:xfrm flipH="1">
            <a:off x="14595997" y="3291838"/>
            <a:ext cx="903629" cy="0"/>
          </a:xfrm>
          <a:prstGeom prst="line">
            <a:avLst/>
          </a:prstGeom>
          <a:ln w="85725" cap="rnd">
            <a:solidFill>
              <a:srgbClr val="38B6FF">
                <a:alpha val="8627"/>
              </a:srgbClr>
            </a:solidFill>
            <a:prstDash val="solid"/>
            <a:headEnd type="none" w="sm" len="sm"/>
            <a:tailEnd type="none" w="sm" len="sm"/>
          </a:ln>
        </p:spPr>
        <p:txBody>
          <a:bodyPr/>
          <a:lstStyle/>
          <a:p>
            <a:endParaRPr lang="en-PH"/>
          </a:p>
        </p:txBody>
      </p:sp>
      <p:sp>
        <p:nvSpPr>
          <p:cNvPr id="55" name="AutoShape 55"/>
          <p:cNvSpPr/>
          <p:nvPr/>
        </p:nvSpPr>
        <p:spPr>
          <a:xfrm flipH="1">
            <a:off x="14595997" y="3760813"/>
            <a:ext cx="903629" cy="0"/>
          </a:xfrm>
          <a:prstGeom prst="line">
            <a:avLst/>
          </a:prstGeom>
          <a:ln w="85725" cap="rnd">
            <a:solidFill>
              <a:srgbClr val="C9E265">
                <a:alpha val="13725"/>
              </a:srgbClr>
            </a:solidFill>
            <a:prstDash val="solid"/>
            <a:headEnd type="none" w="sm" len="sm"/>
            <a:tailEnd type="none" w="sm" len="sm"/>
          </a:ln>
        </p:spPr>
        <p:txBody>
          <a:bodyPr/>
          <a:lstStyle/>
          <a:p>
            <a:endParaRPr lang="en-PH"/>
          </a:p>
        </p:txBody>
      </p:sp>
      <p:sp>
        <p:nvSpPr>
          <p:cNvPr id="56" name="AutoShape 56"/>
          <p:cNvSpPr/>
          <p:nvPr/>
        </p:nvSpPr>
        <p:spPr>
          <a:xfrm flipH="1">
            <a:off x="14595997" y="4201170"/>
            <a:ext cx="903629" cy="0"/>
          </a:xfrm>
          <a:prstGeom prst="line">
            <a:avLst/>
          </a:prstGeom>
          <a:ln w="85725" cap="rnd">
            <a:solidFill>
              <a:srgbClr val="FF5757">
                <a:alpha val="9804"/>
              </a:srgbClr>
            </a:solidFill>
            <a:prstDash val="solid"/>
            <a:headEnd type="none" w="sm" len="sm"/>
            <a:tailEnd type="none" w="sm" len="sm"/>
          </a:ln>
        </p:spPr>
        <p:txBody>
          <a:bodyPr/>
          <a:lstStyle/>
          <a:p>
            <a:endParaRPr lang="en-PH"/>
          </a:p>
        </p:txBody>
      </p:sp>
      <p:grpSp>
        <p:nvGrpSpPr>
          <p:cNvPr id="57" name="Group 57"/>
          <p:cNvGrpSpPr/>
          <p:nvPr/>
        </p:nvGrpSpPr>
        <p:grpSpPr>
          <a:xfrm rot="5400000">
            <a:off x="11523494" y="5272627"/>
            <a:ext cx="740002" cy="403394"/>
            <a:chOff x="0" y="0"/>
            <a:chExt cx="1122691" cy="612007"/>
          </a:xfrm>
        </p:grpSpPr>
        <p:sp>
          <p:nvSpPr>
            <p:cNvPr id="58" name="Freeform 58"/>
            <p:cNvSpPr/>
            <p:nvPr/>
          </p:nvSpPr>
          <p:spPr>
            <a:xfrm>
              <a:off x="0" y="0"/>
              <a:ext cx="1122691" cy="612007"/>
            </a:xfrm>
            <a:custGeom>
              <a:avLst/>
              <a:gdLst/>
              <a:ahLst/>
              <a:cxnLst/>
              <a:rect l="l" t="t" r="r" b="b"/>
              <a:pathLst>
                <a:path w="1122691" h="612007">
                  <a:moveTo>
                    <a:pt x="0" y="0"/>
                  </a:moveTo>
                  <a:lnTo>
                    <a:pt x="0" y="612007"/>
                  </a:lnTo>
                  <a:lnTo>
                    <a:pt x="1122691" y="612007"/>
                  </a:lnTo>
                  <a:lnTo>
                    <a:pt x="1122691" y="0"/>
                  </a:lnTo>
                  <a:lnTo>
                    <a:pt x="0" y="0"/>
                  </a:lnTo>
                  <a:close/>
                  <a:moveTo>
                    <a:pt x="1061731" y="551047"/>
                  </a:moveTo>
                  <a:lnTo>
                    <a:pt x="59690" y="551047"/>
                  </a:lnTo>
                  <a:lnTo>
                    <a:pt x="59690" y="59690"/>
                  </a:lnTo>
                  <a:lnTo>
                    <a:pt x="1061731" y="59690"/>
                  </a:lnTo>
                  <a:lnTo>
                    <a:pt x="1061731" y="551047"/>
                  </a:lnTo>
                  <a:close/>
                </a:path>
              </a:pathLst>
            </a:custGeom>
            <a:solidFill>
              <a:srgbClr val="642EC7"/>
            </a:solidFill>
          </p:spPr>
          <p:txBody>
            <a:bodyPr/>
            <a:lstStyle/>
            <a:p>
              <a:endParaRPr lang="en-PH"/>
            </a:p>
          </p:txBody>
        </p:sp>
      </p:grpSp>
      <p:sp>
        <p:nvSpPr>
          <p:cNvPr id="59" name="Freeform 59"/>
          <p:cNvSpPr/>
          <p:nvPr/>
        </p:nvSpPr>
        <p:spPr>
          <a:xfrm>
            <a:off x="7805159" y="4160265"/>
            <a:ext cx="372388" cy="1838951"/>
          </a:xfrm>
          <a:custGeom>
            <a:avLst/>
            <a:gdLst/>
            <a:ahLst/>
            <a:cxnLst/>
            <a:rect l="l" t="t" r="r" b="b"/>
            <a:pathLst>
              <a:path w="372388" h="1838951">
                <a:moveTo>
                  <a:pt x="0" y="0"/>
                </a:moveTo>
                <a:lnTo>
                  <a:pt x="372387" y="0"/>
                </a:lnTo>
                <a:lnTo>
                  <a:pt x="372387" y="1838951"/>
                </a:lnTo>
                <a:lnTo>
                  <a:pt x="0" y="1838951"/>
                </a:lnTo>
                <a:lnTo>
                  <a:pt x="0" y="0"/>
                </a:lnTo>
                <a:close/>
              </a:path>
            </a:pathLst>
          </a:custGeom>
          <a:blipFill>
            <a:blip r:embed="rId12">
              <a:alphaModFix amt="14000"/>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60" name="Freeform 60"/>
          <p:cNvSpPr/>
          <p:nvPr/>
        </p:nvSpPr>
        <p:spPr>
          <a:xfrm rot="-1300191">
            <a:off x="5277182" y="8083448"/>
            <a:ext cx="1613127" cy="455708"/>
          </a:xfrm>
          <a:custGeom>
            <a:avLst/>
            <a:gdLst/>
            <a:ahLst/>
            <a:cxnLst/>
            <a:rect l="l" t="t" r="r" b="b"/>
            <a:pathLst>
              <a:path w="1613127" h="455708">
                <a:moveTo>
                  <a:pt x="0" y="0"/>
                </a:moveTo>
                <a:lnTo>
                  <a:pt x="1613127" y="0"/>
                </a:lnTo>
                <a:lnTo>
                  <a:pt x="1613127" y="455708"/>
                </a:lnTo>
                <a:lnTo>
                  <a:pt x="0" y="4557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61" name="TextBox 61"/>
          <p:cNvSpPr txBox="1"/>
          <p:nvPr/>
        </p:nvSpPr>
        <p:spPr>
          <a:xfrm>
            <a:off x="369055" y="1718152"/>
            <a:ext cx="877669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Types of RAM</a:t>
            </a:r>
          </a:p>
        </p:txBody>
      </p:sp>
      <p:sp>
        <p:nvSpPr>
          <p:cNvPr id="62" name="TextBox 62"/>
          <p:cNvSpPr txBox="1"/>
          <p:nvPr/>
        </p:nvSpPr>
        <p:spPr>
          <a:xfrm>
            <a:off x="4387380" y="7002465"/>
            <a:ext cx="772956" cy="395391"/>
          </a:xfrm>
          <a:prstGeom prst="rect">
            <a:avLst/>
          </a:prstGeom>
        </p:spPr>
        <p:txBody>
          <a:bodyPr lIns="0" tIns="0" rIns="0" bIns="0" rtlCol="0" anchor="t">
            <a:spAutoFit/>
          </a:bodyPr>
          <a:lstStyle/>
          <a:p>
            <a:pPr algn="ctr">
              <a:lnSpc>
                <a:spcPts val="3107"/>
              </a:lnSpc>
            </a:pPr>
            <a:r>
              <a:rPr lang="en-US" sz="2219" b="1">
                <a:solidFill>
                  <a:srgbClr val="000000">
                    <a:alpha val="9804"/>
                  </a:srgbClr>
                </a:solidFill>
                <a:latin typeface="Now Bold"/>
                <a:ea typeface="Now Bold"/>
                <a:cs typeface="Now Bold"/>
                <a:sym typeface="Now Bold"/>
              </a:rPr>
              <a:t>Input</a:t>
            </a:r>
          </a:p>
        </p:txBody>
      </p:sp>
      <p:sp>
        <p:nvSpPr>
          <p:cNvPr id="63" name="TextBox 63"/>
          <p:cNvSpPr txBox="1"/>
          <p:nvPr/>
        </p:nvSpPr>
        <p:spPr>
          <a:xfrm>
            <a:off x="12156685" y="7061772"/>
            <a:ext cx="974931" cy="353594"/>
          </a:xfrm>
          <a:prstGeom prst="rect">
            <a:avLst/>
          </a:prstGeom>
        </p:spPr>
        <p:txBody>
          <a:bodyPr lIns="0" tIns="0" rIns="0" bIns="0" rtlCol="0" anchor="t">
            <a:spAutoFit/>
          </a:bodyPr>
          <a:lstStyle/>
          <a:p>
            <a:pPr algn="ctr">
              <a:lnSpc>
                <a:spcPts val="2898"/>
              </a:lnSpc>
            </a:pPr>
            <a:r>
              <a:rPr lang="en-US" sz="2070" b="1">
                <a:solidFill>
                  <a:srgbClr val="000000">
                    <a:alpha val="9804"/>
                  </a:srgbClr>
                </a:solidFill>
                <a:latin typeface="Now Bold"/>
                <a:ea typeface="Now Bold"/>
                <a:cs typeface="Now Bold"/>
                <a:sym typeface="Now Bold"/>
              </a:rPr>
              <a:t>Output</a:t>
            </a:r>
          </a:p>
        </p:txBody>
      </p:sp>
      <p:sp>
        <p:nvSpPr>
          <p:cNvPr id="64" name="TextBox 64"/>
          <p:cNvSpPr txBox="1"/>
          <p:nvPr/>
        </p:nvSpPr>
        <p:spPr>
          <a:xfrm>
            <a:off x="7178431" y="3471568"/>
            <a:ext cx="3149779" cy="284698"/>
          </a:xfrm>
          <a:prstGeom prst="rect">
            <a:avLst/>
          </a:prstGeom>
        </p:spPr>
        <p:txBody>
          <a:bodyPr lIns="0" tIns="0" rIns="0" bIns="0" rtlCol="0" anchor="t">
            <a:spAutoFit/>
          </a:bodyPr>
          <a:lstStyle/>
          <a:p>
            <a:pPr algn="ctr">
              <a:lnSpc>
                <a:spcPts val="2265"/>
              </a:lnSpc>
            </a:pPr>
            <a:r>
              <a:rPr lang="en-US" sz="1618" b="1">
                <a:solidFill>
                  <a:srgbClr val="000000">
                    <a:alpha val="9804"/>
                  </a:srgbClr>
                </a:solidFill>
                <a:latin typeface="Now Bold"/>
                <a:ea typeface="Now Bold"/>
                <a:cs typeface="Now Bold"/>
                <a:sym typeface="Now Bold"/>
              </a:rPr>
              <a:t>Central Processing Unit (CPU)</a:t>
            </a:r>
          </a:p>
        </p:txBody>
      </p:sp>
      <p:sp>
        <p:nvSpPr>
          <p:cNvPr id="65" name="TextBox 65"/>
          <p:cNvSpPr txBox="1"/>
          <p:nvPr/>
        </p:nvSpPr>
        <p:spPr>
          <a:xfrm>
            <a:off x="7191846" y="7229044"/>
            <a:ext cx="2852680" cy="251913"/>
          </a:xfrm>
          <a:prstGeom prst="rect">
            <a:avLst/>
          </a:prstGeom>
        </p:spPr>
        <p:txBody>
          <a:bodyPr lIns="0" tIns="0" rIns="0" bIns="0" rtlCol="0" anchor="t">
            <a:spAutoFit/>
          </a:bodyPr>
          <a:lstStyle/>
          <a:p>
            <a:pPr algn="ctr">
              <a:lnSpc>
                <a:spcPts val="2051"/>
              </a:lnSpc>
            </a:pPr>
            <a:r>
              <a:rPr lang="en-US" sz="1465" b="1">
                <a:solidFill>
                  <a:srgbClr val="000000"/>
                </a:solidFill>
                <a:latin typeface="Now Bold"/>
                <a:ea typeface="Now Bold"/>
                <a:cs typeface="Now Bold"/>
                <a:sym typeface="Now Bold"/>
              </a:rPr>
              <a:t>Memory Unit (RAM)</a:t>
            </a:r>
          </a:p>
        </p:txBody>
      </p:sp>
      <p:sp>
        <p:nvSpPr>
          <p:cNvPr id="66" name="TextBox 66"/>
          <p:cNvSpPr txBox="1"/>
          <p:nvPr/>
        </p:nvSpPr>
        <p:spPr>
          <a:xfrm>
            <a:off x="5958725" y="5773505"/>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9804"/>
                  </a:srgbClr>
                </a:solidFill>
                <a:latin typeface="Gagalin"/>
                <a:ea typeface="Gagalin"/>
                <a:cs typeface="Gagalin"/>
                <a:sym typeface="Gagalin"/>
              </a:rPr>
              <a:t>ALU</a:t>
            </a:r>
          </a:p>
        </p:txBody>
      </p:sp>
      <p:sp>
        <p:nvSpPr>
          <p:cNvPr id="67" name="TextBox 67"/>
          <p:cNvSpPr txBox="1"/>
          <p:nvPr/>
        </p:nvSpPr>
        <p:spPr>
          <a:xfrm>
            <a:off x="6595834" y="4285994"/>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9804"/>
                  </a:srgbClr>
                </a:solidFill>
                <a:latin typeface="Gagalin"/>
                <a:ea typeface="Gagalin"/>
                <a:cs typeface="Gagalin"/>
                <a:sym typeface="Gagalin"/>
              </a:rPr>
              <a:t>CU</a:t>
            </a:r>
          </a:p>
        </p:txBody>
      </p:sp>
      <p:sp>
        <p:nvSpPr>
          <p:cNvPr id="68" name="TextBox 68"/>
          <p:cNvSpPr txBox="1"/>
          <p:nvPr/>
        </p:nvSpPr>
        <p:spPr>
          <a:xfrm>
            <a:off x="8157728" y="4518743"/>
            <a:ext cx="595592" cy="221312"/>
          </a:xfrm>
          <a:prstGeom prst="rect">
            <a:avLst/>
          </a:prstGeom>
        </p:spPr>
        <p:txBody>
          <a:bodyPr lIns="0" tIns="0" rIns="0" bIns="0" rtlCol="0" anchor="t">
            <a:spAutoFit/>
          </a:bodyPr>
          <a:lstStyle/>
          <a:p>
            <a:pPr algn="ctr">
              <a:lnSpc>
                <a:spcPts val="1770"/>
              </a:lnSpc>
            </a:pPr>
            <a:r>
              <a:rPr lang="en-US" sz="1264" b="1">
                <a:solidFill>
                  <a:srgbClr val="000000">
                    <a:alpha val="13725"/>
                  </a:srgbClr>
                </a:solidFill>
                <a:latin typeface="Now Bold"/>
                <a:ea typeface="Now Bold"/>
                <a:cs typeface="Now Bold"/>
                <a:sym typeface="Now Bold"/>
              </a:rPr>
              <a:t>PC</a:t>
            </a:r>
          </a:p>
        </p:txBody>
      </p:sp>
      <p:sp>
        <p:nvSpPr>
          <p:cNvPr id="69" name="TextBox 69"/>
          <p:cNvSpPr txBox="1"/>
          <p:nvPr/>
        </p:nvSpPr>
        <p:spPr>
          <a:xfrm>
            <a:off x="8157728" y="5399099"/>
            <a:ext cx="595592" cy="222651"/>
          </a:xfrm>
          <a:prstGeom prst="rect">
            <a:avLst/>
          </a:prstGeom>
        </p:spPr>
        <p:txBody>
          <a:bodyPr lIns="0" tIns="0" rIns="0" bIns="0" rtlCol="0" anchor="t">
            <a:spAutoFit/>
          </a:bodyPr>
          <a:lstStyle/>
          <a:p>
            <a:pPr algn="ctr">
              <a:lnSpc>
                <a:spcPts val="1770"/>
              </a:lnSpc>
            </a:pPr>
            <a:r>
              <a:rPr lang="en-US" sz="1264" b="1">
                <a:solidFill>
                  <a:srgbClr val="000000">
                    <a:alpha val="13725"/>
                  </a:srgbClr>
                </a:solidFill>
                <a:latin typeface="Now Bold"/>
                <a:ea typeface="Now Bold"/>
                <a:cs typeface="Now Bold"/>
                <a:sym typeface="Now Bold"/>
              </a:rPr>
              <a:t>CIR</a:t>
            </a:r>
          </a:p>
        </p:txBody>
      </p:sp>
      <p:sp>
        <p:nvSpPr>
          <p:cNvPr id="70" name="TextBox 70"/>
          <p:cNvSpPr txBox="1"/>
          <p:nvPr/>
        </p:nvSpPr>
        <p:spPr>
          <a:xfrm>
            <a:off x="8157728" y="5832417"/>
            <a:ext cx="595592" cy="221312"/>
          </a:xfrm>
          <a:prstGeom prst="rect">
            <a:avLst/>
          </a:prstGeom>
        </p:spPr>
        <p:txBody>
          <a:bodyPr lIns="0" tIns="0" rIns="0" bIns="0" rtlCol="0" anchor="t">
            <a:spAutoFit/>
          </a:bodyPr>
          <a:lstStyle/>
          <a:p>
            <a:pPr algn="ctr">
              <a:lnSpc>
                <a:spcPts val="1770"/>
              </a:lnSpc>
            </a:pPr>
            <a:r>
              <a:rPr lang="en-US" sz="1264" b="1">
                <a:solidFill>
                  <a:srgbClr val="000000">
                    <a:alpha val="13725"/>
                  </a:srgbClr>
                </a:solidFill>
                <a:latin typeface="Now Bold"/>
                <a:ea typeface="Now Bold"/>
                <a:cs typeface="Now Bold"/>
                <a:sym typeface="Now Bold"/>
              </a:rPr>
              <a:t>ACC</a:t>
            </a:r>
          </a:p>
        </p:txBody>
      </p:sp>
      <p:sp>
        <p:nvSpPr>
          <p:cNvPr id="71" name="TextBox 71"/>
          <p:cNvSpPr txBox="1"/>
          <p:nvPr/>
        </p:nvSpPr>
        <p:spPr>
          <a:xfrm>
            <a:off x="7130104" y="8902769"/>
            <a:ext cx="3366702" cy="512473"/>
          </a:xfrm>
          <a:prstGeom prst="rect">
            <a:avLst/>
          </a:prstGeom>
        </p:spPr>
        <p:txBody>
          <a:bodyPr lIns="0" tIns="0" rIns="0" bIns="0" rtlCol="0" anchor="t">
            <a:spAutoFit/>
          </a:bodyPr>
          <a:lstStyle/>
          <a:p>
            <a:pPr algn="ctr">
              <a:lnSpc>
                <a:spcPts val="2051"/>
              </a:lnSpc>
            </a:pPr>
            <a:r>
              <a:rPr lang="en-US" sz="1465" b="1">
                <a:solidFill>
                  <a:srgbClr val="000000">
                    <a:alpha val="8627"/>
                  </a:srgbClr>
                </a:solidFill>
                <a:latin typeface="Now Bold"/>
                <a:ea typeface="Now Bold"/>
                <a:cs typeface="Now Bold"/>
                <a:sym typeface="Now Bold"/>
              </a:rPr>
              <a:t>Secondary Storage</a:t>
            </a:r>
          </a:p>
          <a:p>
            <a:pPr algn="ctr">
              <a:lnSpc>
                <a:spcPts val="2051"/>
              </a:lnSpc>
            </a:pPr>
            <a:r>
              <a:rPr lang="en-US" sz="1465" b="1">
                <a:solidFill>
                  <a:srgbClr val="000000">
                    <a:alpha val="8627"/>
                  </a:srgbClr>
                </a:solidFill>
                <a:latin typeface="Now Bold"/>
                <a:ea typeface="Now Bold"/>
                <a:cs typeface="Now Bold"/>
                <a:sym typeface="Now Bold"/>
              </a:rPr>
              <a:t>(HDD, SSD, Removable Disk, CD)</a:t>
            </a:r>
          </a:p>
        </p:txBody>
      </p:sp>
      <p:sp>
        <p:nvSpPr>
          <p:cNvPr id="72" name="TextBox 72"/>
          <p:cNvSpPr txBox="1"/>
          <p:nvPr/>
        </p:nvSpPr>
        <p:spPr>
          <a:xfrm>
            <a:off x="8773138" y="7998885"/>
            <a:ext cx="1862974" cy="509926"/>
          </a:xfrm>
          <a:prstGeom prst="rect">
            <a:avLst/>
          </a:prstGeom>
        </p:spPr>
        <p:txBody>
          <a:bodyPr lIns="0" tIns="0" rIns="0" bIns="0" rtlCol="0" anchor="t">
            <a:spAutoFit/>
          </a:bodyPr>
          <a:lstStyle/>
          <a:p>
            <a:pPr algn="l">
              <a:lnSpc>
                <a:spcPts val="2051"/>
              </a:lnSpc>
            </a:pPr>
            <a:r>
              <a:rPr lang="en-US" sz="1465" b="1">
                <a:solidFill>
                  <a:srgbClr val="000000">
                    <a:alpha val="8627"/>
                  </a:srgbClr>
                </a:solidFill>
                <a:latin typeface="Now Bold"/>
                <a:ea typeface="Now Bold"/>
                <a:cs typeface="Now Bold"/>
                <a:sym typeface="Now Bold"/>
              </a:rPr>
              <a:t>Load executable code when needed</a:t>
            </a:r>
          </a:p>
        </p:txBody>
      </p:sp>
      <p:sp>
        <p:nvSpPr>
          <p:cNvPr id="73" name="TextBox 73"/>
          <p:cNvSpPr txBox="1"/>
          <p:nvPr/>
        </p:nvSpPr>
        <p:spPr>
          <a:xfrm>
            <a:off x="13309927" y="3196874"/>
            <a:ext cx="3475768" cy="219759"/>
          </a:xfrm>
          <a:prstGeom prst="rect">
            <a:avLst/>
          </a:prstGeom>
        </p:spPr>
        <p:txBody>
          <a:bodyPr lIns="0" tIns="0" rIns="0" bIns="0" rtlCol="0" anchor="t">
            <a:spAutoFit/>
          </a:bodyPr>
          <a:lstStyle/>
          <a:p>
            <a:pPr algn="l">
              <a:lnSpc>
                <a:spcPts val="1799"/>
              </a:lnSpc>
            </a:pPr>
            <a:r>
              <a:rPr lang="en-US" sz="1285" b="1">
                <a:solidFill>
                  <a:srgbClr val="000000">
                    <a:alpha val="13725"/>
                  </a:srgbClr>
                </a:solidFill>
                <a:latin typeface="Now Bold"/>
                <a:ea typeface="Now Bold"/>
                <a:cs typeface="Now Bold"/>
                <a:sym typeface="Now Bold"/>
              </a:rPr>
              <a:t>CONTROL BUS</a:t>
            </a:r>
          </a:p>
        </p:txBody>
      </p:sp>
      <p:sp>
        <p:nvSpPr>
          <p:cNvPr id="74" name="TextBox 74"/>
          <p:cNvSpPr txBox="1"/>
          <p:nvPr/>
        </p:nvSpPr>
        <p:spPr>
          <a:xfrm>
            <a:off x="13673257" y="3635709"/>
            <a:ext cx="3475768" cy="219759"/>
          </a:xfrm>
          <a:prstGeom prst="rect">
            <a:avLst/>
          </a:prstGeom>
        </p:spPr>
        <p:txBody>
          <a:bodyPr lIns="0" tIns="0" rIns="0" bIns="0" rtlCol="0" anchor="t">
            <a:spAutoFit/>
          </a:bodyPr>
          <a:lstStyle/>
          <a:p>
            <a:pPr algn="l">
              <a:lnSpc>
                <a:spcPts val="1799"/>
              </a:lnSpc>
            </a:pPr>
            <a:r>
              <a:rPr lang="en-US" sz="1285" b="1">
                <a:solidFill>
                  <a:srgbClr val="000000">
                    <a:alpha val="13725"/>
                  </a:srgbClr>
                </a:solidFill>
                <a:latin typeface="Now Bold"/>
                <a:ea typeface="Now Bold"/>
                <a:cs typeface="Now Bold"/>
                <a:sym typeface="Now Bold"/>
              </a:rPr>
              <a:t>DATA BUS</a:t>
            </a:r>
          </a:p>
        </p:txBody>
      </p:sp>
      <p:sp>
        <p:nvSpPr>
          <p:cNvPr id="75" name="TextBox 75"/>
          <p:cNvSpPr txBox="1"/>
          <p:nvPr/>
        </p:nvSpPr>
        <p:spPr>
          <a:xfrm>
            <a:off x="13309927" y="4034140"/>
            <a:ext cx="3475768" cy="219759"/>
          </a:xfrm>
          <a:prstGeom prst="rect">
            <a:avLst/>
          </a:prstGeom>
        </p:spPr>
        <p:txBody>
          <a:bodyPr lIns="0" tIns="0" rIns="0" bIns="0" rtlCol="0" anchor="t">
            <a:spAutoFit/>
          </a:bodyPr>
          <a:lstStyle/>
          <a:p>
            <a:pPr algn="l">
              <a:lnSpc>
                <a:spcPts val="1799"/>
              </a:lnSpc>
            </a:pPr>
            <a:r>
              <a:rPr lang="en-US" sz="1285" b="1">
                <a:solidFill>
                  <a:srgbClr val="000000">
                    <a:alpha val="9804"/>
                  </a:srgbClr>
                </a:solidFill>
                <a:latin typeface="Now Bold"/>
                <a:ea typeface="Now Bold"/>
                <a:cs typeface="Now Bold"/>
                <a:sym typeface="Now Bold"/>
              </a:rPr>
              <a:t>ADDRESS BUS</a:t>
            </a:r>
          </a:p>
        </p:txBody>
      </p:sp>
      <p:sp>
        <p:nvSpPr>
          <p:cNvPr id="76" name="TextBox 76"/>
          <p:cNvSpPr txBox="1"/>
          <p:nvPr/>
        </p:nvSpPr>
        <p:spPr>
          <a:xfrm>
            <a:off x="11581306" y="5917284"/>
            <a:ext cx="624380" cy="219759"/>
          </a:xfrm>
          <a:prstGeom prst="rect">
            <a:avLst/>
          </a:prstGeom>
        </p:spPr>
        <p:txBody>
          <a:bodyPr lIns="0" tIns="0" rIns="0" bIns="0" rtlCol="0" anchor="t">
            <a:spAutoFit/>
          </a:bodyPr>
          <a:lstStyle/>
          <a:p>
            <a:pPr algn="l">
              <a:lnSpc>
                <a:spcPts val="1799"/>
              </a:lnSpc>
            </a:pPr>
            <a:r>
              <a:rPr lang="en-US" sz="1285" b="1">
                <a:solidFill>
                  <a:srgbClr val="000000"/>
                </a:solidFill>
                <a:latin typeface="Now Bold"/>
                <a:ea typeface="Now Bold"/>
                <a:cs typeface="Now Bold"/>
                <a:sym typeface="Now Bold"/>
              </a:rPr>
              <a:t>CACHE</a:t>
            </a:r>
          </a:p>
        </p:txBody>
      </p:sp>
      <p:sp>
        <p:nvSpPr>
          <p:cNvPr id="77" name="TextBox 77"/>
          <p:cNvSpPr txBox="1"/>
          <p:nvPr/>
        </p:nvSpPr>
        <p:spPr>
          <a:xfrm>
            <a:off x="6837431" y="4959871"/>
            <a:ext cx="805803" cy="219759"/>
          </a:xfrm>
          <a:prstGeom prst="rect">
            <a:avLst/>
          </a:prstGeom>
        </p:spPr>
        <p:txBody>
          <a:bodyPr lIns="0" tIns="0" rIns="0" bIns="0" rtlCol="0" anchor="t">
            <a:spAutoFit/>
          </a:bodyPr>
          <a:lstStyle/>
          <a:p>
            <a:pPr algn="l">
              <a:lnSpc>
                <a:spcPts val="1799"/>
              </a:lnSpc>
            </a:pPr>
            <a:r>
              <a:rPr lang="en-US" sz="1285" b="1">
                <a:solidFill>
                  <a:srgbClr val="000000">
                    <a:alpha val="13725"/>
                  </a:srgbClr>
                </a:solidFill>
                <a:latin typeface="Now Bold"/>
                <a:ea typeface="Now Bold"/>
                <a:cs typeface="Now Bold"/>
                <a:sym typeface="Now Bold"/>
              </a:rPr>
              <a:t>Registers</a:t>
            </a:r>
          </a:p>
        </p:txBody>
      </p:sp>
      <p:sp>
        <p:nvSpPr>
          <p:cNvPr id="78" name="Freeform 78"/>
          <p:cNvSpPr/>
          <p:nvPr/>
        </p:nvSpPr>
        <p:spPr>
          <a:xfrm rot="-9568714">
            <a:off x="12112071" y="5108287"/>
            <a:ext cx="1613127" cy="455708"/>
          </a:xfrm>
          <a:custGeom>
            <a:avLst/>
            <a:gdLst/>
            <a:ahLst/>
            <a:cxnLst/>
            <a:rect l="l" t="t" r="r" b="b"/>
            <a:pathLst>
              <a:path w="1613127" h="455708">
                <a:moveTo>
                  <a:pt x="0" y="0"/>
                </a:moveTo>
                <a:lnTo>
                  <a:pt x="1613127" y="0"/>
                </a:lnTo>
                <a:lnTo>
                  <a:pt x="1613127" y="455709"/>
                </a:lnTo>
                <a:lnTo>
                  <a:pt x="0" y="4557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79" name="TextBox 79"/>
          <p:cNvSpPr txBox="1"/>
          <p:nvPr/>
        </p:nvSpPr>
        <p:spPr>
          <a:xfrm>
            <a:off x="3749805" y="8113420"/>
            <a:ext cx="1346280" cy="397740"/>
          </a:xfrm>
          <a:prstGeom prst="rect">
            <a:avLst/>
          </a:prstGeom>
        </p:spPr>
        <p:txBody>
          <a:bodyPr lIns="0" tIns="0" rIns="0" bIns="0" rtlCol="0" anchor="t">
            <a:spAutoFit/>
          </a:bodyPr>
          <a:lstStyle/>
          <a:p>
            <a:pPr algn="ctr">
              <a:lnSpc>
                <a:spcPts val="3107"/>
              </a:lnSpc>
            </a:pPr>
            <a:r>
              <a:rPr lang="en-US" sz="2219" b="1">
                <a:solidFill>
                  <a:srgbClr val="000000"/>
                </a:solidFill>
                <a:latin typeface="Now Bold"/>
                <a:ea typeface="Now Bold"/>
                <a:cs typeface="Now Bold"/>
                <a:sym typeface="Now Bold"/>
              </a:rPr>
              <a:t>DRAM</a:t>
            </a:r>
          </a:p>
        </p:txBody>
      </p:sp>
      <p:sp>
        <p:nvSpPr>
          <p:cNvPr id="80" name="TextBox 80"/>
          <p:cNvSpPr txBox="1"/>
          <p:nvPr/>
        </p:nvSpPr>
        <p:spPr>
          <a:xfrm>
            <a:off x="13214615" y="5826284"/>
            <a:ext cx="1346280" cy="397740"/>
          </a:xfrm>
          <a:prstGeom prst="rect">
            <a:avLst/>
          </a:prstGeom>
        </p:spPr>
        <p:txBody>
          <a:bodyPr lIns="0" tIns="0" rIns="0" bIns="0" rtlCol="0" anchor="t">
            <a:spAutoFit/>
          </a:bodyPr>
          <a:lstStyle/>
          <a:p>
            <a:pPr algn="ctr">
              <a:lnSpc>
                <a:spcPts val="3107"/>
              </a:lnSpc>
            </a:pPr>
            <a:r>
              <a:rPr lang="en-US" sz="2219" b="1">
                <a:solidFill>
                  <a:srgbClr val="000000"/>
                </a:solidFill>
                <a:latin typeface="Now Bold"/>
                <a:ea typeface="Now Bold"/>
                <a:cs typeface="Now Bold"/>
                <a:sym typeface="Now Bold"/>
              </a:rPr>
              <a:t>SRAM</a:t>
            </a:r>
          </a:p>
        </p:txBody>
      </p:sp>
      <p:sp>
        <p:nvSpPr>
          <p:cNvPr id="81" name="TextBox 81"/>
          <p:cNvSpPr txBox="1"/>
          <p:nvPr/>
        </p:nvSpPr>
        <p:spPr>
          <a:xfrm>
            <a:off x="14547347" y="6331662"/>
            <a:ext cx="3400245" cy="925957"/>
          </a:xfrm>
          <a:prstGeom prst="rect">
            <a:avLst/>
          </a:prstGeom>
        </p:spPr>
        <p:txBody>
          <a:bodyPr lIns="0" tIns="0" rIns="0" bIns="0" rtlCol="0" anchor="t">
            <a:spAutoFit/>
          </a:bodyPr>
          <a:lstStyle/>
          <a:p>
            <a:pPr algn="ctr">
              <a:lnSpc>
                <a:spcPts val="2512"/>
              </a:lnSpc>
            </a:pPr>
            <a:r>
              <a:rPr lang="en-US" sz="1794" b="1">
                <a:solidFill>
                  <a:srgbClr val="000000"/>
                </a:solidFill>
                <a:latin typeface="Canva Sans Bold"/>
                <a:ea typeface="Canva Sans Bold"/>
                <a:cs typeface="Canva Sans Bold"/>
                <a:sym typeface="Canva Sans Bold"/>
              </a:rPr>
              <a:t>*Embedded system that only requires a small amount of RAM also uses SRAM.</a:t>
            </a:r>
          </a:p>
        </p:txBody>
      </p:sp>
      <p:sp>
        <p:nvSpPr>
          <p:cNvPr id="82" name="TextBox 82"/>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04295" y="8969446"/>
            <a:ext cx="4974376" cy="1174616"/>
            <a:chOff x="0" y="0"/>
            <a:chExt cx="6632502" cy="1566154"/>
          </a:xfrm>
        </p:grpSpPr>
        <p:sp>
          <p:nvSpPr>
            <p:cNvPr id="3" name="AutoShape 3"/>
            <p:cNvSpPr/>
            <p:nvPr/>
          </p:nvSpPr>
          <p:spPr>
            <a:xfrm rot="-10800000">
              <a:off x="783077" y="0"/>
              <a:ext cx="5849425" cy="1566154"/>
            </a:xfrm>
            <a:prstGeom prst="rect">
              <a:avLst/>
            </a:prstGeom>
            <a:solidFill>
              <a:srgbClr val="FAFAFA"/>
            </a:solidFill>
          </p:spPr>
          <p:txBody>
            <a:bodyPr/>
            <a:lstStyle/>
            <a:p>
              <a:endParaRPr lang="en-PH"/>
            </a:p>
          </p:txBody>
        </p:sp>
        <p:sp>
          <p:nvSpPr>
            <p:cNvPr id="4" name="Freeform 4"/>
            <p:cNvSpPr/>
            <p:nvPr/>
          </p:nvSpPr>
          <p:spPr>
            <a:xfrm rot="-10800000">
              <a:off x="0" y="0"/>
              <a:ext cx="1566154" cy="1566154"/>
            </a:xfrm>
            <a:custGeom>
              <a:avLst/>
              <a:gdLst/>
              <a:ahLst/>
              <a:cxnLst/>
              <a:rect l="l" t="t" r="r" b="b"/>
              <a:pathLst>
                <a:path w="1566154" h="1566154">
                  <a:moveTo>
                    <a:pt x="0" y="0"/>
                  </a:moveTo>
                  <a:lnTo>
                    <a:pt x="1566154" y="0"/>
                  </a:lnTo>
                  <a:lnTo>
                    <a:pt x="1566154" y="1566154"/>
                  </a:lnTo>
                  <a:lnTo>
                    <a:pt x="0" y="1566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grpSp>
        <p:nvGrpSpPr>
          <p:cNvPr id="7" name="Group 7"/>
          <p:cNvGrpSpPr/>
          <p:nvPr/>
        </p:nvGrpSpPr>
        <p:grpSpPr>
          <a:xfrm>
            <a:off x="1028700" y="0"/>
            <a:ext cx="5940055" cy="1028700"/>
            <a:chOff x="0" y="0"/>
            <a:chExt cx="2210287" cy="382778"/>
          </a:xfrm>
        </p:grpSpPr>
        <p:sp>
          <p:nvSpPr>
            <p:cNvPr id="8" name="Freeform 8"/>
            <p:cNvSpPr/>
            <p:nvPr/>
          </p:nvSpPr>
          <p:spPr>
            <a:xfrm>
              <a:off x="0" y="0"/>
              <a:ext cx="2210287" cy="382778"/>
            </a:xfrm>
            <a:custGeom>
              <a:avLst/>
              <a:gdLst/>
              <a:ahLst/>
              <a:cxnLst/>
              <a:rect l="l" t="t" r="r" b="b"/>
              <a:pathLst>
                <a:path w="2210287" h="382778">
                  <a:moveTo>
                    <a:pt x="0" y="0"/>
                  </a:moveTo>
                  <a:lnTo>
                    <a:pt x="2210287" y="0"/>
                  </a:lnTo>
                  <a:lnTo>
                    <a:pt x="2210287" y="382778"/>
                  </a:lnTo>
                  <a:lnTo>
                    <a:pt x="0" y="382778"/>
                  </a:lnTo>
                  <a:close/>
                </a:path>
              </a:pathLst>
            </a:custGeom>
            <a:solidFill>
              <a:srgbClr val="642EC7"/>
            </a:solidFill>
          </p:spPr>
          <p:txBody>
            <a:bodyPr/>
            <a:lstStyle/>
            <a:p>
              <a:endParaRPr lang="en-PH"/>
            </a:p>
          </p:txBody>
        </p:sp>
      </p:grpSp>
      <p:grpSp>
        <p:nvGrpSpPr>
          <p:cNvPr id="9" name="Group 9"/>
          <p:cNvGrpSpPr/>
          <p:nvPr/>
        </p:nvGrpSpPr>
        <p:grpSpPr>
          <a:xfrm>
            <a:off x="7955678" y="801482"/>
            <a:ext cx="9303622" cy="7878642"/>
            <a:chOff x="0" y="0"/>
            <a:chExt cx="2450337" cy="2075033"/>
          </a:xfrm>
        </p:grpSpPr>
        <p:sp>
          <p:nvSpPr>
            <p:cNvPr id="10" name="Freeform 10"/>
            <p:cNvSpPr/>
            <p:nvPr/>
          </p:nvSpPr>
          <p:spPr>
            <a:xfrm>
              <a:off x="0" y="0"/>
              <a:ext cx="2450337" cy="2075033"/>
            </a:xfrm>
            <a:custGeom>
              <a:avLst/>
              <a:gdLst/>
              <a:ahLst/>
              <a:cxnLst/>
              <a:rect l="l" t="t" r="r" b="b"/>
              <a:pathLst>
                <a:path w="2450337" h="2075033">
                  <a:moveTo>
                    <a:pt x="42439" y="0"/>
                  </a:moveTo>
                  <a:lnTo>
                    <a:pt x="2407898" y="0"/>
                  </a:lnTo>
                  <a:cubicBezTo>
                    <a:pt x="2431336" y="0"/>
                    <a:pt x="2450337" y="19001"/>
                    <a:pt x="2450337" y="42439"/>
                  </a:cubicBezTo>
                  <a:lnTo>
                    <a:pt x="2450337" y="2032594"/>
                  </a:lnTo>
                  <a:cubicBezTo>
                    <a:pt x="2450337" y="2056033"/>
                    <a:pt x="2431336" y="2075033"/>
                    <a:pt x="2407898" y="2075033"/>
                  </a:cubicBezTo>
                  <a:lnTo>
                    <a:pt x="42439" y="2075033"/>
                  </a:lnTo>
                  <a:cubicBezTo>
                    <a:pt x="19001" y="2075033"/>
                    <a:pt x="0" y="2056033"/>
                    <a:pt x="0" y="2032594"/>
                  </a:cubicBezTo>
                  <a:lnTo>
                    <a:pt x="0" y="42439"/>
                  </a:lnTo>
                  <a:cubicBezTo>
                    <a:pt x="0" y="19001"/>
                    <a:pt x="19001" y="0"/>
                    <a:pt x="42439" y="0"/>
                  </a:cubicBezTo>
                  <a:close/>
                </a:path>
              </a:pathLst>
            </a:custGeom>
            <a:solidFill>
              <a:srgbClr val="FFDE59"/>
            </a:solidFill>
          </p:spPr>
          <p:txBody>
            <a:bodyPr/>
            <a:lstStyle/>
            <a:p>
              <a:endParaRPr lang="en-PH"/>
            </a:p>
          </p:txBody>
        </p:sp>
        <p:sp>
          <p:nvSpPr>
            <p:cNvPr id="11" name="TextBox 11"/>
            <p:cNvSpPr txBox="1"/>
            <p:nvPr/>
          </p:nvSpPr>
          <p:spPr>
            <a:xfrm>
              <a:off x="0" y="-76200"/>
              <a:ext cx="2450337" cy="2151233"/>
            </a:xfrm>
            <a:prstGeom prst="rect">
              <a:avLst/>
            </a:prstGeom>
          </p:spPr>
          <p:txBody>
            <a:bodyPr lIns="50800" tIns="50800" rIns="50800" bIns="50800" rtlCol="0" anchor="ctr"/>
            <a:lstStyle/>
            <a:p>
              <a:pPr algn="ctr">
                <a:lnSpc>
                  <a:spcPts val="2700"/>
                </a:lnSpc>
              </a:pPr>
              <a:endParaRPr/>
            </a:p>
          </p:txBody>
        </p:sp>
      </p:grpSp>
      <p:grpSp>
        <p:nvGrpSpPr>
          <p:cNvPr id="12" name="Group 12"/>
          <p:cNvGrpSpPr/>
          <p:nvPr/>
        </p:nvGrpSpPr>
        <p:grpSpPr>
          <a:xfrm>
            <a:off x="2513714" y="1772063"/>
            <a:ext cx="1485014" cy="1485014"/>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sp>
        <p:nvSpPr>
          <p:cNvPr id="14" name="Freeform 14"/>
          <p:cNvSpPr/>
          <p:nvPr/>
        </p:nvSpPr>
        <p:spPr>
          <a:xfrm>
            <a:off x="1028700" y="1786160"/>
            <a:ext cx="1485014" cy="1485014"/>
          </a:xfrm>
          <a:custGeom>
            <a:avLst/>
            <a:gdLst/>
            <a:ahLst/>
            <a:cxnLst/>
            <a:rect l="l" t="t" r="r" b="b"/>
            <a:pathLst>
              <a:path w="1485014" h="1485014">
                <a:moveTo>
                  <a:pt x="0" y="0"/>
                </a:moveTo>
                <a:lnTo>
                  <a:pt x="1485014" y="0"/>
                </a:lnTo>
                <a:lnTo>
                  <a:pt x="1485014" y="1485014"/>
                </a:lnTo>
                <a:lnTo>
                  <a:pt x="0" y="1485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5" name="Freeform 15"/>
          <p:cNvSpPr/>
          <p:nvPr/>
        </p:nvSpPr>
        <p:spPr>
          <a:xfrm>
            <a:off x="8717263" y="4953752"/>
            <a:ext cx="3726372" cy="3726372"/>
          </a:xfrm>
          <a:custGeom>
            <a:avLst/>
            <a:gdLst/>
            <a:ahLst/>
            <a:cxnLst/>
            <a:rect l="l" t="t" r="r" b="b"/>
            <a:pathLst>
              <a:path w="3726372" h="3726372">
                <a:moveTo>
                  <a:pt x="0" y="0"/>
                </a:moveTo>
                <a:lnTo>
                  <a:pt x="3726373" y="0"/>
                </a:lnTo>
                <a:lnTo>
                  <a:pt x="3726373" y="3726372"/>
                </a:lnTo>
                <a:lnTo>
                  <a:pt x="0" y="3726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6" name="Freeform 16"/>
          <p:cNvSpPr/>
          <p:nvPr/>
        </p:nvSpPr>
        <p:spPr>
          <a:xfrm>
            <a:off x="9266184" y="1028700"/>
            <a:ext cx="6354903" cy="4114800"/>
          </a:xfrm>
          <a:custGeom>
            <a:avLst/>
            <a:gdLst/>
            <a:ahLst/>
            <a:cxnLst/>
            <a:rect l="l" t="t" r="r" b="b"/>
            <a:pathLst>
              <a:path w="6354903" h="4114800">
                <a:moveTo>
                  <a:pt x="0" y="0"/>
                </a:moveTo>
                <a:lnTo>
                  <a:pt x="6354903" y="0"/>
                </a:lnTo>
                <a:lnTo>
                  <a:pt x="63549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7" name="Freeform 17"/>
          <p:cNvSpPr/>
          <p:nvPr/>
        </p:nvSpPr>
        <p:spPr>
          <a:xfrm>
            <a:off x="12958965" y="5366264"/>
            <a:ext cx="3792496" cy="2654747"/>
          </a:xfrm>
          <a:custGeom>
            <a:avLst/>
            <a:gdLst/>
            <a:ahLst/>
            <a:cxnLst/>
            <a:rect l="l" t="t" r="r" b="b"/>
            <a:pathLst>
              <a:path w="3792496" h="2654747">
                <a:moveTo>
                  <a:pt x="0" y="0"/>
                </a:moveTo>
                <a:lnTo>
                  <a:pt x="3792497" y="0"/>
                </a:lnTo>
                <a:lnTo>
                  <a:pt x="3792497" y="2654748"/>
                </a:lnTo>
                <a:lnTo>
                  <a:pt x="0" y="2654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8" name="TextBox 18"/>
          <p:cNvSpPr txBox="1"/>
          <p:nvPr/>
        </p:nvSpPr>
        <p:spPr>
          <a:xfrm>
            <a:off x="1133192" y="3929755"/>
            <a:ext cx="6103411" cy="1213745"/>
          </a:xfrm>
          <a:prstGeom prst="rect">
            <a:avLst/>
          </a:prstGeom>
        </p:spPr>
        <p:txBody>
          <a:bodyPr lIns="0" tIns="0" rIns="0" bIns="0" rtlCol="0" anchor="t">
            <a:spAutoFit/>
          </a:bodyPr>
          <a:lstStyle/>
          <a:p>
            <a:pPr marL="0" lvl="0" indent="0" algn="l">
              <a:lnSpc>
                <a:spcPts val="8848"/>
              </a:lnSpc>
              <a:spcBef>
                <a:spcPct val="0"/>
              </a:spcBef>
            </a:pPr>
            <a:r>
              <a:rPr lang="en-US" sz="7900" b="1" spc="-237">
                <a:solidFill>
                  <a:srgbClr val="3F4042"/>
                </a:solidFill>
                <a:latin typeface="Poppins Bold"/>
                <a:ea typeface="Poppins Bold"/>
                <a:cs typeface="Poppins Bold"/>
                <a:sym typeface="Poppins Bold"/>
              </a:rPr>
              <a:t>Hardware</a:t>
            </a:r>
          </a:p>
        </p:txBody>
      </p:sp>
      <p:sp>
        <p:nvSpPr>
          <p:cNvPr id="20" name="TextBox 20"/>
          <p:cNvSpPr txBox="1"/>
          <p:nvPr/>
        </p:nvSpPr>
        <p:spPr>
          <a:xfrm>
            <a:off x="13930357" y="9227744"/>
            <a:ext cx="4248314" cy="424815"/>
          </a:xfrm>
          <a:prstGeom prst="rect">
            <a:avLst/>
          </a:prstGeom>
        </p:spPr>
        <p:txBody>
          <a:bodyPr lIns="0" tIns="0" rIns="0" bIns="0" rtlCol="0" anchor="t">
            <a:spAutoFit/>
          </a:bodyPr>
          <a:lstStyle/>
          <a:p>
            <a:pPr marL="0" lvl="0" indent="0" algn="l">
              <a:lnSpc>
                <a:spcPts val="3359"/>
              </a:lnSpc>
            </a:pPr>
            <a:r>
              <a:rPr lang="en-US" sz="2400" b="1" spc="-24">
                <a:solidFill>
                  <a:srgbClr val="FF1495"/>
                </a:solidFill>
                <a:latin typeface="Poppins Bold"/>
                <a:ea typeface="Poppins Bold"/>
                <a:cs typeface="Poppins Bold"/>
                <a:sym typeface="Poppins Bold"/>
              </a:rPr>
              <a:t>A LEVEL COMPUTER SCIENCE</a:t>
            </a:r>
          </a:p>
        </p:txBody>
      </p:sp>
      <p:sp>
        <p:nvSpPr>
          <p:cNvPr id="21" name="TextBox 21"/>
          <p:cNvSpPr txBox="1"/>
          <p:nvPr/>
        </p:nvSpPr>
        <p:spPr>
          <a:xfrm>
            <a:off x="1143618" y="2350212"/>
            <a:ext cx="1255178" cy="338242"/>
          </a:xfrm>
          <a:prstGeom prst="rect">
            <a:avLst/>
          </a:prstGeom>
        </p:spPr>
        <p:txBody>
          <a:bodyPr lIns="0" tIns="0" rIns="0" bIns="0" rtlCol="0" anchor="t">
            <a:spAutoFit/>
          </a:bodyPr>
          <a:lstStyle/>
          <a:p>
            <a:pPr marL="0" lvl="0" indent="0" algn="l">
              <a:lnSpc>
                <a:spcPts val="2575"/>
              </a:lnSpc>
              <a:spcBef>
                <a:spcPct val="0"/>
              </a:spcBef>
            </a:pPr>
            <a:r>
              <a:rPr lang="en-US" sz="2299" b="1" spc="-68">
                <a:solidFill>
                  <a:srgbClr val="FAFAFA"/>
                </a:solidFill>
                <a:latin typeface="Poppins Bold"/>
                <a:ea typeface="Poppins Bold"/>
                <a:cs typeface="Poppins Bold"/>
                <a:sym typeface="Poppins Bold"/>
              </a:rPr>
              <a:t>Chapter</a:t>
            </a:r>
          </a:p>
        </p:txBody>
      </p:sp>
      <p:sp>
        <p:nvSpPr>
          <p:cNvPr id="22" name="TextBox 22"/>
          <p:cNvSpPr txBox="1"/>
          <p:nvPr/>
        </p:nvSpPr>
        <p:spPr>
          <a:xfrm>
            <a:off x="3052763" y="2161892"/>
            <a:ext cx="406916" cy="724024"/>
          </a:xfrm>
          <a:prstGeom prst="rect">
            <a:avLst/>
          </a:prstGeom>
        </p:spPr>
        <p:txBody>
          <a:bodyPr lIns="0" tIns="0" rIns="0" bIns="0" rtlCol="0" anchor="t">
            <a:spAutoFit/>
          </a:bodyPr>
          <a:lstStyle/>
          <a:p>
            <a:pPr marL="0" lvl="0" indent="0" algn="ctr">
              <a:lnSpc>
                <a:spcPts val="5263"/>
              </a:lnSpc>
              <a:spcBef>
                <a:spcPct val="0"/>
              </a:spcBef>
            </a:pPr>
            <a:r>
              <a:rPr lang="en-US" sz="4699" b="1" spc="-140">
                <a:solidFill>
                  <a:srgbClr val="FFDE59"/>
                </a:solidFill>
                <a:latin typeface="Poppins Bold"/>
                <a:ea typeface="Poppins Bold"/>
                <a:cs typeface="Poppins Bold"/>
                <a:sym typeface="Poppins Bold"/>
              </a:rPr>
              <a:t>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262319" y="1968135"/>
            <a:ext cx="2859127" cy="603250"/>
            <a:chOff x="0" y="0"/>
            <a:chExt cx="753021" cy="158881"/>
          </a:xfrm>
        </p:grpSpPr>
        <p:sp>
          <p:nvSpPr>
            <p:cNvPr id="8" name="Freeform 8"/>
            <p:cNvSpPr/>
            <p:nvPr/>
          </p:nvSpPr>
          <p:spPr>
            <a:xfrm>
              <a:off x="0" y="0"/>
              <a:ext cx="753021" cy="158881"/>
            </a:xfrm>
            <a:custGeom>
              <a:avLst/>
              <a:gdLst/>
              <a:ahLst/>
              <a:cxnLst/>
              <a:rect l="l" t="t" r="r" b="b"/>
              <a:pathLst>
                <a:path w="753021" h="158881">
                  <a:moveTo>
                    <a:pt x="79440" y="0"/>
                  </a:moveTo>
                  <a:lnTo>
                    <a:pt x="673581" y="0"/>
                  </a:lnTo>
                  <a:cubicBezTo>
                    <a:pt x="717455" y="0"/>
                    <a:pt x="753021" y="35567"/>
                    <a:pt x="753021" y="79440"/>
                  </a:cubicBezTo>
                  <a:lnTo>
                    <a:pt x="753021" y="79440"/>
                  </a:lnTo>
                  <a:cubicBezTo>
                    <a:pt x="753021" y="123314"/>
                    <a:pt x="717455" y="158881"/>
                    <a:pt x="673581" y="158881"/>
                  </a:cubicBezTo>
                  <a:lnTo>
                    <a:pt x="79440" y="158881"/>
                  </a:lnTo>
                  <a:cubicBezTo>
                    <a:pt x="35567" y="158881"/>
                    <a:pt x="0" y="123314"/>
                    <a:pt x="0" y="79440"/>
                  </a:cubicBezTo>
                  <a:lnTo>
                    <a:pt x="0" y="79440"/>
                  </a:lnTo>
                  <a:cubicBezTo>
                    <a:pt x="0" y="35567"/>
                    <a:pt x="35567" y="0"/>
                    <a:pt x="79440" y="0"/>
                  </a:cubicBezTo>
                  <a:close/>
                </a:path>
              </a:pathLst>
            </a:custGeom>
            <a:solidFill>
              <a:srgbClr val="FF1495"/>
            </a:solidFill>
          </p:spPr>
          <p:txBody>
            <a:bodyPr/>
            <a:lstStyle/>
            <a:p>
              <a:endParaRPr lang="en-PH"/>
            </a:p>
          </p:txBody>
        </p:sp>
        <p:sp>
          <p:nvSpPr>
            <p:cNvPr id="9" name="TextBox 9"/>
            <p:cNvSpPr txBox="1"/>
            <p:nvPr/>
          </p:nvSpPr>
          <p:spPr>
            <a:xfrm>
              <a:off x="0" y="-28575"/>
              <a:ext cx="753021" cy="187456"/>
            </a:xfrm>
            <a:prstGeom prst="rect">
              <a:avLst/>
            </a:prstGeom>
          </p:spPr>
          <p:txBody>
            <a:bodyPr lIns="50800" tIns="50800" rIns="50800" bIns="50800" rtlCol="0" anchor="ctr"/>
            <a:lstStyle/>
            <a:p>
              <a:pPr algn="ctr">
                <a:lnSpc>
                  <a:spcPts val="2595"/>
                </a:lnSpc>
              </a:pPr>
              <a:endParaRPr/>
            </a:p>
          </p:txBody>
        </p:sp>
      </p:grpSp>
      <p:sp>
        <p:nvSpPr>
          <p:cNvPr id="10" name="AutoShape 10"/>
          <p:cNvSpPr/>
          <p:nvPr/>
        </p:nvSpPr>
        <p:spPr>
          <a:xfrm>
            <a:off x="384894" y="2604723"/>
            <a:ext cx="6860735" cy="17584"/>
          </a:xfrm>
          <a:prstGeom prst="line">
            <a:avLst/>
          </a:prstGeom>
          <a:ln w="66675" cap="rnd">
            <a:solidFill>
              <a:srgbClr val="019D97"/>
            </a:solidFill>
            <a:prstDash val="solid"/>
            <a:headEnd type="none" w="sm" len="sm"/>
            <a:tailEnd type="oval" w="lg" len="lg"/>
          </a:ln>
        </p:spPr>
        <p:txBody>
          <a:bodyPr/>
          <a:lstStyle/>
          <a:p>
            <a:endParaRPr lang="en-PH"/>
          </a:p>
        </p:txBody>
      </p:sp>
      <p:grpSp>
        <p:nvGrpSpPr>
          <p:cNvPr id="11" name="Group 11"/>
          <p:cNvGrpSpPr/>
          <p:nvPr/>
        </p:nvGrpSpPr>
        <p:grpSpPr>
          <a:xfrm>
            <a:off x="262319" y="2944063"/>
            <a:ext cx="10601499" cy="942041"/>
            <a:chOff x="0" y="0"/>
            <a:chExt cx="2691352" cy="239151"/>
          </a:xfrm>
        </p:grpSpPr>
        <p:sp>
          <p:nvSpPr>
            <p:cNvPr id="12" name="Freeform 12"/>
            <p:cNvSpPr/>
            <p:nvPr/>
          </p:nvSpPr>
          <p:spPr>
            <a:xfrm>
              <a:off x="0" y="0"/>
              <a:ext cx="2691352" cy="239151"/>
            </a:xfrm>
            <a:custGeom>
              <a:avLst/>
              <a:gdLst/>
              <a:ahLst/>
              <a:cxnLst/>
              <a:rect l="l" t="t" r="r" b="b"/>
              <a:pathLst>
                <a:path w="2691352" h="239151">
                  <a:moveTo>
                    <a:pt x="37244" y="0"/>
                  </a:moveTo>
                  <a:lnTo>
                    <a:pt x="2654108" y="0"/>
                  </a:lnTo>
                  <a:cubicBezTo>
                    <a:pt x="2663986" y="0"/>
                    <a:pt x="2673459" y="3924"/>
                    <a:pt x="2680444" y="10908"/>
                  </a:cubicBezTo>
                  <a:cubicBezTo>
                    <a:pt x="2687428" y="17893"/>
                    <a:pt x="2691352" y="27366"/>
                    <a:pt x="2691352" y="37244"/>
                  </a:cubicBezTo>
                  <a:lnTo>
                    <a:pt x="2691352" y="201908"/>
                  </a:lnTo>
                  <a:cubicBezTo>
                    <a:pt x="2691352" y="222477"/>
                    <a:pt x="2674677" y="239151"/>
                    <a:pt x="2654108" y="239151"/>
                  </a:cubicBezTo>
                  <a:lnTo>
                    <a:pt x="37244" y="239151"/>
                  </a:lnTo>
                  <a:cubicBezTo>
                    <a:pt x="27366" y="239151"/>
                    <a:pt x="17893" y="235228"/>
                    <a:pt x="10908" y="228243"/>
                  </a:cubicBezTo>
                  <a:cubicBezTo>
                    <a:pt x="3924" y="221258"/>
                    <a:pt x="0" y="211785"/>
                    <a:pt x="0" y="201908"/>
                  </a:cubicBezTo>
                  <a:lnTo>
                    <a:pt x="0" y="37244"/>
                  </a:lnTo>
                  <a:cubicBezTo>
                    <a:pt x="0" y="27366"/>
                    <a:pt x="3924" y="17893"/>
                    <a:pt x="10908" y="10908"/>
                  </a:cubicBezTo>
                  <a:cubicBezTo>
                    <a:pt x="17893" y="3924"/>
                    <a:pt x="27366" y="0"/>
                    <a:pt x="37244" y="0"/>
                  </a:cubicBezTo>
                  <a:close/>
                </a:path>
              </a:pathLst>
            </a:custGeom>
            <a:solidFill>
              <a:srgbClr val="F4F3F3"/>
            </a:solidFill>
          </p:spPr>
          <p:txBody>
            <a:bodyPr/>
            <a:lstStyle/>
            <a:p>
              <a:endParaRPr lang="en-PH"/>
            </a:p>
          </p:txBody>
        </p:sp>
        <p:sp>
          <p:nvSpPr>
            <p:cNvPr id="13" name="TextBox 13"/>
            <p:cNvSpPr txBox="1"/>
            <p:nvPr/>
          </p:nvSpPr>
          <p:spPr>
            <a:xfrm>
              <a:off x="0" y="-28575"/>
              <a:ext cx="2691352" cy="267726"/>
            </a:xfrm>
            <a:prstGeom prst="rect">
              <a:avLst/>
            </a:prstGeom>
          </p:spPr>
          <p:txBody>
            <a:bodyPr lIns="50800" tIns="50800" rIns="50800" bIns="50800" rtlCol="0" anchor="ctr"/>
            <a:lstStyle/>
            <a:p>
              <a:pPr algn="ctr">
                <a:lnSpc>
                  <a:spcPts val="2595"/>
                </a:lnSpc>
              </a:pPr>
              <a:endParaRPr/>
            </a:p>
          </p:txBody>
        </p:sp>
      </p:grpSp>
      <p:sp>
        <p:nvSpPr>
          <p:cNvPr id="14" name="Freeform 14"/>
          <p:cNvSpPr/>
          <p:nvPr/>
        </p:nvSpPr>
        <p:spPr>
          <a:xfrm>
            <a:off x="366225" y="3065601"/>
            <a:ext cx="698966" cy="698966"/>
          </a:xfrm>
          <a:custGeom>
            <a:avLst/>
            <a:gdLst/>
            <a:ahLst/>
            <a:cxnLst/>
            <a:rect l="l" t="t" r="r" b="b"/>
            <a:pathLst>
              <a:path w="698966" h="698966">
                <a:moveTo>
                  <a:pt x="0" y="0"/>
                </a:moveTo>
                <a:lnTo>
                  <a:pt x="698966" y="0"/>
                </a:lnTo>
                <a:lnTo>
                  <a:pt x="698966" y="698966"/>
                </a:lnTo>
                <a:lnTo>
                  <a:pt x="0" y="6989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5" name="Group 15"/>
          <p:cNvGrpSpPr/>
          <p:nvPr/>
        </p:nvGrpSpPr>
        <p:grpSpPr>
          <a:xfrm>
            <a:off x="262319" y="4009929"/>
            <a:ext cx="10601499" cy="942041"/>
            <a:chOff x="0" y="0"/>
            <a:chExt cx="2691352" cy="239151"/>
          </a:xfrm>
        </p:grpSpPr>
        <p:sp>
          <p:nvSpPr>
            <p:cNvPr id="16" name="Freeform 16"/>
            <p:cNvSpPr/>
            <p:nvPr/>
          </p:nvSpPr>
          <p:spPr>
            <a:xfrm>
              <a:off x="0" y="0"/>
              <a:ext cx="2691352" cy="239151"/>
            </a:xfrm>
            <a:custGeom>
              <a:avLst/>
              <a:gdLst/>
              <a:ahLst/>
              <a:cxnLst/>
              <a:rect l="l" t="t" r="r" b="b"/>
              <a:pathLst>
                <a:path w="2691352" h="239151">
                  <a:moveTo>
                    <a:pt x="37244" y="0"/>
                  </a:moveTo>
                  <a:lnTo>
                    <a:pt x="2654108" y="0"/>
                  </a:lnTo>
                  <a:cubicBezTo>
                    <a:pt x="2663986" y="0"/>
                    <a:pt x="2673459" y="3924"/>
                    <a:pt x="2680444" y="10908"/>
                  </a:cubicBezTo>
                  <a:cubicBezTo>
                    <a:pt x="2687428" y="17893"/>
                    <a:pt x="2691352" y="27366"/>
                    <a:pt x="2691352" y="37244"/>
                  </a:cubicBezTo>
                  <a:lnTo>
                    <a:pt x="2691352" y="201908"/>
                  </a:lnTo>
                  <a:cubicBezTo>
                    <a:pt x="2691352" y="222477"/>
                    <a:pt x="2674677" y="239151"/>
                    <a:pt x="2654108" y="239151"/>
                  </a:cubicBezTo>
                  <a:lnTo>
                    <a:pt x="37244" y="239151"/>
                  </a:lnTo>
                  <a:cubicBezTo>
                    <a:pt x="27366" y="239151"/>
                    <a:pt x="17893" y="235228"/>
                    <a:pt x="10908" y="228243"/>
                  </a:cubicBezTo>
                  <a:cubicBezTo>
                    <a:pt x="3924" y="221258"/>
                    <a:pt x="0" y="211785"/>
                    <a:pt x="0" y="201908"/>
                  </a:cubicBezTo>
                  <a:lnTo>
                    <a:pt x="0" y="37244"/>
                  </a:lnTo>
                  <a:cubicBezTo>
                    <a:pt x="0" y="27366"/>
                    <a:pt x="3924" y="17893"/>
                    <a:pt x="10908" y="10908"/>
                  </a:cubicBezTo>
                  <a:cubicBezTo>
                    <a:pt x="17893" y="3924"/>
                    <a:pt x="27366" y="0"/>
                    <a:pt x="37244" y="0"/>
                  </a:cubicBezTo>
                  <a:close/>
                </a:path>
              </a:pathLst>
            </a:custGeom>
            <a:solidFill>
              <a:srgbClr val="F4F3F3"/>
            </a:solidFill>
          </p:spPr>
          <p:txBody>
            <a:bodyPr/>
            <a:lstStyle/>
            <a:p>
              <a:endParaRPr lang="en-PH"/>
            </a:p>
          </p:txBody>
        </p:sp>
        <p:sp>
          <p:nvSpPr>
            <p:cNvPr id="17" name="TextBox 17"/>
            <p:cNvSpPr txBox="1"/>
            <p:nvPr/>
          </p:nvSpPr>
          <p:spPr>
            <a:xfrm>
              <a:off x="0" y="-28575"/>
              <a:ext cx="2691352" cy="267726"/>
            </a:xfrm>
            <a:prstGeom prst="rect">
              <a:avLst/>
            </a:prstGeom>
          </p:spPr>
          <p:txBody>
            <a:bodyPr lIns="50800" tIns="50800" rIns="50800" bIns="50800" rtlCol="0" anchor="ctr"/>
            <a:lstStyle/>
            <a:p>
              <a:pPr algn="ctr">
                <a:lnSpc>
                  <a:spcPts val="2595"/>
                </a:lnSpc>
              </a:pPr>
              <a:endParaRPr/>
            </a:p>
          </p:txBody>
        </p:sp>
      </p:grpSp>
      <p:sp>
        <p:nvSpPr>
          <p:cNvPr id="18" name="Freeform 18"/>
          <p:cNvSpPr/>
          <p:nvPr/>
        </p:nvSpPr>
        <p:spPr>
          <a:xfrm>
            <a:off x="366225" y="4131466"/>
            <a:ext cx="698966" cy="698966"/>
          </a:xfrm>
          <a:custGeom>
            <a:avLst/>
            <a:gdLst/>
            <a:ahLst/>
            <a:cxnLst/>
            <a:rect l="l" t="t" r="r" b="b"/>
            <a:pathLst>
              <a:path w="698966" h="698966">
                <a:moveTo>
                  <a:pt x="0" y="0"/>
                </a:moveTo>
                <a:lnTo>
                  <a:pt x="698966" y="0"/>
                </a:lnTo>
                <a:lnTo>
                  <a:pt x="698966" y="698967"/>
                </a:lnTo>
                <a:lnTo>
                  <a:pt x="0" y="6989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9" name="Group 19"/>
          <p:cNvGrpSpPr/>
          <p:nvPr/>
        </p:nvGrpSpPr>
        <p:grpSpPr>
          <a:xfrm>
            <a:off x="262319" y="5075795"/>
            <a:ext cx="10601499" cy="1351558"/>
            <a:chOff x="0" y="0"/>
            <a:chExt cx="2691352" cy="343114"/>
          </a:xfrm>
        </p:grpSpPr>
        <p:sp>
          <p:nvSpPr>
            <p:cNvPr id="20" name="Freeform 20"/>
            <p:cNvSpPr/>
            <p:nvPr/>
          </p:nvSpPr>
          <p:spPr>
            <a:xfrm>
              <a:off x="0" y="0"/>
              <a:ext cx="2691352" cy="343114"/>
            </a:xfrm>
            <a:custGeom>
              <a:avLst/>
              <a:gdLst/>
              <a:ahLst/>
              <a:cxnLst/>
              <a:rect l="l" t="t" r="r" b="b"/>
              <a:pathLst>
                <a:path w="2691352" h="343114">
                  <a:moveTo>
                    <a:pt x="37244" y="0"/>
                  </a:moveTo>
                  <a:lnTo>
                    <a:pt x="2654108" y="0"/>
                  </a:lnTo>
                  <a:cubicBezTo>
                    <a:pt x="2663986" y="0"/>
                    <a:pt x="2673459" y="3924"/>
                    <a:pt x="2680444" y="10908"/>
                  </a:cubicBezTo>
                  <a:cubicBezTo>
                    <a:pt x="2687428" y="17893"/>
                    <a:pt x="2691352" y="27366"/>
                    <a:pt x="2691352" y="37244"/>
                  </a:cubicBezTo>
                  <a:lnTo>
                    <a:pt x="2691352" y="305870"/>
                  </a:lnTo>
                  <a:cubicBezTo>
                    <a:pt x="2691352" y="315748"/>
                    <a:pt x="2687428" y="325221"/>
                    <a:pt x="2680444" y="332205"/>
                  </a:cubicBezTo>
                  <a:cubicBezTo>
                    <a:pt x="2673459" y="339190"/>
                    <a:pt x="2663986" y="343114"/>
                    <a:pt x="2654108" y="343114"/>
                  </a:cubicBezTo>
                  <a:lnTo>
                    <a:pt x="37244" y="343114"/>
                  </a:lnTo>
                  <a:cubicBezTo>
                    <a:pt x="16675" y="343114"/>
                    <a:pt x="0" y="326439"/>
                    <a:pt x="0" y="305870"/>
                  </a:cubicBezTo>
                  <a:lnTo>
                    <a:pt x="0" y="37244"/>
                  </a:lnTo>
                  <a:cubicBezTo>
                    <a:pt x="0" y="27366"/>
                    <a:pt x="3924" y="17893"/>
                    <a:pt x="10908" y="10908"/>
                  </a:cubicBezTo>
                  <a:cubicBezTo>
                    <a:pt x="17893" y="3924"/>
                    <a:pt x="27366" y="0"/>
                    <a:pt x="37244" y="0"/>
                  </a:cubicBezTo>
                  <a:close/>
                </a:path>
              </a:pathLst>
            </a:custGeom>
            <a:solidFill>
              <a:srgbClr val="F4F3F3"/>
            </a:solidFill>
          </p:spPr>
          <p:txBody>
            <a:bodyPr/>
            <a:lstStyle/>
            <a:p>
              <a:endParaRPr lang="en-PH"/>
            </a:p>
          </p:txBody>
        </p:sp>
        <p:sp>
          <p:nvSpPr>
            <p:cNvPr id="21" name="TextBox 21"/>
            <p:cNvSpPr txBox="1"/>
            <p:nvPr/>
          </p:nvSpPr>
          <p:spPr>
            <a:xfrm>
              <a:off x="0" y="-28575"/>
              <a:ext cx="2691352" cy="371689"/>
            </a:xfrm>
            <a:prstGeom prst="rect">
              <a:avLst/>
            </a:prstGeom>
          </p:spPr>
          <p:txBody>
            <a:bodyPr lIns="50800" tIns="50800" rIns="50800" bIns="50800" rtlCol="0" anchor="ctr"/>
            <a:lstStyle/>
            <a:p>
              <a:pPr algn="ctr">
                <a:lnSpc>
                  <a:spcPts val="2595"/>
                </a:lnSpc>
              </a:pPr>
              <a:endParaRPr/>
            </a:p>
          </p:txBody>
        </p:sp>
      </p:grpSp>
      <p:sp>
        <p:nvSpPr>
          <p:cNvPr id="22" name="Freeform 22"/>
          <p:cNvSpPr/>
          <p:nvPr/>
        </p:nvSpPr>
        <p:spPr>
          <a:xfrm>
            <a:off x="384809" y="5420863"/>
            <a:ext cx="698966" cy="698966"/>
          </a:xfrm>
          <a:custGeom>
            <a:avLst/>
            <a:gdLst/>
            <a:ahLst/>
            <a:cxnLst/>
            <a:rect l="l" t="t" r="r" b="b"/>
            <a:pathLst>
              <a:path w="698966" h="698966">
                <a:moveTo>
                  <a:pt x="0" y="0"/>
                </a:moveTo>
                <a:lnTo>
                  <a:pt x="698966" y="0"/>
                </a:lnTo>
                <a:lnTo>
                  <a:pt x="698966" y="698966"/>
                </a:lnTo>
                <a:lnTo>
                  <a:pt x="0" y="6989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3" name="Freeform 23"/>
          <p:cNvSpPr/>
          <p:nvPr/>
        </p:nvSpPr>
        <p:spPr>
          <a:xfrm>
            <a:off x="12894531" y="2944063"/>
            <a:ext cx="3703320" cy="4114800"/>
          </a:xfrm>
          <a:custGeom>
            <a:avLst/>
            <a:gdLst/>
            <a:ahLst/>
            <a:cxnLst/>
            <a:rect l="l" t="t" r="r" b="b"/>
            <a:pathLst>
              <a:path w="3703320" h="4114800">
                <a:moveTo>
                  <a:pt x="0" y="0"/>
                </a:moveTo>
                <a:lnTo>
                  <a:pt x="3703320" y="0"/>
                </a:lnTo>
                <a:lnTo>
                  <a:pt x="370332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4" name="TextBox 24"/>
          <p:cNvSpPr txBox="1"/>
          <p:nvPr/>
        </p:nvSpPr>
        <p:spPr>
          <a:xfrm>
            <a:off x="384809" y="1853835"/>
            <a:ext cx="734933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FFFF"/>
                </a:solidFill>
                <a:latin typeface="Poppins Bold"/>
                <a:ea typeface="Poppins Bold"/>
                <a:cs typeface="Poppins Bold"/>
                <a:sym typeface="Poppins Bold"/>
              </a:rPr>
              <a:t>Read Only</a:t>
            </a:r>
            <a:r>
              <a:rPr lang="en-US" sz="3999" b="1">
                <a:solidFill>
                  <a:srgbClr val="019D97"/>
                </a:solidFill>
                <a:latin typeface="Poppins Bold"/>
                <a:ea typeface="Poppins Bold"/>
                <a:cs typeface="Poppins Bold"/>
                <a:sym typeface="Poppins Bold"/>
              </a:rPr>
              <a:t> Memory (ROM)</a:t>
            </a:r>
          </a:p>
        </p:txBody>
      </p:sp>
      <p:sp>
        <p:nvSpPr>
          <p:cNvPr id="25" name="TextBox 25"/>
          <p:cNvSpPr txBox="1"/>
          <p:nvPr/>
        </p:nvSpPr>
        <p:spPr>
          <a:xfrm>
            <a:off x="631090" y="7754188"/>
            <a:ext cx="17099695"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So, while ROM is an important component of a computer system, it is not part of the core von Neumann architecture.</a:t>
            </a:r>
          </a:p>
        </p:txBody>
      </p:sp>
      <p:sp>
        <p:nvSpPr>
          <p:cNvPr id="26" name="TextBox 26"/>
          <p:cNvSpPr txBox="1"/>
          <p:nvPr/>
        </p:nvSpPr>
        <p:spPr>
          <a:xfrm>
            <a:off x="15076436" y="9301170"/>
            <a:ext cx="2113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sp>
        <p:nvSpPr>
          <p:cNvPr id="27" name="TextBox 27"/>
          <p:cNvSpPr txBox="1"/>
          <p:nvPr/>
        </p:nvSpPr>
        <p:spPr>
          <a:xfrm>
            <a:off x="1211781" y="3174398"/>
            <a:ext cx="9357337" cy="429894"/>
          </a:xfrm>
          <a:prstGeom prst="rect">
            <a:avLst/>
          </a:prstGeom>
        </p:spPr>
        <p:txBody>
          <a:bodyPr lIns="0" tIns="0" rIns="0" bIns="0" rtlCol="0" anchor="t">
            <a:spAutoFit/>
          </a:bodyPr>
          <a:lstStyle/>
          <a:p>
            <a:pPr algn="l">
              <a:lnSpc>
                <a:spcPts val="3571"/>
              </a:lnSpc>
              <a:spcBef>
                <a:spcPct val="0"/>
              </a:spcBef>
            </a:pPr>
            <a:r>
              <a:rPr lang="en-US" sz="2550">
                <a:solidFill>
                  <a:srgbClr val="000000"/>
                </a:solidFill>
                <a:latin typeface="Open Sans"/>
                <a:ea typeface="Open Sans"/>
                <a:cs typeface="Open Sans"/>
                <a:sym typeface="Open Sans"/>
              </a:rPr>
              <a:t>Shares the random-access or direct access properties of RAM.</a:t>
            </a:r>
          </a:p>
        </p:txBody>
      </p:sp>
      <p:sp>
        <p:nvSpPr>
          <p:cNvPr id="28" name="TextBox 28"/>
          <p:cNvSpPr txBox="1"/>
          <p:nvPr/>
        </p:nvSpPr>
        <p:spPr>
          <a:xfrm>
            <a:off x="1211781" y="4242190"/>
            <a:ext cx="9535562" cy="429894"/>
          </a:xfrm>
          <a:prstGeom prst="rect">
            <a:avLst/>
          </a:prstGeom>
        </p:spPr>
        <p:txBody>
          <a:bodyPr lIns="0" tIns="0" rIns="0" bIns="0" rtlCol="0" anchor="t">
            <a:spAutoFit/>
          </a:bodyPr>
          <a:lstStyle/>
          <a:p>
            <a:pPr algn="l">
              <a:lnSpc>
                <a:spcPts val="3571"/>
              </a:lnSpc>
              <a:spcBef>
                <a:spcPct val="0"/>
              </a:spcBef>
            </a:pPr>
            <a:r>
              <a:rPr lang="en-US" sz="2550">
                <a:solidFill>
                  <a:srgbClr val="000000"/>
                </a:solidFill>
                <a:latin typeface="Open Sans"/>
                <a:ea typeface="Open Sans"/>
                <a:cs typeface="Open Sans"/>
                <a:sym typeface="Open Sans"/>
              </a:rPr>
              <a:t>Cannot be written to when in use within the computer system.</a:t>
            </a:r>
          </a:p>
        </p:txBody>
      </p:sp>
      <p:sp>
        <p:nvSpPr>
          <p:cNvPr id="29" name="TextBox 29"/>
          <p:cNvSpPr txBox="1"/>
          <p:nvPr/>
        </p:nvSpPr>
        <p:spPr>
          <a:xfrm>
            <a:off x="1211781" y="5308056"/>
            <a:ext cx="9535562" cy="876954"/>
          </a:xfrm>
          <a:prstGeom prst="rect">
            <a:avLst/>
          </a:prstGeom>
        </p:spPr>
        <p:txBody>
          <a:bodyPr lIns="0" tIns="0" rIns="0" bIns="0" rtlCol="0" anchor="t">
            <a:spAutoFit/>
          </a:bodyPr>
          <a:lstStyle/>
          <a:p>
            <a:pPr algn="l">
              <a:lnSpc>
                <a:spcPts val="3571"/>
              </a:lnSpc>
              <a:spcBef>
                <a:spcPct val="0"/>
              </a:spcBef>
            </a:pPr>
            <a:r>
              <a:rPr lang="en-US" sz="2550">
                <a:solidFill>
                  <a:srgbClr val="000000"/>
                </a:solidFill>
                <a:latin typeface="Open Sans"/>
                <a:ea typeface="Open Sans"/>
                <a:cs typeface="Open Sans"/>
                <a:sym typeface="Open Sans"/>
              </a:rPr>
              <a:t>Used to store bootstrap program (startup file). The program run immediately when a system is switched on.</a:t>
            </a:r>
          </a:p>
        </p:txBody>
      </p:sp>
      <p:sp>
        <p:nvSpPr>
          <p:cNvPr id="30" name="TextBox 30"/>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370892" y="2442773"/>
            <a:ext cx="3956625" cy="17289"/>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771539" y="2674374"/>
            <a:ext cx="8276407" cy="3595710"/>
            <a:chOff x="0" y="0"/>
            <a:chExt cx="2101092" cy="912826"/>
          </a:xfrm>
        </p:grpSpPr>
        <p:sp>
          <p:nvSpPr>
            <p:cNvPr id="9" name="Freeform 9"/>
            <p:cNvSpPr/>
            <p:nvPr/>
          </p:nvSpPr>
          <p:spPr>
            <a:xfrm>
              <a:off x="0" y="0"/>
              <a:ext cx="2101092" cy="912826"/>
            </a:xfrm>
            <a:custGeom>
              <a:avLst/>
              <a:gdLst/>
              <a:ahLst/>
              <a:cxnLst/>
              <a:rect l="l" t="t" r="r" b="b"/>
              <a:pathLst>
                <a:path w="2101092" h="912826">
                  <a:moveTo>
                    <a:pt x="47706" y="0"/>
                  </a:moveTo>
                  <a:lnTo>
                    <a:pt x="2053386" y="0"/>
                  </a:lnTo>
                  <a:cubicBezTo>
                    <a:pt x="2079733" y="0"/>
                    <a:pt x="2101092" y="21359"/>
                    <a:pt x="2101092" y="47706"/>
                  </a:cubicBezTo>
                  <a:lnTo>
                    <a:pt x="2101092" y="865119"/>
                  </a:lnTo>
                  <a:cubicBezTo>
                    <a:pt x="2101092" y="877772"/>
                    <a:pt x="2096066" y="889906"/>
                    <a:pt x="2087120" y="898853"/>
                  </a:cubicBezTo>
                  <a:cubicBezTo>
                    <a:pt x="2078173" y="907800"/>
                    <a:pt x="2066038" y="912826"/>
                    <a:pt x="2053386" y="912826"/>
                  </a:cubicBezTo>
                  <a:lnTo>
                    <a:pt x="47706" y="912826"/>
                  </a:lnTo>
                  <a:cubicBezTo>
                    <a:pt x="35054" y="912826"/>
                    <a:pt x="22920" y="907800"/>
                    <a:pt x="13973" y="898853"/>
                  </a:cubicBezTo>
                  <a:cubicBezTo>
                    <a:pt x="5026" y="889906"/>
                    <a:pt x="0" y="877772"/>
                    <a:pt x="0" y="865119"/>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10" name="TextBox 10"/>
            <p:cNvSpPr txBox="1"/>
            <p:nvPr/>
          </p:nvSpPr>
          <p:spPr>
            <a:xfrm>
              <a:off x="0" y="-28575"/>
              <a:ext cx="2101092" cy="941401"/>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914246" y="2784065"/>
            <a:ext cx="3230195" cy="942041"/>
            <a:chOff x="0" y="0"/>
            <a:chExt cx="820034" cy="239151"/>
          </a:xfrm>
        </p:grpSpPr>
        <p:sp>
          <p:nvSpPr>
            <p:cNvPr id="12" name="Freeform 12"/>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13" name="TextBox 13"/>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1731165" y="3802306"/>
            <a:ext cx="7093917" cy="942041"/>
            <a:chOff x="0" y="0"/>
            <a:chExt cx="1800899" cy="239151"/>
          </a:xfrm>
        </p:grpSpPr>
        <p:sp>
          <p:nvSpPr>
            <p:cNvPr id="15" name="Freeform 15"/>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16" name="TextBox 16"/>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17" name="Freeform 17"/>
          <p:cNvSpPr/>
          <p:nvPr/>
        </p:nvSpPr>
        <p:spPr>
          <a:xfrm rot="5400000">
            <a:off x="1852900" y="3899069"/>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8" name="Group 18"/>
          <p:cNvGrpSpPr/>
          <p:nvPr/>
        </p:nvGrpSpPr>
        <p:grpSpPr>
          <a:xfrm>
            <a:off x="1731165" y="4820546"/>
            <a:ext cx="7093917" cy="942041"/>
            <a:chOff x="0" y="0"/>
            <a:chExt cx="1800899" cy="239151"/>
          </a:xfrm>
        </p:grpSpPr>
        <p:sp>
          <p:nvSpPr>
            <p:cNvPr id="19" name="Freeform 19"/>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20" name="TextBox 20"/>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21" name="Freeform 21"/>
          <p:cNvSpPr/>
          <p:nvPr/>
        </p:nvSpPr>
        <p:spPr>
          <a:xfrm rot="5400000">
            <a:off x="1852900" y="4917310"/>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2" name="TextBox 22"/>
          <p:cNvSpPr txBox="1"/>
          <p:nvPr/>
        </p:nvSpPr>
        <p:spPr>
          <a:xfrm>
            <a:off x="370746" y="1611523"/>
            <a:ext cx="371282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Types of ROM</a:t>
            </a:r>
          </a:p>
        </p:txBody>
      </p:sp>
      <p:sp>
        <p:nvSpPr>
          <p:cNvPr id="23" name="TextBox 23"/>
          <p:cNvSpPr txBox="1"/>
          <p:nvPr/>
        </p:nvSpPr>
        <p:spPr>
          <a:xfrm>
            <a:off x="1441893" y="2969335"/>
            <a:ext cx="2174901"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Simple ROM</a:t>
            </a:r>
          </a:p>
        </p:txBody>
      </p:sp>
      <p:sp>
        <p:nvSpPr>
          <p:cNvPr id="24" name="TextBox 24"/>
          <p:cNvSpPr txBox="1"/>
          <p:nvPr/>
        </p:nvSpPr>
        <p:spPr>
          <a:xfrm>
            <a:off x="2762519" y="3820561"/>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Installed as part of the manufacturing process.</a:t>
            </a:r>
          </a:p>
        </p:txBody>
      </p:sp>
      <p:sp>
        <p:nvSpPr>
          <p:cNvPr id="25" name="TextBox 25"/>
          <p:cNvSpPr txBox="1"/>
          <p:nvPr/>
        </p:nvSpPr>
        <p:spPr>
          <a:xfrm>
            <a:off x="2762519" y="4838802"/>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Chips need to be replaced if different contents are needed.</a:t>
            </a:r>
          </a:p>
        </p:txBody>
      </p:sp>
      <p:sp>
        <p:nvSpPr>
          <p:cNvPr id="26" name="TextBox 26"/>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370892" y="2442773"/>
            <a:ext cx="3956625" cy="17289"/>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771539" y="2674374"/>
            <a:ext cx="8276407" cy="3595710"/>
            <a:chOff x="0" y="0"/>
            <a:chExt cx="2101092" cy="912826"/>
          </a:xfrm>
        </p:grpSpPr>
        <p:sp>
          <p:nvSpPr>
            <p:cNvPr id="9" name="Freeform 9"/>
            <p:cNvSpPr/>
            <p:nvPr/>
          </p:nvSpPr>
          <p:spPr>
            <a:xfrm>
              <a:off x="0" y="0"/>
              <a:ext cx="2101092" cy="912826"/>
            </a:xfrm>
            <a:custGeom>
              <a:avLst/>
              <a:gdLst/>
              <a:ahLst/>
              <a:cxnLst/>
              <a:rect l="l" t="t" r="r" b="b"/>
              <a:pathLst>
                <a:path w="2101092" h="912826">
                  <a:moveTo>
                    <a:pt x="47706" y="0"/>
                  </a:moveTo>
                  <a:lnTo>
                    <a:pt x="2053386" y="0"/>
                  </a:lnTo>
                  <a:cubicBezTo>
                    <a:pt x="2079733" y="0"/>
                    <a:pt x="2101092" y="21359"/>
                    <a:pt x="2101092" y="47706"/>
                  </a:cubicBezTo>
                  <a:lnTo>
                    <a:pt x="2101092" y="865119"/>
                  </a:lnTo>
                  <a:cubicBezTo>
                    <a:pt x="2101092" y="877772"/>
                    <a:pt x="2096066" y="889906"/>
                    <a:pt x="2087120" y="898853"/>
                  </a:cubicBezTo>
                  <a:cubicBezTo>
                    <a:pt x="2078173" y="907800"/>
                    <a:pt x="2066038" y="912826"/>
                    <a:pt x="2053386" y="912826"/>
                  </a:cubicBezTo>
                  <a:lnTo>
                    <a:pt x="47706" y="912826"/>
                  </a:lnTo>
                  <a:cubicBezTo>
                    <a:pt x="35054" y="912826"/>
                    <a:pt x="22920" y="907800"/>
                    <a:pt x="13973" y="898853"/>
                  </a:cubicBezTo>
                  <a:cubicBezTo>
                    <a:pt x="5026" y="889906"/>
                    <a:pt x="0" y="877772"/>
                    <a:pt x="0" y="865119"/>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10" name="TextBox 10"/>
            <p:cNvSpPr txBox="1"/>
            <p:nvPr/>
          </p:nvSpPr>
          <p:spPr>
            <a:xfrm>
              <a:off x="0" y="-28575"/>
              <a:ext cx="2101092" cy="941401"/>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914246" y="2784065"/>
            <a:ext cx="3230195" cy="942041"/>
            <a:chOff x="0" y="0"/>
            <a:chExt cx="820034" cy="239151"/>
          </a:xfrm>
        </p:grpSpPr>
        <p:sp>
          <p:nvSpPr>
            <p:cNvPr id="12" name="Freeform 12"/>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13" name="TextBox 13"/>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9313930" y="2674374"/>
            <a:ext cx="8276407" cy="3595710"/>
            <a:chOff x="0" y="0"/>
            <a:chExt cx="2101092" cy="912826"/>
          </a:xfrm>
        </p:grpSpPr>
        <p:sp>
          <p:nvSpPr>
            <p:cNvPr id="15" name="Freeform 15"/>
            <p:cNvSpPr/>
            <p:nvPr/>
          </p:nvSpPr>
          <p:spPr>
            <a:xfrm>
              <a:off x="0" y="0"/>
              <a:ext cx="2101092" cy="912826"/>
            </a:xfrm>
            <a:custGeom>
              <a:avLst/>
              <a:gdLst/>
              <a:ahLst/>
              <a:cxnLst/>
              <a:rect l="l" t="t" r="r" b="b"/>
              <a:pathLst>
                <a:path w="2101092" h="912826">
                  <a:moveTo>
                    <a:pt x="47706" y="0"/>
                  </a:moveTo>
                  <a:lnTo>
                    <a:pt x="2053386" y="0"/>
                  </a:lnTo>
                  <a:cubicBezTo>
                    <a:pt x="2079733" y="0"/>
                    <a:pt x="2101092" y="21359"/>
                    <a:pt x="2101092" y="47706"/>
                  </a:cubicBezTo>
                  <a:lnTo>
                    <a:pt x="2101092" y="865119"/>
                  </a:lnTo>
                  <a:cubicBezTo>
                    <a:pt x="2101092" y="877772"/>
                    <a:pt x="2096066" y="889906"/>
                    <a:pt x="2087120" y="898853"/>
                  </a:cubicBezTo>
                  <a:cubicBezTo>
                    <a:pt x="2078173" y="907800"/>
                    <a:pt x="2066038" y="912826"/>
                    <a:pt x="2053386" y="912826"/>
                  </a:cubicBezTo>
                  <a:lnTo>
                    <a:pt x="47706" y="912826"/>
                  </a:lnTo>
                  <a:cubicBezTo>
                    <a:pt x="35054" y="912826"/>
                    <a:pt x="22920" y="907800"/>
                    <a:pt x="13973" y="898853"/>
                  </a:cubicBezTo>
                  <a:cubicBezTo>
                    <a:pt x="5026" y="889906"/>
                    <a:pt x="0" y="877772"/>
                    <a:pt x="0" y="865119"/>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16" name="TextBox 16"/>
            <p:cNvSpPr txBox="1"/>
            <p:nvPr/>
          </p:nvSpPr>
          <p:spPr>
            <a:xfrm>
              <a:off x="0" y="-28575"/>
              <a:ext cx="2101092" cy="941401"/>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9456637" y="2784065"/>
            <a:ext cx="3230195" cy="942041"/>
            <a:chOff x="0" y="0"/>
            <a:chExt cx="820034" cy="239151"/>
          </a:xfrm>
        </p:grpSpPr>
        <p:sp>
          <p:nvSpPr>
            <p:cNvPr id="18" name="Freeform 18"/>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19" name="TextBox 19"/>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1731165" y="3802306"/>
            <a:ext cx="7093917" cy="942041"/>
            <a:chOff x="0" y="0"/>
            <a:chExt cx="1800899" cy="239151"/>
          </a:xfrm>
        </p:grpSpPr>
        <p:sp>
          <p:nvSpPr>
            <p:cNvPr id="21" name="Freeform 21"/>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22" name="TextBox 22"/>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23" name="Freeform 23"/>
          <p:cNvSpPr/>
          <p:nvPr/>
        </p:nvSpPr>
        <p:spPr>
          <a:xfrm rot="5400000">
            <a:off x="1852900" y="3899069"/>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24" name="Group 24"/>
          <p:cNvGrpSpPr/>
          <p:nvPr/>
        </p:nvGrpSpPr>
        <p:grpSpPr>
          <a:xfrm>
            <a:off x="1731165" y="4820546"/>
            <a:ext cx="7093917" cy="942041"/>
            <a:chOff x="0" y="0"/>
            <a:chExt cx="1800899" cy="239151"/>
          </a:xfrm>
        </p:grpSpPr>
        <p:sp>
          <p:nvSpPr>
            <p:cNvPr id="25" name="Freeform 25"/>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26" name="TextBox 26"/>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27" name="Freeform 27"/>
          <p:cNvSpPr/>
          <p:nvPr/>
        </p:nvSpPr>
        <p:spPr>
          <a:xfrm rot="5400000">
            <a:off x="1852900" y="4917310"/>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28" name="Group 28"/>
          <p:cNvGrpSpPr/>
          <p:nvPr/>
        </p:nvGrpSpPr>
        <p:grpSpPr>
          <a:xfrm>
            <a:off x="10368754" y="3802306"/>
            <a:ext cx="7093917" cy="942041"/>
            <a:chOff x="0" y="0"/>
            <a:chExt cx="1800899" cy="239151"/>
          </a:xfrm>
        </p:grpSpPr>
        <p:sp>
          <p:nvSpPr>
            <p:cNvPr id="29" name="Freeform 29"/>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30" name="TextBox 30"/>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31" name="Freeform 31"/>
          <p:cNvSpPr/>
          <p:nvPr/>
        </p:nvSpPr>
        <p:spPr>
          <a:xfrm rot="5400000">
            <a:off x="10490490" y="3899069"/>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32" name="Group 32"/>
          <p:cNvGrpSpPr/>
          <p:nvPr/>
        </p:nvGrpSpPr>
        <p:grpSpPr>
          <a:xfrm>
            <a:off x="10368754" y="4820546"/>
            <a:ext cx="7093917" cy="1225369"/>
            <a:chOff x="0" y="0"/>
            <a:chExt cx="1800899" cy="311079"/>
          </a:xfrm>
        </p:grpSpPr>
        <p:sp>
          <p:nvSpPr>
            <p:cNvPr id="33" name="Freeform 33"/>
            <p:cNvSpPr/>
            <p:nvPr/>
          </p:nvSpPr>
          <p:spPr>
            <a:xfrm>
              <a:off x="0" y="0"/>
              <a:ext cx="1800899" cy="311079"/>
            </a:xfrm>
            <a:custGeom>
              <a:avLst/>
              <a:gdLst/>
              <a:ahLst/>
              <a:cxnLst/>
              <a:rect l="l" t="t" r="r" b="b"/>
              <a:pathLst>
                <a:path w="1800899" h="311079">
                  <a:moveTo>
                    <a:pt x="55659" y="0"/>
                  </a:moveTo>
                  <a:lnTo>
                    <a:pt x="1745240" y="0"/>
                  </a:lnTo>
                  <a:cubicBezTo>
                    <a:pt x="1775980" y="0"/>
                    <a:pt x="1800899" y="24919"/>
                    <a:pt x="1800899" y="55659"/>
                  </a:cubicBezTo>
                  <a:lnTo>
                    <a:pt x="1800899" y="255420"/>
                  </a:lnTo>
                  <a:cubicBezTo>
                    <a:pt x="1800899" y="286159"/>
                    <a:pt x="1775980" y="311079"/>
                    <a:pt x="1745240" y="311079"/>
                  </a:cubicBezTo>
                  <a:lnTo>
                    <a:pt x="55659" y="311079"/>
                  </a:lnTo>
                  <a:cubicBezTo>
                    <a:pt x="24919" y="311079"/>
                    <a:pt x="0" y="286159"/>
                    <a:pt x="0" y="255420"/>
                  </a:cubicBezTo>
                  <a:lnTo>
                    <a:pt x="0" y="55659"/>
                  </a:lnTo>
                  <a:cubicBezTo>
                    <a:pt x="0" y="24919"/>
                    <a:pt x="24919" y="0"/>
                    <a:pt x="55659" y="0"/>
                  </a:cubicBezTo>
                  <a:close/>
                </a:path>
              </a:pathLst>
            </a:custGeom>
            <a:solidFill>
              <a:srgbClr val="F4F3F3"/>
            </a:solidFill>
          </p:spPr>
          <p:txBody>
            <a:bodyPr/>
            <a:lstStyle/>
            <a:p>
              <a:endParaRPr lang="en-PH"/>
            </a:p>
          </p:txBody>
        </p:sp>
        <p:sp>
          <p:nvSpPr>
            <p:cNvPr id="34" name="TextBox 34"/>
            <p:cNvSpPr txBox="1"/>
            <p:nvPr/>
          </p:nvSpPr>
          <p:spPr>
            <a:xfrm>
              <a:off x="0" y="-28575"/>
              <a:ext cx="1800899" cy="339654"/>
            </a:xfrm>
            <a:prstGeom prst="rect">
              <a:avLst/>
            </a:prstGeom>
          </p:spPr>
          <p:txBody>
            <a:bodyPr lIns="50800" tIns="50800" rIns="50800" bIns="50800" rtlCol="0" anchor="ctr"/>
            <a:lstStyle/>
            <a:p>
              <a:pPr algn="ctr">
                <a:lnSpc>
                  <a:spcPts val="2595"/>
                </a:lnSpc>
              </a:pPr>
              <a:endParaRPr/>
            </a:p>
          </p:txBody>
        </p:sp>
      </p:grpSp>
      <p:sp>
        <p:nvSpPr>
          <p:cNvPr id="35" name="Freeform 35"/>
          <p:cNvSpPr/>
          <p:nvPr/>
        </p:nvSpPr>
        <p:spPr>
          <a:xfrm rot="5400000">
            <a:off x="10490490" y="4917310"/>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36" name="Freeform 36"/>
          <p:cNvSpPr/>
          <p:nvPr/>
        </p:nvSpPr>
        <p:spPr>
          <a:xfrm flipV="1">
            <a:off x="8374374" y="2187649"/>
            <a:ext cx="1613127" cy="455708"/>
          </a:xfrm>
          <a:custGeom>
            <a:avLst/>
            <a:gdLst/>
            <a:ahLst/>
            <a:cxnLst/>
            <a:rect l="l" t="t" r="r" b="b"/>
            <a:pathLst>
              <a:path w="1613127" h="455708">
                <a:moveTo>
                  <a:pt x="0" y="455708"/>
                </a:moveTo>
                <a:lnTo>
                  <a:pt x="1613127" y="455708"/>
                </a:lnTo>
                <a:lnTo>
                  <a:pt x="1613127" y="0"/>
                </a:lnTo>
                <a:lnTo>
                  <a:pt x="0" y="0"/>
                </a:lnTo>
                <a:lnTo>
                  <a:pt x="0" y="455708"/>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37" name="TextBox 37"/>
          <p:cNvSpPr txBox="1"/>
          <p:nvPr/>
        </p:nvSpPr>
        <p:spPr>
          <a:xfrm>
            <a:off x="370746" y="1611523"/>
            <a:ext cx="371282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Types of ROM</a:t>
            </a:r>
          </a:p>
        </p:txBody>
      </p:sp>
      <p:sp>
        <p:nvSpPr>
          <p:cNvPr id="38" name="TextBox 38"/>
          <p:cNvSpPr txBox="1"/>
          <p:nvPr/>
        </p:nvSpPr>
        <p:spPr>
          <a:xfrm>
            <a:off x="1441893" y="2969335"/>
            <a:ext cx="2174901"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Simple ROM</a:t>
            </a:r>
          </a:p>
        </p:txBody>
      </p:sp>
      <p:sp>
        <p:nvSpPr>
          <p:cNvPr id="39" name="TextBox 39"/>
          <p:cNvSpPr txBox="1"/>
          <p:nvPr/>
        </p:nvSpPr>
        <p:spPr>
          <a:xfrm>
            <a:off x="2762519" y="3820561"/>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Installed as part of the manufacturing process.</a:t>
            </a:r>
          </a:p>
        </p:txBody>
      </p:sp>
      <p:sp>
        <p:nvSpPr>
          <p:cNvPr id="40" name="TextBox 40"/>
          <p:cNvSpPr txBox="1"/>
          <p:nvPr/>
        </p:nvSpPr>
        <p:spPr>
          <a:xfrm>
            <a:off x="2762519" y="4838802"/>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Chips need to be replaced if different contents are needed.</a:t>
            </a:r>
          </a:p>
        </p:txBody>
      </p:sp>
      <p:sp>
        <p:nvSpPr>
          <p:cNvPr id="41" name="TextBox 41"/>
          <p:cNvSpPr txBox="1"/>
          <p:nvPr/>
        </p:nvSpPr>
        <p:spPr>
          <a:xfrm>
            <a:off x="11400109" y="3820561"/>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Allow program to be written to by a system builder once.</a:t>
            </a:r>
          </a:p>
        </p:txBody>
      </p:sp>
      <p:sp>
        <p:nvSpPr>
          <p:cNvPr id="42" name="TextBox 42"/>
          <p:cNvSpPr txBox="1"/>
          <p:nvPr/>
        </p:nvSpPr>
        <p:spPr>
          <a:xfrm>
            <a:off x="11400109" y="4838802"/>
            <a:ext cx="5671686" cy="1207113"/>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After installation, data becomes permanent and cannot be changed or erased</a:t>
            </a:r>
          </a:p>
        </p:txBody>
      </p:sp>
      <p:sp>
        <p:nvSpPr>
          <p:cNvPr id="43" name="TextBox 43"/>
          <p:cNvSpPr txBox="1"/>
          <p:nvPr/>
        </p:nvSpPr>
        <p:spPr>
          <a:xfrm>
            <a:off x="9914033" y="2678356"/>
            <a:ext cx="2649941"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Programmable ROM (PROM)</a:t>
            </a:r>
          </a:p>
        </p:txBody>
      </p:sp>
      <p:sp>
        <p:nvSpPr>
          <p:cNvPr id="44" name="TextBox 44"/>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370892" y="2442773"/>
            <a:ext cx="3956625" cy="17289"/>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771539" y="2674374"/>
            <a:ext cx="8276407" cy="3595710"/>
            <a:chOff x="0" y="0"/>
            <a:chExt cx="2101092" cy="912826"/>
          </a:xfrm>
        </p:grpSpPr>
        <p:sp>
          <p:nvSpPr>
            <p:cNvPr id="9" name="Freeform 9"/>
            <p:cNvSpPr/>
            <p:nvPr/>
          </p:nvSpPr>
          <p:spPr>
            <a:xfrm>
              <a:off x="0" y="0"/>
              <a:ext cx="2101092" cy="912826"/>
            </a:xfrm>
            <a:custGeom>
              <a:avLst/>
              <a:gdLst/>
              <a:ahLst/>
              <a:cxnLst/>
              <a:rect l="l" t="t" r="r" b="b"/>
              <a:pathLst>
                <a:path w="2101092" h="912826">
                  <a:moveTo>
                    <a:pt x="47706" y="0"/>
                  </a:moveTo>
                  <a:lnTo>
                    <a:pt x="2053386" y="0"/>
                  </a:lnTo>
                  <a:cubicBezTo>
                    <a:pt x="2079733" y="0"/>
                    <a:pt x="2101092" y="21359"/>
                    <a:pt x="2101092" y="47706"/>
                  </a:cubicBezTo>
                  <a:lnTo>
                    <a:pt x="2101092" y="865119"/>
                  </a:lnTo>
                  <a:cubicBezTo>
                    <a:pt x="2101092" y="877772"/>
                    <a:pt x="2096066" y="889906"/>
                    <a:pt x="2087120" y="898853"/>
                  </a:cubicBezTo>
                  <a:cubicBezTo>
                    <a:pt x="2078173" y="907800"/>
                    <a:pt x="2066038" y="912826"/>
                    <a:pt x="2053386" y="912826"/>
                  </a:cubicBezTo>
                  <a:lnTo>
                    <a:pt x="47706" y="912826"/>
                  </a:lnTo>
                  <a:cubicBezTo>
                    <a:pt x="35054" y="912826"/>
                    <a:pt x="22920" y="907800"/>
                    <a:pt x="13973" y="898853"/>
                  </a:cubicBezTo>
                  <a:cubicBezTo>
                    <a:pt x="5026" y="889906"/>
                    <a:pt x="0" y="877772"/>
                    <a:pt x="0" y="865119"/>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10" name="TextBox 10"/>
            <p:cNvSpPr txBox="1"/>
            <p:nvPr/>
          </p:nvSpPr>
          <p:spPr>
            <a:xfrm>
              <a:off x="0" y="-28575"/>
              <a:ext cx="2101092" cy="941401"/>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914246" y="2784065"/>
            <a:ext cx="3230195" cy="942041"/>
            <a:chOff x="0" y="0"/>
            <a:chExt cx="820034" cy="239151"/>
          </a:xfrm>
        </p:grpSpPr>
        <p:sp>
          <p:nvSpPr>
            <p:cNvPr id="12" name="Freeform 12"/>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13" name="TextBox 13"/>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771539" y="6455668"/>
            <a:ext cx="8276407" cy="3605868"/>
            <a:chOff x="0" y="0"/>
            <a:chExt cx="2101092" cy="915405"/>
          </a:xfrm>
        </p:grpSpPr>
        <p:sp>
          <p:nvSpPr>
            <p:cNvPr id="15" name="Freeform 15"/>
            <p:cNvSpPr/>
            <p:nvPr/>
          </p:nvSpPr>
          <p:spPr>
            <a:xfrm>
              <a:off x="0" y="0"/>
              <a:ext cx="2101092" cy="915405"/>
            </a:xfrm>
            <a:custGeom>
              <a:avLst/>
              <a:gdLst/>
              <a:ahLst/>
              <a:cxnLst/>
              <a:rect l="l" t="t" r="r" b="b"/>
              <a:pathLst>
                <a:path w="2101092" h="915405">
                  <a:moveTo>
                    <a:pt x="47706" y="0"/>
                  </a:moveTo>
                  <a:lnTo>
                    <a:pt x="2053386" y="0"/>
                  </a:lnTo>
                  <a:cubicBezTo>
                    <a:pt x="2079733" y="0"/>
                    <a:pt x="2101092" y="21359"/>
                    <a:pt x="2101092" y="47706"/>
                  </a:cubicBezTo>
                  <a:lnTo>
                    <a:pt x="2101092" y="867698"/>
                  </a:lnTo>
                  <a:cubicBezTo>
                    <a:pt x="2101092" y="880351"/>
                    <a:pt x="2096066" y="892485"/>
                    <a:pt x="2087120" y="901432"/>
                  </a:cubicBezTo>
                  <a:cubicBezTo>
                    <a:pt x="2078173" y="910378"/>
                    <a:pt x="2066038" y="915405"/>
                    <a:pt x="2053386" y="915405"/>
                  </a:cubicBezTo>
                  <a:lnTo>
                    <a:pt x="47706" y="915405"/>
                  </a:lnTo>
                  <a:cubicBezTo>
                    <a:pt x="35054" y="915405"/>
                    <a:pt x="22920" y="910378"/>
                    <a:pt x="13973" y="901432"/>
                  </a:cubicBezTo>
                  <a:cubicBezTo>
                    <a:pt x="5026" y="892485"/>
                    <a:pt x="0" y="880351"/>
                    <a:pt x="0" y="867698"/>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16" name="TextBox 16"/>
            <p:cNvSpPr txBox="1"/>
            <p:nvPr/>
          </p:nvSpPr>
          <p:spPr>
            <a:xfrm>
              <a:off x="0" y="-28575"/>
              <a:ext cx="2101092" cy="943980"/>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914246" y="6565359"/>
            <a:ext cx="3230195" cy="942041"/>
            <a:chOff x="0" y="0"/>
            <a:chExt cx="820034" cy="239151"/>
          </a:xfrm>
        </p:grpSpPr>
        <p:sp>
          <p:nvSpPr>
            <p:cNvPr id="18" name="Freeform 18"/>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19" name="TextBox 19"/>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9313930" y="2674374"/>
            <a:ext cx="8276407" cy="3595710"/>
            <a:chOff x="0" y="0"/>
            <a:chExt cx="2101092" cy="912826"/>
          </a:xfrm>
        </p:grpSpPr>
        <p:sp>
          <p:nvSpPr>
            <p:cNvPr id="21" name="Freeform 21"/>
            <p:cNvSpPr/>
            <p:nvPr/>
          </p:nvSpPr>
          <p:spPr>
            <a:xfrm>
              <a:off x="0" y="0"/>
              <a:ext cx="2101092" cy="912826"/>
            </a:xfrm>
            <a:custGeom>
              <a:avLst/>
              <a:gdLst/>
              <a:ahLst/>
              <a:cxnLst/>
              <a:rect l="l" t="t" r="r" b="b"/>
              <a:pathLst>
                <a:path w="2101092" h="912826">
                  <a:moveTo>
                    <a:pt x="47706" y="0"/>
                  </a:moveTo>
                  <a:lnTo>
                    <a:pt x="2053386" y="0"/>
                  </a:lnTo>
                  <a:cubicBezTo>
                    <a:pt x="2079733" y="0"/>
                    <a:pt x="2101092" y="21359"/>
                    <a:pt x="2101092" y="47706"/>
                  </a:cubicBezTo>
                  <a:lnTo>
                    <a:pt x="2101092" y="865119"/>
                  </a:lnTo>
                  <a:cubicBezTo>
                    <a:pt x="2101092" y="877772"/>
                    <a:pt x="2096066" y="889906"/>
                    <a:pt x="2087120" y="898853"/>
                  </a:cubicBezTo>
                  <a:cubicBezTo>
                    <a:pt x="2078173" y="907800"/>
                    <a:pt x="2066038" y="912826"/>
                    <a:pt x="2053386" y="912826"/>
                  </a:cubicBezTo>
                  <a:lnTo>
                    <a:pt x="47706" y="912826"/>
                  </a:lnTo>
                  <a:cubicBezTo>
                    <a:pt x="35054" y="912826"/>
                    <a:pt x="22920" y="907800"/>
                    <a:pt x="13973" y="898853"/>
                  </a:cubicBezTo>
                  <a:cubicBezTo>
                    <a:pt x="5026" y="889906"/>
                    <a:pt x="0" y="877772"/>
                    <a:pt x="0" y="865119"/>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22" name="TextBox 22"/>
            <p:cNvSpPr txBox="1"/>
            <p:nvPr/>
          </p:nvSpPr>
          <p:spPr>
            <a:xfrm>
              <a:off x="0" y="-28575"/>
              <a:ext cx="2101092" cy="941401"/>
            </a:xfrm>
            <a:prstGeom prst="rect">
              <a:avLst/>
            </a:prstGeom>
          </p:spPr>
          <p:txBody>
            <a:bodyPr lIns="50800" tIns="50800" rIns="50800" bIns="50800" rtlCol="0" anchor="ctr"/>
            <a:lstStyle/>
            <a:p>
              <a:pPr algn="ctr">
                <a:lnSpc>
                  <a:spcPts val="2595"/>
                </a:lnSpc>
              </a:pPr>
              <a:endParaRPr/>
            </a:p>
          </p:txBody>
        </p:sp>
      </p:grpSp>
      <p:grpSp>
        <p:nvGrpSpPr>
          <p:cNvPr id="23" name="Group 23"/>
          <p:cNvGrpSpPr/>
          <p:nvPr/>
        </p:nvGrpSpPr>
        <p:grpSpPr>
          <a:xfrm>
            <a:off x="9456637" y="2784065"/>
            <a:ext cx="3230195" cy="942041"/>
            <a:chOff x="0" y="0"/>
            <a:chExt cx="820034" cy="239151"/>
          </a:xfrm>
        </p:grpSpPr>
        <p:sp>
          <p:nvSpPr>
            <p:cNvPr id="24" name="Freeform 24"/>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25" name="TextBox 25"/>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grpSp>
        <p:nvGrpSpPr>
          <p:cNvPr id="26" name="Group 26"/>
          <p:cNvGrpSpPr/>
          <p:nvPr/>
        </p:nvGrpSpPr>
        <p:grpSpPr>
          <a:xfrm>
            <a:off x="1731165" y="3802306"/>
            <a:ext cx="7093917" cy="942041"/>
            <a:chOff x="0" y="0"/>
            <a:chExt cx="1800899" cy="239151"/>
          </a:xfrm>
        </p:grpSpPr>
        <p:sp>
          <p:nvSpPr>
            <p:cNvPr id="27" name="Freeform 27"/>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28" name="TextBox 28"/>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29" name="Freeform 29"/>
          <p:cNvSpPr/>
          <p:nvPr/>
        </p:nvSpPr>
        <p:spPr>
          <a:xfrm rot="5400000">
            <a:off x="1852900" y="3899069"/>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30" name="Group 30"/>
          <p:cNvGrpSpPr/>
          <p:nvPr/>
        </p:nvGrpSpPr>
        <p:grpSpPr>
          <a:xfrm>
            <a:off x="1731165" y="4820546"/>
            <a:ext cx="7093917" cy="942041"/>
            <a:chOff x="0" y="0"/>
            <a:chExt cx="1800899" cy="239151"/>
          </a:xfrm>
        </p:grpSpPr>
        <p:sp>
          <p:nvSpPr>
            <p:cNvPr id="31" name="Freeform 31"/>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32" name="TextBox 32"/>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33" name="Freeform 33"/>
          <p:cNvSpPr/>
          <p:nvPr/>
        </p:nvSpPr>
        <p:spPr>
          <a:xfrm rot="5400000">
            <a:off x="1852900" y="4917310"/>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34" name="Group 34"/>
          <p:cNvGrpSpPr/>
          <p:nvPr/>
        </p:nvGrpSpPr>
        <p:grpSpPr>
          <a:xfrm>
            <a:off x="10368754" y="3802306"/>
            <a:ext cx="7093917" cy="942041"/>
            <a:chOff x="0" y="0"/>
            <a:chExt cx="1800899" cy="239151"/>
          </a:xfrm>
        </p:grpSpPr>
        <p:sp>
          <p:nvSpPr>
            <p:cNvPr id="35" name="Freeform 35"/>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36" name="TextBox 36"/>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37" name="Freeform 37"/>
          <p:cNvSpPr/>
          <p:nvPr/>
        </p:nvSpPr>
        <p:spPr>
          <a:xfrm rot="5400000">
            <a:off x="10490490" y="3899069"/>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38" name="Group 38"/>
          <p:cNvGrpSpPr/>
          <p:nvPr/>
        </p:nvGrpSpPr>
        <p:grpSpPr>
          <a:xfrm>
            <a:off x="10368754" y="4820546"/>
            <a:ext cx="7093917" cy="1225369"/>
            <a:chOff x="0" y="0"/>
            <a:chExt cx="1800899" cy="311079"/>
          </a:xfrm>
        </p:grpSpPr>
        <p:sp>
          <p:nvSpPr>
            <p:cNvPr id="39" name="Freeform 39"/>
            <p:cNvSpPr/>
            <p:nvPr/>
          </p:nvSpPr>
          <p:spPr>
            <a:xfrm>
              <a:off x="0" y="0"/>
              <a:ext cx="1800899" cy="311079"/>
            </a:xfrm>
            <a:custGeom>
              <a:avLst/>
              <a:gdLst/>
              <a:ahLst/>
              <a:cxnLst/>
              <a:rect l="l" t="t" r="r" b="b"/>
              <a:pathLst>
                <a:path w="1800899" h="311079">
                  <a:moveTo>
                    <a:pt x="55659" y="0"/>
                  </a:moveTo>
                  <a:lnTo>
                    <a:pt x="1745240" y="0"/>
                  </a:lnTo>
                  <a:cubicBezTo>
                    <a:pt x="1775980" y="0"/>
                    <a:pt x="1800899" y="24919"/>
                    <a:pt x="1800899" y="55659"/>
                  </a:cubicBezTo>
                  <a:lnTo>
                    <a:pt x="1800899" y="255420"/>
                  </a:lnTo>
                  <a:cubicBezTo>
                    <a:pt x="1800899" y="286159"/>
                    <a:pt x="1775980" y="311079"/>
                    <a:pt x="1745240" y="311079"/>
                  </a:cubicBezTo>
                  <a:lnTo>
                    <a:pt x="55659" y="311079"/>
                  </a:lnTo>
                  <a:cubicBezTo>
                    <a:pt x="24919" y="311079"/>
                    <a:pt x="0" y="286159"/>
                    <a:pt x="0" y="255420"/>
                  </a:cubicBezTo>
                  <a:lnTo>
                    <a:pt x="0" y="55659"/>
                  </a:lnTo>
                  <a:cubicBezTo>
                    <a:pt x="0" y="24919"/>
                    <a:pt x="24919" y="0"/>
                    <a:pt x="55659" y="0"/>
                  </a:cubicBezTo>
                  <a:close/>
                </a:path>
              </a:pathLst>
            </a:custGeom>
            <a:solidFill>
              <a:srgbClr val="F4F3F3"/>
            </a:solidFill>
          </p:spPr>
          <p:txBody>
            <a:bodyPr/>
            <a:lstStyle/>
            <a:p>
              <a:endParaRPr lang="en-PH"/>
            </a:p>
          </p:txBody>
        </p:sp>
        <p:sp>
          <p:nvSpPr>
            <p:cNvPr id="40" name="TextBox 40"/>
            <p:cNvSpPr txBox="1"/>
            <p:nvPr/>
          </p:nvSpPr>
          <p:spPr>
            <a:xfrm>
              <a:off x="0" y="-28575"/>
              <a:ext cx="1800899" cy="339654"/>
            </a:xfrm>
            <a:prstGeom prst="rect">
              <a:avLst/>
            </a:prstGeom>
          </p:spPr>
          <p:txBody>
            <a:bodyPr lIns="50800" tIns="50800" rIns="50800" bIns="50800" rtlCol="0" anchor="ctr"/>
            <a:lstStyle/>
            <a:p>
              <a:pPr algn="ctr">
                <a:lnSpc>
                  <a:spcPts val="2595"/>
                </a:lnSpc>
              </a:pPr>
              <a:endParaRPr/>
            </a:p>
          </p:txBody>
        </p:sp>
      </p:grpSp>
      <p:sp>
        <p:nvSpPr>
          <p:cNvPr id="41" name="Freeform 41"/>
          <p:cNvSpPr/>
          <p:nvPr/>
        </p:nvSpPr>
        <p:spPr>
          <a:xfrm rot="5400000">
            <a:off x="10490490" y="4917310"/>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42" name="Group 42"/>
          <p:cNvGrpSpPr/>
          <p:nvPr/>
        </p:nvGrpSpPr>
        <p:grpSpPr>
          <a:xfrm>
            <a:off x="1679548" y="7583600"/>
            <a:ext cx="7093917" cy="942041"/>
            <a:chOff x="0" y="0"/>
            <a:chExt cx="1800899" cy="239151"/>
          </a:xfrm>
        </p:grpSpPr>
        <p:sp>
          <p:nvSpPr>
            <p:cNvPr id="43" name="Freeform 43"/>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44" name="TextBox 44"/>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45" name="Freeform 45"/>
          <p:cNvSpPr/>
          <p:nvPr/>
        </p:nvSpPr>
        <p:spPr>
          <a:xfrm rot="5400000">
            <a:off x="1801283" y="7680364"/>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46" name="Group 46"/>
          <p:cNvGrpSpPr/>
          <p:nvPr/>
        </p:nvGrpSpPr>
        <p:grpSpPr>
          <a:xfrm>
            <a:off x="1679548" y="8601841"/>
            <a:ext cx="7093917" cy="942041"/>
            <a:chOff x="0" y="0"/>
            <a:chExt cx="1800899" cy="239151"/>
          </a:xfrm>
        </p:grpSpPr>
        <p:sp>
          <p:nvSpPr>
            <p:cNvPr id="47" name="Freeform 47"/>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48" name="TextBox 48"/>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49" name="Freeform 49"/>
          <p:cNvSpPr/>
          <p:nvPr/>
        </p:nvSpPr>
        <p:spPr>
          <a:xfrm rot="5400000">
            <a:off x="1801283" y="8698604"/>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50" name="Freeform 50"/>
          <p:cNvSpPr/>
          <p:nvPr/>
        </p:nvSpPr>
        <p:spPr>
          <a:xfrm flipV="1">
            <a:off x="8374374" y="2187649"/>
            <a:ext cx="1613127" cy="455708"/>
          </a:xfrm>
          <a:custGeom>
            <a:avLst/>
            <a:gdLst/>
            <a:ahLst/>
            <a:cxnLst/>
            <a:rect l="l" t="t" r="r" b="b"/>
            <a:pathLst>
              <a:path w="1613127" h="455708">
                <a:moveTo>
                  <a:pt x="0" y="455708"/>
                </a:moveTo>
                <a:lnTo>
                  <a:pt x="1613127" y="455708"/>
                </a:lnTo>
                <a:lnTo>
                  <a:pt x="1613127" y="0"/>
                </a:lnTo>
                <a:lnTo>
                  <a:pt x="0" y="0"/>
                </a:lnTo>
                <a:lnTo>
                  <a:pt x="0" y="455708"/>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51" name="TextBox 51"/>
          <p:cNvSpPr txBox="1"/>
          <p:nvPr/>
        </p:nvSpPr>
        <p:spPr>
          <a:xfrm>
            <a:off x="370746" y="1611523"/>
            <a:ext cx="371282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Types of ROM</a:t>
            </a:r>
          </a:p>
        </p:txBody>
      </p:sp>
      <p:sp>
        <p:nvSpPr>
          <p:cNvPr id="52" name="TextBox 52"/>
          <p:cNvSpPr txBox="1"/>
          <p:nvPr/>
        </p:nvSpPr>
        <p:spPr>
          <a:xfrm>
            <a:off x="1441893" y="2969335"/>
            <a:ext cx="2174901"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Simple ROM</a:t>
            </a:r>
          </a:p>
        </p:txBody>
      </p:sp>
      <p:sp>
        <p:nvSpPr>
          <p:cNvPr id="53" name="TextBox 53"/>
          <p:cNvSpPr txBox="1"/>
          <p:nvPr/>
        </p:nvSpPr>
        <p:spPr>
          <a:xfrm>
            <a:off x="2762519" y="3820561"/>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Installed as part of the manufacturing process.</a:t>
            </a:r>
          </a:p>
        </p:txBody>
      </p:sp>
      <p:sp>
        <p:nvSpPr>
          <p:cNvPr id="54" name="TextBox 54"/>
          <p:cNvSpPr txBox="1"/>
          <p:nvPr/>
        </p:nvSpPr>
        <p:spPr>
          <a:xfrm>
            <a:off x="2762519" y="4838802"/>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Chips need to be replaced if different contents are needed.</a:t>
            </a:r>
          </a:p>
        </p:txBody>
      </p:sp>
      <p:sp>
        <p:nvSpPr>
          <p:cNvPr id="55" name="TextBox 55"/>
          <p:cNvSpPr txBox="1"/>
          <p:nvPr/>
        </p:nvSpPr>
        <p:spPr>
          <a:xfrm>
            <a:off x="11400109" y="3820561"/>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Allow program to be written to by a system builder once.</a:t>
            </a:r>
          </a:p>
        </p:txBody>
      </p:sp>
      <p:sp>
        <p:nvSpPr>
          <p:cNvPr id="56" name="TextBox 56"/>
          <p:cNvSpPr txBox="1"/>
          <p:nvPr/>
        </p:nvSpPr>
        <p:spPr>
          <a:xfrm>
            <a:off x="11400109" y="4838802"/>
            <a:ext cx="5671686" cy="1207113"/>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After installation, data becomes permanent and cannot be changed or erased</a:t>
            </a:r>
          </a:p>
        </p:txBody>
      </p:sp>
      <p:sp>
        <p:nvSpPr>
          <p:cNvPr id="57" name="TextBox 57"/>
          <p:cNvSpPr txBox="1"/>
          <p:nvPr/>
        </p:nvSpPr>
        <p:spPr>
          <a:xfrm>
            <a:off x="9914033" y="2678356"/>
            <a:ext cx="2649941"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Programmable ROM (PROM)</a:t>
            </a:r>
          </a:p>
        </p:txBody>
      </p:sp>
      <p:sp>
        <p:nvSpPr>
          <p:cNvPr id="58" name="TextBox 58"/>
          <p:cNvSpPr txBox="1"/>
          <p:nvPr/>
        </p:nvSpPr>
        <p:spPr>
          <a:xfrm>
            <a:off x="1294467" y="6441534"/>
            <a:ext cx="2469753" cy="1047750"/>
          </a:xfrm>
          <a:prstGeom prst="rect">
            <a:avLst/>
          </a:prstGeom>
        </p:spPr>
        <p:txBody>
          <a:bodyPr lIns="0" tIns="0" rIns="0" bIns="0" rtlCol="0" anchor="t">
            <a:spAutoFit/>
          </a:bodyPr>
          <a:lstStyle/>
          <a:p>
            <a:pPr algn="l">
              <a:lnSpc>
                <a:spcPts val="4200"/>
              </a:lnSpc>
            </a:pPr>
            <a:r>
              <a:rPr lang="en-US" sz="3000">
                <a:solidFill>
                  <a:srgbClr val="000000"/>
                </a:solidFill>
                <a:latin typeface="Alatsi"/>
                <a:ea typeface="Alatsi"/>
                <a:cs typeface="Alatsi"/>
                <a:sym typeface="Alatsi"/>
              </a:rPr>
              <a:t>Erasable </a:t>
            </a:r>
          </a:p>
          <a:p>
            <a:pPr algn="l">
              <a:lnSpc>
                <a:spcPts val="4200"/>
              </a:lnSpc>
              <a:spcBef>
                <a:spcPct val="0"/>
              </a:spcBef>
            </a:pPr>
            <a:r>
              <a:rPr lang="en-US" sz="3000">
                <a:solidFill>
                  <a:srgbClr val="000000"/>
                </a:solidFill>
                <a:latin typeface="Alatsi"/>
                <a:ea typeface="Alatsi"/>
                <a:cs typeface="Alatsi"/>
                <a:sym typeface="Alatsi"/>
              </a:rPr>
              <a:t>PROM </a:t>
            </a:r>
          </a:p>
        </p:txBody>
      </p:sp>
      <p:sp>
        <p:nvSpPr>
          <p:cNvPr id="59" name="TextBox 59"/>
          <p:cNvSpPr txBox="1"/>
          <p:nvPr/>
        </p:nvSpPr>
        <p:spPr>
          <a:xfrm>
            <a:off x="2710902" y="7601856"/>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Data/program in place can be deleted using ultraviolet light.</a:t>
            </a:r>
          </a:p>
        </p:txBody>
      </p:sp>
      <p:sp>
        <p:nvSpPr>
          <p:cNvPr id="60" name="TextBox 60"/>
          <p:cNvSpPr txBox="1"/>
          <p:nvPr/>
        </p:nvSpPr>
        <p:spPr>
          <a:xfrm>
            <a:off x="2710902" y="8655042"/>
            <a:ext cx="5936251"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A new program can be loaded, but the chip must be taken out of the circuit.</a:t>
            </a:r>
          </a:p>
        </p:txBody>
      </p:sp>
      <p:sp>
        <p:nvSpPr>
          <p:cNvPr id="61" name="Freeform 61"/>
          <p:cNvSpPr/>
          <p:nvPr/>
        </p:nvSpPr>
        <p:spPr>
          <a:xfrm rot="8691348">
            <a:off x="8239602" y="6115525"/>
            <a:ext cx="1613127" cy="455708"/>
          </a:xfrm>
          <a:custGeom>
            <a:avLst/>
            <a:gdLst/>
            <a:ahLst/>
            <a:cxnLst/>
            <a:rect l="l" t="t" r="r" b="b"/>
            <a:pathLst>
              <a:path w="1613127" h="455708">
                <a:moveTo>
                  <a:pt x="0" y="0"/>
                </a:moveTo>
                <a:lnTo>
                  <a:pt x="1613127" y="0"/>
                </a:lnTo>
                <a:lnTo>
                  <a:pt x="1613127" y="455708"/>
                </a:lnTo>
                <a:lnTo>
                  <a:pt x="0" y="455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62" name="TextBox 62"/>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370892" y="2442773"/>
            <a:ext cx="3956625" cy="17289"/>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771539" y="2674374"/>
            <a:ext cx="8276407" cy="3595710"/>
            <a:chOff x="0" y="0"/>
            <a:chExt cx="2101092" cy="912826"/>
          </a:xfrm>
        </p:grpSpPr>
        <p:sp>
          <p:nvSpPr>
            <p:cNvPr id="9" name="Freeform 9"/>
            <p:cNvSpPr/>
            <p:nvPr/>
          </p:nvSpPr>
          <p:spPr>
            <a:xfrm>
              <a:off x="0" y="0"/>
              <a:ext cx="2101092" cy="912826"/>
            </a:xfrm>
            <a:custGeom>
              <a:avLst/>
              <a:gdLst/>
              <a:ahLst/>
              <a:cxnLst/>
              <a:rect l="l" t="t" r="r" b="b"/>
              <a:pathLst>
                <a:path w="2101092" h="912826">
                  <a:moveTo>
                    <a:pt x="47706" y="0"/>
                  </a:moveTo>
                  <a:lnTo>
                    <a:pt x="2053386" y="0"/>
                  </a:lnTo>
                  <a:cubicBezTo>
                    <a:pt x="2079733" y="0"/>
                    <a:pt x="2101092" y="21359"/>
                    <a:pt x="2101092" y="47706"/>
                  </a:cubicBezTo>
                  <a:lnTo>
                    <a:pt x="2101092" y="865119"/>
                  </a:lnTo>
                  <a:cubicBezTo>
                    <a:pt x="2101092" y="877772"/>
                    <a:pt x="2096066" y="889906"/>
                    <a:pt x="2087120" y="898853"/>
                  </a:cubicBezTo>
                  <a:cubicBezTo>
                    <a:pt x="2078173" y="907800"/>
                    <a:pt x="2066038" y="912826"/>
                    <a:pt x="2053386" y="912826"/>
                  </a:cubicBezTo>
                  <a:lnTo>
                    <a:pt x="47706" y="912826"/>
                  </a:lnTo>
                  <a:cubicBezTo>
                    <a:pt x="35054" y="912826"/>
                    <a:pt x="22920" y="907800"/>
                    <a:pt x="13973" y="898853"/>
                  </a:cubicBezTo>
                  <a:cubicBezTo>
                    <a:pt x="5026" y="889906"/>
                    <a:pt x="0" y="877772"/>
                    <a:pt x="0" y="865119"/>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10" name="TextBox 10"/>
            <p:cNvSpPr txBox="1"/>
            <p:nvPr/>
          </p:nvSpPr>
          <p:spPr>
            <a:xfrm>
              <a:off x="0" y="-28575"/>
              <a:ext cx="2101092" cy="941401"/>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914246" y="2784065"/>
            <a:ext cx="3230195" cy="942041"/>
            <a:chOff x="0" y="0"/>
            <a:chExt cx="820034" cy="239151"/>
          </a:xfrm>
        </p:grpSpPr>
        <p:sp>
          <p:nvSpPr>
            <p:cNvPr id="12" name="Freeform 12"/>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13" name="TextBox 13"/>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15076436" y="9301170"/>
            <a:ext cx="2113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Highlighter</a:t>
            </a:r>
          </a:p>
        </p:txBody>
      </p:sp>
      <p:grpSp>
        <p:nvGrpSpPr>
          <p:cNvPr id="15" name="Group 15"/>
          <p:cNvGrpSpPr/>
          <p:nvPr/>
        </p:nvGrpSpPr>
        <p:grpSpPr>
          <a:xfrm>
            <a:off x="771539" y="6455668"/>
            <a:ext cx="8276407" cy="3605868"/>
            <a:chOff x="0" y="0"/>
            <a:chExt cx="2101092" cy="915405"/>
          </a:xfrm>
        </p:grpSpPr>
        <p:sp>
          <p:nvSpPr>
            <p:cNvPr id="16" name="Freeform 16"/>
            <p:cNvSpPr/>
            <p:nvPr/>
          </p:nvSpPr>
          <p:spPr>
            <a:xfrm>
              <a:off x="0" y="0"/>
              <a:ext cx="2101092" cy="915405"/>
            </a:xfrm>
            <a:custGeom>
              <a:avLst/>
              <a:gdLst/>
              <a:ahLst/>
              <a:cxnLst/>
              <a:rect l="l" t="t" r="r" b="b"/>
              <a:pathLst>
                <a:path w="2101092" h="915405">
                  <a:moveTo>
                    <a:pt x="47706" y="0"/>
                  </a:moveTo>
                  <a:lnTo>
                    <a:pt x="2053386" y="0"/>
                  </a:lnTo>
                  <a:cubicBezTo>
                    <a:pt x="2079733" y="0"/>
                    <a:pt x="2101092" y="21359"/>
                    <a:pt x="2101092" y="47706"/>
                  </a:cubicBezTo>
                  <a:lnTo>
                    <a:pt x="2101092" y="867698"/>
                  </a:lnTo>
                  <a:cubicBezTo>
                    <a:pt x="2101092" y="880351"/>
                    <a:pt x="2096066" y="892485"/>
                    <a:pt x="2087120" y="901432"/>
                  </a:cubicBezTo>
                  <a:cubicBezTo>
                    <a:pt x="2078173" y="910378"/>
                    <a:pt x="2066038" y="915405"/>
                    <a:pt x="2053386" y="915405"/>
                  </a:cubicBezTo>
                  <a:lnTo>
                    <a:pt x="47706" y="915405"/>
                  </a:lnTo>
                  <a:cubicBezTo>
                    <a:pt x="35054" y="915405"/>
                    <a:pt x="22920" y="910378"/>
                    <a:pt x="13973" y="901432"/>
                  </a:cubicBezTo>
                  <a:cubicBezTo>
                    <a:pt x="5026" y="892485"/>
                    <a:pt x="0" y="880351"/>
                    <a:pt x="0" y="867698"/>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17" name="TextBox 17"/>
            <p:cNvSpPr txBox="1"/>
            <p:nvPr/>
          </p:nvSpPr>
          <p:spPr>
            <a:xfrm>
              <a:off x="0" y="-28575"/>
              <a:ext cx="2101092" cy="943980"/>
            </a:xfrm>
            <a:prstGeom prst="rect">
              <a:avLst/>
            </a:prstGeom>
          </p:spPr>
          <p:txBody>
            <a:bodyPr lIns="50800" tIns="50800" rIns="50800" bIns="50800" rtlCol="0" anchor="ctr"/>
            <a:lstStyle/>
            <a:p>
              <a:pPr algn="ctr">
                <a:lnSpc>
                  <a:spcPts val="2595"/>
                </a:lnSpc>
              </a:pPr>
              <a:endParaRPr/>
            </a:p>
          </p:txBody>
        </p:sp>
      </p:grpSp>
      <p:grpSp>
        <p:nvGrpSpPr>
          <p:cNvPr id="18" name="Group 18"/>
          <p:cNvGrpSpPr/>
          <p:nvPr/>
        </p:nvGrpSpPr>
        <p:grpSpPr>
          <a:xfrm>
            <a:off x="914246" y="6565359"/>
            <a:ext cx="3230195" cy="942041"/>
            <a:chOff x="0" y="0"/>
            <a:chExt cx="820034" cy="239151"/>
          </a:xfrm>
        </p:grpSpPr>
        <p:sp>
          <p:nvSpPr>
            <p:cNvPr id="19" name="Freeform 19"/>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20" name="TextBox 20"/>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9313930" y="2674374"/>
            <a:ext cx="8276407" cy="3595710"/>
            <a:chOff x="0" y="0"/>
            <a:chExt cx="2101092" cy="912826"/>
          </a:xfrm>
        </p:grpSpPr>
        <p:sp>
          <p:nvSpPr>
            <p:cNvPr id="22" name="Freeform 22"/>
            <p:cNvSpPr/>
            <p:nvPr/>
          </p:nvSpPr>
          <p:spPr>
            <a:xfrm>
              <a:off x="0" y="0"/>
              <a:ext cx="2101092" cy="912826"/>
            </a:xfrm>
            <a:custGeom>
              <a:avLst/>
              <a:gdLst/>
              <a:ahLst/>
              <a:cxnLst/>
              <a:rect l="l" t="t" r="r" b="b"/>
              <a:pathLst>
                <a:path w="2101092" h="912826">
                  <a:moveTo>
                    <a:pt x="47706" y="0"/>
                  </a:moveTo>
                  <a:lnTo>
                    <a:pt x="2053386" y="0"/>
                  </a:lnTo>
                  <a:cubicBezTo>
                    <a:pt x="2079733" y="0"/>
                    <a:pt x="2101092" y="21359"/>
                    <a:pt x="2101092" y="47706"/>
                  </a:cubicBezTo>
                  <a:lnTo>
                    <a:pt x="2101092" y="865119"/>
                  </a:lnTo>
                  <a:cubicBezTo>
                    <a:pt x="2101092" y="877772"/>
                    <a:pt x="2096066" y="889906"/>
                    <a:pt x="2087120" y="898853"/>
                  </a:cubicBezTo>
                  <a:cubicBezTo>
                    <a:pt x="2078173" y="907800"/>
                    <a:pt x="2066038" y="912826"/>
                    <a:pt x="2053386" y="912826"/>
                  </a:cubicBezTo>
                  <a:lnTo>
                    <a:pt x="47706" y="912826"/>
                  </a:lnTo>
                  <a:cubicBezTo>
                    <a:pt x="35054" y="912826"/>
                    <a:pt x="22920" y="907800"/>
                    <a:pt x="13973" y="898853"/>
                  </a:cubicBezTo>
                  <a:cubicBezTo>
                    <a:pt x="5026" y="889906"/>
                    <a:pt x="0" y="877772"/>
                    <a:pt x="0" y="865119"/>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23" name="TextBox 23"/>
            <p:cNvSpPr txBox="1"/>
            <p:nvPr/>
          </p:nvSpPr>
          <p:spPr>
            <a:xfrm>
              <a:off x="0" y="-28575"/>
              <a:ext cx="2101092" cy="941401"/>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9456637" y="2784065"/>
            <a:ext cx="3230195" cy="942041"/>
            <a:chOff x="0" y="0"/>
            <a:chExt cx="820034" cy="239151"/>
          </a:xfrm>
        </p:grpSpPr>
        <p:sp>
          <p:nvSpPr>
            <p:cNvPr id="25" name="Freeform 25"/>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26" name="TextBox 26"/>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grpSp>
        <p:nvGrpSpPr>
          <p:cNvPr id="27" name="Group 27"/>
          <p:cNvGrpSpPr/>
          <p:nvPr/>
        </p:nvGrpSpPr>
        <p:grpSpPr>
          <a:xfrm>
            <a:off x="9313930" y="6455668"/>
            <a:ext cx="8276407" cy="3605868"/>
            <a:chOff x="0" y="0"/>
            <a:chExt cx="2101092" cy="915405"/>
          </a:xfrm>
        </p:grpSpPr>
        <p:sp>
          <p:nvSpPr>
            <p:cNvPr id="28" name="Freeform 28"/>
            <p:cNvSpPr/>
            <p:nvPr/>
          </p:nvSpPr>
          <p:spPr>
            <a:xfrm>
              <a:off x="0" y="0"/>
              <a:ext cx="2101092" cy="915405"/>
            </a:xfrm>
            <a:custGeom>
              <a:avLst/>
              <a:gdLst/>
              <a:ahLst/>
              <a:cxnLst/>
              <a:rect l="l" t="t" r="r" b="b"/>
              <a:pathLst>
                <a:path w="2101092" h="915405">
                  <a:moveTo>
                    <a:pt x="47706" y="0"/>
                  </a:moveTo>
                  <a:lnTo>
                    <a:pt x="2053386" y="0"/>
                  </a:lnTo>
                  <a:cubicBezTo>
                    <a:pt x="2079733" y="0"/>
                    <a:pt x="2101092" y="21359"/>
                    <a:pt x="2101092" y="47706"/>
                  </a:cubicBezTo>
                  <a:lnTo>
                    <a:pt x="2101092" y="867698"/>
                  </a:lnTo>
                  <a:cubicBezTo>
                    <a:pt x="2101092" y="880351"/>
                    <a:pt x="2096066" y="892485"/>
                    <a:pt x="2087120" y="901432"/>
                  </a:cubicBezTo>
                  <a:cubicBezTo>
                    <a:pt x="2078173" y="910378"/>
                    <a:pt x="2066038" y="915405"/>
                    <a:pt x="2053386" y="915405"/>
                  </a:cubicBezTo>
                  <a:lnTo>
                    <a:pt x="47706" y="915405"/>
                  </a:lnTo>
                  <a:cubicBezTo>
                    <a:pt x="35054" y="915405"/>
                    <a:pt x="22920" y="910378"/>
                    <a:pt x="13973" y="901432"/>
                  </a:cubicBezTo>
                  <a:cubicBezTo>
                    <a:pt x="5026" y="892485"/>
                    <a:pt x="0" y="880351"/>
                    <a:pt x="0" y="867698"/>
                  </a:cubicBezTo>
                  <a:lnTo>
                    <a:pt x="0" y="47706"/>
                  </a:lnTo>
                  <a:cubicBezTo>
                    <a:pt x="0" y="35054"/>
                    <a:pt x="5026" y="22920"/>
                    <a:pt x="13973" y="13973"/>
                  </a:cubicBezTo>
                  <a:cubicBezTo>
                    <a:pt x="22920" y="5026"/>
                    <a:pt x="35054" y="0"/>
                    <a:pt x="47706" y="0"/>
                  </a:cubicBezTo>
                  <a:close/>
                </a:path>
              </a:pathLst>
            </a:custGeom>
            <a:solidFill>
              <a:srgbClr val="019D97"/>
            </a:solidFill>
          </p:spPr>
          <p:txBody>
            <a:bodyPr/>
            <a:lstStyle/>
            <a:p>
              <a:endParaRPr lang="en-PH"/>
            </a:p>
          </p:txBody>
        </p:sp>
        <p:sp>
          <p:nvSpPr>
            <p:cNvPr id="29" name="TextBox 29"/>
            <p:cNvSpPr txBox="1"/>
            <p:nvPr/>
          </p:nvSpPr>
          <p:spPr>
            <a:xfrm>
              <a:off x="0" y="-28575"/>
              <a:ext cx="2101092" cy="943980"/>
            </a:xfrm>
            <a:prstGeom prst="rect">
              <a:avLst/>
            </a:prstGeom>
          </p:spPr>
          <p:txBody>
            <a:bodyPr lIns="50800" tIns="50800" rIns="50800" bIns="50800" rtlCol="0" anchor="ctr"/>
            <a:lstStyle/>
            <a:p>
              <a:pPr algn="ctr">
                <a:lnSpc>
                  <a:spcPts val="2595"/>
                </a:lnSpc>
              </a:pPr>
              <a:endParaRPr/>
            </a:p>
          </p:txBody>
        </p:sp>
      </p:grpSp>
      <p:grpSp>
        <p:nvGrpSpPr>
          <p:cNvPr id="30" name="Group 30"/>
          <p:cNvGrpSpPr/>
          <p:nvPr/>
        </p:nvGrpSpPr>
        <p:grpSpPr>
          <a:xfrm>
            <a:off x="9456637" y="6565359"/>
            <a:ext cx="3230195" cy="942041"/>
            <a:chOff x="0" y="0"/>
            <a:chExt cx="820034" cy="239151"/>
          </a:xfrm>
        </p:grpSpPr>
        <p:sp>
          <p:nvSpPr>
            <p:cNvPr id="31" name="Freeform 31"/>
            <p:cNvSpPr/>
            <p:nvPr/>
          </p:nvSpPr>
          <p:spPr>
            <a:xfrm>
              <a:off x="0" y="0"/>
              <a:ext cx="820034" cy="239151"/>
            </a:xfrm>
            <a:custGeom>
              <a:avLst/>
              <a:gdLst/>
              <a:ahLst/>
              <a:cxnLst/>
              <a:rect l="l" t="t" r="r" b="b"/>
              <a:pathLst>
                <a:path w="820034" h="239151">
                  <a:moveTo>
                    <a:pt x="119576" y="0"/>
                  </a:moveTo>
                  <a:lnTo>
                    <a:pt x="700458" y="0"/>
                  </a:lnTo>
                  <a:cubicBezTo>
                    <a:pt x="732172" y="0"/>
                    <a:pt x="762586" y="12598"/>
                    <a:pt x="785011" y="35023"/>
                  </a:cubicBezTo>
                  <a:cubicBezTo>
                    <a:pt x="807436" y="57448"/>
                    <a:pt x="820034" y="87862"/>
                    <a:pt x="820034" y="119576"/>
                  </a:cubicBezTo>
                  <a:lnTo>
                    <a:pt x="820034" y="119576"/>
                  </a:lnTo>
                  <a:cubicBezTo>
                    <a:pt x="820034" y="151289"/>
                    <a:pt x="807436" y="181704"/>
                    <a:pt x="785011" y="204129"/>
                  </a:cubicBezTo>
                  <a:cubicBezTo>
                    <a:pt x="762586" y="226553"/>
                    <a:pt x="732172" y="239151"/>
                    <a:pt x="700458" y="239151"/>
                  </a:cubicBezTo>
                  <a:lnTo>
                    <a:pt x="119576" y="239151"/>
                  </a:lnTo>
                  <a:cubicBezTo>
                    <a:pt x="87862" y="239151"/>
                    <a:pt x="57448" y="226553"/>
                    <a:pt x="35023" y="204129"/>
                  </a:cubicBezTo>
                  <a:cubicBezTo>
                    <a:pt x="12598" y="181704"/>
                    <a:pt x="0" y="151289"/>
                    <a:pt x="0" y="119576"/>
                  </a:cubicBezTo>
                  <a:lnTo>
                    <a:pt x="0" y="119576"/>
                  </a:lnTo>
                  <a:cubicBezTo>
                    <a:pt x="0" y="87862"/>
                    <a:pt x="12598" y="57448"/>
                    <a:pt x="35023" y="35023"/>
                  </a:cubicBezTo>
                  <a:cubicBezTo>
                    <a:pt x="57448" y="12598"/>
                    <a:pt x="87862" y="0"/>
                    <a:pt x="119576" y="0"/>
                  </a:cubicBezTo>
                  <a:close/>
                </a:path>
              </a:pathLst>
            </a:custGeom>
            <a:solidFill>
              <a:srgbClr val="F4F3F3"/>
            </a:solidFill>
          </p:spPr>
          <p:txBody>
            <a:bodyPr/>
            <a:lstStyle/>
            <a:p>
              <a:endParaRPr lang="en-PH"/>
            </a:p>
          </p:txBody>
        </p:sp>
        <p:sp>
          <p:nvSpPr>
            <p:cNvPr id="32" name="TextBox 32"/>
            <p:cNvSpPr txBox="1"/>
            <p:nvPr/>
          </p:nvSpPr>
          <p:spPr>
            <a:xfrm>
              <a:off x="0" y="-28575"/>
              <a:ext cx="820034" cy="267726"/>
            </a:xfrm>
            <a:prstGeom prst="rect">
              <a:avLst/>
            </a:prstGeom>
          </p:spPr>
          <p:txBody>
            <a:bodyPr lIns="50800" tIns="50800" rIns="50800" bIns="50800" rtlCol="0" anchor="ctr"/>
            <a:lstStyle/>
            <a:p>
              <a:pPr algn="ctr">
                <a:lnSpc>
                  <a:spcPts val="2595"/>
                </a:lnSpc>
              </a:pPr>
              <a:endParaRPr/>
            </a:p>
          </p:txBody>
        </p:sp>
      </p:grpSp>
      <p:grpSp>
        <p:nvGrpSpPr>
          <p:cNvPr id="33" name="Group 33"/>
          <p:cNvGrpSpPr/>
          <p:nvPr/>
        </p:nvGrpSpPr>
        <p:grpSpPr>
          <a:xfrm>
            <a:off x="1731165" y="3802306"/>
            <a:ext cx="7093917" cy="942041"/>
            <a:chOff x="0" y="0"/>
            <a:chExt cx="1800899" cy="239151"/>
          </a:xfrm>
        </p:grpSpPr>
        <p:sp>
          <p:nvSpPr>
            <p:cNvPr id="34" name="Freeform 34"/>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35" name="TextBox 35"/>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36" name="Freeform 36"/>
          <p:cNvSpPr/>
          <p:nvPr/>
        </p:nvSpPr>
        <p:spPr>
          <a:xfrm rot="5400000">
            <a:off x="1852900" y="3899069"/>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37" name="Group 37"/>
          <p:cNvGrpSpPr/>
          <p:nvPr/>
        </p:nvGrpSpPr>
        <p:grpSpPr>
          <a:xfrm>
            <a:off x="1731165" y="4820546"/>
            <a:ext cx="7093917" cy="942041"/>
            <a:chOff x="0" y="0"/>
            <a:chExt cx="1800899" cy="239151"/>
          </a:xfrm>
        </p:grpSpPr>
        <p:sp>
          <p:nvSpPr>
            <p:cNvPr id="38" name="Freeform 38"/>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39" name="TextBox 39"/>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40" name="Freeform 40"/>
          <p:cNvSpPr/>
          <p:nvPr/>
        </p:nvSpPr>
        <p:spPr>
          <a:xfrm rot="5400000">
            <a:off x="1852900" y="4917310"/>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41" name="Group 41"/>
          <p:cNvGrpSpPr/>
          <p:nvPr/>
        </p:nvGrpSpPr>
        <p:grpSpPr>
          <a:xfrm>
            <a:off x="10368754" y="3802306"/>
            <a:ext cx="7093917" cy="942041"/>
            <a:chOff x="0" y="0"/>
            <a:chExt cx="1800899" cy="239151"/>
          </a:xfrm>
        </p:grpSpPr>
        <p:sp>
          <p:nvSpPr>
            <p:cNvPr id="42" name="Freeform 42"/>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43" name="TextBox 43"/>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44" name="Freeform 44"/>
          <p:cNvSpPr/>
          <p:nvPr/>
        </p:nvSpPr>
        <p:spPr>
          <a:xfrm rot="5400000">
            <a:off x="10490490" y="3899069"/>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45" name="Group 45"/>
          <p:cNvGrpSpPr/>
          <p:nvPr/>
        </p:nvGrpSpPr>
        <p:grpSpPr>
          <a:xfrm>
            <a:off x="10368754" y="4820546"/>
            <a:ext cx="7093917" cy="1225369"/>
            <a:chOff x="0" y="0"/>
            <a:chExt cx="1800899" cy="311079"/>
          </a:xfrm>
        </p:grpSpPr>
        <p:sp>
          <p:nvSpPr>
            <p:cNvPr id="46" name="Freeform 46"/>
            <p:cNvSpPr/>
            <p:nvPr/>
          </p:nvSpPr>
          <p:spPr>
            <a:xfrm>
              <a:off x="0" y="0"/>
              <a:ext cx="1800899" cy="311079"/>
            </a:xfrm>
            <a:custGeom>
              <a:avLst/>
              <a:gdLst/>
              <a:ahLst/>
              <a:cxnLst/>
              <a:rect l="l" t="t" r="r" b="b"/>
              <a:pathLst>
                <a:path w="1800899" h="311079">
                  <a:moveTo>
                    <a:pt x="55659" y="0"/>
                  </a:moveTo>
                  <a:lnTo>
                    <a:pt x="1745240" y="0"/>
                  </a:lnTo>
                  <a:cubicBezTo>
                    <a:pt x="1775980" y="0"/>
                    <a:pt x="1800899" y="24919"/>
                    <a:pt x="1800899" y="55659"/>
                  </a:cubicBezTo>
                  <a:lnTo>
                    <a:pt x="1800899" y="255420"/>
                  </a:lnTo>
                  <a:cubicBezTo>
                    <a:pt x="1800899" y="286159"/>
                    <a:pt x="1775980" y="311079"/>
                    <a:pt x="1745240" y="311079"/>
                  </a:cubicBezTo>
                  <a:lnTo>
                    <a:pt x="55659" y="311079"/>
                  </a:lnTo>
                  <a:cubicBezTo>
                    <a:pt x="24919" y="311079"/>
                    <a:pt x="0" y="286159"/>
                    <a:pt x="0" y="255420"/>
                  </a:cubicBezTo>
                  <a:lnTo>
                    <a:pt x="0" y="55659"/>
                  </a:lnTo>
                  <a:cubicBezTo>
                    <a:pt x="0" y="24919"/>
                    <a:pt x="24919" y="0"/>
                    <a:pt x="55659" y="0"/>
                  </a:cubicBezTo>
                  <a:close/>
                </a:path>
              </a:pathLst>
            </a:custGeom>
            <a:solidFill>
              <a:srgbClr val="F4F3F3"/>
            </a:solidFill>
          </p:spPr>
          <p:txBody>
            <a:bodyPr/>
            <a:lstStyle/>
            <a:p>
              <a:endParaRPr lang="en-PH"/>
            </a:p>
          </p:txBody>
        </p:sp>
        <p:sp>
          <p:nvSpPr>
            <p:cNvPr id="47" name="TextBox 47"/>
            <p:cNvSpPr txBox="1"/>
            <p:nvPr/>
          </p:nvSpPr>
          <p:spPr>
            <a:xfrm>
              <a:off x="0" y="-28575"/>
              <a:ext cx="1800899" cy="339654"/>
            </a:xfrm>
            <a:prstGeom prst="rect">
              <a:avLst/>
            </a:prstGeom>
          </p:spPr>
          <p:txBody>
            <a:bodyPr lIns="50800" tIns="50800" rIns="50800" bIns="50800" rtlCol="0" anchor="ctr"/>
            <a:lstStyle/>
            <a:p>
              <a:pPr algn="ctr">
                <a:lnSpc>
                  <a:spcPts val="2595"/>
                </a:lnSpc>
              </a:pPr>
              <a:endParaRPr/>
            </a:p>
          </p:txBody>
        </p:sp>
      </p:grpSp>
      <p:sp>
        <p:nvSpPr>
          <p:cNvPr id="48" name="Freeform 48"/>
          <p:cNvSpPr/>
          <p:nvPr/>
        </p:nvSpPr>
        <p:spPr>
          <a:xfrm rot="5400000">
            <a:off x="10490490" y="4917310"/>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49" name="Group 49"/>
          <p:cNvGrpSpPr/>
          <p:nvPr/>
        </p:nvGrpSpPr>
        <p:grpSpPr>
          <a:xfrm>
            <a:off x="1679548" y="7583600"/>
            <a:ext cx="7093917" cy="942041"/>
            <a:chOff x="0" y="0"/>
            <a:chExt cx="1800899" cy="239151"/>
          </a:xfrm>
        </p:grpSpPr>
        <p:sp>
          <p:nvSpPr>
            <p:cNvPr id="50" name="Freeform 50"/>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51" name="TextBox 51"/>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52" name="Freeform 52"/>
          <p:cNvSpPr/>
          <p:nvPr/>
        </p:nvSpPr>
        <p:spPr>
          <a:xfrm rot="5400000">
            <a:off x="1801283" y="7680364"/>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53" name="Group 53"/>
          <p:cNvGrpSpPr/>
          <p:nvPr/>
        </p:nvGrpSpPr>
        <p:grpSpPr>
          <a:xfrm>
            <a:off x="1679548" y="8601841"/>
            <a:ext cx="7093917" cy="942041"/>
            <a:chOff x="0" y="0"/>
            <a:chExt cx="1800899" cy="239151"/>
          </a:xfrm>
        </p:grpSpPr>
        <p:sp>
          <p:nvSpPr>
            <p:cNvPr id="54" name="Freeform 54"/>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55" name="TextBox 55"/>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56" name="Freeform 56"/>
          <p:cNvSpPr/>
          <p:nvPr/>
        </p:nvSpPr>
        <p:spPr>
          <a:xfrm rot="5400000">
            <a:off x="1801283" y="8698604"/>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57" name="Group 57"/>
          <p:cNvGrpSpPr/>
          <p:nvPr/>
        </p:nvGrpSpPr>
        <p:grpSpPr>
          <a:xfrm>
            <a:off x="10368754" y="7603584"/>
            <a:ext cx="7093917" cy="942041"/>
            <a:chOff x="0" y="0"/>
            <a:chExt cx="1800899" cy="239151"/>
          </a:xfrm>
        </p:grpSpPr>
        <p:sp>
          <p:nvSpPr>
            <p:cNvPr id="58" name="Freeform 58"/>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59" name="TextBox 59"/>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60" name="Freeform 60"/>
          <p:cNvSpPr/>
          <p:nvPr/>
        </p:nvSpPr>
        <p:spPr>
          <a:xfrm rot="5400000">
            <a:off x="10490490" y="7700348"/>
            <a:ext cx="748513" cy="748513"/>
          </a:xfrm>
          <a:custGeom>
            <a:avLst/>
            <a:gdLst/>
            <a:ahLst/>
            <a:cxnLst/>
            <a:rect l="l" t="t" r="r" b="b"/>
            <a:pathLst>
              <a:path w="748513" h="748513">
                <a:moveTo>
                  <a:pt x="0" y="0"/>
                </a:moveTo>
                <a:lnTo>
                  <a:pt x="748513" y="0"/>
                </a:lnTo>
                <a:lnTo>
                  <a:pt x="748513" y="748513"/>
                </a:lnTo>
                <a:lnTo>
                  <a:pt x="0" y="748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61" name="Group 61"/>
          <p:cNvGrpSpPr/>
          <p:nvPr/>
        </p:nvGrpSpPr>
        <p:grpSpPr>
          <a:xfrm>
            <a:off x="10368754" y="8601841"/>
            <a:ext cx="7093917" cy="942041"/>
            <a:chOff x="0" y="0"/>
            <a:chExt cx="1800899" cy="239151"/>
          </a:xfrm>
        </p:grpSpPr>
        <p:sp>
          <p:nvSpPr>
            <p:cNvPr id="62" name="Freeform 62"/>
            <p:cNvSpPr/>
            <p:nvPr/>
          </p:nvSpPr>
          <p:spPr>
            <a:xfrm>
              <a:off x="0" y="0"/>
              <a:ext cx="1800899" cy="239151"/>
            </a:xfrm>
            <a:custGeom>
              <a:avLst/>
              <a:gdLst/>
              <a:ahLst/>
              <a:cxnLst/>
              <a:rect l="l" t="t" r="r" b="b"/>
              <a:pathLst>
                <a:path w="1800899" h="239151">
                  <a:moveTo>
                    <a:pt x="55659" y="0"/>
                  </a:moveTo>
                  <a:lnTo>
                    <a:pt x="1745240" y="0"/>
                  </a:lnTo>
                  <a:cubicBezTo>
                    <a:pt x="1775980" y="0"/>
                    <a:pt x="1800899" y="24919"/>
                    <a:pt x="1800899" y="55659"/>
                  </a:cubicBezTo>
                  <a:lnTo>
                    <a:pt x="1800899" y="183493"/>
                  </a:lnTo>
                  <a:cubicBezTo>
                    <a:pt x="1800899" y="214232"/>
                    <a:pt x="1775980" y="239151"/>
                    <a:pt x="1745240" y="239151"/>
                  </a:cubicBezTo>
                  <a:lnTo>
                    <a:pt x="55659" y="239151"/>
                  </a:lnTo>
                  <a:cubicBezTo>
                    <a:pt x="24919" y="239151"/>
                    <a:pt x="0" y="214232"/>
                    <a:pt x="0" y="183493"/>
                  </a:cubicBezTo>
                  <a:lnTo>
                    <a:pt x="0" y="55659"/>
                  </a:lnTo>
                  <a:cubicBezTo>
                    <a:pt x="0" y="24919"/>
                    <a:pt x="24919" y="0"/>
                    <a:pt x="55659" y="0"/>
                  </a:cubicBezTo>
                  <a:close/>
                </a:path>
              </a:pathLst>
            </a:custGeom>
            <a:solidFill>
              <a:srgbClr val="F4F3F3"/>
            </a:solidFill>
          </p:spPr>
          <p:txBody>
            <a:bodyPr/>
            <a:lstStyle/>
            <a:p>
              <a:endParaRPr lang="en-PH"/>
            </a:p>
          </p:txBody>
        </p:sp>
        <p:sp>
          <p:nvSpPr>
            <p:cNvPr id="63" name="TextBox 63"/>
            <p:cNvSpPr txBox="1"/>
            <p:nvPr/>
          </p:nvSpPr>
          <p:spPr>
            <a:xfrm>
              <a:off x="0" y="-28575"/>
              <a:ext cx="1800899" cy="267726"/>
            </a:xfrm>
            <a:prstGeom prst="rect">
              <a:avLst/>
            </a:prstGeom>
          </p:spPr>
          <p:txBody>
            <a:bodyPr lIns="50800" tIns="50800" rIns="50800" bIns="50800" rtlCol="0" anchor="ctr"/>
            <a:lstStyle/>
            <a:p>
              <a:pPr algn="ctr">
                <a:lnSpc>
                  <a:spcPts val="2595"/>
                </a:lnSpc>
              </a:pPr>
              <a:endParaRPr/>
            </a:p>
          </p:txBody>
        </p:sp>
      </p:grpSp>
      <p:sp>
        <p:nvSpPr>
          <p:cNvPr id="64" name="Freeform 64"/>
          <p:cNvSpPr/>
          <p:nvPr/>
        </p:nvSpPr>
        <p:spPr>
          <a:xfrm rot="5400000">
            <a:off x="10490490" y="8698604"/>
            <a:ext cx="748513" cy="748513"/>
          </a:xfrm>
          <a:custGeom>
            <a:avLst/>
            <a:gdLst/>
            <a:ahLst/>
            <a:cxnLst/>
            <a:rect l="l" t="t" r="r" b="b"/>
            <a:pathLst>
              <a:path w="748513" h="748513">
                <a:moveTo>
                  <a:pt x="0" y="0"/>
                </a:moveTo>
                <a:lnTo>
                  <a:pt x="748513" y="0"/>
                </a:lnTo>
                <a:lnTo>
                  <a:pt x="748513" y="748514"/>
                </a:lnTo>
                <a:lnTo>
                  <a:pt x="0" y="748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65" name="Freeform 65"/>
          <p:cNvSpPr/>
          <p:nvPr/>
        </p:nvSpPr>
        <p:spPr>
          <a:xfrm flipV="1">
            <a:off x="8374374" y="2187649"/>
            <a:ext cx="1613127" cy="455708"/>
          </a:xfrm>
          <a:custGeom>
            <a:avLst/>
            <a:gdLst/>
            <a:ahLst/>
            <a:cxnLst/>
            <a:rect l="l" t="t" r="r" b="b"/>
            <a:pathLst>
              <a:path w="1613127" h="455708">
                <a:moveTo>
                  <a:pt x="0" y="455708"/>
                </a:moveTo>
                <a:lnTo>
                  <a:pt x="1613127" y="455708"/>
                </a:lnTo>
                <a:lnTo>
                  <a:pt x="1613127" y="0"/>
                </a:lnTo>
                <a:lnTo>
                  <a:pt x="0" y="0"/>
                </a:lnTo>
                <a:lnTo>
                  <a:pt x="0" y="455708"/>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66" name="TextBox 66"/>
          <p:cNvSpPr txBox="1"/>
          <p:nvPr/>
        </p:nvSpPr>
        <p:spPr>
          <a:xfrm>
            <a:off x="370746" y="1611523"/>
            <a:ext cx="371282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Types of ROM</a:t>
            </a:r>
          </a:p>
        </p:txBody>
      </p:sp>
      <p:sp>
        <p:nvSpPr>
          <p:cNvPr id="67" name="TextBox 67"/>
          <p:cNvSpPr txBox="1"/>
          <p:nvPr/>
        </p:nvSpPr>
        <p:spPr>
          <a:xfrm>
            <a:off x="1441893" y="2969335"/>
            <a:ext cx="2174901"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Simple ROM</a:t>
            </a:r>
          </a:p>
        </p:txBody>
      </p:sp>
      <p:sp>
        <p:nvSpPr>
          <p:cNvPr id="68" name="TextBox 68"/>
          <p:cNvSpPr txBox="1"/>
          <p:nvPr/>
        </p:nvSpPr>
        <p:spPr>
          <a:xfrm>
            <a:off x="2762519" y="3820561"/>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Installed as part of the manufacturing process.</a:t>
            </a:r>
          </a:p>
        </p:txBody>
      </p:sp>
      <p:sp>
        <p:nvSpPr>
          <p:cNvPr id="69" name="TextBox 69"/>
          <p:cNvSpPr txBox="1"/>
          <p:nvPr/>
        </p:nvSpPr>
        <p:spPr>
          <a:xfrm>
            <a:off x="2762519" y="4838802"/>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Chips need to be replaced if different contents are needed.</a:t>
            </a:r>
          </a:p>
        </p:txBody>
      </p:sp>
      <p:sp>
        <p:nvSpPr>
          <p:cNvPr id="70" name="TextBox 70"/>
          <p:cNvSpPr txBox="1"/>
          <p:nvPr/>
        </p:nvSpPr>
        <p:spPr>
          <a:xfrm>
            <a:off x="11400109" y="3820561"/>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Allow program to be written to by a system builder once.</a:t>
            </a:r>
          </a:p>
        </p:txBody>
      </p:sp>
      <p:sp>
        <p:nvSpPr>
          <p:cNvPr id="71" name="TextBox 71"/>
          <p:cNvSpPr txBox="1"/>
          <p:nvPr/>
        </p:nvSpPr>
        <p:spPr>
          <a:xfrm>
            <a:off x="11400109" y="4838802"/>
            <a:ext cx="5671686" cy="1207113"/>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After installation, data becomes permanent and cannot be changed or erased</a:t>
            </a:r>
          </a:p>
        </p:txBody>
      </p:sp>
      <p:sp>
        <p:nvSpPr>
          <p:cNvPr id="72" name="TextBox 72"/>
          <p:cNvSpPr txBox="1"/>
          <p:nvPr/>
        </p:nvSpPr>
        <p:spPr>
          <a:xfrm>
            <a:off x="9914033" y="2678356"/>
            <a:ext cx="2649941"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Programmable ROM (PROM)</a:t>
            </a:r>
          </a:p>
        </p:txBody>
      </p:sp>
      <p:sp>
        <p:nvSpPr>
          <p:cNvPr id="73" name="TextBox 73"/>
          <p:cNvSpPr txBox="1"/>
          <p:nvPr/>
        </p:nvSpPr>
        <p:spPr>
          <a:xfrm>
            <a:off x="1294467" y="6441534"/>
            <a:ext cx="2469753" cy="1047750"/>
          </a:xfrm>
          <a:prstGeom prst="rect">
            <a:avLst/>
          </a:prstGeom>
        </p:spPr>
        <p:txBody>
          <a:bodyPr lIns="0" tIns="0" rIns="0" bIns="0" rtlCol="0" anchor="t">
            <a:spAutoFit/>
          </a:bodyPr>
          <a:lstStyle/>
          <a:p>
            <a:pPr algn="l">
              <a:lnSpc>
                <a:spcPts val="4200"/>
              </a:lnSpc>
            </a:pPr>
            <a:r>
              <a:rPr lang="en-US" sz="3000">
                <a:solidFill>
                  <a:srgbClr val="000000"/>
                </a:solidFill>
                <a:latin typeface="Alatsi"/>
                <a:ea typeface="Alatsi"/>
                <a:cs typeface="Alatsi"/>
                <a:sym typeface="Alatsi"/>
              </a:rPr>
              <a:t>Erasable </a:t>
            </a:r>
          </a:p>
          <a:p>
            <a:pPr algn="l">
              <a:lnSpc>
                <a:spcPts val="4200"/>
              </a:lnSpc>
              <a:spcBef>
                <a:spcPct val="0"/>
              </a:spcBef>
            </a:pPr>
            <a:r>
              <a:rPr lang="en-US" sz="3000">
                <a:solidFill>
                  <a:srgbClr val="000000"/>
                </a:solidFill>
                <a:latin typeface="Alatsi"/>
                <a:ea typeface="Alatsi"/>
                <a:cs typeface="Alatsi"/>
                <a:sym typeface="Alatsi"/>
              </a:rPr>
              <a:t>PROM </a:t>
            </a:r>
          </a:p>
        </p:txBody>
      </p:sp>
      <p:sp>
        <p:nvSpPr>
          <p:cNvPr id="74" name="TextBox 74"/>
          <p:cNvSpPr txBox="1"/>
          <p:nvPr/>
        </p:nvSpPr>
        <p:spPr>
          <a:xfrm>
            <a:off x="9836858" y="6479634"/>
            <a:ext cx="2469753"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latsi"/>
                <a:ea typeface="Alatsi"/>
                <a:cs typeface="Alatsi"/>
                <a:sym typeface="Alatsi"/>
              </a:rPr>
              <a:t>Electrically EPROM</a:t>
            </a:r>
          </a:p>
        </p:txBody>
      </p:sp>
      <p:sp>
        <p:nvSpPr>
          <p:cNvPr id="75" name="TextBox 75"/>
          <p:cNvSpPr txBox="1"/>
          <p:nvPr/>
        </p:nvSpPr>
        <p:spPr>
          <a:xfrm>
            <a:off x="2710902" y="7601856"/>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Data/program in place can be deleted using ultraviolet light.</a:t>
            </a:r>
          </a:p>
        </p:txBody>
      </p:sp>
      <p:sp>
        <p:nvSpPr>
          <p:cNvPr id="76" name="TextBox 76"/>
          <p:cNvSpPr txBox="1"/>
          <p:nvPr/>
        </p:nvSpPr>
        <p:spPr>
          <a:xfrm>
            <a:off x="2710902" y="8655042"/>
            <a:ext cx="5936251"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A new program can be loaded, but the chip must be taken out of the circuit.</a:t>
            </a:r>
          </a:p>
        </p:txBody>
      </p:sp>
      <p:sp>
        <p:nvSpPr>
          <p:cNvPr id="77" name="TextBox 77"/>
          <p:cNvSpPr txBox="1"/>
          <p:nvPr/>
        </p:nvSpPr>
        <p:spPr>
          <a:xfrm>
            <a:off x="11400109" y="7636801"/>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Electricity is used to remove existing data. </a:t>
            </a:r>
          </a:p>
        </p:txBody>
      </p:sp>
      <p:sp>
        <p:nvSpPr>
          <p:cNvPr id="78" name="TextBox 78"/>
          <p:cNvSpPr txBox="1"/>
          <p:nvPr/>
        </p:nvSpPr>
        <p:spPr>
          <a:xfrm>
            <a:off x="11400109" y="8635058"/>
            <a:ext cx="5671686" cy="797538"/>
          </a:xfrm>
          <a:prstGeom prst="rect">
            <a:avLst/>
          </a:prstGeom>
        </p:spPr>
        <p:txBody>
          <a:bodyPr lIns="0" tIns="0" rIns="0" bIns="0" rtlCol="0" anchor="t">
            <a:spAutoFit/>
          </a:bodyPr>
          <a:lstStyle/>
          <a:p>
            <a:pPr algn="l">
              <a:lnSpc>
                <a:spcPts val="3291"/>
              </a:lnSpc>
              <a:spcBef>
                <a:spcPct val="0"/>
              </a:spcBef>
            </a:pPr>
            <a:r>
              <a:rPr lang="en-US" sz="2350">
                <a:solidFill>
                  <a:srgbClr val="000000"/>
                </a:solidFill>
                <a:latin typeface="Open Sans"/>
                <a:ea typeface="Open Sans"/>
                <a:cs typeface="Open Sans"/>
                <a:sym typeface="Open Sans"/>
              </a:rPr>
              <a:t>The chip can stay in the circuit as its contents are modified.</a:t>
            </a:r>
          </a:p>
        </p:txBody>
      </p:sp>
      <p:sp>
        <p:nvSpPr>
          <p:cNvPr id="79" name="Freeform 79"/>
          <p:cNvSpPr/>
          <p:nvPr/>
        </p:nvSpPr>
        <p:spPr>
          <a:xfrm rot="8691348">
            <a:off x="8239602" y="6115525"/>
            <a:ext cx="1613127" cy="455708"/>
          </a:xfrm>
          <a:custGeom>
            <a:avLst/>
            <a:gdLst/>
            <a:ahLst/>
            <a:cxnLst/>
            <a:rect l="l" t="t" r="r" b="b"/>
            <a:pathLst>
              <a:path w="1613127" h="455708">
                <a:moveTo>
                  <a:pt x="0" y="0"/>
                </a:moveTo>
                <a:lnTo>
                  <a:pt x="1613127" y="0"/>
                </a:lnTo>
                <a:lnTo>
                  <a:pt x="1613127" y="455708"/>
                </a:lnTo>
                <a:lnTo>
                  <a:pt x="0" y="455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80" name="Freeform 80"/>
          <p:cNvSpPr/>
          <p:nvPr/>
        </p:nvSpPr>
        <p:spPr>
          <a:xfrm rot="-1377819">
            <a:off x="8650074" y="9273341"/>
            <a:ext cx="1613127" cy="455708"/>
          </a:xfrm>
          <a:custGeom>
            <a:avLst/>
            <a:gdLst/>
            <a:ahLst/>
            <a:cxnLst/>
            <a:rect l="l" t="t" r="r" b="b"/>
            <a:pathLst>
              <a:path w="1613127" h="455708">
                <a:moveTo>
                  <a:pt x="0" y="0"/>
                </a:moveTo>
                <a:lnTo>
                  <a:pt x="1613127" y="0"/>
                </a:lnTo>
                <a:lnTo>
                  <a:pt x="1613127" y="455708"/>
                </a:lnTo>
                <a:lnTo>
                  <a:pt x="0" y="455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81" name="TextBox 81"/>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369055" y="2469039"/>
            <a:ext cx="2332830" cy="0"/>
          </a:xfrm>
          <a:prstGeom prst="line">
            <a:avLst/>
          </a:prstGeom>
          <a:ln w="66675" cap="rnd">
            <a:solidFill>
              <a:srgbClr val="019D97"/>
            </a:solidFill>
            <a:prstDash val="solid"/>
            <a:headEnd type="none" w="sm" len="sm"/>
            <a:tailEnd type="oval" w="lg" len="lg"/>
          </a:ln>
        </p:spPr>
        <p:txBody>
          <a:bodyPr/>
          <a:lstStyle/>
          <a:p>
            <a:endParaRPr lang="en-PH"/>
          </a:p>
        </p:txBody>
      </p:sp>
      <p:grpSp>
        <p:nvGrpSpPr>
          <p:cNvPr id="8" name="Group 8"/>
          <p:cNvGrpSpPr/>
          <p:nvPr/>
        </p:nvGrpSpPr>
        <p:grpSpPr>
          <a:xfrm>
            <a:off x="15492181" y="2702631"/>
            <a:ext cx="1374280" cy="445628"/>
            <a:chOff x="0" y="0"/>
            <a:chExt cx="361950" cy="117367"/>
          </a:xfrm>
        </p:grpSpPr>
        <p:sp>
          <p:nvSpPr>
            <p:cNvPr id="9" name="Freeform 9"/>
            <p:cNvSpPr/>
            <p:nvPr/>
          </p:nvSpPr>
          <p:spPr>
            <a:xfrm>
              <a:off x="0" y="0"/>
              <a:ext cx="361950" cy="117367"/>
            </a:xfrm>
            <a:custGeom>
              <a:avLst/>
              <a:gdLst/>
              <a:ahLst/>
              <a:cxnLst/>
              <a:rect l="l" t="t" r="r" b="b"/>
              <a:pathLst>
                <a:path w="361950" h="117367">
                  <a:moveTo>
                    <a:pt x="58684" y="0"/>
                  </a:moveTo>
                  <a:lnTo>
                    <a:pt x="303267" y="0"/>
                  </a:lnTo>
                  <a:cubicBezTo>
                    <a:pt x="318831" y="0"/>
                    <a:pt x="333757" y="6183"/>
                    <a:pt x="344762" y="17188"/>
                  </a:cubicBezTo>
                  <a:cubicBezTo>
                    <a:pt x="355768" y="28193"/>
                    <a:pt x="361950" y="43120"/>
                    <a:pt x="361950" y="58684"/>
                  </a:cubicBezTo>
                  <a:lnTo>
                    <a:pt x="361950" y="58684"/>
                  </a:lnTo>
                  <a:cubicBezTo>
                    <a:pt x="361950" y="91094"/>
                    <a:pt x="335677" y="117367"/>
                    <a:pt x="303267" y="117367"/>
                  </a:cubicBezTo>
                  <a:lnTo>
                    <a:pt x="58684" y="117367"/>
                  </a:lnTo>
                  <a:cubicBezTo>
                    <a:pt x="26274" y="117367"/>
                    <a:pt x="0" y="91094"/>
                    <a:pt x="0" y="58684"/>
                  </a:cubicBezTo>
                  <a:lnTo>
                    <a:pt x="0" y="58684"/>
                  </a:lnTo>
                  <a:cubicBezTo>
                    <a:pt x="0" y="26274"/>
                    <a:pt x="26274" y="0"/>
                    <a:pt x="58684" y="0"/>
                  </a:cubicBezTo>
                  <a:close/>
                </a:path>
              </a:pathLst>
            </a:custGeom>
            <a:solidFill>
              <a:srgbClr val="FF1495"/>
            </a:solidFill>
          </p:spPr>
          <p:txBody>
            <a:bodyPr/>
            <a:lstStyle/>
            <a:p>
              <a:endParaRPr lang="en-PH"/>
            </a:p>
          </p:txBody>
        </p:sp>
        <p:sp>
          <p:nvSpPr>
            <p:cNvPr id="10" name="TextBox 10"/>
            <p:cNvSpPr txBox="1"/>
            <p:nvPr/>
          </p:nvSpPr>
          <p:spPr>
            <a:xfrm>
              <a:off x="0" y="-28575"/>
              <a:ext cx="361950" cy="145942"/>
            </a:xfrm>
            <a:prstGeom prst="rect">
              <a:avLst/>
            </a:prstGeom>
          </p:spPr>
          <p:txBody>
            <a:bodyPr lIns="50800" tIns="50800" rIns="50800" bIns="50800" rtlCol="0" anchor="ctr"/>
            <a:lstStyle/>
            <a:p>
              <a:pPr algn="ctr">
                <a:lnSpc>
                  <a:spcPts val="2595"/>
                </a:lnSpc>
              </a:pPr>
              <a:endParaRPr/>
            </a:p>
          </p:txBody>
        </p:sp>
      </p:grpSp>
      <p:sp>
        <p:nvSpPr>
          <p:cNvPr id="11" name="TextBox 11"/>
          <p:cNvSpPr txBox="1"/>
          <p:nvPr/>
        </p:nvSpPr>
        <p:spPr>
          <a:xfrm>
            <a:off x="369055" y="1718152"/>
            <a:ext cx="8776695"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Buffer</a:t>
            </a:r>
          </a:p>
        </p:txBody>
      </p:sp>
      <p:sp>
        <p:nvSpPr>
          <p:cNvPr id="12" name="TextBox 12"/>
          <p:cNvSpPr txBox="1"/>
          <p:nvPr/>
        </p:nvSpPr>
        <p:spPr>
          <a:xfrm>
            <a:off x="369055" y="2592239"/>
            <a:ext cx="17483541" cy="37147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When data is sent from one computer to another, problem arises if data is sent more </a:t>
            </a:r>
            <a:r>
              <a:rPr lang="en-US" sz="3000">
                <a:solidFill>
                  <a:srgbClr val="FFFFFF"/>
                </a:solidFill>
                <a:latin typeface="Open Sans"/>
                <a:ea typeface="Open Sans"/>
                <a:cs typeface="Open Sans"/>
                <a:sym typeface="Open Sans"/>
              </a:rPr>
              <a:t>quickly</a:t>
            </a:r>
            <a:r>
              <a:rPr lang="en-US" sz="3000">
                <a:solidFill>
                  <a:srgbClr val="000000"/>
                </a:solidFill>
                <a:latin typeface="Open Sans"/>
                <a:ea typeface="Open Sans"/>
                <a:cs typeface="Open Sans"/>
                <a:sym typeface="Open Sans"/>
              </a:rPr>
              <a:t> than it can be received.</a:t>
            </a:r>
          </a:p>
          <a:p>
            <a:pPr algn="l">
              <a:lnSpc>
                <a:spcPts val="4200"/>
              </a:lnSpc>
            </a:pPr>
            <a:endParaRPr lang="en-US" sz="3000">
              <a:solidFill>
                <a:srgbClr val="000000"/>
              </a:solidFill>
              <a:latin typeface="Open Sans"/>
              <a:ea typeface="Open Sans"/>
              <a:cs typeface="Open Sans"/>
              <a:sym typeface="Open Sans"/>
            </a:endParaRPr>
          </a:p>
          <a:p>
            <a:pPr algn="l">
              <a:lnSpc>
                <a:spcPts val="4200"/>
              </a:lnSpc>
            </a:pPr>
            <a:r>
              <a:rPr lang="en-US" sz="3000">
                <a:solidFill>
                  <a:srgbClr val="000000"/>
                </a:solidFill>
                <a:latin typeface="Open Sans"/>
                <a:ea typeface="Open Sans"/>
                <a:cs typeface="Open Sans"/>
                <a:sym typeface="Open Sans"/>
              </a:rPr>
              <a:t>The solution is to use a buffer. A buffer acts as a temporary storage and operates as a queue for data moving between system components. </a:t>
            </a:r>
          </a:p>
          <a:p>
            <a:pPr algn="l">
              <a:lnSpc>
                <a:spcPts val="4200"/>
              </a:lnSpc>
            </a:pPr>
            <a:endParaRPr lang="en-US" sz="3000">
              <a:solidFill>
                <a:srgbClr val="000000"/>
              </a:solidFill>
              <a:latin typeface="Open Sans"/>
              <a:ea typeface="Open Sans"/>
              <a:cs typeface="Open Sans"/>
              <a:sym typeface="Open Sans"/>
            </a:endParaRPr>
          </a:p>
          <a:p>
            <a:pPr algn="l">
              <a:lnSpc>
                <a:spcPts val="4200"/>
              </a:lnSpc>
              <a:spcBef>
                <a:spcPct val="0"/>
              </a:spcBef>
            </a:pPr>
            <a:r>
              <a:rPr lang="en-US" sz="3000">
                <a:solidFill>
                  <a:srgbClr val="000000"/>
                </a:solidFill>
                <a:latin typeface="Open Sans"/>
                <a:ea typeface="Open Sans"/>
                <a:cs typeface="Open Sans"/>
                <a:sym typeface="Open Sans"/>
              </a:rPr>
              <a:t>Typically, buffer is created in the computer memory.</a:t>
            </a:r>
          </a:p>
        </p:txBody>
      </p:sp>
      <p:grpSp>
        <p:nvGrpSpPr>
          <p:cNvPr id="13" name="Group 13"/>
          <p:cNvGrpSpPr/>
          <p:nvPr/>
        </p:nvGrpSpPr>
        <p:grpSpPr>
          <a:xfrm>
            <a:off x="5403797" y="8071876"/>
            <a:ext cx="6786212" cy="1326303"/>
            <a:chOff x="0" y="0"/>
            <a:chExt cx="2246690" cy="439095"/>
          </a:xfrm>
        </p:grpSpPr>
        <p:sp>
          <p:nvSpPr>
            <p:cNvPr id="14" name="Freeform 14"/>
            <p:cNvSpPr/>
            <p:nvPr/>
          </p:nvSpPr>
          <p:spPr>
            <a:xfrm>
              <a:off x="0" y="0"/>
              <a:ext cx="2246690" cy="439095"/>
            </a:xfrm>
            <a:custGeom>
              <a:avLst/>
              <a:gdLst/>
              <a:ahLst/>
              <a:cxnLst/>
              <a:rect l="l" t="t" r="r" b="b"/>
              <a:pathLst>
                <a:path w="2246690" h="439095">
                  <a:moveTo>
                    <a:pt x="0" y="0"/>
                  </a:moveTo>
                  <a:lnTo>
                    <a:pt x="2246690" y="0"/>
                  </a:lnTo>
                  <a:lnTo>
                    <a:pt x="2246690" y="439095"/>
                  </a:lnTo>
                  <a:lnTo>
                    <a:pt x="0" y="439095"/>
                  </a:lnTo>
                  <a:close/>
                </a:path>
              </a:pathLst>
            </a:custGeom>
            <a:solidFill>
              <a:srgbClr val="642EC7"/>
            </a:solidFill>
          </p:spPr>
          <p:txBody>
            <a:bodyPr/>
            <a:lstStyle/>
            <a:p>
              <a:endParaRPr lang="en-PH"/>
            </a:p>
          </p:txBody>
        </p:sp>
        <p:sp>
          <p:nvSpPr>
            <p:cNvPr id="15" name="TextBox 15"/>
            <p:cNvSpPr txBox="1"/>
            <p:nvPr/>
          </p:nvSpPr>
          <p:spPr>
            <a:xfrm>
              <a:off x="0" y="-28575"/>
              <a:ext cx="2246690" cy="467670"/>
            </a:xfrm>
            <a:prstGeom prst="rect">
              <a:avLst/>
            </a:prstGeom>
          </p:spPr>
          <p:txBody>
            <a:bodyPr lIns="50800" tIns="50800" rIns="50800" bIns="50800" rtlCol="0" anchor="ctr"/>
            <a:lstStyle/>
            <a:p>
              <a:pPr algn="ctr">
                <a:lnSpc>
                  <a:spcPts val="2595"/>
                </a:lnSpc>
              </a:pPr>
              <a:endParaRPr/>
            </a:p>
          </p:txBody>
        </p:sp>
      </p:grpSp>
      <p:sp>
        <p:nvSpPr>
          <p:cNvPr id="16" name="AutoShape 16"/>
          <p:cNvSpPr/>
          <p:nvPr/>
        </p:nvSpPr>
        <p:spPr>
          <a:xfrm>
            <a:off x="6158847" y="8071876"/>
            <a:ext cx="0" cy="1326303"/>
          </a:xfrm>
          <a:prstGeom prst="line">
            <a:avLst/>
          </a:prstGeom>
          <a:ln w="38100" cap="flat">
            <a:solidFill>
              <a:srgbClr val="FF1495"/>
            </a:solidFill>
            <a:prstDash val="solid"/>
            <a:headEnd type="diamond" w="lg" len="lg"/>
            <a:tailEnd type="diamond" w="lg" len="lg"/>
          </a:ln>
        </p:spPr>
        <p:txBody>
          <a:bodyPr/>
          <a:lstStyle/>
          <a:p>
            <a:endParaRPr lang="en-PH"/>
          </a:p>
        </p:txBody>
      </p:sp>
      <p:sp>
        <p:nvSpPr>
          <p:cNvPr id="17" name="AutoShape 17"/>
          <p:cNvSpPr/>
          <p:nvPr/>
        </p:nvSpPr>
        <p:spPr>
          <a:xfrm>
            <a:off x="11519145" y="8071876"/>
            <a:ext cx="0" cy="1326303"/>
          </a:xfrm>
          <a:prstGeom prst="line">
            <a:avLst/>
          </a:prstGeom>
          <a:ln w="38100" cap="flat">
            <a:solidFill>
              <a:srgbClr val="FF1495"/>
            </a:solidFill>
            <a:prstDash val="solid"/>
            <a:headEnd type="diamond" w="lg" len="lg"/>
            <a:tailEnd type="diamond" w="lg" len="lg"/>
          </a:ln>
        </p:spPr>
        <p:txBody>
          <a:bodyPr/>
          <a:lstStyle/>
          <a:p>
            <a:endParaRPr lang="en-PH"/>
          </a:p>
        </p:txBody>
      </p:sp>
      <p:sp>
        <p:nvSpPr>
          <p:cNvPr id="18" name="Freeform 18"/>
          <p:cNvSpPr/>
          <p:nvPr/>
        </p:nvSpPr>
        <p:spPr>
          <a:xfrm flipH="1">
            <a:off x="11780779" y="5365024"/>
            <a:ext cx="477619" cy="735828"/>
          </a:xfrm>
          <a:custGeom>
            <a:avLst/>
            <a:gdLst/>
            <a:ahLst/>
            <a:cxnLst/>
            <a:rect l="l" t="t" r="r" b="b"/>
            <a:pathLst>
              <a:path w="477619" h="735828">
                <a:moveTo>
                  <a:pt x="477619" y="0"/>
                </a:moveTo>
                <a:lnTo>
                  <a:pt x="0" y="0"/>
                </a:lnTo>
                <a:lnTo>
                  <a:pt x="0" y="735828"/>
                </a:lnTo>
                <a:lnTo>
                  <a:pt x="477619" y="735828"/>
                </a:lnTo>
                <a:lnTo>
                  <a:pt x="47761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9" name="AutoShape 19"/>
          <p:cNvSpPr/>
          <p:nvPr/>
        </p:nvSpPr>
        <p:spPr>
          <a:xfrm>
            <a:off x="11527547" y="5606991"/>
            <a:ext cx="403185" cy="0"/>
          </a:xfrm>
          <a:prstGeom prst="line">
            <a:avLst/>
          </a:prstGeom>
          <a:ln w="9525" cap="flat">
            <a:solidFill>
              <a:srgbClr val="019D97"/>
            </a:solidFill>
            <a:prstDash val="solid"/>
            <a:headEnd type="none" w="sm" len="sm"/>
            <a:tailEnd type="arrow" w="med" len="sm"/>
          </a:ln>
        </p:spPr>
        <p:txBody>
          <a:bodyPr/>
          <a:lstStyle/>
          <a:p>
            <a:endParaRPr lang="en-PH"/>
          </a:p>
        </p:txBody>
      </p:sp>
      <p:sp>
        <p:nvSpPr>
          <p:cNvPr id="20" name="Freeform 20"/>
          <p:cNvSpPr/>
          <p:nvPr/>
        </p:nvSpPr>
        <p:spPr>
          <a:xfrm>
            <a:off x="10262435" y="5489587"/>
            <a:ext cx="521196" cy="340080"/>
          </a:xfrm>
          <a:custGeom>
            <a:avLst/>
            <a:gdLst/>
            <a:ahLst/>
            <a:cxnLst/>
            <a:rect l="l" t="t" r="r" b="b"/>
            <a:pathLst>
              <a:path w="521196" h="340080">
                <a:moveTo>
                  <a:pt x="0" y="0"/>
                </a:moveTo>
                <a:lnTo>
                  <a:pt x="521196" y="0"/>
                </a:lnTo>
                <a:lnTo>
                  <a:pt x="521196" y="340080"/>
                </a:lnTo>
                <a:lnTo>
                  <a:pt x="0" y="340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1" name="Freeform 21"/>
          <p:cNvSpPr/>
          <p:nvPr/>
        </p:nvSpPr>
        <p:spPr>
          <a:xfrm>
            <a:off x="10368625" y="5662522"/>
            <a:ext cx="307283" cy="305048"/>
          </a:xfrm>
          <a:custGeom>
            <a:avLst/>
            <a:gdLst/>
            <a:ahLst/>
            <a:cxnLst/>
            <a:rect l="l" t="t" r="r" b="b"/>
            <a:pathLst>
              <a:path w="307283" h="305048">
                <a:moveTo>
                  <a:pt x="0" y="0"/>
                </a:moveTo>
                <a:lnTo>
                  <a:pt x="307283" y="0"/>
                </a:lnTo>
                <a:lnTo>
                  <a:pt x="307283" y="305049"/>
                </a:lnTo>
                <a:lnTo>
                  <a:pt x="0" y="305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2" name="AutoShape 22"/>
          <p:cNvSpPr/>
          <p:nvPr/>
        </p:nvSpPr>
        <p:spPr>
          <a:xfrm>
            <a:off x="10837263" y="5613733"/>
            <a:ext cx="337888" cy="0"/>
          </a:xfrm>
          <a:prstGeom prst="line">
            <a:avLst/>
          </a:prstGeom>
          <a:ln w="9525" cap="flat">
            <a:solidFill>
              <a:srgbClr val="019D97"/>
            </a:solidFill>
            <a:prstDash val="solid"/>
            <a:headEnd type="none" w="sm" len="sm"/>
            <a:tailEnd type="arrow" w="med" len="sm"/>
          </a:ln>
        </p:spPr>
        <p:txBody>
          <a:bodyPr/>
          <a:lstStyle/>
          <a:p>
            <a:endParaRPr lang="en-PH"/>
          </a:p>
        </p:txBody>
      </p:sp>
      <p:sp>
        <p:nvSpPr>
          <p:cNvPr id="23" name="Freeform 23"/>
          <p:cNvSpPr/>
          <p:nvPr/>
        </p:nvSpPr>
        <p:spPr>
          <a:xfrm>
            <a:off x="11191582" y="5709131"/>
            <a:ext cx="348900" cy="595948"/>
          </a:xfrm>
          <a:custGeom>
            <a:avLst/>
            <a:gdLst/>
            <a:ahLst/>
            <a:cxnLst/>
            <a:rect l="l" t="t" r="r" b="b"/>
            <a:pathLst>
              <a:path w="348900" h="595948">
                <a:moveTo>
                  <a:pt x="0" y="0"/>
                </a:moveTo>
                <a:lnTo>
                  <a:pt x="348900" y="0"/>
                </a:lnTo>
                <a:lnTo>
                  <a:pt x="348900" y="595948"/>
                </a:lnTo>
                <a:lnTo>
                  <a:pt x="0" y="5959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24" name="AutoShape 24"/>
          <p:cNvSpPr/>
          <p:nvPr/>
        </p:nvSpPr>
        <p:spPr>
          <a:xfrm>
            <a:off x="12258398" y="5602097"/>
            <a:ext cx="403185" cy="0"/>
          </a:xfrm>
          <a:prstGeom prst="line">
            <a:avLst/>
          </a:prstGeom>
          <a:ln w="9525" cap="flat">
            <a:solidFill>
              <a:srgbClr val="019D97"/>
            </a:solidFill>
            <a:prstDash val="solid"/>
            <a:headEnd type="none" w="sm" len="sm"/>
            <a:tailEnd type="arrow" w="med" len="sm"/>
          </a:ln>
        </p:spPr>
        <p:txBody>
          <a:bodyPr/>
          <a:lstStyle/>
          <a:p>
            <a:endParaRPr lang="en-PH"/>
          </a:p>
        </p:txBody>
      </p:sp>
      <p:sp>
        <p:nvSpPr>
          <p:cNvPr id="25" name="Freeform 25"/>
          <p:cNvSpPr/>
          <p:nvPr/>
        </p:nvSpPr>
        <p:spPr>
          <a:xfrm>
            <a:off x="12713790" y="5262603"/>
            <a:ext cx="1234120" cy="1024319"/>
          </a:xfrm>
          <a:custGeom>
            <a:avLst/>
            <a:gdLst/>
            <a:ahLst/>
            <a:cxnLst/>
            <a:rect l="l" t="t" r="r" b="b"/>
            <a:pathLst>
              <a:path w="1234120" h="1024319">
                <a:moveTo>
                  <a:pt x="0" y="0"/>
                </a:moveTo>
                <a:lnTo>
                  <a:pt x="1234120" y="0"/>
                </a:lnTo>
                <a:lnTo>
                  <a:pt x="1234120" y="1024320"/>
                </a:lnTo>
                <a:lnTo>
                  <a:pt x="0" y="1024320"/>
                </a:lnTo>
                <a:lnTo>
                  <a:pt x="0" y="0"/>
                </a:lnTo>
                <a:close/>
              </a:path>
            </a:pathLst>
          </a:custGeom>
          <a:blipFill>
            <a:blip r:embed="rId16"/>
            <a:stretch>
              <a:fillRect/>
            </a:stretch>
          </a:blipFill>
        </p:spPr>
        <p:txBody>
          <a:bodyPr/>
          <a:lstStyle/>
          <a:p>
            <a:endParaRPr lang="en-PH"/>
          </a:p>
        </p:txBody>
      </p:sp>
      <p:sp>
        <p:nvSpPr>
          <p:cNvPr id="26" name="Freeform 26"/>
          <p:cNvSpPr/>
          <p:nvPr/>
        </p:nvSpPr>
        <p:spPr>
          <a:xfrm>
            <a:off x="12870638" y="5310126"/>
            <a:ext cx="920423" cy="657445"/>
          </a:xfrm>
          <a:custGeom>
            <a:avLst/>
            <a:gdLst/>
            <a:ahLst/>
            <a:cxnLst/>
            <a:rect l="l" t="t" r="r" b="b"/>
            <a:pathLst>
              <a:path w="920423" h="657445">
                <a:moveTo>
                  <a:pt x="0" y="0"/>
                </a:moveTo>
                <a:lnTo>
                  <a:pt x="920423" y="0"/>
                </a:lnTo>
                <a:lnTo>
                  <a:pt x="920423" y="657445"/>
                </a:lnTo>
                <a:lnTo>
                  <a:pt x="0" y="657445"/>
                </a:lnTo>
                <a:lnTo>
                  <a:pt x="0" y="0"/>
                </a:lnTo>
                <a:close/>
              </a:path>
            </a:pathLst>
          </a:custGeom>
          <a:blipFill>
            <a:blip r:embed="rId17"/>
            <a:stretch>
              <a:fillRect/>
            </a:stretch>
          </a:blipFill>
        </p:spPr>
        <p:txBody>
          <a:bodyPr/>
          <a:lstStyle/>
          <a:p>
            <a:endParaRPr lang="en-PH"/>
          </a:p>
        </p:txBody>
      </p:sp>
      <p:sp>
        <p:nvSpPr>
          <p:cNvPr id="27" name="Freeform 27"/>
          <p:cNvSpPr/>
          <p:nvPr/>
        </p:nvSpPr>
        <p:spPr>
          <a:xfrm>
            <a:off x="11715050" y="5638848"/>
            <a:ext cx="543348" cy="716646"/>
          </a:xfrm>
          <a:custGeom>
            <a:avLst/>
            <a:gdLst/>
            <a:ahLst/>
            <a:cxnLst/>
            <a:rect l="l" t="t" r="r" b="b"/>
            <a:pathLst>
              <a:path w="543348" h="716646">
                <a:moveTo>
                  <a:pt x="0" y="0"/>
                </a:moveTo>
                <a:lnTo>
                  <a:pt x="543348" y="0"/>
                </a:lnTo>
                <a:lnTo>
                  <a:pt x="543348" y="716646"/>
                </a:lnTo>
                <a:lnTo>
                  <a:pt x="0" y="71664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PH"/>
          </a:p>
        </p:txBody>
      </p:sp>
      <p:sp>
        <p:nvSpPr>
          <p:cNvPr id="28" name="Freeform 28"/>
          <p:cNvSpPr/>
          <p:nvPr/>
        </p:nvSpPr>
        <p:spPr>
          <a:xfrm rot="7915007">
            <a:off x="11352422" y="6857602"/>
            <a:ext cx="1358533" cy="613659"/>
          </a:xfrm>
          <a:custGeom>
            <a:avLst/>
            <a:gdLst/>
            <a:ahLst/>
            <a:cxnLst/>
            <a:rect l="l" t="t" r="r" b="b"/>
            <a:pathLst>
              <a:path w="1358533" h="613659">
                <a:moveTo>
                  <a:pt x="0" y="0"/>
                </a:moveTo>
                <a:lnTo>
                  <a:pt x="1358533" y="0"/>
                </a:lnTo>
                <a:lnTo>
                  <a:pt x="1358533" y="613659"/>
                </a:lnTo>
                <a:lnTo>
                  <a:pt x="0" y="6136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PH"/>
          </a:p>
        </p:txBody>
      </p:sp>
      <p:sp>
        <p:nvSpPr>
          <p:cNvPr id="29" name="TextBox 29"/>
          <p:cNvSpPr txBox="1"/>
          <p:nvPr/>
        </p:nvSpPr>
        <p:spPr>
          <a:xfrm>
            <a:off x="11204517" y="5530955"/>
            <a:ext cx="323031" cy="152072"/>
          </a:xfrm>
          <a:prstGeom prst="rect">
            <a:avLst/>
          </a:prstGeom>
        </p:spPr>
        <p:txBody>
          <a:bodyPr lIns="0" tIns="0" rIns="0" bIns="0" rtlCol="0" anchor="t">
            <a:spAutoFit/>
          </a:bodyPr>
          <a:lstStyle/>
          <a:p>
            <a:pPr algn="ctr">
              <a:lnSpc>
                <a:spcPts val="656"/>
              </a:lnSpc>
            </a:pPr>
            <a:r>
              <a:rPr lang="en-US" sz="469" b="1" i="1">
                <a:solidFill>
                  <a:srgbClr val="000000"/>
                </a:solidFill>
                <a:latin typeface="Open Sans Bold Italics"/>
                <a:ea typeface="Open Sans Bold Italics"/>
                <a:cs typeface="Open Sans Bold Italics"/>
                <a:sym typeface="Open Sans Bold Italics"/>
              </a:rPr>
              <a:t>010101010</a:t>
            </a:r>
          </a:p>
          <a:p>
            <a:pPr algn="ctr">
              <a:lnSpc>
                <a:spcPts val="656"/>
              </a:lnSpc>
              <a:spcBef>
                <a:spcPct val="0"/>
              </a:spcBef>
            </a:pPr>
            <a:r>
              <a:rPr lang="en-US" sz="469" b="1" i="1">
                <a:solidFill>
                  <a:srgbClr val="000000"/>
                </a:solidFill>
                <a:latin typeface="Open Sans Bold Italics"/>
                <a:ea typeface="Open Sans Bold Italics"/>
                <a:cs typeface="Open Sans Bold Italics"/>
                <a:sym typeface="Open Sans Bold Italics"/>
              </a:rPr>
              <a:t>010010111</a:t>
            </a:r>
          </a:p>
        </p:txBody>
      </p:sp>
      <p:sp>
        <p:nvSpPr>
          <p:cNvPr id="30" name="TextBox 30"/>
          <p:cNvSpPr txBox="1"/>
          <p:nvPr/>
        </p:nvSpPr>
        <p:spPr>
          <a:xfrm>
            <a:off x="5409433" y="9455179"/>
            <a:ext cx="1438397" cy="200497"/>
          </a:xfrm>
          <a:prstGeom prst="rect">
            <a:avLst/>
          </a:prstGeom>
        </p:spPr>
        <p:txBody>
          <a:bodyPr lIns="0" tIns="0" rIns="0" bIns="0" rtlCol="0" anchor="t">
            <a:spAutoFit/>
          </a:bodyPr>
          <a:lstStyle/>
          <a:p>
            <a:pPr algn="ctr">
              <a:lnSpc>
                <a:spcPts val="1693"/>
              </a:lnSpc>
              <a:spcBef>
                <a:spcPct val="0"/>
              </a:spcBef>
            </a:pPr>
            <a:r>
              <a:rPr lang="en-US" sz="1209" b="1" i="1">
                <a:solidFill>
                  <a:srgbClr val="000000"/>
                </a:solidFill>
                <a:latin typeface="Open Sans Bold Italics"/>
                <a:ea typeface="Open Sans Bold Italics"/>
                <a:cs typeface="Open Sans Bold Italics"/>
                <a:sym typeface="Open Sans Bold Italics"/>
              </a:rPr>
              <a:t>High-water mark</a:t>
            </a:r>
          </a:p>
        </p:txBody>
      </p:sp>
      <p:sp>
        <p:nvSpPr>
          <p:cNvPr id="31" name="TextBox 31"/>
          <p:cNvSpPr txBox="1"/>
          <p:nvPr/>
        </p:nvSpPr>
        <p:spPr>
          <a:xfrm>
            <a:off x="10815102" y="9455179"/>
            <a:ext cx="1438397" cy="200497"/>
          </a:xfrm>
          <a:prstGeom prst="rect">
            <a:avLst/>
          </a:prstGeom>
        </p:spPr>
        <p:txBody>
          <a:bodyPr lIns="0" tIns="0" rIns="0" bIns="0" rtlCol="0" anchor="t">
            <a:spAutoFit/>
          </a:bodyPr>
          <a:lstStyle/>
          <a:p>
            <a:pPr algn="ctr">
              <a:lnSpc>
                <a:spcPts val="1693"/>
              </a:lnSpc>
              <a:spcBef>
                <a:spcPct val="0"/>
              </a:spcBef>
            </a:pPr>
            <a:r>
              <a:rPr lang="en-US" sz="1209" b="1" i="1">
                <a:solidFill>
                  <a:srgbClr val="000000"/>
                </a:solidFill>
                <a:latin typeface="Open Sans Bold Italics"/>
                <a:ea typeface="Open Sans Bold Italics"/>
                <a:cs typeface="Open Sans Bold Italics"/>
                <a:sym typeface="Open Sans Bold Italics"/>
              </a:rPr>
              <a:t>Low-water mark</a:t>
            </a:r>
          </a:p>
        </p:txBody>
      </p:sp>
      <p:sp>
        <p:nvSpPr>
          <p:cNvPr id="32" name="TextBox 32"/>
          <p:cNvSpPr txBox="1"/>
          <p:nvPr/>
        </p:nvSpPr>
        <p:spPr>
          <a:xfrm>
            <a:off x="758163" y="224442"/>
            <a:ext cx="8031392" cy="537330"/>
          </a:xfrm>
          <a:prstGeom prst="rect">
            <a:avLst/>
          </a:prstGeom>
        </p:spPr>
        <p:txBody>
          <a:bodyPr lIns="0" tIns="0" rIns="0" bIns="0" rtlCol="0" anchor="t">
            <a:spAutoFit/>
          </a:bodyPr>
          <a:lstStyle/>
          <a:p>
            <a:pPr marL="0" lvl="0" indent="0" algn="l">
              <a:lnSpc>
                <a:spcPts val="3972"/>
              </a:lnSpc>
              <a:spcBef>
                <a:spcPct val="0"/>
              </a:spcBef>
            </a:pPr>
            <a:r>
              <a:rPr lang="en-US" sz="3546" b="1" spc="-106">
                <a:solidFill>
                  <a:srgbClr val="FFFFFF"/>
                </a:solidFill>
                <a:latin typeface="Poppins Bold"/>
                <a:ea typeface="Poppins Bold"/>
                <a:cs typeface="Poppins Bold"/>
                <a:sym typeface="Poppins Bold"/>
              </a:rPr>
              <a:t>3.3 Primary Memory: RAM and ROM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TextBox 7"/>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8" name="TextBox 8"/>
          <p:cNvSpPr txBox="1"/>
          <p:nvPr/>
        </p:nvSpPr>
        <p:spPr>
          <a:xfrm>
            <a:off x="402046" y="1877010"/>
            <a:ext cx="427740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Big Picture</a:t>
            </a:r>
          </a:p>
        </p:txBody>
      </p:sp>
      <p:sp>
        <p:nvSpPr>
          <p:cNvPr id="9" name="AutoShape 9"/>
          <p:cNvSpPr/>
          <p:nvPr/>
        </p:nvSpPr>
        <p:spPr>
          <a:xfrm>
            <a:off x="402046" y="2627897"/>
            <a:ext cx="3354847" cy="0"/>
          </a:xfrm>
          <a:prstGeom prst="line">
            <a:avLst/>
          </a:prstGeom>
          <a:ln w="66675" cap="rnd">
            <a:solidFill>
              <a:srgbClr val="FFDE59"/>
            </a:solidFill>
            <a:prstDash val="solid"/>
            <a:headEnd type="none" w="sm" len="sm"/>
            <a:tailEnd type="oval" w="lg" len="lg"/>
          </a:ln>
        </p:spPr>
        <p:txBody>
          <a:bodyPr/>
          <a:lstStyle/>
          <a:p>
            <a:endParaRPr lang="en-PH"/>
          </a:p>
        </p:txBody>
      </p:sp>
      <p:grpSp>
        <p:nvGrpSpPr>
          <p:cNvPr id="10" name="Group 10"/>
          <p:cNvGrpSpPr/>
          <p:nvPr/>
        </p:nvGrpSpPr>
        <p:grpSpPr>
          <a:xfrm>
            <a:off x="2010173" y="2754702"/>
            <a:ext cx="13319205" cy="6898801"/>
            <a:chOff x="0" y="0"/>
            <a:chExt cx="3603388" cy="1866407"/>
          </a:xfrm>
        </p:grpSpPr>
        <p:sp>
          <p:nvSpPr>
            <p:cNvPr id="11" name="Freeform 11"/>
            <p:cNvSpPr/>
            <p:nvPr/>
          </p:nvSpPr>
          <p:spPr>
            <a:xfrm>
              <a:off x="0" y="0"/>
              <a:ext cx="3603389" cy="1866407"/>
            </a:xfrm>
            <a:custGeom>
              <a:avLst/>
              <a:gdLst/>
              <a:ahLst/>
              <a:cxnLst/>
              <a:rect l="l" t="t" r="r" b="b"/>
              <a:pathLst>
                <a:path w="3603389" h="1866407">
                  <a:moveTo>
                    <a:pt x="29644" y="0"/>
                  </a:moveTo>
                  <a:lnTo>
                    <a:pt x="3573744" y="0"/>
                  </a:lnTo>
                  <a:cubicBezTo>
                    <a:pt x="3581607" y="0"/>
                    <a:pt x="3589146" y="3123"/>
                    <a:pt x="3594706" y="8683"/>
                  </a:cubicBezTo>
                  <a:cubicBezTo>
                    <a:pt x="3600266" y="14242"/>
                    <a:pt x="3603389" y="21782"/>
                    <a:pt x="3603389" y="29644"/>
                  </a:cubicBezTo>
                  <a:lnTo>
                    <a:pt x="3603389" y="1836763"/>
                  </a:lnTo>
                  <a:cubicBezTo>
                    <a:pt x="3603389" y="1844625"/>
                    <a:pt x="3600266" y="1852165"/>
                    <a:pt x="3594706" y="1857725"/>
                  </a:cubicBezTo>
                  <a:cubicBezTo>
                    <a:pt x="3589146" y="1863284"/>
                    <a:pt x="3581607" y="1866407"/>
                    <a:pt x="3573744" y="1866407"/>
                  </a:cubicBezTo>
                  <a:lnTo>
                    <a:pt x="29644" y="1866407"/>
                  </a:lnTo>
                  <a:cubicBezTo>
                    <a:pt x="21782" y="1866407"/>
                    <a:pt x="14242" y="1863284"/>
                    <a:pt x="8683" y="1857725"/>
                  </a:cubicBezTo>
                  <a:cubicBezTo>
                    <a:pt x="3123" y="1852165"/>
                    <a:pt x="0" y="1844625"/>
                    <a:pt x="0" y="1836763"/>
                  </a:cubicBezTo>
                  <a:lnTo>
                    <a:pt x="0" y="29644"/>
                  </a:lnTo>
                  <a:cubicBezTo>
                    <a:pt x="0" y="21782"/>
                    <a:pt x="3123" y="14242"/>
                    <a:pt x="8683" y="8683"/>
                  </a:cubicBezTo>
                  <a:cubicBezTo>
                    <a:pt x="14242" y="3123"/>
                    <a:pt x="21782" y="0"/>
                    <a:pt x="29644" y="0"/>
                  </a:cubicBezTo>
                  <a:close/>
                </a:path>
              </a:pathLst>
            </a:custGeom>
            <a:solidFill>
              <a:srgbClr val="F4F3F3"/>
            </a:solidFill>
          </p:spPr>
          <p:txBody>
            <a:bodyPr/>
            <a:lstStyle/>
            <a:p>
              <a:endParaRPr lang="en-PH"/>
            </a:p>
          </p:txBody>
        </p:sp>
        <p:sp>
          <p:nvSpPr>
            <p:cNvPr id="12" name="TextBox 12"/>
            <p:cNvSpPr txBox="1"/>
            <p:nvPr/>
          </p:nvSpPr>
          <p:spPr>
            <a:xfrm>
              <a:off x="0" y="-28575"/>
              <a:ext cx="3603388" cy="1894982"/>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4154443" y="6666341"/>
            <a:ext cx="1368847" cy="611869"/>
            <a:chOff x="0" y="0"/>
            <a:chExt cx="1193287" cy="533394"/>
          </a:xfrm>
        </p:grpSpPr>
        <p:sp>
          <p:nvSpPr>
            <p:cNvPr id="14" name="Freeform 14"/>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5" name="Group 15"/>
          <p:cNvGrpSpPr/>
          <p:nvPr/>
        </p:nvGrpSpPr>
        <p:grpSpPr>
          <a:xfrm>
            <a:off x="11816260" y="6683387"/>
            <a:ext cx="1368847" cy="611869"/>
            <a:chOff x="0" y="0"/>
            <a:chExt cx="1193287" cy="533394"/>
          </a:xfrm>
        </p:grpSpPr>
        <p:sp>
          <p:nvSpPr>
            <p:cNvPr id="16" name="Freeform 16"/>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7" name="Group 17"/>
          <p:cNvGrpSpPr/>
          <p:nvPr/>
        </p:nvGrpSpPr>
        <p:grpSpPr>
          <a:xfrm>
            <a:off x="5215107" y="3079156"/>
            <a:ext cx="7034205" cy="3122068"/>
            <a:chOff x="0" y="0"/>
            <a:chExt cx="2820179" cy="1251711"/>
          </a:xfrm>
        </p:grpSpPr>
        <p:sp>
          <p:nvSpPr>
            <p:cNvPr id="18" name="Freeform 18"/>
            <p:cNvSpPr/>
            <p:nvPr/>
          </p:nvSpPr>
          <p:spPr>
            <a:xfrm>
              <a:off x="0" y="0"/>
              <a:ext cx="2820179" cy="1251711"/>
            </a:xfrm>
            <a:custGeom>
              <a:avLst/>
              <a:gdLst/>
              <a:ahLst/>
              <a:cxnLst/>
              <a:rect l="l" t="t" r="r" b="b"/>
              <a:pathLst>
                <a:path w="2820179" h="1251711">
                  <a:moveTo>
                    <a:pt x="0" y="0"/>
                  </a:moveTo>
                  <a:lnTo>
                    <a:pt x="0" y="1251711"/>
                  </a:lnTo>
                  <a:lnTo>
                    <a:pt x="2820179" y="1251711"/>
                  </a:lnTo>
                  <a:lnTo>
                    <a:pt x="2820179" y="0"/>
                  </a:lnTo>
                  <a:lnTo>
                    <a:pt x="0" y="0"/>
                  </a:lnTo>
                  <a:close/>
                  <a:moveTo>
                    <a:pt x="2759219" y="1190751"/>
                  </a:moveTo>
                  <a:lnTo>
                    <a:pt x="59690" y="1190751"/>
                  </a:lnTo>
                  <a:lnTo>
                    <a:pt x="59690" y="59690"/>
                  </a:lnTo>
                  <a:lnTo>
                    <a:pt x="2759219" y="59690"/>
                  </a:lnTo>
                  <a:lnTo>
                    <a:pt x="2759219" y="1190751"/>
                  </a:lnTo>
                  <a:close/>
                </a:path>
              </a:pathLst>
            </a:custGeom>
            <a:solidFill>
              <a:srgbClr val="FF1495">
                <a:alpha val="10980"/>
              </a:srgbClr>
            </a:solidFill>
          </p:spPr>
          <p:txBody>
            <a:bodyPr/>
            <a:lstStyle/>
            <a:p>
              <a:endParaRPr lang="en-PH"/>
            </a:p>
          </p:txBody>
        </p:sp>
      </p:grpSp>
      <p:grpSp>
        <p:nvGrpSpPr>
          <p:cNvPr id="19" name="Group 19"/>
          <p:cNvGrpSpPr/>
          <p:nvPr/>
        </p:nvGrpSpPr>
        <p:grpSpPr>
          <a:xfrm>
            <a:off x="6712655" y="6664767"/>
            <a:ext cx="3906431" cy="854244"/>
            <a:chOff x="0" y="0"/>
            <a:chExt cx="1566180" cy="342487"/>
          </a:xfrm>
        </p:grpSpPr>
        <p:sp>
          <p:nvSpPr>
            <p:cNvPr id="20" name="Freeform 20"/>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alpha val="9804"/>
              </a:srgbClr>
            </a:solidFill>
          </p:spPr>
          <p:txBody>
            <a:bodyPr/>
            <a:lstStyle/>
            <a:p>
              <a:endParaRPr lang="en-PH"/>
            </a:p>
          </p:txBody>
        </p:sp>
      </p:grpSp>
      <p:sp>
        <p:nvSpPr>
          <p:cNvPr id="21" name="Freeform 21"/>
          <p:cNvSpPr/>
          <p:nvPr/>
        </p:nvSpPr>
        <p:spPr>
          <a:xfrm>
            <a:off x="5739079" y="5207850"/>
            <a:ext cx="873501" cy="728976"/>
          </a:xfrm>
          <a:custGeom>
            <a:avLst/>
            <a:gdLst/>
            <a:ahLst/>
            <a:cxnLst/>
            <a:rect l="l" t="t" r="r" b="b"/>
            <a:pathLst>
              <a:path w="873501" h="728976">
                <a:moveTo>
                  <a:pt x="0" y="0"/>
                </a:moveTo>
                <a:lnTo>
                  <a:pt x="873501" y="0"/>
                </a:lnTo>
                <a:lnTo>
                  <a:pt x="873501" y="728976"/>
                </a:lnTo>
                <a:lnTo>
                  <a:pt x="0" y="728976"/>
                </a:lnTo>
                <a:lnTo>
                  <a:pt x="0" y="0"/>
                </a:lnTo>
                <a:close/>
              </a:path>
            </a:pathLst>
          </a:custGeom>
          <a:blipFill>
            <a:blip r:embed="rId8">
              <a:alphaModFix amt="9999"/>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22" name="Group 22"/>
          <p:cNvGrpSpPr/>
          <p:nvPr/>
        </p:nvGrpSpPr>
        <p:grpSpPr>
          <a:xfrm>
            <a:off x="6399319" y="3840779"/>
            <a:ext cx="793485" cy="793485"/>
            <a:chOff x="0" y="0"/>
            <a:chExt cx="1913890" cy="1913890"/>
          </a:xfrm>
        </p:grpSpPr>
        <p:sp>
          <p:nvSpPr>
            <p:cNvPr id="23" name="Freeform 2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DE59">
                <a:alpha val="9804"/>
              </a:srgbClr>
            </a:solidFill>
          </p:spPr>
          <p:txBody>
            <a:bodyPr/>
            <a:lstStyle/>
            <a:p>
              <a:endParaRPr lang="en-PH"/>
            </a:p>
          </p:txBody>
        </p:sp>
      </p:grpSp>
      <p:grpSp>
        <p:nvGrpSpPr>
          <p:cNvPr id="24" name="Group 24"/>
          <p:cNvGrpSpPr/>
          <p:nvPr/>
        </p:nvGrpSpPr>
        <p:grpSpPr>
          <a:xfrm>
            <a:off x="8805460" y="3812622"/>
            <a:ext cx="2606060" cy="365848"/>
            <a:chOff x="0" y="0"/>
            <a:chExt cx="2652321" cy="372342"/>
          </a:xfrm>
        </p:grpSpPr>
        <p:sp>
          <p:nvSpPr>
            <p:cNvPr id="25" name="Freeform 25"/>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sp>
        <p:nvSpPr>
          <p:cNvPr id="26" name="Freeform 26"/>
          <p:cNvSpPr/>
          <p:nvPr/>
        </p:nvSpPr>
        <p:spPr>
          <a:xfrm>
            <a:off x="5775303" y="3871674"/>
            <a:ext cx="435375" cy="435375"/>
          </a:xfrm>
          <a:custGeom>
            <a:avLst/>
            <a:gdLst/>
            <a:ahLst/>
            <a:cxnLst/>
            <a:rect l="l" t="t" r="r" b="b"/>
            <a:pathLst>
              <a:path w="435375" h="435375">
                <a:moveTo>
                  <a:pt x="0" y="0"/>
                </a:moveTo>
                <a:lnTo>
                  <a:pt x="435375" y="0"/>
                </a:lnTo>
                <a:lnTo>
                  <a:pt x="435375" y="435375"/>
                </a:lnTo>
                <a:lnTo>
                  <a:pt x="0" y="435375"/>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27" name="Group 27"/>
          <p:cNvGrpSpPr/>
          <p:nvPr/>
        </p:nvGrpSpPr>
        <p:grpSpPr>
          <a:xfrm>
            <a:off x="8805460" y="4261706"/>
            <a:ext cx="2606060" cy="365848"/>
            <a:chOff x="0" y="0"/>
            <a:chExt cx="2652321" cy="372342"/>
          </a:xfrm>
        </p:grpSpPr>
        <p:sp>
          <p:nvSpPr>
            <p:cNvPr id="28" name="Freeform 28"/>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grpSp>
        <p:nvGrpSpPr>
          <p:cNvPr id="29" name="Group 29"/>
          <p:cNvGrpSpPr/>
          <p:nvPr/>
        </p:nvGrpSpPr>
        <p:grpSpPr>
          <a:xfrm>
            <a:off x="8805460" y="4688721"/>
            <a:ext cx="2606060" cy="365848"/>
            <a:chOff x="0" y="0"/>
            <a:chExt cx="2652321" cy="372342"/>
          </a:xfrm>
        </p:grpSpPr>
        <p:sp>
          <p:nvSpPr>
            <p:cNvPr id="30" name="Freeform 30"/>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grpSp>
        <p:nvGrpSpPr>
          <p:cNvPr id="31" name="Group 31"/>
          <p:cNvGrpSpPr/>
          <p:nvPr/>
        </p:nvGrpSpPr>
        <p:grpSpPr>
          <a:xfrm>
            <a:off x="8805460" y="5118742"/>
            <a:ext cx="2606060" cy="365848"/>
            <a:chOff x="0" y="0"/>
            <a:chExt cx="2652321" cy="372342"/>
          </a:xfrm>
        </p:grpSpPr>
        <p:sp>
          <p:nvSpPr>
            <p:cNvPr id="32" name="Freeform 32"/>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grpSp>
        <p:nvGrpSpPr>
          <p:cNvPr id="33" name="Group 33"/>
          <p:cNvGrpSpPr/>
          <p:nvPr/>
        </p:nvGrpSpPr>
        <p:grpSpPr>
          <a:xfrm>
            <a:off x="8805460" y="5566125"/>
            <a:ext cx="2606060" cy="365848"/>
            <a:chOff x="0" y="0"/>
            <a:chExt cx="2652321" cy="372342"/>
          </a:xfrm>
        </p:grpSpPr>
        <p:sp>
          <p:nvSpPr>
            <p:cNvPr id="34" name="Freeform 34"/>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9804"/>
              </a:srgbClr>
            </a:solidFill>
          </p:spPr>
          <p:txBody>
            <a:bodyPr/>
            <a:lstStyle/>
            <a:p>
              <a:endParaRPr lang="en-PH"/>
            </a:p>
          </p:txBody>
        </p:sp>
      </p:grpSp>
      <p:sp>
        <p:nvSpPr>
          <p:cNvPr id="35" name="AutoShape 35"/>
          <p:cNvSpPr/>
          <p:nvPr/>
        </p:nvSpPr>
        <p:spPr>
          <a:xfrm flipV="1">
            <a:off x="7903979" y="3995546"/>
            <a:ext cx="0" cy="2670795"/>
          </a:xfrm>
          <a:prstGeom prst="line">
            <a:avLst/>
          </a:prstGeom>
          <a:ln w="47625" cap="rnd">
            <a:solidFill>
              <a:srgbClr val="C9E265">
                <a:alpha val="9804"/>
              </a:srgbClr>
            </a:solidFill>
            <a:prstDash val="solid"/>
            <a:headEnd type="none" w="sm" len="sm"/>
            <a:tailEnd type="none" w="sm" len="sm"/>
          </a:ln>
        </p:spPr>
        <p:txBody>
          <a:bodyPr/>
          <a:lstStyle/>
          <a:p>
            <a:endParaRPr lang="en-PH"/>
          </a:p>
        </p:txBody>
      </p:sp>
      <p:sp>
        <p:nvSpPr>
          <p:cNvPr id="36" name="AutoShape 36"/>
          <p:cNvSpPr/>
          <p:nvPr/>
        </p:nvSpPr>
        <p:spPr>
          <a:xfrm flipV="1">
            <a:off x="8054832" y="4828510"/>
            <a:ext cx="0" cy="1837832"/>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37" name="AutoShape 37"/>
          <p:cNvSpPr/>
          <p:nvPr/>
        </p:nvSpPr>
        <p:spPr>
          <a:xfrm flipV="1">
            <a:off x="7304961" y="5301994"/>
            <a:ext cx="0" cy="1336573"/>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38" name="AutoShape 38"/>
          <p:cNvSpPr/>
          <p:nvPr/>
        </p:nvSpPr>
        <p:spPr>
          <a:xfrm flipH="1">
            <a:off x="5530221" y="7147465"/>
            <a:ext cx="1182046" cy="0"/>
          </a:xfrm>
          <a:prstGeom prst="line">
            <a:avLst/>
          </a:prstGeom>
          <a:ln w="47625" cap="rnd">
            <a:solidFill>
              <a:srgbClr val="C9E265">
                <a:alpha val="12941"/>
              </a:srgbClr>
            </a:solidFill>
            <a:prstDash val="solid"/>
            <a:headEnd type="none" w="sm" len="sm"/>
            <a:tailEnd type="none" w="sm" len="sm"/>
          </a:ln>
        </p:spPr>
        <p:txBody>
          <a:bodyPr/>
          <a:lstStyle/>
          <a:p>
            <a:endParaRPr lang="en-PH"/>
          </a:p>
        </p:txBody>
      </p:sp>
      <p:sp>
        <p:nvSpPr>
          <p:cNvPr id="39" name="AutoShape 39"/>
          <p:cNvSpPr/>
          <p:nvPr/>
        </p:nvSpPr>
        <p:spPr>
          <a:xfrm flipH="1">
            <a:off x="5515092" y="6967697"/>
            <a:ext cx="1197927" cy="0"/>
          </a:xfrm>
          <a:prstGeom prst="line">
            <a:avLst/>
          </a:prstGeom>
          <a:ln w="47625" cap="rnd">
            <a:solidFill>
              <a:srgbClr val="FF5757">
                <a:alpha val="6667"/>
              </a:srgbClr>
            </a:solidFill>
            <a:prstDash val="solid"/>
            <a:headEnd type="none" w="sm" len="sm"/>
            <a:tailEnd type="none" w="sm" len="sm"/>
          </a:ln>
        </p:spPr>
        <p:txBody>
          <a:bodyPr/>
          <a:lstStyle/>
          <a:p>
            <a:endParaRPr lang="en-PH"/>
          </a:p>
        </p:txBody>
      </p:sp>
      <p:sp>
        <p:nvSpPr>
          <p:cNvPr id="40" name="AutoShape 40"/>
          <p:cNvSpPr/>
          <p:nvPr/>
        </p:nvSpPr>
        <p:spPr>
          <a:xfrm flipH="1">
            <a:off x="5515092" y="6765785"/>
            <a:ext cx="1197946" cy="0"/>
          </a:xfrm>
          <a:prstGeom prst="line">
            <a:avLst/>
          </a:prstGeom>
          <a:ln w="47625" cap="rnd">
            <a:solidFill>
              <a:srgbClr val="38B6FF">
                <a:alpha val="12941"/>
              </a:srgbClr>
            </a:solidFill>
            <a:prstDash val="solid"/>
            <a:headEnd type="none" w="sm" len="sm"/>
            <a:tailEnd type="none" w="sm" len="sm"/>
          </a:ln>
        </p:spPr>
        <p:txBody>
          <a:bodyPr/>
          <a:lstStyle/>
          <a:p>
            <a:endParaRPr lang="en-PH"/>
          </a:p>
        </p:txBody>
      </p:sp>
      <p:sp>
        <p:nvSpPr>
          <p:cNvPr id="41" name="AutoShape 41"/>
          <p:cNvSpPr/>
          <p:nvPr/>
        </p:nvSpPr>
        <p:spPr>
          <a:xfrm flipH="1">
            <a:off x="10634214" y="7102645"/>
            <a:ext cx="1182046" cy="0"/>
          </a:xfrm>
          <a:prstGeom prst="line">
            <a:avLst/>
          </a:prstGeom>
          <a:ln w="47625" cap="rnd">
            <a:solidFill>
              <a:srgbClr val="C9E265">
                <a:alpha val="10980"/>
              </a:srgbClr>
            </a:solidFill>
            <a:prstDash val="solid"/>
            <a:headEnd type="none" w="sm" len="sm"/>
            <a:tailEnd type="none" w="sm" len="sm"/>
          </a:ln>
        </p:spPr>
        <p:txBody>
          <a:bodyPr/>
          <a:lstStyle/>
          <a:p>
            <a:endParaRPr lang="en-PH"/>
          </a:p>
        </p:txBody>
      </p:sp>
      <p:sp>
        <p:nvSpPr>
          <p:cNvPr id="42" name="AutoShape 42"/>
          <p:cNvSpPr/>
          <p:nvPr/>
        </p:nvSpPr>
        <p:spPr>
          <a:xfrm flipH="1">
            <a:off x="10619086" y="6922877"/>
            <a:ext cx="1197927" cy="0"/>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43" name="TextBox 43"/>
          <p:cNvSpPr txBox="1"/>
          <p:nvPr/>
        </p:nvSpPr>
        <p:spPr>
          <a:xfrm>
            <a:off x="8133101" y="3873155"/>
            <a:ext cx="579816" cy="216207"/>
          </a:xfrm>
          <a:prstGeom prst="rect">
            <a:avLst/>
          </a:prstGeom>
        </p:spPr>
        <p:txBody>
          <a:bodyPr lIns="0" tIns="0" rIns="0" bIns="0" rtlCol="0" anchor="t">
            <a:spAutoFit/>
          </a:bodyPr>
          <a:lstStyle/>
          <a:p>
            <a:pPr algn="ctr">
              <a:lnSpc>
                <a:spcPts val="1723"/>
              </a:lnSpc>
            </a:pPr>
            <a:r>
              <a:rPr lang="en-US" sz="1231" b="1">
                <a:solidFill>
                  <a:srgbClr val="000000">
                    <a:alpha val="9804"/>
                  </a:srgbClr>
                </a:solidFill>
                <a:latin typeface="Now Bold"/>
                <a:ea typeface="Now Bold"/>
                <a:cs typeface="Now Bold"/>
                <a:sym typeface="Now Bold"/>
              </a:rPr>
              <a:t>MAR</a:t>
            </a:r>
          </a:p>
        </p:txBody>
      </p:sp>
      <p:sp>
        <p:nvSpPr>
          <p:cNvPr id="44" name="TextBox 44"/>
          <p:cNvSpPr txBox="1"/>
          <p:nvPr/>
        </p:nvSpPr>
        <p:spPr>
          <a:xfrm>
            <a:off x="8152394" y="4749254"/>
            <a:ext cx="579816" cy="216207"/>
          </a:xfrm>
          <a:prstGeom prst="rect">
            <a:avLst/>
          </a:prstGeom>
        </p:spPr>
        <p:txBody>
          <a:bodyPr lIns="0" tIns="0" rIns="0" bIns="0" rtlCol="0" anchor="t">
            <a:spAutoFit/>
          </a:bodyPr>
          <a:lstStyle/>
          <a:p>
            <a:pPr algn="ctr">
              <a:lnSpc>
                <a:spcPts val="1723"/>
              </a:lnSpc>
            </a:pPr>
            <a:r>
              <a:rPr lang="en-US" sz="1231" b="1">
                <a:solidFill>
                  <a:srgbClr val="000000">
                    <a:alpha val="9804"/>
                  </a:srgbClr>
                </a:solidFill>
                <a:latin typeface="Now Bold"/>
                <a:ea typeface="Now Bold"/>
                <a:cs typeface="Now Bold"/>
                <a:sym typeface="Now Bold"/>
              </a:rPr>
              <a:t>MDR</a:t>
            </a:r>
          </a:p>
        </p:txBody>
      </p:sp>
      <p:sp>
        <p:nvSpPr>
          <p:cNvPr id="45" name="AutoShape 45"/>
          <p:cNvSpPr/>
          <p:nvPr/>
        </p:nvSpPr>
        <p:spPr>
          <a:xfrm flipH="1">
            <a:off x="7873873" y="3995546"/>
            <a:ext cx="318669" cy="0"/>
          </a:xfrm>
          <a:prstGeom prst="line">
            <a:avLst/>
          </a:prstGeom>
          <a:ln w="47625" cap="rnd">
            <a:solidFill>
              <a:srgbClr val="C9E265">
                <a:alpha val="9804"/>
              </a:srgbClr>
            </a:solidFill>
            <a:prstDash val="solid"/>
            <a:headEnd type="none" w="sm" len="sm"/>
            <a:tailEnd type="none" w="sm" len="sm"/>
          </a:ln>
        </p:spPr>
        <p:txBody>
          <a:bodyPr/>
          <a:lstStyle/>
          <a:p>
            <a:endParaRPr lang="en-PH"/>
          </a:p>
        </p:txBody>
      </p:sp>
      <p:sp>
        <p:nvSpPr>
          <p:cNvPr id="46" name="AutoShape 46"/>
          <p:cNvSpPr/>
          <p:nvPr/>
        </p:nvSpPr>
        <p:spPr>
          <a:xfrm>
            <a:off x="8035432" y="4850135"/>
            <a:ext cx="193266" cy="0"/>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47" name="AutoShape 47"/>
          <p:cNvSpPr/>
          <p:nvPr/>
        </p:nvSpPr>
        <p:spPr>
          <a:xfrm flipV="1">
            <a:off x="6957919" y="4618919"/>
            <a:ext cx="0" cy="712024"/>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8" name="AutoShape 48"/>
          <p:cNvSpPr/>
          <p:nvPr/>
        </p:nvSpPr>
        <p:spPr>
          <a:xfrm flipH="1">
            <a:off x="6523647" y="5330944"/>
            <a:ext cx="455897" cy="0"/>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9" name="AutoShape 49"/>
          <p:cNvSpPr/>
          <p:nvPr/>
        </p:nvSpPr>
        <p:spPr>
          <a:xfrm flipH="1">
            <a:off x="6849064" y="5330944"/>
            <a:ext cx="455897" cy="0"/>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50" name="AutoShape 50"/>
          <p:cNvSpPr/>
          <p:nvPr/>
        </p:nvSpPr>
        <p:spPr>
          <a:xfrm flipH="1">
            <a:off x="11402602" y="4460340"/>
            <a:ext cx="277858" cy="6452"/>
          </a:xfrm>
          <a:prstGeom prst="line">
            <a:avLst/>
          </a:prstGeom>
          <a:ln w="47625" cap="rnd">
            <a:solidFill>
              <a:srgbClr val="FF5757">
                <a:alpha val="13725"/>
              </a:srgbClr>
            </a:solidFill>
            <a:prstDash val="solid"/>
            <a:headEnd type="none" w="sm" len="sm"/>
            <a:tailEnd type="none" w="sm" len="sm"/>
          </a:ln>
        </p:spPr>
        <p:txBody>
          <a:bodyPr/>
          <a:lstStyle/>
          <a:p>
            <a:endParaRPr lang="en-PH"/>
          </a:p>
        </p:txBody>
      </p:sp>
      <p:sp>
        <p:nvSpPr>
          <p:cNvPr id="51" name="AutoShape 51"/>
          <p:cNvSpPr/>
          <p:nvPr/>
        </p:nvSpPr>
        <p:spPr>
          <a:xfrm>
            <a:off x="11677441" y="3973998"/>
            <a:ext cx="0" cy="515738"/>
          </a:xfrm>
          <a:prstGeom prst="line">
            <a:avLst/>
          </a:prstGeom>
          <a:ln w="47625" cap="rnd">
            <a:solidFill>
              <a:srgbClr val="FF5757">
                <a:alpha val="13725"/>
              </a:srgbClr>
            </a:solidFill>
            <a:prstDash val="solid"/>
            <a:headEnd type="none" w="sm" len="sm"/>
            <a:tailEnd type="none" w="sm" len="sm"/>
          </a:ln>
        </p:spPr>
        <p:txBody>
          <a:bodyPr/>
          <a:lstStyle/>
          <a:p>
            <a:endParaRPr lang="en-PH"/>
          </a:p>
        </p:txBody>
      </p:sp>
      <p:sp>
        <p:nvSpPr>
          <p:cNvPr id="52" name="AutoShape 52"/>
          <p:cNvSpPr/>
          <p:nvPr/>
        </p:nvSpPr>
        <p:spPr>
          <a:xfrm>
            <a:off x="11411428" y="3974014"/>
            <a:ext cx="269535" cy="0"/>
          </a:xfrm>
          <a:prstGeom prst="line">
            <a:avLst/>
          </a:prstGeom>
          <a:ln w="47625" cap="rnd">
            <a:solidFill>
              <a:srgbClr val="FF5757">
                <a:alpha val="13725"/>
              </a:srgbClr>
            </a:solidFill>
            <a:prstDash val="solid"/>
            <a:headEnd type="none" w="sm" len="sm"/>
            <a:tailEnd type="none" w="sm" len="sm"/>
          </a:ln>
        </p:spPr>
        <p:txBody>
          <a:bodyPr/>
          <a:lstStyle/>
          <a:p>
            <a:endParaRPr lang="en-PH"/>
          </a:p>
        </p:txBody>
      </p:sp>
      <p:grpSp>
        <p:nvGrpSpPr>
          <p:cNvPr id="53" name="Group 53"/>
          <p:cNvGrpSpPr/>
          <p:nvPr/>
        </p:nvGrpSpPr>
        <p:grpSpPr>
          <a:xfrm>
            <a:off x="6778995" y="8427130"/>
            <a:ext cx="3906431" cy="854244"/>
            <a:chOff x="0" y="0"/>
            <a:chExt cx="1566180" cy="342487"/>
          </a:xfrm>
        </p:grpSpPr>
        <p:sp>
          <p:nvSpPr>
            <p:cNvPr id="54" name="Freeform 54"/>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55" name="AutoShape 55"/>
          <p:cNvSpPr/>
          <p:nvPr/>
        </p:nvSpPr>
        <p:spPr>
          <a:xfrm flipV="1">
            <a:off x="8665870" y="7519011"/>
            <a:ext cx="0" cy="908120"/>
          </a:xfrm>
          <a:prstGeom prst="line">
            <a:avLst/>
          </a:prstGeom>
          <a:ln w="47625" cap="rnd">
            <a:solidFill>
              <a:srgbClr val="FF66C4">
                <a:alpha val="9804"/>
              </a:srgbClr>
            </a:solidFill>
            <a:prstDash val="solid"/>
            <a:headEnd type="none" w="sm" len="sm"/>
            <a:tailEnd type="none" w="sm" len="sm"/>
          </a:ln>
        </p:spPr>
        <p:txBody>
          <a:bodyPr/>
          <a:lstStyle/>
          <a:p>
            <a:endParaRPr lang="en-PH"/>
          </a:p>
        </p:txBody>
      </p:sp>
      <p:sp>
        <p:nvSpPr>
          <p:cNvPr id="56" name="AutoShape 56"/>
          <p:cNvSpPr/>
          <p:nvPr/>
        </p:nvSpPr>
        <p:spPr>
          <a:xfrm flipH="1">
            <a:off x="14400828" y="3128590"/>
            <a:ext cx="879692" cy="0"/>
          </a:xfrm>
          <a:prstGeom prst="line">
            <a:avLst/>
          </a:prstGeom>
          <a:ln w="85725" cap="rnd">
            <a:solidFill>
              <a:srgbClr val="38B6FF">
                <a:alpha val="8627"/>
              </a:srgbClr>
            </a:solidFill>
            <a:prstDash val="solid"/>
            <a:headEnd type="none" w="sm" len="sm"/>
            <a:tailEnd type="none" w="sm" len="sm"/>
          </a:ln>
        </p:spPr>
        <p:txBody>
          <a:bodyPr/>
          <a:lstStyle/>
          <a:p>
            <a:endParaRPr lang="en-PH"/>
          </a:p>
        </p:txBody>
      </p:sp>
      <p:sp>
        <p:nvSpPr>
          <p:cNvPr id="57" name="AutoShape 57"/>
          <p:cNvSpPr/>
          <p:nvPr/>
        </p:nvSpPr>
        <p:spPr>
          <a:xfrm flipH="1">
            <a:off x="14400828" y="3585142"/>
            <a:ext cx="879692" cy="0"/>
          </a:xfrm>
          <a:prstGeom prst="line">
            <a:avLst/>
          </a:prstGeom>
          <a:ln w="85725" cap="rnd">
            <a:solidFill>
              <a:srgbClr val="C9E265">
                <a:alpha val="13725"/>
              </a:srgbClr>
            </a:solidFill>
            <a:prstDash val="solid"/>
            <a:headEnd type="none" w="sm" len="sm"/>
            <a:tailEnd type="none" w="sm" len="sm"/>
          </a:ln>
        </p:spPr>
        <p:txBody>
          <a:bodyPr/>
          <a:lstStyle/>
          <a:p>
            <a:endParaRPr lang="en-PH"/>
          </a:p>
        </p:txBody>
      </p:sp>
      <p:sp>
        <p:nvSpPr>
          <p:cNvPr id="58" name="AutoShape 58"/>
          <p:cNvSpPr/>
          <p:nvPr/>
        </p:nvSpPr>
        <p:spPr>
          <a:xfrm flipH="1">
            <a:off x="14400828" y="4013835"/>
            <a:ext cx="879692" cy="0"/>
          </a:xfrm>
          <a:prstGeom prst="line">
            <a:avLst/>
          </a:prstGeom>
          <a:ln w="85725" cap="rnd">
            <a:solidFill>
              <a:srgbClr val="FF5757">
                <a:alpha val="9804"/>
              </a:srgbClr>
            </a:solidFill>
            <a:prstDash val="solid"/>
            <a:headEnd type="none" w="sm" len="sm"/>
            <a:tailEnd type="none" w="sm" len="sm"/>
          </a:ln>
        </p:spPr>
        <p:txBody>
          <a:bodyPr/>
          <a:lstStyle/>
          <a:p>
            <a:endParaRPr lang="en-PH"/>
          </a:p>
        </p:txBody>
      </p:sp>
      <p:grpSp>
        <p:nvGrpSpPr>
          <p:cNvPr id="59" name="Group 59"/>
          <p:cNvGrpSpPr/>
          <p:nvPr/>
        </p:nvGrpSpPr>
        <p:grpSpPr>
          <a:xfrm rot="5400000">
            <a:off x="11409712" y="5056910"/>
            <a:ext cx="720401" cy="392709"/>
            <a:chOff x="0" y="0"/>
            <a:chExt cx="1122691" cy="612007"/>
          </a:xfrm>
        </p:grpSpPr>
        <p:sp>
          <p:nvSpPr>
            <p:cNvPr id="60" name="Freeform 60"/>
            <p:cNvSpPr/>
            <p:nvPr/>
          </p:nvSpPr>
          <p:spPr>
            <a:xfrm>
              <a:off x="0" y="0"/>
              <a:ext cx="1122691" cy="612007"/>
            </a:xfrm>
            <a:custGeom>
              <a:avLst/>
              <a:gdLst/>
              <a:ahLst/>
              <a:cxnLst/>
              <a:rect l="l" t="t" r="r" b="b"/>
              <a:pathLst>
                <a:path w="1122691" h="612007">
                  <a:moveTo>
                    <a:pt x="0" y="0"/>
                  </a:moveTo>
                  <a:lnTo>
                    <a:pt x="0" y="612007"/>
                  </a:lnTo>
                  <a:lnTo>
                    <a:pt x="1122691" y="612007"/>
                  </a:lnTo>
                  <a:lnTo>
                    <a:pt x="1122691" y="0"/>
                  </a:lnTo>
                  <a:lnTo>
                    <a:pt x="0" y="0"/>
                  </a:lnTo>
                  <a:close/>
                  <a:moveTo>
                    <a:pt x="1061731" y="551047"/>
                  </a:moveTo>
                  <a:lnTo>
                    <a:pt x="59690" y="551047"/>
                  </a:lnTo>
                  <a:lnTo>
                    <a:pt x="59690" y="59690"/>
                  </a:lnTo>
                  <a:lnTo>
                    <a:pt x="1061731" y="59690"/>
                  </a:lnTo>
                  <a:lnTo>
                    <a:pt x="1061731" y="551047"/>
                  </a:lnTo>
                  <a:close/>
                </a:path>
              </a:pathLst>
            </a:custGeom>
            <a:solidFill>
              <a:srgbClr val="642EC7">
                <a:alpha val="9804"/>
              </a:srgbClr>
            </a:solidFill>
          </p:spPr>
          <p:txBody>
            <a:bodyPr/>
            <a:lstStyle/>
            <a:p>
              <a:endParaRPr lang="en-PH"/>
            </a:p>
          </p:txBody>
        </p:sp>
      </p:grpSp>
      <p:sp>
        <p:nvSpPr>
          <p:cNvPr id="61" name="Freeform 61"/>
          <p:cNvSpPr/>
          <p:nvPr/>
        </p:nvSpPr>
        <p:spPr>
          <a:xfrm>
            <a:off x="7789871" y="3974014"/>
            <a:ext cx="362523" cy="1790239"/>
          </a:xfrm>
          <a:custGeom>
            <a:avLst/>
            <a:gdLst/>
            <a:ahLst/>
            <a:cxnLst/>
            <a:rect l="l" t="t" r="r" b="b"/>
            <a:pathLst>
              <a:path w="362523" h="1790239">
                <a:moveTo>
                  <a:pt x="0" y="0"/>
                </a:moveTo>
                <a:lnTo>
                  <a:pt x="362523" y="0"/>
                </a:lnTo>
                <a:lnTo>
                  <a:pt x="362523" y="1790239"/>
                </a:lnTo>
                <a:lnTo>
                  <a:pt x="0" y="1790239"/>
                </a:lnTo>
                <a:lnTo>
                  <a:pt x="0" y="0"/>
                </a:lnTo>
                <a:close/>
              </a:path>
            </a:pathLst>
          </a:custGeom>
          <a:blipFill>
            <a:blip r:embed="rId12">
              <a:alphaModFix amt="9999"/>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62" name="TextBox 62"/>
          <p:cNvSpPr txBox="1"/>
          <p:nvPr/>
        </p:nvSpPr>
        <p:spPr>
          <a:xfrm>
            <a:off x="4462626" y="6748938"/>
            <a:ext cx="752481" cy="376906"/>
          </a:xfrm>
          <a:prstGeom prst="rect">
            <a:avLst/>
          </a:prstGeom>
        </p:spPr>
        <p:txBody>
          <a:bodyPr lIns="0" tIns="0" rIns="0" bIns="0" rtlCol="0" anchor="t">
            <a:spAutoFit/>
          </a:bodyPr>
          <a:lstStyle/>
          <a:p>
            <a:pPr algn="ctr">
              <a:lnSpc>
                <a:spcPts val="3024"/>
              </a:lnSpc>
            </a:pPr>
            <a:r>
              <a:rPr lang="en-US" sz="2160" b="1">
                <a:solidFill>
                  <a:srgbClr val="000000">
                    <a:alpha val="9804"/>
                  </a:srgbClr>
                </a:solidFill>
                <a:latin typeface="Now Bold"/>
                <a:ea typeface="Now Bold"/>
                <a:cs typeface="Now Bold"/>
                <a:sym typeface="Now Bold"/>
              </a:rPr>
              <a:t>Input</a:t>
            </a:r>
          </a:p>
        </p:txBody>
      </p:sp>
      <p:sp>
        <p:nvSpPr>
          <p:cNvPr id="63" name="TextBox 63"/>
          <p:cNvSpPr txBox="1"/>
          <p:nvPr/>
        </p:nvSpPr>
        <p:spPr>
          <a:xfrm>
            <a:off x="12026131" y="6797653"/>
            <a:ext cx="949106" cy="345237"/>
          </a:xfrm>
          <a:prstGeom prst="rect">
            <a:avLst/>
          </a:prstGeom>
        </p:spPr>
        <p:txBody>
          <a:bodyPr lIns="0" tIns="0" rIns="0" bIns="0" rtlCol="0" anchor="t">
            <a:spAutoFit/>
          </a:bodyPr>
          <a:lstStyle/>
          <a:p>
            <a:pPr algn="ctr">
              <a:lnSpc>
                <a:spcPts val="2821"/>
              </a:lnSpc>
            </a:pPr>
            <a:r>
              <a:rPr lang="en-US" sz="2015" b="1">
                <a:solidFill>
                  <a:srgbClr val="000000">
                    <a:alpha val="9804"/>
                  </a:srgbClr>
                </a:solidFill>
                <a:latin typeface="Now Bold"/>
                <a:ea typeface="Now Bold"/>
                <a:cs typeface="Now Bold"/>
                <a:sym typeface="Now Bold"/>
              </a:rPr>
              <a:t>Output</a:t>
            </a:r>
          </a:p>
        </p:txBody>
      </p:sp>
      <p:sp>
        <p:nvSpPr>
          <p:cNvPr id="64" name="TextBox 64"/>
          <p:cNvSpPr txBox="1"/>
          <p:nvPr/>
        </p:nvSpPr>
        <p:spPr>
          <a:xfrm>
            <a:off x="7179744" y="3302550"/>
            <a:ext cx="3066345" cy="278166"/>
          </a:xfrm>
          <a:prstGeom prst="rect">
            <a:avLst/>
          </a:prstGeom>
        </p:spPr>
        <p:txBody>
          <a:bodyPr lIns="0" tIns="0" rIns="0" bIns="0" rtlCol="0" anchor="t">
            <a:spAutoFit/>
          </a:bodyPr>
          <a:lstStyle/>
          <a:p>
            <a:pPr algn="ctr">
              <a:lnSpc>
                <a:spcPts val="2205"/>
              </a:lnSpc>
            </a:pPr>
            <a:r>
              <a:rPr lang="en-US" sz="1575" b="1">
                <a:solidFill>
                  <a:srgbClr val="000000">
                    <a:alpha val="9804"/>
                  </a:srgbClr>
                </a:solidFill>
                <a:latin typeface="Now Bold"/>
                <a:ea typeface="Now Bold"/>
                <a:cs typeface="Now Bold"/>
                <a:sym typeface="Now Bold"/>
              </a:rPr>
              <a:t>Central Processing Unit (CPU)</a:t>
            </a:r>
          </a:p>
        </p:txBody>
      </p:sp>
      <p:sp>
        <p:nvSpPr>
          <p:cNvPr id="65" name="TextBox 65"/>
          <p:cNvSpPr txBox="1"/>
          <p:nvPr/>
        </p:nvSpPr>
        <p:spPr>
          <a:xfrm>
            <a:off x="7192805" y="6960747"/>
            <a:ext cx="2777115" cy="245997"/>
          </a:xfrm>
          <a:prstGeom prst="rect">
            <a:avLst/>
          </a:prstGeom>
        </p:spPr>
        <p:txBody>
          <a:bodyPr lIns="0" tIns="0" rIns="0" bIns="0" rtlCol="0" anchor="t">
            <a:spAutoFit/>
          </a:bodyPr>
          <a:lstStyle/>
          <a:p>
            <a:pPr algn="ctr">
              <a:lnSpc>
                <a:spcPts val="1997"/>
              </a:lnSpc>
            </a:pPr>
            <a:r>
              <a:rPr lang="en-US" sz="1426" b="1">
                <a:solidFill>
                  <a:srgbClr val="000000">
                    <a:alpha val="9804"/>
                  </a:srgbClr>
                </a:solidFill>
                <a:latin typeface="Now Bold"/>
                <a:ea typeface="Now Bold"/>
                <a:cs typeface="Now Bold"/>
                <a:sym typeface="Now Bold"/>
              </a:rPr>
              <a:t>Memory Unit (RAM)</a:t>
            </a:r>
          </a:p>
        </p:txBody>
      </p:sp>
      <p:sp>
        <p:nvSpPr>
          <p:cNvPr id="66" name="TextBox 66"/>
          <p:cNvSpPr txBox="1"/>
          <p:nvPr/>
        </p:nvSpPr>
        <p:spPr>
          <a:xfrm>
            <a:off x="5992348" y="5534238"/>
            <a:ext cx="366964" cy="264684"/>
          </a:xfrm>
          <a:prstGeom prst="rect">
            <a:avLst/>
          </a:prstGeom>
        </p:spPr>
        <p:txBody>
          <a:bodyPr lIns="0" tIns="0" rIns="0" bIns="0" rtlCol="0" anchor="t">
            <a:spAutoFit/>
          </a:bodyPr>
          <a:lstStyle/>
          <a:p>
            <a:pPr algn="ctr">
              <a:lnSpc>
                <a:spcPts val="2120"/>
              </a:lnSpc>
              <a:spcBef>
                <a:spcPct val="0"/>
              </a:spcBef>
            </a:pPr>
            <a:r>
              <a:rPr lang="en-US" sz="1514">
                <a:solidFill>
                  <a:srgbClr val="000000">
                    <a:alpha val="9804"/>
                  </a:srgbClr>
                </a:solidFill>
                <a:latin typeface="Gagalin"/>
                <a:ea typeface="Gagalin"/>
                <a:cs typeface="Gagalin"/>
                <a:sym typeface="Gagalin"/>
              </a:rPr>
              <a:t>ALU</a:t>
            </a:r>
          </a:p>
        </p:txBody>
      </p:sp>
      <p:sp>
        <p:nvSpPr>
          <p:cNvPr id="67" name="TextBox 67"/>
          <p:cNvSpPr txBox="1"/>
          <p:nvPr/>
        </p:nvSpPr>
        <p:spPr>
          <a:xfrm>
            <a:off x="6612580" y="4086130"/>
            <a:ext cx="366964" cy="264684"/>
          </a:xfrm>
          <a:prstGeom prst="rect">
            <a:avLst/>
          </a:prstGeom>
        </p:spPr>
        <p:txBody>
          <a:bodyPr lIns="0" tIns="0" rIns="0" bIns="0" rtlCol="0" anchor="t">
            <a:spAutoFit/>
          </a:bodyPr>
          <a:lstStyle/>
          <a:p>
            <a:pPr algn="ctr">
              <a:lnSpc>
                <a:spcPts val="2120"/>
              </a:lnSpc>
              <a:spcBef>
                <a:spcPct val="0"/>
              </a:spcBef>
            </a:pPr>
            <a:r>
              <a:rPr lang="en-US" sz="1514">
                <a:solidFill>
                  <a:srgbClr val="000000">
                    <a:alpha val="9804"/>
                  </a:srgbClr>
                </a:solidFill>
                <a:latin typeface="Gagalin"/>
                <a:ea typeface="Gagalin"/>
                <a:cs typeface="Gagalin"/>
                <a:sym typeface="Gagalin"/>
              </a:rPr>
              <a:t>CU</a:t>
            </a:r>
          </a:p>
        </p:txBody>
      </p:sp>
      <p:sp>
        <p:nvSpPr>
          <p:cNvPr id="68" name="TextBox 68"/>
          <p:cNvSpPr txBox="1"/>
          <p:nvPr/>
        </p:nvSpPr>
        <p:spPr>
          <a:xfrm>
            <a:off x="8133101" y="4322239"/>
            <a:ext cx="579816" cy="216207"/>
          </a:xfrm>
          <a:prstGeom prst="rect">
            <a:avLst/>
          </a:prstGeom>
        </p:spPr>
        <p:txBody>
          <a:bodyPr lIns="0" tIns="0" rIns="0" bIns="0" rtlCol="0" anchor="t">
            <a:spAutoFit/>
          </a:bodyPr>
          <a:lstStyle/>
          <a:p>
            <a:pPr algn="ctr">
              <a:lnSpc>
                <a:spcPts val="1723"/>
              </a:lnSpc>
            </a:pPr>
            <a:r>
              <a:rPr lang="en-US" sz="1231" b="1">
                <a:solidFill>
                  <a:srgbClr val="000000">
                    <a:alpha val="9804"/>
                  </a:srgbClr>
                </a:solidFill>
                <a:latin typeface="Now Bold"/>
                <a:ea typeface="Now Bold"/>
                <a:cs typeface="Now Bold"/>
                <a:sym typeface="Now Bold"/>
              </a:rPr>
              <a:t>PC</a:t>
            </a:r>
          </a:p>
        </p:txBody>
      </p:sp>
      <p:sp>
        <p:nvSpPr>
          <p:cNvPr id="69" name="TextBox 69"/>
          <p:cNvSpPr txBox="1"/>
          <p:nvPr/>
        </p:nvSpPr>
        <p:spPr>
          <a:xfrm>
            <a:off x="8133101" y="5179275"/>
            <a:ext cx="579816" cy="217510"/>
          </a:xfrm>
          <a:prstGeom prst="rect">
            <a:avLst/>
          </a:prstGeom>
        </p:spPr>
        <p:txBody>
          <a:bodyPr lIns="0" tIns="0" rIns="0" bIns="0" rtlCol="0" anchor="t">
            <a:spAutoFit/>
          </a:bodyPr>
          <a:lstStyle/>
          <a:p>
            <a:pPr algn="ctr">
              <a:lnSpc>
                <a:spcPts val="1723"/>
              </a:lnSpc>
            </a:pPr>
            <a:r>
              <a:rPr lang="en-US" sz="1231" b="1">
                <a:solidFill>
                  <a:srgbClr val="000000">
                    <a:alpha val="9804"/>
                  </a:srgbClr>
                </a:solidFill>
                <a:latin typeface="Now Bold"/>
                <a:ea typeface="Now Bold"/>
                <a:cs typeface="Now Bold"/>
                <a:sym typeface="Now Bold"/>
              </a:rPr>
              <a:t>CIR</a:t>
            </a:r>
          </a:p>
        </p:txBody>
      </p:sp>
      <p:sp>
        <p:nvSpPr>
          <p:cNvPr id="70" name="TextBox 70"/>
          <p:cNvSpPr txBox="1"/>
          <p:nvPr/>
        </p:nvSpPr>
        <p:spPr>
          <a:xfrm>
            <a:off x="8133101" y="5601115"/>
            <a:ext cx="579816" cy="216207"/>
          </a:xfrm>
          <a:prstGeom prst="rect">
            <a:avLst/>
          </a:prstGeom>
        </p:spPr>
        <p:txBody>
          <a:bodyPr lIns="0" tIns="0" rIns="0" bIns="0" rtlCol="0" anchor="t">
            <a:spAutoFit/>
          </a:bodyPr>
          <a:lstStyle/>
          <a:p>
            <a:pPr algn="ctr">
              <a:lnSpc>
                <a:spcPts val="1723"/>
              </a:lnSpc>
            </a:pPr>
            <a:r>
              <a:rPr lang="en-US" sz="1231" b="1">
                <a:solidFill>
                  <a:srgbClr val="000000">
                    <a:alpha val="9804"/>
                  </a:srgbClr>
                </a:solidFill>
                <a:latin typeface="Now Bold"/>
                <a:ea typeface="Now Bold"/>
                <a:cs typeface="Now Bold"/>
                <a:sym typeface="Now Bold"/>
              </a:rPr>
              <a:t>ACC</a:t>
            </a:r>
          </a:p>
        </p:txBody>
      </p:sp>
      <p:sp>
        <p:nvSpPr>
          <p:cNvPr id="71" name="TextBox 71"/>
          <p:cNvSpPr txBox="1"/>
          <p:nvPr/>
        </p:nvSpPr>
        <p:spPr>
          <a:xfrm>
            <a:off x="7132698" y="8590137"/>
            <a:ext cx="3277522" cy="502675"/>
          </a:xfrm>
          <a:prstGeom prst="rect">
            <a:avLst/>
          </a:prstGeom>
        </p:spPr>
        <p:txBody>
          <a:bodyPr lIns="0" tIns="0" rIns="0" bIns="0" rtlCol="0" anchor="t">
            <a:spAutoFit/>
          </a:bodyPr>
          <a:lstStyle/>
          <a:p>
            <a:pPr algn="ctr">
              <a:lnSpc>
                <a:spcPts val="1997"/>
              </a:lnSpc>
            </a:pPr>
            <a:r>
              <a:rPr lang="en-US" sz="1426" b="1">
                <a:solidFill>
                  <a:srgbClr val="000000"/>
                </a:solidFill>
                <a:latin typeface="Now Bold"/>
                <a:ea typeface="Now Bold"/>
                <a:cs typeface="Now Bold"/>
                <a:sym typeface="Now Bold"/>
              </a:rPr>
              <a:t>Secondary Storage</a:t>
            </a:r>
          </a:p>
          <a:p>
            <a:pPr algn="ctr">
              <a:lnSpc>
                <a:spcPts val="1997"/>
              </a:lnSpc>
            </a:pPr>
            <a:r>
              <a:rPr lang="en-US" sz="1426" b="1">
                <a:solidFill>
                  <a:srgbClr val="000000"/>
                </a:solidFill>
                <a:latin typeface="Now Bold"/>
                <a:ea typeface="Now Bold"/>
                <a:cs typeface="Now Bold"/>
                <a:sym typeface="Now Bold"/>
              </a:rPr>
              <a:t>(HDD, Optical Media,SSD)</a:t>
            </a:r>
          </a:p>
        </p:txBody>
      </p:sp>
      <p:sp>
        <p:nvSpPr>
          <p:cNvPr id="72" name="TextBox 72"/>
          <p:cNvSpPr txBox="1"/>
          <p:nvPr/>
        </p:nvSpPr>
        <p:spPr>
          <a:xfrm>
            <a:off x="8732210" y="7710196"/>
            <a:ext cx="1813626" cy="497175"/>
          </a:xfrm>
          <a:prstGeom prst="rect">
            <a:avLst/>
          </a:prstGeom>
        </p:spPr>
        <p:txBody>
          <a:bodyPr lIns="0" tIns="0" rIns="0" bIns="0" rtlCol="0" anchor="t">
            <a:spAutoFit/>
          </a:bodyPr>
          <a:lstStyle/>
          <a:p>
            <a:pPr algn="l">
              <a:lnSpc>
                <a:spcPts val="1997"/>
              </a:lnSpc>
            </a:pPr>
            <a:r>
              <a:rPr lang="en-US" sz="1426" b="1">
                <a:solidFill>
                  <a:srgbClr val="000000">
                    <a:alpha val="9804"/>
                  </a:srgbClr>
                </a:solidFill>
                <a:latin typeface="Now Bold"/>
                <a:ea typeface="Now Bold"/>
                <a:cs typeface="Now Bold"/>
                <a:sym typeface="Now Bold"/>
              </a:rPr>
              <a:t>Load executable code when needed</a:t>
            </a:r>
          </a:p>
        </p:txBody>
      </p:sp>
      <p:sp>
        <p:nvSpPr>
          <p:cNvPr id="73" name="TextBox 73"/>
          <p:cNvSpPr txBox="1"/>
          <p:nvPr/>
        </p:nvSpPr>
        <p:spPr>
          <a:xfrm>
            <a:off x="13148824" y="3035385"/>
            <a:ext cx="3383699" cy="214695"/>
          </a:xfrm>
          <a:prstGeom prst="rect">
            <a:avLst/>
          </a:prstGeom>
        </p:spPr>
        <p:txBody>
          <a:bodyPr lIns="0" tIns="0" rIns="0" bIns="0" rtlCol="0" anchor="t">
            <a:spAutoFit/>
          </a:bodyPr>
          <a:lstStyle/>
          <a:p>
            <a:pPr algn="l">
              <a:lnSpc>
                <a:spcPts val="1752"/>
              </a:lnSpc>
            </a:pPr>
            <a:r>
              <a:rPr lang="en-US" sz="1251" b="1">
                <a:solidFill>
                  <a:srgbClr val="000000">
                    <a:alpha val="13725"/>
                  </a:srgbClr>
                </a:solidFill>
                <a:latin typeface="Now Bold"/>
                <a:ea typeface="Now Bold"/>
                <a:cs typeface="Now Bold"/>
                <a:sym typeface="Now Bold"/>
              </a:rPr>
              <a:t>CONTROL BUS</a:t>
            </a:r>
          </a:p>
        </p:txBody>
      </p:sp>
      <p:sp>
        <p:nvSpPr>
          <p:cNvPr id="74" name="TextBox 74"/>
          <p:cNvSpPr txBox="1"/>
          <p:nvPr/>
        </p:nvSpPr>
        <p:spPr>
          <a:xfrm>
            <a:off x="13502530" y="3462595"/>
            <a:ext cx="3383699" cy="214695"/>
          </a:xfrm>
          <a:prstGeom prst="rect">
            <a:avLst/>
          </a:prstGeom>
        </p:spPr>
        <p:txBody>
          <a:bodyPr lIns="0" tIns="0" rIns="0" bIns="0" rtlCol="0" anchor="t">
            <a:spAutoFit/>
          </a:bodyPr>
          <a:lstStyle/>
          <a:p>
            <a:pPr algn="l">
              <a:lnSpc>
                <a:spcPts val="1752"/>
              </a:lnSpc>
            </a:pPr>
            <a:r>
              <a:rPr lang="en-US" sz="1251" b="1">
                <a:solidFill>
                  <a:srgbClr val="000000">
                    <a:alpha val="13725"/>
                  </a:srgbClr>
                </a:solidFill>
                <a:latin typeface="Now Bold"/>
                <a:ea typeface="Now Bold"/>
                <a:cs typeface="Now Bold"/>
                <a:sym typeface="Now Bold"/>
              </a:rPr>
              <a:t>DATA BUS</a:t>
            </a:r>
          </a:p>
        </p:txBody>
      </p:sp>
      <p:sp>
        <p:nvSpPr>
          <p:cNvPr id="75" name="TextBox 75"/>
          <p:cNvSpPr txBox="1"/>
          <p:nvPr/>
        </p:nvSpPr>
        <p:spPr>
          <a:xfrm>
            <a:off x="13148824" y="3850473"/>
            <a:ext cx="3383699" cy="214695"/>
          </a:xfrm>
          <a:prstGeom prst="rect">
            <a:avLst/>
          </a:prstGeom>
        </p:spPr>
        <p:txBody>
          <a:bodyPr lIns="0" tIns="0" rIns="0" bIns="0" rtlCol="0" anchor="t">
            <a:spAutoFit/>
          </a:bodyPr>
          <a:lstStyle/>
          <a:p>
            <a:pPr algn="l">
              <a:lnSpc>
                <a:spcPts val="1752"/>
              </a:lnSpc>
            </a:pPr>
            <a:r>
              <a:rPr lang="en-US" sz="1251" b="1">
                <a:solidFill>
                  <a:srgbClr val="000000">
                    <a:alpha val="9804"/>
                  </a:srgbClr>
                </a:solidFill>
                <a:latin typeface="Now Bold"/>
                <a:ea typeface="Now Bold"/>
                <a:cs typeface="Now Bold"/>
                <a:sym typeface="Now Bold"/>
              </a:rPr>
              <a:t>ADDRESS BUS</a:t>
            </a:r>
          </a:p>
        </p:txBody>
      </p:sp>
      <p:sp>
        <p:nvSpPr>
          <p:cNvPr id="76" name="TextBox 76"/>
          <p:cNvSpPr txBox="1"/>
          <p:nvPr/>
        </p:nvSpPr>
        <p:spPr>
          <a:xfrm>
            <a:off x="11465992" y="5683734"/>
            <a:ext cx="607840" cy="214695"/>
          </a:xfrm>
          <a:prstGeom prst="rect">
            <a:avLst/>
          </a:prstGeom>
        </p:spPr>
        <p:txBody>
          <a:bodyPr lIns="0" tIns="0" rIns="0" bIns="0" rtlCol="0" anchor="t">
            <a:spAutoFit/>
          </a:bodyPr>
          <a:lstStyle/>
          <a:p>
            <a:pPr algn="l">
              <a:lnSpc>
                <a:spcPts val="1752"/>
              </a:lnSpc>
            </a:pPr>
            <a:r>
              <a:rPr lang="en-US" sz="1251" b="1">
                <a:solidFill>
                  <a:srgbClr val="000000">
                    <a:alpha val="9804"/>
                  </a:srgbClr>
                </a:solidFill>
                <a:latin typeface="Now Bold"/>
                <a:ea typeface="Now Bold"/>
                <a:cs typeface="Now Bold"/>
                <a:sym typeface="Now Bold"/>
              </a:rPr>
              <a:t>CACHE</a:t>
            </a:r>
          </a:p>
        </p:txBody>
      </p:sp>
      <p:sp>
        <p:nvSpPr>
          <p:cNvPr id="77" name="TextBox 77"/>
          <p:cNvSpPr txBox="1"/>
          <p:nvPr/>
        </p:nvSpPr>
        <p:spPr>
          <a:xfrm>
            <a:off x="6847777" y="4751682"/>
            <a:ext cx="784458" cy="214695"/>
          </a:xfrm>
          <a:prstGeom prst="rect">
            <a:avLst/>
          </a:prstGeom>
        </p:spPr>
        <p:txBody>
          <a:bodyPr lIns="0" tIns="0" rIns="0" bIns="0" rtlCol="0" anchor="t">
            <a:spAutoFit/>
          </a:bodyPr>
          <a:lstStyle/>
          <a:p>
            <a:pPr algn="l">
              <a:lnSpc>
                <a:spcPts val="1752"/>
              </a:lnSpc>
            </a:pPr>
            <a:r>
              <a:rPr lang="en-US" sz="1251" b="1">
                <a:solidFill>
                  <a:srgbClr val="000000">
                    <a:alpha val="9804"/>
                  </a:srgbClr>
                </a:solidFill>
                <a:latin typeface="Now Bold"/>
                <a:ea typeface="Now Bold"/>
                <a:cs typeface="Now Bold"/>
                <a:sym typeface="Now Bold"/>
              </a:rPr>
              <a:t>Registers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627897"/>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4848962" y="4122439"/>
            <a:ext cx="7596384" cy="5331280"/>
          </a:xfrm>
          <a:custGeom>
            <a:avLst/>
            <a:gdLst/>
            <a:ahLst/>
            <a:cxnLst/>
            <a:rect l="l" t="t" r="r" b="b"/>
            <a:pathLst>
              <a:path w="7596384" h="5331280">
                <a:moveTo>
                  <a:pt x="0" y="0"/>
                </a:moveTo>
                <a:lnTo>
                  <a:pt x="7596383" y="0"/>
                </a:lnTo>
                <a:lnTo>
                  <a:pt x="7596383" y="5331280"/>
                </a:lnTo>
                <a:lnTo>
                  <a:pt x="0" y="5331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TextBox 9"/>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0" name="TextBox 10"/>
          <p:cNvSpPr txBox="1"/>
          <p:nvPr/>
        </p:nvSpPr>
        <p:spPr>
          <a:xfrm>
            <a:off x="402046" y="1877010"/>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Magnetic Media</a:t>
            </a:r>
          </a:p>
        </p:txBody>
      </p:sp>
      <p:sp>
        <p:nvSpPr>
          <p:cNvPr id="11" name="TextBox 11"/>
          <p:cNvSpPr txBox="1"/>
          <p:nvPr/>
        </p:nvSpPr>
        <p:spPr>
          <a:xfrm>
            <a:off x="402046" y="2604085"/>
            <a:ext cx="17135726" cy="1047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Magnetic media refers to storage devices that use magnetic patterns to encode and store digital data, such as hard disk drives and magnetic tapes.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514758"/>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435147" y="3254264"/>
            <a:ext cx="3160639" cy="2218194"/>
          </a:xfrm>
          <a:custGeom>
            <a:avLst/>
            <a:gdLst/>
            <a:ahLst/>
            <a:cxnLst/>
            <a:rect l="l" t="t" r="r" b="b"/>
            <a:pathLst>
              <a:path w="3160639" h="2218194">
                <a:moveTo>
                  <a:pt x="0" y="0"/>
                </a:moveTo>
                <a:lnTo>
                  <a:pt x="3160639" y="0"/>
                </a:lnTo>
                <a:lnTo>
                  <a:pt x="3160639" y="2218193"/>
                </a:lnTo>
                <a:lnTo>
                  <a:pt x="0" y="22181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1731596" y="4204281"/>
            <a:ext cx="829830" cy="1094500"/>
          </a:xfrm>
          <a:custGeom>
            <a:avLst/>
            <a:gdLst/>
            <a:ahLst/>
            <a:cxnLst/>
            <a:rect l="l" t="t" r="r" b="b"/>
            <a:pathLst>
              <a:path w="829830" h="1094500">
                <a:moveTo>
                  <a:pt x="0" y="0"/>
                </a:moveTo>
                <a:lnTo>
                  <a:pt x="829831" y="0"/>
                </a:lnTo>
                <a:lnTo>
                  <a:pt x="829831" y="1094500"/>
                </a:lnTo>
                <a:lnTo>
                  <a:pt x="0" y="1094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 name="Freeform 10"/>
          <p:cNvSpPr/>
          <p:nvPr/>
        </p:nvSpPr>
        <p:spPr>
          <a:xfrm>
            <a:off x="4731714" y="3559913"/>
            <a:ext cx="5356481" cy="1326835"/>
          </a:xfrm>
          <a:custGeom>
            <a:avLst/>
            <a:gdLst/>
            <a:ahLst/>
            <a:cxnLst/>
            <a:rect l="l" t="t" r="r" b="b"/>
            <a:pathLst>
              <a:path w="5356481" h="1326835">
                <a:moveTo>
                  <a:pt x="0" y="0"/>
                </a:moveTo>
                <a:lnTo>
                  <a:pt x="5356481" y="0"/>
                </a:lnTo>
                <a:lnTo>
                  <a:pt x="5356481" y="1326835"/>
                </a:lnTo>
                <a:lnTo>
                  <a:pt x="0" y="1326835"/>
                </a:lnTo>
                <a:lnTo>
                  <a:pt x="0" y="0"/>
                </a:lnTo>
                <a:close/>
              </a:path>
            </a:pathLst>
          </a:custGeom>
          <a:blipFill>
            <a:blip r:embed="rId8">
              <a:extLst>
                <a:ext uri="{96DAC541-7B7A-43D3-8B79-37D633B846F1}">
                  <asvg:svgBlip xmlns:asvg="http://schemas.microsoft.com/office/drawing/2016/SVG/main" r:embed="rId9"/>
                </a:ext>
              </a:extLst>
            </a:blip>
            <a:stretch>
              <a:fillRect l="-82820" t="-331882" r="-87179" b="-333098"/>
            </a:stretch>
          </a:blipFill>
        </p:spPr>
        <p:txBody>
          <a:bodyPr/>
          <a:lstStyle/>
          <a:p>
            <a:endParaRPr lang="en-PH"/>
          </a:p>
        </p:txBody>
      </p:sp>
      <p:sp>
        <p:nvSpPr>
          <p:cNvPr id="11" name="AutoShape 11"/>
          <p:cNvSpPr/>
          <p:nvPr/>
        </p:nvSpPr>
        <p:spPr>
          <a:xfrm>
            <a:off x="3595786" y="4204281"/>
            <a:ext cx="890049" cy="0"/>
          </a:xfrm>
          <a:prstGeom prst="line">
            <a:avLst/>
          </a:prstGeom>
          <a:ln w="38100" cap="flat">
            <a:solidFill>
              <a:srgbClr val="642EC7"/>
            </a:solidFill>
            <a:prstDash val="solid"/>
            <a:headEnd type="none" w="sm" len="sm"/>
            <a:tailEnd type="arrow" w="med" len="sm"/>
          </a:ln>
        </p:spPr>
        <p:txBody>
          <a:bodyPr/>
          <a:lstStyle/>
          <a:p>
            <a:endParaRPr lang="en-PH"/>
          </a:p>
        </p:txBody>
      </p:sp>
      <p:grpSp>
        <p:nvGrpSpPr>
          <p:cNvPr id="12" name="Group 12"/>
          <p:cNvGrpSpPr/>
          <p:nvPr/>
        </p:nvGrpSpPr>
        <p:grpSpPr>
          <a:xfrm>
            <a:off x="4627858" y="5009162"/>
            <a:ext cx="5460337" cy="663569"/>
            <a:chOff x="0" y="0"/>
            <a:chExt cx="1386190" cy="168457"/>
          </a:xfrm>
        </p:grpSpPr>
        <p:sp>
          <p:nvSpPr>
            <p:cNvPr id="13" name="Freeform 13"/>
            <p:cNvSpPr/>
            <p:nvPr/>
          </p:nvSpPr>
          <p:spPr>
            <a:xfrm>
              <a:off x="0" y="0"/>
              <a:ext cx="1386190" cy="168457"/>
            </a:xfrm>
            <a:custGeom>
              <a:avLst/>
              <a:gdLst/>
              <a:ahLst/>
              <a:cxnLst/>
              <a:rect l="l" t="t" r="r" b="b"/>
              <a:pathLst>
                <a:path w="1386190" h="168457">
                  <a:moveTo>
                    <a:pt x="72310" y="0"/>
                  </a:moveTo>
                  <a:lnTo>
                    <a:pt x="1313880" y="0"/>
                  </a:lnTo>
                  <a:cubicBezTo>
                    <a:pt x="1353815" y="0"/>
                    <a:pt x="1386190" y="32374"/>
                    <a:pt x="1386190" y="72310"/>
                  </a:cubicBezTo>
                  <a:lnTo>
                    <a:pt x="1386190" y="96147"/>
                  </a:lnTo>
                  <a:cubicBezTo>
                    <a:pt x="1386190" y="136083"/>
                    <a:pt x="1353815" y="168457"/>
                    <a:pt x="1313880" y="168457"/>
                  </a:cubicBezTo>
                  <a:lnTo>
                    <a:pt x="72310" y="168457"/>
                  </a:lnTo>
                  <a:cubicBezTo>
                    <a:pt x="32374" y="168457"/>
                    <a:pt x="0" y="136083"/>
                    <a:pt x="0" y="96147"/>
                  </a:cubicBezTo>
                  <a:lnTo>
                    <a:pt x="0" y="72310"/>
                  </a:lnTo>
                  <a:cubicBezTo>
                    <a:pt x="0" y="32374"/>
                    <a:pt x="32374" y="0"/>
                    <a:pt x="72310" y="0"/>
                  </a:cubicBezTo>
                  <a:close/>
                </a:path>
              </a:pathLst>
            </a:custGeom>
            <a:solidFill>
              <a:srgbClr val="F4F3F3"/>
            </a:solidFill>
          </p:spPr>
          <p:txBody>
            <a:bodyPr/>
            <a:lstStyle/>
            <a:p>
              <a:endParaRPr lang="en-PH"/>
            </a:p>
          </p:txBody>
        </p:sp>
        <p:sp>
          <p:nvSpPr>
            <p:cNvPr id="14" name="TextBox 14"/>
            <p:cNvSpPr txBox="1"/>
            <p:nvPr/>
          </p:nvSpPr>
          <p:spPr>
            <a:xfrm>
              <a:off x="0" y="-28575"/>
              <a:ext cx="1386190" cy="197032"/>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1592960" y="6529982"/>
            <a:ext cx="5460337" cy="663569"/>
            <a:chOff x="0" y="0"/>
            <a:chExt cx="1386190" cy="168457"/>
          </a:xfrm>
        </p:grpSpPr>
        <p:sp>
          <p:nvSpPr>
            <p:cNvPr id="16" name="Freeform 16"/>
            <p:cNvSpPr/>
            <p:nvPr/>
          </p:nvSpPr>
          <p:spPr>
            <a:xfrm>
              <a:off x="0" y="0"/>
              <a:ext cx="1386190" cy="168457"/>
            </a:xfrm>
            <a:custGeom>
              <a:avLst/>
              <a:gdLst/>
              <a:ahLst/>
              <a:cxnLst/>
              <a:rect l="l" t="t" r="r" b="b"/>
              <a:pathLst>
                <a:path w="1386190" h="168457">
                  <a:moveTo>
                    <a:pt x="72310" y="0"/>
                  </a:moveTo>
                  <a:lnTo>
                    <a:pt x="1313880" y="0"/>
                  </a:lnTo>
                  <a:cubicBezTo>
                    <a:pt x="1353815" y="0"/>
                    <a:pt x="1386190" y="32374"/>
                    <a:pt x="1386190" y="72310"/>
                  </a:cubicBezTo>
                  <a:lnTo>
                    <a:pt x="1386190" y="96147"/>
                  </a:lnTo>
                  <a:cubicBezTo>
                    <a:pt x="1386190" y="136083"/>
                    <a:pt x="1353815" y="168457"/>
                    <a:pt x="1313880" y="168457"/>
                  </a:cubicBezTo>
                  <a:lnTo>
                    <a:pt x="72310" y="168457"/>
                  </a:lnTo>
                  <a:cubicBezTo>
                    <a:pt x="32374" y="168457"/>
                    <a:pt x="0" y="136083"/>
                    <a:pt x="0" y="96147"/>
                  </a:cubicBezTo>
                  <a:lnTo>
                    <a:pt x="0" y="72310"/>
                  </a:lnTo>
                  <a:cubicBezTo>
                    <a:pt x="0" y="32374"/>
                    <a:pt x="32374" y="0"/>
                    <a:pt x="72310" y="0"/>
                  </a:cubicBezTo>
                  <a:close/>
                </a:path>
              </a:pathLst>
            </a:custGeom>
            <a:solidFill>
              <a:srgbClr val="FFDE59"/>
            </a:solidFill>
          </p:spPr>
          <p:txBody>
            <a:bodyPr/>
            <a:lstStyle/>
            <a:p>
              <a:endParaRPr lang="en-PH"/>
            </a:p>
          </p:txBody>
        </p:sp>
        <p:sp>
          <p:nvSpPr>
            <p:cNvPr id="17" name="TextBox 17"/>
            <p:cNvSpPr txBox="1"/>
            <p:nvPr/>
          </p:nvSpPr>
          <p:spPr>
            <a:xfrm>
              <a:off x="0" y="-28575"/>
              <a:ext cx="1386190" cy="197032"/>
            </a:xfrm>
            <a:prstGeom prst="rect">
              <a:avLst/>
            </a:prstGeom>
          </p:spPr>
          <p:txBody>
            <a:bodyPr lIns="50800" tIns="50800" rIns="50800" bIns="50800" rtlCol="0" anchor="ctr"/>
            <a:lstStyle/>
            <a:p>
              <a:pPr algn="ctr">
                <a:lnSpc>
                  <a:spcPts val="2595"/>
                </a:lnSpc>
              </a:pPr>
              <a:endParaRPr/>
            </a:p>
          </p:txBody>
        </p:sp>
      </p:grpSp>
      <p:grpSp>
        <p:nvGrpSpPr>
          <p:cNvPr id="18" name="Group 18"/>
          <p:cNvGrpSpPr/>
          <p:nvPr/>
        </p:nvGrpSpPr>
        <p:grpSpPr>
          <a:xfrm>
            <a:off x="7409955" y="6529982"/>
            <a:ext cx="5460337" cy="663569"/>
            <a:chOff x="0" y="0"/>
            <a:chExt cx="1386190" cy="168457"/>
          </a:xfrm>
        </p:grpSpPr>
        <p:sp>
          <p:nvSpPr>
            <p:cNvPr id="19" name="Freeform 19"/>
            <p:cNvSpPr/>
            <p:nvPr/>
          </p:nvSpPr>
          <p:spPr>
            <a:xfrm>
              <a:off x="0" y="0"/>
              <a:ext cx="1386190" cy="168457"/>
            </a:xfrm>
            <a:custGeom>
              <a:avLst/>
              <a:gdLst/>
              <a:ahLst/>
              <a:cxnLst/>
              <a:rect l="l" t="t" r="r" b="b"/>
              <a:pathLst>
                <a:path w="1386190" h="168457">
                  <a:moveTo>
                    <a:pt x="72310" y="0"/>
                  </a:moveTo>
                  <a:lnTo>
                    <a:pt x="1313880" y="0"/>
                  </a:lnTo>
                  <a:cubicBezTo>
                    <a:pt x="1353815" y="0"/>
                    <a:pt x="1386190" y="32374"/>
                    <a:pt x="1386190" y="72310"/>
                  </a:cubicBezTo>
                  <a:lnTo>
                    <a:pt x="1386190" y="96147"/>
                  </a:lnTo>
                  <a:cubicBezTo>
                    <a:pt x="1386190" y="136083"/>
                    <a:pt x="1353815" y="168457"/>
                    <a:pt x="1313880" y="168457"/>
                  </a:cubicBezTo>
                  <a:lnTo>
                    <a:pt x="72310" y="168457"/>
                  </a:lnTo>
                  <a:cubicBezTo>
                    <a:pt x="32374" y="168457"/>
                    <a:pt x="0" y="136083"/>
                    <a:pt x="0" y="96147"/>
                  </a:cubicBezTo>
                  <a:lnTo>
                    <a:pt x="0" y="72310"/>
                  </a:lnTo>
                  <a:cubicBezTo>
                    <a:pt x="0" y="32374"/>
                    <a:pt x="32374" y="0"/>
                    <a:pt x="72310" y="0"/>
                  </a:cubicBezTo>
                  <a:close/>
                </a:path>
              </a:pathLst>
            </a:custGeom>
            <a:solidFill>
              <a:srgbClr val="FFDE59"/>
            </a:solidFill>
          </p:spPr>
          <p:txBody>
            <a:bodyPr/>
            <a:lstStyle/>
            <a:p>
              <a:endParaRPr lang="en-PH"/>
            </a:p>
          </p:txBody>
        </p:sp>
        <p:sp>
          <p:nvSpPr>
            <p:cNvPr id="20" name="TextBox 20"/>
            <p:cNvSpPr txBox="1"/>
            <p:nvPr/>
          </p:nvSpPr>
          <p:spPr>
            <a:xfrm>
              <a:off x="0" y="-28575"/>
              <a:ext cx="1386190" cy="197032"/>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1570772" y="7260226"/>
            <a:ext cx="5460337" cy="1625415"/>
            <a:chOff x="0" y="0"/>
            <a:chExt cx="1386190" cy="412636"/>
          </a:xfrm>
        </p:grpSpPr>
        <p:sp>
          <p:nvSpPr>
            <p:cNvPr id="22" name="Freeform 22"/>
            <p:cNvSpPr/>
            <p:nvPr/>
          </p:nvSpPr>
          <p:spPr>
            <a:xfrm>
              <a:off x="0" y="0"/>
              <a:ext cx="1386190" cy="412636"/>
            </a:xfrm>
            <a:custGeom>
              <a:avLst/>
              <a:gdLst/>
              <a:ahLst/>
              <a:cxnLst/>
              <a:rect l="l" t="t" r="r" b="b"/>
              <a:pathLst>
                <a:path w="1386190" h="412636">
                  <a:moveTo>
                    <a:pt x="72310" y="0"/>
                  </a:moveTo>
                  <a:lnTo>
                    <a:pt x="1313880" y="0"/>
                  </a:lnTo>
                  <a:cubicBezTo>
                    <a:pt x="1353815" y="0"/>
                    <a:pt x="1386190" y="32374"/>
                    <a:pt x="1386190" y="72310"/>
                  </a:cubicBezTo>
                  <a:lnTo>
                    <a:pt x="1386190" y="340326"/>
                  </a:lnTo>
                  <a:cubicBezTo>
                    <a:pt x="1386190" y="359504"/>
                    <a:pt x="1378571" y="377896"/>
                    <a:pt x="1365011" y="391457"/>
                  </a:cubicBezTo>
                  <a:cubicBezTo>
                    <a:pt x="1351450" y="405018"/>
                    <a:pt x="1333057" y="412636"/>
                    <a:pt x="1313880" y="412636"/>
                  </a:cubicBezTo>
                  <a:lnTo>
                    <a:pt x="72310" y="412636"/>
                  </a:lnTo>
                  <a:cubicBezTo>
                    <a:pt x="32374" y="412636"/>
                    <a:pt x="0" y="380262"/>
                    <a:pt x="0" y="340326"/>
                  </a:cubicBezTo>
                  <a:lnTo>
                    <a:pt x="0" y="72310"/>
                  </a:lnTo>
                  <a:cubicBezTo>
                    <a:pt x="0" y="32374"/>
                    <a:pt x="32374" y="0"/>
                    <a:pt x="72310" y="0"/>
                  </a:cubicBezTo>
                  <a:close/>
                </a:path>
              </a:pathLst>
            </a:custGeom>
            <a:solidFill>
              <a:srgbClr val="F4F3F3"/>
            </a:solidFill>
          </p:spPr>
          <p:txBody>
            <a:bodyPr/>
            <a:lstStyle/>
            <a:p>
              <a:endParaRPr lang="en-PH"/>
            </a:p>
          </p:txBody>
        </p:sp>
        <p:sp>
          <p:nvSpPr>
            <p:cNvPr id="23" name="TextBox 23"/>
            <p:cNvSpPr txBox="1"/>
            <p:nvPr/>
          </p:nvSpPr>
          <p:spPr>
            <a:xfrm>
              <a:off x="0" y="-28575"/>
              <a:ext cx="1386190" cy="441211"/>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7409955" y="7260226"/>
            <a:ext cx="5460337" cy="2743915"/>
            <a:chOff x="0" y="0"/>
            <a:chExt cx="1386190" cy="696585"/>
          </a:xfrm>
        </p:grpSpPr>
        <p:sp>
          <p:nvSpPr>
            <p:cNvPr id="25" name="Freeform 25"/>
            <p:cNvSpPr/>
            <p:nvPr/>
          </p:nvSpPr>
          <p:spPr>
            <a:xfrm>
              <a:off x="0" y="0"/>
              <a:ext cx="1386190" cy="696585"/>
            </a:xfrm>
            <a:custGeom>
              <a:avLst/>
              <a:gdLst/>
              <a:ahLst/>
              <a:cxnLst/>
              <a:rect l="l" t="t" r="r" b="b"/>
              <a:pathLst>
                <a:path w="1386190" h="696585">
                  <a:moveTo>
                    <a:pt x="72310" y="0"/>
                  </a:moveTo>
                  <a:lnTo>
                    <a:pt x="1313880" y="0"/>
                  </a:lnTo>
                  <a:cubicBezTo>
                    <a:pt x="1353815" y="0"/>
                    <a:pt x="1386190" y="32374"/>
                    <a:pt x="1386190" y="72310"/>
                  </a:cubicBezTo>
                  <a:lnTo>
                    <a:pt x="1386190" y="624274"/>
                  </a:lnTo>
                  <a:cubicBezTo>
                    <a:pt x="1386190" y="664210"/>
                    <a:pt x="1353815" y="696585"/>
                    <a:pt x="1313880" y="696585"/>
                  </a:cubicBezTo>
                  <a:lnTo>
                    <a:pt x="72310" y="696585"/>
                  </a:lnTo>
                  <a:cubicBezTo>
                    <a:pt x="32374" y="696585"/>
                    <a:pt x="0" y="664210"/>
                    <a:pt x="0" y="624274"/>
                  </a:cubicBezTo>
                  <a:lnTo>
                    <a:pt x="0" y="72310"/>
                  </a:lnTo>
                  <a:cubicBezTo>
                    <a:pt x="0" y="32374"/>
                    <a:pt x="32374" y="0"/>
                    <a:pt x="72310" y="0"/>
                  </a:cubicBezTo>
                  <a:close/>
                </a:path>
              </a:pathLst>
            </a:custGeom>
            <a:solidFill>
              <a:srgbClr val="F4F3F3"/>
            </a:solidFill>
          </p:spPr>
          <p:txBody>
            <a:bodyPr/>
            <a:lstStyle/>
            <a:p>
              <a:endParaRPr lang="en-PH"/>
            </a:p>
          </p:txBody>
        </p:sp>
        <p:sp>
          <p:nvSpPr>
            <p:cNvPr id="26" name="TextBox 26"/>
            <p:cNvSpPr txBox="1"/>
            <p:nvPr/>
          </p:nvSpPr>
          <p:spPr>
            <a:xfrm>
              <a:off x="0" y="-28575"/>
              <a:ext cx="1386190" cy="725160"/>
            </a:xfrm>
            <a:prstGeom prst="rect">
              <a:avLst/>
            </a:prstGeom>
          </p:spPr>
          <p:txBody>
            <a:bodyPr lIns="50800" tIns="50800" rIns="50800" bIns="50800" rtlCol="0" anchor="ctr"/>
            <a:lstStyle/>
            <a:p>
              <a:pPr algn="ctr">
                <a:lnSpc>
                  <a:spcPts val="2595"/>
                </a:lnSpc>
              </a:pPr>
              <a:endParaRPr/>
            </a:p>
          </p:txBody>
        </p:sp>
      </p:grpSp>
      <p:sp>
        <p:nvSpPr>
          <p:cNvPr id="27" name="AutoShape 27"/>
          <p:cNvSpPr/>
          <p:nvPr/>
        </p:nvSpPr>
        <p:spPr>
          <a:xfrm flipH="1">
            <a:off x="5018472" y="5691782"/>
            <a:ext cx="600041" cy="524182"/>
          </a:xfrm>
          <a:prstGeom prst="line">
            <a:avLst/>
          </a:prstGeom>
          <a:ln w="38100" cap="flat">
            <a:solidFill>
              <a:srgbClr val="642EC7"/>
            </a:solidFill>
            <a:prstDash val="solid"/>
            <a:headEnd type="none" w="sm" len="sm"/>
            <a:tailEnd type="arrow" w="med" len="sm"/>
          </a:ln>
        </p:spPr>
        <p:txBody>
          <a:bodyPr/>
          <a:lstStyle/>
          <a:p>
            <a:endParaRPr lang="en-PH"/>
          </a:p>
        </p:txBody>
      </p:sp>
      <p:sp>
        <p:nvSpPr>
          <p:cNvPr id="28" name="AutoShape 28"/>
          <p:cNvSpPr/>
          <p:nvPr/>
        </p:nvSpPr>
        <p:spPr>
          <a:xfrm>
            <a:off x="8763419" y="5689107"/>
            <a:ext cx="1315041" cy="781764"/>
          </a:xfrm>
          <a:prstGeom prst="line">
            <a:avLst/>
          </a:prstGeom>
          <a:ln w="38100" cap="flat">
            <a:solidFill>
              <a:srgbClr val="642EC7"/>
            </a:solidFill>
            <a:prstDash val="solid"/>
            <a:headEnd type="none" w="sm" len="sm"/>
            <a:tailEnd type="arrow" w="med" len="sm"/>
          </a:ln>
        </p:spPr>
        <p:txBody>
          <a:bodyPr/>
          <a:lstStyle/>
          <a:p>
            <a:endParaRPr lang="en-PH"/>
          </a:p>
        </p:txBody>
      </p:sp>
      <p:grpSp>
        <p:nvGrpSpPr>
          <p:cNvPr id="29" name="Group 29"/>
          <p:cNvGrpSpPr/>
          <p:nvPr/>
        </p:nvGrpSpPr>
        <p:grpSpPr>
          <a:xfrm>
            <a:off x="1570772" y="8952316"/>
            <a:ext cx="2666702" cy="1123950"/>
            <a:chOff x="0" y="0"/>
            <a:chExt cx="676983" cy="285332"/>
          </a:xfrm>
        </p:grpSpPr>
        <p:sp>
          <p:nvSpPr>
            <p:cNvPr id="30" name="Freeform 30"/>
            <p:cNvSpPr/>
            <p:nvPr/>
          </p:nvSpPr>
          <p:spPr>
            <a:xfrm>
              <a:off x="0" y="0"/>
              <a:ext cx="676983" cy="285332"/>
            </a:xfrm>
            <a:custGeom>
              <a:avLst/>
              <a:gdLst/>
              <a:ahLst/>
              <a:cxnLst/>
              <a:rect l="l" t="t" r="r" b="b"/>
              <a:pathLst>
                <a:path w="676983" h="285332">
                  <a:moveTo>
                    <a:pt x="142666" y="0"/>
                  </a:moveTo>
                  <a:lnTo>
                    <a:pt x="534317" y="0"/>
                  </a:lnTo>
                  <a:cubicBezTo>
                    <a:pt x="572154" y="0"/>
                    <a:pt x="608442" y="15031"/>
                    <a:pt x="635197" y="41786"/>
                  </a:cubicBezTo>
                  <a:cubicBezTo>
                    <a:pt x="661952" y="68541"/>
                    <a:pt x="676983" y="104829"/>
                    <a:pt x="676983" y="142666"/>
                  </a:cubicBezTo>
                  <a:lnTo>
                    <a:pt x="676983" y="142666"/>
                  </a:lnTo>
                  <a:cubicBezTo>
                    <a:pt x="676983" y="180503"/>
                    <a:pt x="661952" y="216791"/>
                    <a:pt x="635197" y="243546"/>
                  </a:cubicBezTo>
                  <a:cubicBezTo>
                    <a:pt x="608442" y="270301"/>
                    <a:pt x="572154" y="285332"/>
                    <a:pt x="534317" y="285332"/>
                  </a:cubicBezTo>
                  <a:lnTo>
                    <a:pt x="142666" y="285332"/>
                  </a:lnTo>
                  <a:cubicBezTo>
                    <a:pt x="104829" y="285332"/>
                    <a:pt x="68541" y="270301"/>
                    <a:pt x="41786" y="243546"/>
                  </a:cubicBezTo>
                  <a:cubicBezTo>
                    <a:pt x="15031" y="216791"/>
                    <a:pt x="0" y="180503"/>
                    <a:pt x="0" y="142666"/>
                  </a:cubicBezTo>
                  <a:lnTo>
                    <a:pt x="0" y="142666"/>
                  </a:lnTo>
                  <a:cubicBezTo>
                    <a:pt x="0" y="104829"/>
                    <a:pt x="15031" y="68541"/>
                    <a:pt x="41786" y="41786"/>
                  </a:cubicBezTo>
                  <a:cubicBezTo>
                    <a:pt x="68541" y="15031"/>
                    <a:pt x="104829" y="0"/>
                    <a:pt x="142666" y="0"/>
                  </a:cubicBezTo>
                  <a:close/>
                </a:path>
              </a:pathLst>
            </a:custGeom>
            <a:solidFill>
              <a:srgbClr val="F4F3F3"/>
            </a:solidFill>
          </p:spPr>
          <p:txBody>
            <a:bodyPr/>
            <a:lstStyle/>
            <a:p>
              <a:endParaRPr lang="en-PH"/>
            </a:p>
          </p:txBody>
        </p:sp>
        <p:sp>
          <p:nvSpPr>
            <p:cNvPr id="31" name="TextBox 31"/>
            <p:cNvSpPr txBox="1"/>
            <p:nvPr/>
          </p:nvSpPr>
          <p:spPr>
            <a:xfrm>
              <a:off x="0" y="-28575"/>
              <a:ext cx="676983" cy="313907"/>
            </a:xfrm>
            <a:prstGeom prst="rect">
              <a:avLst/>
            </a:prstGeom>
          </p:spPr>
          <p:txBody>
            <a:bodyPr lIns="50800" tIns="50800" rIns="50800" bIns="50800" rtlCol="0" anchor="ctr"/>
            <a:lstStyle/>
            <a:p>
              <a:pPr algn="ctr">
                <a:lnSpc>
                  <a:spcPts val="2595"/>
                </a:lnSpc>
              </a:pPr>
              <a:endParaRPr/>
            </a:p>
          </p:txBody>
        </p:sp>
      </p:grpSp>
      <p:grpSp>
        <p:nvGrpSpPr>
          <p:cNvPr id="32" name="Group 32"/>
          <p:cNvGrpSpPr/>
          <p:nvPr/>
        </p:nvGrpSpPr>
        <p:grpSpPr>
          <a:xfrm>
            <a:off x="4364407" y="8961841"/>
            <a:ext cx="2666702" cy="1123950"/>
            <a:chOff x="0" y="0"/>
            <a:chExt cx="676983" cy="285332"/>
          </a:xfrm>
        </p:grpSpPr>
        <p:sp>
          <p:nvSpPr>
            <p:cNvPr id="33" name="Freeform 33"/>
            <p:cNvSpPr/>
            <p:nvPr/>
          </p:nvSpPr>
          <p:spPr>
            <a:xfrm>
              <a:off x="0" y="0"/>
              <a:ext cx="676983" cy="285332"/>
            </a:xfrm>
            <a:custGeom>
              <a:avLst/>
              <a:gdLst/>
              <a:ahLst/>
              <a:cxnLst/>
              <a:rect l="l" t="t" r="r" b="b"/>
              <a:pathLst>
                <a:path w="676983" h="285332">
                  <a:moveTo>
                    <a:pt x="142666" y="0"/>
                  </a:moveTo>
                  <a:lnTo>
                    <a:pt x="534317" y="0"/>
                  </a:lnTo>
                  <a:cubicBezTo>
                    <a:pt x="572154" y="0"/>
                    <a:pt x="608442" y="15031"/>
                    <a:pt x="635197" y="41786"/>
                  </a:cubicBezTo>
                  <a:cubicBezTo>
                    <a:pt x="661952" y="68541"/>
                    <a:pt x="676983" y="104829"/>
                    <a:pt x="676983" y="142666"/>
                  </a:cubicBezTo>
                  <a:lnTo>
                    <a:pt x="676983" y="142666"/>
                  </a:lnTo>
                  <a:cubicBezTo>
                    <a:pt x="676983" y="180503"/>
                    <a:pt x="661952" y="216791"/>
                    <a:pt x="635197" y="243546"/>
                  </a:cubicBezTo>
                  <a:cubicBezTo>
                    <a:pt x="608442" y="270301"/>
                    <a:pt x="572154" y="285332"/>
                    <a:pt x="534317" y="285332"/>
                  </a:cubicBezTo>
                  <a:lnTo>
                    <a:pt x="142666" y="285332"/>
                  </a:lnTo>
                  <a:cubicBezTo>
                    <a:pt x="104829" y="285332"/>
                    <a:pt x="68541" y="270301"/>
                    <a:pt x="41786" y="243546"/>
                  </a:cubicBezTo>
                  <a:cubicBezTo>
                    <a:pt x="15031" y="216791"/>
                    <a:pt x="0" y="180503"/>
                    <a:pt x="0" y="142666"/>
                  </a:cubicBezTo>
                  <a:lnTo>
                    <a:pt x="0" y="142666"/>
                  </a:lnTo>
                  <a:cubicBezTo>
                    <a:pt x="0" y="104829"/>
                    <a:pt x="15031" y="68541"/>
                    <a:pt x="41786" y="41786"/>
                  </a:cubicBezTo>
                  <a:cubicBezTo>
                    <a:pt x="68541" y="15031"/>
                    <a:pt x="104829" y="0"/>
                    <a:pt x="142666" y="0"/>
                  </a:cubicBezTo>
                  <a:close/>
                </a:path>
              </a:pathLst>
            </a:custGeom>
            <a:solidFill>
              <a:srgbClr val="F4F3F3"/>
            </a:solidFill>
          </p:spPr>
          <p:txBody>
            <a:bodyPr/>
            <a:lstStyle/>
            <a:p>
              <a:endParaRPr lang="en-PH"/>
            </a:p>
          </p:txBody>
        </p:sp>
        <p:sp>
          <p:nvSpPr>
            <p:cNvPr id="34" name="TextBox 34"/>
            <p:cNvSpPr txBox="1"/>
            <p:nvPr/>
          </p:nvSpPr>
          <p:spPr>
            <a:xfrm>
              <a:off x="0" y="-28575"/>
              <a:ext cx="676983" cy="313907"/>
            </a:xfrm>
            <a:prstGeom prst="rect">
              <a:avLst/>
            </a:prstGeom>
          </p:spPr>
          <p:txBody>
            <a:bodyPr lIns="50800" tIns="50800" rIns="50800" bIns="50800" rtlCol="0" anchor="ctr"/>
            <a:lstStyle/>
            <a:p>
              <a:pPr algn="ctr">
                <a:lnSpc>
                  <a:spcPts val="2595"/>
                </a:lnSpc>
              </a:pPr>
              <a:endParaRPr/>
            </a:p>
          </p:txBody>
        </p:sp>
      </p:grpSp>
      <p:grpSp>
        <p:nvGrpSpPr>
          <p:cNvPr id="35" name="Group 35"/>
          <p:cNvGrpSpPr/>
          <p:nvPr/>
        </p:nvGrpSpPr>
        <p:grpSpPr>
          <a:xfrm>
            <a:off x="2373790" y="8961841"/>
            <a:ext cx="1060665" cy="1060665"/>
            <a:chOff x="0" y="0"/>
            <a:chExt cx="812800" cy="812800"/>
          </a:xfrm>
        </p:grpSpPr>
        <p:sp>
          <p:nvSpPr>
            <p:cNvPr id="36" name="Freeform 3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642EC7"/>
            </a:solidFill>
          </p:spPr>
          <p:txBody>
            <a:bodyPr/>
            <a:lstStyle/>
            <a:p>
              <a:endParaRPr lang="en-PH"/>
            </a:p>
          </p:txBody>
        </p:sp>
        <p:sp>
          <p:nvSpPr>
            <p:cNvPr id="37" name="TextBox 37"/>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39" name="TextBox 39"/>
          <p:cNvSpPr txBox="1"/>
          <p:nvPr/>
        </p:nvSpPr>
        <p:spPr>
          <a:xfrm>
            <a:off x="402046" y="1763870"/>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Magnetic Media</a:t>
            </a:r>
          </a:p>
        </p:txBody>
      </p:sp>
      <p:sp>
        <p:nvSpPr>
          <p:cNvPr id="40" name="TextBox 40"/>
          <p:cNvSpPr txBox="1"/>
          <p:nvPr/>
        </p:nvSpPr>
        <p:spPr>
          <a:xfrm>
            <a:off x="396378" y="2615429"/>
            <a:ext cx="1262852"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How?</a:t>
            </a:r>
          </a:p>
        </p:txBody>
      </p:sp>
      <p:sp>
        <p:nvSpPr>
          <p:cNvPr id="41" name="TextBox 41"/>
          <p:cNvSpPr txBox="1"/>
          <p:nvPr/>
        </p:nvSpPr>
        <p:spPr>
          <a:xfrm>
            <a:off x="5618513" y="5011757"/>
            <a:ext cx="3479027" cy="591705"/>
          </a:xfrm>
          <a:prstGeom prst="rect">
            <a:avLst/>
          </a:prstGeom>
        </p:spPr>
        <p:txBody>
          <a:bodyPr lIns="0" tIns="0" rIns="0" bIns="0" rtlCol="0" anchor="t">
            <a:spAutoFit/>
          </a:bodyPr>
          <a:lstStyle/>
          <a:p>
            <a:pPr algn="l">
              <a:lnSpc>
                <a:spcPts val="4897"/>
              </a:lnSpc>
              <a:spcBef>
                <a:spcPct val="0"/>
              </a:spcBef>
            </a:pPr>
            <a:r>
              <a:rPr lang="en-US" sz="3497">
                <a:solidFill>
                  <a:srgbClr val="000000"/>
                </a:solidFill>
                <a:latin typeface="Alatsi"/>
                <a:ea typeface="Alatsi"/>
                <a:cs typeface="Alatsi"/>
                <a:sym typeface="Alatsi"/>
              </a:rPr>
              <a:t>Read-Write head</a:t>
            </a:r>
          </a:p>
        </p:txBody>
      </p:sp>
      <p:sp>
        <p:nvSpPr>
          <p:cNvPr id="42" name="TextBox 42"/>
          <p:cNvSpPr txBox="1"/>
          <p:nvPr/>
        </p:nvSpPr>
        <p:spPr>
          <a:xfrm>
            <a:off x="2561427" y="6529952"/>
            <a:ext cx="3479027" cy="596954"/>
          </a:xfrm>
          <a:prstGeom prst="rect">
            <a:avLst/>
          </a:prstGeom>
        </p:spPr>
        <p:txBody>
          <a:bodyPr lIns="0" tIns="0" rIns="0" bIns="0" rtlCol="0" anchor="t">
            <a:spAutoFit/>
          </a:bodyPr>
          <a:lstStyle/>
          <a:p>
            <a:pPr algn="ctr">
              <a:lnSpc>
                <a:spcPts val="4897"/>
              </a:lnSpc>
              <a:spcBef>
                <a:spcPct val="0"/>
              </a:spcBef>
            </a:pPr>
            <a:r>
              <a:rPr lang="en-US" sz="3497">
                <a:solidFill>
                  <a:srgbClr val="000000"/>
                </a:solidFill>
                <a:latin typeface="Alatsi"/>
                <a:ea typeface="Alatsi"/>
                <a:cs typeface="Alatsi"/>
                <a:sym typeface="Alatsi"/>
              </a:rPr>
              <a:t>Read head</a:t>
            </a:r>
          </a:p>
        </p:txBody>
      </p:sp>
      <p:sp>
        <p:nvSpPr>
          <p:cNvPr id="43" name="TextBox 43"/>
          <p:cNvSpPr txBox="1"/>
          <p:nvPr/>
        </p:nvSpPr>
        <p:spPr>
          <a:xfrm>
            <a:off x="8348682" y="6529952"/>
            <a:ext cx="3479027" cy="596954"/>
          </a:xfrm>
          <a:prstGeom prst="rect">
            <a:avLst/>
          </a:prstGeom>
        </p:spPr>
        <p:txBody>
          <a:bodyPr lIns="0" tIns="0" rIns="0" bIns="0" rtlCol="0" anchor="t">
            <a:spAutoFit/>
          </a:bodyPr>
          <a:lstStyle/>
          <a:p>
            <a:pPr algn="ctr">
              <a:lnSpc>
                <a:spcPts val="4897"/>
              </a:lnSpc>
              <a:spcBef>
                <a:spcPct val="0"/>
              </a:spcBef>
            </a:pPr>
            <a:r>
              <a:rPr lang="en-US" sz="3497">
                <a:solidFill>
                  <a:srgbClr val="000000"/>
                </a:solidFill>
                <a:latin typeface="Alatsi"/>
                <a:ea typeface="Alatsi"/>
                <a:cs typeface="Alatsi"/>
                <a:sym typeface="Alatsi"/>
              </a:rPr>
              <a:t>Write head</a:t>
            </a:r>
          </a:p>
        </p:txBody>
      </p:sp>
      <p:sp>
        <p:nvSpPr>
          <p:cNvPr id="44" name="TextBox 44"/>
          <p:cNvSpPr txBox="1"/>
          <p:nvPr/>
        </p:nvSpPr>
        <p:spPr>
          <a:xfrm>
            <a:off x="1731596" y="7365001"/>
            <a:ext cx="5011753" cy="1276876"/>
          </a:xfrm>
          <a:prstGeom prst="rect">
            <a:avLst/>
          </a:prstGeom>
        </p:spPr>
        <p:txBody>
          <a:bodyPr lIns="0" tIns="0" rIns="0" bIns="0" rtlCol="0" anchor="t">
            <a:spAutoFit/>
          </a:bodyPr>
          <a:lstStyle/>
          <a:p>
            <a:pPr algn="ctr">
              <a:lnSpc>
                <a:spcPts val="2595"/>
              </a:lnSpc>
              <a:spcBef>
                <a:spcPct val="0"/>
              </a:spcBef>
            </a:pPr>
            <a:r>
              <a:rPr lang="en-US" sz="1854">
                <a:solidFill>
                  <a:srgbClr val="000000"/>
                </a:solidFill>
                <a:latin typeface="Open Sans"/>
                <a:ea typeface="Open Sans"/>
                <a:cs typeface="Open Sans"/>
                <a:sym typeface="Open Sans"/>
              </a:rPr>
              <a:t>The read head is a component in magnetic media storage that senses and interprets the magnetic orientation (North / South)  on the storage medium to retrieve stored data.</a:t>
            </a:r>
          </a:p>
        </p:txBody>
      </p:sp>
      <p:grpSp>
        <p:nvGrpSpPr>
          <p:cNvPr id="45" name="Group 45"/>
          <p:cNvGrpSpPr/>
          <p:nvPr/>
        </p:nvGrpSpPr>
        <p:grpSpPr>
          <a:xfrm rot="-10800000">
            <a:off x="5167425" y="8952316"/>
            <a:ext cx="1060665" cy="1060665"/>
            <a:chOff x="0" y="0"/>
            <a:chExt cx="812800" cy="812800"/>
          </a:xfrm>
        </p:grpSpPr>
        <p:sp>
          <p:nvSpPr>
            <p:cNvPr id="46" name="Freeform 4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642EC7"/>
            </a:solidFill>
          </p:spPr>
          <p:txBody>
            <a:bodyPr/>
            <a:lstStyle/>
            <a:p>
              <a:endParaRPr lang="en-PH"/>
            </a:p>
          </p:txBody>
        </p:sp>
        <p:sp>
          <p:nvSpPr>
            <p:cNvPr id="47" name="TextBox 47"/>
            <p:cNvSpPr txBox="1"/>
            <p:nvPr/>
          </p:nvSpPr>
          <p:spPr>
            <a:xfrm>
              <a:off x="0" y="174625"/>
              <a:ext cx="711200" cy="434975"/>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7582318" y="7355307"/>
            <a:ext cx="5011753" cy="1600726"/>
          </a:xfrm>
          <a:prstGeom prst="rect">
            <a:avLst/>
          </a:prstGeom>
        </p:spPr>
        <p:txBody>
          <a:bodyPr lIns="0" tIns="0" rIns="0" bIns="0" rtlCol="0" anchor="t">
            <a:spAutoFit/>
          </a:bodyPr>
          <a:lstStyle/>
          <a:p>
            <a:pPr algn="ctr">
              <a:lnSpc>
                <a:spcPts val="2595"/>
              </a:lnSpc>
              <a:spcBef>
                <a:spcPct val="0"/>
              </a:spcBef>
            </a:pPr>
            <a:r>
              <a:rPr lang="en-US" sz="1854">
                <a:solidFill>
                  <a:srgbClr val="000000"/>
                </a:solidFill>
                <a:latin typeface="Open Sans"/>
                <a:ea typeface="Open Sans"/>
                <a:cs typeface="Open Sans"/>
                <a:sym typeface="Open Sans"/>
              </a:rPr>
              <a:t>The write head is a component in magnetic media storage that generates magnetic patterns on the storage medium, encoding digital data onto it during the writing or recording process.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12481592" y="6782724"/>
            <a:ext cx="3846348" cy="919067"/>
            <a:chOff x="0" y="0"/>
            <a:chExt cx="1013030" cy="242059"/>
          </a:xfrm>
        </p:grpSpPr>
        <p:sp>
          <p:nvSpPr>
            <p:cNvPr id="8" name="Freeform 8"/>
            <p:cNvSpPr/>
            <p:nvPr/>
          </p:nvSpPr>
          <p:spPr>
            <a:xfrm>
              <a:off x="0" y="0"/>
              <a:ext cx="1013030" cy="242059"/>
            </a:xfrm>
            <a:custGeom>
              <a:avLst/>
              <a:gdLst/>
              <a:ahLst/>
              <a:cxnLst/>
              <a:rect l="l" t="t" r="r" b="b"/>
              <a:pathLst>
                <a:path w="1013030" h="242059">
                  <a:moveTo>
                    <a:pt x="102653" y="0"/>
                  </a:moveTo>
                  <a:lnTo>
                    <a:pt x="910377" y="0"/>
                  </a:lnTo>
                  <a:cubicBezTo>
                    <a:pt x="937602" y="0"/>
                    <a:pt x="963713" y="10815"/>
                    <a:pt x="982964" y="30066"/>
                  </a:cubicBezTo>
                  <a:cubicBezTo>
                    <a:pt x="1002215" y="49317"/>
                    <a:pt x="1013030" y="75427"/>
                    <a:pt x="1013030" y="102653"/>
                  </a:cubicBezTo>
                  <a:lnTo>
                    <a:pt x="1013030" y="139406"/>
                  </a:lnTo>
                  <a:cubicBezTo>
                    <a:pt x="1013030" y="166631"/>
                    <a:pt x="1002215" y="192741"/>
                    <a:pt x="982964" y="211993"/>
                  </a:cubicBezTo>
                  <a:cubicBezTo>
                    <a:pt x="963713" y="231244"/>
                    <a:pt x="937602" y="242059"/>
                    <a:pt x="910377" y="242059"/>
                  </a:cubicBezTo>
                  <a:lnTo>
                    <a:pt x="102653" y="242059"/>
                  </a:lnTo>
                  <a:cubicBezTo>
                    <a:pt x="75427" y="242059"/>
                    <a:pt x="49317" y="231244"/>
                    <a:pt x="30066" y="211993"/>
                  </a:cubicBezTo>
                  <a:cubicBezTo>
                    <a:pt x="10815" y="192741"/>
                    <a:pt x="0" y="166631"/>
                    <a:pt x="0" y="139406"/>
                  </a:cubicBezTo>
                  <a:lnTo>
                    <a:pt x="0" y="102653"/>
                  </a:lnTo>
                  <a:cubicBezTo>
                    <a:pt x="0" y="75427"/>
                    <a:pt x="10815" y="49317"/>
                    <a:pt x="30066" y="30066"/>
                  </a:cubicBezTo>
                  <a:cubicBezTo>
                    <a:pt x="49317" y="10815"/>
                    <a:pt x="75427" y="0"/>
                    <a:pt x="102653" y="0"/>
                  </a:cubicBezTo>
                  <a:close/>
                </a:path>
              </a:pathLst>
            </a:custGeom>
            <a:solidFill>
              <a:srgbClr val="F8DC2D"/>
            </a:solidFill>
          </p:spPr>
          <p:txBody>
            <a:bodyPr/>
            <a:lstStyle/>
            <a:p>
              <a:endParaRPr lang="en-PH"/>
            </a:p>
          </p:txBody>
        </p:sp>
        <p:sp>
          <p:nvSpPr>
            <p:cNvPr id="9" name="TextBox 9"/>
            <p:cNvSpPr txBox="1"/>
            <p:nvPr/>
          </p:nvSpPr>
          <p:spPr>
            <a:xfrm>
              <a:off x="0" y="-28575"/>
              <a:ext cx="1013030" cy="270634"/>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rot="-10262014">
            <a:off x="12155943" y="6535388"/>
            <a:ext cx="236197" cy="1166403"/>
          </a:xfrm>
          <a:custGeom>
            <a:avLst/>
            <a:gdLst/>
            <a:ahLst/>
            <a:cxnLst/>
            <a:rect l="l" t="t" r="r" b="b"/>
            <a:pathLst>
              <a:path w="236197" h="1166403">
                <a:moveTo>
                  <a:pt x="0" y="0"/>
                </a:moveTo>
                <a:lnTo>
                  <a:pt x="236197" y="0"/>
                </a:lnTo>
                <a:lnTo>
                  <a:pt x="236197" y="1166403"/>
                </a:lnTo>
                <a:lnTo>
                  <a:pt x="0" y="11664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1" name="Freeform 11"/>
          <p:cNvSpPr/>
          <p:nvPr/>
        </p:nvSpPr>
        <p:spPr>
          <a:xfrm>
            <a:off x="3990622" y="3068414"/>
            <a:ext cx="8154257" cy="5316575"/>
          </a:xfrm>
          <a:custGeom>
            <a:avLst/>
            <a:gdLst/>
            <a:ahLst/>
            <a:cxnLst/>
            <a:rect l="l" t="t" r="r" b="b"/>
            <a:pathLst>
              <a:path w="8154257" h="5316575">
                <a:moveTo>
                  <a:pt x="0" y="0"/>
                </a:moveTo>
                <a:lnTo>
                  <a:pt x="8154256" y="0"/>
                </a:lnTo>
                <a:lnTo>
                  <a:pt x="8154256" y="5316575"/>
                </a:lnTo>
                <a:lnTo>
                  <a:pt x="0" y="5316575"/>
                </a:lnTo>
                <a:lnTo>
                  <a:pt x="0" y="0"/>
                </a:lnTo>
                <a:close/>
              </a:path>
            </a:pathLst>
          </a:custGeom>
          <a:blipFill>
            <a:blip r:embed="rId10"/>
            <a:stretch>
              <a:fillRect/>
            </a:stretch>
          </a:blipFill>
        </p:spPr>
        <p:txBody>
          <a:bodyPr/>
          <a:lstStyle/>
          <a:p>
            <a:endParaRPr lang="en-PH"/>
          </a:p>
        </p:txBody>
      </p:sp>
      <p:sp>
        <p:nvSpPr>
          <p:cNvPr id="12" name="Freeform 12"/>
          <p:cNvSpPr/>
          <p:nvPr/>
        </p:nvSpPr>
        <p:spPr>
          <a:xfrm>
            <a:off x="5527887" y="7118590"/>
            <a:ext cx="236197" cy="1166403"/>
          </a:xfrm>
          <a:custGeom>
            <a:avLst/>
            <a:gdLst/>
            <a:ahLst/>
            <a:cxnLst/>
            <a:rect l="l" t="t" r="r" b="b"/>
            <a:pathLst>
              <a:path w="236197" h="1166403">
                <a:moveTo>
                  <a:pt x="0" y="0"/>
                </a:moveTo>
                <a:lnTo>
                  <a:pt x="236197" y="0"/>
                </a:lnTo>
                <a:lnTo>
                  <a:pt x="236197" y="1166403"/>
                </a:lnTo>
                <a:lnTo>
                  <a:pt x="0" y="11664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13" name="Group 13"/>
          <p:cNvGrpSpPr/>
          <p:nvPr/>
        </p:nvGrpSpPr>
        <p:grpSpPr>
          <a:xfrm>
            <a:off x="1985663" y="7242258"/>
            <a:ext cx="3405249" cy="1305926"/>
            <a:chOff x="0" y="0"/>
            <a:chExt cx="896856" cy="343948"/>
          </a:xfrm>
        </p:grpSpPr>
        <p:sp>
          <p:nvSpPr>
            <p:cNvPr id="14" name="Freeform 14"/>
            <p:cNvSpPr/>
            <p:nvPr/>
          </p:nvSpPr>
          <p:spPr>
            <a:xfrm>
              <a:off x="0" y="0"/>
              <a:ext cx="896856" cy="343948"/>
            </a:xfrm>
            <a:custGeom>
              <a:avLst/>
              <a:gdLst/>
              <a:ahLst/>
              <a:cxnLst/>
              <a:rect l="l" t="t" r="r" b="b"/>
              <a:pathLst>
                <a:path w="896856" h="343948">
                  <a:moveTo>
                    <a:pt x="115950" y="0"/>
                  </a:moveTo>
                  <a:lnTo>
                    <a:pt x="780906" y="0"/>
                  </a:lnTo>
                  <a:cubicBezTo>
                    <a:pt x="811658" y="0"/>
                    <a:pt x="841150" y="12216"/>
                    <a:pt x="862895" y="33961"/>
                  </a:cubicBezTo>
                  <a:cubicBezTo>
                    <a:pt x="884640" y="55706"/>
                    <a:pt x="896856" y="85198"/>
                    <a:pt x="896856" y="115950"/>
                  </a:cubicBezTo>
                  <a:lnTo>
                    <a:pt x="896856" y="227998"/>
                  </a:lnTo>
                  <a:cubicBezTo>
                    <a:pt x="896856" y="258750"/>
                    <a:pt x="884640" y="288242"/>
                    <a:pt x="862895" y="309987"/>
                  </a:cubicBezTo>
                  <a:cubicBezTo>
                    <a:pt x="841150" y="331732"/>
                    <a:pt x="811658" y="343948"/>
                    <a:pt x="780906" y="343948"/>
                  </a:cubicBezTo>
                  <a:lnTo>
                    <a:pt x="115950" y="343948"/>
                  </a:lnTo>
                  <a:cubicBezTo>
                    <a:pt x="85198" y="343948"/>
                    <a:pt x="55706" y="331732"/>
                    <a:pt x="33961" y="309987"/>
                  </a:cubicBezTo>
                  <a:cubicBezTo>
                    <a:pt x="12216" y="288242"/>
                    <a:pt x="0" y="258750"/>
                    <a:pt x="0" y="227998"/>
                  </a:cubicBezTo>
                  <a:lnTo>
                    <a:pt x="0" y="115950"/>
                  </a:lnTo>
                  <a:cubicBezTo>
                    <a:pt x="0" y="85198"/>
                    <a:pt x="12216" y="55706"/>
                    <a:pt x="33961" y="33961"/>
                  </a:cubicBezTo>
                  <a:cubicBezTo>
                    <a:pt x="55706" y="12216"/>
                    <a:pt x="85198" y="0"/>
                    <a:pt x="115950" y="0"/>
                  </a:cubicBezTo>
                  <a:close/>
                </a:path>
              </a:pathLst>
            </a:custGeom>
            <a:solidFill>
              <a:srgbClr val="F8DC2D"/>
            </a:solidFill>
          </p:spPr>
          <p:txBody>
            <a:bodyPr/>
            <a:lstStyle/>
            <a:p>
              <a:endParaRPr lang="en-PH"/>
            </a:p>
          </p:txBody>
        </p:sp>
        <p:sp>
          <p:nvSpPr>
            <p:cNvPr id="15" name="TextBox 15"/>
            <p:cNvSpPr txBox="1"/>
            <p:nvPr/>
          </p:nvSpPr>
          <p:spPr>
            <a:xfrm>
              <a:off x="0" y="-28575"/>
              <a:ext cx="896856" cy="372523"/>
            </a:xfrm>
            <a:prstGeom prst="rect">
              <a:avLst/>
            </a:prstGeom>
          </p:spPr>
          <p:txBody>
            <a:bodyPr lIns="50800" tIns="50800" rIns="50800" bIns="50800" rtlCol="0" anchor="ctr"/>
            <a:lstStyle/>
            <a:p>
              <a:pPr algn="ctr">
                <a:lnSpc>
                  <a:spcPts val="2595"/>
                </a:lnSpc>
              </a:pPr>
              <a:endParaRPr/>
            </a:p>
          </p:txBody>
        </p:sp>
      </p:grpSp>
      <p:sp>
        <p:nvSpPr>
          <p:cNvPr id="16" name="TextBox 16"/>
          <p:cNvSpPr txBox="1"/>
          <p:nvPr/>
        </p:nvSpPr>
        <p:spPr>
          <a:xfrm>
            <a:off x="2080184" y="7307447"/>
            <a:ext cx="3216207" cy="1102101"/>
          </a:xfrm>
          <a:prstGeom prst="rect">
            <a:avLst/>
          </a:prstGeom>
        </p:spPr>
        <p:txBody>
          <a:bodyPr lIns="0" tIns="0" rIns="0" bIns="0" rtlCol="0" anchor="t">
            <a:spAutoFit/>
          </a:bodyPr>
          <a:lstStyle/>
          <a:p>
            <a:pPr algn="ctr">
              <a:lnSpc>
                <a:spcPts val="2987"/>
              </a:lnSpc>
              <a:spcBef>
                <a:spcPct val="0"/>
              </a:spcBef>
            </a:pPr>
            <a:r>
              <a:rPr lang="en-US" sz="2134">
                <a:solidFill>
                  <a:srgbClr val="000000"/>
                </a:solidFill>
                <a:latin typeface="Open Sans"/>
                <a:ea typeface="Open Sans"/>
                <a:cs typeface="Open Sans"/>
                <a:sym typeface="Open Sans"/>
              </a:rPr>
              <a:t>There is a read-write head on each side of every platter.</a:t>
            </a:r>
          </a:p>
        </p:txBody>
      </p:sp>
      <p:grpSp>
        <p:nvGrpSpPr>
          <p:cNvPr id="17" name="Group 17"/>
          <p:cNvGrpSpPr/>
          <p:nvPr/>
        </p:nvGrpSpPr>
        <p:grpSpPr>
          <a:xfrm>
            <a:off x="5645986" y="2804684"/>
            <a:ext cx="3568958" cy="919067"/>
            <a:chOff x="0" y="0"/>
            <a:chExt cx="939973" cy="242059"/>
          </a:xfrm>
        </p:grpSpPr>
        <p:sp>
          <p:nvSpPr>
            <p:cNvPr id="18" name="Freeform 18"/>
            <p:cNvSpPr/>
            <p:nvPr/>
          </p:nvSpPr>
          <p:spPr>
            <a:xfrm>
              <a:off x="0" y="0"/>
              <a:ext cx="939973" cy="242059"/>
            </a:xfrm>
            <a:custGeom>
              <a:avLst/>
              <a:gdLst/>
              <a:ahLst/>
              <a:cxnLst/>
              <a:rect l="l" t="t" r="r" b="b"/>
              <a:pathLst>
                <a:path w="939973" h="242059">
                  <a:moveTo>
                    <a:pt x="110631" y="0"/>
                  </a:moveTo>
                  <a:lnTo>
                    <a:pt x="829341" y="0"/>
                  </a:lnTo>
                  <a:cubicBezTo>
                    <a:pt x="858683" y="0"/>
                    <a:pt x="886822" y="11656"/>
                    <a:pt x="907569" y="32403"/>
                  </a:cubicBezTo>
                  <a:cubicBezTo>
                    <a:pt x="928317" y="53150"/>
                    <a:pt x="939973" y="81290"/>
                    <a:pt x="939973" y="110631"/>
                  </a:cubicBezTo>
                  <a:lnTo>
                    <a:pt x="939973" y="131428"/>
                  </a:lnTo>
                  <a:cubicBezTo>
                    <a:pt x="939973" y="160769"/>
                    <a:pt x="928317" y="188908"/>
                    <a:pt x="907569" y="209656"/>
                  </a:cubicBezTo>
                  <a:cubicBezTo>
                    <a:pt x="886822" y="230403"/>
                    <a:pt x="858683" y="242059"/>
                    <a:pt x="829341" y="242059"/>
                  </a:cubicBezTo>
                  <a:lnTo>
                    <a:pt x="110631" y="242059"/>
                  </a:lnTo>
                  <a:cubicBezTo>
                    <a:pt x="81290" y="242059"/>
                    <a:pt x="53150" y="230403"/>
                    <a:pt x="32403" y="209656"/>
                  </a:cubicBezTo>
                  <a:cubicBezTo>
                    <a:pt x="11656" y="188908"/>
                    <a:pt x="0" y="160769"/>
                    <a:pt x="0" y="131428"/>
                  </a:cubicBezTo>
                  <a:lnTo>
                    <a:pt x="0" y="110631"/>
                  </a:lnTo>
                  <a:cubicBezTo>
                    <a:pt x="0" y="81290"/>
                    <a:pt x="11656" y="53150"/>
                    <a:pt x="32403" y="32403"/>
                  </a:cubicBezTo>
                  <a:cubicBezTo>
                    <a:pt x="53150" y="11656"/>
                    <a:pt x="81290" y="0"/>
                    <a:pt x="110631" y="0"/>
                  </a:cubicBezTo>
                  <a:close/>
                </a:path>
              </a:pathLst>
            </a:custGeom>
            <a:solidFill>
              <a:srgbClr val="F8DC2D"/>
            </a:solidFill>
          </p:spPr>
          <p:txBody>
            <a:bodyPr/>
            <a:lstStyle/>
            <a:p>
              <a:endParaRPr lang="en-PH"/>
            </a:p>
          </p:txBody>
        </p:sp>
        <p:sp>
          <p:nvSpPr>
            <p:cNvPr id="19" name="TextBox 19"/>
            <p:cNvSpPr txBox="1"/>
            <p:nvPr/>
          </p:nvSpPr>
          <p:spPr>
            <a:xfrm>
              <a:off x="0" y="-28575"/>
              <a:ext cx="939973" cy="270634"/>
            </a:xfrm>
            <a:prstGeom prst="rect">
              <a:avLst/>
            </a:prstGeom>
          </p:spPr>
          <p:txBody>
            <a:bodyPr lIns="50800" tIns="50800" rIns="50800" bIns="50800" rtlCol="0" anchor="ctr"/>
            <a:lstStyle/>
            <a:p>
              <a:pPr algn="ctr">
                <a:lnSpc>
                  <a:spcPts val="2595"/>
                </a:lnSpc>
              </a:pPr>
              <a:endParaRPr/>
            </a:p>
          </p:txBody>
        </p:sp>
      </p:grpSp>
      <p:grpSp>
        <p:nvGrpSpPr>
          <p:cNvPr id="20" name="Group 20"/>
          <p:cNvGrpSpPr/>
          <p:nvPr/>
        </p:nvGrpSpPr>
        <p:grpSpPr>
          <a:xfrm>
            <a:off x="123579" y="4171085"/>
            <a:ext cx="3724168" cy="2399899"/>
            <a:chOff x="0" y="0"/>
            <a:chExt cx="980851" cy="632072"/>
          </a:xfrm>
        </p:grpSpPr>
        <p:sp>
          <p:nvSpPr>
            <p:cNvPr id="21" name="Freeform 21"/>
            <p:cNvSpPr/>
            <p:nvPr/>
          </p:nvSpPr>
          <p:spPr>
            <a:xfrm>
              <a:off x="0" y="0"/>
              <a:ext cx="980851" cy="632072"/>
            </a:xfrm>
            <a:custGeom>
              <a:avLst/>
              <a:gdLst/>
              <a:ahLst/>
              <a:cxnLst/>
              <a:rect l="l" t="t" r="r" b="b"/>
              <a:pathLst>
                <a:path w="980851" h="632072">
                  <a:moveTo>
                    <a:pt x="106020" y="0"/>
                  </a:moveTo>
                  <a:lnTo>
                    <a:pt x="874830" y="0"/>
                  </a:lnTo>
                  <a:cubicBezTo>
                    <a:pt x="902949" y="0"/>
                    <a:pt x="929915" y="11170"/>
                    <a:pt x="949798" y="31053"/>
                  </a:cubicBezTo>
                  <a:cubicBezTo>
                    <a:pt x="969681" y="50935"/>
                    <a:pt x="980851" y="77902"/>
                    <a:pt x="980851" y="106020"/>
                  </a:cubicBezTo>
                  <a:lnTo>
                    <a:pt x="980851" y="526052"/>
                  </a:lnTo>
                  <a:cubicBezTo>
                    <a:pt x="980851" y="554170"/>
                    <a:pt x="969681" y="581137"/>
                    <a:pt x="949798" y="601019"/>
                  </a:cubicBezTo>
                  <a:cubicBezTo>
                    <a:pt x="929915" y="620902"/>
                    <a:pt x="902949" y="632072"/>
                    <a:pt x="874830" y="632072"/>
                  </a:cubicBezTo>
                  <a:lnTo>
                    <a:pt x="106020" y="632072"/>
                  </a:lnTo>
                  <a:cubicBezTo>
                    <a:pt x="77902" y="632072"/>
                    <a:pt x="50935" y="620902"/>
                    <a:pt x="31053" y="601019"/>
                  </a:cubicBezTo>
                  <a:cubicBezTo>
                    <a:pt x="11170" y="581137"/>
                    <a:pt x="0" y="554170"/>
                    <a:pt x="0" y="526052"/>
                  </a:cubicBezTo>
                  <a:lnTo>
                    <a:pt x="0" y="106020"/>
                  </a:lnTo>
                  <a:cubicBezTo>
                    <a:pt x="0" y="77902"/>
                    <a:pt x="11170" y="50935"/>
                    <a:pt x="31053" y="31053"/>
                  </a:cubicBezTo>
                  <a:cubicBezTo>
                    <a:pt x="50935" y="11170"/>
                    <a:pt x="77902" y="0"/>
                    <a:pt x="106020" y="0"/>
                  </a:cubicBezTo>
                  <a:close/>
                </a:path>
              </a:pathLst>
            </a:custGeom>
            <a:solidFill>
              <a:srgbClr val="F8DC2D"/>
            </a:solidFill>
          </p:spPr>
          <p:txBody>
            <a:bodyPr/>
            <a:lstStyle/>
            <a:p>
              <a:endParaRPr lang="en-PH"/>
            </a:p>
          </p:txBody>
        </p:sp>
        <p:sp>
          <p:nvSpPr>
            <p:cNvPr id="22" name="TextBox 22"/>
            <p:cNvSpPr txBox="1"/>
            <p:nvPr/>
          </p:nvSpPr>
          <p:spPr>
            <a:xfrm>
              <a:off x="0" y="-28575"/>
              <a:ext cx="980851" cy="660647"/>
            </a:xfrm>
            <a:prstGeom prst="rect">
              <a:avLst/>
            </a:prstGeom>
          </p:spPr>
          <p:txBody>
            <a:bodyPr lIns="50800" tIns="50800" rIns="50800" bIns="50800" rtlCol="0" anchor="ctr"/>
            <a:lstStyle/>
            <a:p>
              <a:pPr algn="ctr">
                <a:lnSpc>
                  <a:spcPts val="2595"/>
                </a:lnSpc>
              </a:pPr>
              <a:endParaRPr/>
            </a:p>
          </p:txBody>
        </p:sp>
      </p:grpSp>
      <p:grpSp>
        <p:nvGrpSpPr>
          <p:cNvPr id="23" name="Group 23"/>
          <p:cNvGrpSpPr/>
          <p:nvPr/>
        </p:nvGrpSpPr>
        <p:grpSpPr>
          <a:xfrm>
            <a:off x="12287753" y="3460247"/>
            <a:ext cx="4716640" cy="1628256"/>
            <a:chOff x="0" y="0"/>
            <a:chExt cx="1242243" cy="428841"/>
          </a:xfrm>
        </p:grpSpPr>
        <p:sp>
          <p:nvSpPr>
            <p:cNvPr id="24" name="Freeform 24"/>
            <p:cNvSpPr/>
            <p:nvPr/>
          </p:nvSpPr>
          <p:spPr>
            <a:xfrm>
              <a:off x="0" y="0"/>
              <a:ext cx="1242243" cy="428841"/>
            </a:xfrm>
            <a:custGeom>
              <a:avLst/>
              <a:gdLst/>
              <a:ahLst/>
              <a:cxnLst/>
              <a:rect l="l" t="t" r="r" b="b"/>
              <a:pathLst>
                <a:path w="1242243" h="428841">
                  <a:moveTo>
                    <a:pt x="83712" y="0"/>
                  </a:moveTo>
                  <a:lnTo>
                    <a:pt x="1158531" y="0"/>
                  </a:lnTo>
                  <a:cubicBezTo>
                    <a:pt x="1204764" y="0"/>
                    <a:pt x="1242243" y="37479"/>
                    <a:pt x="1242243" y="83712"/>
                  </a:cubicBezTo>
                  <a:lnTo>
                    <a:pt x="1242243" y="345129"/>
                  </a:lnTo>
                  <a:cubicBezTo>
                    <a:pt x="1242243" y="391362"/>
                    <a:pt x="1204764" y="428841"/>
                    <a:pt x="1158531" y="428841"/>
                  </a:cubicBezTo>
                  <a:lnTo>
                    <a:pt x="83712" y="428841"/>
                  </a:lnTo>
                  <a:cubicBezTo>
                    <a:pt x="37479" y="428841"/>
                    <a:pt x="0" y="391362"/>
                    <a:pt x="0" y="345129"/>
                  </a:cubicBezTo>
                  <a:lnTo>
                    <a:pt x="0" y="83712"/>
                  </a:lnTo>
                  <a:cubicBezTo>
                    <a:pt x="0" y="37479"/>
                    <a:pt x="37479" y="0"/>
                    <a:pt x="83712" y="0"/>
                  </a:cubicBezTo>
                  <a:close/>
                </a:path>
              </a:pathLst>
            </a:custGeom>
            <a:solidFill>
              <a:srgbClr val="F8DC2D"/>
            </a:solidFill>
          </p:spPr>
          <p:txBody>
            <a:bodyPr/>
            <a:lstStyle/>
            <a:p>
              <a:endParaRPr lang="en-PH"/>
            </a:p>
          </p:txBody>
        </p:sp>
        <p:sp>
          <p:nvSpPr>
            <p:cNvPr id="25" name="TextBox 25"/>
            <p:cNvSpPr txBox="1"/>
            <p:nvPr/>
          </p:nvSpPr>
          <p:spPr>
            <a:xfrm>
              <a:off x="0" y="-28575"/>
              <a:ext cx="1242243" cy="457416"/>
            </a:xfrm>
            <a:prstGeom prst="rect">
              <a:avLst/>
            </a:prstGeom>
          </p:spPr>
          <p:txBody>
            <a:bodyPr lIns="50800" tIns="50800" rIns="50800" bIns="50800" rtlCol="0" anchor="ctr"/>
            <a:lstStyle/>
            <a:p>
              <a:pPr algn="ctr">
                <a:lnSpc>
                  <a:spcPts val="2595"/>
                </a:lnSpc>
              </a:pPr>
              <a:endParaRPr/>
            </a:p>
          </p:txBody>
        </p:sp>
      </p:grpSp>
      <p:sp>
        <p:nvSpPr>
          <p:cNvPr id="26" name="Freeform 26"/>
          <p:cNvSpPr/>
          <p:nvPr/>
        </p:nvSpPr>
        <p:spPr>
          <a:xfrm rot="9467586">
            <a:off x="11558197" y="4913900"/>
            <a:ext cx="1016588" cy="459200"/>
          </a:xfrm>
          <a:custGeom>
            <a:avLst/>
            <a:gdLst/>
            <a:ahLst/>
            <a:cxnLst/>
            <a:rect l="l" t="t" r="r" b="b"/>
            <a:pathLst>
              <a:path w="1016588" h="459200">
                <a:moveTo>
                  <a:pt x="0" y="0"/>
                </a:moveTo>
                <a:lnTo>
                  <a:pt x="1016588" y="0"/>
                </a:lnTo>
                <a:lnTo>
                  <a:pt x="1016588" y="459200"/>
                </a:lnTo>
                <a:lnTo>
                  <a:pt x="0" y="459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H"/>
          </a:p>
        </p:txBody>
      </p:sp>
      <p:sp>
        <p:nvSpPr>
          <p:cNvPr id="27" name="TextBox 27"/>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28" name="TextBox 28"/>
          <p:cNvSpPr txBox="1"/>
          <p:nvPr/>
        </p:nvSpPr>
        <p:spPr>
          <a:xfrm>
            <a:off x="12481592" y="7044894"/>
            <a:ext cx="3846348" cy="356628"/>
          </a:xfrm>
          <a:prstGeom prst="rect">
            <a:avLst/>
          </a:prstGeom>
        </p:spPr>
        <p:txBody>
          <a:bodyPr lIns="0" tIns="0" rIns="0" bIns="0" rtlCol="0" anchor="t">
            <a:spAutoFit/>
          </a:bodyPr>
          <a:lstStyle/>
          <a:p>
            <a:pPr algn="ctr">
              <a:lnSpc>
                <a:spcPts val="2987"/>
              </a:lnSpc>
              <a:spcBef>
                <a:spcPct val="0"/>
              </a:spcBef>
            </a:pPr>
            <a:r>
              <a:rPr lang="en-US" sz="2134">
                <a:solidFill>
                  <a:srgbClr val="000000"/>
                </a:solidFill>
                <a:latin typeface="Open Sans"/>
                <a:ea typeface="Open Sans"/>
                <a:cs typeface="Open Sans"/>
                <a:sym typeface="Open Sans"/>
              </a:rPr>
              <a:t>There is more than 1 platter</a:t>
            </a:r>
          </a:p>
        </p:txBody>
      </p:sp>
      <p:sp>
        <p:nvSpPr>
          <p:cNvPr id="29" name="TextBox 29"/>
          <p:cNvSpPr txBox="1"/>
          <p:nvPr/>
        </p:nvSpPr>
        <p:spPr>
          <a:xfrm>
            <a:off x="5809695" y="2892840"/>
            <a:ext cx="3216207" cy="729364"/>
          </a:xfrm>
          <a:prstGeom prst="rect">
            <a:avLst/>
          </a:prstGeom>
        </p:spPr>
        <p:txBody>
          <a:bodyPr lIns="0" tIns="0" rIns="0" bIns="0" rtlCol="0" anchor="t">
            <a:spAutoFit/>
          </a:bodyPr>
          <a:lstStyle/>
          <a:p>
            <a:pPr algn="ctr">
              <a:lnSpc>
                <a:spcPts val="2987"/>
              </a:lnSpc>
              <a:spcBef>
                <a:spcPct val="0"/>
              </a:spcBef>
            </a:pPr>
            <a:r>
              <a:rPr lang="en-US" sz="2134">
                <a:solidFill>
                  <a:srgbClr val="000000"/>
                </a:solidFill>
                <a:latin typeface="Open Sans"/>
                <a:ea typeface="Open Sans"/>
                <a:cs typeface="Open Sans"/>
                <a:sym typeface="Open Sans"/>
              </a:rPr>
              <a:t>All the platters rotate at a synchronized speed.</a:t>
            </a:r>
          </a:p>
        </p:txBody>
      </p:sp>
      <p:sp>
        <p:nvSpPr>
          <p:cNvPr id="30" name="TextBox 30"/>
          <p:cNvSpPr txBox="1"/>
          <p:nvPr/>
        </p:nvSpPr>
        <p:spPr>
          <a:xfrm>
            <a:off x="312621" y="4236275"/>
            <a:ext cx="3216207" cy="2220310"/>
          </a:xfrm>
          <a:prstGeom prst="rect">
            <a:avLst/>
          </a:prstGeom>
        </p:spPr>
        <p:txBody>
          <a:bodyPr lIns="0" tIns="0" rIns="0" bIns="0" rtlCol="0" anchor="t">
            <a:spAutoFit/>
          </a:bodyPr>
          <a:lstStyle/>
          <a:p>
            <a:pPr algn="ctr">
              <a:lnSpc>
                <a:spcPts val="2987"/>
              </a:lnSpc>
              <a:spcBef>
                <a:spcPct val="0"/>
              </a:spcBef>
            </a:pPr>
            <a:r>
              <a:rPr lang="en-US" sz="2134">
                <a:solidFill>
                  <a:srgbClr val="000000"/>
                </a:solidFill>
                <a:latin typeface="Open Sans"/>
                <a:ea typeface="Open Sans"/>
                <a:cs typeface="Open Sans"/>
                <a:sym typeface="Open Sans"/>
              </a:rPr>
              <a:t>The actuator arms are responsible for attaching the read-write heads and enabling them to traverse the platter surfaces.</a:t>
            </a:r>
          </a:p>
        </p:txBody>
      </p:sp>
      <p:sp>
        <p:nvSpPr>
          <p:cNvPr id="31" name="TextBox 31"/>
          <p:cNvSpPr txBox="1"/>
          <p:nvPr/>
        </p:nvSpPr>
        <p:spPr>
          <a:xfrm>
            <a:off x="12722899" y="3517906"/>
            <a:ext cx="3846348" cy="1474837"/>
          </a:xfrm>
          <a:prstGeom prst="rect">
            <a:avLst/>
          </a:prstGeom>
        </p:spPr>
        <p:txBody>
          <a:bodyPr lIns="0" tIns="0" rIns="0" bIns="0" rtlCol="0" anchor="t">
            <a:spAutoFit/>
          </a:bodyPr>
          <a:lstStyle/>
          <a:p>
            <a:pPr algn="ctr">
              <a:lnSpc>
                <a:spcPts val="2987"/>
              </a:lnSpc>
              <a:spcBef>
                <a:spcPct val="0"/>
              </a:spcBef>
            </a:pPr>
            <a:r>
              <a:rPr lang="en-US" sz="2134">
                <a:solidFill>
                  <a:srgbClr val="000000"/>
                </a:solidFill>
                <a:latin typeface="Open Sans"/>
                <a:ea typeface="Open Sans"/>
                <a:cs typeface="Open Sans"/>
                <a:sym typeface="Open Sans"/>
              </a:rPr>
              <a:t>The movement of each read-write head is coordinated or synchronized with the motion of the other heads.</a:t>
            </a:r>
          </a:p>
        </p:txBody>
      </p:sp>
      <p:sp>
        <p:nvSpPr>
          <p:cNvPr id="34" name="TextBox 34"/>
          <p:cNvSpPr txBox="1"/>
          <p:nvPr/>
        </p:nvSpPr>
        <p:spPr>
          <a:xfrm>
            <a:off x="10115012" y="4700720"/>
            <a:ext cx="1298860" cy="407288"/>
          </a:xfrm>
          <a:prstGeom prst="rect">
            <a:avLst/>
          </a:prstGeom>
        </p:spPr>
        <p:txBody>
          <a:bodyPr lIns="0" tIns="0" rIns="0" bIns="0" rtlCol="0" anchor="t">
            <a:spAutoFit/>
          </a:bodyPr>
          <a:lstStyle/>
          <a:p>
            <a:pPr algn="ctr">
              <a:lnSpc>
                <a:spcPts val="3408"/>
              </a:lnSpc>
            </a:pPr>
            <a:r>
              <a:rPr lang="en-US" sz="2434" b="1">
                <a:solidFill>
                  <a:srgbClr val="000000"/>
                </a:solidFill>
                <a:latin typeface="Canva Sans Bold"/>
                <a:ea typeface="Canva Sans Bold"/>
                <a:cs typeface="Canva Sans Bold"/>
                <a:sym typeface="Canva Sans Bold"/>
              </a:rPr>
              <a:t>0101011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35331" y="2565056"/>
            <a:ext cx="2578444" cy="2578444"/>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19D97"/>
            </a:solidFill>
          </p:spPr>
          <p:txBody>
            <a:bodyPr/>
            <a:lstStyle/>
            <a:p>
              <a:endParaRPr lang="en-PH"/>
            </a:p>
          </p:txBody>
        </p:sp>
      </p:grpSp>
      <p:grpSp>
        <p:nvGrpSpPr>
          <p:cNvPr id="4" name="Group 4"/>
          <p:cNvGrpSpPr/>
          <p:nvPr/>
        </p:nvGrpSpPr>
        <p:grpSpPr>
          <a:xfrm>
            <a:off x="5156887" y="0"/>
            <a:ext cx="2578444" cy="2578444"/>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grpSp>
        <p:nvGrpSpPr>
          <p:cNvPr id="6" name="Group 6"/>
          <p:cNvGrpSpPr/>
          <p:nvPr/>
        </p:nvGrpSpPr>
        <p:grpSpPr>
          <a:xfrm>
            <a:off x="2436662" y="0"/>
            <a:ext cx="2720225" cy="2578444"/>
            <a:chOff x="0" y="0"/>
            <a:chExt cx="2019130" cy="1913890"/>
          </a:xfrm>
        </p:grpSpPr>
        <p:sp>
          <p:nvSpPr>
            <p:cNvPr id="7" name="Freeform 7"/>
            <p:cNvSpPr/>
            <p:nvPr/>
          </p:nvSpPr>
          <p:spPr>
            <a:xfrm>
              <a:off x="0" y="0"/>
              <a:ext cx="2019130" cy="1913890"/>
            </a:xfrm>
            <a:custGeom>
              <a:avLst/>
              <a:gdLst/>
              <a:ahLst/>
              <a:cxnLst/>
              <a:rect l="l" t="t" r="r" b="b"/>
              <a:pathLst>
                <a:path w="2019130" h="1913890">
                  <a:moveTo>
                    <a:pt x="0" y="0"/>
                  </a:moveTo>
                  <a:lnTo>
                    <a:pt x="2019130" y="0"/>
                  </a:lnTo>
                  <a:lnTo>
                    <a:pt x="2019130" y="1913890"/>
                  </a:lnTo>
                  <a:lnTo>
                    <a:pt x="0" y="1913890"/>
                  </a:lnTo>
                  <a:close/>
                </a:path>
              </a:pathLst>
            </a:custGeom>
            <a:solidFill>
              <a:srgbClr val="642EC7"/>
            </a:solidFill>
          </p:spPr>
          <p:txBody>
            <a:bodyPr/>
            <a:lstStyle/>
            <a:p>
              <a:endParaRPr lang="en-PH"/>
            </a:p>
          </p:txBody>
        </p:sp>
      </p:grpSp>
      <p:sp>
        <p:nvSpPr>
          <p:cNvPr id="8" name="Freeform 8"/>
          <p:cNvSpPr/>
          <p:nvPr/>
        </p:nvSpPr>
        <p:spPr>
          <a:xfrm rot="-5400000" flipH="1" flipV="1">
            <a:off x="7735331" y="0"/>
            <a:ext cx="2578444" cy="2578444"/>
          </a:xfrm>
          <a:custGeom>
            <a:avLst/>
            <a:gdLst/>
            <a:ahLst/>
            <a:cxnLst/>
            <a:rect l="l" t="t" r="r" b="b"/>
            <a:pathLst>
              <a:path w="2578444" h="2578444">
                <a:moveTo>
                  <a:pt x="2578444" y="2578444"/>
                </a:moveTo>
                <a:lnTo>
                  <a:pt x="0" y="2578444"/>
                </a:lnTo>
                <a:lnTo>
                  <a:pt x="0" y="0"/>
                </a:lnTo>
                <a:lnTo>
                  <a:pt x="2578444" y="0"/>
                </a:lnTo>
                <a:lnTo>
                  <a:pt x="2578444" y="257844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9" name="Freeform 9"/>
          <p:cNvSpPr/>
          <p:nvPr/>
        </p:nvSpPr>
        <p:spPr>
          <a:xfrm rot="-5400000">
            <a:off x="0" y="0"/>
            <a:ext cx="2578444" cy="2578444"/>
          </a:xfrm>
          <a:custGeom>
            <a:avLst/>
            <a:gdLst/>
            <a:ahLst/>
            <a:cxnLst/>
            <a:rect l="l" t="t" r="r" b="b"/>
            <a:pathLst>
              <a:path w="2578444" h="2578444">
                <a:moveTo>
                  <a:pt x="0" y="0"/>
                </a:moveTo>
                <a:lnTo>
                  <a:pt x="2578444" y="0"/>
                </a:lnTo>
                <a:lnTo>
                  <a:pt x="2578444" y="2578444"/>
                </a:lnTo>
                <a:lnTo>
                  <a:pt x="0" y="2578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0" name="TextBox 10"/>
          <p:cNvSpPr txBox="1"/>
          <p:nvPr/>
        </p:nvSpPr>
        <p:spPr>
          <a:xfrm>
            <a:off x="849091" y="5086350"/>
            <a:ext cx="6278706" cy="2138659"/>
          </a:xfrm>
          <a:prstGeom prst="rect">
            <a:avLst/>
          </a:prstGeom>
        </p:spPr>
        <p:txBody>
          <a:bodyPr lIns="0" tIns="0" rIns="0" bIns="0" rtlCol="0" anchor="t">
            <a:spAutoFit/>
          </a:bodyPr>
          <a:lstStyle/>
          <a:p>
            <a:pPr algn="ctr">
              <a:lnSpc>
                <a:spcPts val="8241"/>
              </a:lnSpc>
            </a:pPr>
            <a:r>
              <a:rPr lang="en-US" sz="6868" b="1">
                <a:solidFill>
                  <a:srgbClr val="FF1495"/>
                </a:solidFill>
                <a:latin typeface="Poppins Bold"/>
                <a:ea typeface="Poppins Bold"/>
                <a:cs typeface="Poppins Bold"/>
                <a:sym typeface="Poppins Bold"/>
              </a:rPr>
              <a:t>Chapter </a:t>
            </a:r>
          </a:p>
          <a:p>
            <a:pPr marL="0" lvl="0" indent="0" algn="ctr">
              <a:lnSpc>
                <a:spcPts val="8241"/>
              </a:lnSpc>
              <a:spcBef>
                <a:spcPct val="0"/>
              </a:spcBef>
            </a:pPr>
            <a:r>
              <a:rPr lang="en-US" sz="6868" b="1">
                <a:solidFill>
                  <a:srgbClr val="FF1495"/>
                </a:solidFill>
                <a:latin typeface="Poppins Bold"/>
                <a:ea typeface="Poppins Bold"/>
                <a:cs typeface="Poppins Bold"/>
                <a:sym typeface="Poppins Bold"/>
              </a:rPr>
              <a:t>Outline</a:t>
            </a:r>
          </a:p>
        </p:txBody>
      </p:sp>
      <p:grpSp>
        <p:nvGrpSpPr>
          <p:cNvPr id="11" name="Group 11"/>
          <p:cNvGrpSpPr/>
          <p:nvPr/>
        </p:nvGrpSpPr>
        <p:grpSpPr>
          <a:xfrm>
            <a:off x="7735331" y="5143500"/>
            <a:ext cx="2578444" cy="2578444"/>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1495"/>
            </a:solidFill>
          </p:spPr>
          <p:txBody>
            <a:bodyPr/>
            <a:lstStyle/>
            <a:p>
              <a:endParaRPr lang="en-PH"/>
            </a:p>
          </p:txBody>
        </p:sp>
      </p:grpSp>
      <p:sp>
        <p:nvSpPr>
          <p:cNvPr id="13" name="Freeform 13"/>
          <p:cNvSpPr/>
          <p:nvPr/>
        </p:nvSpPr>
        <p:spPr>
          <a:xfrm rot="5400000" flipH="1" flipV="1">
            <a:off x="7735331" y="7727726"/>
            <a:ext cx="2578444" cy="2578444"/>
          </a:xfrm>
          <a:custGeom>
            <a:avLst/>
            <a:gdLst/>
            <a:ahLst/>
            <a:cxnLst/>
            <a:rect l="l" t="t" r="r" b="b"/>
            <a:pathLst>
              <a:path w="2578444" h="2578444">
                <a:moveTo>
                  <a:pt x="2578444" y="2578444"/>
                </a:moveTo>
                <a:lnTo>
                  <a:pt x="0" y="2578444"/>
                </a:lnTo>
                <a:lnTo>
                  <a:pt x="0" y="0"/>
                </a:lnTo>
                <a:lnTo>
                  <a:pt x="2578444" y="0"/>
                </a:lnTo>
                <a:lnTo>
                  <a:pt x="2578444" y="257844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14" name="Group 14"/>
          <p:cNvGrpSpPr/>
          <p:nvPr/>
        </p:nvGrpSpPr>
        <p:grpSpPr>
          <a:xfrm>
            <a:off x="11002440" y="7721944"/>
            <a:ext cx="3165814" cy="2578444"/>
            <a:chOff x="0" y="0"/>
            <a:chExt cx="2349875" cy="1913890"/>
          </a:xfrm>
        </p:grpSpPr>
        <p:sp>
          <p:nvSpPr>
            <p:cNvPr id="15" name="Freeform 15"/>
            <p:cNvSpPr/>
            <p:nvPr/>
          </p:nvSpPr>
          <p:spPr>
            <a:xfrm>
              <a:off x="0" y="0"/>
              <a:ext cx="2349875" cy="1913890"/>
            </a:xfrm>
            <a:custGeom>
              <a:avLst/>
              <a:gdLst/>
              <a:ahLst/>
              <a:cxnLst/>
              <a:rect l="l" t="t" r="r" b="b"/>
              <a:pathLst>
                <a:path w="2349875" h="1913890">
                  <a:moveTo>
                    <a:pt x="0" y="0"/>
                  </a:moveTo>
                  <a:lnTo>
                    <a:pt x="2349875" y="0"/>
                  </a:lnTo>
                  <a:lnTo>
                    <a:pt x="2349875" y="1913890"/>
                  </a:lnTo>
                  <a:lnTo>
                    <a:pt x="0" y="1913890"/>
                  </a:lnTo>
                  <a:close/>
                </a:path>
              </a:pathLst>
            </a:custGeom>
            <a:solidFill>
              <a:srgbClr val="642EC7"/>
            </a:solidFill>
          </p:spPr>
          <p:txBody>
            <a:bodyPr/>
            <a:lstStyle/>
            <a:p>
              <a:endParaRPr lang="en-PH"/>
            </a:p>
          </p:txBody>
        </p:sp>
      </p:grpSp>
      <p:sp>
        <p:nvSpPr>
          <p:cNvPr id="16" name="TextBox 16"/>
          <p:cNvSpPr txBox="1"/>
          <p:nvPr/>
        </p:nvSpPr>
        <p:spPr>
          <a:xfrm>
            <a:off x="996415" y="577769"/>
            <a:ext cx="3874723" cy="12858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Fundamentals of Computer Hardware Operations</a:t>
            </a:r>
          </a:p>
        </p:txBody>
      </p:sp>
      <p:sp>
        <p:nvSpPr>
          <p:cNvPr id="17" name="TextBox 17"/>
          <p:cNvSpPr txBox="1"/>
          <p:nvPr/>
        </p:nvSpPr>
        <p:spPr>
          <a:xfrm>
            <a:off x="2143299" y="177719"/>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3.1</a:t>
            </a:r>
          </a:p>
        </p:txBody>
      </p:sp>
      <p:sp>
        <p:nvSpPr>
          <p:cNvPr id="18" name="TextBox 18"/>
          <p:cNvSpPr txBox="1"/>
          <p:nvPr/>
        </p:nvSpPr>
        <p:spPr>
          <a:xfrm>
            <a:off x="5234715" y="672736"/>
            <a:ext cx="2422788" cy="1213922"/>
          </a:xfrm>
          <a:prstGeom prst="rect">
            <a:avLst/>
          </a:prstGeom>
        </p:spPr>
        <p:txBody>
          <a:bodyPr lIns="0" tIns="0" rIns="0" bIns="0" rtlCol="0" anchor="t">
            <a:spAutoFit/>
          </a:bodyPr>
          <a:lstStyle/>
          <a:p>
            <a:pPr marL="0" lvl="0" indent="0" algn="ctr">
              <a:lnSpc>
                <a:spcPts val="3178"/>
              </a:lnSpc>
              <a:spcBef>
                <a:spcPct val="0"/>
              </a:spcBef>
            </a:pPr>
            <a:r>
              <a:rPr lang="en-US" sz="2648" b="1">
                <a:solidFill>
                  <a:srgbClr val="FFFFFF"/>
                </a:solidFill>
                <a:latin typeface="Poppins Bold"/>
                <a:ea typeface="Poppins Bold"/>
                <a:cs typeface="Poppins Bold"/>
                <a:sym typeface="Poppins Bold"/>
              </a:rPr>
              <a:t>Embedded Systems and Applications</a:t>
            </a:r>
          </a:p>
        </p:txBody>
      </p:sp>
      <p:sp>
        <p:nvSpPr>
          <p:cNvPr id="19" name="TextBox 19"/>
          <p:cNvSpPr txBox="1"/>
          <p:nvPr/>
        </p:nvSpPr>
        <p:spPr>
          <a:xfrm>
            <a:off x="5619372" y="177719"/>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3.2 </a:t>
            </a:r>
          </a:p>
        </p:txBody>
      </p:sp>
      <p:sp>
        <p:nvSpPr>
          <p:cNvPr id="20" name="TextBox 20"/>
          <p:cNvSpPr txBox="1"/>
          <p:nvPr/>
        </p:nvSpPr>
        <p:spPr>
          <a:xfrm>
            <a:off x="7735331" y="1255884"/>
            <a:ext cx="2578444" cy="1101199"/>
          </a:xfrm>
          <a:prstGeom prst="rect">
            <a:avLst/>
          </a:prstGeom>
        </p:spPr>
        <p:txBody>
          <a:bodyPr lIns="0" tIns="0" rIns="0" bIns="0" rtlCol="0" anchor="t">
            <a:spAutoFit/>
          </a:bodyPr>
          <a:lstStyle/>
          <a:p>
            <a:pPr algn="ctr">
              <a:lnSpc>
                <a:spcPts val="2853"/>
              </a:lnSpc>
            </a:pPr>
            <a:r>
              <a:rPr lang="en-US" sz="2377" b="1">
                <a:solidFill>
                  <a:srgbClr val="000000"/>
                </a:solidFill>
                <a:latin typeface="Poppins Bold"/>
                <a:ea typeface="Poppins Bold"/>
                <a:cs typeface="Poppins Bold"/>
                <a:sym typeface="Poppins Bold"/>
              </a:rPr>
              <a:t>Primary Memory: </a:t>
            </a:r>
          </a:p>
          <a:p>
            <a:pPr marL="0" lvl="0" indent="0" algn="ctr">
              <a:lnSpc>
                <a:spcPts val="2853"/>
              </a:lnSpc>
              <a:spcBef>
                <a:spcPct val="0"/>
              </a:spcBef>
            </a:pPr>
            <a:r>
              <a:rPr lang="en-US" sz="2377" b="1">
                <a:solidFill>
                  <a:srgbClr val="000000"/>
                </a:solidFill>
                <a:latin typeface="Poppins Bold"/>
                <a:ea typeface="Poppins Bold"/>
                <a:cs typeface="Poppins Bold"/>
                <a:sym typeface="Poppins Bold"/>
              </a:rPr>
              <a:t>RAM and ROM</a:t>
            </a:r>
          </a:p>
        </p:txBody>
      </p:sp>
      <p:sp>
        <p:nvSpPr>
          <p:cNvPr id="21" name="TextBox 21"/>
          <p:cNvSpPr txBox="1"/>
          <p:nvPr/>
        </p:nvSpPr>
        <p:spPr>
          <a:xfrm>
            <a:off x="8002464" y="3333750"/>
            <a:ext cx="2044178" cy="12858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Secondary storage devices</a:t>
            </a:r>
          </a:p>
        </p:txBody>
      </p:sp>
      <p:sp>
        <p:nvSpPr>
          <p:cNvPr id="22" name="TextBox 22"/>
          <p:cNvSpPr txBox="1"/>
          <p:nvPr/>
        </p:nvSpPr>
        <p:spPr>
          <a:xfrm>
            <a:off x="8197815" y="2903709"/>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3.4</a:t>
            </a:r>
          </a:p>
        </p:txBody>
      </p:sp>
      <p:sp>
        <p:nvSpPr>
          <p:cNvPr id="23" name="TextBox 23"/>
          <p:cNvSpPr txBox="1"/>
          <p:nvPr/>
        </p:nvSpPr>
        <p:spPr>
          <a:xfrm>
            <a:off x="8197815" y="827259"/>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000000"/>
                </a:solidFill>
                <a:latin typeface="Alatsi"/>
                <a:ea typeface="Alatsi"/>
                <a:cs typeface="Alatsi"/>
                <a:sym typeface="Alatsi"/>
              </a:rPr>
              <a:t>3.3</a:t>
            </a:r>
          </a:p>
        </p:txBody>
      </p:sp>
      <p:sp>
        <p:nvSpPr>
          <p:cNvPr id="24" name="TextBox 24"/>
          <p:cNvSpPr txBox="1"/>
          <p:nvPr/>
        </p:nvSpPr>
        <p:spPr>
          <a:xfrm>
            <a:off x="7735331" y="5772150"/>
            <a:ext cx="2569003" cy="17049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Input Devices: Data Entry and Control</a:t>
            </a:r>
          </a:p>
        </p:txBody>
      </p:sp>
      <p:sp>
        <p:nvSpPr>
          <p:cNvPr id="25" name="TextBox 25"/>
          <p:cNvSpPr txBox="1"/>
          <p:nvPr/>
        </p:nvSpPr>
        <p:spPr>
          <a:xfrm>
            <a:off x="8197815" y="5343525"/>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3.5</a:t>
            </a:r>
          </a:p>
        </p:txBody>
      </p:sp>
      <p:sp>
        <p:nvSpPr>
          <p:cNvPr id="26" name="TextBox 26"/>
          <p:cNvSpPr txBox="1"/>
          <p:nvPr/>
        </p:nvSpPr>
        <p:spPr>
          <a:xfrm>
            <a:off x="8708208" y="7991475"/>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000000"/>
                </a:solidFill>
                <a:latin typeface="Alatsi"/>
                <a:ea typeface="Alatsi"/>
                <a:cs typeface="Alatsi"/>
                <a:sym typeface="Alatsi"/>
              </a:rPr>
              <a:t>3.6</a:t>
            </a:r>
          </a:p>
        </p:txBody>
      </p:sp>
      <p:sp>
        <p:nvSpPr>
          <p:cNvPr id="27" name="TextBox 27"/>
          <p:cNvSpPr txBox="1"/>
          <p:nvPr/>
        </p:nvSpPr>
        <p:spPr>
          <a:xfrm>
            <a:off x="11226905" y="8410575"/>
            <a:ext cx="2716884" cy="1285875"/>
          </a:xfrm>
          <a:prstGeom prst="rect">
            <a:avLst/>
          </a:prstGeom>
        </p:spPr>
        <p:txBody>
          <a:bodyPr lIns="0" tIns="0" rIns="0" bIns="0" rtlCol="0" anchor="t">
            <a:spAutoFit/>
          </a:bodyPr>
          <a:lstStyle/>
          <a:p>
            <a:pPr marL="0" lvl="0" indent="0" algn="ctr">
              <a:lnSpc>
                <a:spcPts val="3344"/>
              </a:lnSpc>
              <a:spcBef>
                <a:spcPct val="0"/>
              </a:spcBef>
            </a:pPr>
            <a:r>
              <a:rPr lang="en-US" sz="2787" b="1">
                <a:solidFill>
                  <a:srgbClr val="FFFFFF"/>
                </a:solidFill>
                <a:latin typeface="Poppins Bold"/>
                <a:ea typeface="Poppins Bold"/>
                <a:cs typeface="Poppins Bold"/>
                <a:sym typeface="Poppins Bold"/>
              </a:rPr>
              <a:t>Sound Input and Output Systems</a:t>
            </a:r>
          </a:p>
        </p:txBody>
      </p:sp>
      <p:sp>
        <p:nvSpPr>
          <p:cNvPr id="28" name="TextBox 28"/>
          <p:cNvSpPr txBox="1"/>
          <p:nvPr/>
        </p:nvSpPr>
        <p:spPr>
          <a:xfrm>
            <a:off x="11758610" y="7991475"/>
            <a:ext cx="1653475" cy="428625"/>
          </a:xfrm>
          <a:prstGeom prst="rect">
            <a:avLst/>
          </a:prstGeom>
        </p:spPr>
        <p:txBody>
          <a:bodyPr lIns="0" tIns="0" rIns="0" bIns="0" rtlCol="0" anchor="t">
            <a:spAutoFit/>
          </a:bodyPr>
          <a:lstStyle/>
          <a:p>
            <a:pPr marL="0" lvl="0" indent="0" algn="ctr">
              <a:lnSpc>
                <a:spcPts val="3344"/>
              </a:lnSpc>
              <a:spcBef>
                <a:spcPct val="0"/>
              </a:spcBef>
            </a:pPr>
            <a:r>
              <a:rPr lang="en-US" sz="2787">
                <a:solidFill>
                  <a:srgbClr val="FFFFFF"/>
                </a:solidFill>
                <a:latin typeface="Alatsi"/>
                <a:ea typeface="Alatsi"/>
                <a:cs typeface="Alatsi"/>
                <a:sym typeface="Alatsi"/>
              </a:rPr>
              <a:t>3.7</a:t>
            </a:r>
          </a:p>
        </p:txBody>
      </p:sp>
      <p:sp>
        <p:nvSpPr>
          <p:cNvPr id="29" name="Freeform 29"/>
          <p:cNvSpPr/>
          <p:nvPr/>
        </p:nvSpPr>
        <p:spPr>
          <a:xfrm>
            <a:off x="14357296" y="6172200"/>
            <a:ext cx="4490357" cy="4114800"/>
          </a:xfrm>
          <a:custGeom>
            <a:avLst/>
            <a:gdLst/>
            <a:ahLst/>
            <a:cxnLst/>
            <a:rect l="l" t="t" r="r" b="b"/>
            <a:pathLst>
              <a:path w="4490357" h="4114800">
                <a:moveTo>
                  <a:pt x="0" y="0"/>
                </a:moveTo>
                <a:lnTo>
                  <a:pt x="4490358" y="0"/>
                </a:lnTo>
                <a:lnTo>
                  <a:pt x="449035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30" name="Group 30"/>
          <p:cNvGrpSpPr/>
          <p:nvPr/>
        </p:nvGrpSpPr>
        <p:grpSpPr>
          <a:xfrm>
            <a:off x="10313775" y="7727726"/>
            <a:ext cx="688666" cy="2578444"/>
            <a:chOff x="0" y="0"/>
            <a:chExt cx="511173" cy="1913890"/>
          </a:xfrm>
        </p:grpSpPr>
        <p:sp>
          <p:nvSpPr>
            <p:cNvPr id="31" name="Freeform 31"/>
            <p:cNvSpPr/>
            <p:nvPr/>
          </p:nvSpPr>
          <p:spPr>
            <a:xfrm>
              <a:off x="0" y="0"/>
              <a:ext cx="511173" cy="1913890"/>
            </a:xfrm>
            <a:custGeom>
              <a:avLst/>
              <a:gdLst/>
              <a:ahLst/>
              <a:cxnLst/>
              <a:rect l="l" t="t" r="r" b="b"/>
              <a:pathLst>
                <a:path w="511173" h="1913890">
                  <a:moveTo>
                    <a:pt x="0" y="0"/>
                  </a:moveTo>
                  <a:lnTo>
                    <a:pt x="511173" y="0"/>
                  </a:lnTo>
                  <a:lnTo>
                    <a:pt x="511173" y="1913890"/>
                  </a:lnTo>
                  <a:lnTo>
                    <a:pt x="0" y="1913890"/>
                  </a:lnTo>
                  <a:close/>
                </a:path>
              </a:pathLst>
            </a:custGeom>
            <a:solidFill>
              <a:srgbClr val="FFDE59"/>
            </a:solidFill>
          </p:spPr>
          <p:txBody>
            <a:bodyPr/>
            <a:lstStyle/>
            <a:p>
              <a:endParaRPr lang="en-PH"/>
            </a:p>
          </p:txBody>
        </p:sp>
      </p:grpSp>
      <p:sp>
        <p:nvSpPr>
          <p:cNvPr id="32" name="TextBox 32"/>
          <p:cNvSpPr txBox="1"/>
          <p:nvPr/>
        </p:nvSpPr>
        <p:spPr>
          <a:xfrm>
            <a:off x="8317262" y="8391525"/>
            <a:ext cx="2435366" cy="971550"/>
          </a:xfrm>
          <a:prstGeom prst="rect">
            <a:avLst/>
          </a:prstGeom>
        </p:spPr>
        <p:txBody>
          <a:bodyPr lIns="0" tIns="0" rIns="0" bIns="0" rtlCol="0" anchor="t">
            <a:spAutoFit/>
          </a:bodyPr>
          <a:lstStyle/>
          <a:p>
            <a:pPr marL="0" lvl="0" indent="0" algn="ctr">
              <a:lnSpc>
                <a:spcPts val="2510"/>
              </a:lnSpc>
              <a:spcBef>
                <a:spcPct val="0"/>
              </a:spcBef>
            </a:pPr>
            <a:r>
              <a:rPr lang="en-US" sz="2091" b="1">
                <a:solidFill>
                  <a:srgbClr val="000000"/>
                </a:solidFill>
                <a:latin typeface="Poppins Bold"/>
                <a:ea typeface="Poppins Bold"/>
                <a:cs typeface="Poppins Bold"/>
                <a:sym typeface="Poppins Bold"/>
              </a:rPr>
              <a:t>Output Devices: Data Display and Communication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514758"/>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4994445" y="2179795"/>
            <a:ext cx="8299110" cy="8299110"/>
          </a:xfrm>
          <a:custGeom>
            <a:avLst/>
            <a:gdLst/>
            <a:ahLst/>
            <a:cxnLst/>
            <a:rect l="l" t="t" r="r" b="b"/>
            <a:pathLst>
              <a:path w="8299110" h="8299110">
                <a:moveTo>
                  <a:pt x="0" y="0"/>
                </a:moveTo>
                <a:lnTo>
                  <a:pt x="8299110" y="0"/>
                </a:lnTo>
                <a:lnTo>
                  <a:pt x="8299110" y="8299111"/>
                </a:lnTo>
                <a:lnTo>
                  <a:pt x="0" y="8299111"/>
                </a:lnTo>
                <a:lnTo>
                  <a:pt x="0" y="0"/>
                </a:lnTo>
                <a:close/>
              </a:path>
            </a:pathLst>
          </a:custGeom>
          <a:blipFill>
            <a:blip r:embed="rId8"/>
            <a:stretch>
              <a:fillRect/>
            </a:stretch>
          </a:blipFill>
        </p:spPr>
        <p:txBody>
          <a:bodyPr/>
          <a:lstStyle/>
          <a:p>
            <a:endParaRPr lang="en-PH"/>
          </a:p>
        </p:txBody>
      </p:sp>
      <p:sp>
        <p:nvSpPr>
          <p:cNvPr id="9" name="TextBox 9"/>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0" name="TextBox 10"/>
          <p:cNvSpPr txBox="1"/>
          <p:nvPr/>
        </p:nvSpPr>
        <p:spPr>
          <a:xfrm>
            <a:off x="402046" y="1763870"/>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Single Disk</a:t>
            </a:r>
          </a:p>
        </p:txBody>
      </p:sp>
      <p:grpSp>
        <p:nvGrpSpPr>
          <p:cNvPr id="11" name="Group 11"/>
          <p:cNvGrpSpPr/>
          <p:nvPr/>
        </p:nvGrpSpPr>
        <p:grpSpPr>
          <a:xfrm>
            <a:off x="6303432" y="1312761"/>
            <a:ext cx="6784381" cy="1702562"/>
            <a:chOff x="0" y="0"/>
            <a:chExt cx="2216201" cy="556163"/>
          </a:xfrm>
        </p:grpSpPr>
        <p:sp>
          <p:nvSpPr>
            <p:cNvPr id="12" name="Freeform 12"/>
            <p:cNvSpPr/>
            <p:nvPr/>
          </p:nvSpPr>
          <p:spPr>
            <a:xfrm>
              <a:off x="0" y="0"/>
              <a:ext cx="2216201" cy="556163"/>
            </a:xfrm>
            <a:custGeom>
              <a:avLst/>
              <a:gdLst/>
              <a:ahLst/>
              <a:cxnLst/>
              <a:rect l="l" t="t" r="r" b="b"/>
              <a:pathLst>
                <a:path w="2216201" h="556163">
                  <a:moveTo>
                    <a:pt x="58198" y="0"/>
                  </a:moveTo>
                  <a:lnTo>
                    <a:pt x="2158003" y="0"/>
                  </a:lnTo>
                  <a:cubicBezTo>
                    <a:pt x="2173438" y="0"/>
                    <a:pt x="2188241" y="6132"/>
                    <a:pt x="2199155" y="17046"/>
                  </a:cubicBezTo>
                  <a:cubicBezTo>
                    <a:pt x="2210070" y="27960"/>
                    <a:pt x="2216201" y="42763"/>
                    <a:pt x="2216201" y="58198"/>
                  </a:cubicBezTo>
                  <a:lnTo>
                    <a:pt x="2216201" y="497965"/>
                  </a:lnTo>
                  <a:cubicBezTo>
                    <a:pt x="2216201" y="530107"/>
                    <a:pt x="2190145" y="556163"/>
                    <a:pt x="2158003" y="556163"/>
                  </a:cubicBezTo>
                  <a:lnTo>
                    <a:pt x="58198" y="556163"/>
                  </a:lnTo>
                  <a:cubicBezTo>
                    <a:pt x="42763" y="556163"/>
                    <a:pt x="27960" y="550031"/>
                    <a:pt x="17046" y="539117"/>
                  </a:cubicBezTo>
                  <a:cubicBezTo>
                    <a:pt x="6132" y="528203"/>
                    <a:pt x="0" y="513400"/>
                    <a:pt x="0" y="497965"/>
                  </a:cubicBezTo>
                  <a:lnTo>
                    <a:pt x="0" y="58198"/>
                  </a:lnTo>
                  <a:cubicBezTo>
                    <a:pt x="0" y="42763"/>
                    <a:pt x="6132" y="27960"/>
                    <a:pt x="17046" y="17046"/>
                  </a:cubicBezTo>
                  <a:cubicBezTo>
                    <a:pt x="27960" y="6132"/>
                    <a:pt x="42763" y="0"/>
                    <a:pt x="58198" y="0"/>
                  </a:cubicBezTo>
                  <a:close/>
                </a:path>
              </a:pathLst>
            </a:custGeom>
            <a:solidFill>
              <a:srgbClr val="019D97"/>
            </a:solidFill>
          </p:spPr>
          <p:txBody>
            <a:bodyPr/>
            <a:lstStyle/>
            <a:p>
              <a:endParaRPr lang="en-PH"/>
            </a:p>
          </p:txBody>
        </p:sp>
        <p:sp>
          <p:nvSpPr>
            <p:cNvPr id="13" name="TextBox 13"/>
            <p:cNvSpPr txBox="1"/>
            <p:nvPr/>
          </p:nvSpPr>
          <p:spPr>
            <a:xfrm>
              <a:off x="0" y="-28575"/>
              <a:ext cx="2216201" cy="584738"/>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8237101" y="1429516"/>
            <a:ext cx="2877506" cy="590541"/>
            <a:chOff x="0" y="0"/>
            <a:chExt cx="939973" cy="192908"/>
          </a:xfrm>
        </p:grpSpPr>
        <p:sp>
          <p:nvSpPr>
            <p:cNvPr id="15" name="Freeform 15"/>
            <p:cNvSpPr/>
            <p:nvPr/>
          </p:nvSpPr>
          <p:spPr>
            <a:xfrm>
              <a:off x="0" y="0"/>
              <a:ext cx="939973" cy="192908"/>
            </a:xfrm>
            <a:custGeom>
              <a:avLst/>
              <a:gdLst/>
              <a:ahLst/>
              <a:cxnLst/>
              <a:rect l="l" t="t" r="r" b="b"/>
              <a:pathLst>
                <a:path w="939973" h="192908">
                  <a:moveTo>
                    <a:pt x="96454" y="0"/>
                  </a:moveTo>
                  <a:lnTo>
                    <a:pt x="843519" y="0"/>
                  </a:lnTo>
                  <a:cubicBezTo>
                    <a:pt x="869100" y="0"/>
                    <a:pt x="893633" y="10162"/>
                    <a:pt x="911722" y="28251"/>
                  </a:cubicBezTo>
                  <a:cubicBezTo>
                    <a:pt x="929810" y="46339"/>
                    <a:pt x="939973" y="70873"/>
                    <a:pt x="939973" y="96454"/>
                  </a:cubicBezTo>
                  <a:lnTo>
                    <a:pt x="939973" y="96454"/>
                  </a:lnTo>
                  <a:cubicBezTo>
                    <a:pt x="939973" y="122035"/>
                    <a:pt x="929810" y="146568"/>
                    <a:pt x="911722" y="164657"/>
                  </a:cubicBezTo>
                  <a:cubicBezTo>
                    <a:pt x="893633" y="182745"/>
                    <a:pt x="869100" y="192908"/>
                    <a:pt x="843519" y="192908"/>
                  </a:cubicBezTo>
                  <a:lnTo>
                    <a:pt x="96454" y="192908"/>
                  </a:lnTo>
                  <a:cubicBezTo>
                    <a:pt x="70873" y="192908"/>
                    <a:pt x="46339" y="182745"/>
                    <a:pt x="28251" y="164657"/>
                  </a:cubicBezTo>
                  <a:cubicBezTo>
                    <a:pt x="10162" y="146568"/>
                    <a:pt x="0" y="122035"/>
                    <a:pt x="0" y="96454"/>
                  </a:cubicBezTo>
                  <a:lnTo>
                    <a:pt x="0" y="96454"/>
                  </a:lnTo>
                  <a:cubicBezTo>
                    <a:pt x="0" y="70873"/>
                    <a:pt x="10162" y="46339"/>
                    <a:pt x="28251" y="28251"/>
                  </a:cubicBezTo>
                  <a:cubicBezTo>
                    <a:pt x="46339" y="10162"/>
                    <a:pt x="70873" y="0"/>
                    <a:pt x="96454" y="0"/>
                  </a:cubicBezTo>
                  <a:close/>
                </a:path>
              </a:pathLst>
            </a:custGeom>
            <a:solidFill>
              <a:srgbClr val="F8DC2D"/>
            </a:solidFill>
          </p:spPr>
          <p:txBody>
            <a:bodyPr/>
            <a:lstStyle/>
            <a:p>
              <a:endParaRPr lang="en-PH"/>
            </a:p>
          </p:txBody>
        </p:sp>
        <p:sp>
          <p:nvSpPr>
            <p:cNvPr id="16" name="TextBox 16"/>
            <p:cNvSpPr txBox="1"/>
            <p:nvPr/>
          </p:nvSpPr>
          <p:spPr>
            <a:xfrm>
              <a:off x="0" y="-28575"/>
              <a:ext cx="939973" cy="221483"/>
            </a:xfrm>
            <a:prstGeom prst="rect">
              <a:avLst/>
            </a:prstGeom>
          </p:spPr>
          <p:txBody>
            <a:bodyPr lIns="50800" tIns="50800" rIns="50800" bIns="50800" rtlCol="0" anchor="ctr"/>
            <a:lstStyle/>
            <a:p>
              <a:pPr algn="ctr">
                <a:lnSpc>
                  <a:spcPts val="2595"/>
                </a:lnSpc>
              </a:pPr>
              <a:endParaRPr/>
            </a:p>
          </p:txBody>
        </p:sp>
      </p:grpSp>
      <p:sp>
        <p:nvSpPr>
          <p:cNvPr id="17" name="TextBox 17"/>
          <p:cNvSpPr txBox="1"/>
          <p:nvPr/>
        </p:nvSpPr>
        <p:spPr>
          <a:xfrm>
            <a:off x="8627385" y="1447599"/>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Track</a:t>
            </a:r>
          </a:p>
        </p:txBody>
      </p:sp>
      <p:grpSp>
        <p:nvGrpSpPr>
          <p:cNvPr id="18" name="Group 18"/>
          <p:cNvGrpSpPr/>
          <p:nvPr/>
        </p:nvGrpSpPr>
        <p:grpSpPr>
          <a:xfrm>
            <a:off x="12084059" y="3272234"/>
            <a:ext cx="5949444" cy="3931496"/>
            <a:chOff x="0" y="0"/>
            <a:chExt cx="1943459" cy="1284272"/>
          </a:xfrm>
        </p:grpSpPr>
        <p:sp>
          <p:nvSpPr>
            <p:cNvPr id="19" name="Freeform 19"/>
            <p:cNvSpPr/>
            <p:nvPr/>
          </p:nvSpPr>
          <p:spPr>
            <a:xfrm>
              <a:off x="0" y="0"/>
              <a:ext cx="1943459" cy="1284272"/>
            </a:xfrm>
            <a:custGeom>
              <a:avLst/>
              <a:gdLst/>
              <a:ahLst/>
              <a:cxnLst/>
              <a:rect l="l" t="t" r="r" b="b"/>
              <a:pathLst>
                <a:path w="1943459" h="1284272">
                  <a:moveTo>
                    <a:pt x="66366" y="0"/>
                  </a:moveTo>
                  <a:lnTo>
                    <a:pt x="1877093" y="0"/>
                  </a:lnTo>
                  <a:cubicBezTo>
                    <a:pt x="1894695" y="0"/>
                    <a:pt x="1911575" y="6992"/>
                    <a:pt x="1924021" y="19438"/>
                  </a:cubicBezTo>
                  <a:cubicBezTo>
                    <a:pt x="1936467" y="31884"/>
                    <a:pt x="1943459" y="48764"/>
                    <a:pt x="1943459" y="66366"/>
                  </a:cubicBezTo>
                  <a:lnTo>
                    <a:pt x="1943459" y="1217906"/>
                  </a:lnTo>
                  <a:cubicBezTo>
                    <a:pt x="1943459" y="1235507"/>
                    <a:pt x="1936467" y="1252388"/>
                    <a:pt x="1924021" y="1264834"/>
                  </a:cubicBezTo>
                  <a:cubicBezTo>
                    <a:pt x="1911575" y="1277280"/>
                    <a:pt x="1894695" y="1284272"/>
                    <a:pt x="1877093" y="1284272"/>
                  </a:cubicBezTo>
                  <a:lnTo>
                    <a:pt x="66366" y="1284272"/>
                  </a:lnTo>
                  <a:cubicBezTo>
                    <a:pt x="48764" y="1284272"/>
                    <a:pt x="31884" y="1277280"/>
                    <a:pt x="19438" y="1264834"/>
                  </a:cubicBezTo>
                  <a:cubicBezTo>
                    <a:pt x="6992" y="1252388"/>
                    <a:pt x="0" y="1235507"/>
                    <a:pt x="0" y="1217906"/>
                  </a:cubicBezTo>
                  <a:lnTo>
                    <a:pt x="0" y="66366"/>
                  </a:lnTo>
                  <a:cubicBezTo>
                    <a:pt x="0" y="48764"/>
                    <a:pt x="6992" y="31884"/>
                    <a:pt x="19438" y="19438"/>
                  </a:cubicBezTo>
                  <a:cubicBezTo>
                    <a:pt x="31884" y="6992"/>
                    <a:pt x="48764" y="0"/>
                    <a:pt x="66366" y="0"/>
                  </a:cubicBezTo>
                  <a:close/>
                </a:path>
              </a:pathLst>
            </a:custGeom>
            <a:solidFill>
              <a:srgbClr val="019D97"/>
            </a:solidFill>
          </p:spPr>
          <p:txBody>
            <a:bodyPr/>
            <a:lstStyle/>
            <a:p>
              <a:endParaRPr lang="en-PH"/>
            </a:p>
          </p:txBody>
        </p:sp>
        <p:sp>
          <p:nvSpPr>
            <p:cNvPr id="20" name="TextBox 20"/>
            <p:cNvSpPr txBox="1"/>
            <p:nvPr/>
          </p:nvSpPr>
          <p:spPr>
            <a:xfrm>
              <a:off x="0" y="-28575"/>
              <a:ext cx="1943459" cy="1312847"/>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13293555" y="3446066"/>
            <a:ext cx="3208584" cy="653111"/>
            <a:chOff x="0" y="0"/>
            <a:chExt cx="1048124" cy="213347"/>
          </a:xfrm>
        </p:grpSpPr>
        <p:sp>
          <p:nvSpPr>
            <p:cNvPr id="22" name="Freeform 22"/>
            <p:cNvSpPr/>
            <p:nvPr/>
          </p:nvSpPr>
          <p:spPr>
            <a:xfrm>
              <a:off x="0" y="0"/>
              <a:ext cx="1048124" cy="213347"/>
            </a:xfrm>
            <a:custGeom>
              <a:avLst/>
              <a:gdLst/>
              <a:ahLst/>
              <a:cxnLst/>
              <a:rect l="l" t="t" r="r" b="b"/>
              <a:pathLst>
                <a:path w="1048124" h="213347">
                  <a:moveTo>
                    <a:pt x="106673" y="0"/>
                  </a:moveTo>
                  <a:lnTo>
                    <a:pt x="941450" y="0"/>
                  </a:lnTo>
                  <a:cubicBezTo>
                    <a:pt x="969742" y="0"/>
                    <a:pt x="996874" y="11239"/>
                    <a:pt x="1016880" y="31244"/>
                  </a:cubicBezTo>
                  <a:cubicBezTo>
                    <a:pt x="1036885" y="51249"/>
                    <a:pt x="1048124" y="78382"/>
                    <a:pt x="1048124" y="106673"/>
                  </a:cubicBezTo>
                  <a:lnTo>
                    <a:pt x="1048124" y="106673"/>
                  </a:lnTo>
                  <a:cubicBezTo>
                    <a:pt x="1048124" y="165588"/>
                    <a:pt x="1000364" y="213347"/>
                    <a:pt x="941450" y="213347"/>
                  </a:cubicBezTo>
                  <a:lnTo>
                    <a:pt x="106673" y="213347"/>
                  </a:lnTo>
                  <a:cubicBezTo>
                    <a:pt x="47759" y="213347"/>
                    <a:pt x="0" y="165588"/>
                    <a:pt x="0" y="106673"/>
                  </a:cubicBezTo>
                  <a:lnTo>
                    <a:pt x="0" y="106673"/>
                  </a:lnTo>
                  <a:cubicBezTo>
                    <a:pt x="0" y="47759"/>
                    <a:pt x="47759" y="0"/>
                    <a:pt x="106673" y="0"/>
                  </a:cubicBezTo>
                  <a:close/>
                </a:path>
              </a:pathLst>
            </a:custGeom>
            <a:solidFill>
              <a:srgbClr val="F8DC2D"/>
            </a:solidFill>
          </p:spPr>
          <p:txBody>
            <a:bodyPr/>
            <a:lstStyle/>
            <a:p>
              <a:endParaRPr lang="en-PH"/>
            </a:p>
          </p:txBody>
        </p:sp>
        <p:sp>
          <p:nvSpPr>
            <p:cNvPr id="23" name="TextBox 23"/>
            <p:cNvSpPr txBox="1"/>
            <p:nvPr/>
          </p:nvSpPr>
          <p:spPr>
            <a:xfrm>
              <a:off x="0" y="-28575"/>
              <a:ext cx="1048124" cy="241922"/>
            </a:xfrm>
            <a:prstGeom prst="rect">
              <a:avLst/>
            </a:prstGeom>
          </p:spPr>
          <p:txBody>
            <a:bodyPr lIns="50800" tIns="50800" rIns="50800" bIns="50800" rtlCol="0" anchor="ctr"/>
            <a:lstStyle/>
            <a:p>
              <a:pPr algn="ctr">
                <a:lnSpc>
                  <a:spcPts val="2595"/>
                </a:lnSpc>
              </a:pPr>
              <a:endParaRPr/>
            </a:p>
          </p:txBody>
        </p:sp>
      </p:grpSp>
      <p:sp>
        <p:nvSpPr>
          <p:cNvPr id="24" name="TextBox 24"/>
          <p:cNvSpPr txBox="1"/>
          <p:nvPr/>
        </p:nvSpPr>
        <p:spPr>
          <a:xfrm>
            <a:off x="13914691" y="3468327"/>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Sector</a:t>
            </a:r>
          </a:p>
        </p:txBody>
      </p:sp>
      <p:grpSp>
        <p:nvGrpSpPr>
          <p:cNvPr id="25" name="Group 25"/>
          <p:cNvGrpSpPr/>
          <p:nvPr/>
        </p:nvGrpSpPr>
        <p:grpSpPr>
          <a:xfrm>
            <a:off x="816741" y="8108930"/>
            <a:ext cx="5497727" cy="2027605"/>
            <a:chOff x="0" y="0"/>
            <a:chExt cx="1795900" cy="662342"/>
          </a:xfrm>
        </p:grpSpPr>
        <p:sp>
          <p:nvSpPr>
            <p:cNvPr id="26" name="Freeform 26"/>
            <p:cNvSpPr/>
            <p:nvPr/>
          </p:nvSpPr>
          <p:spPr>
            <a:xfrm>
              <a:off x="0" y="0"/>
              <a:ext cx="1795900" cy="662342"/>
            </a:xfrm>
            <a:custGeom>
              <a:avLst/>
              <a:gdLst/>
              <a:ahLst/>
              <a:cxnLst/>
              <a:rect l="l" t="t" r="r" b="b"/>
              <a:pathLst>
                <a:path w="1795900" h="662342">
                  <a:moveTo>
                    <a:pt x="71818" y="0"/>
                  </a:moveTo>
                  <a:lnTo>
                    <a:pt x="1724082" y="0"/>
                  </a:lnTo>
                  <a:cubicBezTo>
                    <a:pt x="1763746" y="0"/>
                    <a:pt x="1795900" y="32154"/>
                    <a:pt x="1795900" y="71818"/>
                  </a:cubicBezTo>
                  <a:lnTo>
                    <a:pt x="1795900" y="590524"/>
                  </a:lnTo>
                  <a:cubicBezTo>
                    <a:pt x="1795900" y="630188"/>
                    <a:pt x="1763746" y="662342"/>
                    <a:pt x="1724082" y="662342"/>
                  </a:cubicBezTo>
                  <a:lnTo>
                    <a:pt x="71818" y="662342"/>
                  </a:lnTo>
                  <a:cubicBezTo>
                    <a:pt x="32154" y="662342"/>
                    <a:pt x="0" y="630188"/>
                    <a:pt x="0" y="590524"/>
                  </a:cubicBezTo>
                  <a:lnTo>
                    <a:pt x="0" y="71818"/>
                  </a:lnTo>
                  <a:cubicBezTo>
                    <a:pt x="0" y="32154"/>
                    <a:pt x="32154" y="0"/>
                    <a:pt x="71818" y="0"/>
                  </a:cubicBezTo>
                  <a:close/>
                </a:path>
              </a:pathLst>
            </a:custGeom>
            <a:solidFill>
              <a:srgbClr val="019D97"/>
            </a:solidFill>
          </p:spPr>
          <p:txBody>
            <a:bodyPr/>
            <a:lstStyle/>
            <a:p>
              <a:endParaRPr lang="en-PH"/>
            </a:p>
          </p:txBody>
        </p:sp>
        <p:sp>
          <p:nvSpPr>
            <p:cNvPr id="27" name="TextBox 27"/>
            <p:cNvSpPr txBox="1"/>
            <p:nvPr/>
          </p:nvSpPr>
          <p:spPr>
            <a:xfrm>
              <a:off x="0" y="-28575"/>
              <a:ext cx="1795900" cy="690917"/>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6799998" y="2077207"/>
            <a:ext cx="5387979" cy="770326"/>
          </a:xfrm>
          <a:prstGeom prst="rect">
            <a:avLst/>
          </a:prstGeom>
        </p:spPr>
        <p:txBody>
          <a:bodyPr lIns="0" tIns="0" rIns="0" bIns="0" rtlCol="0" anchor="t">
            <a:spAutoFit/>
          </a:bodyPr>
          <a:lstStyle/>
          <a:p>
            <a:pPr algn="ctr">
              <a:lnSpc>
                <a:spcPts val="3165"/>
              </a:lnSpc>
              <a:spcBef>
                <a:spcPct val="0"/>
              </a:spcBef>
            </a:pPr>
            <a:r>
              <a:rPr lang="en-US" sz="2261" b="1">
                <a:solidFill>
                  <a:srgbClr val="FFFFFF"/>
                </a:solidFill>
                <a:latin typeface="Open Sans Bold"/>
                <a:ea typeface="Open Sans Bold"/>
                <a:cs typeface="Open Sans Bold"/>
                <a:sym typeface="Open Sans Bold"/>
              </a:rPr>
              <a:t>Circular paths on the HDD's surface used to organise data.</a:t>
            </a:r>
          </a:p>
        </p:txBody>
      </p:sp>
      <p:sp>
        <p:nvSpPr>
          <p:cNvPr id="29" name="TextBox 29"/>
          <p:cNvSpPr txBox="1"/>
          <p:nvPr/>
        </p:nvSpPr>
        <p:spPr>
          <a:xfrm>
            <a:off x="12364792" y="4159725"/>
            <a:ext cx="5387979" cy="2745037"/>
          </a:xfrm>
          <a:prstGeom prst="rect">
            <a:avLst/>
          </a:prstGeom>
        </p:spPr>
        <p:txBody>
          <a:bodyPr lIns="0" tIns="0" rIns="0" bIns="0" rtlCol="0" anchor="t">
            <a:spAutoFit/>
          </a:bodyPr>
          <a:lstStyle/>
          <a:p>
            <a:pPr algn="ctr">
              <a:lnSpc>
                <a:spcPts val="3165"/>
              </a:lnSpc>
            </a:pPr>
            <a:r>
              <a:rPr lang="en-US" sz="2261" b="1">
                <a:solidFill>
                  <a:srgbClr val="FFFFFF"/>
                </a:solidFill>
                <a:latin typeface="Open Sans Bold"/>
                <a:ea typeface="Open Sans Bold"/>
                <a:cs typeface="Open Sans Bold"/>
                <a:sym typeface="Open Sans Bold"/>
              </a:rPr>
              <a:t>Small storage units within tracks, typically 512 bytes.</a:t>
            </a:r>
          </a:p>
          <a:p>
            <a:pPr algn="ctr">
              <a:lnSpc>
                <a:spcPts val="3165"/>
              </a:lnSpc>
            </a:pPr>
            <a:endParaRPr lang="en-US" sz="2261" b="1">
              <a:solidFill>
                <a:srgbClr val="FFFFFF"/>
              </a:solidFill>
              <a:latin typeface="Open Sans Bold"/>
              <a:ea typeface="Open Sans Bold"/>
              <a:cs typeface="Open Sans Bold"/>
              <a:sym typeface="Open Sans Bold"/>
            </a:endParaRPr>
          </a:p>
          <a:p>
            <a:pPr algn="ctr">
              <a:lnSpc>
                <a:spcPts val="3165"/>
              </a:lnSpc>
              <a:spcBef>
                <a:spcPct val="0"/>
              </a:spcBef>
            </a:pPr>
            <a:r>
              <a:rPr lang="en-US" sz="2261" b="1">
                <a:solidFill>
                  <a:srgbClr val="FFFFFF"/>
                </a:solidFill>
                <a:latin typeface="Open Sans Bold"/>
                <a:ea typeface="Open Sans Bold"/>
                <a:cs typeface="Open Sans Bold"/>
                <a:sym typeface="Open Sans Bold"/>
              </a:rPr>
              <a:t>Due to the synchronized motion of the heads, it's possible for related data to be stored on the same tracks across different disks.</a:t>
            </a:r>
          </a:p>
        </p:txBody>
      </p:sp>
      <p:sp>
        <p:nvSpPr>
          <p:cNvPr id="30" name="AutoShape 30"/>
          <p:cNvSpPr/>
          <p:nvPr/>
        </p:nvSpPr>
        <p:spPr>
          <a:xfrm>
            <a:off x="6314468" y="8582326"/>
            <a:ext cx="2114775" cy="120907"/>
          </a:xfrm>
          <a:prstGeom prst="line">
            <a:avLst/>
          </a:prstGeom>
          <a:ln w="19050" cap="flat">
            <a:solidFill>
              <a:srgbClr val="000000"/>
            </a:solidFill>
            <a:prstDash val="solid"/>
            <a:headEnd type="none" w="sm" len="sm"/>
            <a:tailEnd type="none" w="sm" len="sm"/>
          </a:ln>
        </p:spPr>
        <p:txBody>
          <a:bodyPr/>
          <a:lstStyle/>
          <a:p>
            <a:endParaRPr lang="en-PH"/>
          </a:p>
        </p:txBody>
      </p:sp>
      <p:sp>
        <p:nvSpPr>
          <p:cNvPr id="31" name="TextBox 31"/>
          <p:cNvSpPr txBox="1"/>
          <p:nvPr/>
        </p:nvSpPr>
        <p:spPr>
          <a:xfrm>
            <a:off x="915453" y="8836191"/>
            <a:ext cx="5387979" cy="770487"/>
          </a:xfrm>
          <a:prstGeom prst="rect">
            <a:avLst/>
          </a:prstGeom>
        </p:spPr>
        <p:txBody>
          <a:bodyPr lIns="0" tIns="0" rIns="0" bIns="0" rtlCol="0" anchor="t">
            <a:spAutoFit/>
          </a:bodyPr>
          <a:lstStyle/>
          <a:p>
            <a:pPr algn="ctr">
              <a:lnSpc>
                <a:spcPts val="3165"/>
              </a:lnSpc>
              <a:spcBef>
                <a:spcPct val="0"/>
              </a:spcBef>
            </a:pPr>
            <a:r>
              <a:rPr lang="en-US" sz="2261" b="1">
                <a:solidFill>
                  <a:srgbClr val="FFFFFF"/>
                </a:solidFill>
                <a:latin typeface="Open Sans Bold"/>
                <a:ea typeface="Open Sans Bold"/>
                <a:cs typeface="Open Sans Bold"/>
                <a:sym typeface="Open Sans Bold"/>
              </a:rPr>
              <a:t>Groups of consecutive sectors used for file storage and management.</a:t>
            </a:r>
          </a:p>
        </p:txBody>
      </p:sp>
      <p:grpSp>
        <p:nvGrpSpPr>
          <p:cNvPr id="32" name="Group 32"/>
          <p:cNvGrpSpPr/>
          <p:nvPr/>
        </p:nvGrpSpPr>
        <p:grpSpPr>
          <a:xfrm>
            <a:off x="1581948" y="8225610"/>
            <a:ext cx="3782755" cy="564812"/>
            <a:chOff x="0" y="0"/>
            <a:chExt cx="1235683" cy="184503"/>
          </a:xfrm>
        </p:grpSpPr>
        <p:sp>
          <p:nvSpPr>
            <p:cNvPr id="33" name="Freeform 33"/>
            <p:cNvSpPr/>
            <p:nvPr/>
          </p:nvSpPr>
          <p:spPr>
            <a:xfrm>
              <a:off x="0" y="0"/>
              <a:ext cx="1235683" cy="184503"/>
            </a:xfrm>
            <a:custGeom>
              <a:avLst/>
              <a:gdLst/>
              <a:ahLst/>
              <a:cxnLst/>
              <a:rect l="l" t="t" r="r" b="b"/>
              <a:pathLst>
                <a:path w="1235683" h="184503">
                  <a:moveTo>
                    <a:pt x="92251" y="0"/>
                  </a:moveTo>
                  <a:lnTo>
                    <a:pt x="1143432" y="0"/>
                  </a:lnTo>
                  <a:cubicBezTo>
                    <a:pt x="1167899" y="0"/>
                    <a:pt x="1191363" y="9719"/>
                    <a:pt x="1208664" y="27020"/>
                  </a:cubicBezTo>
                  <a:cubicBezTo>
                    <a:pt x="1225964" y="44320"/>
                    <a:pt x="1235683" y="67785"/>
                    <a:pt x="1235683" y="92251"/>
                  </a:cubicBezTo>
                  <a:lnTo>
                    <a:pt x="1235683" y="92251"/>
                  </a:lnTo>
                  <a:cubicBezTo>
                    <a:pt x="1235683" y="116718"/>
                    <a:pt x="1225964" y="140183"/>
                    <a:pt x="1208664" y="157483"/>
                  </a:cubicBezTo>
                  <a:cubicBezTo>
                    <a:pt x="1191363" y="174784"/>
                    <a:pt x="1167899" y="184503"/>
                    <a:pt x="1143432" y="184503"/>
                  </a:cubicBezTo>
                  <a:lnTo>
                    <a:pt x="92251" y="184503"/>
                  </a:lnTo>
                  <a:cubicBezTo>
                    <a:pt x="67785" y="184503"/>
                    <a:pt x="44320" y="174784"/>
                    <a:pt x="27020" y="157483"/>
                  </a:cubicBezTo>
                  <a:cubicBezTo>
                    <a:pt x="9719" y="140183"/>
                    <a:pt x="0" y="116718"/>
                    <a:pt x="0" y="92251"/>
                  </a:cubicBezTo>
                  <a:lnTo>
                    <a:pt x="0" y="92251"/>
                  </a:lnTo>
                  <a:cubicBezTo>
                    <a:pt x="0" y="67785"/>
                    <a:pt x="9719" y="44320"/>
                    <a:pt x="27020" y="27020"/>
                  </a:cubicBezTo>
                  <a:cubicBezTo>
                    <a:pt x="44320" y="9719"/>
                    <a:pt x="67785" y="0"/>
                    <a:pt x="92251" y="0"/>
                  </a:cubicBezTo>
                  <a:close/>
                </a:path>
              </a:pathLst>
            </a:custGeom>
            <a:solidFill>
              <a:srgbClr val="F8DC2D"/>
            </a:solidFill>
          </p:spPr>
          <p:txBody>
            <a:bodyPr/>
            <a:lstStyle/>
            <a:p>
              <a:endParaRPr lang="en-PH"/>
            </a:p>
          </p:txBody>
        </p:sp>
        <p:sp>
          <p:nvSpPr>
            <p:cNvPr id="34" name="TextBox 34"/>
            <p:cNvSpPr txBox="1"/>
            <p:nvPr/>
          </p:nvSpPr>
          <p:spPr>
            <a:xfrm>
              <a:off x="0" y="-28575"/>
              <a:ext cx="1235683" cy="213078"/>
            </a:xfrm>
            <a:prstGeom prst="rect">
              <a:avLst/>
            </a:prstGeom>
          </p:spPr>
          <p:txBody>
            <a:bodyPr lIns="50800" tIns="50800" rIns="50800" bIns="50800" rtlCol="0" anchor="ctr"/>
            <a:lstStyle/>
            <a:p>
              <a:pPr algn="ctr">
                <a:lnSpc>
                  <a:spcPts val="2595"/>
                </a:lnSpc>
              </a:pPr>
              <a:endParaRPr/>
            </a:p>
          </p:txBody>
        </p:sp>
      </p:grpSp>
      <p:sp>
        <p:nvSpPr>
          <p:cNvPr id="35" name="TextBox 35"/>
          <p:cNvSpPr txBox="1"/>
          <p:nvPr/>
        </p:nvSpPr>
        <p:spPr>
          <a:xfrm>
            <a:off x="2490169" y="8196664"/>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Block</a:t>
            </a:r>
          </a:p>
        </p:txBody>
      </p:sp>
      <p:grpSp>
        <p:nvGrpSpPr>
          <p:cNvPr id="36" name="Group 36"/>
          <p:cNvGrpSpPr/>
          <p:nvPr/>
        </p:nvGrpSpPr>
        <p:grpSpPr>
          <a:xfrm>
            <a:off x="10664159" y="3039464"/>
            <a:ext cx="1419900" cy="1059713"/>
            <a:chOff x="0" y="0"/>
            <a:chExt cx="463828" cy="346168"/>
          </a:xfrm>
        </p:grpSpPr>
        <p:sp>
          <p:nvSpPr>
            <p:cNvPr id="37" name="Freeform 37"/>
            <p:cNvSpPr/>
            <p:nvPr/>
          </p:nvSpPr>
          <p:spPr>
            <a:xfrm>
              <a:off x="0" y="0"/>
              <a:ext cx="463828" cy="346168"/>
            </a:xfrm>
            <a:custGeom>
              <a:avLst/>
              <a:gdLst/>
              <a:ahLst/>
              <a:cxnLst/>
              <a:rect l="l" t="t" r="r" b="b"/>
              <a:pathLst>
                <a:path w="463828" h="346168">
                  <a:moveTo>
                    <a:pt x="173084" y="0"/>
                  </a:moveTo>
                  <a:lnTo>
                    <a:pt x="290744" y="0"/>
                  </a:lnTo>
                  <a:cubicBezTo>
                    <a:pt x="386335" y="0"/>
                    <a:pt x="463828" y="77492"/>
                    <a:pt x="463828" y="173084"/>
                  </a:cubicBezTo>
                  <a:lnTo>
                    <a:pt x="463828" y="173084"/>
                  </a:lnTo>
                  <a:cubicBezTo>
                    <a:pt x="463828" y="218989"/>
                    <a:pt x="445592" y="263013"/>
                    <a:pt x="413133" y="295473"/>
                  </a:cubicBezTo>
                  <a:cubicBezTo>
                    <a:pt x="380673" y="327933"/>
                    <a:pt x="336648" y="346168"/>
                    <a:pt x="290744" y="346168"/>
                  </a:cubicBezTo>
                  <a:lnTo>
                    <a:pt x="173084" y="346168"/>
                  </a:lnTo>
                  <a:cubicBezTo>
                    <a:pt x="127179" y="346168"/>
                    <a:pt x="83155" y="327933"/>
                    <a:pt x="50695" y="295473"/>
                  </a:cubicBezTo>
                  <a:cubicBezTo>
                    <a:pt x="18236" y="263013"/>
                    <a:pt x="0" y="218989"/>
                    <a:pt x="0" y="173084"/>
                  </a:cubicBezTo>
                  <a:lnTo>
                    <a:pt x="0" y="173084"/>
                  </a:lnTo>
                  <a:cubicBezTo>
                    <a:pt x="0" y="127179"/>
                    <a:pt x="18236" y="83155"/>
                    <a:pt x="50695" y="50695"/>
                  </a:cubicBezTo>
                  <a:cubicBezTo>
                    <a:pt x="83155" y="18236"/>
                    <a:pt x="127179" y="0"/>
                    <a:pt x="173084" y="0"/>
                  </a:cubicBezTo>
                  <a:close/>
                </a:path>
              </a:pathLst>
            </a:custGeom>
            <a:solidFill>
              <a:srgbClr val="FFFFFF"/>
            </a:solidFill>
          </p:spPr>
          <p:txBody>
            <a:bodyPr/>
            <a:lstStyle/>
            <a:p>
              <a:endParaRPr lang="en-PH"/>
            </a:p>
          </p:txBody>
        </p:sp>
        <p:sp>
          <p:nvSpPr>
            <p:cNvPr id="38" name="TextBox 38"/>
            <p:cNvSpPr txBox="1"/>
            <p:nvPr/>
          </p:nvSpPr>
          <p:spPr>
            <a:xfrm>
              <a:off x="0" y="-28575"/>
              <a:ext cx="463828" cy="374743"/>
            </a:xfrm>
            <a:prstGeom prst="rect">
              <a:avLst/>
            </a:prstGeom>
          </p:spPr>
          <p:txBody>
            <a:bodyPr lIns="50800" tIns="50800" rIns="50800" bIns="50800" rtlCol="0" anchor="ctr"/>
            <a:lstStyle/>
            <a:p>
              <a:pPr algn="ctr">
                <a:lnSpc>
                  <a:spcPts val="2595"/>
                </a:lnSpc>
              </a:pPr>
              <a:endParaRPr/>
            </a:p>
          </p:txBody>
        </p:sp>
      </p:grpSp>
      <p:grpSp>
        <p:nvGrpSpPr>
          <p:cNvPr id="39" name="Group 39"/>
          <p:cNvGrpSpPr/>
          <p:nvPr/>
        </p:nvGrpSpPr>
        <p:grpSpPr>
          <a:xfrm>
            <a:off x="11450255" y="3525477"/>
            <a:ext cx="633804" cy="1059713"/>
            <a:chOff x="0" y="0"/>
            <a:chExt cx="207040" cy="346168"/>
          </a:xfrm>
        </p:grpSpPr>
        <p:sp>
          <p:nvSpPr>
            <p:cNvPr id="40" name="Freeform 40"/>
            <p:cNvSpPr/>
            <p:nvPr/>
          </p:nvSpPr>
          <p:spPr>
            <a:xfrm>
              <a:off x="0" y="0"/>
              <a:ext cx="207040" cy="346168"/>
            </a:xfrm>
            <a:custGeom>
              <a:avLst/>
              <a:gdLst/>
              <a:ahLst/>
              <a:cxnLst/>
              <a:rect l="l" t="t" r="r" b="b"/>
              <a:pathLst>
                <a:path w="207040" h="346168">
                  <a:moveTo>
                    <a:pt x="103520" y="0"/>
                  </a:moveTo>
                  <a:lnTo>
                    <a:pt x="103520" y="0"/>
                  </a:lnTo>
                  <a:cubicBezTo>
                    <a:pt x="130975" y="0"/>
                    <a:pt x="157306" y="10907"/>
                    <a:pt x="176720" y="30320"/>
                  </a:cubicBezTo>
                  <a:cubicBezTo>
                    <a:pt x="196133" y="49734"/>
                    <a:pt x="207040" y="76065"/>
                    <a:pt x="207040" y="103520"/>
                  </a:cubicBezTo>
                  <a:lnTo>
                    <a:pt x="207040" y="242648"/>
                  </a:lnTo>
                  <a:cubicBezTo>
                    <a:pt x="207040" y="270103"/>
                    <a:pt x="196133" y="296434"/>
                    <a:pt x="176720" y="315848"/>
                  </a:cubicBezTo>
                  <a:cubicBezTo>
                    <a:pt x="157306" y="335262"/>
                    <a:pt x="130975" y="346168"/>
                    <a:pt x="103520" y="346168"/>
                  </a:cubicBezTo>
                  <a:lnTo>
                    <a:pt x="103520" y="346168"/>
                  </a:lnTo>
                  <a:cubicBezTo>
                    <a:pt x="76065" y="346168"/>
                    <a:pt x="49734" y="335262"/>
                    <a:pt x="30320" y="315848"/>
                  </a:cubicBezTo>
                  <a:cubicBezTo>
                    <a:pt x="10907" y="296434"/>
                    <a:pt x="0" y="270103"/>
                    <a:pt x="0" y="242648"/>
                  </a:cubicBezTo>
                  <a:lnTo>
                    <a:pt x="0" y="103520"/>
                  </a:lnTo>
                  <a:cubicBezTo>
                    <a:pt x="0" y="76065"/>
                    <a:pt x="10907" y="49734"/>
                    <a:pt x="30320" y="30320"/>
                  </a:cubicBezTo>
                  <a:cubicBezTo>
                    <a:pt x="49734" y="10907"/>
                    <a:pt x="76065" y="0"/>
                    <a:pt x="103520" y="0"/>
                  </a:cubicBezTo>
                  <a:close/>
                </a:path>
              </a:pathLst>
            </a:custGeom>
            <a:solidFill>
              <a:srgbClr val="FFFFFF"/>
            </a:solidFill>
          </p:spPr>
          <p:txBody>
            <a:bodyPr/>
            <a:lstStyle/>
            <a:p>
              <a:endParaRPr lang="en-PH"/>
            </a:p>
          </p:txBody>
        </p:sp>
        <p:sp>
          <p:nvSpPr>
            <p:cNvPr id="41" name="TextBox 41"/>
            <p:cNvSpPr txBox="1"/>
            <p:nvPr/>
          </p:nvSpPr>
          <p:spPr>
            <a:xfrm>
              <a:off x="0" y="-28575"/>
              <a:ext cx="207040" cy="374743"/>
            </a:xfrm>
            <a:prstGeom prst="rect">
              <a:avLst/>
            </a:prstGeom>
          </p:spPr>
          <p:txBody>
            <a:bodyPr lIns="50800" tIns="50800" rIns="50800" bIns="50800" rtlCol="0" anchor="ctr"/>
            <a:lstStyle/>
            <a:p>
              <a:pPr algn="ctr">
                <a:lnSpc>
                  <a:spcPts val="2595"/>
                </a:lnSpc>
              </a:pPr>
              <a:endParaRPr/>
            </a:p>
          </p:txBody>
        </p:sp>
      </p:grpSp>
      <p:grpSp>
        <p:nvGrpSpPr>
          <p:cNvPr id="42" name="Group 42"/>
          <p:cNvGrpSpPr/>
          <p:nvPr/>
        </p:nvGrpSpPr>
        <p:grpSpPr>
          <a:xfrm>
            <a:off x="9695622" y="9076822"/>
            <a:ext cx="1121726" cy="1059713"/>
            <a:chOff x="0" y="0"/>
            <a:chExt cx="366426" cy="346168"/>
          </a:xfrm>
        </p:grpSpPr>
        <p:sp>
          <p:nvSpPr>
            <p:cNvPr id="43" name="Freeform 43"/>
            <p:cNvSpPr/>
            <p:nvPr/>
          </p:nvSpPr>
          <p:spPr>
            <a:xfrm>
              <a:off x="0" y="0"/>
              <a:ext cx="366426" cy="346168"/>
            </a:xfrm>
            <a:custGeom>
              <a:avLst/>
              <a:gdLst/>
              <a:ahLst/>
              <a:cxnLst/>
              <a:rect l="l" t="t" r="r" b="b"/>
              <a:pathLst>
                <a:path w="366426" h="346168">
                  <a:moveTo>
                    <a:pt x="173084" y="0"/>
                  </a:moveTo>
                  <a:lnTo>
                    <a:pt x="193341" y="0"/>
                  </a:lnTo>
                  <a:cubicBezTo>
                    <a:pt x="288933" y="0"/>
                    <a:pt x="366426" y="77492"/>
                    <a:pt x="366426" y="173084"/>
                  </a:cubicBezTo>
                  <a:lnTo>
                    <a:pt x="366426" y="173084"/>
                  </a:lnTo>
                  <a:cubicBezTo>
                    <a:pt x="366426" y="218989"/>
                    <a:pt x="348190" y="263013"/>
                    <a:pt x="315730" y="295473"/>
                  </a:cubicBezTo>
                  <a:cubicBezTo>
                    <a:pt x="283271" y="327933"/>
                    <a:pt x="239246" y="346168"/>
                    <a:pt x="193341" y="346168"/>
                  </a:cubicBezTo>
                  <a:lnTo>
                    <a:pt x="173084" y="346168"/>
                  </a:lnTo>
                  <a:cubicBezTo>
                    <a:pt x="127179" y="346168"/>
                    <a:pt x="83155" y="327933"/>
                    <a:pt x="50695" y="295473"/>
                  </a:cubicBezTo>
                  <a:cubicBezTo>
                    <a:pt x="18236" y="263013"/>
                    <a:pt x="0" y="218989"/>
                    <a:pt x="0" y="173084"/>
                  </a:cubicBezTo>
                  <a:lnTo>
                    <a:pt x="0" y="173084"/>
                  </a:lnTo>
                  <a:cubicBezTo>
                    <a:pt x="0" y="127179"/>
                    <a:pt x="18236" y="83155"/>
                    <a:pt x="50695" y="50695"/>
                  </a:cubicBezTo>
                  <a:cubicBezTo>
                    <a:pt x="83155" y="18236"/>
                    <a:pt x="127179" y="0"/>
                    <a:pt x="173084" y="0"/>
                  </a:cubicBezTo>
                  <a:close/>
                </a:path>
              </a:pathLst>
            </a:custGeom>
            <a:solidFill>
              <a:srgbClr val="FFFFFF"/>
            </a:solidFill>
          </p:spPr>
          <p:txBody>
            <a:bodyPr/>
            <a:lstStyle/>
            <a:p>
              <a:endParaRPr lang="en-PH"/>
            </a:p>
          </p:txBody>
        </p:sp>
        <p:sp>
          <p:nvSpPr>
            <p:cNvPr id="44" name="TextBox 44"/>
            <p:cNvSpPr txBox="1"/>
            <p:nvPr/>
          </p:nvSpPr>
          <p:spPr>
            <a:xfrm>
              <a:off x="0" y="-28575"/>
              <a:ext cx="366426" cy="374743"/>
            </a:xfrm>
            <a:prstGeom prst="rect">
              <a:avLst/>
            </a:prstGeom>
          </p:spPr>
          <p:txBody>
            <a:bodyPr lIns="50800" tIns="50800" rIns="50800" bIns="50800" rtlCol="0" anchor="ctr"/>
            <a:lstStyle/>
            <a:p>
              <a:pPr algn="ctr">
                <a:lnSpc>
                  <a:spcPts val="2595"/>
                </a:lnSpc>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514758"/>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4994445" y="2179795"/>
            <a:ext cx="8299110" cy="8299110"/>
          </a:xfrm>
          <a:custGeom>
            <a:avLst/>
            <a:gdLst/>
            <a:ahLst/>
            <a:cxnLst/>
            <a:rect l="l" t="t" r="r" b="b"/>
            <a:pathLst>
              <a:path w="8299110" h="8299110">
                <a:moveTo>
                  <a:pt x="0" y="0"/>
                </a:moveTo>
                <a:lnTo>
                  <a:pt x="8299110" y="0"/>
                </a:lnTo>
                <a:lnTo>
                  <a:pt x="8299110" y="8299111"/>
                </a:lnTo>
                <a:lnTo>
                  <a:pt x="0" y="8299111"/>
                </a:lnTo>
                <a:lnTo>
                  <a:pt x="0" y="0"/>
                </a:lnTo>
                <a:close/>
              </a:path>
            </a:pathLst>
          </a:custGeom>
          <a:blipFill>
            <a:blip r:embed="rId8"/>
            <a:stretch>
              <a:fillRect/>
            </a:stretch>
          </a:blipFill>
        </p:spPr>
        <p:txBody>
          <a:bodyPr/>
          <a:lstStyle/>
          <a:p>
            <a:endParaRPr lang="en-PH"/>
          </a:p>
        </p:txBody>
      </p:sp>
      <p:sp>
        <p:nvSpPr>
          <p:cNvPr id="9" name="TextBox 9"/>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0" name="TextBox 10"/>
          <p:cNvSpPr txBox="1"/>
          <p:nvPr/>
        </p:nvSpPr>
        <p:spPr>
          <a:xfrm>
            <a:off x="402046" y="1763870"/>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Defragmentation</a:t>
            </a:r>
          </a:p>
        </p:txBody>
      </p:sp>
      <p:grpSp>
        <p:nvGrpSpPr>
          <p:cNvPr id="11" name="Group 11"/>
          <p:cNvGrpSpPr/>
          <p:nvPr/>
        </p:nvGrpSpPr>
        <p:grpSpPr>
          <a:xfrm>
            <a:off x="8443636" y="2274316"/>
            <a:ext cx="2877506" cy="741006"/>
            <a:chOff x="0" y="0"/>
            <a:chExt cx="939973" cy="242059"/>
          </a:xfrm>
        </p:grpSpPr>
        <p:sp>
          <p:nvSpPr>
            <p:cNvPr id="12" name="Freeform 12"/>
            <p:cNvSpPr/>
            <p:nvPr/>
          </p:nvSpPr>
          <p:spPr>
            <a:xfrm>
              <a:off x="0" y="0"/>
              <a:ext cx="939973" cy="242059"/>
            </a:xfrm>
            <a:custGeom>
              <a:avLst/>
              <a:gdLst/>
              <a:ahLst/>
              <a:cxnLst/>
              <a:rect l="l" t="t" r="r" b="b"/>
              <a:pathLst>
                <a:path w="939973" h="242059">
                  <a:moveTo>
                    <a:pt x="121029" y="0"/>
                  </a:moveTo>
                  <a:lnTo>
                    <a:pt x="818943" y="0"/>
                  </a:lnTo>
                  <a:cubicBezTo>
                    <a:pt x="885786" y="0"/>
                    <a:pt x="939973" y="54187"/>
                    <a:pt x="939973" y="121029"/>
                  </a:cubicBezTo>
                  <a:lnTo>
                    <a:pt x="939973" y="121029"/>
                  </a:lnTo>
                  <a:cubicBezTo>
                    <a:pt x="939973" y="153128"/>
                    <a:pt x="927221" y="183913"/>
                    <a:pt x="904524" y="206610"/>
                  </a:cubicBezTo>
                  <a:cubicBezTo>
                    <a:pt x="881827" y="229308"/>
                    <a:pt x="851042" y="242059"/>
                    <a:pt x="818943" y="242059"/>
                  </a:cubicBezTo>
                  <a:lnTo>
                    <a:pt x="121029" y="242059"/>
                  </a:lnTo>
                  <a:cubicBezTo>
                    <a:pt x="88930" y="242059"/>
                    <a:pt x="58146" y="229308"/>
                    <a:pt x="35449" y="206610"/>
                  </a:cubicBezTo>
                  <a:cubicBezTo>
                    <a:pt x="12751" y="183913"/>
                    <a:pt x="0" y="153128"/>
                    <a:pt x="0" y="121029"/>
                  </a:cubicBezTo>
                  <a:lnTo>
                    <a:pt x="0" y="121029"/>
                  </a:lnTo>
                  <a:cubicBezTo>
                    <a:pt x="0" y="88930"/>
                    <a:pt x="12751" y="58146"/>
                    <a:pt x="35449" y="35449"/>
                  </a:cubicBezTo>
                  <a:cubicBezTo>
                    <a:pt x="58146" y="12751"/>
                    <a:pt x="88930" y="0"/>
                    <a:pt x="121029" y="0"/>
                  </a:cubicBezTo>
                  <a:close/>
                </a:path>
              </a:pathLst>
            </a:custGeom>
            <a:solidFill>
              <a:srgbClr val="F8DC2D"/>
            </a:solidFill>
          </p:spPr>
          <p:txBody>
            <a:bodyPr/>
            <a:lstStyle/>
            <a:p>
              <a:endParaRPr lang="en-PH"/>
            </a:p>
          </p:txBody>
        </p:sp>
        <p:sp>
          <p:nvSpPr>
            <p:cNvPr id="13" name="TextBox 13"/>
            <p:cNvSpPr txBox="1"/>
            <p:nvPr/>
          </p:nvSpPr>
          <p:spPr>
            <a:xfrm>
              <a:off x="0" y="-28575"/>
              <a:ext cx="939973" cy="270634"/>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8825082" y="2367632"/>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Track</a:t>
            </a:r>
          </a:p>
        </p:txBody>
      </p:sp>
      <p:grpSp>
        <p:nvGrpSpPr>
          <p:cNvPr id="15" name="Group 15"/>
          <p:cNvGrpSpPr/>
          <p:nvPr/>
        </p:nvGrpSpPr>
        <p:grpSpPr>
          <a:xfrm>
            <a:off x="11321142" y="3015323"/>
            <a:ext cx="3208584" cy="1381175"/>
            <a:chOff x="0" y="0"/>
            <a:chExt cx="1048124" cy="451178"/>
          </a:xfrm>
        </p:grpSpPr>
        <p:sp>
          <p:nvSpPr>
            <p:cNvPr id="16" name="Freeform 16"/>
            <p:cNvSpPr/>
            <p:nvPr/>
          </p:nvSpPr>
          <p:spPr>
            <a:xfrm>
              <a:off x="0" y="0"/>
              <a:ext cx="1048124" cy="451178"/>
            </a:xfrm>
            <a:custGeom>
              <a:avLst/>
              <a:gdLst/>
              <a:ahLst/>
              <a:cxnLst/>
              <a:rect l="l" t="t" r="r" b="b"/>
              <a:pathLst>
                <a:path w="1048124" h="451178">
                  <a:moveTo>
                    <a:pt x="123057" y="0"/>
                  </a:moveTo>
                  <a:lnTo>
                    <a:pt x="925067" y="0"/>
                  </a:lnTo>
                  <a:cubicBezTo>
                    <a:pt x="993029" y="0"/>
                    <a:pt x="1048124" y="55094"/>
                    <a:pt x="1048124" y="123057"/>
                  </a:cubicBezTo>
                  <a:lnTo>
                    <a:pt x="1048124" y="328121"/>
                  </a:lnTo>
                  <a:cubicBezTo>
                    <a:pt x="1048124" y="396083"/>
                    <a:pt x="993029" y="451178"/>
                    <a:pt x="925067" y="451178"/>
                  </a:cubicBezTo>
                  <a:lnTo>
                    <a:pt x="123057" y="451178"/>
                  </a:lnTo>
                  <a:cubicBezTo>
                    <a:pt x="55094" y="451178"/>
                    <a:pt x="0" y="396083"/>
                    <a:pt x="0" y="328121"/>
                  </a:cubicBezTo>
                  <a:lnTo>
                    <a:pt x="0" y="123057"/>
                  </a:lnTo>
                  <a:cubicBezTo>
                    <a:pt x="0" y="55094"/>
                    <a:pt x="55094" y="0"/>
                    <a:pt x="123057" y="0"/>
                  </a:cubicBezTo>
                  <a:close/>
                </a:path>
              </a:pathLst>
            </a:custGeom>
            <a:solidFill>
              <a:srgbClr val="F8DC2D"/>
            </a:solidFill>
          </p:spPr>
          <p:txBody>
            <a:bodyPr/>
            <a:lstStyle/>
            <a:p>
              <a:endParaRPr lang="en-PH"/>
            </a:p>
          </p:txBody>
        </p:sp>
        <p:sp>
          <p:nvSpPr>
            <p:cNvPr id="17" name="TextBox 17"/>
            <p:cNvSpPr txBox="1"/>
            <p:nvPr/>
          </p:nvSpPr>
          <p:spPr>
            <a:xfrm>
              <a:off x="0" y="-28575"/>
              <a:ext cx="1048124" cy="479753"/>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11942278" y="3428722"/>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Sector</a:t>
            </a:r>
          </a:p>
        </p:txBody>
      </p:sp>
      <p:grpSp>
        <p:nvGrpSpPr>
          <p:cNvPr id="19" name="Group 19"/>
          <p:cNvGrpSpPr/>
          <p:nvPr/>
        </p:nvGrpSpPr>
        <p:grpSpPr>
          <a:xfrm>
            <a:off x="6799998" y="9395528"/>
            <a:ext cx="3782755" cy="741006"/>
            <a:chOff x="0" y="0"/>
            <a:chExt cx="1235683" cy="242059"/>
          </a:xfrm>
        </p:grpSpPr>
        <p:sp>
          <p:nvSpPr>
            <p:cNvPr id="20" name="Freeform 20"/>
            <p:cNvSpPr/>
            <p:nvPr/>
          </p:nvSpPr>
          <p:spPr>
            <a:xfrm>
              <a:off x="0" y="0"/>
              <a:ext cx="1235683" cy="242059"/>
            </a:xfrm>
            <a:custGeom>
              <a:avLst/>
              <a:gdLst/>
              <a:ahLst/>
              <a:cxnLst/>
              <a:rect l="l" t="t" r="r" b="b"/>
              <a:pathLst>
                <a:path w="1235683" h="242059">
                  <a:moveTo>
                    <a:pt x="104378" y="0"/>
                  </a:moveTo>
                  <a:lnTo>
                    <a:pt x="1131305" y="0"/>
                  </a:lnTo>
                  <a:cubicBezTo>
                    <a:pt x="1188952" y="0"/>
                    <a:pt x="1235683" y="46732"/>
                    <a:pt x="1235683" y="104378"/>
                  </a:cubicBezTo>
                  <a:lnTo>
                    <a:pt x="1235683" y="137680"/>
                  </a:lnTo>
                  <a:cubicBezTo>
                    <a:pt x="1235683" y="195327"/>
                    <a:pt x="1188952" y="242059"/>
                    <a:pt x="1131305" y="242059"/>
                  </a:cubicBezTo>
                  <a:lnTo>
                    <a:pt x="104378" y="242059"/>
                  </a:lnTo>
                  <a:cubicBezTo>
                    <a:pt x="46732" y="242059"/>
                    <a:pt x="0" y="195327"/>
                    <a:pt x="0" y="137680"/>
                  </a:cubicBezTo>
                  <a:lnTo>
                    <a:pt x="0" y="104378"/>
                  </a:lnTo>
                  <a:cubicBezTo>
                    <a:pt x="0" y="46732"/>
                    <a:pt x="46732" y="0"/>
                    <a:pt x="104378" y="0"/>
                  </a:cubicBezTo>
                  <a:close/>
                </a:path>
              </a:pathLst>
            </a:custGeom>
            <a:solidFill>
              <a:srgbClr val="F8DC2D"/>
            </a:solidFill>
          </p:spPr>
          <p:txBody>
            <a:bodyPr/>
            <a:lstStyle/>
            <a:p>
              <a:endParaRPr lang="en-PH"/>
            </a:p>
          </p:txBody>
        </p:sp>
        <p:sp>
          <p:nvSpPr>
            <p:cNvPr id="21" name="TextBox 21"/>
            <p:cNvSpPr txBox="1"/>
            <p:nvPr/>
          </p:nvSpPr>
          <p:spPr>
            <a:xfrm>
              <a:off x="0" y="-28575"/>
              <a:ext cx="1235683" cy="270634"/>
            </a:xfrm>
            <a:prstGeom prst="rect">
              <a:avLst/>
            </a:prstGeom>
          </p:spPr>
          <p:txBody>
            <a:bodyPr lIns="50800" tIns="50800" rIns="50800" bIns="50800" rtlCol="0" anchor="ctr"/>
            <a:lstStyle/>
            <a:p>
              <a:pPr algn="ctr">
                <a:lnSpc>
                  <a:spcPts val="2595"/>
                </a:lnSpc>
              </a:pPr>
              <a:endParaRPr/>
            </a:p>
          </p:txBody>
        </p:sp>
      </p:grpSp>
      <p:sp>
        <p:nvSpPr>
          <p:cNvPr id="22" name="TextBox 22"/>
          <p:cNvSpPr txBox="1"/>
          <p:nvPr/>
        </p:nvSpPr>
        <p:spPr>
          <a:xfrm>
            <a:off x="7709540" y="9440374"/>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Block</a:t>
            </a:r>
          </a:p>
        </p:txBody>
      </p:sp>
      <p:sp>
        <p:nvSpPr>
          <p:cNvPr id="23" name="AutoShape 23"/>
          <p:cNvSpPr/>
          <p:nvPr/>
        </p:nvSpPr>
        <p:spPr>
          <a:xfrm flipV="1">
            <a:off x="8080879" y="8703233"/>
            <a:ext cx="348364" cy="361202"/>
          </a:xfrm>
          <a:prstGeom prst="line">
            <a:avLst/>
          </a:prstGeom>
          <a:ln w="19050" cap="flat">
            <a:solidFill>
              <a:srgbClr val="000000"/>
            </a:solidFill>
            <a:prstDash val="solid"/>
            <a:headEnd type="none" w="sm" len="sm"/>
            <a:tailEnd type="none" w="sm" len="sm"/>
          </a:ln>
        </p:spPr>
        <p:txBody>
          <a:bodyPr/>
          <a:lstStyle/>
          <a:p>
            <a:endParaRPr lang="en-PH"/>
          </a:p>
        </p:txBody>
      </p:sp>
      <p:grpSp>
        <p:nvGrpSpPr>
          <p:cNvPr id="24" name="Group 24"/>
          <p:cNvGrpSpPr/>
          <p:nvPr/>
        </p:nvGrpSpPr>
        <p:grpSpPr>
          <a:xfrm rot="-4908927">
            <a:off x="6034284" y="5540128"/>
            <a:ext cx="1333660" cy="370503"/>
            <a:chOff x="0" y="0"/>
            <a:chExt cx="1778213" cy="494004"/>
          </a:xfrm>
        </p:grpSpPr>
        <p:grpSp>
          <p:nvGrpSpPr>
            <p:cNvPr id="25" name="Group 25"/>
            <p:cNvGrpSpPr/>
            <p:nvPr/>
          </p:nvGrpSpPr>
          <p:grpSpPr>
            <a:xfrm>
              <a:off x="0" y="0"/>
              <a:ext cx="1778213" cy="494004"/>
              <a:chOff x="0" y="0"/>
              <a:chExt cx="435656" cy="121029"/>
            </a:xfrm>
          </p:grpSpPr>
          <p:sp>
            <p:nvSpPr>
              <p:cNvPr id="26" name="Freeform 2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27" name="TextBox 2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29" name="Group 29"/>
          <p:cNvGrpSpPr/>
          <p:nvPr/>
        </p:nvGrpSpPr>
        <p:grpSpPr>
          <a:xfrm rot="-790546">
            <a:off x="7803172" y="3632992"/>
            <a:ext cx="1333660" cy="370503"/>
            <a:chOff x="0" y="0"/>
            <a:chExt cx="1778213" cy="494004"/>
          </a:xfrm>
        </p:grpSpPr>
        <p:grpSp>
          <p:nvGrpSpPr>
            <p:cNvPr id="30" name="Group 30"/>
            <p:cNvGrpSpPr/>
            <p:nvPr/>
          </p:nvGrpSpPr>
          <p:grpSpPr>
            <a:xfrm>
              <a:off x="0" y="0"/>
              <a:ext cx="1778213" cy="494004"/>
              <a:chOff x="0" y="0"/>
              <a:chExt cx="435656" cy="121029"/>
            </a:xfrm>
          </p:grpSpPr>
          <p:sp>
            <p:nvSpPr>
              <p:cNvPr id="31" name="Freeform 3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2" name="TextBox 3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3" name="TextBox 3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34" name="Group 34"/>
          <p:cNvGrpSpPr/>
          <p:nvPr/>
        </p:nvGrpSpPr>
        <p:grpSpPr>
          <a:xfrm rot="1049584">
            <a:off x="9141408" y="3677748"/>
            <a:ext cx="1333660" cy="370503"/>
            <a:chOff x="0" y="0"/>
            <a:chExt cx="1778213" cy="494004"/>
          </a:xfrm>
        </p:grpSpPr>
        <p:grpSp>
          <p:nvGrpSpPr>
            <p:cNvPr id="35" name="Group 35"/>
            <p:cNvGrpSpPr/>
            <p:nvPr/>
          </p:nvGrpSpPr>
          <p:grpSpPr>
            <a:xfrm>
              <a:off x="0" y="0"/>
              <a:ext cx="1778213" cy="494004"/>
              <a:chOff x="0" y="0"/>
              <a:chExt cx="435656" cy="121029"/>
            </a:xfrm>
          </p:grpSpPr>
          <p:sp>
            <p:nvSpPr>
              <p:cNvPr id="36" name="Freeform 3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7" name="TextBox 3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39" name="Group 39"/>
          <p:cNvGrpSpPr/>
          <p:nvPr/>
        </p:nvGrpSpPr>
        <p:grpSpPr>
          <a:xfrm rot="4471271">
            <a:off x="10875817" y="5530667"/>
            <a:ext cx="1333660" cy="370503"/>
            <a:chOff x="0" y="0"/>
            <a:chExt cx="1778213" cy="494004"/>
          </a:xfrm>
        </p:grpSpPr>
        <p:grpSp>
          <p:nvGrpSpPr>
            <p:cNvPr id="40" name="Group 40"/>
            <p:cNvGrpSpPr/>
            <p:nvPr/>
          </p:nvGrpSpPr>
          <p:grpSpPr>
            <a:xfrm>
              <a:off x="0" y="0"/>
              <a:ext cx="1778213" cy="494004"/>
              <a:chOff x="0" y="0"/>
              <a:chExt cx="435656" cy="121029"/>
            </a:xfrm>
          </p:grpSpPr>
          <p:sp>
            <p:nvSpPr>
              <p:cNvPr id="41" name="Freeform 4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2" name="TextBox 4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3" name="TextBox 4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44" name="Group 44"/>
          <p:cNvGrpSpPr/>
          <p:nvPr/>
        </p:nvGrpSpPr>
        <p:grpSpPr>
          <a:xfrm rot="6584654">
            <a:off x="10875817" y="6834308"/>
            <a:ext cx="1333660" cy="370503"/>
            <a:chOff x="0" y="0"/>
            <a:chExt cx="1778213" cy="494004"/>
          </a:xfrm>
        </p:grpSpPr>
        <p:grpSp>
          <p:nvGrpSpPr>
            <p:cNvPr id="45" name="Group 45"/>
            <p:cNvGrpSpPr/>
            <p:nvPr/>
          </p:nvGrpSpPr>
          <p:grpSpPr>
            <a:xfrm>
              <a:off x="0" y="0"/>
              <a:ext cx="1778213" cy="494004"/>
              <a:chOff x="0" y="0"/>
              <a:chExt cx="435656" cy="121029"/>
            </a:xfrm>
          </p:grpSpPr>
          <p:sp>
            <p:nvSpPr>
              <p:cNvPr id="46" name="Freeform 4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7" name="TextBox 4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49" name="Group 49"/>
          <p:cNvGrpSpPr/>
          <p:nvPr/>
        </p:nvGrpSpPr>
        <p:grpSpPr>
          <a:xfrm rot="8362824">
            <a:off x="10254681" y="7824399"/>
            <a:ext cx="1333660" cy="370503"/>
            <a:chOff x="0" y="0"/>
            <a:chExt cx="1778213" cy="494004"/>
          </a:xfrm>
        </p:grpSpPr>
        <p:grpSp>
          <p:nvGrpSpPr>
            <p:cNvPr id="50" name="Group 50"/>
            <p:cNvGrpSpPr/>
            <p:nvPr/>
          </p:nvGrpSpPr>
          <p:grpSpPr>
            <a:xfrm>
              <a:off x="0" y="0"/>
              <a:ext cx="1778213" cy="494004"/>
              <a:chOff x="0" y="0"/>
              <a:chExt cx="435656" cy="121029"/>
            </a:xfrm>
          </p:grpSpPr>
          <p:sp>
            <p:nvSpPr>
              <p:cNvPr id="51" name="Freeform 5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2" name="TextBox 5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3" name="TextBox 5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54" name="Group 54"/>
          <p:cNvGrpSpPr/>
          <p:nvPr/>
        </p:nvGrpSpPr>
        <p:grpSpPr>
          <a:xfrm rot="9615708">
            <a:off x="9141855" y="8464558"/>
            <a:ext cx="1333660" cy="370503"/>
            <a:chOff x="0" y="0"/>
            <a:chExt cx="1778213" cy="494004"/>
          </a:xfrm>
        </p:grpSpPr>
        <p:grpSp>
          <p:nvGrpSpPr>
            <p:cNvPr id="55" name="Group 55"/>
            <p:cNvGrpSpPr/>
            <p:nvPr/>
          </p:nvGrpSpPr>
          <p:grpSpPr>
            <a:xfrm>
              <a:off x="0" y="0"/>
              <a:ext cx="1778213" cy="494004"/>
              <a:chOff x="0" y="0"/>
              <a:chExt cx="435656" cy="121029"/>
            </a:xfrm>
          </p:grpSpPr>
          <p:sp>
            <p:nvSpPr>
              <p:cNvPr id="56" name="Freeform 5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7" name="TextBox 5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8" name="TextBox 5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59" name="Group 59"/>
          <p:cNvGrpSpPr/>
          <p:nvPr/>
        </p:nvGrpSpPr>
        <p:grpSpPr>
          <a:xfrm rot="-7925960">
            <a:off x="6660609" y="7916194"/>
            <a:ext cx="1333660" cy="370503"/>
            <a:chOff x="0" y="0"/>
            <a:chExt cx="1778213" cy="494004"/>
          </a:xfrm>
        </p:grpSpPr>
        <p:grpSp>
          <p:nvGrpSpPr>
            <p:cNvPr id="60" name="Group 60"/>
            <p:cNvGrpSpPr/>
            <p:nvPr/>
          </p:nvGrpSpPr>
          <p:grpSpPr>
            <a:xfrm>
              <a:off x="0" y="0"/>
              <a:ext cx="1778213" cy="494004"/>
              <a:chOff x="0" y="0"/>
              <a:chExt cx="435656" cy="121029"/>
            </a:xfrm>
          </p:grpSpPr>
          <p:sp>
            <p:nvSpPr>
              <p:cNvPr id="61" name="Freeform 6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62" name="TextBox 6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3" name="TextBox 6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64" name="Group 64"/>
          <p:cNvGrpSpPr/>
          <p:nvPr/>
        </p:nvGrpSpPr>
        <p:grpSpPr>
          <a:xfrm rot="-6147791">
            <a:off x="6080784" y="6901358"/>
            <a:ext cx="1333660" cy="370503"/>
            <a:chOff x="0" y="0"/>
            <a:chExt cx="1778213" cy="494004"/>
          </a:xfrm>
        </p:grpSpPr>
        <p:grpSp>
          <p:nvGrpSpPr>
            <p:cNvPr id="65" name="Group 65"/>
            <p:cNvGrpSpPr/>
            <p:nvPr/>
          </p:nvGrpSpPr>
          <p:grpSpPr>
            <a:xfrm>
              <a:off x="0" y="0"/>
              <a:ext cx="1778213" cy="494004"/>
              <a:chOff x="0" y="0"/>
              <a:chExt cx="435656" cy="121029"/>
            </a:xfrm>
          </p:grpSpPr>
          <p:sp>
            <p:nvSpPr>
              <p:cNvPr id="66" name="Freeform 6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67" name="TextBox 6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8" name="TextBox 6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sp>
        <p:nvSpPr>
          <p:cNvPr id="69" name="TextBox 69"/>
          <p:cNvSpPr txBox="1"/>
          <p:nvPr/>
        </p:nvSpPr>
        <p:spPr>
          <a:xfrm>
            <a:off x="402046" y="2587670"/>
            <a:ext cx="4959483" cy="3125506"/>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When storing a file, you need to allocate a necessary number of sectors, but they may not necessarily be contiguous (next to each other).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514758"/>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4994445" y="2179795"/>
            <a:ext cx="8299110" cy="8299110"/>
          </a:xfrm>
          <a:custGeom>
            <a:avLst/>
            <a:gdLst/>
            <a:ahLst/>
            <a:cxnLst/>
            <a:rect l="l" t="t" r="r" b="b"/>
            <a:pathLst>
              <a:path w="8299110" h="8299110">
                <a:moveTo>
                  <a:pt x="0" y="0"/>
                </a:moveTo>
                <a:lnTo>
                  <a:pt x="8299110" y="0"/>
                </a:lnTo>
                <a:lnTo>
                  <a:pt x="8299110" y="8299111"/>
                </a:lnTo>
                <a:lnTo>
                  <a:pt x="0" y="8299111"/>
                </a:lnTo>
                <a:lnTo>
                  <a:pt x="0" y="0"/>
                </a:lnTo>
                <a:close/>
              </a:path>
            </a:pathLst>
          </a:custGeom>
          <a:blipFill>
            <a:blip r:embed="rId8"/>
            <a:stretch>
              <a:fillRect/>
            </a:stretch>
          </a:blipFill>
        </p:spPr>
        <p:txBody>
          <a:bodyPr/>
          <a:lstStyle/>
          <a:p>
            <a:endParaRPr lang="en-PH"/>
          </a:p>
        </p:txBody>
      </p:sp>
      <p:sp>
        <p:nvSpPr>
          <p:cNvPr id="9" name="TextBox 9"/>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0" name="TextBox 10"/>
          <p:cNvSpPr txBox="1"/>
          <p:nvPr/>
        </p:nvSpPr>
        <p:spPr>
          <a:xfrm>
            <a:off x="402046" y="1763870"/>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Defragmentation</a:t>
            </a:r>
          </a:p>
        </p:txBody>
      </p:sp>
      <p:grpSp>
        <p:nvGrpSpPr>
          <p:cNvPr id="11" name="Group 11"/>
          <p:cNvGrpSpPr/>
          <p:nvPr/>
        </p:nvGrpSpPr>
        <p:grpSpPr>
          <a:xfrm>
            <a:off x="8443636" y="2274316"/>
            <a:ext cx="2877506" cy="741006"/>
            <a:chOff x="0" y="0"/>
            <a:chExt cx="939973" cy="242059"/>
          </a:xfrm>
        </p:grpSpPr>
        <p:sp>
          <p:nvSpPr>
            <p:cNvPr id="12" name="Freeform 12"/>
            <p:cNvSpPr/>
            <p:nvPr/>
          </p:nvSpPr>
          <p:spPr>
            <a:xfrm>
              <a:off x="0" y="0"/>
              <a:ext cx="939973" cy="242059"/>
            </a:xfrm>
            <a:custGeom>
              <a:avLst/>
              <a:gdLst/>
              <a:ahLst/>
              <a:cxnLst/>
              <a:rect l="l" t="t" r="r" b="b"/>
              <a:pathLst>
                <a:path w="939973" h="242059">
                  <a:moveTo>
                    <a:pt x="121029" y="0"/>
                  </a:moveTo>
                  <a:lnTo>
                    <a:pt x="818943" y="0"/>
                  </a:lnTo>
                  <a:cubicBezTo>
                    <a:pt x="885786" y="0"/>
                    <a:pt x="939973" y="54187"/>
                    <a:pt x="939973" y="121029"/>
                  </a:cubicBezTo>
                  <a:lnTo>
                    <a:pt x="939973" y="121029"/>
                  </a:lnTo>
                  <a:cubicBezTo>
                    <a:pt x="939973" y="153128"/>
                    <a:pt x="927221" y="183913"/>
                    <a:pt x="904524" y="206610"/>
                  </a:cubicBezTo>
                  <a:cubicBezTo>
                    <a:pt x="881827" y="229308"/>
                    <a:pt x="851042" y="242059"/>
                    <a:pt x="818943" y="242059"/>
                  </a:cubicBezTo>
                  <a:lnTo>
                    <a:pt x="121029" y="242059"/>
                  </a:lnTo>
                  <a:cubicBezTo>
                    <a:pt x="88930" y="242059"/>
                    <a:pt x="58146" y="229308"/>
                    <a:pt x="35449" y="206610"/>
                  </a:cubicBezTo>
                  <a:cubicBezTo>
                    <a:pt x="12751" y="183913"/>
                    <a:pt x="0" y="153128"/>
                    <a:pt x="0" y="121029"/>
                  </a:cubicBezTo>
                  <a:lnTo>
                    <a:pt x="0" y="121029"/>
                  </a:lnTo>
                  <a:cubicBezTo>
                    <a:pt x="0" y="88930"/>
                    <a:pt x="12751" y="58146"/>
                    <a:pt x="35449" y="35449"/>
                  </a:cubicBezTo>
                  <a:cubicBezTo>
                    <a:pt x="58146" y="12751"/>
                    <a:pt x="88930" y="0"/>
                    <a:pt x="121029" y="0"/>
                  </a:cubicBezTo>
                  <a:close/>
                </a:path>
              </a:pathLst>
            </a:custGeom>
            <a:solidFill>
              <a:srgbClr val="F8DC2D"/>
            </a:solidFill>
          </p:spPr>
          <p:txBody>
            <a:bodyPr/>
            <a:lstStyle/>
            <a:p>
              <a:endParaRPr lang="en-PH"/>
            </a:p>
          </p:txBody>
        </p:sp>
        <p:sp>
          <p:nvSpPr>
            <p:cNvPr id="13" name="TextBox 13"/>
            <p:cNvSpPr txBox="1"/>
            <p:nvPr/>
          </p:nvSpPr>
          <p:spPr>
            <a:xfrm>
              <a:off x="0" y="-28575"/>
              <a:ext cx="939973" cy="270634"/>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8825082" y="2367632"/>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Track</a:t>
            </a:r>
          </a:p>
        </p:txBody>
      </p:sp>
      <p:grpSp>
        <p:nvGrpSpPr>
          <p:cNvPr id="15" name="Group 15"/>
          <p:cNvGrpSpPr/>
          <p:nvPr/>
        </p:nvGrpSpPr>
        <p:grpSpPr>
          <a:xfrm>
            <a:off x="11321142" y="3015323"/>
            <a:ext cx="3208584" cy="1381175"/>
            <a:chOff x="0" y="0"/>
            <a:chExt cx="1048124" cy="451178"/>
          </a:xfrm>
        </p:grpSpPr>
        <p:sp>
          <p:nvSpPr>
            <p:cNvPr id="16" name="Freeform 16"/>
            <p:cNvSpPr/>
            <p:nvPr/>
          </p:nvSpPr>
          <p:spPr>
            <a:xfrm>
              <a:off x="0" y="0"/>
              <a:ext cx="1048124" cy="451178"/>
            </a:xfrm>
            <a:custGeom>
              <a:avLst/>
              <a:gdLst/>
              <a:ahLst/>
              <a:cxnLst/>
              <a:rect l="l" t="t" r="r" b="b"/>
              <a:pathLst>
                <a:path w="1048124" h="451178">
                  <a:moveTo>
                    <a:pt x="123057" y="0"/>
                  </a:moveTo>
                  <a:lnTo>
                    <a:pt x="925067" y="0"/>
                  </a:lnTo>
                  <a:cubicBezTo>
                    <a:pt x="993029" y="0"/>
                    <a:pt x="1048124" y="55094"/>
                    <a:pt x="1048124" y="123057"/>
                  </a:cubicBezTo>
                  <a:lnTo>
                    <a:pt x="1048124" y="328121"/>
                  </a:lnTo>
                  <a:cubicBezTo>
                    <a:pt x="1048124" y="396083"/>
                    <a:pt x="993029" y="451178"/>
                    <a:pt x="925067" y="451178"/>
                  </a:cubicBezTo>
                  <a:lnTo>
                    <a:pt x="123057" y="451178"/>
                  </a:lnTo>
                  <a:cubicBezTo>
                    <a:pt x="55094" y="451178"/>
                    <a:pt x="0" y="396083"/>
                    <a:pt x="0" y="328121"/>
                  </a:cubicBezTo>
                  <a:lnTo>
                    <a:pt x="0" y="123057"/>
                  </a:lnTo>
                  <a:cubicBezTo>
                    <a:pt x="0" y="55094"/>
                    <a:pt x="55094" y="0"/>
                    <a:pt x="123057" y="0"/>
                  </a:cubicBezTo>
                  <a:close/>
                </a:path>
              </a:pathLst>
            </a:custGeom>
            <a:solidFill>
              <a:srgbClr val="F8DC2D"/>
            </a:solidFill>
          </p:spPr>
          <p:txBody>
            <a:bodyPr/>
            <a:lstStyle/>
            <a:p>
              <a:endParaRPr lang="en-PH"/>
            </a:p>
          </p:txBody>
        </p:sp>
        <p:sp>
          <p:nvSpPr>
            <p:cNvPr id="17" name="TextBox 17"/>
            <p:cNvSpPr txBox="1"/>
            <p:nvPr/>
          </p:nvSpPr>
          <p:spPr>
            <a:xfrm>
              <a:off x="0" y="-28575"/>
              <a:ext cx="1048124" cy="479753"/>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11942278" y="3428722"/>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Sector</a:t>
            </a:r>
          </a:p>
        </p:txBody>
      </p:sp>
      <p:grpSp>
        <p:nvGrpSpPr>
          <p:cNvPr id="19" name="Group 19"/>
          <p:cNvGrpSpPr/>
          <p:nvPr/>
        </p:nvGrpSpPr>
        <p:grpSpPr>
          <a:xfrm>
            <a:off x="6799998" y="9395528"/>
            <a:ext cx="3782755" cy="741006"/>
            <a:chOff x="0" y="0"/>
            <a:chExt cx="1235683" cy="242059"/>
          </a:xfrm>
        </p:grpSpPr>
        <p:sp>
          <p:nvSpPr>
            <p:cNvPr id="20" name="Freeform 20"/>
            <p:cNvSpPr/>
            <p:nvPr/>
          </p:nvSpPr>
          <p:spPr>
            <a:xfrm>
              <a:off x="0" y="0"/>
              <a:ext cx="1235683" cy="242059"/>
            </a:xfrm>
            <a:custGeom>
              <a:avLst/>
              <a:gdLst/>
              <a:ahLst/>
              <a:cxnLst/>
              <a:rect l="l" t="t" r="r" b="b"/>
              <a:pathLst>
                <a:path w="1235683" h="242059">
                  <a:moveTo>
                    <a:pt x="104378" y="0"/>
                  </a:moveTo>
                  <a:lnTo>
                    <a:pt x="1131305" y="0"/>
                  </a:lnTo>
                  <a:cubicBezTo>
                    <a:pt x="1188952" y="0"/>
                    <a:pt x="1235683" y="46732"/>
                    <a:pt x="1235683" y="104378"/>
                  </a:cubicBezTo>
                  <a:lnTo>
                    <a:pt x="1235683" y="137680"/>
                  </a:lnTo>
                  <a:cubicBezTo>
                    <a:pt x="1235683" y="195327"/>
                    <a:pt x="1188952" y="242059"/>
                    <a:pt x="1131305" y="242059"/>
                  </a:cubicBezTo>
                  <a:lnTo>
                    <a:pt x="104378" y="242059"/>
                  </a:lnTo>
                  <a:cubicBezTo>
                    <a:pt x="46732" y="242059"/>
                    <a:pt x="0" y="195327"/>
                    <a:pt x="0" y="137680"/>
                  </a:cubicBezTo>
                  <a:lnTo>
                    <a:pt x="0" y="104378"/>
                  </a:lnTo>
                  <a:cubicBezTo>
                    <a:pt x="0" y="46732"/>
                    <a:pt x="46732" y="0"/>
                    <a:pt x="104378" y="0"/>
                  </a:cubicBezTo>
                  <a:close/>
                </a:path>
              </a:pathLst>
            </a:custGeom>
            <a:solidFill>
              <a:srgbClr val="F8DC2D"/>
            </a:solidFill>
          </p:spPr>
          <p:txBody>
            <a:bodyPr/>
            <a:lstStyle/>
            <a:p>
              <a:endParaRPr lang="en-PH"/>
            </a:p>
          </p:txBody>
        </p:sp>
        <p:sp>
          <p:nvSpPr>
            <p:cNvPr id="21" name="TextBox 21"/>
            <p:cNvSpPr txBox="1"/>
            <p:nvPr/>
          </p:nvSpPr>
          <p:spPr>
            <a:xfrm>
              <a:off x="0" y="-28575"/>
              <a:ext cx="1235683" cy="270634"/>
            </a:xfrm>
            <a:prstGeom prst="rect">
              <a:avLst/>
            </a:prstGeom>
          </p:spPr>
          <p:txBody>
            <a:bodyPr lIns="50800" tIns="50800" rIns="50800" bIns="50800" rtlCol="0" anchor="ctr"/>
            <a:lstStyle/>
            <a:p>
              <a:pPr algn="ctr">
                <a:lnSpc>
                  <a:spcPts val="2595"/>
                </a:lnSpc>
              </a:pPr>
              <a:endParaRPr/>
            </a:p>
          </p:txBody>
        </p:sp>
      </p:grpSp>
      <p:sp>
        <p:nvSpPr>
          <p:cNvPr id="22" name="TextBox 22"/>
          <p:cNvSpPr txBox="1"/>
          <p:nvPr/>
        </p:nvSpPr>
        <p:spPr>
          <a:xfrm>
            <a:off x="7709540" y="9440374"/>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Block</a:t>
            </a:r>
          </a:p>
        </p:txBody>
      </p:sp>
      <p:sp>
        <p:nvSpPr>
          <p:cNvPr id="23" name="AutoShape 23"/>
          <p:cNvSpPr/>
          <p:nvPr/>
        </p:nvSpPr>
        <p:spPr>
          <a:xfrm flipV="1">
            <a:off x="8080879" y="8703233"/>
            <a:ext cx="348364" cy="361202"/>
          </a:xfrm>
          <a:prstGeom prst="line">
            <a:avLst/>
          </a:prstGeom>
          <a:ln w="19050" cap="flat">
            <a:solidFill>
              <a:srgbClr val="000000"/>
            </a:solidFill>
            <a:prstDash val="solid"/>
            <a:headEnd type="none" w="sm" len="sm"/>
            <a:tailEnd type="none" w="sm" len="sm"/>
          </a:ln>
        </p:spPr>
        <p:txBody>
          <a:bodyPr/>
          <a:lstStyle/>
          <a:p>
            <a:endParaRPr lang="en-PH"/>
          </a:p>
        </p:txBody>
      </p:sp>
      <p:grpSp>
        <p:nvGrpSpPr>
          <p:cNvPr id="24" name="Group 24"/>
          <p:cNvGrpSpPr/>
          <p:nvPr/>
        </p:nvGrpSpPr>
        <p:grpSpPr>
          <a:xfrm rot="2700000">
            <a:off x="10254681" y="4487085"/>
            <a:ext cx="1333660" cy="370503"/>
            <a:chOff x="0" y="0"/>
            <a:chExt cx="1778213" cy="494004"/>
          </a:xfrm>
        </p:grpSpPr>
        <p:grpSp>
          <p:nvGrpSpPr>
            <p:cNvPr id="25" name="Group 25"/>
            <p:cNvGrpSpPr/>
            <p:nvPr/>
          </p:nvGrpSpPr>
          <p:grpSpPr>
            <a:xfrm>
              <a:off x="0" y="0"/>
              <a:ext cx="1778213" cy="494004"/>
              <a:chOff x="0" y="0"/>
              <a:chExt cx="435656" cy="121029"/>
            </a:xfrm>
          </p:grpSpPr>
          <p:sp>
            <p:nvSpPr>
              <p:cNvPr id="26" name="Freeform 2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27" name="TextBox 2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156199" y="-3326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grpSp>
        <p:nvGrpSpPr>
          <p:cNvPr id="29" name="Group 29"/>
          <p:cNvGrpSpPr/>
          <p:nvPr/>
        </p:nvGrpSpPr>
        <p:grpSpPr>
          <a:xfrm rot="-4908927">
            <a:off x="6034284" y="5540128"/>
            <a:ext cx="1333660" cy="370503"/>
            <a:chOff x="0" y="0"/>
            <a:chExt cx="1778213" cy="494004"/>
          </a:xfrm>
        </p:grpSpPr>
        <p:grpSp>
          <p:nvGrpSpPr>
            <p:cNvPr id="30" name="Group 30"/>
            <p:cNvGrpSpPr/>
            <p:nvPr/>
          </p:nvGrpSpPr>
          <p:grpSpPr>
            <a:xfrm>
              <a:off x="0" y="0"/>
              <a:ext cx="1778213" cy="494004"/>
              <a:chOff x="0" y="0"/>
              <a:chExt cx="435656" cy="121029"/>
            </a:xfrm>
          </p:grpSpPr>
          <p:sp>
            <p:nvSpPr>
              <p:cNvPr id="31" name="Freeform 3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2" name="TextBox 3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3" name="TextBox 3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34" name="Group 34"/>
          <p:cNvGrpSpPr/>
          <p:nvPr/>
        </p:nvGrpSpPr>
        <p:grpSpPr>
          <a:xfrm rot="-790546">
            <a:off x="7803172" y="3632992"/>
            <a:ext cx="1333660" cy="370503"/>
            <a:chOff x="0" y="0"/>
            <a:chExt cx="1778213" cy="494004"/>
          </a:xfrm>
        </p:grpSpPr>
        <p:grpSp>
          <p:nvGrpSpPr>
            <p:cNvPr id="35" name="Group 35"/>
            <p:cNvGrpSpPr/>
            <p:nvPr/>
          </p:nvGrpSpPr>
          <p:grpSpPr>
            <a:xfrm>
              <a:off x="0" y="0"/>
              <a:ext cx="1778213" cy="494004"/>
              <a:chOff x="0" y="0"/>
              <a:chExt cx="435656" cy="121029"/>
            </a:xfrm>
          </p:grpSpPr>
          <p:sp>
            <p:nvSpPr>
              <p:cNvPr id="36" name="Freeform 3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7" name="TextBox 3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39" name="Group 39"/>
          <p:cNvGrpSpPr/>
          <p:nvPr/>
        </p:nvGrpSpPr>
        <p:grpSpPr>
          <a:xfrm rot="1049584">
            <a:off x="9141408" y="3677748"/>
            <a:ext cx="1333660" cy="370503"/>
            <a:chOff x="0" y="0"/>
            <a:chExt cx="1778213" cy="494004"/>
          </a:xfrm>
        </p:grpSpPr>
        <p:grpSp>
          <p:nvGrpSpPr>
            <p:cNvPr id="40" name="Group 40"/>
            <p:cNvGrpSpPr/>
            <p:nvPr/>
          </p:nvGrpSpPr>
          <p:grpSpPr>
            <a:xfrm>
              <a:off x="0" y="0"/>
              <a:ext cx="1778213" cy="494004"/>
              <a:chOff x="0" y="0"/>
              <a:chExt cx="435656" cy="121029"/>
            </a:xfrm>
          </p:grpSpPr>
          <p:sp>
            <p:nvSpPr>
              <p:cNvPr id="41" name="Freeform 4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2" name="TextBox 4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3" name="TextBox 4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44" name="Group 44"/>
          <p:cNvGrpSpPr/>
          <p:nvPr/>
        </p:nvGrpSpPr>
        <p:grpSpPr>
          <a:xfrm rot="4471271">
            <a:off x="10875817" y="5530667"/>
            <a:ext cx="1333660" cy="370503"/>
            <a:chOff x="0" y="0"/>
            <a:chExt cx="1778213" cy="494004"/>
          </a:xfrm>
        </p:grpSpPr>
        <p:grpSp>
          <p:nvGrpSpPr>
            <p:cNvPr id="45" name="Group 45"/>
            <p:cNvGrpSpPr/>
            <p:nvPr/>
          </p:nvGrpSpPr>
          <p:grpSpPr>
            <a:xfrm>
              <a:off x="0" y="0"/>
              <a:ext cx="1778213" cy="494004"/>
              <a:chOff x="0" y="0"/>
              <a:chExt cx="435656" cy="121029"/>
            </a:xfrm>
          </p:grpSpPr>
          <p:sp>
            <p:nvSpPr>
              <p:cNvPr id="46" name="Freeform 4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7" name="TextBox 4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49" name="Group 49"/>
          <p:cNvGrpSpPr/>
          <p:nvPr/>
        </p:nvGrpSpPr>
        <p:grpSpPr>
          <a:xfrm rot="6584654">
            <a:off x="10875817" y="6834308"/>
            <a:ext cx="1333660" cy="370503"/>
            <a:chOff x="0" y="0"/>
            <a:chExt cx="1778213" cy="494004"/>
          </a:xfrm>
        </p:grpSpPr>
        <p:grpSp>
          <p:nvGrpSpPr>
            <p:cNvPr id="50" name="Group 50"/>
            <p:cNvGrpSpPr/>
            <p:nvPr/>
          </p:nvGrpSpPr>
          <p:grpSpPr>
            <a:xfrm>
              <a:off x="0" y="0"/>
              <a:ext cx="1778213" cy="494004"/>
              <a:chOff x="0" y="0"/>
              <a:chExt cx="435656" cy="121029"/>
            </a:xfrm>
          </p:grpSpPr>
          <p:sp>
            <p:nvSpPr>
              <p:cNvPr id="51" name="Freeform 5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2" name="TextBox 5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3" name="TextBox 5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54" name="Group 54"/>
          <p:cNvGrpSpPr/>
          <p:nvPr/>
        </p:nvGrpSpPr>
        <p:grpSpPr>
          <a:xfrm rot="8362824">
            <a:off x="10254681" y="7824399"/>
            <a:ext cx="1333660" cy="370503"/>
            <a:chOff x="0" y="0"/>
            <a:chExt cx="1778213" cy="494004"/>
          </a:xfrm>
        </p:grpSpPr>
        <p:grpSp>
          <p:nvGrpSpPr>
            <p:cNvPr id="55" name="Group 55"/>
            <p:cNvGrpSpPr/>
            <p:nvPr/>
          </p:nvGrpSpPr>
          <p:grpSpPr>
            <a:xfrm>
              <a:off x="0" y="0"/>
              <a:ext cx="1778213" cy="494004"/>
              <a:chOff x="0" y="0"/>
              <a:chExt cx="435656" cy="121029"/>
            </a:xfrm>
          </p:grpSpPr>
          <p:sp>
            <p:nvSpPr>
              <p:cNvPr id="56" name="Freeform 5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7" name="TextBox 5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8" name="TextBox 5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59" name="Group 59"/>
          <p:cNvGrpSpPr/>
          <p:nvPr/>
        </p:nvGrpSpPr>
        <p:grpSpPr>
          <a:xfrm rot="9615708">
            <a:off x="9141855" y="8464558"/>
            <a:ext cx="1333660" cy="370503"/>
            <a:chOff x="0" y="0"/>
            <a:chExt cx="1778213" cy="494004"/>
          </a:xfrm>
        </p:grpSpPr>
        <p:grpSp>
          <p:nvGrpSpPr>
            <p:cNvPr id="60" name="Group 60"/>
            <p:cNvGrpSpPr/>
            <p:nvPr/>
          </p:nvGrpSpPr>
          <p:grpSpPr>
            <a:xfrm>
              <a:off x="0" y="0"/>
              <a:ext cx="1778213" cy="494004"/>
              <a:chOff x="0" y="0"/>
              <a:chExt cx="435656" cy="121029"/>
            </a:xfrm>
          </p:grpSpPr>
          <p:sp>
            <p:nvSpPr>
              <p:cNvPr id="61" name="Freeform 6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62" name="TextBox 6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3" name="TextBox 6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64" name="Group 64"/>
          <p:cNvGrpSpPr/>
          <p:nvPr/>
        </p:nvGrpSpPr>
        <p:grpSpPr>
          <a:xfrm rot="-7925960">
            <a:off x="6660609" y="7916194"/>
            <a:ext cx="1333660" cy="370503"/>
            <a:chOff x="0" y="0"/>
            <a:chExt cx="1778213" cy="494004"/>
          </a:xfrm>
        </p:grpSpPr>
        <p:grpSp>
          <p:nvGrpSpPr>
            <p:cNvPr id="65" name="Group 65"/>
            <p:cNvGrpSpPr/>
            <p:nvPr/>
          </p:nvGrpSpPr>
          <p:grpSpPr>
            <a:xfrm>
              <a:off x="0" y="0"/>
              <a:ext cx="1778213" cy="494004"/>
              <a:chOff x="0" y="0"/>
              <a:chExt cx="435656" cy="121029"/>
            </a:xfrm>
          </p:grpSpPr>
          <p:sp>
            <p:nvSpPr>
              <p:cNvPr id="66" name="Freeform 6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67" name="TextBox 6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8" name="TextBox 6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69" name="Group 69"/>
          <p:cNvGrpSpPr/>
          <p:nvPr/>
        </p:nvGrpSpPr>
        <p:grpSpPr>
          <a:xfrm rot="-6147791">
            <a:off x="6080784" y="6901358"/>
            <a:ext cx="1333660" cy="370503"/>
            <a:chOff x="0" y="0"/>
            <a:chExt cx="1778213" cy="494004"/>
          </a:xfrm>
        </p:grpSpPr>
        <p:grpSp>
          <p:nvGrpSpPr>
            <p:cNvPr id="70" name="Group 70"/>
            <p:cNvGrpSpPr/>
            <p:nvPr/>
          </p:nvGrpSpPr>
          <p:grpSpPr>
            <a:xfrm>
              <a:off x="0" y="0"/>
              <a:ext cx="1778213" cy="494004"/>
              <a:chOff x="0" y="0"/>
              <a:chExt cx="435656" cy="121029"/>
            </a:xfrm>
          </p:grpSpPr>
          <p:sp>
            <p:nvSpPr>
              <p:cNvPr id="71" name="Freeform 7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72" name="TextBox 7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3" name="TextBox 7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74" name="Group 74"/>
          <p:cNvGrpSpPr/>
          <p:nvPr/>
        </p:nvGrpSpPr>
        <p:grpSpPr>
          <a:xfrm rot="-9968020">
            <a:off x="7802880" y="8514608"/>
            <a:ext cx="1333660" cy="370503"/>
            <a:chOff x="0" y="0"/>
            <a:chExt cx="1778213" cy="494004"/>
          </a:xfrm>
        </p:grpSpPr>
        <p:grpSp>
          <p:nvGrpSpPr>
            <p:cNvPr id="75" name="Group 75"/>
            <p:cNvGrpSpPr/>
            <p:nvPr/>
          </p:nvGrpSpPr>
          <p:grpSpPr>
            <a:xfrm>
              <a:off x="0" y="0"/>
              <a:ext cx="1778213" cy="494004"/>
              <a:chOff x="0" y="0"/>
              <a:chExt cx="435656" cy="121029"/>
            </a:xfrm>
          </p:grpSpPr>
          <p:sp>
            <p:nvSpPr>
              <p:cNvPr id="76" name="Freeform 7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77" name="TextBox 7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8" name="TextBox 78"/>
            <p:cNvSpPr txBox="1"/>
            <p:nvPr/>
          </p:nvSpPr>
          <p:spPr>
            <a:xfrm>
              <a:off x="156199" y="-3326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grpSp>
        <p:nvGrpSpPr>
          <p:cNvPr id="79" name="Group 79"/>
          <p:cNvGrpSpPr/>
          <p:nvPr/>
        </p:nvGrpSpPr>
        <p:grpSpPr>
          <a:xfrm rot="-1992891">
            <a:off x="6630459" y="4346615"/>
            <a:ext cx="1333660" cy="370503"/>
            <a:chOff x="0" y="0"/>
            <a:chExt cx="1778213" cy="494004"/>
          </a:xfrm>
        </p:grpSpPr>
        <p:grpSp>
          <p:nvGrpSpPr>
            <p:cNvPr id="80" name="Group 80"/>
            <p:cNvGrpSpPr/>
            <p:nvPr/>
          </p:nvGrpSpPr>
          <p:grpSpPr>
            <a:xfrm>
              <a:off x="0" y="0"/>
              <a:ext cx="1778213" cy="494004"/>
              <a:chOff x="0" y="0"/>
              <a:chExt cx="435656" cy="121029"/>
            </a:xfrm>
          </p:grpSpPr>
          <p:sp>
            <p:nvSpPr>
              <p:cNvPr id="81" name="Freeform 8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82" name="TextBox 8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83" name="TextBox 83"/>
            <p:cNvSpPr txBox="1"/>
            <p:nvPr/>
          </p:nvSpPr>
          <p:spPr>
            <a:xfrm>
              <a:off x="156199" y="-3326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sp>
        <p:nvSpPr>
          <p:cNvPr id="84" name="TextBox 84"/>
          <p:cNvSpPr txBox="1"/>
          <p:nvPr/>
        </p:nvSpPr>
        <p:spPr>
          <a:xfrm>
            <a:off x="402046" y="2587670"/>
            <a:ext cx="4959483" cy="3125506"/>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When storing a file, you need to allocate a necessary number of sectors, but they may not necessarily be contiguous (next to each other).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514758"/>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9" name="TextBox 9"/>
          <p:cNvSpPr txBox="1"/>
          <p:nvPr/>
        </p:nvSpPr>
        <p:spPr>
          <a:xfrm>
            <a:off x="402046" y="1763870"/>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Defragmentation</a:t>
            </a:r>
          </a:p>
        </p:txBody>
      </p:sp>
      <p:grpSp>
        <p:nvGrpSpPr>
          <p:cNvPr id="10" name="Group 10"/>
          <p:cNvGrpSpPr/>
          <p:nvPr/>
        </p:nvGrpSpPr>
        <p:grpSpPr>
          <a:xfrm rot="2700000">
            <a:off x="3375804" y="219183"/>
            <a:ext cx="11736715" cy="12020012"/>
            <a:chOff x="0" y="0"/>
            <a:chExt cx="15648953" cy="16026683"/>
          </a:xfrm>
        </p:grpSpPr>
        <p:sp>
          <p:nvSpPr>
            <p:cNvPr id="11" name="Freeform 11"/>
            <p:cNvSpPr/>
            <p:nvPr/>
          </p:nvSpPr>
          <p:spPr>
            <a:xfrm rot="-2700000">
              <a:off x="2291736" y="2669466"/>
              <a:ext cx="11065481" cy="11065481"/>
            </a:xfrm>
            <a:custGeom>
              <a:avLst/>
              <a:gdLst/>
              <a:ahLst/>
              <a:cxnLst/>
              <a:rect l="l" t="t" r="r" b="b"/>
              <a:pathLst>
                <a:path w="11065481" h="11065481">
                  <a:moveTo>
                    <a:pt x="0" y="0"/>
                  </a:moveTo>
                  <a:lnTo>
                    <a:pt x="11065481" y="0"/>
                  </a:lnTo>
                  <a:lnTo>
                    <a:pt x="11065481" y="11065481"/>
                  </a:lnTo>
                  <a:lnTo>
                    <a:pt x="0" y="11065481"/>
                  </a:lnTo>
                  <a:lnTo>
                    <a:pt x="0" y="0"/>
                  </a:lnTo>
                  <a:close/>
                </a:path>
              </a:pathLst>
            </a:custGeom>
            <a:blipFill>
              <a:blip r:embed="rId8"/>
              <a:stretch>
                <a:fillRect/>
              </a:stretch>
            </a:blipFill>
          </p:spPr>
          <p:txBody>
            <a:bodyPr/>
            <a:lstStyle/>
            <a:p>
              <a:endParaRPr lang="en-PH"/>
            </a:p>
          </p:txBody>
        </p:sp>
        <p:grpSp>
          <p:nvGrpSpPr>
            <p:cNvPr id="12" name="Group 12"/>
            <p:cNvGrpSpPr/>
            <p:nvPr/>
          </p:nvGrpSpPr>
          <p:grpSpPr>
            <a:xfrm rot="-2700000">
              <a:off x="3128490" y="3538234"/>
              <a:ext cx="3836674" cy="988008"/>
              <a:chOff x="0" y="0"/>
              <a:chExt cx="939973" cy="242059"/>
            </a:xfrm>
          </p:grpSpPr>
          <p:sp>
            <p:nvSpPr>
              <p:cNvPr id="13" name="Freeform 13"/>
              <p:cNvSpPr/>
              <p:nvPr/>
            </p:nvSpPr>
            <p:spPr>
              <a:xfrm>
                <a:off x="0" y="0"/>
                <a:ext cx="939973" cy="242059"/>
              </a:xfrm>
              <a:custGeom>
                <a:avLst/>
                <a:gdLst/>
                <a:ahLst/>
                <a:cxnLst/>
                <a:rect l="l" t="t" r="r" b="b"/>
                <a:pathLst>
                  <a:path w="939973" h="242059">
                    <a:moveTo>
                      <a:pt x="121029" y="0"/>
                    </a:moveTo>
                    <a:lnTo>
                      <a:pt x="818943" y="0"/>
                    </a:lnTo>
                    <a:cubicBezTo>
                      <a:pt x="885786" y="0"/>
                      <a:pt x="939973" y="54187"/>
                      <a:pt x="939973" y="121029"/>
                    </a:cubicBezTo>
                    <a:lnTo>
                      <a:pt x="939973" y="121029"/>
                    </a:lnTo>
                    <a:cubicBezTo>
                      <a:pt x="939973" y="153128"/>
                      <a:pt x="927221" y="183913"/>
                      <a:pt x="904524" y="206610"/>
                    </a:cubicBezTo>
                    <a:cubicBezTo>
                      <a:pt x="881827" y="229308"/>
                      <a:pt x="851042" y="242059"/>
                      <a:pt x="818943" y="242059"/>
                    </a:cubicBezTo>
                    <a:lnTo>
                      <a:pt x="121029" y="242059"/>
                    </a:lnTo>
                    <a:cubicBezTo>
                      <a:pt x="88930" y="242059"/>
                      <a:pt x="58146" y="229308"/>
                      <a:pt x="35449" y="206610"/>
                    </a:cubicBezTo>
                    <a:cubicBezTo>
                      <a:pt x="12751" y="183913"/>
                      <a:pt x="0" y="153128"/>
                      <a:pt x="0" y="121029"/>
                    </a:cubicBezTo>
                    <a:lnTo>
                      <a:pt x="0" y="121029"/>
                    </a:lnTo>
                    <a:cubicBezTo>
                      <a:pt x="0" y="88930"/>
                      <a:pt x="12751" y="58146"/>
                      <a:pt x="35449" y="35449"/>
                    </a:cubicBezTo>
                    <a:cubicBezTo>
                      <a:pt x="58146" y="12751"/>
                      <a:pt x="88930" y="0"/>
                      <a:pt x="121029" y="0"/>
                    </a:cubicBezTo>
                    <a:close/>
                  </a:path>
                </a:pathLst>
              </a:custGeom>
              <a:solidFill>
                <a:srgbClr val="F8DC2D"/>
              </a:solidFill>
            </p:spPr>
            <p:txBody>
              <a:bodyPr/>
              <a:lstStyle/>
              <a:p>
                <a:endParaRPr lang="en-PH"/>
              </a:p>
            </p:txBody>
          </p:sp>
          <p:sp>
            <p:nvSpPr>
              <p:cNvPr id="14" name="TextBox 14"/>
              <p:cNvSpPr txBox="1"/>
              <p:nvPr/>
            </p:nvSpPr>
            <p:spPr>
              <a:xfrm>
                <a:off x="0" y="-28575"/>
                <a:ext cx="939973" cy="270634"/>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rot="-2700000">
              <a:off x="3645836" y="3759983"/>
              <a:ext cx="2621751" cy="643918"/>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Track</a:t>
              </a:r>
            </a:p>
          </p:txBody>
        </p:sp>
        <p:grpSp>
          <p:nvGrpSpPr>
            <p:cNvPr id="16" name="Group 16"/>
            <p:cNvGrpSpPr/>
            <p:nvPr/>
          </p:nvGrpSpPr>
          <p:grpSpPr>
            <a:xfrm rot="-2700000">
              <a:off x="6777187" y="1242850"/>
              <a:ext cx="4278113" cy="1841567"/>
              <a:chOff x="0" y="0"/>
              <a:chExt cx="1048124" cy="451178"/>
            </a:xfrm>
          </p:grpSpPr>
          <p:sp>
            <p:nvSpPr>
              <p:cNvPr id="17" name="Freeform 17"/>
              <p:cNvSpPr/>
              <p:nvPr/>
            </p:nvSpPr>
            <p:spPr>
              <a:xfrm>
                <a:off x="0" y="0"/>
                <a:ext cx="1048124" cy="451178"/>
              </a:xfrm>
              <a:custGeom>
                <a:avLst/>
                <a:gdLst/>
                <a:ahLst/>
                <a:cxnLst/>
                <a:rect l="l" t="t" r="r" b="b"/>
                <a:pathLst>
                  <a:path w="1048124" h="451178">
                    <a:moveTo>
                      <a:pt x="123057" y="0"/>
                    </a:moveTo>
                    <a:lnTo>
                      <a:pt x="925067" y="0"/>
                    </a:lnTo>
                    <a:cubicBezTo>
                      <a:pt x="993029" y="0"/>
                      <a:pt x="1048124" y="55094"/>
                      <a:pt x="1048124" y="123057"/>
                    </a:cubicBezTo>
                    <a:lnTo>
                      <a:pt x="1048124" y="328121"/>
                    </a:lnTo>
                    <a:cubicBezTo>
                      <a:pt x="1048124" y="396083"/>
                      <a:pt x="993029" y="451178"/>
                      <a:pt x="925067" y="451178"/>
                    </a:cubicBezTo>
                    <a:lnTo>
                      <a:pt x="123057" y="451178"/>
                    </a:lnTo>
                    <a:cubicBezTo>
                      <a:pt x="55094" y="451178"/>
                      <a:pt x="0" y="396083"/>
                      <a:pt x="0" y="328121"/>
                    </a:cubicBezTo>
                    <a:lnTo>
                      <a:pt x="0" y="123057"/>
                    </a:lnTo>
                    <a:cubicBezTo>
                      <a:pt x="0" y="55094"/>
                      <a:pt x="55094" y="0"/>
                      <a:pt x="123057" y="0"/>
                    </a:cubicBezTo>
                    <a:close/>
                  </a:path>
                </a:pathLst>
              </a:custGeom>
              <a:solidFill>
                <a:srgbClr val="F8DC2D"/>
              </a:solidFill>
            </p:spPr>
            <p:txBody>
              <a:bodyPr/>
              <a:lstStyle/>
              <a:p>
                <a:endParaRPr lang="en-PH"/>
              </a:p>
            </p:txBody>
          </p:sp>
          <p:sp>
            <p:nvSpPr>
              <p:cNvPr id="18" name="TextBox 18"/>
              <p:cNvSpPr txBox="1"/>
              <p:nvPr/>
            </p:nvSpPr>
            <p:spPr>
              <a:xfrm>
                <a:off x="0" y="-28575"/>
                <a:ext cx="1048124" cy="479753"/>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rot="-2700000">
              <a:off x="7585162" y="1821469"/>
              <a:ext cx="2621751" cy="643918"/>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Sector</a:t>
              </a:r>
            </a:p>
          </p:txBody>
        </p:sp>
        <p:grpSp>
          <p:nvGrpSpPr>
            <p:cNvPr id="20" name="Group 20"/>
            <p:cNvGrpSpPr/>
            <p:nvPr/>
          </p:nvGrpSpPr>
          <p:grpSpPr>
            <a:xfrm rot="-2700000">
              <a:off x="8116035" y="11375075"/>
              <a:ext cx="5043673" cy="988008"/>
              <a:chOff x="0" y="0"/>
              <a:chExt cx="1235683" cy="242059"/>
            </a:xfrm>
          </p:grpSpPr>
          <p:sp>
            <p:nvSpPr>
              <p:cNvPr id="21" name="Freeform 21"/>
              <p:cNvSpPr/>
              <p:nvPr/>
            </p:nvSpPr>
            <p:spPr>
              <a:xfrm>
                <a:off x="0" y="0"/>
                <a:ext cx="1235683" cy="242059"/>
              </a:xfrm>
              <a:custGeom>
                <a:avLst/>
                <a:gdLst/>
                <a:ahLst/>
                <a:cxnLst/>
                <a:rect l="l" t="t" r="r" b="b"/>
                <a:pathLst>
                  <a:path w="1235683" h="242059">
                    <a:moveTo>
                      <a:pt x="104378" y="0"/>
                    </a:moveTo>
                    <a:lnTo>
                      <a:pt x="1131305" y="0"/>
                    </a:lnTo>
                    <a:cubicBezTo>
                      <a:pt x="1188952" y="0"/>
                      <a:pt x="1235683" y="46732"/>
                      <a:pt x="1235683" y="104378"/>
                    </a:cubicBezTo>
                    <a:lnTo>
                      <a:pt x="1235683" y="137680"/>
                    </a:lnTo>
                    <a:cubicBezTo>
                      <a:pt x="1235683" y="195327"/>
                      <a:pt x="1188952" y="242059"/>
                      <a:pt x="1131305" y="242059"/>
                    </a:cubicBezTo>
                    <a:lnTo>
                      <a:pt x="104378" y="242059"/>
                    </a:lnTo>
                    <a:cubicBezTo>
                      <a:pt x="46732" y="242059"/>
                      <a:pt x="0" y="195327"/>
                      <a:pt x="0" y="137680"/>
                    </a:cubicBezTo>
                    <a:lnTo>
                      <a:pt x="0" y="104378"/>
                    </a:lnTo>
                    <a:cubicBezTo>
                      <a:pt x="0" y="46732"/>
                      <a:pt x="46732" y="0"/>
                      <a:pt x="104378" y="0"/>
                    </a:cubicBezTo>
                    <a:close/>
                  </a:path>
                </a:pathLst>
              </a:custGeom>
              <a:solidFill>
                <a:srgbClr val="F8DC2D"/>
              </a:solidFill>
            </p:spPr>
            <p:txBody>
              <a:bodyPr/>
              <a:lstStyle/>
              <a:p>
                <a:endParaRPr lang="en-PH"/>
              </a:p>
            </p:txBody>
          </p:sp>
          <p:sp>
            <p:nvSpPr>
              <p:cNvPr id="22" name="TextBox 22"/>
              <p:cNvSpPr txBox="1"/>
              <p:nvPr/>
            </p:nvSpPr>
            <p:spPr>
              <a:xfrm>
                <a:off x="0" y="-28575"/>
                <a:ext cx="1235683" cy="270634"/>
              </a:xfrm>
              <a:prstGeom prst="rect">
                <a:avLst/>
              </a:prstGeom>
            </p:spPr>
            <p:txBody>
              <a:bodyPr lIns="50800" tIns="50800" rIns="50800" bIns="50800" rtlCol="0" anchor="ctr"/>
              <a:lstStyle/>
              <a:p>
                <a:pPr algn="ctr">
                  <a:lnSpc>
                    <a:spcPts val="2595"/>
                  </a:lnSpc>
                </a:pPr>
                <a:endParaRPr/>
              </a:p>
            </p:txBody>
          </p:sp>
        </p:grpSp>
        <p:sp>
          <p:nvSpPr>
            <p:cNvPr id="23" name="TextBox 23"/>
            <p:cNvSpPr txBox="1"/>
            <p:nvPr/>
          </p:nvSpPr>
          <p:spPr>
            <a:xfrm rot="-2700000">
              <a:off x="9262339" y="11479971"/>
              <a:ext cx="2621751" cy="643918"/>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Block</a:t>
              </a:r>
            </a:p>
          </p:txBody>
        </p:sp>
        <p:sp>
          <p:nvSpPr>
            <p:cNvPr id="24" name="AutoShape 24"/>
            <p:cNvSpPr/>
            <p:nvPr/>
          </p:nvSpPr>
          <p:spPr>
            <a:xfrm flipH="1" flipV="1">
              <a:off x="9388715" y="11114204"/>
              <a:ext cx="899844" cy="405561"/>
            </a:xfrm>
            <a:prstGeom prst="line">
              <a:avLst/>
            </a:prstGeom>
            <a:ln w="25400" cap="flat">
              <a:solidFill>
                <a:srgbClr val="000000"/>
              </a:solidFill>
              <a:prstDash val="solid"/>
              <a:headEnd type="none" w="sm" len="sm"/>
              <a:tailEnd type="none" w="sm" len="sm"/>
            </a:ln>
          </p:spPr>
          <p:txBody>
            <a:bodyPr/>
            <a:lstStyle/>
            <a:p>
              <a:endParaRPr lang="en-PH"/>
            </a:p>
          </p:txBody>
        </p:sp>
        <p:grpSp>
          <p:nvGrpSpPr>
            <p:cNvPr id="25" name="Group 25"/>
            <p:cNvGrpSpPr/>
            <p:nvPr/>
          </p:nvGrpSpPr>
          <p:grpSpPr>
            <a:xfrm>
              <a:off x="7048976" y="4717103"/>
              <a:ext cx="1778213" cy="494004"/>
              <a:chOff x="0" y="0"/>
              <a:chExt cx="435656" cy="121029"/>
            </a:xfrm>
          </p:grpSpPr>
          <p:sp>
            <p:nvSpPr>
              <p:cNvPr id="26" name="Freeform 2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27" name="TextBox 2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7205175" y="4683837"/>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nvGrpSpPr>
            <p:cNvPr id="29" name="Group 29"/>
            <p:cNvGrpSpPr/>
            <p:nvPr/>
          </p:nvGrpSpPr>
          <p:grpSpPr>
            <a:xfrm rot="-7608927">
              <a:off x="4062766" y="9688951"/>
              <a:ext cx="1778213" cy="494004"/>
              <a:chOff x="0" y="0"/>
              <a:chExt cx="435656" cy="121029"/>
            </a:xfrm>
          </p:grpSpPr>
          <p:sp>
            <p:nvSpPr>
              <p:cNvPr id="30" name="Freeform 30"/>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1" name="TextBox 31"/>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2" name="TextBox 32"/>
            <p:cNvSpPr txBox="1"/>
            <p:nvPr/>
          </p:nvSpPr>
          <p:spPr>
            <a:xfrm rot="-7608927">
              <a:off x="4197665" y="9678288"/>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33" name="Group 33"/>
            <p:cNvGrpSpPr/>
            <p:nvPr/>
          </p:nvGrpSpPr>
          <p:grpSpPr>
            <a:xfrm rot="-3490546">
              <a:off x="3932424" y="6223163"/>
              <a:ext cx="1778213" cy="494004"/>
              <a:chOff x="0" y="0"/>
              <a:chExt cx="435656" cy="121029"/>
            </a:xfrm>
          </p:grpSpPr>
          <p:sp>
            <p:nvSpPr>
              <p:cNvPr id="34" name="Freeform 34"/>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5" name="TextBox 35"/>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6" name="TextBox 36"/>
            <p:cNvSpPr txBox="1"/>
            <p:nvPr/>
          </p:nvSpPr>
          <p:spPr>
            <a:xfrm rot="-3490546">
              <a:off x="4072131" y="6193517"/>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37" name="Group 37"/>
            <p:cNvGrpSpPr/>
            <p:nvPr/>
          </p:nvGrpSpPr>
          <p:grpSpPr>
            <a:xfrm rot="-1650415">
              <a:off x="5236321" y="5003657"/>
              <a:ext cx="1778213" cy="494004"/>
              <a:chOff x="0" y="0"/>
              <a:chExt cx="435656" cy="121029"/>
            </a:xfrm>
          </p:grpSpPr>
          <p:sp>
            <p:nvSpPr>
              <p:cNvPr id="38" name="Freeform 38"/>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9" name="TextBox 39"/>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rot="-1650415">
              <a:off x="5384274" y="4969965"/>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41" name="Group 41"/>
            <p:cNvGrpSpPr/>
            <p:nvPr/>
          </p:nvGrpSpPr>
          <p:grpSpPr>
            <a:xfrm rot="1771271">
              <a:off x="8618487" y="5115389"/>
              <a:ext cx="1778213" cy="494004"/>
              <a:chOff x="0" y="0"/>
              <a:chExt cx="435656" cy="121029"/>
            </a:xfrm>
          </p:grpSpPr>
          <p:sp>
            <p:nvSpPr>
              <p:cNvPr id="42" name="Freeform 4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3" name="TextBox 43"/>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4" name="TextBox 44"/>
            <p:cNvSpPr txBox="1"/>
            <p:nvPr/>
          </p:nvSpPr>
          <p:spPr>
            <a:xfrm rot="1771271">
              <a:off x="8782233" y="5086742"/>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45" name="Group 45"/>
            <p:cNvGrpSpPr/>
            <p:nvPr/>
          </p:nvGrpSpPr>
          <p:grpSpPr>
            <a:xfrm rot="3884654">
              <a:off x="9847571" y="6344474"/>
              <a:ext cx="1778213" cy="494004"/>
              <a:chOff x="0" y="0"/>
              <a:chExt cx="435656" cy="121029"/>
            </a:xfrm>
          </p:grpSpPr>
          <p:sp>
            <p:nvSpPr>
              <p:cNvPr id="46" name="Freeform 4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7" name="TextBox 4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rot="3884654">
              <a:off x="10015951" y="6325260"/>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49" name="Group 49"/>
            <p:cNvGrpSpPr/>
            <p:nvPr/>
          </p:nvGrpSpPr>
          <p:grpSpPr>
            <a:xfrm rot="5662824">
              <a:off x="10195426" y="7863554"/>
              <a:ext cx="1778213" cy="494004"/>
              <a:chOff x="0" y="0"/>
              <a:chExt cx="435656" cy="121029"/>
            </a:xfrm>
          </p:grpSpPr>
          <p:sp>
            <p:nvSpPr>
              <p:cNvPr id="50" name="Freeform 50"/>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1" name="TextBox 51"/>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2" name="TextBox 52"/>
            <p:cNvSpPr txBox="1"/>
            <p:nvPr/>
          </p:nvSpPr>
          <p:spPr>
            <a:xfrm rot="5662824">
              <a:off x="10362836" y="7853168"/>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53" name="Group 53"/>
            <p:cNvGrpSpPr/>
            <p:nvPr/>
          </p:nvGrpSpPr>
          <p:grpSpPr>
            <a:xfrm rot="6915708">
              <a:off x="9749791" y="9516284"/>
              <a:ext cx="1778213" cy="494004"/>
              <a:chOff x="0" y="0"/>
              <a:chExt cx="435656" cy="121029"/>
            </a:xfrm>
          </p:grpSpPr>
          <p:sp>
            <p:nvSpPr>
              <p:cNvPr id="54" name="Freeform 54"/>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5" name="TextBox 55"/>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6" name="TextBox 56"/>
            <p:cNvSpPr txBox="1"/>
            <p:nvPr/>
          </p:nvSpPr>
          <p:spPr>
            <a:xfrm rot="6915708">
              <a:off x="9913910" y="9511264"/>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57" name="Group 57"/>
            <p:cNvGrpSpPr/>
            <p:nvPr/>
          </p:nvGrpSpPr>
          <p:grpSpPr>
            <a:xfrm rot="-10625960">
              <a:off x="6893448" y="11338622"/>
              <a:ext cx="1778213" cy="494004"/>
              <a:chOff x="0" y="0"/>
              <a:chExt cx="435656" cy="121029"/>
            </a:xfrm>
          </p:grpSpPr>
          <p:sp>
            <p:nvSpPr>
              <p:cNvPr id="58" name="Freeform 58"/>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9" name="TextBox 59"/>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0" name="TextBox 60"/>
            <p:cNvSpPr txBox="1"/>
            <p:nvPr/>
          </p:nvSpPr>
          <p:spPr>
            <a:xfrm rot="-10625960">
              <a:off x="7038827" y="11338348"/>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61" name="Group 61"/>
            <p:cNvGrpSpPr/>
            <p:nvPr/>
          </p:nvGrpSpPr>
          <p:grpSpPr>
            <a:xfrm rot="-8847791">
              <a:off x="5389986" y="10928489"/>
              <a:ext cx="1778213" cy="494004"/>
              <a:chOff x="0" y="0"/>
              <a:chExt cx="435656" cy="121029"/>
            </a:xfrm>
          </p:grpSpPr>
          <p:sp>
            <p:nvSpPr>
              <p:cNvPr id="62" name="Freeform 6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63" name="TextBox 63"/>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4" name="TextBox 64"/>
            <p:cNvSpPr txBox="1"/>
            <p:nvPr/>
          </p:nvSpPr>
          <p:spPr>
            <a:xfrm rot="-8847791">
              <a:off x="5528039" y="10923194"/>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65" name="Group 65"/>
            <p:cNvGrpSpPr/>
            <p:nvPr/>
          </p:nvGrpSpPr>
          <p:grpSpPr>
            <a:xfrm rot="8931979">
              <a:off x="8534581" y="10825870"/>
              <a:ext cx="1778213" cy="494004"/>
              <a:chOff x="0" y="0"/>
              <a:chExt cx="435656" cy="121029"/>
            </a:xfrm>
          </p:grpSpPr>
          <p:sp>
            <p:nvSpPr>
              <p:cNvPr id="66" name="Freeform 6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67" name="TextBox 6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8" name="TextBox 68"/>
            <p:cNvSpPr txBox="1"/>
            <p:nvPr/>
          </p:nvSpPr>
          <p:spPr>
            <a:xfrm rot="8931979">
              <a:off x="8690421" y="1082715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nvGrpSpPr>
            <p:cNvPr id="69" name="Group 69"/>
            <p:cNvGrpSpPr/>
            <p:nvPr/>
          </p:nvGrpSpPr>
          <p:grpSpPr>
            <a:xfrm rot="-4692891">
              <a:off x="3499590" y="8001617"/>
              <a:ext cx="1778213" cy="494004"/>
              <a:chOff x="0" y="0"/>
              <a:chExt cx="435656" cy="121029"/>
            </a:xfrm>
          </p:grpSpPr>
          <p:sp>
            <p:nvSpPr>
              <p:cNvPr id="70" name="Freeform 70"/>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71" name="TextBox 71"/>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2" name="TextBox 72"/>
            <p:cNvSpPr txBox="1"/>
            <p:nvPr/>
          </p:nvSpPr>
          <p:spPr>
            <a:xfrm rot="-4692891">
              <a:off x="3634953" y="7977171"/>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nvGrpSpPr>
            <p:cNvPr id="73" name="Group 73"/>
            <p:cNvGrpSpPr/>
            <p:nvPr/>
          </p:nvGrpSpPr>
          <p:grpSpPr>
            <a:xfrm rot="-7608927">
              <a:off x="5164361" y="9032136"/>
              <a:ext cx="1778213" cy="494004"/>
              <a:chOff x="0" y="0"/>
              <a:chExt cx="435656" cy="121029"/>
            </a:xfrm>
          </p:grpSpPr>
          <p:sp>
            <p:nvSpPr>
              <p:cNvPr id="74" name="Freeform 74"/>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PH"/>
              </a:p>
            </p:txBody>
          </p:sp>
          <p:sp>
            <p:nvSpPr>
              <p:cNvPr id="75" name="TextBox 75"/>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6" name="TextBox 76"/>
            <p:cNvSpPr txBox="1"/>
            <p:nvPr/>
          </p:nvSpPr>
          <p:spPr>
            <a:xfrm rot="-7608927">
              <a:off x="5299260" y="9021473"/>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77" name="Group 77"/>
            <p:cNvGrpSpPr/>
            <p:nvPr/>
          </p:nvGrpSpPr>
          <p:grpSpPr>
            <a:xfrm rot="6829170">
              <a:off x="8662442" y="8959176"/>
              <a:ext cx="1778213" cy="494004"/>
              <a:chOff x="0" y="0"/>
              <a:chExt cx="435656" cy="121029"/>
            </a:xfrm>
          </p:grpSpPr>
          <p:sp>
            <p:nvSpPr>
              <p:cNvPr id="78" name="Freeform 78"/>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PH"/>
              </a:p>
            </p:txBody>
          </p:sp>
          <p:sp>
            <p:nvSpPr>
              <p:cNvPr id="79" name="TextBox 79"/>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80" name="TextBox 80"/>
            <p:cNvSpPr txBox="1"/>
            <p:nvPr/>
          </p:nvSpPr>
          <p:spPr>
            <a:xfrm rot="6829170">
              <a:off x="8826849" y="8953827"/>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nvGrpSpPr>
            <p:cNvPr id="81" name="Group 81"/>
            <p:cNvGrpSpPr/>
            <p:nvPr/>
          </p:nvGrpSpPr>
          <p:grpSpPr>
            <a:xfrm rot="1986101">
              <a:off x="7977835" y="6226744"/>
              <a:ext cx="1778213" cy="494004"/>
              <a:chOff x="0" y="0"/>
              <a:chExt cx="435656" cy="121029"/>
            </a:xfrm>
          </p:grpSpPr>
          <p:sp>
            <p:nvSpPr>
              <p:cNvPr id="82" name="Freeform 8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PH"/>
              </a:p>
            </p:txBody>
          </p:sp>
          <p:sp>
            <p:nvSpPr>
              <p:cNvPr id="83" name="TextBox 83"/>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84" name="TextBox 84"/>
            <p:cNvSpPr txBox="1"/>
            <p:nvPr/>
          </p:nvSpPr>
          <p:spPr>
            <a:xfrm rot="1986101">
              <a:off x="8142308" y="6198904"/>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sp>
        <p:nvSpPr>
          <p:cNvPr id="85" name="TextBox 85"/>
          <p:cNvSpPr txBox="1"/>
          <p:nvPr/>
        </p:nvSpPr>
        <p:spPr>
          <a:xfrm>
            <a:off x="402046" y="2587670"/>
            <a:ext cx="4959483" cy="3125506"/>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As files are created, deleted, or edited, the utilisation of sectors becomes more fragmented over time, leading to a degradation in disk performance.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514758"/>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4994445" y="2179795"/>
            <a:ext cx="8299110" cy="8299110"/>
          </a:xfrm>
          <a:custGeom>
            <a:avLst/>
            <a:gdLst/>
            <a:ahLst/>
            <a:cxnLst/>
            <a:rect l="l" t="t" r="r" b="b"/>
            <a:pathLst>
              <a:path w="8299110" h="8299110">
                <a:moveTo>
                  <a:pt x="0" y="0"/>
                </a:moveTo>
                <a:lnTo>
                  <a:pt x="8299110" y="0"/>
                </a:lnTo>
                <a:lnTo>
                  <a:pt x="8299110" y="8299111"/>
                </a:lnTo>
                <a:lnTo>
                  <a:pt x="0" y="8299111"/>
                </a:lnTo>
                <a:lnTo>
                  <a:pt x="0" y="0"/>
                </a:lnTo>
                <a:close/>
              </a:path>
            </a:pathLst>
          </a:custGeom>
          <a:blipFill>
            <a:blip r:embed="rId8"/>
            <a:stretch>
              <a:fillRect/>
            </a:stretch>
          </a:blipFill>
        </p:spPr>
        <p:txBody>
          <a:bodyPr/>
          <a:lstStyle/>
          <a:p>
            <a:endParaRPr lang="en-PH"/>
          </a:p>
        </p:txBody>
      </p:sp>
      <p:sp>
        <p:nvSpPr>
          <p:cNvPr id="9" name="TextBox 9"/>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0" name="TextBox 10"/>
          <p:cNvSpPr txBox="1"/>
          <p:nvPr/>
        </p:nvSpPr>
        <p:spPr>
          <a:xfrm>
            <a:off x="402046" y="1763870"/>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Defragmentation</a:t>
            </a:r>
          </a:p>
        </p:txBody>
      </p:sp>
      <p:grpSp>
        <p:nvGrpSpPr>
          <p:cNvPr id="11" name="Group 11"/>
          <p:cNvGrpSpPr/>
          <p:nvPr/>
        </p:nvGrpSpPr>
        <p:grpSpPr>
          <a:xfrm>
            <a:off x="8443636" y="2274316"/>
            <a:ext cx="2877506" cy="741006"/>
            <a:chOff x="0" y="0"/>
            <a:chExt cx="939973" cy="242059"/>
          </a:xfrm>
        </p:grpSpPr>
        <p:sp>
          <p:nvSpPr>
            <p:cNvPr id="12" name="Freeform 12"/>
            <p:cNvSpPr/>
            <p:nvPr/>
          </p:nvSpPr>
          <p:spPr>
            <a:xfrm>
              <a:off x="0" y="0"/>
              <a:ext cx="939973" cy="242059"/>
            </a:xfrm>
            <a:custGeom>
              <a:avLst/>
              <a:gdLst/>
              <a:ahLst/>
              <a:cxnLst/>
              <a:rect l="l" t="t" r="r" b="b"/>
              <a:pathLst>
                <a:path w="939973" h="242059">
                  <a:moveTo>
                    <a:pt x="121029" y="0"/>
                  </a:moveTo>
                  <a:lnTo>
                    <a:pt x="818943" y="0"/>
                  </a:lnTo>
                  <a:cubicBezTo>
                    <a:pt x="885786" y="0"/>
                    <a:pt x="939973" y="54187"/>
                    <a:pt x="939973" y="121029"/>
                  </a:cubicBezTo>
                  <a:lnTo>
                    <a:pt x="939973" y="121029"/>
                  </a:lnTo>
                  <a:cubicBezTo>
                    <a:pt x="939973" y="153128"/>
                    <a:pt x="927221" y="183913"/>
                    <a:pt x="904524" y="206610"/>
                  </a:cubicBezTo>
                  <a:cubicBezTo>
                    <a:pt x="881827" y="229308"/>
                    <a:pt x="851042" y="242059"/>
                    <a:pt x="818943" y="242059"/>
                  </a:cubicBezTo>
                  <a:lnTo>
                    <a:pt x="121029" y="242059"/>
                  </a:lnTo>
                  <a:cubicBezTo>
                    <a:pt x="88930" y="242059"/>
                    <a:pt x="58146" y="229308"/>
                    <a:pt x="35449" y="206610"/>
                  </a:cubicBezTo>
                  <a:cubicBezTo>
                    <a:pt x="12751" y="183913"/>
                    <a:pt x="0" y="153128"/>
                    <a:pt x="0" y="121029"/>
                  </a:cubicBezTo>
                  <a:lnTo>
                    <a:pt x="0" y="121029"/>
                  </a:lnTo>
                  <a:cubicBezTo>
                    <a:pt x="0" y="88930"/>
                    <a:pt x="12751" y="58146"/>
                    <a:pt x="35449" y="35449"/>
                  </a:cubicBezTo>
                  <a:cubicBezTo>
                    <a:pt x="58146" y="12751"/>
                    <a:pt x="88930" y="0"/>
                    <a:pt x="121029" y="0"/>
                  </a:cubicBezTo>
                  <a:close/>
                </a:path>
              </a:pathLst>
            </a:custGeom>
            <a:solidFill>
              <a:srgbClr val="F8DC2D"/>
            </a:solidFill>
          </p:spPr>
          <p:txBody>
            <a:bodyPr/>
            <a:lstStyle/>
            <a:p>
              <a:endParaRPr lang="en-PH"/>
            </a:p>
          </p:txBody>
        </p:sp>
        <p:sp>
          <p:nvSpPr>
            <p:cNvPr id="13" name="TextBox 13"/>
            <p:cNvSpPr txBox="1"/>
            <p:nvPr/>
          </p:nvSpPr>
          <p:spPr>
            <a:xfrm>
              <a:off x="0" y="-28575"/>
              <a:ext cx="939973" cy="270634"/>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8825082" y="2367632"/>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Track</a:t>
            </a:r>
          </a:p>
        </p:txBody>
      </p:sp>
      <p:grpSp>
        <p:nvGrpSpPr>
          <p:cNvPr id="15" name="Group 15"/>
          <p:cNvGrpSpPr/>
          <p:nvPr/>
        </p:nvGrpSpPr>
        <p:grpSpPr>
          <a:xfrm>
            <a:off x="11321142" y="3015323"/>
            <a:ext cx="3208584" cy="1381175"/>
            <a:chOff x="0" y="0"/>
            <a:chExt cx="1048124" cy="451178"/>
          </a:xfrm>
        </p:grpSpPr>
        <p:sp>
          <p:nvSpPr>
            <p:cNvPr id="16" name="Freeform 16"/>
            <p:cNvSpPr/>
            <p:nvPr/>
          </p:nvSpPr>
          <p:spPr>
            <a:xfrm>
              <a:off x="0" y="0"/>
              <a:ext cx="1048124" cy="451178"/>
            </a:xfrm>
            <a:custGeom>
              <a:avLst/>
              <a:gdLst/>
              <a:ahLst/>
              <a:cxnLst/>
              <a:rect l="l" t="t" r="r" b="b"/>
              <a:pathLst>
                <a:path w="1048124" h="451178">
                  <a:moveTo>
                    <a:pt x="123057" y="0"/>
                  </a:moveTo>
                  <a:lnTo>
                    <a:pt x="925067" y="0"/>
                  </a:lnTo>
                  <a:cubicBezTo>
                    <a:pt x="993029" y="0"/>
                    <a:pt x="1048124" y="55094"/>
                    <a:pt x="1048124" y="123057"/>
                  </a:cubicBezTo>
                  <a:lnTo>
                    <a:pt x="1048124" y="328121"/>
                  </a:lnTo>
                  <a:cubicBezTo>
                    <a:pt x="1048124" y="396083"/>
                    <a:pt x="993029" y="451178"/>
                    <a:pt x="925067" y="451178"/>
                  </a:cubicBezTo>
                  <a:lnTo>
                    <a:pt x="123057" y="451178"/>
                  </a:lnTo>
                  <a:cubicBezTo>
                    <a:pt x="55094" y="451178"/>
                    <a:pt x="0" y="396083"/>
                    <a:pt x="0" y="328121"/>
                  </a:cubicBezTo>
                  <a:lnTo>
                    <a:pt x="0" y="123057"/>
                  </a:lnTo>
                  <a:cubicBezTo>
                    <a:pt x="0" y="55094"/>
                    <a:pt x="55094" y="0"/>
                    <a:pt x="123057" y="0"/>
                  </a:cubicBezTo>
                  <a:close/>
                </a:path>
              </a:pathLst>
            </a:custGeom>
            <a:solidFill>
              <a:srgbClr val="F8DC2D"/>
            </a:solidFill>
          </p:spPr>
          <p:txBody>
            <a:bodyPr/>
            <a:lstStyle/>
            <a:p>
              <a:endParaRPr lang="en-PH"/>
            </a:p>
          </p:txBody>
        </p:sp>
        <p:sp>
          <p:nvSpPr>
            <p:cNvPr id="17" name="TextBox 17"/>
            <p:cNvSpPr txBox="1"/>
            <p:nvPr/>
          </p:nvSpPr>
          <p:spPr>
            <a:xfrm>
              <a:off x="0" y="-28575"/>
              <a:ext cx="1048124" cy="479753"/>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11942278" y="3428722"/>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Sector</a:t>
            </a:r>
          </a:p>
        </p:txBody>
      </p:sp>
      <p:grpSp>
        <p:nvGrpSpPr>
          <p:cNvPr id="19" name="Group 19"/>
          <p:cNvGrpSpPr/>
          <p:nvPr/>
        </p:nvGrpSpPr>
        <p:grpSpPr>
          <a:xfrm>
            <a:off x="6799998" y="9395528"/>
            <a:ext cx="3782755" cy="741006"/>
            <a:chOff x="0" y="0"/>
            <a:chExt cx="1235683" cy="242059"/>
          </a:xfrm>
        </p:grpSpPr>
        <p:sp>
          <p:nvSpPr>
            <p:cNvPr id="20" name="Freeform 20"/>
            <p:cNvSpPr/>
            <p:nvPr/>
          </p:nvSpPr>
          <p:spPr>
            <a:xfrm>
              <a:off x="0" y="0"/>
              <a:ext cx="1235683" cy="242059"/>
            </a:xfrm>
            <a:custGeom>
              <a:avLst/>
              <a:gdLst/>
              <a:ahLst/>
              <a:cxnLst/>
              <a:rect l="l" t="t" r="r" b="b"/>
              <a:pathLst>
                <a:path w="1235683" h="242059">
                  <a:moveTo>
                    <a:pt x="104378" y="0"/>
                  </a:moveTo>
                  <a:lnTo>
                    <a:pt x="1131305" y="0"/>
                  </a:lnTo>
                  <a:cubicBezTo>
                    <a:pt x="1188952" y="0"/>
                    <a:pt x="1235683" y="46732"/>
                    <a:pt x="1235683" y="104378"/>
                  </a:cubicBezTo>
                  <a:lnTo>
                    <a:pt x="1235683" y="137680"/>
                  </a:lnTo>
                  <a:cubicBezTo>
                    <a:pt x="1235683" y="195327"/>
                    <a:pt x="1188952" y="242059"/>
                    <a:pt x="1131305" y="242059"/>
                  </a:cubicBezTo>
                  <a:lnTo>
                    <a:pt x="104378" y="242059"/>
                  </a:lnTo>
                  <a:cubicBezTo>
                    <a:pt x="46732" y="242059"/>
                    <a:pt x="0" y="195327"/>
                    <a:pt x="0" y="137680"/>
                  </a:cubicBezTo>
                  <a:lnTo>
                    <a:pt x="0" y="104378"/>
                  </a:lnTo>
                  <a:cubicBezTo>
                    <a:pt x="0" y="46732"/>
                    <a:pt x="46732" y="0"/>
                    <a:pt x="104378" y="0"/>
                  </a:cubicBezTo>
                  <a:close/>
                </a:path>
              </a:pathLst>
            </a:custGeom>
            <a:solidFill>
              <a:srgbClr val="F8DC2D"/>
            </a:solidFill>
          </p:spPr>
          <p:txBody>
            <a:bodyPr/>
            <a:lstStyle/>
            <a:p>
              <a:endParaRPr lang="en-PH"/>
            </a:p>
          </p:txBody>
        </p:sp>
        <p:sp>
          <p:nvSpPr>
            <p:cNvPr id="21" name="TextBox 21"/>
            <p:cNvSpPr txBox="1"/>
            <p:nvPr/>
          </p:nvSpPr>
          <p:spPr>
            <a:xfrm>
              <a:off x="0" y="-28575"/>
              <a:ext cx="1235683" cy="270634"/>
            </a:xfrm>
            <a:prstGeom prst="rect">
              <a:avLst/>
            </a:prstGeom>
          </p:spPr>
          <p:txBody>
            <a:bodyPr lIns="50800" tIns="50800" rIns="50800" bIns="50800" rtlCol="0" anchor="ctr"/>
            <a:lstStyle/>
            <a:p>
              <a:pPr algn="ctr">
                <a:lnSpc>
                  <a:spcPts val="2595"/>
                </a:lnSpc>
              </a:pPr>
              <a:endParaRPr/>
            </a:p>
          </p:txBody>
        </p:sp>
      </p:grpSp>
      <p:sp>
        <p:nvSpPr>
          <p:cNvPr id="22" name="TextBox 22"/>
          <p:cNvSpPr txBox="1"/>
          <p:nvPr/>
        </p:nvSpPr>
        <p:spPr>
          <a:xfrm>
            <a:off x="7709540" y="9440374"/>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Block</a:t>
            </a:r>
          </a:p>
        </p:txBody>
      </p:sp>
      <p:sp>
        <p:nvSpPr>
          <p:cNvPr id="23" name="AutoShape 23"/>
          <p:cNvSpPr/>
          <p:nvPr/>
        </p:nvSpPr>
        <p:spPr>
          <a:xfrm flipV="1">
            <a:off x="8080879" y="8703233"/>
            <a:ext cx="348364" cy="361202"/>
          </a:xfrm>
          <a:prstGeom prst="line">
            <a:avLst/>
          </a:prstGeom>
          <a:ln w="19050" cap="flat">
            <a:solidFill>
              <a:srgbClr val="000000"/>
            </a:solidFill>
            <a:prstDash val="solid"/>
            <a:headEnd type="none" w="sm" len="sm"/>
            <a:tailEnd type="none" w="sm" len="sm"/>
          </a:ln>
        </p:spPr>
        <p:txBody>
          <a:bodyPr/>
          <a:lstStyle/>
          <a:p>
            <a:endParaRPr lang="en-PH"/>
          </a:p>
        </p:txBody>
      </p:sp>
      <p:grpSp>
        <p:nvGrpSpPr>
          <p:cNvPr id="24" name="Group 24"/>
          <p:cNvGrpSpPr/>
          <p:nvPr/>
        </p:nvGrpSpPr>
        <p:grpSpPr>
          <a:xfrm rot="2700000">
            <a:off x="10254681" y="4487085"/>
            <a:ext cx="1333660" cy="370503"/>
            <a:chOff x="0" y="0"/>
            <a:chExt cx="1778213" cy="494004"/>
          </a:xfrm>
        </p:grpSpPr>
        <p:grpSp>
          <p:nvGrpSpPr>
            <p:cNvPr id="25" name="Group 25"/>
            <p:cNvGrpSpPr/>
            <p:nvPr/>
          </p:nvGrpSpPr>
          <p:grpSpPr>
            <a:xfrm>
              <a:off x="0" y="0"/>
              <a:ext cx="1778213" cy="494004"/>
              <a:chOff x="0" y="0"/>
              <a:chExt cx="435656" cy="121029"/>
            </a:xfrm>
          </p:grpSpPr>
          <p:sp>
            <p:nvSpPr>
              <p:cNvPr id="26" name="Freeform 2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27" name="TextBox 2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156199" y="-3326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grpSp>
        <p:nvGrpSpPr>
          <p:cNvPr id="29" name="Group 29"/>
          <p:cNvGrpSpPr/>
          <p:nvPr/>
        </p:nvGrpSpPr>
        <p:grpSpPr>
          <a:xfrm rot="-4908927">
            <a:off x="6034284" y="5540128"/>
            <a:ext cx="1333660" cy="370503"/>
            <a:chOff x="0" y="0"/>
            <a:chExt cx="1778213" cy="494004"/>
          </a:xfrm>
        </p:grpSpPr>
        <p:grpSp>
          <p:nvGrpSpPr>
            <p:cNvPr id="30" name="Group 30"/>
            <p:cNvGrpSpPr/>
            <p:nvPr/>
          </p:nvGrpSpPr>
          <p:grpSpPr>
            <a:xfrm>
              <a:off x="0" y="0"/>
              <a:ext cx="1778213" cy="494004"/>
              <a:chOff x="0" y="0"/>
              <a:chExt cx="435656" cy="121029"/>
            </a:xfrm>
          </p:grpSpPr>
          <p:sp>
            <p:nvSpPr>
              <p:cNvPr id="31" name="Freeform 3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2" name="TextBox 3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3" name="TextBox 3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34" name="Group 34"/>
          <p:cNvGrpSpPr/>
          <p:nvPr/>
        </p:nvGrpSpPr>
        <p:grpSpPr>
          <a:xfrm rot="-2229015">
            <a:off x="6660609" y="4303358"/>
            <a:ext cx="1333660" cy="370503"/>
            <a:chOff x="0" y="0"/>
            <a:chExt cx="1778213" cy="494004"/>
          </a:xfrm>
        </p:grpSpPr>
        <p:grpSp>
          <p:nvGrpSpPr>
            <p:cNvPr id="35" name="Group 35"/>
            <p:cNvGrpSpPr/>
            <p:nvPr/>
          </p:nvGrpSpPr>
          <p:grpSpPr>
            <a:xfrm>
              <a:off x="0" y="0"/>
              <a:ext cx="1778213" cy="494004"/>
              <a:chOff x="0" y="0"/>
              <a:chExt cx="435656" cy="121029"/>
            </a:xfrm>
          </p:grpSpPr>
          <p:sp>
            <p:nvSpPr>
              <p:cNvPr id="36" name="Freeform 3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7" name="TextBox 3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39" name="Group 39"/>
          <p:cNvGrpSpPr/>
          <p:nvPr/>
        </p:nvGrpSpPr>
        <p:grpSpPr>
          <a:xfrm rot="-9807467">
            <a:off x="7769397" y="8577153"/>
            <a:ext cx="1367665" cy="370503"/>
            <a:chOff x="0" y="0"/>
            <a:chExt cx="1823554" cy="494004"/>
          </a:xfrm>
        </p:grpSpPr>
        <p:grpSp>
          <p:nvGrpSpPr>
            <p:cNvPr id="40" name="Group 40"/>
            <p:cNvGrpSpPr/>
            <p:nvPr/>
          </p:nvGrpSpPr>
          <p:grpSpPr>
            <a:xfrm>
              <a:off x="0" y="0"/>
              <a:ext cx="1823554" cy="494004"/>
              <a:chOff x="0" y="0"/>
              <a:chExt cx="446765" cy="121029"/>
            </a:xfrm>
          </p:grpSpPr>
          <p:sp>
            <p:nvSpPr>
              <p:cNvPr id="41" name="Freeform 41"/>
              <p:cNvSpPr/>
              <p:nvPr/>
            </p:nvSpPr>
            <p:spPr>
              <a:xfrm>
                <a:off x="0" y="0"/>
                <a:ext cx="446765" cy="121029"/>
              </a:xfrm>
              <a:custGeom>
                <a:avLst/>
                <a:gdLst/>
                <a:ahLst/>
                <a:cxnLst/>
                <a:rect l="l" t="t" r="r" b="b"/>
                <a:pathLst>
                  <a:path w="446765" h="121029">
                    <a:moveTo>
                      <a:pt x="60515" y="0"/>
                    </a:moveTo>
                    <a:lnTo>
                      <a:pt x="386250" y="0"/>
                    </a:lnTo>
                    <a:cubicBezTo>
                      <a:pt x="419671" y="0"/>
                      <a:pt x="446765" y="27093"/>
                      <a:pt x="446765" y="60515"/>
                    </a:cubicBezTo>
                    <a:lnTo>
                      <a:pt x="446765" y="60515"/>
                    </a:lnTo>
                    <a:cubicBezTo>
                      <a:pt x="446765" y="76564"/>
                      <a:pt x="440389" y="91956"/>
                      <a:pt x="429040" y="103305"/>
                    </a:cubicBezTo>
                    <a:cubicBezTo>
                      <a:pt x="417692" y="114654"/>
                      <a:pt x="402300" y="121029"/>
                      <a:pt x="386250"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2" name="TextBox 42"/>
              <p:cNvSpPr txBox="1"/>
              <p:nvPr/>
            </p:nvSpPr>
            <p:spPr>
              <a:xfrm>
                <a:off x="0" y="-28575"/>
                <a:ext cx="446765" cy="149604"/>
              </a:xfrm>
              <a:prstGeom prst="rect">
                <a:avLst/>
              </a:prstGeom>
            </p:spPr>
            <p:txBody>
              <a:bodyPr lIns="50800" tIns="50800" rIns="50800" bIns="50800" rtlCol="0" anchor="ctr"/>
              <a:lstStyle/>
              <a:p>
                <a:pPr algn="ctr">
                  <a:lnSpc>
                    <a:spcPts val="2595"/>
                  </a:lnSpc>
                </a:pPr>
                <a:endParaRPr/>
              </a:p>
            </p:txBody>
          </p:sp>
        </p:grpSp>
        <p:sp>
          <p:nvSpPr>
            <p:cNvPr id="43" name="TextBox 43"/>
            <p:cNvSpPr txBox="1"/>
            <p:nvPr/>
          </p:nvSpPr>
          <p:spPr>
            <a:xfrm>
              <a:off x="160182" y="-33266"/>
              <a:ext cx="151342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44" name="Group 44"/>
          <p:cNvGrpSpPr/>
          <p:nvPr/>
        </p:nvGrpSpPr>
        <p:grpSpPr>
          <a:xfrm rot="4471271">
            <a:off x="10875817" y="5530667"/>
            <a:ext cx="1333660" cy="370503"/>
            <a:chOff x="0" y="0"/>
            <a:chExt cx="1778213" cy="494004"/>
          </a:xfrm>
        </p:grpSpPr>
        <p:grpSp>
          <p:nvGrpSpPr>
            <p:cNvPr id="45" name="Group 45"/>
            <p:cNvGrpSpPr/>
            <p:nvPr/>
          </p:nvGrpSpPr>
          <p:grpSpPr>
            <a:xfrm>
              <a:off x="0" y="0"/>
              <a:ext cx="1778213" cy="494004"/>
              <a:chOff x="0" y="0"/>
              <a:chExt cx="435656" cy="121029"/>
            </a:xfrm>
          </p:grpSpPr>
          <p:sp>
            <p:nvSpPr>
              <p:cNvPr id="46" name="Freeform 4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7" name="TextBox 4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49" name="Group 49"/>
          <p:cNvGrpSpPr/>
          <p:nvPr/>
        </p:nvGrpSpPr>
        <p:grpSpPr>
          <a:xfrm rot="6584654">
            <a:off x="10875817" y="6834308"/>
            <a:ext cx="1333660" cy="370503"/>
            <a:chOff x="0" y="0"/>
            <a:chExt cx="1778213" cy="494004"/>
          </a:xfrm>
        </p:grpSpPr>
        <p:grpSp>
          <p:nvGrpSpPr>
            <p:cNvPr id="50" name="Group 50"/>
            <p:cNvGrpSpPr/>
            <p:nvPr/>
          </p:nvGrpSpPr>
          <p:grpSpPr>
            <a:xfrm>
              <a:off x="0" y="0"/>
              <a:ext cx="1778213" cy="494004"/>
              <a:chOff x="0" y="0"/>
              <a:chExt cx="435656" cy="121029"/>
            </a:xfrm>
          </p:grpSpPr>
          <p:sp>
            <p:nvSpPr>
              <p:cNvPr id="51" name="Freeform 5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2" name="TextBox 5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3" name="TextBox 5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54" name="Group 54"/>
          <p:cNvGrpSpPr/>
          <p:nvPr/>
        </p:nvGrpSpPr>
        <p:grpSpPr>
          <a:xfrm rot="8362824">
            <a:off x="10254681" y="7824399"/>
            <a:ext cx="1333660" cy="370503"/>
            <a:chOff x="0" y="0"/>
            <a:chExt cx="1778213" cy="494004"/>
          </a:xfrm>
        </p:grpSpPr>
        <p:grpSp>
          <p:nvGrpSpPr>
            <p:cNvPr id="55" name="Group 55"/>
            <p:cNvGrpSpPr/>
            <p:nvPr/>
          </p:nvGrpSpPr>
          <p:grpSpPr>
            <a:xfrm>
              <a:off x="0" y="0"/>
              <a:ext cx="1778213" cy="494004"/>
              <a:chOff x="0" y="0"/>
              <a:chExt cx="435656" cy="121029"/>
            </a:xfrm>
          </p:grpSpPr>
          <p:sp>
            <p:nvSpPr>
              <p:cNvPr id="56" name="Freeform 5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7" name="TextBox 5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8" name="TextBox 5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59" name="Group 59"/>
          <p:cNvGrpSpPr/>
          <p:nvPr/>
        </p:nvGrpSpPr>
        <p:grpSpPr>
          <a:xfrm rot="9615708">
            <a:off x="9141855" y="8464558"/>
            <a:ext cx="1333660" cy="370503"/>
            <a:chOff x="0" y="0"/>
            <a:chExt cx="1778213" cy="494004"/>
          </a:xfrm>
        </p:grpSpPr>
        <p:grpSp>
          <p:nvGrpSpPr>
            <p:cNvPr id="60" name="Group 60"/>
            <p:cNvGrpSpPr/>
            <p:nvPr/>
          </p:nvGrpSpPr>
          <p:grpSpPr>
            <a:xfrm>
              <a:off x="0" y="0"/>
              <a:ext cx="1778213" cy="494004"/>
              <a:chOff x="0" y="0"/>
              <a:chExt cx="435656" cy="121029"/>
            </a:xfrm>
          </p:grpSpPr>
          <p:sp>
            <p:nvSpPr>
              <p:cNvPr id="61" name="Freeform 6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62" name="TextBox 6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3" name="TextBox 6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64" name="Group 64"/>
          <p:cNvGrpSpPr/>
          <p:nvPr/>
        </p:nvGrpSpPr>
        <p:grpSpPr>
          <a:xfrm rot="-7925960">
            <a:off x="6660609" y="7916194"/>
            <a:ext cx="1333660" cy="370503"/>
            <a:chOff x="0" y="0"/>
            <a:chExt cx="1778213" cy="494004"/>
          </a:xfrm>
        </p:grpSpPr>
        <p:grpSp>
          <p:nvGrpSpPr>
            <p:cNvPr id="65" name="Group 65"/>
            <p:cNvGrpSpPr/>
            <p:nvPr/>
          </p:nvGrpSpPr>
          <p:grpSpPr>
            <a:xfrm>
              <a:off x="0" y="0"/>
              <a:ext cx="1778213" cy="494004"/>
              <a:chOff x="0" y="0"/>
              <a:chExt cx="435656" cy="121029"/>
            </a:xfrm>
          </p:grpSpPr>
          <p:sp>
            <p:nvSpPr>
              <p:cNvPr id="66" name="Freeform 6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67" name="TextBox 6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8" name="TextBox 6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69" name="Group 69"/>
          <p:cNvGrpSpPr/>
          <p:nvPr/>
        </p:nvGrpSpPr>
        <p:grpSpPr>
          <a:xfrm rot="-6147791">
            <a:off x="6080784" y="6901358"/>
            <a:ext cx="1333660" cy="370503"/>
            <a:chOff x="0" y="0"/>
            <a:chExt cx="1778213" cy="494004"/>
          </a:xfrm>
        </p:grpSpPr>
        <p:grpSp>
          <p:nvGrpSpPr>
            <p:cNvPr id="70" name="Group 70"/>
            <p:cNvGrpSpPr/>
            <p:nvPr/>
          </p:nvGrpSpPr>
          <p:grpSpPr>
            <a:xfrm>
              <a:off x="0" y="0"/>
              <a:ext cx="1778213" cy="494004"/>
              <a:chOff x="0" y="0"/>
              <a:chExt cx="435656" cy="121029"/>
            </a:xfrm>
          </p:grpSpPr>
          <p:sp>
            <p:nvSpPr>
              <p:cNvPr id="71" name="Freeform 7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72" name="TextBox 7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3" name="TextBox 7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74" name="Group 74"/>
          <p:cNvGrpSpPr/>
          <p:nvPr/>
        </p:nvGrpSpPr>
        <p:grpSpPr>
          <a:xfrm rot="-913259">
            <a:off x="7802880" y="3677748"/>
            <a:ext cx="1333660" cy="370503"/>
            <a:chOff x="0" y="0"/>
            <a:chExt cx="1778213" cy="494004"/>
          </a:xfrm>
        </p:grpSpPr>
        <p:grpSp>
          <p:nvGrpSpPr>
            <p:cNvPr id="75" name="Group 75"/>
            <p:cNvGrpSpPr/>
            <p:nvPr/>
          </p:nvGrpSpPr>
          <p:grpSpPr>
            <a:xfrm>
              <a:off x="0" y="0"/>
              <a:ext cx="1778213" cy="494004"/>
              <a:chOff x="0" y="0"/>
              <a:chExt cx="435656" cy="121029"/>
            </a:xfrm>
          </p:grpSpPr>
          <p:sp>
            <p:nvSpPr>
              <p:cNvPr id="76" name="Freeform 7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77" name="TextBox 7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8" name="TextBox 78"/>
            <p:cNvSpPr txBox="1"/>
            <p:nvPr/>
          </p:nvSpPr>
          <p:spPr>
            <a:xfrm>
              <a:off x="156199" y="-3326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grpSp>
        <p:nvGrpSpPr>
          <p:cNvPr id="79" name="Group 79"/>
          <p:cNvGrpSpPr/>
          <p:nvPr/>
        </p:nvGrpSpPr>
        <p:grpSpPr>
          <a:xfrm rot="997856">
            <a:off x="9186629" y="3692276"/>
            <a:ext cx="1333660" cy="370503"/>
            <a:chOff x="0" y="0"/>
            <a:chExt cx="1778213" cy="494004"/>
          </a:xfrm>
        </p:grpSpPr>
        <p:grpSp>
          <p:nvGrpSpPr>
            <p:cNvPr id="80" name="Group 80"/>
            <p:cNvGrpSpPr/>
            <p:nvPr/>
          </p:nvGrpSpPr>
          <p:grpSpPr>
            <a:xfrm>
              <a:off x="0" y="0"/>
              <a:ext cx="1778213" cy="494004"/>
              <a:chOff x="0" y="0"/>
              <a:chExt cx="435656" cy="121029"/>
            </a:xfrm>
          </p:grpSpPr>
          <p:sp>
            <p:nvSpPr>
              <p:cNvPr id="81" name="Freeform 8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82" name="TextBox 8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83" name="TextBox 83"/>
            <p:cNvSpPr txBox="1"/>
            <p:nvPr/>
          </p:nvSpPr>
          <p:spPr>
            <a:xfrm>
              <a:off x="156199" y="-3326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sp>
        <p:nvSpPr>
          <p:cNvPr id="84" name="TextBox 84"/>
          <p:cNvSpPr txBox="1"/>
          <p:nvPr/>
        </p:nvSpPr>
        <p:spPr>
          <a:xfrm>
            <a:off x="402046" y="2587670"/>
            <a:ext cx="4959483" cy="2077756"/>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A defragmentation program can rearrange how sectors are allocated to files, restoring disk performance.</a:t>
            </a:r>
          </a:p>
        </p:txBody>
      </p:sp>
      <p:grpSp>
        <p:nvGrpSpPr>
          <p:cNvPr id="85" name="Group 85"/>
          <p:cNvGrpSpPr/>
          <p:nvPr/>
        </p:nvGrpSpPr>
        <p:grpSpPr>
          <a:xfrm rot="-4908927">
            <a:off x="6966822" y="5776008"/>
            <a:ext cx="1333660" cy="370503"/>
            <a:chOff x="0" y="0"/>
            <a:chExt cx="1778213" cy="494004"/>
          </a:xfrm>
        </p:grpSpPr>
        <p:grpSp>
          <p:nvGrpSpPr>
            <p:cNvPr id="86" name="Group 86"/>
            <p:cNvGrpSpPr/>
            <p:nvPr/>
          </p:nvGrpSpPr>
          <p:grpSpPr>
            <a:xfrm>
              <a:off x="0" y="0"/>
              <a:ext cx="1778213" cy="494004"/>
              <a:chOff x="0" y="0"/>
              <a:chExt cx="435656" cy="121029"/>
            </a:xfrm>
          </p:grpSpPr>
          <p:sp>
            <p:nvSpPr>
              <p:cNvPr id="87" name="Freeform 87"/>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PH"/>
              </a:p>
            </p:txBody>
          </p:sp>
          <p:sp>
            <p:nvSpPr>
              <p:cNvPr id="88" name="TextBox 88"/>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89" name="TextBox 89"/>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90" name="Group 90"/>
          <p:cNvGrpSpPr/>
          <p:nvPr/>
        </p:nvGrpSpPr>
        <p:grpSpPr>
          <a:xfrm rot="-7770221">
            <a:off x="7235754" y="6855109"/>
            <a:ext cx="1333660" cy="370503"/>
            <a:chOff x="0" y="0"/>
            <a:chExt cx="1778213" cy="494004"/>
          </a:xfrm>
        </p:grpSpPr>
        <p:grpSp>
          <p:nvGrpSpPr>
            <p:cNvPr id="91" name="Group 91"/>
            <p:cNvGrpSpPr/>
            <p:nvPr/>
          </p:nvGrpSpPr>
          <p:grpSpPr>
            <a:xfrm>
              <a:off x="0" y="0"/>
              <a:ext cx="1778213" cy="494004"/>
              <a:chOff x="0" y="0"/>
              <a:chExt cx="435656" cy="121029"/>
            </a:xfrm>
          </p:grpSpPr>
          <p:sp>
            <p:nvSpPr>
              <p:cNvPr id="92" name="Freeform 9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PH"/>
              </a:p>
            </p:txBody>
          </p:sp>
          <p:sp>
            <p:nvSpPr>
              <p:cNvPr id="93" name="TextBox 93"/>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94" name="TextBox 94"/>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95" name="Group 95"/>
          <p:cNvGrpSpPr/>
          <p:nvPr/>
        </p:nvGrpSpPr>
        <p:grpSpPr>
          <a:xfrm rot="-9492816">
            <a:off x="8033453" y="7524517"/>
            <a:ext cx="1333660" cy="370503"/>
            <a:chOff x="0" y="0"/>
            <a:chExt cx="1778213" cy="494004"/>
          </a:xfrm>
        </p:grpSpPr>
        <p:grpSp>
          <p:nvGrpSpPr>
            <p:cNvPr id="96" name="Group 96"/>
            <p:cNvGrpSpPr/>
            <p:nvPr/>
          </p:nvGrpSpPr>
          <p:grpSpPr>
            <a:xfrm>
              <a:off x="0" y="0"/>
              <a:ext cx="1778213" cy="494004"/>
              <a:chOff x="0" y="0"/>
              <a:chExt cx="435656" cy="121029"/>
            </a:xfrm>
          </p:grpSpPr>
          <p:sp>
            <p:nvSpPr>
              <p:cNvPr id="97" name="Freeform 97"/>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PH"/>
              </a:p>
            </p:txBody>
          </p:sp>
          <p:sp>
            <p:nvSpPr>
              <p:cNvPr id="98" name="TextBox 98"/>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99" name="TextBox 99"/>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514758"/>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4994445" y="2179795"/>
            <a:ext cx="8299110" cy="8299110"/>
          </a:xfrm>
          <a:custGeom>
            <a:avLst/>
            <a:gdLst/>
            <a:ahLst/>
            <a:cxnLst/>
            <a:rect l="l" t="t" r="r" b="b"/>
            <a:pathLst>
              <a:path w="8299110" h="8299110">
                <a:moveTo>
                  <a:pt x="0" y="0"/>
                </a:moveTo>
                <a:lnTo>
                  <a:pt x="8299110" y="0"/>
                </a:lnTo>
                <a:lnTo>
                  <a:pt x="8299110" y="8299111"/>
                </a:lnTo>
                <a:lnTo>
                  <a:pt x="0" y="8299111"/>
                </a:lnTo>
                <a:lnTo>
                  <a:pt x="0" y="0"/>
                </a:lnTo>
                <a:close/>
              </a:path>
            </a:pathLst>
          </a:custGeom>
          <a:blipFill>
            <a:blip r:embed="rId8"/>
            <a:stretch>
              <a:fillRect/>
            </a:stretch>
          </a:blipFill>
        </p:spPr>
        <p:txBody>
          <a:bodyPr/>
          <a:lstStyle/>
          <a:p>
            <a:endParaRPr lang="en-PH"/>
          </a:p>
        </p:txBody>
      </p:sp>
      <p:sp>
        <p:nvSpPr>
          <p:cNvPr id="9" name="TextBox 9"/>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0" name="TextBox 10"/>
          <p:cNvSpPr txBox="1"/>
          <p:nvPr/>
        </p:nvSpPr>
        <p:spPr>
          <a:xfrm>
            <a:off x="402046" y="1763870"/>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Hard Disk</a:t>
            </a:r>
          </a:p>
        </p:txBody>
      </p:sp>
      <p:grpSp>
        <p:nvGrpSpPr>
          <p:cNvPr id="11" name="Group 11"/>
          <p:cNvGrpSpPr/>
          <p:nvPr/>
        </p:nvGrpSpPr>
        <p:grpSpPr>
          <a:xfrm>
            <a:off x="8443636" y="2274316"/>
            <a:ext cx="2877506" cy="741006"/>
            <a:chOff x="0" y="0"/>
            <a:chExt cx="939973" cy="242059"/>
          </a:xfrm>
        </p:grpSpPr>
        <p:sp>
          <p:nvSpPr>
            <p:cNvPr id="12" name="Freeform 12"/>
            <p:cNvSpPr/>
            <p:nvPr/>
          </p:nvSpPr>
          <p:spPr>
            <a:xfrm>
              <a:off x="0" y="0"/>
              <a:ext cx="939973" cy="242059"/>
            </a:xfrm>
            <a:custGeom>
              <a:avLst/>
              <a:gdLst/>
              <a:ahLst/>
              <a:cxnLst/>
              <a:rect l="l" t="t" r="r" b="b"/>
              <a:pathLst>
                <a:path w="939973" h="242059">
                  <a:moveTo>
                    <a:pt x="121029" y="0"/>
                  </a:moveTo>
                  <a:lnTo>
                    <a:pt x="818943" y="0"/>
                  </a:lnTo>
                  <a:cubicBezTo>
                    <a:pt x="885786" y="0"/>
                    <a:pt x="939973" y="54187"/>
                    <a:pt x="939973" y="121029"/>
                  </a:cubicBezTo>
                  <a:lnTo>
                    <a:pt x="939973" y="121029"/>
                  </a:lnTo>
                  <a:cubicBezTo>
                    <a:pt x="939973" y="153128"/>
                    <a:pt x="927221" y="183913"/>
                    <a:pt x="904524" y="206610"/>
                  </a:cubicBezTo>
                  <a:cubicBezTo>
                    <a:pt x="881827" y="229308"/>
                    <a:pt x="851042" y="242059"/>
                    <a:pt x="818943" y="242059"/>
                  </a:cubicBezTo>
                  <a:lnTo>
                    <a:pt x="121029" y="242059"/>
                  </a:lnTo>
                  <a:cubicBezTo>
                    <a:pt x="88930" y="242059"/>
                    <a:pt x="58146" y="229308"/>
                    <a:pt x="35449" y="206610"/>
                  </a:cubicBezTo>
                  <a:cubicBezTo>
                    <a:pt x="12751" y="183913"/>
                    <a:pt x="0" y="153128"/>
                    <a:pt x="0" y="121029"/>
                  </a:cubicBezTo>
                  <a:lnTo>
                    <a:pt x="0" y="121029"/>
                  </a:lnTo>
                  <a:cubicBezTo>
                    <a:pt x="0" y="88930"/>
                    <a:pt x="12751" y="58146"/>
                    <a:pt x="35449" y="35449"/>
                  </a:cubicBezTo>
                  <a:cubicBezTo>
                    <a:pt x="58146" y="12751"/>
                    <a:pt x="88930" y="0"/>
                    <a:pt x="121029" y="0"/>
                  </a:cubicBezTo>
                  <a:close/>
                </a:path>
              </a:pathLst>
            </a:custGeom>
            <a:solidFill>
              <a:srgbClr val="F8DC2D"/>
            </a:solidFill>
          </p:spPr>
          <p:txBody>
            <a:bodyPr/>
            <a:lstStyle/>
            <a:p>
              <a:endParaRPr lang="en-PH"/>
            </a:p>
          </p:txBody>
        </p:sp>
        <p:sp>
          <p:nvSpPr>
            <p:cNvPr id="13" name="TextBox 13"/>
            <p:cNvSpPr txBox="1"/>
            <p:nvPr/>
          </p:nvSpPr>
          <p:spPr>
            <a:xfrm>
              <a:off x="0" y="-28575"/>
              <a:ext cx="939973" cy="270634"/>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8825082" y="2367632"/>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Track</a:t>
            </a:r>
          </a:p>
        </p:txBody>
      </p:sp>
      <p:grpSp>
        <p:nvGrpSpPr>
          <p:cNvPr id="15" name="Group 15"/>
          <p:cNvGrpSpPr/>
          <p:nvPr/>
        </p:nvGrpSpPr>
        <p:grpSpPr>
          <a:xfrm>
            <a:off x="11321142" y="3015323"/>
            <a:ext cx="3208584" cy="1381175"/>
            <a:chOff x="0" y="0"/>
            <a:chExt cx="1048124" cy="451178"/>
          </a:xfrm>
        </p:grpSpPr>
        <p:sp>
          <p:nvSpPr>
            <p:cNvPr id="16" name="Freeform 16"/>
            <p:cNvSpPr/>
            <p:nvPr/>
          </p:nvSpPr>
          <p:spPr>
            <a:xfrm>
              <a:off x="0" y="0"/>
              <a:ext cx="1048124" cy="451178"/>
            </a:xfrm>
            <a:custGeom>
              <a:avLst/>
              <a:gdLst/>
              <a:ahLst/>
              <a:cxnLst/>
              <a:rect l="l" t="t" r="r" b="b"/>
              <a:pathLst>
                <a:path w="1048124" h="451178">
                  <a:moveTo>
                    <a:pt x="123057" y="0"/>
                  </a:moveTo>
                  <a:lnTo>
                    <a:pt x="925067" y="0"/>
                  </a:lnTo>
                  <a:cubicBezTo>
                    <a:pt x="993029" y="0"/>
                    <a:pt x="1048124" y="55094"/>
                    <a:pt x="1048124" y="123057"/>
                  </a:cubicBezTo>
                  <a:lnTo>
                    <a:pt x="1048124" y="328121"/>
                  </a:lnTo>
                  <a:cubicBezTo>
                    <a:pt x="1048124" y="396083"/>
                    <a:pt x="993029" y="451178"/>
                    <a:pt x="925067" y="451178"/>
                  </a:cubicBezTo>
                  <a:lnTo>
                    <a:pt x="123057" y="451178"/>
                  </a:lnTo>
                  <a:cubicBezTo>
                    <a:pt x="55094" y="451178"/>
                    <a:pt x="0" y="396083"/>
                    <a:pt x="0" y="328121"/>
                  </a:cubicBezTo>
                  <a:lnTo>
                    <a:pt x="0" y="123057"/>
                  </a:lnTo>
                  <a:cubicBezTo>
                    <a:pt x="0" y="55094"/>
                    <a:pt x="55094" y="0"/>
                    <a:pt x="123057" y="0"/>
                  </a:cubicBezTo>
                  <a:close/>
                </a:path>
              </a:pathLst>
            </a:custGeom>
            <a:solidFill>
              <a:srgbClr val="F8DC2D"/>
            </a:solidFill>
          </p:spPr>
          <p:txBody>
            <a:bodyPr/>
            <a:lstStyle/>
            <a:p>
              <a:endParaRPr lang="en-PH"/>
            </a:p>
          </p:txBody>
        </p:sp>
        <p:sp>
          <p:nvSpPr>
            <p:cNvPr id="17" name="TextBox 17"/>
            <p:cNvSpPr txBox="1"/>
            <p:nvPr/>
          </p:nvSpPr>
          <p:spPr>
            <a:xfrm>
              <a:off x="0" y="-28575"/>
              <a:ext cx="1048124" cy="479753"/>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11942278" y="3428722"/>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Sector</a:t>
            </a:r>
          </a:p>
        </p:txBody>
      </p:sp>
      <p:grpSp>
        <p:nvGrpSpPr>
          <p:cNvPr id="19" name="Group 19"/>
          <p:cNvGrpSpPr/>
          <p:nvPr/>
        </p:nvGrpSpPr>
        <p:grpSpPr>
          <a:xfrm>
            <a:off x="6799998" y="9395528"/>
            <a:ext cx="3782755" cy="741006"/>
            <a:chOff x="0" y="0"/>
            <a:chExt cx="1235683" cy="242059"/>
          </a:xfrm>
        </p:grpSpPr>
        <p:sp>
          <p:nvSpPr>
            <p:cNvPr id="20" name="Freeform 20"/>
            <p:cNvSpPr/>
            <p:nvPr/>
          </p:nvSpPr>
          <p:spPr>
            <a:xfrm>
              <a:off x="0" y="0"/>
              <a:ext cx="1235683" cy="242059"/>
            </a:xfrm>
            <a:custGeom>
              <a:avLst/>
              <a:gdLst/>
              <a:ahLst/>
              <a:cxnLst/>
              <a:rect l="l" t="t" r="r" b="b"/>
              <a:pathLst>
                <a:path w="1235683" h="242059">
                  <a:moveTo>
                    <a:pt x="104378" y="0"/>
                  </a:moveTo>
                  <a:lnTo>
                    <a:pt x="1131305" y="0"/>
                  </a:lnTo>
                  <a:cubicBezTo>
                    <a:pt x="1188952" y="0"/>
                    <a:pt x="1235683" y="46732"/>
                    <a:pt x="1235683" y="104378"/>
                  </a:cubicBezTo>
                  <a:lnTo>
                    <a:pt x="1235683" y="137680"/>
                  </a:lnTo>
                  <a:cubicBezTo>
                    <a:pt x="1235683" y="195327"/>
                    <a:pt x="1188952" y="242059"/>
                    <a:pt x="1131305" y="242059"/>
                  </a:cubicBezTo>
                  <a:lnTo>
                    <a:pt x="104378" y="242059"/>
                  </a:lnTo>
                  <a:cubicBezTo>
                    <a:pt x="46732" y="242059"/>
                    <a:pt x="0" y="195327"/>
                    <a:pt x="0" y="137680"/>
                  </a:cubicBezTo>
                  <a:lnTo>
                    <a:pt x="0" y="104378"/>
                  </a:lnTo>
                  <a:cubicBezTo>
                    <a:pt x="0" y="46732"/>
                    <a:pt x="46732" y="0"/>
                    <a:pt x="104378" y="0"/>
                  </a:cubicBezTo>
                  <a:close/>
                </a:path>
              </a:pathLst>
            </a:custGeom>
            <a:solidFill>
              <a:srgbClr val="F8DC2D"/>
            </a:solidFill>
          </p:spPr>
          <p:txBody>
            <a:bodyPr/>
            <a:lstStyle/>
            <a:p>
              <a:endParaRPr lang="en-PH"/>
            </a:p>
          </p:txBody>
        </p:sp>
        <p:sp>
          <p:nvSpPr>
            <p:cNvPr id="21" name="TextBox 21"/>
            <p:cNvSpPr txBox="1"/>
            <p:nvPr/>
          </p:nvSpPr>
          <p:spPr>
            <a:xfrm>
              <a:off x="0" y="-28575"/>
              <a:ext cx="1235683" cy="270634"/>
            </a:xfrm>
            <a:prstGeom prst="rect">
              <a:avLst/>
            </a:prstGeom>
          </p:spPr>
          <p:txBody>
            <a:bodyPr lIns="50800" tIns="50800" rIns="50800" bIns="50800" rtlCol="0" anchor="ctr"/>
            <a:lstStyle/>
            <a:p>
              <a:pPr algn="ctr">
                <a:lnSpc>
                  <a:spcPts val="2595"/>
                </a:lnSpc>
              </a:pPr>
              <a:endParaRPr/>
            </a:p>
          </p:txBody>
        </p:sp>
      </p:grpSp>
      <p:sp>
        <p:nvSpPr>
          <p:cNvPr id="22" name="TextBox 22"/>
          <p:cNvSpPr txBox="1"/>
          <p:nvPr/>
        </p:nvSpPr>
        <p:spPr>
          <a:xfrm>
            <a:off x="7709540" y="9440374"/>
            <a:ext cx="1966313" cy="49722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Block</a:t>
            </a:r>
          </a:p>
        </p:txBody>
      </p:sp>
      <p:sp>
        <p:nvSpPr>
          <p:cNvPr id="23" name="AutoShape 23"/>
          <p:cNvSpPr/>
          <p:nvPr/>
        </p:nvSpPr>
        <p:spPr>
          <a:xfrm flipV="1">
            <a:off x="8080879" y="8703233"/>
            <a:ext cx="348364" cy="361202"/>
          </a:xfrm>
          <a:prstGeom prst="line">
            <a:avLst/>
          </a:prstGeom>
          <a:ln w="19050" cap="flat">
            <a:solidFill>
              <a:srgbClr val="000000"/>
            </a:solidFill>
            <a:prstDash val="solid"/>
            <a:headEnd type="none" w="sm" len="sm"/>
            <a:tailEnd type="none" w="sm" len="sm"/>
          </a:ln>
        </p:spPr>
        <p:txBody>
          <a:bodyPr/>
          <a:lstStyle/>
          <a:p>
            <a:endParaRPr lang="en-PH"/>
          </a:p>
        </p:txBody>
      </p:sp>
      <p:grpSp>
        <p:nvGrpSpPr>
          <p:cNvPr id="24" name="Group 24"/>
          <p:cNvGrpSpPr/>
          <p:nvPr/>
        </p:nvGrpSpPr>
        <p:grpSpPr>
          <a:xfrm rot="2700000">
            <a:off x="10254681" y="4487085"/>
            <a:ext cx="1333660" cy="370503"/>
            <a:chOff x="0" y="0"/>
            <a:chExt cx="1778213" cy="494004"/>
          </a:xfrm>
        </p:grpSpPr>
        <p:grpSp>
          <p:nvGrpSpPr>
            <p:cNvPr id="25" name="Group 25"/>
            <p:cNvGrpSpPr/>
            <p:nvPr/>
          </p:nvGrpSpPr>
          <p:grpSpPr>
            <a:xfrm>
              <a:off x="0" y="0"/>
              <a:ext cx="1778213" cy="494004"/>
              <a:chOff x="0" y="0"/>
              <a:chExt cx="435656" cy="121029"/>
            </a:xfrm>
          </p:grpSpPr>
          <p:sp>
            <p:nvSpPr>
              <p:cNvPr id="26" name="Freeform 2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27" name="TextBox 2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28" name="TextBox 28"/>
            <p:cNvSpPr txBox="1"/>
            <p:nvPr/>
          </p:nvSpPr>
          <p:spPr>
            <a:xfrm>
              <a:off x="156199" y="-3326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grpSp>
        <p:nvGrpSpPr>
          <p:cNvPr id="29" name="Group 29"/>
          <p:cNvGrpSpPr/>
          <p:nvPr/>
        </p:nvGrpSpPr>
        <p:grpSpPr>
          <a:xfrm rot="-4908927">
            <a:off x="6034284" y="5540128"/>
            <a:ext cx="1333660" cy="370503"/>
            <a:chOff x="0" y="0"/>
            <a:chExt cx="1778213" cy="494004"/>
          </a:xfrm>
        </p:grpSpPr>
        <p:grpSp>
          <p:nvGrpSpPr>
            <p:cNvPr id="30" name="Group 30"/>
            <p:cNvGrpSpPr/>
            <p:nvPr/>
          </p:nvGrpSpPr>
          <p:grpSpPr>
            <a:xfrm>
              <a:off x="0" y="0"/>
              <a:ext cx="1778213" cy="494004"/>
              <a:chOff x="0" y="0"/>
              <a:chExt cx="435656" cy="121029"/>
            </a:xfrm>
          </p:grpSpPr>
          <p:sp>
            <p:nvSpPr>
              <p:cNvPr id="31" name="Freeform 3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2" name="TextBox 3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3" name="TextBox 3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34" name="Group 34"/>
          <p:cNvGrpSpPr/>
          <p:nvPr/>
        </p:nvGrpSpPr>
        <p:grpSpPr>
          <a:xfrm rot="-2229015">
            <a:off x="6660609" y="4303358"/>
            <a:ext cx="1333660" cy="370503"/>
            <a:chOff x="0" y="0"/>
            <a:chExt cx="1778213" cy="494004"/>
          </a:xfrm>
        </p:grpSpPr>
        <p:grpSp>
          <p:nvGrpSpPr>
            <p:cNvPr id="35" name="Group 35"/>
            <p:cNvGrpSpPr/>
            <p:nvPr/>
          </p:nvGrpSpPr>
          <p:grpSpPr>
            <a:xfrm>
              <a:off x="0" y="0"/>
              <a:ext cx="1778213" cy="494004"/>
              <a:chOff x="0" y="0"/>
              <a:chExt cx="435656" cy="121029"/>
            </a:xfrm>
          </p:grpSpPr>
          <p:sp>
            <p:nvSpPr>
              <p:cNvPr id="36" name="Freeform 3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37" name="TextBox 3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38" name="TextBox 3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39" name="Group 39"/>
          <p:cNvGrpSpPr/>
          <p:nvPr/>
        </p:nvGrpSpPr>
        <p:grpSpPr>
          <a:xfrm rot="-9807467">
            <a:off x="7769397" y="8577153"/>
            <a:ext cx="1367665" cy="370503"/>
            <a:chOff x="0" y="0"/>
            <a:chExt cx="1823554" cy="494004"/>
          </a:xfrm>
        </p:grpSpPr>
        <p:grpSp>
          <p:nvGrpSpPr>
            <p:cNvPr id="40" name="Group 40"/>
            <p:cNvGrpSpPr/>
            <p:nvPr/>
          </p:nvGrpSpPr>
          <p:grpSpPr>
            <a:xfrm>
              <a:off x="0" y="0"/>
              <a:ext cx="1823554" cy="494004"/>
              <a:chOff x="0" y="0"/>
              <a:chExt cx="446765" cy="121029"/>
            </a:xfrm>
          </p:grpSpPr>
          <p:sp>
            <p:nvSpPr>
              <p:cNvPr id="41" name="Freeform 41"/>
              <p:cNvSpPr/>
              <p:nvPr/>
            </p:nvSpPr>
            <p:spPr>
              <a:xfrm>
                <a:off x="0" y="0"/>
                <a:ext cx="446765" cy="121029"/>
              </a:xfrm>
              <a:custGeom>
                <a:avLst/>
                <a:gdLst/>
                <a:ahLst/>
                <a:cxnLst/>
                <a:rect l="l" t="t" r="r" b="b"/>
                <a:pathLst>
                  <a:path w="446765" h="121029">
                    <a:moveTo>
                      <a:pt x="60515" y="0"/>
                    </a:moveTo>
                    <a:lnTo>
                      <a:pt x="386250" y="0"/>
                    </a:lnTo>
                    <a:cubicBezTo>
                      <a:pt x="419671" y="0"/>
                      <a:pt x="446765" y="27093"/>
                      <a:pt x="446765" y="60515"/>
                    </a:cubicBezTo>
                    <a:lnTo>
                      <a:pt x="446765" y="60515"/>
                    </a:lnTo>
                    <a:cubicBezTo>
                      <a:pt x="446765" y="76564"/>
                      <a:pt x="440389" y="91956"/>
                      <a:pt x="429040" y="103305"/>
                    </a:cubicBezTo>
                    <a:cubicBezTo>
                      <a:pt x="417692" y="114654"/>
                      <a:pt x="402300" y="121029"/>
                      <a:pt x="386250"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2" name="TextBox 42"/>
              <p:cNvSpPr txBox="1"/>
              <p:nvPr/>
            </p:nvSpPr>
            <p:spPr>
              <a:xfrm>
                <a:off x="0" y="-28575"/>
                <a:ext cx="446765" cy="149604"/>
              </a:xfrm>
              <a:prstGeom prst="rect">
                <a:avLst/>
              </a:prstGeom>
            </p:spPr>
            <p:txBody>
              <a:bodyPr lIns="50800" tIns="50800" rIns="50800" bIns="50800" rtlCol="0" anchor="ctr"/>
              <a:lstStyle/>
              <a:p>
                <a:pPr algn="ctr">
                  <a:lnSpc>
                    <a:spcPts val="2595"/>
                  </a:lnSpc>
                </a:pPr>
                <a:endParaRPr/>
              </a:p>
            </p:txBody>
          </p:sp>
        </p:grpSp>
        <p:sp>
          <p:nvSpPr>
            <p:cNvPr id="43" name="TextBox 43"/>
            <p:cNvSpPr txBox="1"/>
            <p:nvPr/>
          </p:nvSpPr>
          <p:spPr>
            <a:xfrm>
              <a:off x="160182" y="-33266"/>
              <a:ext cx="151342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44" name="Group 44"/>
          <p:cNvGrpSpPr/>
          <p:nvPr/>
        </p:nvGrpSpPr>
        <p:grpSpPr>
          <a:xfrm rot="4471271">
            <a:off x="10875817" y="5530667"/>
            <a:ext cx="1333660" cy="370503"/>
            <a:chOff x="0" y="0"/>
            <a:chExt cx="1778213" cy="494004"/>
          </a:xfrm>
        </p:grpSpPr>
        <p:grpSp>
          <p:nvGrpSpPr>
            <p:cNvPr id="45" name="Group 45"/>
            <p:cNvGrpSpPr/>
            <p:nvPr/>
          </p:nvGrpSpPr>
          <p:grpSpPr>
            <a:xfrm>
              <a:off x="0" y="0"/>
              <a:ext cx="1778213" cy="494004"/>
              <a:chOff x="0" y="0"/>
              <a:chExt cx="435656" cy="121029"/>
            </a:xfrm>
          </p:grpSpPr>
          <p:sp>
            <p:nvSpPr>
              <p:cNvPr id="46" name="Freeform 4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47" name="TextBox 4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49" name="Group 49"/>
          <p:cNvGrpSpPr/>
          <p:nvPr/>
        </p:nvGrpSpPr>
        <p:grpSpPr>
          <a:xfrm rot="6584654">
            <a:off x="10875817" y="6834308"/>
            <a:ext cx="1333660" cy="370503"/>
            <a:chOff x="0" y="0"/>
            <a:chExt cx="1778213" cy="494004"/>
          </a:xfrm>
        </p:grpSpPr>
        <p:grpSp>
          <p:nvGrpSpPr>
            <p:cNvPr id="50" name="Group 50"/>
            <p:cNvGrpSpPr/>
            <p:nvPr/>
          </p:nvGrpSpPr>
          <p:grpSpPr>
            <a:xfrm>
              <a:off x="0" y="0"/>
              <a:ext cx="1778213" cy="494004"/>
              <a:chOff x="0" y="0"/>
              <a:chExt cx="435656" cy="121029"/>
            </a:xfrm>
          </p:grpSpPr>
          <p:sp>
            <p:nvSpPr>
              <p:cNvPr id="51" name="Freeform 5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2" name="TextBox 5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3" name="TextBox 5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54" name="Group 54"/>
          <p:cNvGrpSpPr/>
          <p:nvPr/>
        </p:nvGrpSpPr>
        <p:grpSpPr>
          <a:xfrm rot="8362824">
            <a:off x="10254681" y="7824399"/>
            <a:ext cx="1333660" cy="370503"/>
            <a:chOff x="0" y="0"/>
            <a:chExt cx="1778213" cy="494004"/>
          </a:xfrm>
        </p:grpSpPr>
        <p:grpSp>
          <p:nvGrpSpPr>
            <p:cNvPr id="55" name="Group 55"/>
            <p:cNvGrpSpPr/>
            <p:nvPr/>
          </p:nvGrpSpPr>
          <p:grpSpPr>
            <a:xfrm>
              <a:off x="0" y="0"/>
              <a:ext cx="1778213" cy="494004"/>
              <a:chOff x="0" y="0"/>
              <a:chExt cx="435656" cy="121029"/>
            </a:xfrm>
          </p:grpSpPr>
          <p:sp>
            <p:nvSpPr>
              <p:cNvPr id="56" name="Freeform 5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57" name="TextBox 5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58" name="TextBox 5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59" name="Group 59"/>
          <p:cNvGrpSpPr/>
          <p:nvPr/>
        </p:nvGrpSpPr>
        <p:grpSpPr>
          <a:xfrm rot="9615708">
            <a:off x="9141855" y="8464558"/>
            <a:ext cx="1333660" cy="370503"/>
            <a:chOff x="0" y="0"/>
            <a:chExt cx="1778213" cy="494004"/>
          </a:xfrm>
        </p:grpSpPr>
        <p:grpSp>
          <p:nvGrpSpPr>
            <p:cNvPr id="60" name="Group 60"/>
            <p:cNvGrpSpPr/>
            <p:nvPr/>
          </p:nvGrpSpPr>
          <p:grpSpPr>
            <a:xfrm>
              <a:off x="0" y="0"/>
              <a:ext cx="1778213" cy="494004"/>
              <a:chOff x="0" y="0"/>
              <a:chExt cx="435656" cy="121029"/>
            </a:xfrm>
          </p:grpSpPr>
          <p:sp>
            <p:nvSpPr>
              <p:cNvPr id="61" name="Freeform 6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62" name="TextBox 6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3" name="TextBox 6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64" name="Group 64"/>
          <p:cNvGrpSpPr/>
          <p:nvPr/>
        </p:nvGrpSpPr>
        <p:grpSpPr>
          <a:xfrm rot="-7925960">
            <a:off x="6660609" y="7916194"/>
            <a:ext cx="1333660" cy="370503"/>
            <a:chOff x="0" y="0"/>
            <a:chExt cx="1778213" cy="494004"/>
          </a:xfrm>
        </p:grpSpPr>
        <p:grpSp>
          <p:nvGrpSpPr>
            <p:cNvPr id="65" name="Group 65"/>
            <p:cNvGrpSpPr/>
            <p:nvPr/>
          </p:nvGrpSpPr>
          <p:grpSpPr>
            <a:xfrm>
              <a:off x="0" y="0"/>
              <a:ext cx="1778213" cy="494004"/>
              <a:chOff x="0" y="0"/>
              <a:chExt cx="435656" cy="121029"/>
            </a:xfrm>
          </p:grpSpPr>
          <p:sp>
            <p:nvSpPr>
              <p:cNvPr id="66" name="Freeform 6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67" name="TextBox 6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68" name="TextBox 68"/>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69" name="Group 69"/>
          <p:cNvGrpSpPr/>
          <p:nvPr/>
        </p:nvGrpSpPr>
        <p:grpSpPr>
          <a:xfrm rot="-6147791">
            <a:off x="6080784" y="6901358"/>
            <a:ext cx="1333660" cy="370503"/>
            <a:chOff x="0" y="0"/>
            <a:chExt cx="1778213" cy="494004"/>
          </a:xfrm>
        </p:grpSpPr>
        <p:grpSp>
          <p:nvGrpSpPr>
            <p:cNvPr id="70" name="Group 70"/>
            <p:cNvGrpSpPr/>
            <p:nvPr/>
          </p:nvGrpSpPr>
          <p:grpSpPr>
            <a:xfrm>
              <a:off x="0" y="0"/>
              <a:ext cx="1778213" cy="494004"/>
              <a:chOff x="0" y="0"/>
              <a:chExt cx="435656" cy="121029"/>
            </a:xfrm>
          </p:grpSpPr>
          <p:sp>
            <p:nvSpPr>
              <p:cNvPr id="71" name="Freeform 7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F8DC2D"/>
              </a:solidFill>
            </p:spPr>
            <p:txBody>
              <a:bodyPr/>
              <a:lstStyle/>
              <a:p>
                <a:endParaRPr lang="en-PH"/>
              </a:p>
            </p:txBody>
          </p:sp>
          <p:sp>
            <p:nvSpPr>
              <p:cNvPr id="72" name="TextBox 7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3" name="TextBox 73"/>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74" name="Group 74"/>
          <p:cNvGrpSpPr/>
          <p:nvPr/>
        </p:nvGrpSpPr>
        <p:grpSpPr>
          <a:xfrm rot="-913259">
            <a:off x="7802880" y="3677748"/>
            <a:ext cx="1333660" cy="370503"/>
            <a:chOff x="0" y="0"/>
            <a:chExt cx="1778213" cy="494004"/>
          </a:xfrm>
        </p:grpSpPr>
        <p:grpSp>
          <p:nvGrpSpPr>
            <p:cNvPr id="75" name="Group 75"/>
            <p:cNvGrpSpPr/>
            <p:nvPr/>
          </p:nvGrpSpPr>
          <p:grpSpPr>
            <a:xfrm>
              <a:off x="0" y="0"/>
              <a:ext cx="1778213" cy="494004"/>
              <a:chOff x="0" y="0"/>
              <a:chExt cx="435656" cy="121029"/>
            </a:xfrm>
          </p:grpSpPr>
          <p:sp>
            <p:nvSpPr>
              <p:cNvPr id="76" name="Freeform 76"/>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77" name="TextBox 77"/>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78" name="TextBox 78"/>
            <p:cNvSpPr txBox="1"/>
            <p:nvPr/>
          </p:nvSpPr>
          <p:spPr>
            <a:xfrm>
              <a:off x="156199" y="-3326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grpSp>
        <p:nvGrpSpPr>
          <p:cNvPr id="79" name="Group 79"/>
          <p:cNvGrpSpPr/>
          <p:nvPr/>
        </p:nvGrpSpPr>
        <p:grpSpPr>
          <a:xfrm rot="997856">
            <a:off x="9186629" y="3692276"/>
            <a:ext cx="1333660" cy="370503"/>
            <a:chOff x="0" y="0"/>
            <a:chExt cx="1778213" cy="494004"/>
          </a:xfrm>
        </p:grpSpPr>
        <p:grpSp>
          <p:nvGrpSpPr>
            <p:cNvPr id="80" name="Group 80"/>
            <p:cNvGrpSpPr/>
            <p:nvPr/>
          </p:nvGrpSpPr>
          <p:grpSpPr>
            <a:xfrm>
              <a:off x="0" y="0"/>
              <a:ext cx="1778213" cy="494004"/>
              <a:chOff x="0" y="0"/>
              <a:chExt cx="435656" cy="121029"/>
            </a:xfrm>
          </p:grpSpPr>
          <p:sp>
            <p:nvSpPr>
              <p:cNvPr id="81" name="Freeform 81"/>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642EC7"/>
              </a:solidFill>
            </p:spPr>
            <p:txBody>
              <a:bodyPr/>
              <a:lstStyle/>
              <a:p>
                <a:endParaRPr lang="en-PH"/>
              </a:p>
            </p:txBody>
          </p:sp>
          <p:sp>
            <p:nvSpPr>
              <p:cNvPr id="82" name="TextBox 82"/>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83" name="TextBox 83"/>
            <p:cNvSpPr txBox="1"/>
            <p:nvPr/>
          </p:nvSpPr>
          <p:spPr>
            <a:xfrm>
              <a:off x="156199" y="-33266"/>
              <a:ext cx="1475799" cy="526084"/>
            </a:xfrm>
            <a:prstGeom prst="rect">
              <a:avLst/>
            </a:prstGeom>
          </p:spPr>
          <p:txBody>
            <a:bodyPr lIns="0" tIns="0" rIns="0" bIns="0" rtlCol="0" anchor="t">
              <a:spAutoFit/>
            </a:bodyPr>
            <a:lstStyle/>
            <a:p>
              <a:pPr algn="ctr">
                <a:lnSpc>
                  <a:spcPts val="3321"/>
                </a:lnSpc>
              </a:pPr>
              <a:r>
                <a:rPr lang="en-US" sz="2372" b="1">
                  <a:solidFill>
                    <a:srgbClr val="FFFFFF"/>
                  </a:solidFill>
                  <a:latin typeface="Canva Sans Bold"/>
                  <a:ea typeface="Canva Sans Bold"/>
                  <a:cs typeface="Canva Sans Bold"/>
                  <a:sym typeface="Canva Sans Bold"/>
                </a:rPr>
                <a:t>011010</a:t>
              </a:r>
            </a:p>
          </p:txBody>
        </p:sp>
      </p:grpSp>
      <p:sp>
        <p:nvSpPr>
          <p:cNvPr id="84" name="TextBox 84"/>
          <p:cNvSpPr txBox="1"/>
          <p:nvPr/>
        </p:nvSpPr>
        <p:spPr>
          <a:xfrm>
            <a:off x="402046" y="2587670"/>
            <a:ext cx="4959483" cy="4173256"/>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A hard disk is classified as a direct-access read-write device since any sector can be selected for reading or writing. However, it's important to note that the data within a sector must be read sequentially.</a:t>
            </a:r>
          </a:p>
        </p:txBody>
      </p:sp>
      <p:grpSp>
        <p:nvGrpSpPr>
          <p:cNvPr id="85" name="Group 85"/>
          <p:cNvGrpSpPr/>
          <p:nvPr/>
        </p:nvGrpSpPr>
        <p:grpSpPr>
          <a:xfrm rot="-4908927">
            <a:off x="6966822" y="5776008"/>
            <a:ext cx="1333660" cy="370503"/>
            <a:chOff x="0" y="0"/>
            <a:chExt cx="1778213" cy="494004"/>
          </a:xfrm>
        </p:grpSpPr>
        <p:grpSp>
          <p:nvGrpSpPr>
            <p:cNvPr id="86" name="Group 86"/>
            <p:cNvGrpSpPr/>
            <p:nvPr/>
          </p:nvGrpSpPr>
          <p:grpSpPr>
            <a:xfrm>
              <a:off x="0" y="0"/>
              <a:ext cx="1778213" cy="494004"/>
              <a:chOff x="0" y="0"/>
              <a:chExt cx="435656" cy="121029"/>
            </a:xfrm>
          </p:grpSpPr>
          <p:sp>
            <p:nvSpPr>
              <p:cNvPr id="87" name="Freeform 87"/>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PH"/>
              </a:p>
            </p:txBody>
          </p:sp>
          <p:sp>
            <p:nvSpPr>
              <p:cNvPr id="88" name="TextBox 88"/>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89" name="TextBox 89"/>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90" name="Group 90"/>
          <p:cNvGrpSpPr/>
          <p:nvPr/>
        </p:nvGrpSpPr>
        <p:grpSpPr>
          <a:xfrm rot="-7770221">
            <a:off x="7235754" y="6855109"/>
            <a:ext cx="1333660" cy="370503"/>
            <a:chOff x="0" y="0"/>
            <a:chExt cx="1778213" cy="494004"/>
          </a:xfrm>
        </p:grpSpPr>
        <p:grpSp>
          <p:nvGrpSpPr>
            <p:cNvPr id="91" name="Group 91"/>
            <p:cNvGrpSpPr/>
            <p:nvPr/>
          </p:nvGrpSpPr>
          <p:grpSpPr>
            <a:xfrm>
              <a:off x="0" y="0"/>
              <a:ext cx="1778213" cy="494004"/>
              <a:chOff x="0" y="0"/>
              <a:chExt cx="435656" cy="121029"/>
            </a:xfrm>
          </p:grpSpPr>
          <p:sp>
            <p:nvSpPr>
              <p:cNvPr id="92" name="Freeform 92"/>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PH"/>
              </a:p>
            </p:txBody>
          </p:sp>
          <p:sp>
            <p:nvSpPr>
              <p:cNvPr id="93" name="TextBox 93"/>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94" name="TextBox 94"/>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grpSp>
        <p:nvGrpSpPr>
          <p:cNvPr id="95" name="Group 95"/>
          <p:cNvGrpSpPr/>
          <p:nvPr/>
        </p:nvGrpSpPr>
        <p:grpSpPr>
          <a:xfrm rot="-9492816">
            <a:off x="8033453" y="7524517"/>
            <a:ext cx="1333660" cy="370503"/>
            <a:chOff x="0" y="0"/>
            <a:chExt cx="1778213" cy="494004"/>
          </a:xfrm>
        </p:grpSpPr>
        <p:grpSp>
          <p:nvGrpSpPr>
            <p:cNvPr id="96" name="Group 96"/>
            <p:cNvGrpSpPr/>
            <p:nvPr/>
          </p:nvGrpSpPr>
          <p:grpSpPr>
            <a:xfrm>
              <a:off x="0" y="0"/>
              <a:ext cx="1778213" cy="494004"/>
              <a:chOff x="0" y="0"/>
              <a:chExt cx="435656" cy="121029"/>
            </a:xfrm>
          </p:grpSpPr>
          <p:sp>
            <p:nvSpPr>
              <p:cNvPr id="97" name="Freeform 97"/>
              <p:cNvSpPr/>
              <p:nvPr/>
            </p:nvSpPr>
            <p:spPr>
              <a:xfrm>
                <a:off x="0" y="0"/>
                <a:ext cx="435656" cy="121029"/>
              </a:xfrm>
              <a:custGeom>
                <a:avLst/>
                <a:gdLst/>
                <a:ahLst/>
                <a:cxnLst/>
                <a:rect l="l" t="t" r="r" b="b"/>
                <a:pathLst>
                  <a:path w="435656" h="121029">
                    <a:moveTo>
                      <a:pt x="60515" y="0"/>
                    </a:moveTo>
                    <a:lnTo>
                      <a:pt x="375142" y="0"/>
                    </a:lnTo>
                    <a:cubicBezTo>
                      <a:pt x="391191" y="0"/>
                      <a:pt x="406583" y="6376"/>
                      <a:pt x="417932" y="17724"/>
                    </a:cubicBezTo>
                    <a:cubicBezTo>
                      <a:pt x="429281" y="29073"/>
                      <a:pt x="435656" y="44465"/>
                      <a:pt x="435656" y="60515"/>
                    </a:cubicBezTo>
                    <a:lnTo>
                      <a:pt x="435656" y="60515"/>
                    </a:lnTo>
                    <a:cubicBezTo>
                      <a:pt x="435656" y="93936"/>
                      <a:pt x="408563" y="121029"/>
                      <a:pt x="375142" y="121029"/>
                    </a:cubicBezTo>
                    <a:lnTo>
                      <a:pt x="60515" y="121029"/>
                    </a:lnTo>
                    <a:cubicBezTo>
                      <a:pt x="44465" y="121029"/>
                      <a:pt x="29073" y="114654"/>
                      <a:pt x="17724" y="103305"/>
                    </a:cubicBezTo>
                    <a:cubicBezTo>
                      <a:pt x="6376" y="91956"/>
                      <a:pt x="0" y="76564"/>
                      <a:pt x="0" y="60515"/>
                    </a:cubicBezTo>
                    <a:lnTo>
                      <a:pt x="0" y="60515"/>
                    </a:lnTo>
                    <a:cubicBezTo>
                      <a:pt x="0" y="44465"/>
                      <a:pt x="6376" y="29073"/>
                      <a:pt x="17724" y="17724"/>
                    </a:cubicBezTo>
                    <a:cubicBezTo>
                      <a:pt x="29073" y="6376"/>
                      <a:pt x="44465" y="0"/>
                      <a:pt x="60515" y="0"/>
                    </a:cubicBezTo>
                    <a:close/>
                  </a:path>
                </a:pathLst>
              </a:custGeom>
              <a:solidFill>
                <a:srgbClr val="019D97"/>
              </a:solidFill>
            </p:spPr>
            <p:txBody>
              <a:bodyPr/>
              <a:lstStyle/>
              <a:p>
                <a:endParaRPr lang="en-PH"/>
              </a:p>
            </p:txBody>
          </p:sp>
          <p:sp>
            <p:nvSpPr>
              <p:cNvPr id="98" name="TextBox 98"/>
              <p:cNvSpPr txBox="1"/>
              <p:nvPr/>
            </p:nvSpPr>
            <p:spPr>
              <a:xfrm>
                <a:off x="0" y="-28575"/>
                <a:ext cx="435656" cy="149604"/>
              </a:xfrm>
              <a:prstGeom prst="rect">
                <a:avLst/>
              </a:prstGeom>
            </p:spPr>
            <p:txBody>
              <a:bodyPr lIns="50800" tIns="50800" rIns="50800" bIns="50800" rtlCol="0" anchor="ctr"/>
              <a:lstStyle/>
              <a:p>
                <a:pPr algn="ctr">
                  <a:lnSpc>
                    <a:spcPts val="2595"/>
                  </a:lnSpc>
                </a:pPr>
                <a:endParaRPr/>
              </a:p>
            </p:txBody>
          </p:sp>
        </p:grpSp>
        <p:sp>
          <p:nvSpPr>
            <p:cNvPr id="99" name="TextBox 99"/>
            <p:cNvSpPr txBox="1"/>
            <p:nvPr/>
          </p:nvSpPr>
          <p:spPr>
            <a:xfrm>
              <a:off x="156199" y="-33266"/>
              <a:ext cx="1475799" cy="527271"/>
            </a:xfrm>
            <a:prstGeom prst="rect">
              <a:avLst/>
            </a:prstGeom>
          </p:spPr>
          <p:txBody>
            <a:bodyPr lIns="0" tIns="0" rIns="0" bIns="0" rtlCol="0" anchor="t">
              <a:spAutoFit/>
            </a:bodyPr>
            <a:lstStyle/>
            <a:p>
              <a:pPr algn="ctr">
                <a:lnSpc>
                  <a:spcPts val="3321"/>
                </a:lnSpc>
              </a:pPr>
              <a:r>
                <a:rPr lang="en-US" sz="2372" b="1">
                  <a:solidFill>
                    <a:srgbClr val="000000"/>
                  </a:solidFill>
                  <a:latin typeface="Canva Sans Bold"/>
                  <a:ea typeface="Canva Sans Bold"/>
                  <a:cs typeface="Canva Sans Bold"/>
                  <a:sym typeface="Canva Sans Bold"/>
                </a:rPr>
                <a:t>011010</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514758"/>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1558228" y="5866589"/>
            <a:ext cx="3050400" cy="2961661"/>
          </a:xfrm>
          <a:custGeom>
            <a:avLst/>
            <a:gdLst/>
            <a:ahLst/>
            <a:cxnLst/>
            <a:rect l="l" t="t" r="r" b="b"/>
            <a:pathLst>
              <a:path w="3050400" h="2961661">
                <a:moveTo>
                  <a:pt x="0" y="0"/>
                </a:moveTo>
                <a:lnTo>
                  <a:pt x="3050400" y="0"/>
                </a:lnTo>
                <a:lnTo>
                  <a:pt x="3050400" y="2961661"/>
                </a:lnTo>
                <a:lnTo>
                  <a:pt x="0" y="29616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5447634" y="5773326"/>
            <a:ext cx="3169588" cy="3169588"/>
          </a:xfrm>
          <a:custGeom>
            <a:avLst/>
            <a:gdLst/>
            <a:ahLst/>
            <a:cxnLst/>
            <a:rect l="l" t="t" r="r" b="b"/>
            <a:pathLst>
              <a:path w="3169588" h="3169588">
                <a:moveTo>
                  <a:pt x="0" y="0"/>
                </a:moveTo>
                <a:lnTo>
                  <a:pt x="3169589" y="0"/>
                </a:lnTo>
                <a:lnTo>
                  <a:pt x="3169589" y="3169588"/>
                </a:lnTo>
                <a:lnTo>
                  <a:pt x="0" y="31695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 name="Freeform 10"/>
          <p:cNvSpPr/>
          <p:nvPr/>
        </p:nvSpPr>
        <p:spPr>
          <a:xfrm>
            <a:off x="9376179" y="5866589"/>
            <a:ext cx="2961661" cy="2961661"/>
          </a:xfrm>
          <a:custGeom>
            <a:avLst/>
            <a:gdLst/>
            <a:ahLst/>
            <a:cxnLst/>
            <a:rect l="l" t="t" r="r" b="b"/>
            <a:pathLst>
              <a:path w="2961661" h="2961661">
                <a:moveTo>
                  <a:pt x="0" y="0"/>
                </a:moveTo>
                <a:lnTo>
                  <a:pt x="2961661" y="0"/>
                </a:lnTo>
                <a:lnTo>
                  <a:pt x="2961661" y="2961661"/>
                </a:lnTo>
                <a:lnTo>
                  <a:pt x="0" y="29616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1" name="Freeform 11"/>
          <p:cNvSpPr/>
          <p:nvPr/>
        </p:nvSpPr>
        <p:spPr>
          <a:xfrm>
            <a:off x="10386777" y="7752316"/>
            <a:ext cx="940464" cy="940464"/>
          </a:xfrm>
          <a:custGeom>
            <a:avLst/>
            <a:gdLst/>
            <a:ahLst/>
            <a:cxnLst/>
            <a:rect l="l" t="t" r="r" b="b"/>
            <a:pathLst>
              <a:path w="940464" h="940464">
                <a:moveTo>
                  <a:pt x="0" y="0"/>
                </a:moveTo>
                <a:lnTo>
                  <a:pt x="940464" y="0"/>
                </a:lnTo>
                <a:lnTo>
                  <a:pt x="940464" y="940464"/>
                </a:lnTo>
                <a:lnTo>
                  <a:pt x="0" y="9404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12" name="Freeform 12"/>
          <p:cNvSpPr/>
          <p:nvPr/>
        </p:nvSpPr>
        <p:spPr>
          <a:xfrm>
            <a:off x="13093126" y="5773326"/>
            <a:ext cx="3189523" cy="3169588"/>
          </a:xfrm>
          <a:custGeom>
            <a:avLst/>
            <a:gdLst/>
            <a:ahLst/>
            <a:cxnLst/>
            <a:rect l="l" t="t" r="r" b="b"/>
            <a:pathLst>
              <a:path w="3189523" h="3169588">
                <a:moveTo>
                  <a:pt x="0" y="0"/>
                </a:moveTo>
                <a:lnTo>
                  <a:pt x="3189523" y="0"/>
                </a:lnTo>
                <a:lnTo>
                  <a:pt x="3189523" y="3169588"/>
                </a:lnTo>
                <a:lnTo>
                  <a:pt x="0" y="3169588"/>
                </a:lnTo>
                <a:lnTo>
                  <a:pt x="0" y="0"/>
                </a:lnTo>
                <a:close/>
              </a:path>
            </a:pathLst>
          </a:custGeom>
          <a:blipFill>
            <a:blip r:embed="rId16"/>
            <a:stretch>
              <a:fillRect/>
            </a:stretch>
          </a:blipFill>
        </p:spPr>
        <p:txBody>
          <a:bodyPr/>
          <a:lstStyle/>
          <a:p>
            <a:endParaRPr lang="en-PH"/>
          </a:p>
        </p:txBody>
      </p:sp>
      <p:sp>
        <p:nvSpPr>
          <p:cNvPr id="13" name="Freeform 13"/>
          <p:cNvSpPr/>
          <p:nvPr/>
        </p:nvSpPr>
        <p:spPr>
          <a:xfrm>
            <a:off x="14109490" y="7982391"/>
            <a:ext cx="1308986" cy="710389"/>
          </a:xfrm>
          <a:custGeom>
            <a:avLst/>
            <a:gdLst/>
            <a:ahLst/>
            <a:cxnLst/>
            <a:rect l="l" t="t" r="r" b="b"/>
            <a:pathLst>
              <a:path w="1308986" h="710389">
                <a:moveTo>
                  <a:pt x="0" y="0"/>
                </a:moveTo>
                <a:lnTo>
                  <a:pt x="1308985" y="0"/>
                </a:lnTo>
                <a:lnTo>
                  <a:pt x="1308985" y="710389"/>
                </a:lnTo>
                <a:lnTo>
                  <a:pt x="0" y="710389"/>
                </a:lnTo>
                <a:lnTo>
                  <a:pt x="0" y="0"/>
                </a:lnTo>
                <a:close/>
              </a:path>
            </a:pathLst>
          </a:custGeom>
          <a:blipFill>
            <a:blip r:embed="rId17">
              <a:extLst>
                <a:ext uri="{96DAC541-7B7A-43D3-8B79-37D633B846F1}">
                  <asvg:svgBlip xmlns:asvg="http://schemas.microsoft.com/office/drawing/2016/SVG/main" r:embed="rId18"/>
                </a:ext>
              </a:extLst>
            </a:blip>
            <a:stretch>
              <a:fillRect b="-79195"/>
            </a:stretch>
          </a:blipFill>
        </p:spPr>
        <p:txBody>
          <a:bodyPr/>
          <a:lstStyle/>
          <a:p>
            <a:endParaRPr lang="en-PH"/>
          </a:p>
        </p:txBody>
      </p:sp>
      <p:sp>
        <p:nvSpPr>
          <p:cNvPr id="14" name="TextBox 14"/>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5" name="TextBox 15"/>
          <p:cNvSpPr txBox="1"/>
          <p:nvPr/>
        </p:nvSpPr>
        <p:spPr>
          <a:xfrm>
            <a:off x="402046" y="1763870"/>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Optical Media</a:t>
            </a:r>
          </a:p>
        </p:txBody>
      </p:sp>
      <p:sp>
        <p:nvSpPr>
          <p:cNvPr id="16" name="TextBox 16"/>
          <p:cNvSpPr txBox="1"/>
          <p:nvPr/>
        </p:nvSpPr>
        <p:spPr>
          <a:xfrm>
            <a:off x="402046" y="2587670"/>
            <a:ext cx="16632848" cy="1030006"/>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Optical media is a storage medium that uses laser technology to read and write data on discs, including formats like CDs, DVDs, and Blu-ray discs.</a:t>
            </a:r>
          </a:p>
        </p:txBody>
      </p:sp>
      <p:sp>
        <p:nvSpPr>
          <p:cNvPr id="17" name="TextBox 17"/>
          <p:cNvSpPr txBox="1"/>
          <p:nvPr/>
        </p:nvSpPr>
        <p:spPr>
          <a:xfrm>
            <a:off x="7098640" y="4624296"/>
            <a:ext cx="4090720" cy="987105"/>
          </a:xfrm>
          <a:prstGeom prst="rect">
            <a:avLst/>
          </a:prstGeom>
        </p:spPr>
        <p:txBody>
          <a:bodyPr lIns="0" tIns="0" rIns="0" bIns="0" rtlCol="0" anchor="t">
            <a:spAutoFit/>
          </a:bodyPr>
          <a:lstStyle/>
          <a:p>
            <a:pPr algn="l">
              <a:lnSpc>
                <a:spcPts val="7362"/>
              </a:lnSpc>
              <a:spcBef>
                <a:spcPct val="0"/>
              </a:spcBef>
            </a:pPr>
            <a:r>
              <a:rPr lang="en-US" sz="7362">
                <a:solidFill>
                  <a:srgbClr val="F6F3E4"/>
                </a:solidFill>
                <a:latin typeface="Bukhari Script"/>
                <a:ea typeface="Bukhari Script"/>
                <a:cs typeface="Bukhari Script"/>
                <a:sym typeface="Bukhari Script"/>
              </a:rPr>
              <a:t>Evolution</a:t>
            </a:r>
          </a:p>
        </p:txBody>
      </p:sp>
      <p:sp>
        <p:nvSpPr>
          <p:cNvPr id="18" name="TextBox 18"/>
          <p:cNvSpPr txBox="1"/>
          <p:nvPr/>
        </p:nvSpPr>
        <p:spPr>
          <a:xfrm>
            <a:off x="1918180" y="8904814"/>
            <a:ext cx="2330496" cy="815340"/>
          </a:xfrm>
          <a:prstGeom prst="rect">
            <a:avLst/>
          </a:prstGeom>
        </p:spPr>
        <p:txBody>
          <a:bodyPr lIns="0" tIns="0" rIns="0" bIns="0" rtlCol="0" anchor="t">
            <a:spAutoFit/>
          </a:bodyPr>
          <a:lstStyle/>
          <a:p>
            <a:pPr algn="ctr">
              <a:lnSpc>
                <a:spcPts val="3359"/>
              </a:lnSpc>
            </a:pPr>
            <a:r>
              <a:rPr lang="en-US" sz="2400">
                <a:solidFill>
                  <a:srgbClr val="000000"/>
                </a:solidFill>
                <a:latin typeface="Open Sans"/>
                <a:ea typeface="Open Sans"/>
                <a:cs typeface="Open Sans"/>
                <a:sym typeface="Open Sans"/>
              </a:rPr>
              <a:t>CD - </a:t>
            </a:r>
            <a:r>
              <a:rPr lang="en-US" sz="2400" b="1" i="1">
                <a:solidFill>
                  <a:srgbClr val="000000"/>
                </a:solidFill>
                <a:latin typeface="Open Sans Bold Italics"/>
                <a:ea typeface="Open Sans Bold Italics"/>
                <a:cs typeface="Open Sans Bold Italics"/>
                <a:sym typeface="Open Sans Bold Italics"/>
              </a:rPr>
              <a:t>Read only</a:t>
            </a:r>
          </a:p>
          <a:p>
            <a:pPr algn="ctr">
              <a:lnSpc>
                <a:spcPts val="3359"/>
              </a:lnSpc>
              <a:spcBef>
                <a:spcPct val="0"/>
              </a:spcBef>
            </a:pPr>
            <a:r>
              <a:rPr lang="en-US" sz="2400">
                <a:solidFill>
                  <a:srgbClr val="000000"/>
                </a:solidFill>
                <a:latin typeface="Open Sans"/>
                <a:ea typeface="Open Sans"/>
                <a:cs typeface="Open Sans"/>
                <a:sym typeface="Open Sans"/>
              </a:rPr>
              <a:t>(Compact Disc)</a:t>
            </a:r>
          </a:p>
        </p:txBody>
      </p:sp>
      <p:sp>
        <p:nvSpPr>
          <p:cNvPr id="19" name="TextBox 19"/>
          <p:cNvSpPr txBox="1"/>
          <p:nvPr/>
        </p:nvSpPr>
        <p:spPr>
          <a:xfrm>
            <a:off x="5552110" y="8904814"/>
            <a:ext cx="2960637" cy="815340"/>
          </a:xfrm>
          <a:prstGeom prst="rect">
            <a:avLst/>
          </a:prstGeom>
        </p:spPr>
        <p:txBody>
          <a:bodyPr lIns="0" tIns="0" rIns="0" bIns="0" rtlCol="0" anchor="t">
            <a:spAutoFit/>
          </a:bodyPr>
          <a:lstStyle/>
          <a:p>
            <a:pPr algn="ctr">
              <a:lnSpc>
                <a:spcPts val="3359"/>
              </a:lnSpc>
            </a:pPr>
            <a:r>
              <a:rPr lang="en-US" sz="2400">
                <a:solidFill>
                  <a:srgbClr val="000000"/>
                </a:solidFill>
                <a:latin typeface="Open Sans"/>
                <a:ea typeface="Open Sans"/>
                <a:cs typeface="Open Sans"/>
                <a:sym typeface="Open Sans"/>
              </a:rPr>
              <a:t>CD - </a:t>
            </a:r>
            <a:r>
              <a:rPr lang="en-US" sz="2400" b="1" i="1">
                <a:solidFill>
                  <a:srgbClr val="000000"/>
                </a:solidFill>
                <a:latin typeface="Open Sans Bold Italics"/>
                <a:ea typeface="Open Sans Bold Italics"/>
                <a:cs typeface="Open Sans Bold Italics"/>
                <a:sym typeface="Open Sans Bold Italics"/>
              </a:rPr>
              <a:t>Read and Write</a:t>
            </a:r>
          </a:p>
          <a:p>
            <a:pPr algn="ctr">
              <a:lnSpc>
                <a:spcPts val="3359"/>
              </a:lnSpc>
              <a:spcBef>
                <a:spcPct val="0"/>
              </a:spcBef>
            </a:pPr>
            <a:r>
              <a:rPr lang="en-US" sz="2400">
                <a:solidFill>
                  <a:srgbClr val="000000"/>
                </a:solidFill>
                <a:latin typeface="Open Sans"/>
                <a:ea typeface="Open Sans"/>
                <a:cs typeface="Open Sans"/>
                <a:sym typeface="Open Sans"/>
              </a:rPr>
              <a:t>(Compact Disc)</a:t>
            </a:r>
          </a:p>
        </p:txBody>
      </p:sp>
      <p:sp>
        <p:nvSpPr>
          <p:cNvPr id="20" name="TextBox 20"/>
          <p:cNvSpPr txBox="1"/>
          <p:nvPr/>
        </p:nvSpPr>
        <p:spPr>
          <a:xfrm>
            <a:off x="9376179" y="8904814"/>
            <a:ext cx="3102419" cy="815340"/>
          </a:xfrm>
          <a:prstGeom prst="rect">
            <a:avLst/>
          </a:prstGeom>
        </p:spPr>
        <p:txBody>
          <a:bodyPr lIns="0" tIns="0" rIns="0" bIns="0" rtlCol="0" anchor="t">
            <a:spAutoFit/>
          </a:bodyPr>
          <a:lstStyle/>
          <a:p>
            <a:pPr algn="ctr">
              <a:lnSpc>
                <a:spcPts val="3359"/>
              </a:lnSpc>
            </a:pPr>
            <a:r>
              <a:rPr lang="en-US" sz="2400">
                <a:solidFill>
                  <a:srgbClr val="000000"/>
                </a:solidFill>
                <a:latin typeface="Open Sans"/>
                <a:ea typeface="Open Sans"/>
                <a:cs typeface="Open Sans"/>
                <a:sym typeface="Open Sans"/>
              </a:rPr>
              <a:t>DVD </a:t>
            </a:r>
          </a:p>
          <a:p>
            <a:pPr algn="ctr">
              <a:lnSpc>
                <a:spcPts val="3359"/>
              </a:lnSpc>
              <a:spcBef>
                <a:spcPct val="0"/>
              </a:spcBef>
            </a:pPr>
            <a:r>
              <a:rPr lang="en-US" sz="2400">
                <a:solidFill>
                  <a:srgbClr val="000000"/>
                </a:solidFill>
                <a:latin typeface="Open Sans"/>
                <a:ea typeface="Open Sans"/>
                <a:cs typeface="Open Sans"/>
                <a:sym typeface="Open Sans"/>
              </a:rPr>
              <a:t>(Digital Versatile Disc)</a:t>
            </a:r>
          </a:p>
        </p:txBody>
      </p:sp>
      <p:sp>
        <p:nvSpPr>
          <p:cNvPr id="21" name="TextBox 21"/>
          <p:cNvSpPr txBox="1"/>
          <p:nvPr/>
        </p:nvSpPr>
        <p:spPr>
          <a:xfrm>
            <a:off x="13345373" y="8904814"/>
            <a:ext cx="3102419" cy="815340"/>
          </a:xfrm>
          <a:prstGeom prst="rect">
            <a:avLst/>
          </a:prstGeom>
        </p:spPr>
        <p:txBody>
          <a:bodyPr lIns="0" tIns="0" rIns="0" bIns="0" rtlCol="0" anchor="t">
            <a:spAutoFit/>
          </a:bodyPr>
          <a:lstStyle/>
          <a:p>
            <a:pPr algn="ctr">
              <a:lnSpc>
                <a:spcPts val="3359"/>
              </a:lnSpc>
            </a:pPr>
            <a:r>
              <a:rPr lang="en-US" sz="2400">
                <a:solidFill>
                  <a:srgbClr val="000000"/>
                </a:solidFill>
                <a:latin typeface="Open Sans"/>
                <a:ea typeface="Open Sans"/>
                <a:cs typeface="Open Sans"/>
                <a:sym typeface="Open Sans"/>
              </a:rPr>
              <a:t>BD</a:t>
            </a:r>
          </a:p>
          <a:p>
            <a:pPr algn="ctr">
              <a:lnSpc>
                <a:spcPts val="3359"/>
              </a:lnSpc>
              <a:spcBef>
                <a:spcPct val="0"/>
              </a:spcBef>
            </a:pPr>
            <a:r>
              <a:rPr lang="en-US" sz="2400">
                <a:solidFill>
                  <a:srgbClr val="000000"/>
                </a:solidFill>
                <a:latin typeface="Open Sans"/>
                <a:ea typeface="Open Sans"/>
                <a:cs typeface="Open Sans"/>
                <a:sym typeface="Open Sans"/>
              </a:rPr>
              <a:t>Blu-ray Disc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278455"/>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flipH="1">
            <a:off x="1604623" y="3844054"/>
            <a:ext cx="7435149" cy="4177202"/>
          </a:xfrm>
          <a:custGeom>
            <a:avLst/>
            <a:gdLst/>
            <a:ahLst/>
            <a:cxnLst/>
            <a:rect l="l" t="t" r="r" b="b"/>
            <a:pathLst>
              <a:path w="7435149" h="4177202">
                <a:moveTo>
                  <a:pt x="7435150" y="0"/>
                </a:moveTo>
                <a:lnTo>
                  <a:pt x="0" y="0"/>
                </a:lnTo>
                <a:lnTo>
                  <a:pt x="0" y="4177203"/>
                </a:lnTo>
                <a:lnTo>
                  <a:pt x="7435150" y="4177203"/>
                </a:lnTo>
                <a:lnTo>
                  <a:pt x="743515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9" name="Group 9"/>
          <p:cNvGrpSpPr/>
          <p:nvPr/>
        </p:nvGrpSpPr>
        <p:grpSpPr>
          <a:xfrm>
            <a:off x="5466381" y="4266253"/>
            <a:ext cx="3010224" cy="3332805"/>
            <a:chOff x="0" y="0"/>
            <a:chExt cx="4013632" cy="4443740"/>
          </a:xfrm>
        </p:grpSpPr>
        <p:sp>
          <p:nvSpPr>
            <p:cNvPr id="10" name="Freeform 10"/>
            <p:cNvSpPr/>
            <p:nvPr/>
          </p:nvSpPr>
          <p:spPr>
            <a:xfrm>
              <a:off x="0" y="0"/>
              <a:ext cx="4013632" cy="4013632"/>
            </a:xfrm>
            <a:custGeom>
              <a:avLst/>
              <a:gdLst/>
              <a:ahLst/>
              <a:cxnLst/>
              <a:rect l="l" t="t" r="r" b="b"/>
              <a:pathLst>
                <a:path w="4013632" h="4013632">
                  <a:moveTo>
                    <a:pt x="0" y="0"/>
                  </a:moveTo>
                  <a:lnTo>
                    <a:pt x="4013632" y="0"/>
                  </a:lnTo>
                  <a:lnTo>
                    <a:pt x="4013632" y="4013632"/>
                  </a:lnTo>
                  <a:lnTo>
                    <a:pt x="0" y="40136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Freeform 11"/>
            <p:cNvSpPr/>
            <p:nvPr/>
          </p:nvSpPr>
          <p:spPr>
            <a:xfrm>
              <a:off x="338012" y="331922"/>
              <a:ext cx="3337607" cy="3349788"/>
            </a:xfrm>
            <a:custGeom>
              <a:avLst/>
              <a:gdLst/>
              <a:ahLst/>
              <a:cxnLst/>
              <a:rect l="l" t="t" r="r" b="b"/>
              <a:pathLst>
                <a:path w="3337607" h="3349788">
                  <a:moveTo>
                    <a:pt x="0" y="0"/>
                  </a:moveTo>
                  <a:lnTo>
                    <a:pt x="3337607" y="0"/>
                  </a:lnTo>
                  <a:lnTo>
                    <a:pt x="3337607" y="3349788"/>
                  </a:lnTo>
                  <a:lnTo>
                    <a:pt x="0" y="33497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2" name="TextBox 12"/>
            <p:cNvSpPr txBox="1"/>
            <p:nvPr/>
          </p:nvSpPr>
          <p:spPr>
            <a:xfrm>
              <a:off x="793764" y="4144944"/>
              <a:ext cx="2426105" cy="298795"/>
            </a:xfrm>
            <a:prstGeom prst="rect">
              <a:avLst/>
            </a:prstGeom>
          </p:spPr>
          <p:txBody>
            <a:bodyPr lIns="0" tIns="0" rIns="0" bIns="0" rtlCol="0" anchor="t">
              <a:spAutoFit/>
            </a:bodyPr>
            <a:lstStyle/>
            <a:p>
              <a:pPr algn="ctr">
                <a:lnSpc>
                  <a:spcPts val="1884"/>
                </a:lnSpc>
                <a:spcBef>
                  <a:spcPct val="0"/>
                </a:spcBef>
              </a:pPr>
              <a:r>
                <a:rPr lang="en-US" sz="1345">
                  <a:solidFill>
                    <a:srgbClr val="000000"/>
                  </a:solidFill>
                  <a:latin typeface="Open Sans"/>
                  <a:ea typeface="Open Sans"/>
                  <a:cs typeface="Open Sans"/>
                  <a:sym typeface="Open Sans"/>
                </a:rPr>
                <a:t>*Simplified version</a:t>
              </a:r>
            </a:p>
          </p:txBody>
        </p:sp>
      </p:grpSp>
      <p:sp>
        <p:nvSpPr>
          <p:cNvPr id="13" name="Freeform 13"/>
          <p:cNvSpPr/>
          <p:nvPr/>
        </p:nvSpPr>
        <p:spPr>
          <a:xfrm flipH="1">
            <a:off x="8610391" y="3844054"/>
            <a:ext cx="7435149" cy="4177202"/>
          </a:xfrm>
          <a:custGeom>
            <a:avLst/>
            <a:gdLst/>
            <a:ahLst/>
            <a:cxnLst/>
            <a:rect l="l" t="t" r="r" b="b"/>
            <a:pathLst>
              <a:path w="7435149" h="4177202">
                <a:moveTo>
                  <a:pt x="7435149" y="0"/>
                </a:moveTo>
                <a:lnTo>
                  <a:pt x="0" y="0"/>
                </a:lnTo>
                <a:lnTo>
                  <a:pt x="0" y="4177203"/>
                </a:lnTo>
                <a:lnTo>
                  <a:pt x="7435149" y="4177203"/>
                </a:lnTo>
                <a:lnTo>
                  <a:pt x="743514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4" name="Freeform 14"/>
          <p:cNvSpPr/>
          <p:nvPr/>
        </p:nvSpPr>
        <p:spPr>
          <a:xfrm flipH="1">
            <a:off x="15660328" y="3844054"/>
            <a:ext cx="7435149" cy="4177202"/>
          </a:xfrm>
          <a:custGeom>
            <a:avLst/>
            <a:gdLst/>
            <a:ahLst/>
            <a:cxnLst/>
            <a:rect l="l" t="t" r="r" b="b"/>
            <a:pathLst>
              <a:path w="7435149" h="4177202">
                <a:moveTo>
                  <a:pt x="7435150" y="0"/>
                </a:moveTo>
                <a:lnTo>
                  <a:pt x="0" y="0"/>
                </a:lnTo>
                <a:lnTo>
                  <a:pt x="0" y="4177203"/>
                </a:lnTo>
                <a:lnTo>
                  <a:pt x="7435150" y="4177203"/>
                </a:lnTo>
                <a:lnTo>
                  <a:pt x="743515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5" name="Freeform 15"/>
          <p:cNvSpPr/>
          <p:nvPr/>
        </p:nvSpPr>
        <p:spPr>
          <a:xfrm>
            <a:off x="17259300" y="8205997"/>
            <a:ext cx="932587" cy="932587"/>
          </a:xfrm>
          <a:custGeom>
            <a:avLst/>
            <a:gdLst/>
            <a:ahLst/>
            <a:cxnLst/>
            <a:rect l="l" t="t" r="r" b="b"/>
            <a:pathLst>
              <a:path w="932587" h="932587">
                <a:moveTo>
                  <a:pt x="0" y="0"/>
                </a:moveTo>
                <a:lnTo>
                  <a:pt x="932587" y="0"/>
                </a:lnTo>
                <a:lnTo>
                  <a:pt x="932587" y="932587"/>
                </a:lnTo>
                <a:lnTo>
                  <a:pt x="0" y="9325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16" name="TextBox 16"/>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7" name="TextBox 17"/>
          <p:cNvSpPr txBox="1"/>
          <p:nvPr/>
        </p:nvSpPr>
        <p:spPr>
          <a:xfrm>
            <a:off x="402046" y="1527567"/>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How it works</a:t>
            </a:r>
          </a:p>
        </p:txBody>
      </p:sp>
      <p:sp>
        <p:nvSpPr>
          <p:cNvPr id="18" name="TextBox 18"/>
          <p:cNvSpPr txBox="1"/>
          <p:nvPr/>
        </p:nvSpPr>
        <p:spPr>
          <a:xfrm>
            <a:off x="2663172" y="4118871"/>
            <a:ext cx="2870396" cy="3480187"/>
          </a:xfrm>
          <a:prstGeom prst="rect">
            <a:avLst/>
          </a:prstGeom>
        </p:spPr>
        <p:txBody>
          <a:bodyPr lIns="0" tIns="0" rIns="0" bIns="0" rtlCol="0" anchor="t">
            <a:spAutoFit/>
          </a:bodyPr>
          <a:lstStyle/>
          <a:p>
            <a:pPr algn="l">
              <a:lnSpc>
                <a:spcPts val="3452"/>
              </a:lnSpc>
              <a:spcBef>
                <a:spcPct val="0"/>
              </a:spcBef>
            </a:pPr>
            <a:r>
              <a:rPr lang="en-US" sz="2465">
                <a:solidFill>
                  <a:srgbClr val="000000"/>
                </a:solidFill>
                <a:latin typeface="Open Sans"/>
                <a:ea typeface="Open Sans"/>
                <a:cs typeface="Open Sans"/>
                <a:sym typeface="Open Sans"/>
              </a:rPr>
              <a:t>The optical disc features a single continuous spiral pathway that extends from the innermost part of the surface to the outer periphery.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278455"/>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flipH="1">
            <a:off x="1604623" y="3844054"/>
            <a:ext cx="7435149" cy="4177202"/>
          </a:xfrm>
          <a:custGeom>
            <a:avLst/>
            <a:gdLst/>
            <a:ahLst/>
            <a:cxnLst/>
            <a:rect l="l" t="t" r="r" b="b"/>
            <a:pathLst>
              <a:path w="7435149" h="4177202">
                <a:moveTo>
                  <a:pt x="7435150" y="0"/>
                </a:moveTo>
                <a:lnTo>
                  <a:pt x="0" y="0"/>
                </a:lnTo>
                <a:lnTo>
                  <a:pt x="0" y="4177203"/>
                </a:lnTo>
                <a:lnTo>
                  <a:pt x="7435150" y="4177203"/>
                </a:lnTo>
                <a:lnTo>
                  <a:pt x="743515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9" name="Group 9"/>
          <p:cNvGrpSpPr/>
          <p:nvPr/>
        </p:nvGrpSpPr>
        <p:grpSpPr>
          <a:xfrm>
            <a:off x="5466381" y="4266253"/>
            <a:ext cx="3010224" cy="3332805"/>
            <a:chOff x="0" y="0"/>
            <a:chExt cx="4013632" cy="4443740"/>
          </a:xfrm>
        </p:grpSpPr>
        <p:sp>
          <p:nvSpPr>
            <p:cNvPr id="10" name="Freeform 10"/>
            <p:cNvSpPr/>
            <p:nvPr/>
          </p:nvSpPr>
          <p:spPr>
            <a:xfrm>
              <a:off x="0" y="0"/>
              <a:ext cx="4013632" cy="4013632"/>
            </a:xfrm>
            <a:custGeom>
              <a:avLst/>
              <a:gdLst/>
              <a:ahLst/>
              <a:cxnLst/>
              <a:rect l="l" t="t" r="r" b="b"/>
              <a:pathLst>
                <a:path w="4013632" h="4013632">
                  <a:moveTo>
                    <a:pt x="0" y="0"/>
                  </a:moveTo>
                  <a:lnTo>
                    <a:pt x="4013632" y="0"/>
                  </a:lnTo>
                  <a:lnTo>
                    <a:pt x="4013632" y="4013632"/>
                  </a:lnTo>
                  <a:lnTo>
                    <a:pt x="0" y="40136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Freeform 11"/>
            <p:cNvSpPr/>
            <p:nvPr/>
          </p:nvSpPr>
          <p:spPr>
            <a:xfrm>
              <a:off x="338012" y="331922"/>
              <a:ext cx="3337607" cy="3349788"/>
            </a:xfrm>
            <a:custGeom>
              <a:avLst/>
              <a:gdLst/>
              <a:ahLst/>
              <a:cxnLst/>
              <a:rect l="l" t="t" r="r" b="b"/>
              <a:pathLst>
                <a:path w="3337607" h="3349788">
                  <a:moveTo>
                    <a:pt x="0" y="0"/>
                  </a:moveTo>
                  <a:lnTo>
                    <a:pt x="3337607" y="0"/>
                  </a:lnTo>
                  <a:lnTo>
                    <a:pt x="3337607" y="3349788"/>
                  </a:lnTo>
                  <a:lnTo>
                    <a:pt x="0" y="33497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2" name="TextBox 12"/>
            <p:cNvSpPr txBox="1"/>
            <p:nvPr/>
          </p:nvSpPr>
          <p:spPr>
            <a:xfrm>
              <a:off x="793764" y="4144944"/>
              <a:ext cx="2426105" cy="298795"/>
            </a:xfrm>
            <a:prstGeom prst="rect">
              <a:avLst/>
            </a:prstGeom>
          </p:spPr>
          <p:txBody>
            <a:bodyPr lIns="0" tIns="0" rIns="0" bIns="0" rtlCol="0" anchor="t">
              <a:spAutoFit/>
            </a:bodyPr>
            <a:lstStyle/>
            <a:p>
              <a:pPr algn="ctr">
                <a:lnSpc>
                  <a:spcPts val="1884"/>
                </a:lnSpc>
                <a:spcBef>
                  <a:spcPct val="0"/>
                </a:spcBef>
              </a:pPr>
              <a:r>
                <a:rPr lang="en-US" sz="1345">
                  <a:solidFill>
                    <a:srgbClr val="000000"/>
                  </a:solidFill>
                  <a:latin typeface="Open Sans"/>
                  <a:ea typeface="Open Sans"/>
                  <a:cs typeface="Open Sans"/>
                  <a:sym typeface="Open Sans"/>
                </a:rPr>
                <a:t>*Simplified version</a:t>
              </a:r>
            </a:p>
          </p:txBody>
        </p:sp>
      </p:grpSp>
      <p:sp>
        <p:nvSpPr>
          <p:cNvPr id="13" name="Freeform 13"/>
          <p:cNvSpPr/>
          <p:nvPr/>
        </p:nvSpPr>
        <p:spPr>
          <a:xfrm flipH="1">
            <a:off x="8610391" y="3844054"/>
            <a:ext cx="7435149" cy="4177202"/>
          </a:xfrm>
          <a:custGeom>
            <a:avLst/>
            <a:gdLst/>
            <a:ahLst/>
            <a:cxnLst/>
            <a:rect l="l" t="t" r="r" b="b"/>
            <a:pathLst>
              <a:path w="7435149" h="4177202">
                <a:moveTo>
                  <a:pt x="7435149" y="0"/>
                </a:moveTo>
                <a:lnTo>
                  <a:pt x="0" y="0"/>
                </a:lnTo>
                <a:lnTo>
                  <a:pt x="0" y="4177203"/>
                </a:lnTo>
                <a:lnTo>
                  <a:pt x="7435149" y="4177203"/>
                </a:lnTo>
                <a:lnTo>
                  <a:pt x="743514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4" name="Freeform 14"/>
          <p:cNvSpPr/>
          <p:nvPr/>
        </p:nvSpPr>
        <p:spPr>
          <a:xfrm>
            <a:off x="13505531" y="5779805"/>
            <a:ext cx="1819253" cy="1819253"/>
          </a:xfrm>
          <a:custGeom>
            <a:avLst/>
            <a:gdLst/>
            <a:ahLst/>
            <a:cxnLst/>
            <a:rect l="l" t="t" r="r" b="b"/>
            <a:pathLst>
              <a:path w="1819253" h="1819253">
                <a:moveTo>
                  <a:pt x="0" y="0"/>
                </a:moveTo>
                <a:lnTo>
                  <a:pt x="1819253" y="0"/>
                </a:lnTo>
                <a:lnTo>
                  <a:pt x="1819253" y="1819253"/>
                </a:lnTo>
                <a:lnTo>
                  <a:pt x="0" y="18192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5" name="Freeform 15"/>
          <p:cNvSpPr/>
          <p:nvPr/>
        </p:nvSpPr>
        <p:spPr>
          <a:xfrm>
            <a:off x="13658742" y="5930255"/>
            <a:ext cx="1512832" cy="1518353"/>
          </a:xfrm>
          <a:custGeom>
            <a:avLst/>
            <a:gdLst/>
            <a:ahLst/>
            <a:cxnLst/>
            <a:rect l="l" t="t" r="r" b="b"/>
            <a:pathLst>
              <a:path w="1512832" h="1518353">
                <a:moveTo>
                  <a:pt x="0" y="0"/>
                </a:moveTo>
                <a:lnTo>
                  <a:pt x="1512831" y="0"/>
                </a:lnTo>
                <a:lnTo>
                  <a:pt x="1512831" y="1518353"/>
                </a:lnTo>
                <a:lnTo>
                  <a:pt x="0" y="15183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6" name="Freeform 16"/>
          <p:cNvSpPr/>
          <p:nvPr/>
        </p:nvSpPr>
        <p:spPr>
          <a:xfrm>
            <a:off x="13629176" y="5076056"/>
            <a:ext cx="1571963" cy="673979"/>
          </a:xfrm>
          <a:custGeom>
            <a:avLst/>
            <a:gdLst/>
            <a:ahLst/>
            <a:cxnLst/>
            <a:rect l="l" t="t" r="r" b="b"/>
            <a:pathLst>
              <a:path w="1571963" h="673979">
                <a:moveTo>
                  <a:pt x="0" y="0"/>
                </a:moveTo>
                <a:lnTo>
                  <a:pt x="1571963" y="0"/>
                </a:lnTo>
                <a:lnTo>
                  <a:pt x="1571963" y="673979"/>
                </a:lnTo>
                <a:lnTo>
                  <a:pt x="0" y="6739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17" name="Freeform 17"/>
          <p:cNvSpPr/>
          <p:nvPr/>
        </p:nvSpPr>
        <p:spPr>
          <a:xfrm rot="3821930">
            <a:off x="10778048" y="2885822"/>
            <a:ext cx="5014260" cy="2820521"/>
          </a:xfrm>
          <a:custGeom>
            <a:avLst/>
            <a:gdLst/>
            <a:ahLst/>
            <a:cxnLst/>
            <a:rect l="l" t="t" r="r" b="b"/>
            <a:pathLst>
              <a:path w="5014260" h="2820521">
                <a:moveTo>
                  <a:pt x="0" y="0"/>
                </a:moveTo>
                <a:lnTo>
                  <a:pt x="5014261" y="0"/>
                </a:lnTo>
                <a:lnTo>
                  <a:pt x="5014261" y="2820522"/>
                </a:lnTo>
                <a:lnTo>
                  <a:pt x="0" y="2820522"/>
                </a:lnTo>
                <a:lnTo>
                  <a:pt x="0" y="0"/>
                </a:lnTo>
                <a:close/>
              </a:path>
            </a:pathLst>
          </a:custGeom>
          <a:blipFill>
            <a:blip r:embed="rId16"/>
            <a:stretch>
              <a:fillRect/>
            </a:stretch>
          </a:blipFill>
        </p:spPr>
        <p:txBody>
          <a:bodyPr/>
          <a:lstStyle/>
          <a:p>
            <a:endParaRPr lang="en-PH"/>
          </a:p>
        </p:txBody>
      </p:sp>
      <p:sp>
        <p:nvSpPr>
          <p:cNvPr id="18" name="Freeform 18"/>
          <p:cNvSpPr/>
          <p:nvPr/>
        </p:nvSpPr>
        <p:spPr>
          <a:xfrm flipH="1">
            <a:off x="15660328" y="3844054"/>
            <a:ext cx="7435149" cy="4177202"/>
          </a:xfrm>
          <a:custGeom>
            <a:avLst/>
            <a:gdLst/>
            <a:ahLst/>
            <a:cxnLst/>
            <a:rect l="l" t="t" r="r" b="b"/>
            <a:pathLst>
              <a:path w="7435149" h="4177202">
                <a:moveTo>
                  <a:pt x="7435150" y="0"/>
                </a:moveTo>
                <a:lnTo>
                  <a:pt x="0" y="0"/>
                </a:lnTo>
                <a:lnTo>
                  <a:pt x="0" y="4177203"/>
                </a:lnTo>
                <a:lnTo>
                  <a:pt x="7435150" y="4177203"/>
                </a:lnTo>
                <a:lnTo>
                  <a:pt x="743515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9" name="Freeform 19"/>
          <p:cNvSpPr/>
          <p:nvPr/>
        </p:nvSpPr>
        <p:spPr>
          <a:xfrm>
            <a:off x="17259300" y="8205997"/>
            <a:ext cx="932587" cy="932587"/>
          </a:xfrm>
          <a:custGeom>
            <a:avLst/>
            <a:gdLst/>
            <a:ahLst/>
            <a:cxnLst/>
            <a:rect l="l" t="t" r="r" b="b"/>
            <a:pathLst>
              <a:path w="932587" h="932587">
                <a:moveTo>
                  <a:pt x="0" y="0"/>
                </a:moveTo>
                <a:lnTo>
                  <a:pt x="932587" y="0"/>
                </a:lnTo>
                <a:lnTo>
                  <a:pt x="932587" y="932587"/>
                </a:lnTo>
                <a:lnTo>
                  <a:pt x="0" y="9325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PH"/>
          </a:p>
        </p:txBody>
      </p:sp>
      <p:sp>
        <p:nvSpPr>
          <p:cNvPr id="20" name="TextBox 20"/>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21" name="TextBox 21"/>
          <p:cNvSpPr txBox="1"/>
          <p:nvPr/>
        </p:nvSpPr>
        <p:spPr>
          <a:xfrm>
            <a:off x="402046" y="1527567"/>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How it works</a:t>
            </a:r>
          </a:p>
        </p:txBody>
      </p:sp>
      <p:sp>
        <p:nvSpPr>
          <p:cNvPr id="22" name="TextBox 22"/>
          <p:cNvSpPr txBox="1"/>
          <p:nvPr/>
        </p:nvSpPr>
        <p:spPr>
          <a:xfrm>
            <a:off x="2663172" y="4118871"/>
            <a:ext cx="2870396" cy="3480187"/>
          </a:xfrm>
          <a:prstGeom prst="rect">
            <a:avLst/>
          </a:prstGeom>
        </p:spPr>
        <p:txBody>
          <a:bodyPr lIns="0" tIns="0" rIns="0" bIns="0" rtlCol="0" anchor="t">
            <a:spAutoFit/>
          </a:bodyPr>
          <a:lstStyle/>
          <a:p>
            <a:pPr algn="l">
              <a:lnSpc>
                <a:spcPts val="3452"/>
              </a:lnSpc>
              <a:spcBef>
                <a:spcPct val="0"/>
              </a:spcBef>
            </a:pPr>
            <a:r>
              <a:rPr lang="en-US" sz="2465">
                <a:solidFill>
                  <a:srgbClr val="000000"/>
                </a:solidFill>
                <a:latin typeface="Open Sans"/>
                <a:ea typeface="Open Sans"/>
                <a:cs typeface="Open Sans"/>
                <a:sym typeface="Open Sans"/>
              </a:rPr>
              <a:t>The optical disc features a single continuous spiral pathway that extends from the innermost part of the surface to the outer periphery.</a:t>
            </a:r>
          </a:p>
        </p:txBody>
      </p:sp>
      <p:sp>
        <p:nvSpPr>
          <p:cNvPr id="23" name="TextBox 23"/>
          <p:cNvSpPr txBox="1"/>
          <p:nvPr/>
        </p:nvSpPr>
        <p:spPr>
          <a:xfrm>
            <a:off x="9837067" y="4118871"/>
            <a:ext cx="2870396" cy="3480187"/>
          </a:xfrm>
          <a:prstGeom prst="rect">
            <a:avLst/>
          </a:prstGeom>
        </p:spPr>
        <p:txBody>
          <a:bodyPr lIns="0" tIns="0" rIns="0" bIns="0" rtlCol="0" anchor="t">
            <a:spAutoFit/>
          </a:bodyPr>
          <a:lstStyle/>
          <a:p>
            <a:pPr algn="l">
              <a:lnSpc>
                <a:spcPts val="3452"/>
              </a:lnSpc>
              <a:spcBef>
                <a:spcPct val="0"/>
              </a:spcBef>
            </a:pPr>
            <a:r>
              <a:rPr lang="en-US" sz="2465">
                <a:solidFill>
                  <a:srgbClr val="000000"/>
                </a:solidFill>
                <a:latin typeface="Open Sans"/>
                <a:ea typeface="Open Sans"/>
                <a:cs typeface="Open Sans"/>
                <a:sym typeface="Open Sans"/>
              </a:rPr>
              <a:t>During operation, the disc spins. Simultaneously the laser moves across ensuring that it is continuously focused on the spiral track.</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278455"/>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flipH="1">
            <a:off x="-726899" y="3815659"/>
            <a:ext cx="7435149" cy="4177202"/>
          </a:xfrm>
          <a:custGeom>
            <a:avLst/>
            <a:gdLst/>
            <a:ahLst/>
            <a:cxnLst/>
            <a:rect l="l" t="t" r="r" b="b"/>
            <a:pathLst>
              <a:path w="7435149" h="4177202">
                <a:moveTo>
                  <a:pt x="7435150" y="0"/>
                </a:moveTo>
                <a:lnTo>
                  <a:pt x="0" y="0"/>
                </a:lnTo>
                <a:lnTo>
                  <a:pt x="0" y="4177202"/>
                </a:lnTo>
                <a:lnTo>
                  <a:pt x="7435150" y="4177202"/>
                </a:lnTo>
                <a:lnTo>
                  <a:pt x="743515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9" name="Group 9"/>
          <p:cNvGrpSpPr/>
          <p:nvPr/>
        </p:nvGrpSpPr>
        <p:grpSpPr>
          <a:xfrm>
            <a:off x="3327147" y="4267688"/>
            <a:ext cx="2027796" cy="2245098"/>
            <a:chOff x="0" y="0"/>
            <a:chExt cx="2703729" cy="2993465"/>
          </a:xfrm>
        </p:grpSpPr>
        <p:sp>
          <p:nvSpPr>
            <p:cNvPr id="10" name="Freeform 10"/>
            <p:cNvSpPr/>
            <p:nvPr/>
          </p:nvSpPr>
          <p:spPr>
            <a:xfrm>
              <a:off x="0" y="0"/>
              <a:ext cx="2703729" cy="2703729"/>
            </a:xfrm>
            <a:custGeom>
              <a:avLst/>
              <a:gdLst/>
              <a:ahLst/>
              <a:cxnLst/>
              <a:rect l="l" t="t" r="r" b="b"/>
              <a:pathLst>
                <a:path w="2703729" h="2703729">
                  <a:moveTo>
                    <a:pt x="0" y="0"/>
                  </a:moveTo>
                  <a:lnTo>
                    <a:pt x="2703729" y="0"/>
                  </a:lnTo>
                  <a:lnTo>
                    <a:pt x="2703729" y="2703729"/>
                  </a:lnTo>
                  <a:lnTo>
                    <a:pt x="0" y="27037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1" name="Freeform 11"/>
            <p:cNvSpPr/>
            <p:nvPr/>
          </p:nvSpPr>
          <p:spPr>
            <a:xfrm>
              <a:off x="227698" y="223595"/>
              <a:ext cx="2248333" cy="2256539"/>
            </a:xfrm>
            <a:custGeom>
              <a:avLst/>
              <a:gdLst/>
              <a:ahLst/>
              <a:cxnLst/>
              <a:rect l="l" t="t" r="r" b="b"/>
              <a:pathLst>
                <a:path w="2248333" h="2256539">
                  <a:moveTo>
                    <a:pt x="0" y="0"/>
                  </a:moveTo>
                  <a:lnTo>
                    <a:pt x="2248333" y="0"/>
                  </a:lnTo>
                  <a:lnTo>
                    <a:pt x="2248333" y="2256539"/>
                  </a:lnTo>
                  <a:lnTo>
                    <a:pt x="0" y="22565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12" name="TextBox 12"/>
            <p:cNvSpPr txBox="1"/>
            <p:nvPr/>
          </p:nvSpPr>
          <p:spPr>
            <a:xfrm>
              <a:off x="534708" y="2792384"/>
              <a:ext cx="1634312" cy="201080"/>
            </a:xfrm>
            <a:prstGeom prst="rect">
              <a:avLst/>
            </a:prstGeom>
          </p:spPr>
          <p:txBody>
            <a:bodyPr lIns="0" tIns="0" rIns="0" bIns="0" rtlCol="0" anchor="t">
              <a:spAutoFit/>
            </a:bodyPr>
            <a:lstStyle/>
            <a:p>
              <a:pPr algn="ctr">
                <a:lnSpc>
                  <a:spcPts val="1269"/>
                </a:lnSpc>
                <a:spcBef>
                  <a:spcPct val="0"/>
                </a:spcBef>
              </a:pPr>
              <a:r>
                <a:rPr lang="en-US" sz="906">
                  <a:solidFill>
                    <a:srgbClr val="000000"/>
                  </a:solidFill>
                  <a:latin typeface="Open Sans"/>
                  <a:ea typeface="Open Sans"/>
                  <a:cs typeface="Open Sans"/>
                  <a:sym typeface="Open Sans"/>
                </a:rPr>
                <a:t>*Simplified version</a:t>
              </a:r>
            </a:p>
          </p:txBody>
        </p:sp>
      </p:grpSp>
      <p:sp>
        <p:nvSpPr>
          <p:cNvPr id="13" name="Freeform 13"/>
          <p:cNvSpPr/>
          <p:nvPr/>
        </p:nvSpPr>
        <p:spPr>
          <a:xfrm flipH="1">
            <a:off x="6278868" y="3815659"/>
            <a:ext cx="7435149" cy="4177202"/>
          </a:xfrm>
          <a:custGeom>
            <a:avLst/>
            <a:gdLst/>
            <a:ahLst/>
            <a:cxnLst/>
            <a:rect l="l" t="t" r="r" b="b"/>
            <a:pathLst>
              <a:path w="7435149" h="4177202">
                <a:moveTo>
                  <a:pt x="7435150" y="0"/>
                </a:moveTo>
                <a:lnTo>
                  <a:pt x="0" y="0"/>
                </a:lnTo>
                <a:lnTo>
                  <a:pt x="0" y="4177202"/>
                </a:lnTo>
                <a:lnTo>
                  <a:pt x="7435150" y="4177202"/>
                </a:lnTo>
                <a:lnTo>
                  <a:pt x="743515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4" name="Freeform 14"/>
          <p:cNvSpPr/>
          <p:nvPr/>
        </p:nvSpPr>
        <p:spPr>
          <a:xfrm>
            <a:off x="3134859" y="4753941"/>
            <a:ext cx="3899708" cy="5143500"/>
          </a:xfrm>
          <a:custGeom>
            <a:avLst/>
            <a:gdLst/>
            <a:ahLst/>
            <a:cxnLst/>
            <a:rect l="l" t="t" r="r" b="b"/>
            <a:pathLst>
              <a:path w="3899708" h="5143500">
                <a:moveTo>
                  <a:pt x="0" y="0"/>
                </a:moveTo>
                <a:lnTo>
                  <a:pt x="3899708" y="0"/>
                </a:lnTo>
                <a:lnTo>
                  <a:pt x="3899708" y="5143500"/>
                </a:lnTo>
                <a:lnTo>
                  <a:pt x="0" y="51435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grpSp>
        <p:nvGrpSpPr>
          <p:cNvPr id="15" name="Group 15"/>
          <p:cNvGrpSpPr/>
          <p:nvPr/>
        </p:nvGrpSpPr>
        <p:grpSpPr>
          <a:xfrm>
            <a:off x="3800266" y="6661036"/>
            <a:ext cx="2436413" cy="521064"/>
            <a:chOff x="0" y="0"/>
            <a:chExt cx="3248550" cy="694753"/>
          </a:xfrm>
        </p:grpSpPr>
        <p:sp>
          <p:nvSpPr>
            <p:cNvPr id="16" name="Freeform 16"/>
            <p:cNvSpPr/>
            <p:nvPr/>
          </p:nvSpPr>
          <p:spPr>
            <a:xfrm rot="-5400000">
              <a:off x="1696427" y="-147925"/>
              <a:ext cx="635959" cy="931809"/>
            </a:xfrm>
            <a:custGeom>
              <a:avLst/>
              <a:gdLst/>
              <a:ahLst/>
              <a:cxnLst/>
              <a:rect l="l" t="t" r="r" b="b"/>
              <a:pathLst>
                <a:path w="635959" h="931809">
                  <a:moveTo>
                    <a:pt x="0" y="0"/>
                  </a:moveTo>
                  <a:lnTo>
                    <a:pt x="635959" y="0"/>
                  </a:lnTo>
                  <a:lnTo>
                    <a:pt x="635959" y="931809"/>
                  </a:lnTo>
                  <a:lnTo>
                    <a:pt x="0" y="9318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17" name="Freeform 17"/>
            <p:cNvSpPr/>
            <p:nvPr/>
          </p:nvSpPr>
          <p:spPr>
            <a:xfrm rot="-5400000" flipV="1">
              <a:off x="1658820" y="-147925"/>
              <a:ext cx="635959" cy="931809"/>
            </a:xfrm>
            <a:custGeom>
              <a:avLst/>
              <a:gdLst/>
              <a:ahLst/>
              <a:cxnLst/>
              <a:rect l="l" t="t" r="r" b="b"/>
              <a:pathLst>
                <a:path w="635959" h="931809">
                  <a:moveTo>
                    <a:pt x="0" y="931809"/>
                  </a:moveTo>
                  <a:lnTo>
                    <a:pt x="635959" y="931809"/>
                  </a:lnTo>
                  <a:lnTo>
                    <a:pt x="635959" y="0"/>
                  </a:lnTo>
                  <a:lnTo>
                    <a:pt x="0" y="0"/>
                  </a:lnTo>
                  <a:lnTo>
                    <a:pt x="0" y="931809"/>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18" name="Freeform 18"/>
            <p:cNvSpPr/>
            <p:nvPr/>
          </p:nvSpPr>
          <p:spPr>
            <a:xfrm>
              <a:off x="768015" y="0"/>
              <a:ext cx="894167" cy="117586"/>
            </a:xfrm>
            <a:custGeom>
              <a:avLst/>
              <a:gdLst/>
              <a:ahLst/>
              <a:cxnLst/>
              <a:rect l="l" t="t" r="r" b="b"/>
              <a:pathLst>
                <a:path w="894167" h="117586">
                  <a:moveTo>
                    <a:pt x="0" y="0"/>
                  </a:moveTo>
                  <a:lnTo>
                    <a:pt x="894167" y="0"/>
                  </a:lnTo>
                  <a:lnTo>
                    <a:pt x="894167" y="117586"/>
                  </a:lnTo>
                  <a:lnTo>
                    <a:pt x="0" y="117586"/>
                  </a:lnTo>
                  <a:lnTo>
                    <a:pt x="0" y="0"/>
                  </a:lnTo>
                  <a:close/>
                </a:path>
              </a:pathLst>
            </a:custGeom>
            <a:blipFill>
              <a:blip r:embed="rId18">
                <a:extLst>
                  <a:ext uri="{96DAC541-7B7A-43D3-8B79-37D633B846F1}">
                    <asvg:svgBlip xmlns:asvg="http://schemas.microsoft.com/office/drawing/2016/SVG/main" r:embed="rId19"/>
                  </a:ext>
                </a:extLst>
              </a:blip>
              <a:stretch>
                <a:fillRect l="-100908"/>
              </a:stretch>
            </a:blipFill>
            <a:ln w="28575" cap="sq">
              <a:solidFill>
                <a:srgbClr val="000000"/>
              </a:solidFill>
              <a:prstDash val="solid"/>
              <a:miter/>
            </a:ln>
          </p:spPr>
          <p:txBody>
            <a:bodyPr/>
            <a:lstStyle/>
            <a:p>
              <a:endParaRPr lang="en-PH"/>
            </a:p>
          </p:txBody>
        </p:sp>
        <p:sp>
          <p:nvSpPr>
            <p:cNvPr id="19" name="Freeform 19"/>
            <p:cNvSpPr/>
            <p:nvPr/>
          </p:nvSpPr>
          <p:spPr>
            <a:xfrm>
              <a:off x="2354383" y="0"/>
              <a:ext cx="894167" cy="117586"/>
            </a:xfrm>
            <a:custGeom>
              <a:avLst/>
              <a:gdLst/>
              <a:ahLst/>
              <a:cxnLst/>
              <a:rect l="l" t="t" r="r" b="b"/>
              <a:pathLst>
                <a:path w="894167" h="117586">
                  <a:moveTo>
                    <a:pt x="0" y="0"/>
                  </a:moveTo>
                  <a:lnTo>
                    <a:pt x="894167" y="0"/>
                  </a:lnTo>
                  <a:lnTo>
                    <a:pt x="894167" y="117586"/>
                  </a:lnTo>
                  <a:lnTo>
                    <a:pt x="0" y="117586"/>
                  </a:lnTo>
                  <a:lnTo>
                    <a:pt x="0" y="0"/>
                  </a:lnTo>
                  <a:close/>
                </a:path>
              </a:pathLst>
            </a:custGeom>
            <a:blipFill>
              <a:blip r:embed="rId18">
                <a:extLst>
                  <a:ext uri="{96DAC541-7B7A-43D3-8B79-37D633B846F1}">
                    <asvg:svgBlip xmlns:asvg="http://schemas.microsoft.com/office/drawing/2016/SVG/main" r:embed="rId19"/>
                  </a:ext>
                </a:extLst>
              </a:blip>
              <a:stretch>
                <a:fillRect l="-100908"/>
              </a:stretch>
            </a:blipFill>
            <a:ln w="28575" cap="sq">
              <a:solidFill>
                <a:srgbClr val="000000"/>
              </a:solidFill>
              <a:prstDash val="solid"/>
              <a:miter/>
            </a:ln>
          </p:spPr>
          <p:txBody>
            <a:bodyPr/>
            <a:lstStyle/>
            <a:p>
              <a:endParaRPr lang="en-PH"/>
            </a:p>
          </p:txBody>
        </p:sp>
        <p:sp>
          <p:nvSpPr>
            <p:cNvPr id="20" name="Freeform 20"/>
            <p:cNvSpPr/>
            <p:nvPr/>
          </p:nvSpPr>
          <p:spPr>
            <a:xfrm rot="-5400000">
              <a:off x="147925" y="-89131"/>
              <a:ext cx="635959" cy="931809"/>
            </a:xfrm>
            <a:custGeom>
              <a:avLst/>
              <a:gdLst/>
              <a:ahLst/>
              <a:cxnLst/>
              <a:rect l="l" t="t" r="r" b="b"/>
              <a:pathLst>
                <a:path w="635959" h="931809">
                  <a:moveTo>
                    <a:pt x="0" y="0"/>
                  </a:moveTo>
                  <a:lnTo>
                    <a:pt x="635959" y="0"/>
                  </a:lnTo>
                  <a:lnTo>
                    <a:pt x="635959" y="931808"/>
                  </a:lnTo>
                  <a:lnTo>
                    <a:pt x="0" y="9318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grpSp>
      <p:grpSp>
        <p:nvGrpSpPr>
          <p:cNvPr id="21" name="Group 21"/>
          <p:cNvGrpSpPr/>
          <p:nvPr/>
        </p:nvGrpSpPr>
        <p:grpSpPr>
          <a:xfrm>
            <a:off x="11041753" y="3606050"/>
            <a:ext cx="2554951" cy="3568374"/>
            <a:chOff x="0" y="0"/>
            <a:chExt cx="3406602" cy="4757832"/>
          </a:xfrm>
        </p:grpSpPr>
        <p:sp>
          <p:nvSpPr>
            <p:cNvPr id="22" name="Freeform 22"/>
            <p:cNvSpPr/>
            <p:nvPr/>
          </p:nvSpPr>
          <p:spPr>
            <a:xfrm rot="-5400000">
              <a:off x="1696427" y="3451163"/>
              <a:ext cx="635959" cy="931809"/>
            </a:xfrm>
            <a:custGeom>
              <a:avLst/>
              <a:gdLst/>
              <a:ahLst/>
              <a:cxnLst/>
              <a:rect l="l" t="t" r="r" b="b"/>
              <a:pathLst>
                <a:path w="635959" h="931809">
                  <a:moveTo>
                    <a:pt x="0" y="0"/>
                  </a:moveTo>
                  <a:lnTo>
                    <a:pt x="635959" y="0"/>
                  </a:lnTo>
                  <a:lnTo>
                    <a:pt x="635959" y="931809"/>
                  </a:lnTo>
                  <a:lnTo>
                    <a:pt x="0" y="9318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23" name="Freeform 23"/>
            <p:cNvSpPr/>
            <p:nvPr/>
          </p:nvSpPr>
          <p:spPr>
            <a:xfrm rot="-5400000" flipV="1">
              <a:off x="1658820" y="3451163"/>
              <a:ext cx="635959" cy="931809"/>
            </a:xfrm>
            <a:custGeom>
              <a:avLst/>
              <a:gdLst/>
              <a:ahLst/>
              <a:cxnLst/>
              <a:rect l="l" t="t" r="r" b="b"/>
              <a:pathLst>
                <a:path w="635959" h="931809">
                  <a:moveTo>
                    <a:pt x="0" y="931809"/>
                  </a:moveTo>
                  <a:lnTo>
                    <a:pt x="635959" y="931809"/>
                  </a:lnTo>
                  <a:lnTo>
                    <a:pt x="635959" y="0"/>
                  </a:lnTo>
                  <a:lnTo>
                    <a:pt x="0" y="0"/>
                  </a:lnTo>
                  <a:lnTo>
                    <a:pt x="0" y="931809"/>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24" name="Freeform 24"/>
            <p:cNvSpPr/>
            <p:nvPr/>
          </p:nvSpPr>
          <p:spPr>
            <a:xfrm>
              <a:off x="768015" y="3599088"/>
              <a:ext cx="894167" cy="117586"/>
            </a:xfrm>
            <a:custGeom>
              <a:avLst/>
              <a:gdLst/>
              <a:ahLst/>
              <a:cxnLst/>
              <a:rect l="l" t="t" r="r" b="b"/>
              <a:pathLst>
                <a:path w="894167" h="117586">
                  <a:moveTo>
                    <a:pt x="0" y="0"/>
                  </a:moveTo>
                  <a:lnTo>
                    <a:pt x="894167" y="0"/>
                  </a:lnTo>
                  <a:lnTo>
                    <a:pt x="894167" y="117586"/>
                  </a:lnTo>
                  <a:lnTo>
                    <a:pt x="0" y="117586"/>
                  </a:lnTo>
                  <a:lnTo>
                    <a:pt x="0" y="0"/>
                  </a:lnTo>
                  <a:close/>
                </a:path>
              </a:pathLst>
            </a:custGeom>
            <a:blipFill>
              <a:blip r:embed="rId18">
                <a:extLst>
                  <a:ext uri="{96DAC541-7B7A-43D3-8B79-37D633B846F1}">
                    <asvg:svgBlip xmlns:asvg="http://schemas.microsoft.com/office/drawing/2016/SVG/main" r:embed="rId19"/>
                  </a:ext>
                </a:extLst>
              </a:blip>
              <a:stretch>
                <a:fillRect l="-100908"/>
              </a:stretch>
            </a:blipFill>
            <a:ln w="28575" cap="sq">
              <a:solidFill>
                <a:srgbClr val="000000"/>
              </a:solidFill>
              <a:prstDash val="solid"/>
              <a:miter/>
            </a:ln>
          </p:spPr>
          <p:txBody>
            <a:bodyPr/>
            <a:lstStyle/>
            <a:p>
              <a:endParaRPr lang="en-PH"/>
            </a:p>
          </p:txBody>
        </p:sp>
        <p:sp>
          <p:nvSpPr>
            <p:cNvPr id="25" name="Freeform 25"/>
            <p:cNvSpPr/>
            <p:nvPr/>
          </p:nvSpPr>
          <p:spPr>
            <a:xfrm>
              <a:off x="2354383" y="3599088"/>
              <a:ext cx="894167" cy="117586"/>
            </a:xfrm>
            <a:custGeom>
              <a:avLst/>
              <a:gdLst/>
              <a:ahLst/>
              <a:cxnLst/>
              <a:rect l="l" t="t" r="r" b="b"/>
              <a:pathLst>
                <a:path w="894167" h="117586">
                  <a:moveTo>
                    <a:pt x="0" y="0"/>
                  </a:moveTo>
                  <a:lnTo>
                    <a:pt x="894167" y="0"/>
                  </a:lnTo>
                  <a:lnTo>
                    <a:pt x="894167" y="117586"/>
                  </a:lnTo>
                  <a:lnTo>
                    <a:pt x="0" y="117586"/>
                  </a:lnTo>
                  <a:lnTo>
                    <a:pt x="0" y="0"/>
                  </a:lnTo>
                  <a:close/>
                </a:path>
              </a:pathLst>
            </a:custGeom>
            <a:blipFill>
              <a:blip r:embed="rId18">
                <a:extLst>
                  <a:ext uri="{96DAC541-7B7A-43D3-8B79-37D633B846F1}">
                    <asvg:svgBlip xmlns:asvg="http://schemas.microsoft.com/office/drawing/2016/SVG/main" r:embed="rId19"/>
                  </a:ext>
                </a:extLst>
              </a:blip>
              <a:stretch>
                <a:fillRect l="-100908"/>
              </a:stretch>
            </a:blipFill>
            <a:ln w="28575" cap="sq">
              <a:solidFill>
                <a:srgbClr val="000000"/>
              </a:solidFill>
              <a:prstDash val="solid"/>
              <a:miter/>
            </a:ln>
          </p:spPr>
          <p:txBody>
            <a:bodyPr/>
            <a:lstStyle/>
            <a:p>
              <a:endParaRPr lang="en-PH"/>
            </a:p>
          </p:txBody>
        </p:sp>
        <p:sp>
          <p:nvSpPr>
            <p:cNvPr id="26" name="Freeform 26"/>
            <p:cNvSpPr/>
            <p:nvPr/>
          </p:nvSpPr>
          <p:spPr>
            <a:xfrm rot="-5400000">
              <a:off x="147925" y="3509956"/>
              <a:ext cx="635959" cy="931809"/>
            </a:xfrm>
            <a:custGeom>
              <a:avLst/>
              <a:gdLst/>
              <a:ahLst/>
              <a:cxnLst/>
              <a:rect l="l" t="t" r="r" b="b"/>
              <a:pathLst>
                <a:path w="635959" h="931809">
                  <a:moveTo>
                    <a:pt x="0" y="0"/>
                  </a:moveTo>
                  <a:lnTo>
                    <a:pt x="635959" y="0"/>
                  </a:lnTo>
                  <a:lnTo>
                    <a:pt x="635959" y="931809"/>
                  </a:lnTo>
                  <a:lnTo>
                    <a:pt x="0" y="9318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27" name="Freeform 27"/>
            <p:cNvSpPr/>
            <p:nvPr/>
          </p:nvSpPr>
          <p:spPr>
            <a:xfrm rot="5323969">
              <a:off x="-810045" y="876661"/>
              <a:ext cx="3898917" cy="2193141"/>
            </a:xfrm>
            <a:custGeom>
              <a:avLst/>
              <a:gdLst/>
              <a:ahLst/>
              <a:cxnLst/>
              <a:rect l="l" t="t" r="r" b="b"/>
              <a:pathLst>
                <a:path w="3898917" h="2193141">
                  <a:moveTo>
                    <a:pt x="0" y="0"/>
                  </a:moveTo>
                  <a:lnTo>
                    <a:pt x="3898917" y="0"/>
                  </a:lnTo>
                  <a:lnTo>
                    <a:pt x="3898917" y="2193142"/>
                  </a:lnTo>
                  <a:lnTo>
                    <a:pt x="0" y="2193142"/>
                  </a:lnTo>
                  <a:lnTo>
                    <a:pt x="0" y="0"/>
                  </a:lnTo>
                  <a:close/>
                </a:path>
              </a:pathLst>
            </a:custGeom>
            <a:blipFill>
              <a:blip r:embed="rId20"/>
              <a:stretch>
                <a:fillRect/>
              </a:stretch>
            </a:blipFill>
          </p:spPr>
          <p:txBody>
            <a:bodyPr/>
            <a:lstStyle/>
            <a:p>
              <a:endParaRPr lang="en-PH"/>
            </a:p>
          </p:txBody>
        </p:sp>
        <p:sp>
          <p:nvSpPr>
            <p:cNvPr id="28" name="Freeform 28"/>
            <p:cNvSpPr/>
            <p:nvPr/>
          </p:nvSpPr>
          <p:spPr>
            <a:xfrm rot="5323969">
              <a:off x="38336" y="1187854"/>
              <a:ext cx="3898917" cy="2193141"/>
            </a:xfrm>
            <a:custGeom>
              <a:avLst/>
              <a:gdLst/>
              <a:ahLst/>
              <a:cxnLst/>
              <a:rect l="l" t="t" r="r" b="b"/>
              <a:pathLst>
                <a:path w="3898917" h="2193141">
                  <a:moveTo>
                    <a:pt x="0" y="0"/>
                  </a:moveTo>
                  <a:lnTo>
                    <a:pt x="3898918" y="0"/>
                  </a:lnTo>
                  <a:lnTo>
                    <a:pt x="3898918" y="2193141"/>
                  </a:lnTo>
                  <a:lnTo>
                    <a:pt x="0" y="2193141"/>
                  </a:lnTo>
                  <a:lnTo>
                    <a:pt x="0" y="0"/>
                  </a:lnTo>
                  <a:close/>
                </a:path>
              </a:pathLst>
            </a:custGeom>
            <a:blipFill>
              <a:blip r:embed="rId20"/>
              <a:stretch>
                <a:fillRect/>
              </a:stretch>
            </a:blipFill>
          </p:spPr>
          <p:txBody>
            <a:bodyPr/>
            <a:lstStyle/>
            <a:p>
              <a:endParaRPr lang="en-PH"/>
            </a:p>
          </p:txBody>
        </p:sp>
        <p:sp>
          <p:nvSpPr>
            <p:cNvPr id="29" name="AutoShape 29"/>
            <p:cNvSpPr/>
            <p:nvPr/>
          </p:nvSpPr>
          <p:spPr>
            <a:xfrm flipV="1">
              <a:off x="984235" y="2412706"/>
              <a:ext cx="0" cy="852189"/>
            </a:xfrm>
            <a:prstGeom prst="line">
              <a:avLst/>
            </a:prstGeom>
            <a:ln w="52956" cap="flat">
              <a:solidFill>
                <a:srgbClr val="FF1495"/>
              </a:solidFill>
              <a:prstDash val="solid"/>
              <a:headEnd type="none" w="sm" len="sm"/>
              <a:tailEnd type="arrow" w="med" len="sm"/>
            </a:ln>
          </p:spPr>
          <p:txBody>
            <a:bodyPr/>
            <a:lstStyle/>
            <a:p>
              <a:endParaRPr lang="en-PH"/>
            </a:p>
          </p:txBody>
        </p:sp>
        <p:sp>
          <p:nvSpPr>
            <p:cNvPr id="30" name="AutoShape 30"/>
            <p:cNvSpPr/>
            <p:nvPr/>
          </p:nvSpPr>
          <p:spPr>
            <a:xfrm flipV="1">
              <a:off x="2253427" y="2979374"/>
              <a:ext cx="0" cy="852189"/>
            </a:xfrm>
            <a:prstGeom prst="line">
              <a:avLst/>
            </a:prstGeom>
            <a:ln w="52956" cap="flat">
              <a:solidFill>
                <a:srgbClr val="FF1495"/>
              </a:solidFill>
              <a:prstDash val="solid"/>
              <a:headEnd type="none" w="sm" len="sm"/>
              <a:tailEnd type="arrow" w="med" len="sm"/>
            </a:ln>
          </p:spPr>
          <p:txBody>
            <a:bodyPr/>
            <a:lstStyle/>
            <a:p>
              <a:endParaRPr lang="en-PH"/>
            </a:p>
          </p:txBody>
        </p:sp>
        <p:sp>
          <p:nvSpPr>
            <p:cNvPr id="31" name="TextBox 31"/>
            <p:cNvSpPr txBox="1"/>
            <p:nvPr/>
          </p:nvSpPr>
          <p:spPr>
            <a:xfrm>
              <a:off x="797582" y="4219119"/>
              <a:ext cx="1913597" cy="538713"/>
            </a:xfrm>
            <a:prstGeom prst="rect">
              <a:avLst/>
            </a:prstGeom>
          </p:spPr>
          <p:txBody>
            <a:bodyPr lIns="0" tIns="0" rIns="0" bIns="0" rtlCol="0" anchor="t">
              <a:spAutoFit/>
            </a:bodyPr>
            <a:lstStyle/>
            <a:p>
              <a:pPr algn="l">
                <a:lnSpc>
                  <a:spcPts val="3452"/>
                </a:lnSpc>
                <a:spcBef>
                  <a:spcPct val="0"/>
                </a:spcBef>
              </a:pPr>
              <a:r>
                <a:rPr lang="en-US" sz="2465">
                  <a:solidFill>
                    <a:srgbClr val="000000"/>
                  </a:solidFill>
                  <a:latin typeface="Open Sans"/>
                  <a:ea typeface="Open Sans"/>
                  <a:cs typeface="Open Sans"/>
                  <a:sym typeface="Open Sans"/>
                </a:rPr>
                <a:t>reflected</a:t>
              </a:r>
            </a:p>
          </p:txBody>
        </p:sp>
        <p:sp>
          <p:nvSpPr>
            <p:cNvPr id="32" name="TextBox 32"/>
            <p:cNvSpPr txBox="1"/>
            <p:nvPr/>
          </p:nvSpPr>
          <p:spPr>
            <a:xfrm>
              <a:off x="2459789" y="3083796"/>
              <a:ext cx="946812" cy="372293"/>
            </a:xfrm>
            <a:prstGeom prst="rect">
              <a:avLst/>
            </a:prstGeom>
          </p:spPr>
          <p:txBody>
            <a:bodyPr lIns="0" tIns="0" rIns="0" bIns="0" rtlCol="0" anchor="t">
              <a:spAutoFit/>
            </a:bodyPr>
            <a:lstStyle/>
            <a:p>
              <a:pPr algn="l">
                <a:lnSpc>
                  <a:spcPts val="2304"/>
                </a:lnSpc>
                <a:spcBef>
                  <a:spcPct val="0"/>
                </a:spcBef>
              </a:pPr>
              <a:r>
                <a:rPr lang="en-US" sz="1646">
                  <a:solidFill>
                    <a:srgbClr val="000000"/>
                  </a:solidFill>
                  <a:latin typeface="Open Sans"/>
                  <a:ea typeface="Open Sans"/>
                  <a:cs typeface="Open Sans"/>
                  <a:sym typeface="Open Sans"/>
                </a:rPr>
                <a:t>pit = 0</a:t>
              </a:r>
            </a:p>
          </p:txBody>
        </p:sp>
        <p:sp>
          <p:nvSpPr>
            <p:cNvPr id="33" name="TextBox 33"/>
            <p:cNvSpPr txBox="1"/>
            <p:nvPr/>
          </p:nvSpPr>
          <p:spPr>
            <a:xfrm>
              <a:off x="0" y="3200272"/>
              <a:ext cx="1053104" cy="372293"/>
            </a:xfrm>
            <a:prstGeom prst="rect">
              <a:avLst/>
            </a:prstGeom>
          </p:spPr>
          <p:txBody>
            <a:bodyPr lIns="0" tIns="0" rIns="0" bIns="0" rtlCol="0" anchor="t">
              <a:spAutoFit/>
            </a:bodyPr>
            <a:lstStyle/>
            <a:p>
              <a:pPr algn="l">
                <a:lnSpc>
                  <a:spcPts val="2304"/>
                </a:lnSpc>
                <a:spcBef>
                  <a:spcPct val="0"/>
                </a:spcBef>
              </a:pPr>
              <a:r>
                <a:rPr lang="en-US" sz="1646">
                  <a:solidFill>
                    <a:srgbClr val="000000"/>
                  </a:solidFill>
                  <a:latin typeface="Open Sans"/>
                  <a:ea typeface="Open Sans"/>
                  <a:cs typeface="Open Sans"/>
                  <a:sym typeface="Open Sans"/>
                </a:rPr>
                <a:t>land = 1</a:t>
              </a:r>
            </a:p>
          </p:txBody>
        </p:sp>
      </p:grpSp>
      <p:sp>
        <p:nvSpPr>
          <p:cNvPr id="34" name="TextBox 34"/>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35" name="TextBox 35"/>
          <p:cNvSpPr txBox="1"/>
          <p:nvPr/>
        </p:nvSpPr>
        <p:spPr>
          <a:xfrm>
            <a:off x="402046" y="1527567"/>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How it works</a:t>
            </a:r>
          </a:p>
        </p:txBody>
      </p:sp>
      <p:sp>
        <p:nvSpPr>
          <p:cNvPr id="36" name="TextBox 36"/>
          <p:cNvSpPr txBox="1"/>
          <p:nvPr/>
        </p:nvSpPr>
        <p:spPr>
          <a:xfrm>
            <a:off x="264463" y="4619631"/>
            <a:ext cx="2870396" cy="2165918"/>
          </a:xfrm>
          <a:prstGeom prst="rect">
            <a:avLst/>
          </a:prstGeom>
        </p:spPr>
        <p:txBody>
          <a:bodyPr lIns="0" tIns="0" rIns="0" bIns="0" rtlCol="0" anchor="t">
            <a:spAutoFit/>
          </a:bodyPr>
          <a:lstStyle/>
          <a:p>
            <a:pPr algn="l">
              <a:lnSpc>
                <a:spcPts val="3452"/>
              </a:lnSpc>
              <a:spcBef>
                <a:spcPct val="0"/>
              </a:spcBef>
            </a:pPr>
            <a:r>
              <a:rPr lang="en-US" sz="2465">
                <a:solidFill>
                  <a:srgbClr val="000000"/>
                </a:solidFill>
                <a:latin typeface="Open Sans"/>
                <a:ea typeface="Open Sans"/>
                <a:cs typeface="Open Sans"/>
                <a:sym typeface="Open Sans"/>
              </a:rPr>
              <a:t>The surface of the disc contains features known as pits and lands within the track.</a:t>
            </a:r>
          </a:p>
        </p:txBody>
      </p:sp>
      <p:sp>
        <p:nvSpPr>
          <p:cNvPr id="37" name="TextBox 37"/>
          <p:cNvSpPr txBox="1"/>
          <p:nvPr/>
        </p:nvSpPr>
        <p:spPr>
          <a:xfrm>
            <a:off x="7145238" y="3957889"/>
            <a:ext cx="3715542" cy="3854643"/>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The laser beam bounces off the disc's surface through reflection. Pits are interpreted as binary 0, while lands (flat areas) are interpreted as binary 1 in the digital encoding of data on optical discs like CDs.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214495" y="9541"/>
            <a:ext cx="8482213" cy="976660"/>
          </a:xfrm>
          <a:prstGeom prst="rect">
            <a:avLst/>
          </a:prstGeom>
        </p:spPr>
        <p:txBody>
          <a:bodyPr lIns="0" tIns="0" rIns="0" bIns="0" rtlCol="0" anchor="t">
            <a:spAutoFit/>
          </a:bodyPr>
          <a:lstStyle/>
          <a:p>
            <a:pPr marL="0" lvl="0" indent="0" algn="l">
              <a:lnSpc>
                <a:spcPts val="3713"/>
              </a:lnSpc>
              <a:spcBef>
                <a:spcPct val="0"/>
              </a:spcBef>
            </a:pPr>
            <a:r>
              <a:rPr lang="en-US" sz="3315" b="1" spc="-99">
                <a:solidFill>
                  <a:srgbClr val="FFFFFF"/>
                </a:solidFill>
                <a:latin typeface="Poppins Bold"/>
                <a:ea typeface="Poppins Bold"/>
                <a:cs typeface="Poppins Bold"/>
                <a:sym typeface="Poppins Bold"/>
              </a:rPr>
              <a:t>3.1 Fundamentals of Computer Hardware Operations</a:t>
            </a:r>
          </a:p>
        </p:txBody>
      </p:sp>
      <p:sp>
        <p:nvSpPr>
          <p:cNvPr id="5" name="AutoShape 5"/>
          <p:cNvSpPr/>
          <p:nvPr/>
        </p:nvSpPr>
        <p:spPr>
          <a:xfrm flipV="1">
            <a:off x="327169" y="2537073"/>
            <a:ext cx="4812777" cy="15754"/>
          </a:xfrm>
          <a:prstGeom prst="line">
            <a:avLst/>
          </a:prstGeom>
          <a:ln w="66675" cap="rnd">
            <a:solidFill>
              <a:srgbClr val="642EC7"/>
            </a:solidFill>
            <a:prstDash val="solid"/>
            <a:headEnd type="none" w="sm" len="sm"/>
            <a:tailEnd type="oval" w="lg" len="lg"/>
          </a:ln>
        </p:spPr>
        <p:txBody>
          <a:bodyPr/>
          <a:lstStyle/>
          <a:p>
            <a:endParaRPr lang="en-PH"/>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1567230" y="5656561"/>
            <a:ext cx="4039609" cy="686667"/>
            <a:chOff x="0" y="0"/>
            <a:chExt cx="947415" cy="161045"/>
          </a:xfrm>
        </p:grpSpPr>
        <p:sp>
          <p:nvSpPr>
            <p:cNvPr id="8" name="Freeform 8"/>
            <p:cNvSpPr/>
            <p:nvPr/>
          </p:nvSpPr>
          <p:spPr>
            <a:xfrm>
              <a:off x="0" y="0"/>
              <a:ext cx="947415" cy="161045"/>
            </a:xfrm>
            <a:custGeom>
              <a:avLst/>
              <a:gdLst/>
              <a:ahLst/>
              <a:cxnLst/>
              <a:rect l="l" t="t" r="r" b="b"/>
              <a:pathLst>
                <a:path w="947415" h="161045">
                  <a:moveTo>
                    <a:pt x="80522" y="0"/>
                  </a:moveTo>
                  <a:lnTo>
                    <a:pt x="866892" y="0"/>
                  </a:lnTo>
                  <a:cubicBezTo>
                    <a:pt x="888248" y="0"/>
                    <a:pt x="908729" y="8484"/>
                    <a:pt x="923830" y="23584"/>
                  </a:cubicBezTo>
                  <a:cubicBezTo>
                    <a:pt x="938931" y="38685"/>
                    <a:pt x="947415" y="59167"/>
                    <a:pt x="947415" y="80522"/>
                  </a:cubicBezTo>
                  <a:lnTo>
                    <a:pt x="947415" y="80522"/>
                  </a:lnTo>
                  <a:cubicBezTo>
                    <a:pt x="947415" y="101878"/>
                    <a:pt x="938931" y="122360"/>
                    <a:pt x="923830" y="137460"/>
                  </a:cubicBezTo>
                  <a:cubicBezTo>
                    <a:pt x="908729" y="152561"/>
                    <a:pt x="888248" y="161045"/>
                    <a:pt x="866892"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9" name="TextBox 9"/>
            <p:cNvSpPr txBox="1"/>
            <p:nvPr/>
          </p:nvSpPr>
          <p:spPr>
            <a:xfrm>
              <a:off x="0" y="-28575"/>
              <a:ext cx="947415" cy="189620"/>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6722249" y="3900715"/>
            <a:ext cx="3499456" cy="4885027"/>
          </a:xfrm>
          <a:custGeom>
            <a:avLst/>
            <a:gdLst/>
            <a:ahLst/>
            <a:cxnLst/>
            <a:rect l="l" t="t" r="r" b="b"/>
            <a:pathLst>
              <a:path w="3499456" h="4885027">
                <a:moveTo>
                  <a:pt x="0" y="0"/>
                </a:moveTo>
                <a:lnTo>
                  <a:pt x="3499456" y="0"/>
                </a:lnTo>
                <a:lnTo>
                  <a:pt x="3499456" y="4885027"/>
                </a:lnTo>
                <a:lnTo>
                  <a:pt x="0" y="4885027"/>
                </a:lnTo>
                <a:lnTo>
                  <a:pt x="0" y="0"/>
                </a:lnTo>
                <a:close/>
              </a:path>
            </a:pathLst>
          </a:custGeom>
          <a:blipFill>
            <a:blip r:embed="rId4">
              <a:alphaModFix amt="65000"/>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1" name="Group 11"/>
          <p:cNvGrpSpPr/>
          <p:nvPr/>
        </p:nvGrpSpPr>
        <p:grpSpPr>
          <a:xfrm>
            <a:off x="7149390" y="5081410"/>
            <a:ext cx="2960462" cy="1175198"/>
            <a:chOff x="0" y="0"/>
            <a:chExt cx="694321" cy="275621"/>
          </a:xfrm>
        </p:grpSpPr>
        <p:sp>
          <p:nvSpPr>
            <p:cNvPr id="12" name="Freeform 12"/>
            <p:cNvSpPr/>
            <p:nvPr/>
          </p:nvSpPr>
          <p:spPr>
            <a:xfrm>
              <a:off x="0" y="0"/>
              <a:ext cx="694321" cy="275621"/>
            </a:xfrm>
            <a:custGeom>
              <a:avLst/>
              <a:gdLst/>
              <a:ahLst/>
              <a:cxnLst/>
              <a:rect l="l" t="t" r="r" b="b"/>
              <a:pathLst>
                <a:path w="694321" h="275621">
                  <a:moveTo>
                    <a:pt x="133370" y="0"/>
                  </a:moveTo>
                  <a:lnTo>
                    <a:pt x="560951" y="0"/>
                  </a:lnTo>
                  <a:cubicBezTo>
                    <a:pt x="596323" y="0"/>
                    <a:pt x="630246" y="14051"/>
                    <a:pt x="655258" y="39063"/>
                  </a:cubicBezTo>
                  <a:cubicBezTo>
                    <a:pt x="680270" y="64075"/>
                    <a:pt x="694321" y="97998"/>
                    <a:pt x="694321" y="133370"/>
                  </a:cubicBezTo>
                  <a:lnTo>
                    <a:pt x="694321" y="142250"/>
                  </a:lnTo>
                  <a:cubicBezTo>
                    <a:pt x="694321" y="177622"/>
                    <a:pt x="680270" y="211546"/>
                    <a:pt x="655258" y="236557"/>
                  </a:cubicBezTo>
                  <a:cubicBezTo>
                    <a:pt x="630246" y="261569"/>
                    <a:pt x="596323" y="275621"/>
                    <a:pt x="560951" y="275621"/>
                  </a:cubicBezTo>
                  <a:lnTo>
                    <a:pt x="133370" y="275621"/>
                  </a:lnTo>
                  <a:cubicBezTo>
                    <a:pt x="97998" y="275621"/>
                    <a:pt x="64075" y="261569"/>
                    <a:pt x="39063" y="236557"/>
                  </a:cubicBezTo>
                  <a:cubicBezTo>
                    <a:pt x="14051" y="211546"/>
                    <a:pt x="0" y="177622"/>
                    <a:pt x="0" y="142250"/>
                  </a:cubicBezTo>
                  <a:lnTo>
                    <a:pt x="0" y="133370"/>
                  </a:lnTo>
                  <a:cubicBezTo>
                    <a:pt x="0" y="97998"/>
                    <a:pt x="14051" y="64075"/>
                    <a:pt x="39063" y="39063"/>
                  </a:cubicBezTo>
                  <a:cubicBezTo>
                    <a:pt x="64075" y="14051"/>
                    <a:pt x="97998" y="0"/>
                    <a:pt x="133370" y="0"/>
                  </a:cubicBezTo>
                  <a:close/>
                </a:path>
              </a:pathLst>
            </a:custGeom>
            <a:solidFill>
              <a:srgbClr val="019D97"/>
            </a:solidFill>
          </p:spPr>
          <p:txBody>
            <a:bodyPr/>
            <a:lstStyle/>
            <a:p>
              <a:endParaRPr lang="en-PH"/>
            </a:p>
          </p:txBody>
        </p:sp>
        <p:sp>
          <p:nvSpPr>
            <p:cNvPr id="13" name="TextBox 13"/>
            <p:cNvSpPr txBox="1"/>
            <p:nvPr/>
          </p:nvSpPr>
          <p:spPr>
            <a:xfrm>
              <a:off x="0" y="-28575"/>
              <a:ext cx="694321" cy="304196"/>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7149390" y="8083102"/>
            <a:ext cx="2960462" cy="1175198"/>
            <a:chOff x="0" y="0"/>
            <a:chExt cx="694321" cy="275621"/>
          </a:xfrm>
        </p:grpSpPr>
        <p:sp>
          <p:nvSpPr>
            <p:cNvPr id="15" name="Freeform 15"/>
            <p:cNvSpPr/>
            <p:nvPr/>
          </p:nvSpPr>
          <p:spPr>
            <a:xfrm>
              <a:off x="0" y="0"/>
              <a:ext cx="694321" cy="275621"/>
            </a:xfrm>
            <a:custGeom>
              <a:avLst/>
              <a:gdLst/>
              <a:ahLst/>
              <a:cxnLst/>
              <a:rect l="l" t="t" r="r" b="b"/>
              <a:pathLst>
                <a:path w="694321" h="275621">
                  <a:moveTo>
                    <a:pt x="133370" y="0"/>
                  </a:moveTo>
                  <a:lnTo>
                    <a:pt x="560951" y="0"/>
                  </a:lnTo>
                  <a:cubicBezTo>
                    <a:pt x="596323" y="0"/>
                    <a:pt x="630246" y="14051"/>
                    <a:pt x="655258" y="39063"/>
                  </a:cubicBezTo>
                  <a:cubicBezTo>
                    <a:pt x="680270" y="64075"/>
                    <a:pt x="694321" y="97998"/>
                    <a:pt x="694321" y="133370"/>
                  </a:cubicBezTo>
                  <a:lnTo>
                    <a:pt x="694321" y="142250"/>
                  </a:lnTo>
                  <a:cubicBezTo>
                    <a:pt x="694321" y="177622"/>
                    <a:pt x="680270" y="211546"/>
                    <a:pt x="655258" y="236557"/>
                  </a:cubicBezTo>
                  <a:cubicBezTo>
                    <a:pt x="630246" y="261569"/>
                    <a:pt x="596323" y="275621"/>
                    <a:pt x="560951" y="275621"/>
                  </a:cubicBezTo>
                  <a:lnTo>
                    <a:pt x="133370" y="275621"/>
                  </a:lnTo>
                  <a:cubicBezTo>
                    <a:pt x="97998" y="275621"/>
                    <a:pt x="64075" y="261569"/>
                    <a:pt x="39063" y="236557"/>
                  </a:cubicBezTo>
                  <a:cubicBezTo>
                    <a:pt x="14051" y="211546"/>
                    <a:pt x="0" y="177622"/>
                    <a:pt x="0" y="142250"/>
                  </a:cubicBezTo>
                  <a:lnTo>
                    <a:pt x="0" y="133370"/>
                  </a:lnTo>
                  <a:cubicBezTo>
                    <a:pt x="0" y="97998"/>
                    <a:pt x="14051" y="64075"/>
                    <a:pt x="39063" y="39063"/>
                  </a:cubicBezTo>
                  <a:cubicBezTo>
                    <a:pt x="64075" y="14051"/>
                    <a:pt x="97998" y="0"/>
                    <a:pt x="133370" y="0"/>
                  </a:cubicBezTo>
                  <a:close/>
                </a:path>
              </a:pathLst>
            </a:custGeom>
            <a:solidFill>
              <a:srgbClr val="019D97"/>
            </a:solidFill>
          </p:spPr>
          <p:txBody>
            <a:bodyPr/>
            <a:lstStyle/>
            <a:p>
              <a:endParaRPr lang="en-PH"/>
            </a:p>
          </p:txBody>
        </p:sp>
        <p:sp>
          <p:nvSpPr>
            <p:cNvPr id="16" name="TextBox 16"/>
            <p:cNvSpPr txBox="1"/>
            <p:nvPr/>
          </p:nvSpPr>
          <p:spPr>
            <a:xfrm>
              <a:off x="0" y="-28575"/>
              <a:ext cx="694321" cy="304196"/>
            </a:xfrm>
            <a:prstGeom prst="rect">
              <a:avLst/>
            </a:prstGeom>
          </p:spPr>
          <p:txBody>
            <a:bodyPr lIns="50800" tIns="50800" rIns="50800" bIns="50800" rtlCol="0" anchor="ctr"/>
            <a:lstStyle/>
            <a:p>
              <a:pPr algn="ctr">
                <a:lnSpc>
                  <a:spcPts val="2595"/>
                </a:lnSpc>
              </a:pPr>
              <a:endParaRPr/>
            </a:p>
          </p:txBody>
        </p:sp>
      </p:grpSp>
      <p:grpSp>
        <p:nvGrpSpPr>
          <p:cNvPr id="17" name="Group 17"/>
          <p:cNvGrpSpPr/>
          <p:nvPr/>
        </p:nvGrpSpPr>
        <p:grpSpPr>
          <a:xfrm>
            <a:off x="11556840" y="5656561"/>
            <a:ext cx="4039609" cy="686667"/>
            <a:chOff x="0" y="0"/>
            <a:chExt cx="947415" cy="161045"/>
          </a:xfrm>
        </p:grpSpPr>
        <p:sp>
          <p:nvSpPr>
            <p:cNvPr id="18" name="Freeform 18"/>
            <p:cNvSpPr/>
            <p:nvPr/>
          </p:nvSpPr>
          <p:spPr>
            <a:xfrm>
              <a:off x="0" y="0"/>
              <a:ext cx="947415" cy="161045"/>
            </a:xfrm>
            <a:custGeom>
              <a:avLst/>
              <a:gdLst/>
              <a:ahLst/>
              <a:cxnLst/>
              <a:rect l="l" t="t" r="r" b="b"/>
              <a:pathLst>
                <a:path w="947415" h="161045">
                  <a:moveTo>
                    <a:pt x="80522" y="0"/>
                  </a:moveTo>
                  <a:lnTo>
                    <a:pt x="866892" y="0"/>
                  </a:lnTo>
                  <a:cubicBezTo>
                    <a:pt x="888248" y="0"/>
                    <a:pt x="908729" y="8484"/>
                    <a:pt x="923830" y="23584"/>
                  </a:cubicBezTo>
                  <a:cubicBezTo>
                    <a:pt x="938931" y="38685"/>
                    <a:pt x="947415" y="59167"/>
                    <a:pt x="947415" y="80522"/>
                  </a:cubicBezTo>
                  <a:lnTo>
                    <a:pt x="947415" y="80522"/>
                  </a:lnTo>
                  <a:cubicBezTo>
                    <a:pt x="947415" y="101878"/>
                    <a:pt x="938931" y="122360"/>
                    <a:pt x="923830" y="137460"/>
                  </a:cubicBezTo>
                  <a:cubicBezTo>
                    <a:pt x="908729" y="152561"/>
                    <a:pt x="888248" y="161045"/>
                    <a:pt x="866892"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19" name="TextBox 19"/>
            <p:cNvSpPr txBox="1"/>
            <p:nvPr/>
          </p:nvSpPr>
          <p:spPr>
            <a:xfrm>
              <a:off x="0" y="-28575"/>
              <a:ext cx="947415" cy="189620"/>
            </a:xfrm>
            <a:prstGeom prst="rect">
              <a:avLst/>
            </a:prstGeom>
          </p:spPr>
          <p:txBody>
            <a:bodyPr lIns="50800" tIns="50800" rIns="50800" bIns="50800" rtlCol="0" anchor="ctr"/>
            <a:lstStyle/>
            <a:p>
              <a:pPr algn="ctr">
                <a:lnSpc>
                  <a:spcPts val="2595"/>
                </a:lnSpc>
              </a:pPr>
              <a:endParaRPr/>
            </a:p>
          </p:txBody>
        </p:sp>
      </p:grpSp>
      <p:sp>
        <p:nvSpPr>
          <p:cNvPr id="20" name="Freeform 20"/>
          <p:cNvSpPr/>
          <p:nvPr/>
        </p:nvSpPr>
        <p:spPr>
          <a:xfrm>
            <a:off x="5408058" y="5034035"/>
            <a:ext cx="1741331" cy="622526"/>
          </a:xfrm>
          <a:custGeom>
            <a:avLst/>
            <a:gdLst/>
            <a:ahLst/>
            <a:cxnLst/>
            <a:rect l="l" t="t" r="r" b="b"/>
            <a:pathLst>
              <a:path w="1741331" h="622526">
                <a:moveTo>
                  <a:pt x="0" y="0"/>
                </a:moveTo>
                <a:lnTo>
                  <a:pt x="1741332" y="0"/>
                </a:lnTo>
                <a:lnTo>
                  <a:pt x="1741332" y="622526"/>
                </a:lnTo>
                <a:lnTo>
                  <a:pt x="0" y="622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1" name="Freeform 21"/>
          <p:cNvSpPr/>
          <p:nvPr/>
        </p:nvSpPr>
        <p:spPr>
          <a:xfrm>
            <a:off x="8207620" y="4524058"/>
            <a:ext cx="528714" cy="528053"/>
          </a:xfrm>
          <a:custGeom>
            <a:avLst/>
            <a:gdLst/>
            <a:ahLst/>
            <a:cxnLst/>
            <a:rect l="l" t="t" r="r" b="b"/>
            <a:pathLst>
              <a:path w="528714" h="528053">
                <a:moveTo>
                  <a:pt x="0" y="0"/>
                </a:moveTo>
                <a:lnTo>
                  <a:pt x="528714" y="0"/>
                </a:lnTo>
                <a:lnTo>
                  <a:pt x="528714" y="528053"/>
                </a:lnTo>
                <a:lnTo>
                  <a:pt x="0" y="5280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22" name="Freeform 22"/>
          <p:cNvSpPr/>
          <p:nvPr/>
        </p:nvSpPr>
        <p:spPr>
          <a:xfrm>
            <a:off x="10207591" y="5046483"/>
            <a:ext cx="1741331" cy="622526"/>
          </a:xfrm>
          <a:custGeom>
            <a:avLst/>
            <a:gdLst/>
            <a:ahLst/>
            <a:cxnLst/>
            <a:rect l="l" t="t" r="r" b="b"/>
            <a:pathLst>
              <a:path w="1741331" h="622526">
                <a:moveTo>
                  <a:pt x="0" y="0"/>
                </a:moveTo>
                <a:lnTo>
                  <a:pt x="1741332" y="0"/>
                </a:lnTo>
                <a:lnTo>
                  <a:pt x="1741332" y="622526"/>
                </a:lnTo>
                <a:lnTo>
                  <a:pt x="0" y="622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23" name="AutoShape 23"/>
          <p:cNvSpPr/>
          <p:nvPr/>
        </p:nvSpPr>
        <p:spPr>
          <a:xfrm>
            <a:off x="8629621" y="6256608"/>
            <a:ext cx="0" cy="1826494"/>
          </a:xfrm>
          <a:prstGeom prst="line">
            <a:avLst/>
          </a:prstGeom>
          <a:ln w="38100" cap="flat">
            <a:solidFill>
              <a:srgbClr val="642EC7"/>
            </a:solidFill>
            <a:prstDash val="solid"/>
            <a:headEnd type="arrow" w="med" len="sm"/>
            <a:tailEnd type="arrow" w="med" len="sm"/>
          </a:ln>
        </p:spPr>
        <p:txBody>
          <a:bodyPr/>
          <a:lstStyle/>
          <a:p>
            <a:endParaRPr lang="en-PH"/>
          </a:p>
        </p:txBody>
      </p:sp>
      <p:sp>
        <p:nvSpPr>
          <p:cNvPr id="24" name="Freeform 24"/>
          <p:cNvSpPr/>
          <p:nvPr/>
        </p:nvSpPr>
        <p:spPr>
          <a:xfrm>
            <a:off x="1721279" y="5724512"/>
            <a:ext cx="563114" cy="563114"/>
          </a:xfrm>
          <a:custGeom>
            <a:avLst/>
            <a:gdLst/>
            <a:ahLst/>
            <a:cxnLst/>
            <a:rect l="l" t="t" r="r" b="b"/>
            <a:pathLst>
              <a:path w="563114" h="563114">
                <a:moveTo>
                  <a:pt x="0" y="0"/>
                </a:moveTo>
                <a:lnTo>
                  <a:pt x="563114" y="0"/>
                </a:lnTo>
                <a:lnTo>
                  <a:pt x="563114" y="563114"/>
                </a:lnTo>
                <a:lnTo>
                  <a:pt x="0" y="5631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25" name="Freeform 25"/>
          <p:cNvSpPr/>
          <p:nvPr/>
        </p:nvSpPr>
        <p:spPr>
          <a:xfrm>
            <a:off x="7242284" y="5375004"/>
            <a:ext cx="563114" cy="563114"/>
          </a:xfrm>
          <a:custGeom>
            <a:avLst/>
            <a:gdLst/>
            <a:ahLst/>
            <a:cxnLst/>
            <a:rect l="l" t="t" r="r" b="b"/>
            <a:pathLst>
              <a:path w="563114" h="563114">
                <a:moveTo>
                  <a:pt x="0" y="0"/>
                </a:moveTo>
                <a:lnTo>
                  <a:pt x="563114" y="0"/>
                </a:lnTo>
                <a:lnTo>
                  <a:pt x="563114" y="563114"/>
                </a:lnTo>
                <a:lnTo>
                  <a:pt x="0" y="5631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H"/>
          </a:p>
        </p:txBody>
      </p:sp>
      <p:sp>
        <p:nvSpPr>
          <p:cNvPr id="26" name="Freeform 26"/>
          <p:cNvSpPr/>
          <p:nvPr/>
        </p:nvSpPr>
        <p:spPr>
          <a:xfrm>
            <a:off x="7242284" y="8390208"/>
            <a:ext cx="563114" cy="563114"/>
          </a:xfrm>
          <a:custGeom>
            <a:avLst/>
            <a:gdLst/>
            <a:ahLst/>
            <a:cxnLst/>
            <a:rect l="l" t="t" r="r" b="b"/>
            <a:pathLst>
              <a:path w="563114" h="563114">
                <a:moveTo>
                  <a:pt x="0" y="0"/>
                </a:moveTo>
                <a:lnTo>
                  <a:pt x="563114" y="0"/>
                </a:lnTo>
                <a:lnTo>
                  <a:pt x="563114" y="563114"/>
                </a:lnTo>
                <a:lnTo>
                  <a:pt x="0" y="5631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PH"/>
          </a:p>
        </p:txBody>
      </p:sp>
      <p:sp>
        <p:nvSpPr>
          <p:cNvPr id="27" name="Freeform 27"/>
          <p:cNvSpPr/>
          <p:nvPr/>
        </p:nvSpPr>
        <p:spPr>
          <a:xfrm>
            <a:off x="11667366" y="5724512"/>
            <a:ext cx="563114" cy="563114"/>
          </a:xfrm>
          <a:custGeom>
            <a:avLst/>
            <a:gdLst/>
            <a:ahLst/>
            <a:cxnLst/>
            <a:rect l="l" t="t" r="r" b="b"/>
            <a:pathLst>
              <a:path w="563114" h="563114">
                <a:moveTo>
                  <a:pt x="0" y="0"/>
                </a:moveTo>
                <a:lnTo>
                  <a:pt x="563114" y="0"/>
                </a:lnTo>
                <a:lnTo>
                  <a:pt x="563114" y="563114"/>
                </a:lnTo>
                <a:lnTo>
                  <a:pt x="0" y="5631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PH"/>
          </a:p>
        </p:txBody>
      </p:sp>
      <p:sp>
        <p:nvSpPr>
          <p:cNvPr id="28" name="TextBox 28"/>
          <p:cNvSpPr txBox="1"/>
          <p:nvPr/>
        </p:nvSpPr>
        <p:spPr>
          <a:xfrm>
            <a:off x="327060" y="1786186"/>
            <a:ext cx="511350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Computer System</a:t>
            </a:r>
          </a:p>
        </p:txBody>
      </p:sp>
      <p:sp>
        <p:nvSpPr>
          <p:cNvPr id="29" name="TextBox 29"/>
          <p:cNvSpPr txBox="1"/>
          <p:nvPr/>
        </p:nvSpPr>
        <p:spPr>
          <a:xfrm>
            <a:off x="327060" y="2727548"/>
            <a:ext cx="1436201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computer system has to support the following operational capability:</a:t>
            </a:r>
          </a:p>
        </p:txBody>
      </p:sp>
      <p:sp>
        <p:nvSpPr>
          <p:cNvPr id="30" name="TextBox 30"/>
          <p:cNvSpPr txBox="1"/>
          <p:nvPr/>
        </p:nvSpPr>
        <p:spPr>
          <a:xfrm>
            <a:off x="2284393" y="5560300"/>
            <a:ext cx="2605283"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Input of data</a:t>
            </a:r>
          </a:p>
        </p:txBody>
      </p:sp>
      <p:sp>
        <p:nvSpPr>
          <p:cNvPr id="31" name="TextBox 31"/>
          <p:cNvSpPr txBox="1"/>
          <p:nvPr/>
        </p:nvSpPr>
        <p:spPr>
          <a:xfrm>
            <a:off x="7805398" y="5081223"/>
            <a:ext cx="2160432" cy="1089660"/>
          </a:xfrm>
          <a:prstGeom prst="rect">
            <a:avLst/>
          </a:prstGeom>
        </p:spPr>
        <p:txBody>
          <a:bodyPr lIns="0" tIns="0" rIns="0" bIns="0" rtlCol="0" anchor="t">
            <a:spAutoFit/>
          </a:bodyPr>
          <a:lstStyle/>
          <a:p>
            <a:pPr algn="ctr">
              <a:lnSpc>
                <a:spcPts val="4320"/>
              </a:lnSpc>
            </a:pPr>
            <a:r>
              <a:rPr lang="en-US" sz="3000">
                <a:solidFill>
                  <a:srgbClr val="FFFFFF"/>
                </a:solidFill>
                <a:latin typeface="Poppins"/>
                <a:ea typeface="Poppins"/>
                <a:cs typeface="Poppins"/>
                <a:sym typeface="Poppins"/>
              </a:rPr>
              <a:t>Processing of data</a:t>
            </a:r>
          </a:p>
        </p:txBody>
      </p:sp>
      <p:sp>
        <p:nvSpPr>
          <p:cNvPr id="32" name="TextBox 32"/>
          <p:cNvSpPr txBox="1"/>
          <p:nvPr/>
        </p:nvSpPr>
        <p:spPr>
          <a:xfrm>
            <a:off x="7805398" y="8073577"/>
            <a:ext cx="1945779" cy="1089660"/>
          </a:xfrm>
          <a:prstGeom prst="rect">
            <a:avLst/>
          </a:prstGeom>
        </p:spPr>
        <p:txBody>
          <a:bodyPr lIns="0" tIns="0" rIns="0" bIns="0" rtlCol="0" anchor="t">
            <a:spAutoFit/>
          </a:bodyPr>
          <a:lstStyle/>
          <a:p>
            <a:pPr algn="ctr">
              <a:lnSpc>
                <a:spcPts val="4320"/>
              </a:lnSpc>
            </a:pPr>
            <a:r>
              <a:rPr lang="en-US" sz="3000">
                <a:solidFill>
                  <a:srgbClr val="FFFFFF"/>
                </a:solidFill>
                <a:latin typeface="Poppins"/>
                <a:ea typeface="Poppins"/>
                <a:cs typeface="Poppins"/>
                <a:sym typeface="Poppins"/>
              </a:rPr>
              <a:t>Storage </a:t>
            </a:r>
          </a:p>
          <a:p>
            <a:pPr algn="ctr">
              <a:lnSpc>
                <a:spcPts val="4320"/>
              </a:lnSpc>
            </a:pPr>
            <a:r>
              <a:rPr lang="en-US" sz="3000">
                <a:solidFill>
                  <a:srgbClr val="FFFFFF"/>
                </a:solidFill>
                <a:latin typeface="Poppins"/>
                <a:ea typeface="Poppins"/>
                <a:cs typeface="Poppins"/>
                <a:sym typeface="Poppins"/>
              </a:rPr>
              <a:t>of data</a:t>
            </a:r>
          </a:p>
        </p:txBody>
      </p:sp>
      <p:sp>
        <p:nvSpPr>
          <p:cNvPr id="33" name="TextBox 33"/>
          <p:cNvSpPr txBox="1"/>
          <p:nvPr/>
        </p:nvSpPr>
        <p:spPr>
          <a:xfrm>
            <a:off x="12327459" y="5560300"/>
            <a:ext cx="2939108" cy="657225"/>
          </a:xfrm>
          <a:prstGeom prst="rect">
            <a:avLst/>
          </a:prstGeom>
        </p:spPr>
        <p:txBody>
          <a:bodyPr lIns="0" tIns="0" rIns="0" bIns="0" rtlCol="0" anchor="t">
            <a:spAutoFit/>
          </a:bodyPr>
          <a:lstStyle/>
          <a:p>
            <a:pPr algn="ctr">
              <a:lnSpc>
                <a:spcPts val="5400"/>
              </a:lnSpc>
            </a:pPr>
            <a:r>
              <a:rPr lang="en-US" sz="3000">
                <a:solidFill>
                  <a:srgbClr val="FFFFFF"/>
                </a:solidFill>
                <a:latin typeface="Poppins"/>
                <a:ea typeface="Poppins"/>
                <a:cs typeface="Poppins"/>
                <a:sym typeface="Poppins"/>
              </a:rPr>
              <a:t>Output of data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278455"/>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9" name="TextBox 9"/>
          <p:cNvSpPr txBox="1"/>
          <p:nvPr/>
        </p:nvSpPr>
        <p:spPr>
          <a:xfrm>
            <a:off x="402046" y="1527567"/>
            <a:ext cx="4850726"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CD-RW, DVD-RW</a:t>
            </a:r>
          </a:p>
        </p:txBody>
      </p:sp>
      <p:grpSp>
        <p:nvGrpSpPr>
          <p:cNvPr id="10" name="Group 10"/>
          <p:cNvGrpSpPr/>
          <p:nvPr/>
        </p:nvGrpSpPr>
        <p:grpSpPr>
          <a:xfrm>
            <a:off x="1670994" y="3267970"/>
            <a:ext cx="14946012" cy="5249201"/>
            <a:chOff x="0" y="0"/>
            <a:chExt cx="19928016" cy="6998935"/>
          </a:xfrm>
        </p:grpSpPr>
        <p:sp>
          <p:nvSpPr>
            <p:cNvPr id="11" name="Freeform 11"/>
            <p:cNvSpPr/>
            <p:nvPr/>
          </p:nvSpPr>
          <p:spPr>
            <a:xfrm>
              <a:off x="0" y="1932433"/>
              <a:ext cx="3948881" cy="3948881"/>
            </a:xfrm>
            <a:custGeom>
              <a:avLst/>
              <a:gdLst/>
              <a:ahLst/>
              <a:cxnLst/>
              <a:rect l="l" t="t" r="r" b="b"/>
              <a:pathLst>
                <a:path w="3948881" h="3948881">
                  <a:moveTo>
                    <a:pt x="0" y="0"/>
                  </a:moveTo>
                  <a:lnTo>
                    <a:pt x="3948881" y="0"/>
                  </a:lnTo>
                  <a:lnTo>
                    <a:pt x="3948881" y="3948881"/>
                  </a:lnTo>
                  <a:lnTo>
                    <a:pt x="0" y="3948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2" name="Freeform 12"/>
            <p:cNvSpPr/>
            <p:nvPr/>
          </p:nvSpPr>
          <p:spPr>
            <a:xfrm>
              <a:off x="1347464" y="4446736"/>
              <a:ext cx="1253952" cy="1253952"/>
            </a:xfrm>
            <a:custGeom>
              <a:avLst/>
              <a:gdLst/>
              <a:ahLst/>
              <a:cxnLst/>
              <a:rect l="l" t="t" r="r" b="b"/>
              <a:pathLst>
                <a:path w="1253952" h="1253952">
                  <a:moveTo>
                    <a:pt x="0" y="0"/>
                  </a:moveTo>
                  <a:lnTo>
                    <a:pt x="1253953" y="0"/>
                  </a:lnTo>
                  <a:lnTo>
                    <a:pt x="1253953" y="1253952"/>
                  </a:lnTo>
                  <a:lnTo>
                    <a:pt x="0" y="1253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13" name="Group 13"/>
            <p:cNvGrpSpPr/>
            <p:nvPr/>
          </p:nvGrpSpPr>
          <p:grpSpPr>
            <a:xfrm>
              <a:off x="5016798" y="0"/>
              <a:ext cx="14911218" cy="1636245"/>
              <a:chOff x="0" y="0"/>
              <a:chExt cx="2945426" cy="323209"/>
            </a:xfrm>
          </p:grpSpPr>
          <p:sp>
            <p:nvSpPr>
              <p:cNvPr id="14" name="Freeform 14"/>
              <p:cNvSpPr/>
              <p:nvPr/>
            </p:nvSpPr>
            <p:spPr>
              <a:xfrm>
                <a:off x="0" y="0"/>
                <a:ext cx="2945426" cy="323209"/>
              </a:xfrm>
              <a:custGeom>
                <a:avLst/>
                <a:gdLst/>
                <a:ahLst/>
                <a:cxnLst/>
                <a:rect l="l" t="t" r="r" b="b"/>
                <a:pathLst>
                  <a:path w="2945426" h="323209">
                    <a:moveTo>
                      <a:pt x="35306" y="0"/>
                    </a:moveTo>
                    <a:lnTo>
                      <a:pt x="2910120" y="0"/>
                    </a:lnTo>
                    <a:cubicBezTo>
                      <a:pt x="2929619" y="0"/>
                      <a:pt x="2945426" y="15807"/>
                      <a:pt x="2945426" y="35306"/>
                    </a:cubicBezTo>
                    <a:lnTo>
                      <a:pt x="2945426" y="287903"/>
                    </a:lnTo>
                    <a:cubicBezTo>
                      <a:pt x="2945426" y="307402"/>
                      <a:pt x="2929619" y="323209"/>
                      <a:pt x="2910120" y="323209"/>
                    </a:cubicBezTo>
                    <a:lnTo>
                      <a:pt x="35306" y="323209"/>
                    </a:lnTo>
                    <a:cubicBezTo>
                      <a:pt x="15807" y="323209"/>
                      <a:pt x="0" y="307402"/>
                      <a:pt x="0" y="287903"/>
                    </a:cubicBezTo>
                    <a:lnTo>
                      <a:pt x="0" y="35306"/>
                    </a:lnTo>
                    <a:cubicBezTo>
                      <a:pt x="0" y="15807"/>
                      <a:pt x="15807" y="0"/>
                      <a:pt x="35306" y="0"/>
                    </a:cubicBezTo>
                    <a:close/>
                  </a:path>
                </a:pathLst>
              </a:custGeom>
              <a:solidFill>
                <a:srgbClr val="FFDE59"/>
              </a:solidFill>
            </p:spPr>
            <p:txBody>
              <a:bodyPr/>
              <a:lstStyle/>
              <a:p>
                <a:endParaRPr lang="en-PH"/>
              </a:p>
            </p:txBody>
          </p:sp>
          <p:sp>
            <p:nvSpPr>
              <p:cNvPr id="15" name="TextBox 15"/>
              <p:cNvSpPr txBox="1"/>
              <p:nvPr/>
            </p:nvSpPr>
            <p:spPr>
              <a:xfrm>
                <a:off x="0" y="-28575"/>
                <a:ext cx="2945426" cy="351784"/>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5144030" y="136574"/>
              <a:ext cx="1363098" cy="136309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5016798" y="1785400"/>
              <a:ext cx="14911218" cy="1636245"/>
              <a:chOff x="0" y="0"/>
              <a:chExt cx="2945426" cy="323209"/>
            </a:xfrm>
          </p:grpSpPr>
          <p:sp>
            <p:nvSpPr>
              <p:cNvPr id="20" name="Freeform 20"/>
              <p:cNvSpPr/>
              <p:nvPr/>
            </p:nvSpPr>
            <p:spPr>
              <a:xfrm>
                <a:off x="0" y="0"/>
                <a:ext cx="2945426" cy="323209"/>
              </a:xfrm>
              <a:custGeom>
                <a:avLst/>
                <a:gdLst/>
                <a:ahLst/>
                <a:cxnLst/>
                <a:rect l="l" t="t" r="r" b="b"/>
                <a:pathLst>
                  <a:path w="2945426" h="323209">
                    <a:moveTo>
                      <a:pt x="35306" y="0"/>
                    </a:moveTo>
                    <a:lnTo>
                      <a:pt x="2910120" y="0"/>
                    </a:lnTo>
                    <a:cubicBezTo>
                      <a:pt x="2929619" y="0"/>
                      <a:pt x="2945426" y="15807"/>
                      <a:pt x="2945426" y="35306"/>
                    </a:cubicBezTo>
                    <a:lnTo>
                      <a:pt x="2945426" y="287903"/>
                    </a:lnTo>
                    <a:cubicBezTo>
                      <a:pt x="2945426" y="307402"/>
                      <a:pt x="2929619" y="323209"/>
                      <a:pt x="2910120" y="323209"/>
                    </a:cubicBezTo>
                    <a:lnTo>
                      <a:pt x="35306" y="323209"/>
                    </a:lnTo>
                    <a:cubicBezTo>
                      <a:pt x="15807" y="323209"/>
                      <a:pt x="0" y="307402"/>
                      <a:pt x="0" y="287903"/>
                    </a:cubicBezTo>
                    <a:lnTo>
                      <a:pt x="0" y="35306"/>
                    </a:lnTo>
                    <a:cubicBezTo>
                      <a:pt x="0" y="15807"/>
                      <a:pt x="15807" y="0"/>
                      <a:pt x="35306" y="0"/>
                    </a:cubicBezTo>
                    <a:close/>
                  </a:path>
                </a:pathLst>
              </a:custGeom>
              <a:solidFill>
                <a:srgbClr val="FFDE59"/>
              </a:solidFill>
            </p:spPr>
            <p:txBody>
              <a:bodyPr/>
              <a:lstStyle/>
              <a:p>
                <a:endParaRPr lang="en-PH"/>
              </a:p>
            </p:txBody>
          </p:sp>
          <p:sp>
            <p:nvSpPr>
              <p:cNvPr id="21" name="TextBox 21"/>
              <p:cNvSpPr txBox="1"/>
              <p:nvPr/>
            </p:nvSpPr>
            <p:spPr>
              <a:xfrm>
                <a:off x="0" y="-28575"/>
                <a:ext cx="2945426" cy="351784"/>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5144030" y="1921973"/>
              <a:ext cx="1363098" cy="136309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25" name="Group 25"/>
            <p:cNvGrpSpPr/>
            <p:nvPr/>
          </p:nvGrpSpPr>
          <p:grpSpPr>
            <a:xfrm>
              <a:off x="5016798" y="3574045"/>
              <a:ext cx="14911218" cy="1636245"/>
              <a:chOff x="0" y="0"/>
              <a:chExt cx="2945426" cy="323209"/>
            </a:xfrm>
          </p:grpSpPr>
          <p:sp>
            <p:nvSpPr>
              <p:cNvPr id="26" name="Freeform 26"/>
              <p:cNvSpPr/>
              <p:nvPr/>
            </p:nvSpPr>
            <p:spPr>
              <a:xfrm>
                <a:off x="0" y="0"/>
                <a:ext cx="2945426" cy="323209"/>
              </a:xfrm>
              <a:custGeom>
                <a:avLst/>
                <a:gdLst/>
                <a:ahLst/>
                <a:cxnLst/>
                <a:rect l="l" t="t" r="r" b="b"/>
                <a:pathLst>
                  <a:path w="2945426" h="323209">
                    <a:moveTo>
                      <a:pt x="35306" y="0"/>
                    </a:moveTo>
                    <a:lnTo>
                      <a:pt x="2910120" y="0"/>
                    </a:lnTo>
                    <a:cubicBezTo>
                      <a:pt x="2929619" y="0"/>
                      <a:pt x="2945426" y="15807"/>
                      <a:pt x="2945426" y="35306"/>
                    </a:cubicBezTo>
                    <a:lnTo>
                      <a:pt x="2945426" y="287903"/>
                    </a:lnTo>
                    <a:cubicBezTo>
                      <a:pt x="2945426" y="307402"/>
                      <a:pt x="2929619" y="323209"/>
                      <a:pt x="2910120" y="323209"/>
                    </a:cubicBezTo>
                    <a:lnTo>
                      <a:pt x="35306" y="323209"/>
                    </a:lnTo>
                    <a:cubicBezTo>
                      <a:pt x="15807" y="323209"/>
                      <a:pt x="0" y="307402"/>
                      <a:pt x="0" y="287903"/>
                    </a:cubicBezTo>
                    <a:lnTo>
                      <a:pt x="0" y="35306"/>
                    </a:lnTo>
                    <a:cubicBezTo>
                      <a:pt x="0" y="15807"/>
                      <a:pt x="15807" y="0"/>
                      <a:pt x="35306" y="0"/>
                    </a:cubicBezTo>
                    <a:close/>
                  </a:path>
                </a:pathLst>
              </a:custGeom>
              <a:solidFill>
                <a:srgbClr val="FFDE59"/>
              </a:solidFill>
            </p:spPr>
            <p:txBody>
              <a:bodyPr/>
              <a:lstStyle/>
              <a:p>
                <a:endParaRPr lang="en-PH"/>
              </a:p>
            </p:txBody>
          </p:sp>
          <p:sp>
            <p:nvSpPr>
              <p:cNvPr id="27" name="TextBox 27"/>
              <p:cNvSpPr txBox="1"/>
              <p:nvPr/>
            </p:nvSpPr>
            <p:spPr>
              <a:xfrm>
                <a:off x="0" y="-28575"/>
                <a:ext cx="2945426" cy="351784"/>
              </a:xfrm>
              <a:prstGeom prst="rect">
                <a:avLst/>
              </a:prstGeom>
            </p:spPr>
            <p:txBody>
              <a:bodyPr lIns="50800" tIns="50800" rIns="50800" bIns="50800" rtlCol="0" anchor="ctr"/>
              <a:lstStyle/>
              <a:p>
                <a:pPr algn="ctr">
                  <a:lnSpc>
                    <a:spcPts val="2595"/>
                  </a:lnSpc>
                </a:pPr>
                <a:endParaRPr/>
              </a:p>
            </p:txBody>
          </p:sp>
        </p:grpSp>
        <p:grpSp>
          <p:nvGrpSpPr>
            <p:cNvPr id="28" name="Group 28"/>
            <p:cNvGrpSpPr/>
            <p:nvPr/>
          </p:nvGrpSpPr>
          <p:grpSpPr>
            <a:xfrm>
              <a:off x="5144030" y="3710618"/>
              <a:ext cx="1363098" cy="136309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30" name="TextBox 30"/>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31" name="Group 31"/>
            <p:cNvGrpSpPr/>
            <p:nvPr/>
          </p:nvGrpSpPr>
          <p:grpSpPr>
            <a:xfrm>
              <a:off x="5016798" y="5362690"/>
              <a:ext cx="14911218" cy="1636245"/>
              <a:chOff x="0" y="0"/>
              <a:chExt cx="2945426" cy="323209"/>
            </a:xfrm>
          </p:grpSpPr>
          <p:sp>
            <p:nvSpPr>
              <p:cNvPr id="32" name="Freeform 32"/>
              <p:cNvSpPr/>
              <p:nvPr/>
            </p:nvSpPr>
            <p:spPr>
              <a:xfrm>
                <a:off x="0" y="0"/>
                <a:ext cx="2945426" cy="323209"/>
              </a:xfrm>
              <a:custGeom>
                <a:avLst/>
                <a:gdLst/>
                <a:ahLst/>
                <a:cxnLst/>
                <a:rect l="l" t="t" r="r" b="b"/>
                <a:pathLst>
                  <a:path w="2945426" h="323209">
                    <a:moveTo>
                      <a:pt x="35306" y="0"/>
                    </a:moveTo>
                    <a:lnTo>
                      <a:pt x="2910120" y="0"/>
                    </a:lnTo>
                    <a:cubicBezTo>
                      <a:pt x="2929619" y="0"/>
                      <a:pt x="2945426" y="15807"/>
                      <a:pt x="2945426" y="35306"/>
                    </a:cubicBezTo>
                    <a:lnTo>
                      <a:pt x="2945426" y="287903"/>
                    </a:lnTo>
                    <a:cubicBezTo>
                      <a:pt x="2945426" y="307402"/>
                      <a:pt x="2929619" y="323209"/>
                      <a:pt x="2910120" y="323209"/>
                    </a:cubicBezTo>
                    <a:lnTo>
                      <a:pt x="35306" y="323209"/>
                    </a:lnTo>
                    <a:cubicBezTo>
                      <a:pt x="15807" y="323209"/>
                      <a:pt x="0" y="307402"/>
                      <a:pt x="0" y="287903"/>
                    </a:cubicBezTo>
                    <a:lnTo>
                      <a:pt x="0" y="35306"/>
                    </a:lnTo>
                    <a:cubicBezTo>
                      <a:pt x="0" y="15807"/>
                      <a:pt x="15807" y="0"/>
                      <a:pt x="35306" y="0"/>
                    </a:cubicBezTo>
                    <a:close/>
                  </a:path>
                </a:pathLst>
              </a:custGeom>
              <a:solidFill>
                <a:srgbClr val="FFDE59"/>
              </a:solidFill>
            </p:spPr>
            <p:txBody>
              <a:bodyPr/>
              <a:lstStyle/>
              <a:p>
                <a:endParaRPr lang="en-PH"/>
              </a:p>
            </p:txBody>
          </p:sp>
          <p:sp>
            <p:nvSpPr>
              <p:cNvPr id="33" name="TextBox 33"/>
              <p:cNvSpPr txBox="1"/>
              <p:nvPr/>
            </p:nvSpPr>
            <p:spPr>
              <a:xfrm>
                <a:off x="0" y="-28575"/>
                <a:ext cx="2945426" cy="351784"/>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5144030" y="5499263"/>
              <a:ext cx="1363098" cy="136309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36" name="TextBox 36"/>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37" name="TextBox 37"/>
            <p:cNvSpPr txBox="1"/>
            <p:nvPr/>
          </p:nvSpPr>
          <p:spPr>
            <a:xfrm>
              <a:off x="6678895" y="246551"/>
              <a:ext cx="12767807" cy="1105043"/>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CD-RW and DVD-RW use a unique alloy material as their reflective surface.</a:t>
              </a:r>
            </a:p>
          </p:txBody>
        </p:sp>
        <p:sp>
          <p:nvSpPr>
            <p:cNvPr id="38" name="TextBox 38"/>
            <p:cNvSpPr txBox="1"/>
            <p:nvPr/>
          </p:nvSpPr>
          <p:spPr>
            <a:xfrm>
              <a:off x="6678895" y="2033573"/>
              <a:ext cx="12767807" cy="1105043"/>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During the writing process (burning), laser heat turns the material into a liquid state.</a:t>
              </a:r>
            </a:p>
          </p:txBody>
        </p:sp>
        <p:sp>
          <p:nvSpPr>
            <p:cNvPr id="39" name="TextBox 39"/>
            <p:cNvSpPr txBox="1"/>
            <p:nvPr/>
          </p:nvSpPr>
          <p:spPr>
            <a:xfrm>
              <a:off x="6678895" y="3868773"/>
              <a:ext cx="12767807" cy="1105043"/>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The intensity of the laser determines whether the material becomes crystalline or amorphous when it cools.</a:t>
              </a:r>
            </a:p>
          </p:txBody>
        </p:sp>
        <p:sp>
          <p:nvSpPr>
            <p:cNvPr id="40" name="TextBox 40"/>
            <p:cNvSpPr txBox="1"/>
            <p:nvPr/>
          </p:nvSpPr>
          <p:spPr>
            <a:xfrm>
              <a:off x="6678895" y="5662588"/>
              <a:ext cx="12767807" cy="1105043"/>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During reading, laser light reflects from crystalline solids but not amorphous ones, enabling the encoding of 1s and 0s.</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a:off x="402046" y="2278455"/>
            <a:ext cx="4616427"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9" name="TextBox 9"/>
          <p:cNvSpPr txBox="1"/>
          <p:nvPr/>
        </p:nvSpPr>
        <p:spPr>
          <a:xfrm>
            <a:off x="402046" y="1527567"/>
            <a:ext cx="4850726"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Property</a:t>
            </a:r>
          </a:p>
        </p:txBody>
      </p:sp>
      <p:sp>
        <p:nvSpPr>
          <p:cNvPr id="10" name="Freeform 10"/>
          <p:cNvSpPr/>
          <p:nvPr/>
        </p:nvSpPr>
        <p:spPr>
          <a:xfrm>
            <a:off x="1529212" y="3037138"/>
            <a:ext cx="2961661" cy="2961661"/>
          </a:xfrm>
          <a:custGeom>
            <a:avLst/>
            <a:gdLst/>
            <a:ahLst/>
            <a:cxnLst/>
            <a:rect l="l" t="t" r="r" b="b"/>
            <a:pathLst>
              <a:path w="2961661" h="2961661">
                <a:moveTo>
                  <a:pt x="0" y="0"/>
                </a:moveTo>
                <a:lnTo>
                  <a:pt x="2961661" y="0"/>
                </a:lnTo>
                <a:lnTo>
                  <a:pt x="2961661" y="2961661"/>
                </a:lnTo>
                <a:lnTo>
                  <a:pt x="0" y="29616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11" name="Freeform 11"/>
          <p:cNvSpPr/>
          <p:nvPr/>
        </p:nvSpPr>
        <p:spPr>
          <a:xfrm>
            <a:off x="2539811" y="4922865"/>
            <a:ext cx="940464" cy="940464"/>
          </a:xfrm>
          <a:custGeom>
            <a:avLst/>
            <a:gdLst/>
            <a:ahLst/>
            <a:cxnLst/>
            <a:rect l="l" t="t" r="r" b="b"/>
            <a:pathLst>
              <a:path w="940464" h="940464">
                <a:moveTo>
                  <a:pt x="0" y="0"/>
                </a:moveTo>
                <a:lnTo>
                  <a:pt x="940464" y="0"/>
                </a:lnTo>
                <a:lnTo>
                  <a:pt x="940464" y="940464"/>
                </a:lnTo>
                <a:lnTo>
                  <a:pt x="0" y="9404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12" name="Group 12"/>
          <p:cNvGrpSpPr/>
          <p:nvPr/>
        </p:nvGrpSpPr>
        <p:grpSpPr>
          <a:xfrm>
            <a:off x="5543867" y="3504273"/>
            <a:ext cx="11183413" cy="1227184"/>
            <a:chOff x="0" y="0"/>
            <a:chExt cx="2945426" cy="323209"/>
          </a:xfrm>
        </p:grpSpPr>
        <p:sp>
          <p:nvSpPr>
            <p:cNvPr id="13" name="Freeform 13"/>
            <p:cNvSpPr/>
            <p:nvPr/>
          </p:nvSpPr>
          <p:spPr>
            <a:xfrm>
              <a:off x="0" y="0"/>
              <a:ext cx="2945426" cy="323209"/>
            </a:xfrm>
            <a:custGeom>
              <a:avLst/>
              <a:gdLst/>
              <a:ahLst/>
              <a:cxnLst/>
              <a:rect l="l" t="t" r="r" b="b"/>
              <a:pathLst>
                <a:path w="2945426" h="323209">
                  <a:moveTo>
                    <a:pt x="35306" y="0"/>
                  </a:moveTo>
                  <a:lnTo>
                    <a:pt x="2910120" y="0"/>
                  </a:lnTo>
                  <a:cubicBezTo>
                    <a:pt x="2929619" y="0"/>
                    <a:pt x="2945426" y="15807"/>
                    <a:pt x="2945426" y="35306"/>
                  </a:cubicBezTo>
                  <a:lnTo>
                    <a:pt x="2945426" y="287903"/>
                  </a:lnTo>
                  <a:cubicBezTo>
                    <a:pt x="2945426" y="307402"/>
                    <a:pt x="2929619" y="323209"/>
                    <a:pt x="2910120" y="323209"/>
                  </a:cubicBezTo>
                  <a:lnTo>
                    <a:pt x="35306" y="323209"/>
                  </a:lnTo>
                  <a:cubicBezTo>
                    <a:pt x="15807" y="323209"/>
                    <a:pt x="0" y="307402"/>
                    <a:pt x="0" y="287903"/>
                  </a:cubicBezTo>
                  <a:lnTo>
                    <a:pt x="0" y="35306"/>
                  </a:lnTo>
                  <a:cubicBezTo>
                    <a:pt x="0" y="15807"/>
                    <a:pt x="15807" y="0"/>
                    <a:pt x="35306" y="0"/>
                  </a:cubicBezTo>
                  <a:close/>
                </a:path>
              </a:pathLst>
            </a:custGeom>
            <a:solidFill>
              <a:srgbClr val="FFDE59"/>
            </a:solidFill>
          </p:spPr>
          <p:txBody>
            <a:bodyPr/>
            <a:lstStyle/>
            <a:p>
              <a:endParaRPr lang="en-PH"/>
            </a:p>
          </p:txBody>
        </p:sp>
        <p:sp>
          <p:nvSpPr>
            <p:cNvPr id="14" name="TextBox 14"/>
            <p:cNvSpPr txBox="1"/>
            <p:nvPr/>
          </p:nvSpPr>
          <p:spPr>
            <a:xfrm>
              <a:off x="0" y="-28575"/>
              <a:ext cx="2945426" cy="351784"/>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5639292" y="3606703"/>
            <a:ext cx="1022323" cy="102232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18" name="Group 18"/>
          <p:cNvGrpSpPr/>
          <p:nvPr/>
        </p:nvGrpSpPr>
        <p:grpSpPr>
          <a:xfrm>
            <a:off x="5543867" y="4843323"/>
            <a:ext cx="11183413" cy="1227184"/>
            <a:chOff x="0" y="0"/>
            <a:chExt cx="2945426" cy="323209"/>
          </a:xfrm>
        </p:grpSpPr>
        <p:sp>
          <p:nvSpPr>
            <p:cNvPr id="19" name="Freeform 19"/>
            <p:cNvSpPr/>
            <p:nvPr/>
          </p:nvSpPr>
          <p:spPr>
            <a:xfrm>
              <a:off x="0" y="0"/>
              <a:ext cx="2945426" cy="323209"/>
            </a:xfrm>
            <a:custGeom>
              <a:avLst/>
              <a:gdLst/>
              <a:ahLst/>
              <a:cxnLst/>
              <a:rect l="l" t="t" r="r" b="b"/>
              <a:pathLst>
                <a:path w="2945426" h="323209">
                  <a:moveTo>
                    <a:pt x="35306" y="0"/>
                  </a:moveTo>
                  <a:lnTo>
                    <a:pt x="2910120" y="0"/>
                  </a:lnTo>
                  <a:cubicBezTo>
                    <a:pt x="2929619" y="0"/>
                    <a:pt x="2945426" y="15807"/>
                    <a:pt x="2945426" y="35306"/>
                  </a:cubicBezTo>
                  <a:lnTo>
                    <a:pt x="2945426" y="287903"/>
                  </a:lnTo>
                  <a:cubicBezTo>
                    <a:pt x="2945426" y="307402"/>
                    <a:pt x="2929619" y="323209"/>
                    <a:pt x="2910120" y="323209"/>
                  </a:cubicBezTo>
                  <a:lnTo>
                    <a:pt x="35306" y="323209"/>
                  </a:lnTo>
                  <a:cubicBezTo>
                    <a:pt x="15807" y="323209"/>
                    <a:pt x="0" y="307402"/>
                    <a:pt x="0" y="287903"/>
                  </a:cubicBezTo>
                  <a:lnTo>
                    <a:pt x="0" y="35306"/>
                  </a:lnTo>
                  <a:cubicBezTo>
                    <a:pt x="0" y="15807"/>
                    <a:pt x="15807" y="0"/>
                    <a:pt x="35306" y="0"/>
                  </a:cubicBezTo>
                  <a:close/>
                </a:path>
              </a:pathLst>
            </a:custGeom>
            <a:solidFill>
              <a:srgbClr val="FFDE59"/>
            </a:solidFill>
          </p:spPr>
          <p:txBody>
            <a:bodyPr/>
            <a:lstStyle/>
            <a:p>
              <a:endParaRPr lang="en-PH"/>
            </a:p>
          </p:txBody>
        </p:sp>
        <p:sp>
          <p:nvSpPr>
            <p:cNvPr id="20" name="TextBox 20"/>
            <p:cNvSpPr txBox="1"/>
            <p:nvPr/>
          </p:nvSpPr>
          <p:spPr>
            <a:xfrm>
              <a:off x="0" y="-28575"/>
              <a:ext cx="2945426" cy="351784"/>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5639292" y="4945753"/>
            <a:ext cx="1022323" cy="102232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5543867" y="6184806"/>
            <a:ext cx="11183413" cy="1227184"/>
            <a:chOff x="0" y="0"/>
            <a:chExt cx="2945426" cy="323209"/>
          </a:xfrm>
        </p:grpSpPr>
        <p:sp>
          <p:nvSpPr>
            <p:cNvPr id="25" name="Freeform 25"/>
            <p:cNvSpPr/>
            <p:nvPr/>
          </p:nvSpPr>
          <p:spPr>
            <a:xfrm>
              <a:off x="0" y="0"/>
              <a:ext cx="2945426" cy="323209"/>
            </a:xfrm>
            <a:custGeom>
              <a:avLst/>
              <a:gdLst/>
              <a:ahLst/>
              <a:cxnLst/>
              <a:rect l="l" t="t" r="r" b="b"/>
              <a:pathLst>
                <a:path w="2945426" h="323209">
                  <a:moveTo>
                    <a:pt x="35306" y="0"/>
                  </a:moveTo>
                  <a:lnTo>
                    <a:pt x="2910120" y="0"/>
                  </a:lnTo>
                  <a:cubicBezTo>
                    <a:pt x="2929619" y="0"/>
                    <a:pt x="2945426" y="15807"/>
                    <a:pt x="2945426" y="35306"/>
                  </a:cubicBezTo>
                  <a:lnTo>
                    <a:pt x="2945426" y="287903"/>
                  </a:lnTo>
                  <a:cubicBezTo>
                    <a:pt x="2945426" y="307402"/>
                    <a:pt x="2929619" y="323209"/>
                    <a:pt x="2910120" y="323209"/>
                  </a:cubicBezTo>
                  <a:lnTo>
                    <a:pt x="35306" y="323209"/>
                  </a:lnTo>
                  <a:cubicBezTo>
                    <a:pt x="15807" y="323209"/>
                    <a:pt x="0" y="307402"/>
                    <a:pt x="0" y="287903"/>
                  </a:cubicBezTo>
                  <a:lnTo>
                    <a:pt x="0" y="35306"/>
                  </a:lnTo>
                  <a:cubicBezTo>
                    <a:pt x="0" y="15807"/>
                    <a:pt x="15807" y="0"/>
                    <a:pt x="35306" y="0"/>
                  </a:cubicBezTo>
                  <a:close/>
                </a:path>
              </a:pathLst>
            </a:custGeom>
            <a:solidFill>
              <a:srgbClr val="FFDE59"/>
            </a:solidFill>
          </p:spPr>
          <p:txBody>
            <a:bodyPr/>
            <a:lstStyle/>
            <a:p>
              <a:endParaRPr lang="en-PH"/>
            </a:p>
          </p:txBody>
        </p:sp>
        <p:sp>
          <p:nvSpPr>
            <p:cNvPr id="26" name="TextBox 26"/>
            <p:cNvSpPr txBox="1"/>
            <p:nvPr/>
          </p:nvSpPr>
          <p:spPr>
            <a:xfrm>
              <a:off x="0" y="-28575"/>
              <a:ext cx="2945426" cy="351784"/>
            </a:xfrm>
            <a:prstGeom prst="rect">
              <a:avLst/>
            </a:prstGeom>
          </p:spPr>
          <p:txBody>
            <a:bodyPr lIns="50800" tIns="50800" rIns="50800" bIns="50800" rtlCol="0" anchor="ctr"/>
            <a:lstStyle/>
            <a:p>
              <a:pPr algn="ctr">
                <a:lnSpc>
                  <a:spcPts val="2595"/>
                </a:lnSpc>
              </a:pPr>
              <a:endParaRPr/>
            </a:p>
          </p:txBody>
        </p:sp>
      </p:grpSp>
      <p:grpSp>
        <p:nvGrpSpPr>
          <p:cNvPr id="27" name="Group 27"/>
          <p:cNvGrpSpPr/>
          <p:nvPr/>
        </p:nvGrpSpPr>
        <p:grpSpPr>
          <a:xfrm>
            <a:off x="5639292" y="6287237"/>
            <a:ext cx="1022323" cy="102232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29" name="TextBox 29"/>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30" name="TextBox 30"/>
          <p:cNvSpPr txBox="1"/>
          <p:nvPr/>
        </p:nvSpPr>
        <p:spPr>
          <a:xfrm>
            <a:off x="6790440" y="3679661"/>
            <a:ext cx="9575855" cy="838307"/>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The disc, despite having a single track, functions as a direct-access device.</a:t>
            </a:r>
          </a:p>
        </p:txBody>
      </p:sp>
      <p:sp>
        <p:nvSpPr>
          <p:cNvPr id="31" name="TextBox 31"/>
          <p:cNvSpPr txBox="1"/>
          <p:nvPr/>
        </p:nvSpPr>
        <p:spPr>
          <a:xfrm>
            <a:off x="6790440" y="5019928"/>
            <a:ext cx="9575855" cy="838307"/>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This is possible because the laser can move both forward and backward along the track.</a:t>
            </a:r>
          </a:p>
        </p:txBody>
      </p:sp>
      <p:sp>
        <p:nvSpPr>
          <p:cNvPr id="32" name="TextBox 32"/>
          <p:cNvSpPr txBox="1"/>
          <p:nvPr/>
        </p:nvSpPr>
        <p:spPr>
          <a:xfrm>
            <a:off x="6790440" y="6396328"/>
            <a:ext cx="9575855" cy="838307"/>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Data on the disc is organized into sectors, similar to how data is formatted on a magnetic hard disk.</a:t>
            </a:r>
          </a:p>
        </p:txBody>
      </p:sp>
      <p:sp>
        <p:nvSpPr>
          <p:cNvPr id="33" name="Freeform 33"/>
          <p:cNvSpPr/>
          <p:nvPr/>
        </p:nvSpPr>
        <p:spPr>
          <a:xfrm>
            <a:off x="1028700" y="5998799"/>
            <a:ext cx="3830637" cy="3830637"/>
          </a:xfrm>
          <a:custGeom>
            <a:avLst/>
            <a:gdLst/>
            <a:ahLst/>
            <a:cxnLst/>
            <a:rect l="l" t="t" r="r" b="b"/>
            <a:pathLst>
              <a:path w="3830637" h="3830637">
                <a:moveTo>
                  <a:pt x="0" y="0"/>
                </a:moveTo>
                <a:lnTo>
                  <a:pt x="3830637" y="0"/>
                </a:lnTo>
                <a:lnTo>
                  <a:pt x="3830637" y="3830637"/>
                </a:lnTo>
                <a:lnTo>
                  <a:pt x="0" y="3830637"/>
                </a:lnTo>
                <a:lnTo>
                  <a:pt x="0" y="0"/>
                </a:lnTo>
                <a:close/>
              </a:path>
            </a:pathLst>
          </a:custGeom>
          <a:blipFill>
            <a:blip r:embed="rId12"/>
            <a:stretch>
              <a:fillRect/>
            </a:stretch>
          </a:blipFill>
        </p:spPr>
        <p:txBody>
          <a:bodyPr/>
          <a:lstStyle/>
          <a:p>
            <a:endParaRPr lang="en-PH"/>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046" y="2278455"/>
            <a:ext cx="7311335" cy="0"/>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1361468" y="4832967"/>
            <a:ext cx="2961661" cy="2961661"/>
          </a:xfrm>
          <a:custGeom>
            <a:avLst/>
            <a:gdLst/>
            <a:ahLst/>
            <a:cxnLst/>
            <a:rect l="l" t="t" r="r" b="b"/>
            <a:pathLst>
              <a:path w="2961661" h="2961661">
                <a:moveTo>
                  <a:pt x="0" y="0"/>
                </a:moveTo>
                <a:lnTo>
                  <a:pt x="2961661" y="0"/>
                </a:lnTo>
                <a:lnTo>
                  <a:pt x="2961661" y="2961660"/>
                </a:lnTo>
                <a:lnTo>
                  <a:pt x="0" y="29616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2372066" y="6718694"/>
            <a:ext cx="940464" cy="940464"/>
          </a:xfrm>
          <a:custGeom>
            <a:avLst/>
            <a:gdLst/>
            <a:ahLst/>
            <a:cxnLst/>
            <a:rect l="l" t="t" r="r" b="b"/>
            <a:pathLst>
              <a:path w="940464" h="940464">
                <a:moveTo>
                  <a:pt x="0" y="0"/>
                </a:moveTo>
                <a:lnTo>
                  <a:pt x="940464" y="0"/>
                </a:lnTo>
                <a:lnTo>
                  <a:pt x="940464" y="940464"/>
                </a:lnTo>
                <a:lnTo>
                  <a:pt x="0" y="9404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grpSp>
        <p:nvGrpSpPr>
          <p:cNvPr id="10" name="Group 10"/>
          <p:cNvGrpSpPr/>
          <p:nvPr/>
        </p:nvGrpSpPr>
        <p:grpSpPr>
          <a:xfrm>
            <a:off x="4820911" y="3849994"/>
            <a:ext cx="11183413" cy="1227184"/>
            <a:chOff x="0" y="0"/>
            <a:chExt cx="2945426" cy="323209"/>
          </a:xfrm>
        </p:grpSpPr>
        <p:sp>
          <p:nvSpPr>
            <p:cNvPr id="11" name="Freeform 11"/>
            <p:cNvSpPr/>
            <p:nvPr/>
          </p:nvSpPr>
          <p:spPr>
            <a:xfrm>
              <a:off x="0" y="0"/>
              <a:ext cx="2945426" cy="323209"/>
            </a:xfrm>
            <a:custGeom>
              <a:avLst/>
              <a:gdLst/>
              <a:ahLst/>
              <a:cxnLst/>
              <a:rect l="l" t="t" r="r" b="b"/>
              <a:pathLst>
                <a:path w="2945426" h="323209">
                  <a:moveTo>
                    <a:pt x="35306" y="0"/>
                  </a:moveTo>
                  <a:lnTo>
                    <a:pt x="2910120" y="0"/>
                  </a:lnTo>
                  <a:cubicBezTo>
                    <a:pt x="2929619" y="0"/>
                    <a:pt x="2945426" y="15807"/>
                    <a:pt x="2945426" y="35306"/>
                  </a:cubicBezTo>
                  <a:lnTo>
                    <a:pt x="2945426" y="287903"/>
                  </a:lnTo>
                  <a:cubicBezTo>
                    <a:pt x="2945426" y="307402"/>
                    <a:pt x="2929619" y="323209"/>
                    <a:pt x="2910120" y="323209"/>
                  </a:cubicBezTo>
                  <a:lnTo>
                    <a:pt x="35306" y="323209"/>
                  </a:lnTo>
                  <a:cubicBezTo>
                    <a:pt x="15807" y="323209"/>
                    <a:pt x="0" y="307402"/>
                    <a:pt x="0" y="287903"/>
                  </a:cubicBezTo>
                  <a:lnTo>
                    <a:pt x="0" y="35306"/>
                  </a:lnTo>
                  <a:cubicBezTo>
                    <a:pt x="0" y="15807"/>
                    <a:pt x="15807" y="0"/>
                    <a:pt x="35306" y="0"/>
                  </a:cubicBezTo>
                  <a:close/>
                </a:path>
              </a:pathLst>
            </a:custGeom>
            <a:solidFill>
              <a:srgbClr val="FFDE59"/>
            </a:solidFill>
          </p:spPr>
          <p:txBody>
            <a:bodyPr/>
            <a:lstStyle/>
            <a:p>
              <a:endParaRPr lang="en-PH"/>
            </a:p>
          </p:txBody>
        </p:sp>
        <p:sp>
          <p:nvSpPr>
            <p:cNvPr id="12" name="TextBox 12"/>
            <p:cNvSpPr txBox="1"/>
            <p:nvPr/>
          </p:nvSpPr>
          <p:spPr>
            <a:xfrm>
              <a:off x="0" y="-28575"/>
              <a:ext cx="2945426" cy="351784"/>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4916336" y="3952424"/>
            <a:ext cx="1022323" cy="102232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4820911" y="5189043"/>
            <a:ext cx="11183413" cy="4386152"/>
            <a:chOff x="0" y="0"/>
            <a:chExt cx="2945426" cy="1155200"/>
          </a:xfrm>
        </p:grpSpPr>
        <p:sp>
          <p:nvSpPr>
            <p:cNvPr id="17" name="Freeform 17"/>
            <p:cNvSpPr/>
            <p:nvPr/>
          </p:nvSpPr>
          <p:spPr>
            <a:xfrm>
              <a:off x="0" y="0"/>
              <a:ext cx="2945426" cy="1155200"/>
            </a:xfrm>
            <a:custGeom>
              <a:avLst/>
              <a:gdLst/>
              <a:ahLst/>
              <a:cxnLst/>
              <a:rect l="l" t="t" r="r" b="b"/>
              <a:pathLst>
                <a:path w="2945426" h="1155200">
                  <a:moveTo>
                    <a:pt x="35306" y="0"/>
                  </a:moveTo>
                  <a:lnTo>
                    <a:pt x="2910120" y="0"/>
                  </a:lnTo>
                  <a:cubicBezTo>
                    <a:pt x="2929619" y="0"/>
                    <a:pt x="2945426" y="15807"/>
                    <a:pt x="2945426" y="35306"/>
                  </a:cubicBezTo>
                  <a:lnTo>
                    <a:pt x="2945426" y="1119895"/>
                  </a:lnTo>
                  <a:cubicBezTo>
                    <a:pt x="2945426" y="1139394"/>
                    <a:pt x="2929619" y="1155200"/>
                    <a:pt x="2910120" y="1155200"/>
                  </a:cubicBezTo>
                  <a:lnTo>
                    <a:pt x="35306" y="1155200"/>
                  </a:lnTo>
                  <a:cubicBezTo>
                    <a:pt x="15807" y="1155200"/>
                    <a:pt x="0" y="1139394"/>
                    <a:pt x="0" y="1119895"/>
                  </a:cubicBezTo>
                  <a:lnTo>
                    <a:pt x="0" y="35306"/>
                  </a:lnTo>
                  <a:cubicBezTo>
                    <a:pt x="0" y="15807"/>
                    <a:pt x="15807" y="0"/>
                    <a:pt x="35306" y="0"/>
                  </a:cubicBezTo>
                  <a:close/>
                </a:path>
              </a:pathLst>
            </a:custGeom>
            <a:solidFill>
              <a:srgbClr val="FFDE59"/>
            </a:solidFill>
          </p:spPr>
          <p:txBody>
            <a:bodyPr/>
            <a:lstStyle/>
            <a:p>
              <a:endParaRPr lang="en-PH"/>
            </a:p>
          </p:txBody>
        </p:sp>
        <p:sp>
          <p:nvSpPr>
            <p:cNvPr id="18" name="TextBox 18"/>
            <p:cNvSpPr txBox="1"/>
            <p:nvPr/>
          </p:nvSpPr>
          <p:spPr>
            <a:xfrm>
              <a:off x="0" y="-28575"/>
              <a:ext cx="2945426" cy="1183775"/>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4916336" y="5291474"/>
            <a:ext cx="1022323" cy="102232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22" name="Freeform 22"/>
          <p:cNvSpPr/>
          <p:nvPr/>
        </p:nvSpPr>
        <p:spPr>
          <a:xfrm>
            <a:off x="6774884" y="6960109"/>
            <a:ext cx="7275469" cy="2180014"/>
          </a:xfrm>
          <a:custGeom>
            <a:avLst/>
            <a:gdLst/>
            <a:ahLst/>
            <a:cxnLst/>
            <a:rect l="l" t="t" r="r" b="b"/>
            <a:pathLst>
              <a:path w="7275469" h="2180014">
                <a:moveTo>
                  <a:pt x="0" y="0"/>
                </a:moveTo>
                <a:lnTo>
                  <a:pt x="7275468" y="0"/>
                </a:lnTo>
                <a:lnTo>
                  <a:pt x="7275468" y="2180014"/>
                </a:lnTo>
                <a:lnTo>
                  <a:pt x="0" y="2180014"/>
                </a:lnTo>
                <a:lnTo>
                  <a:pt x="0" y="0"/>
                </a:lnTo>
                <a:close/>
              </a:path>
            </a:pathLst>
          </a:custGeom>
          <a:blipFill>
            <a:blip r:embed="rId12"/>
            <a:stretch>
              <a:fillRect t="-1653" b="-1553"/>
            </a:stretch>
          </a:blipFill>
        </p:spPr>
        <p:txBody>
          <a:bodyPr/>
          <a:lstStyle/>
          <a:p>
            <a:endParaRPr lang="en-PH"/>
          </a:p>
        </p:txBody>
      </p:sp>
      <p:sp>
        <p:nvSpPr>
          <p:cNvPr id="23" name="TextBox 23"/>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24" name="TextBox 24"/>
          <p:cNvSpPr txBox="1"/>
          <p:nvPr/>
        </p:nvSpPr>
        <p:spPr>
          <a:xfrm>
            <a:off x="402046" y="1527567"/>
            <a:ext cx="877889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Changing Storage Capacity</a:t>
            </a:r>
          </a:p>
        </p:txBody>
      </p:sp>
      <p:sp>
        <p:nvSpPr>
          <p:cNvPr id="25" name="TextBox 25"/>
          <p:cNvSpPr txBox="1"/>
          <p:nvPr/>
        </p:nvSpPr>
        <p:spPr>
          <a:xfrm>
            <a:off x="6067484" y="4239617"/>
            <a:ext cx="9575855" cy="407402"/>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Speed of rotation</a:t>
            </a:r>
          </a:p>
        </p:txBody>
      </p:sp>
      <p:sp>
        <p:nvSpPr>
          <p:cNvPr id="26" name="TextBox 26"/>
          <p:cNvSpPr txBox="1"/>
          <p:nvPr/>
        </p:nvSpPr>
        <p:spPr>
          <a:xfrm>
            <a:off x="6067484" y="5380591"/>
            <a:ext cx="9575855" cy="1269212"/>
          </a:xfrm>
          <a:prstGeom prst="rect">
            <a:avLst/>
          </a:prstGeom>
        </p:spPr>
        <p:txBody>
          <a:bodyPr lIns="0" tIns="0" rIns="0" bIns="0" rtlCol="0" anchor="t">
            <a:spAutoFit/>
          </a:bodyPr>
          <a:lstStyle/>
          <a:p>
            <a:pPr algn="l">
              <a:lnSpc>
                <a:spcPts val="3395"/>
              </a:lnSpc>
              <a:spcBef>
                <a:spcPct val="0"/>
              </a:spcBef>
            </a:pPr>
            <a:r>
              <a:rPr lang="en-US" sz="2425">
                <a:solidFill>
                  <a:srgbClr val="000000"/>
                </a:solidFill>
                <a:latin typeface="Open Sans"/>
                <a:ea typeface="Open Sans"/>
                <a:cs typeface="Open Sans"/>
                <a:sym typeface="Open Sans"/>
              </a:rPr>
              <a:t>Wavelength of the light; Blue ray has shorter wavelength, allow more pits and lands to be gathered per unit area. Hence allowing more storage capacity.</a:t>
            </a:r>
          </a:p>
        </p:txBody>
      </p:sp>
      <p:sp>
        <p:nvSpPr>
          <p:cNvPr id="27" name="TextBox 27"/>
          <p:cNvSpPr txBox="1"/>
          <p:nvPr/>
        </p:nvSpPr>
        <p:spPr>
          <a:xfrm>
            <a:off x="7910406" y="2748589"/>
            <a:ext cx="5004424" cy="987105"/>
          </a:xfrm>
          <a:prstGeom prst="rect">
            <a:avLst/>
          </a:prstGeom>
        </p:spPr>
        <p:txBody>
          <a:bodyPr lIns="0" tIns="0" rIns="0" bIns="0" rtlCol="0" anchor="t">
            <a:spAutoFit/>
          </a:bodyPr>
          <a:lstStyle/>
          <a:p>
            <a:pPr algn="ctr">
              <a:lnSpc>
                <a:spcPts val="7362"/>
              </a:lnSpc>
              <a:spcBef>
                <a:spcPct val="0"/>
              </a:spcBef>
            </a:pPr>
            <a:r>
              <a:rPr lang="en-US" sz="7362">
                <a:solidFill>
                  <a:srgbClr val="F6F3E4"/>
                </a:solidFill>
                <a:latin typeface="Bukhari Script"/>
                <a:ea typeface="Bukhari Script"/>
                <a:cs typeface="Bukhari Script"/>
                <a:sym typeface="Bukhari Script"/>
              </a:rPr>
              <a:t>Two ways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92" y="2278454"/>
            <a:ext cx="4514290" cy="33337"/>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705756" y="3887672"/>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9" name="Freeform 9"/>
          <p:cNvSpPr/>
          <p:nvPr/>
        </p:nvSpPr>
        <p:spPr>
          <a:xfrm>
            <a:off x="705756" y="4525924"/>
            <a:ext cx="3748835" cy="513710"/>
          </a:xfrm>
          <a:custGeom>
            <a:avLst/>
            <a:gdLst/>
            <a:ahLst/>
            <a:cxnLst/>
            <a:rect l="l" t="t" r="r" b="b"/>
            <a:pathLst>
              <a:path w="3748835" h="513710">
                <a:moveTo>
                  <a:pt x="0" y="0"/>
                </a:moveTo>
                <a:lnTo>
                  <a:pt x="3748836" y="0"/>
                </a:lnTo>
                <a:lnTo>
                  <a:pt x="3748836" y="513709"/>
                </a:lnTo>
                <a:lnTo>
                  <a:pt x="0" y="513709"/>
                </a:lnTo>
                <a:lnTo>
                  <a:pt x="0" y="0"/>
                </a:lnTo>
                <a:close/>
              </a:path>
            </a:pathLst>
          </a:custGeom>
          <a:blipFill>
            <a:blip r:embed="rId8"/>
            <a:stretch>
              <a:fillRect t="-1132148" r="-68843"/>
            </a:stretch>
          </a:blipFill>
        </p:spPr>
        <p:txBody>
          <a:bodyPr/>
          <a:lstStyle/>
          <a:p>
            <a:endParaRPr lang="en-PH"/>
          </a:p>
        </p:txBody>
      </p:sp>
      <p:sp>
        <p:nvSpPr>
          <p:cNvPr id="10" name="Freeform 10"/>
          <p:cNvSpPr/>
          <p:nvPr/>
        </p:nvSpPr>
        <p:spPr>
          <a:xfrm>
            <a:off x="705756" y="5164175"/>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11" name="Freeform 11"/>
          <p:cNvSpPr/>
          <p:nvPr/>
        </p:nvSpPr>
        <p:spPr>
          <a:xfrm>
            <a:off x="705756" y="5802427"/>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12" name="Freeform 12"/>
          <p:cNvSpPr/>
          <p:nvPr/>
        </p:nvSpPr>
        <p:spPr>
          <a:xfrm>
            <a:off x="705756" y="6440679"/>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grpSp>
        <p:nvGrpSpPr>
          <p:cNvPr id="13" name="Group 13"/>
          <p:cNvGrpSpPr/>
          <p:nvPr/>
        </p:nvGrpSpPr>
        <p:grpSpPr>
          <a:xfrm>
            <a:off x="705756" y="8426915"/>
            <a:ext cx="3748835" cy="563296"/>
            <a:chOff x="0" y="0"/>
            <a:chExt cx="1283713" cy="192889"/>
          </a:xfrm>
        </p:grpSpPr>
        <p:sp>
          <p:nvSpPr>
            <p:cNvPr id="14" name="Freeform 1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 name="TextBox 15"/>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16" name="TextBox 16"/>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7" name="TextBox 17"/>
          <p:cNvSpPr txBox="1"/>
          <p:nvPr/>
        </p:nvSpPr>
        <p:spPr>
          <a:xfrm>
            <a:off x="402046" y="1527567"/>
            <a:ext cx="877889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Solid State Media</a:t>
            </a:r>
          </a:p>
        </p:txBody>
      </p:sp>
      <p:sp>
        <p:nvSpPr>
          <p:cNvPr id="18" name="TextBox 18"/>
          <p:cNvSpPr txBox="1"/>
          <p:nvPr/>
        </p:nvSpPr>
        <p:spPr>
          <a:xfrm>
            <a:off x="402046" y="2445888"/>
            <a:ext cx="16632848" cy="506131"/>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It is a semiconductor technology that has no moving parts. </a:t>
            </a:r>
          </a:p>
        </p:txBody>
      </p:sp>
      <p:grpSp>
        <p:nvGrpSpPr>
          <p:cNvPr id="19" name="Group 19"/>
          <p:cNvGrpSpPr/>
          <p:nvPr/>
        </p:nvGrpSpPr>
        <p:grpSpPr>
          <a:xfrm>
            <a:off x="705756" y="7752923"/>
            <a:ext cx="3748835" cy="563296"/>
            <a:chOff x="0" y="0"/>
            <a:chExt cx="1283713" cy="192889"/>
          </a:xfrm>
        </p:grpSpPr>
        <p:sp>
          <p:nvSpPr>
            <p:cNvPr id="20" name="Freeform 2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 name="TextBox 2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705756" y="7078931"/>
            <a:ext cx="3748835" cy="563296"/>
            <a:chOff x="0" y="0"/>
            <a:chExt cx="1283713" cy="192889"/>
          </a:xfrm>
        </p:grpSpPr>
        <p:sp>
          <p:nvSpPr>
            <p:cNvPr id="23" name="Freeform 2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 name="TextBox 2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1909925" y="8483226"/>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sp>
        <p:nvSpPr>
          <p:cNvPr id="26" name="TextBox 26"/>
          <p:cNvSpPr txBox="1"/>
          <p:nvPr/>
        </p:nvSpPr>
        <p:spPr>
          <a:xfrm>
            <a:off x="1909925" y="7809234"/>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sp>
        <p:nvSpPr>
          <p:cNvPr id="27" name="TextBox 27"/>
          <p:cNvSpPr txBox="1"/>
          <p:nvPr/>
        </p:nvSpPr>
        <p:spPr>
          <a:xfrm>
            <a:off x="1909925" y="7128319"/>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sp>
        <p:nvSpPr>
          <p:cNvPr id="28" name="TextBox 28"/>
          <p:cNvSpPr txBox="1"/>
          <p:nvPr/>
        </p:nvSpPr>
        <p:spPr>
          <a:xfrm>
            <a:off x="4562087" y="8560166"/>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111</a:t>
            </a:r>
          </a:p>
        </p:txBody>
      </p:sp>
      <p:sp>
        <p:nvSpPr>
          <p:cNvPr id="29" name="TextBox 29"/>
          <p:cNvSpPr txBox="1"/>
          <p:nvPr/>
        </p:nvSpPr>
        <p:spPr>
          <a:xfrm>
            <a:off x="4562087" y="7841498"/>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110</a:t>
            </a:r>
          </a:p>
        </p:txBody>
      </p:sp>
      <p:sp>
        <p:nvSpPr>
          <p:cNvPr id="30" name="TextBox 30"/>
          <p:cNvSpPr txBox="1"/>
          <p:nvPr/>
        </p:nvSpPr>
        <p:spPr>
          <a:xfrm>
            <a:off x="4562087" y="7148443"/>
            <a:ext cx="926784" cy="440739"/>
          </a:xfrm>
          <a:prstGeom prst="rect">
            <a:avLst/>
          </a:prstGeom>
        </p:spPr>
        <p:txBody>
          <a:bodyPr lIns="0" tIns="0" rIns="0" bIns="0" rtlCol="0" anchor="t">
            <a:spAutoFit/>
          </a:bodyPr>
          <a:lstStyle/>
          <a:p>
            <a:pPr algn="ctr">
              <a:lnSpc>
                <a:spcPts val="3532"/>
              </a:lnSpc>
              <a:spcBef>
                <a:spcPct val="0"/>
              </a:spcBef>
            </a:pPr>
            <a:r>
              <a:rPr lang="en-US" sz="2523" b="1">
                <a:solidFill>
                  <a:srgbClr val="000000"/>
                </a:solidFill>
                <a:latin typeface="Open Sans Bold"/>
                <a:ea typeface="Open Sans Bold"/>
                <a:cs typeface="Open Sans Bold"/>
                <a:sym typeface="Open Sans Bold"/>
              </a:rPr>
              <a:t>101</a:t>
            </a:r>
          </a:p>
        </p:txBody>
      </p:sp>
      <p:sp>
        <p:nvSpPr>
          <p:cNvPr id="31" name="TextBox 31"/>
          <p:cNvSpPr txBox="1"/>
          <p:nvPr/>
        </p:nvSpPr>
        <p:spPr>
          <a:xfrm>
            <a:off x="4562087" y="6493488"/>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100</a:t>
            </a:r>
          </a:p>
        </p:txBody>
      </p:sp>
      <p:sp>
        <p:nvSpPr>
          <p:cNvPr id="32" name="TextBox 32"/>
          <p:cNvSpPr txBox="1"/>
          <p:nvPr/>
        </p:nvSpPr>
        <p:spPr>
          <a:xfrm>
            <a:off x="4562087" y="5822957"/>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011</a:t>
            </a:r>
          </a:p>
        </p:txBody>
      </p:sp>
      <p:sp>
        <p:nvSpPr>
          <p:cNvPr id="33" name="TextBox 33"/>
          <p:cNvSpPr txBox="1"/>
          <p:nvPr/>
        </p:nvSpPr>
        <p:spPr>
          <a:xfrm>
            <a:off x="4562087" y="5226236"/>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010</a:t>
            </a:r>
          </a:p>
        </p:txBody>
      </p:sp>
      <p:sp>
        <p:nvSpPr>
          <p:cNvPr id="34" name="TextBox 34"/>
          <p:cNvSpPr txBox="1"/>
          <p:nvPr/>
        </p:nvSpPr>
        <p:spPr>
          <a:xfrm>
            <a:off x="4562087" y="4586244"/>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001</a:t>
            </a:r>
          </a:p>
        </p:txBody>
      </p:sp>
      <p:sp>
        <p:nvSpPr>
          <p:cNvPr id="35" name="TextBox 35"/>
          <p:cNvSpPr txBox="1"/>
          <p:nvPr/>
        </p:nvSpPr>
        <p:spPr>
          <a:xfrm>
            <a:off x="4562087" y="3946101"/>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000</a:t>
            </a:r>
          </a:p>
        </p:txBody>
      </p:sp>
      <p:sp>
        <p:nvSpPr>
          <p:cNvPr id="36" name="Freeform 36"/>
          <p:cNvSpPr/>
          <p:nvPr/>
        </p:nvSpPr>
        <p:spPr>
          <a:xfrm>
            <a:off x="6611452" y="3889409"/>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37" name="Freeform 37"/>
          <p:cNvSpPr/>
          <p:nvPr/>
        </p:nvSpPr>
        <p:spPr>
          <a:xfrm>
            <a:off x="6611452" y="4527661"/>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38" name="Freeform 38"/>
          <p:cNvSpPr/>
          <p:nvPr/>
        </p:nvSpPr>
        <p:spPr>
          <a:xfrm>
            <a:off x="6611452" y="5165913"/>
            <a:ext cx="3748835" cy="513710"/>
          </a:xfrm>
          <a:custGeom>
            <a:avLst/>
            <a:gdLst/>
            <a:ahLst/>
            <a:cxnLst/>
            <a:rect l="l" t="t" r="r" b="b"/>
            <a:pathLst>
              <a:path w="3748835" h="513710">
                <a:moveTo>
                  <a:pt x="0" y="0"/>
                </a:moveTo>
                <a:lnTo>
                  <a:pt x="3748836" y="0"/>
                </a:lnTo>
                <a:lnTo>
                  <a:pt x="3748836" y="513709"/>
                </a:lnTo>
                <a:lnTo>
                  <a:pt x="0" y="513709"/>
                </a:lnTo>
                <a:lnTo>
                  <a:pt x="0" y="0"/>
                </a:lnTo>
                <a:close/>
              </a:path>
            </a:pathLst>
          </a:custGeom>
          <a:blipFill>
            <a:blip r:embed="rId8"/>
            <a:stretch>
              <a:fillRect t="-1132148" r="-68843"/>
            </a:stretch>
          </a:blipFill>
        </p:spPr>
        <p:txBody>
          <a:bodyPr/>
          <a:lstStyle/>
          <a:p>
            <a:endParaRPr lang="en-PH"/>
          </a:p>
        </p:txBody>
      </p:sp>
      <p:grpSp>
        <p:nvGrpSpPr>
          <p:cNvPr id="39" name="Group 39"/>
          <p:cNvGrpSpPr/>
          <p:nvPr/>
        </p:nvGrpSpPr>
        <p:grpSpPr>
          <a:xfrm>
            <a:off x="6611452" y="8428652"/>
            <a:ext cx="3748835" cy="563296"/>
            <a:chOff x="0" y="0"/>
            <a:chExt cx="1283713" cy="192889"/>
          </a:xfrm>
        </p:grpSpPr>
        <p:sp>
          <p:nvSpPr>
            <p:cNvPr id="40" name="Freeform 4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1" name="TextBox 4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2" name="Group 42"/>
          <p:cNvGrpSpPr/>
          <p:nvPr/>
        </p:nvGrpSpPr>
        <p:grpSpPr>
          <a:xfrm>
            <a:off x="6611452" y="7754660"/>
            <a:ext cx="3748835" cy="563296"/>
            <a:chOff x="0" y="0"/>
            <a:chExt cx="1283713" cy="192889"/>
          </a:xfrm>
        </p:grpSpPr>
        <p:sp>
          <p:nvSpPr>
            <p:cNvPr id="43" name="Freeform 4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4" name="TextBox 4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5" name="Group 45"/>
          <p:cNvGrpSpPr/>
          <p:nvPr/>
        </p:nvGrpSpPr>
        <p:grpSpPr>
          <a:xfrm>
            <a:off x="6611452" y="7080668"/>
            <a:ext cx="3748835" cy="563296"/>
            <a:chOff x="0" y="0"/>
            <a:chExt cx="1283713" cy="192889"/>
          </a:xfrm>
        </p:grpSpPr>
        <p:sp>
          <p:nvSpPr>
            <p:cNvPr id="46" name="Freeform 4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7" name="TextBox 47"/>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7815621" y="8484964"/>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sp>
        <p:nvSpPr>
          <p:cNvPr id="49" name="TextBox 49"/>
          <p:cNvSpPr txBox="1"/>
          <p:nvPr/>
        </p:nvSpPr>
        <p:spPr>
          <a:xfrm>
            <a:off x="7815621" y="7810971"/>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sp>
        <p:nvSpPr>
          <p:cNvPr id="50" name="TextBox 50"/>
          <p:cNvSpPr txBox="1"/>
          <p:nvPr/>
        </p:nvSpPr>
        <p:spPr>
          <a:xfrm>
            <a:off x="7815621" y="7130056"/>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sp>
        <p:nvSpPr>
          <p:cNvPr id="51" name="TextBox 51"/>
          <p:cNvSpPr txBox="1"/>
          <p:nvPr/>
        </p:nvSpPr>
        <p:spPr>
          <a:xfrm>
            <a:off x="10467783" y="8561903"/>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111</a:t>
            </a:r>
          </a:p>
        </p:txBody>
      </p:sp>
      <p:sp>
        <p:nvSpPr>
          <p:cNvPr id="52" name="TextBox 52"/>
          <p:cNvSpPr txBox="1"/>
          <p:nvPr/>
        </p:nvSpPr>
        <p:spPr>
          <a:xfrm>
            <a:off x="10467783" y="7843235"/>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110</a:t>
            </a:r>
          </a:p>
        </p:txBody>
      </p:sp>
      <p:sp>
        <p:nvSpPr>
          <p:cNvPr id="53" name="TextBox 53"/>
          <p:cNvSpPr txBox="1"/>
          <p:nvPr/>
        </p:nvSpPr>
        <p:spPr>
          <a:xfrm>
            <a:off x="10467783" y="7169230"/>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101</a:t>
            </a:r>
          </a:p>
        </p:txBody>
      </p:sp>
      <p:sp>
        <p:nvSpPr>
          <p:cNvPr id="54" name="TextBox 54"/>
          <p:cNvSpPr txBox="1"/>
          <p:nvPr/>
        </p:nvSpPr>
        <p:spPr>
          <a:xfrm>
            <a:off x="10467783" y="6495225"/>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100</a:t>
            </a:r>
          </a:p>
        </p:txBody>
      </p:sp>
      <p:sp>
        <p:nvSpPr>
          <p:cNvPr id="55" name="TextBox 55"/>
          <p:cNvSpPr txBox="1"/>
          <p:nvPr/>
        </p:nvSpPr>
        <p:spPr>
          <a:xfrm>
            <a:off x="10467783" y="5805645"/>
            <a:ext cx="926784" cy="440739"/>
          </a:xfrm>
          <a:prstGeom prst="rect">
            <a:avLst/>
          </a:prstGeom>
        </p:spPr>
        <p:txBody>
          <a:bodyPr lIns="0" tIns="0" rIns="0" bIns="0" rtlCol="0" anchor="t">
            <a:spAutoFit/>
          </a:bodyPr>
          <a:lstStyle/>
          <a:p>
            <a:pPr algn="ctr">
              <a:lnSpc>
                <a:spcPts val="3532"/>
              </a:lnSpc>
              <a:spcBef>
                <a:spcPct val="0"/>
              </a:spcBef>
            </a:pPr>
            <a:r>
              <a:rPr lang="en-US" sz="2523" b="1">
                <a:solidFill>
                  <a:srgbClr val="000000"/>
                </a:solidFill>
                <a:latin typeface="Open Sans Bold"/>
                <a:ea typeface="Open Sans Bold"/>
                <a:cs typeface="Open Sans Bold"/>
                <a:sym typeface="Open Sans Bold"/>
              </a:rPr>
              <a:t>011</a:t>
            </a:r>
          </a:p>
        </p:txBody>
      </p:sp>
      <p:sp>
        <p:nvSpPr>
          <p:cNvPr id="56" name="TextBox 56"/>
          <p:cNvSpPr txBox="1"/>
          <p:nvPr/>
        </p:nvSpPr>
        <p:spPr>
          <a:xfrm>
            <a:off x="10467783" y="5227973"/>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010</a:t>
            </a:r>
          </a:p>
        </p:txBody>
      </p:sp>
      <p:sp>
        <p:nvSpPr>
          <p:cNvPr id="57" name="TextBox 57"/>
          <p:cNvSpPr txBox="1"/>
          <p:nvPr/>
        </p:nvSpPr>
        <p:spPr>
          <a:xfrm>
            <a:off x="10467783" y="4587981"/>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001</a:t>
            </a:r>
          </a:p>
        </p:txBody>
      </p:sp>
      <p:sp>
        <p:nvSpPr>
          <p:cNvPr id="58" name="TextBox 58"/>
          <p:cNvSpPr txBox="1"/>
          <p:nvPr/>
        </p:nvSpPr>
        <p:spPr>
          <a:xfrm>
            <a:off x="10467783" y="3947839"/>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000</a:t>
            </a:r>
          </a:p>
        </p:txBody>
      </p:sp>
      <p:grpSp>
        <p:nvGrpSpPr>
          <p:cNvPr id="59" name="Group 59"/>
          <p:cNvGrpSpPr/>
          <p:nvPr/>
        </p:nvGrpSpPr>
        <p:grpSpPr>
          <a:xfrm>
            <a:off x="6611452" y="5802427"/>
            <a:ext cx="3748835" cy="563296"/>
            <a:chOff x="0" y="0"/>
            <a:chExt cx="1283713" cy="192889"/>
          </a:xfrm>
        </p:grpSpPr>
        <p:sp>
          <p:nvSpPr>
            <p:cNvPr id="60" name="Freeform 6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1" name="TextBox 6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62" name="TextBox 62"/>
          <p:cNvSpPr txBox="1"/>
          <p:nvPr/>
        </p:nvSpPr>
        <p:spPr>
          <a:xfrm>
            <a:off x="7815621" y="5851815"/>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grpSp>
        <p:nvGrpSpPr>
          <p:cNvPr id="63" name="Group 63"/>
          <p:cNvGrpSpPr/>
          <p:nvPr/>
        </p:nvGrpSpPr>
        <p:grpSpPr>
          <a:xfrm>
            <a:off x="6611452" y="6440679"/>
            <a:ext cx="3748835" cy="563296"/>
            <a:chOff x="0" y="0"/>
            <a:chExt cx="1283713" cy="192889"/>
          </a:xfrm>
        </p:grpSpPr>
        <p:sp>
          <p:nvSpPr>
            <p:cNvPr id="64" name="Freeform 6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5" name="TextBox 65"/>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66" name="TextBox 66"/>
          <p:cNvSpPr txBox="1"/>
          <p:nvPr/>
        </p:nvSpPr>
        <p:spPr>
          <a:xfrm>
            <a:off x="7815621" y="6490067"/>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grpSp>
        <p:nvGrpSpPr>
          <p:cNvPr id="67" name="Group 67"/>
          <p:cNvGrpSpPr/>
          <p:nvPr/>
        </p:nvGrpSpPr>
        <p:grpSpPr>
          <a:xfrm>
            <a:off x="12157941" y="3174029"/>
            <a:ext cx="5848599" cy="2150303"/>
            <a:chOff x="0" y="0"/>
            <a:chExt cx="2608209" cy="958937"/>
          </a:xfrm>
        </p:grpSpPr>
        <p:sp>
          <p:nvSpPr>
            <p:cNvPr id="68" name="Freeform 68"/>
            <p:cNvSpPr/>
            <p:nvPr/>
          </p:nvSpPr>
          <p:spPr>
            <a:xfrm>
              <a:off x="0" y="0"/>
              <a:ext cx="2608209" cy="958937"/>
            </a:xfrm>
            <a:custGeom>
              <a:avLst/>
              <a:gdLst/>
              <a:ahLst/>
              <a:cxnLst/>
              <a:rect l="l" t="t" r="r" b="b"/>
              <a:pathLst>
                <a:path w="2608209" h="958937">
                  <a:moveTo>
                    <a:pt x="67510" y="0"/>
                  </a:moveTo>
                  <a:lnTo>
                    <a:pt x="2540699" y="0"/>
                  </a:lnTo>
                  <a:cubicBezTo>
                    <a:pt x="2558604" y="0"/>
                    <a:pt x="2575775" y="7113"/>
                    <a:pt x="2588435" y="19773"/>
                  </a:cubicBezTo>
                  <a:cubicBezTo>
                    <a:pt x="2601096" y="32434"/>
                    <a:pt x="2608209" y="49605"/>
                    <a:pt x="2608209" y="67510"/>
                  </a:cubicBezTo>
                  <a:lnTo>
                    <a:pt x="2608209" y="891427"/>
                  </a:lnTo>
                  <a:cubicBezTo>
                    <a:pt x="2608209" y="909332"/>
                    <a:pt x="2601096" y="926503"/>
                    <a:pt x="2588435" y="939164"/>
                  </a:cubicBezTo>
                  <a:cubicBezTo>
                    <a:pt x="2575775" y="951824"/>
                    <a:pt x="2558604" y="958937"/>
                    <a:pt x="2540699" y="958937"/>
                  </a:cubicBezTo>
                  <a:lnTo>
                    <a:pt x="67510" y="958937"/>
                  </a:lnTo>
                  <a:cubicBezTo>
                    <a:pt x="49605" y="958937"/>
                    <a:pt x="32434" y="951824"/>
                    <a:pt x="19773" y="939164"/>
                  </a:cubicBezTo>
                  <a:cubicBezTo>
                    <a:pt x="7113" y="926503"/>
                    <a:pt x="0" y="909332"/>
                    <a:pt x="0" y="891427"/>
                  </a:cubicBezTo>
                  <a:lnTo>
                    <a:pt x="0" y="67510"/>
                  </a:lnTo>
                  <a:cubicBezTo>
                    <a:pt x="0" y="49605"/>
                    <a:pt x="7113" y="32434"/>
                    <a:pt x="19773" y="19773"/>
                  </a:cubicBezTo>
                  <a:cubicBezTo>
                    <a:pt x="32434" y="7113"/>
                    <a:pt x="49605" y="0"/>
                    <a:pt x="67510" y="0"/>
                  </a:cubicBezTo>
                  <a:close/>
                </a:path>
              </a:pathLst>
            </a:custGeom>
            <a:solidFill>
              <a:srgbClr val="FFDE59"/>
            </a:solidFill>
          </p:spPr>
          <p:txBody>
            <a:bodyPr/>
            <a:lstStyle/>
            <a:p>
              <a:endParaRPr lang="en-PH"/>
            </a:p>
          </p:txBody>
        </p:sp>
        <p:sp>
          <p:nvSpPr>
            <p:cNvPr id="69" name="TextBox 69"/>
            <p:cNvSpPr txBox="1"/>
            <p:nvPr/>
          </p:nvSpPr>
          <p:spPr>
            <a:xfrm>
              <a:off x="0" y="-28575"/>
              <a:ext cx="2608209" cy="987512"/>
            </a:xfrm>
            <a:prstGeom prst="rect">
              <a:avLst/>
            </a:prstGeom>
          </p:spPr>
          <p:txBody>
            <a:bodyPr lIns="50800" tIns="50800" rIns="50800" bIns="50800" rtlCol="0" anchor="ctr"/>
            <a:lstStyle/>
            <a:p>
              <a:pPr algn="ctr">
                <a:lnSpc>
                  <a:spcPts val="2595"/>
                </a:lnSpc>
              </a:pPr>
              <a:endParaRPr/>
            </a:p>
          </p:txBody>
        </p:sp>
      </p:grpSp>
      <p:grpSp>
        <p:nvGrpSpPr>
          <p:cNvPr id="70" name="Group 70"/>
          <p:cNvGrpSpPr/>
          <p:nvPr/>
        </p:nvGrpSpPr>
        <p:grpSpPr>
          <a:xfrm>
            <a:off x="12290380" y="3455072"/>
            <a:ext cx="603770" cy="603770"/>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72" name="TextBox 72"/>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73" name="TextBox 73"/>
          <p:cNvSpPr txBox="1"/>
          <p:nvPr/>
        </p:nvSpPr>
        <p:spPr>
          <a:xfrm>
            <a:off x="13131363" y="3200161"/>
            <a:ext cx="4561017" cy="204089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Open Sans"/>
                <a:ea typeface="Open Sans"/>
                <a:cs typeface="Open Sans"/>
                <a:sym typeface="Open Sans"/>
              </a:rPr>
              <a:t>The circuits comprise arrays of transistors functioning as memory cells.</a:t>
            </a:r>
          </a:p>
        </p:txBody>
      </p:sp>
      <p:grpSp>
        <p:nvGrpSpPr>
          <p:cNvPr id="74" name="Group 74"/>
          <p:cNvGrpSpPr/>
          <p:nvPr/>
        </p:nvGrpSpPr>
        <p:grpSpPr>
          <a:xfrm>
            <a:off x="12157941" y="5505013"/>
            <a:ext cx="5715331" cy="2725456"/>
            <a:chOff x="0" y="0"/>
            <a:chExt cx="2548777" cy="1215429"/>
          </a:xfrm>
        </p:grpSpPr>
        <p:sp>
          <p:nvSpPr>
            <p:cNvPr id="75" name="Freeform 75"/>
            <p:cNvSpPr/>
            <p:nvPr/>
          </p:nvSpPr>
          <p:spPr>
            <a:xfrm>
              <a:off x="0" y="0"/>
              <a:ext cx="2548777" cy="1215429"/>
            </a:xfrm>
            <a:custGeom>
              <a:avLst/>
              <a:gdLst/>
              <a:ahLst/>
              <a:cxnLst/>
              <a:rect l="l" t="t" r="r" b="b"/>
              <a:pathLst>
                <a:path w="2548777" h="1215429">
                  <a:moveTo>
                    <a:pt x="69084" y="0"/>
                  </a:moveTo>
                  <a:lnTo>
                    <a:pt x="2479693" y="0"/>
                  </a:lnTo>
                  <a:cubicBezTo>
                    <a:pt x="2517847" y="0"/>
                    <a:pt x="2548777" y="30930"/>
                    <a:pt x="2548777" y="69084"/>
                  </a:cubicBezTo>
                  <a:lnTo>
                    <a:pt x="2548777" y="1146345"/>
                  </a:lnTo>
                  <a:cubicBezTo>
                    <a:pt x="2548777" y="1184499"/>
                    <a:pt x="2517847" y="1215429"/>
                    <a:pt x="2479693" y="1215429"/>
                  </a:cubicBezTo>
                  <a:lnTo>
                    <a:pt x="69084" y="1215429"/>
                  </a:lnTo>
                  <a:cubicBezTo>
                    <a:pt x="30930" y="1215429"/>
                    <a:pt x="0" y="1184499"/>
                    <a:pt x="0" y="1146345"/>
                  </a:cubicBezTo>
                  <a:lnTo>
                    <a:pt x="0" y="69084"/>
                  </a:lnTo>
                  <a:cubicBezTo>
                    <a:pt x="0" y="30930"/>
                    <a:pt x="30930" y="0"/>
                    <a:pt x="69084" y="0"/>
                  </a:cubicBezTo>
                  <a:close/>
                </a:path>
              </a:pathLst>
            </a:custGeom>
            <a:solidFill>
              <a:srgbClr val="FFDE59"/>
            </a:solidFill>
          </p:spPr>
          <p:txBody>
            <a:bodyPr/>
            <a:lstStyle/>
            <a:p>
              <a:endParaRPr lang="en-PH"/>
            </a:p>
          </p:txBody>
        </p:sp>
        <p:sp>
          <p:nvSpPr>
            <p:cNvPr id="76" name="TextBox 76"/>
            <p:cNvSpPr txBox="1"/>
            <p:nvPr/>
          </p:nvSpPr>
          <p:spPr>
            <a:xfrm>
              <a:off x="0" y="-28575"/>
              <a:ext cx="2548777" cy="1244004"/>
            </a:xfrm>
            <a:prstGeom prst="rect">
              <a:avLst/>
            </a:prstGeom>
          </p:spPr>
          <p:txBody>
            <a:bodyPr lIns="50800" tIns="50800" rIns="50800" bIns="50800" rtlCol="0" anchor="ctr"/>
            <a:lstStyle/>
            <a:p>
              <a:pPr algn="ctr">
                <a:lnSpc>
                  <a:spcPts val="2595"/>
                </a:lnSpc>
              </a:pPr>
              <a:endParaRPr/>
            </a:p>
          </p:txBody>
        </p:sp>
      </p:grpSp>
      <p:grpSp>
        <p:nvGrpSpPr>
          <p:cNvPr id="77" name="Group 77"/>
          <p:cNvGrpSpPr/>
          <p:nvPr/>
        </p:nvGrpSpPr>
        <p:grpSpPr>
          <a:xfrm>
            <a:off x="12290380" y="5802427"/>
            <a:ext cx="603770" cy="603770"/>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79" name="TextBox 79"/>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80" name="TextBox 80"/>
          <p:cNvSpPr txBox="1"/>
          <p:nvPr/>
        </p:nvSpPr>
        <p:spPr>
          <a:xfrm>
            <a:off x="13131363" y="5561545"/>
            <a:ext cx="4561017" cy="255524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Open Sans"/>
                <a:ea typeface="Open Sans"/>
                <a:cs typeface="Open Sans"/>
                <a:sym typeface="Open Sans"/>
              </a:rPr>
              <a:t>NAND is the most commonly utilized technology due to its basic circuitry's similarity to that of a NAND logic gate.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92" y="2028017"/>
            <a:ext cx="4514290" cy="33337"/>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1027804" y="5753315"/>
            <a:ext cx="2513294" cy="344401"/>
          </a:xfrm>
          <a:custGeom>
            <a:avLst/>
            <a:gdLst/>
            <a:ahLst/>
            <a:cxnLst/>
            <a:rect l="l" t="t" r="r" b="b"/>
            <a:pathLst>
              <a:path w="2513294" h="344401">
                <a:moveTo>
                  <a:pt x="0" y="0"/>
                </a:moveTo>
                <a:lnTo>
                  <a:pt x="2513294" y="0"/>
                </a:lnTo>
                <a:lnTo>
                  <a:pt x="2513294" y="344402"/>
                </a:lnTo>
                <a:lnTo>
                  <a:pt x="0" y="344402"/>
                </a:lnTo>
                <a:lnTo>
                  <a:pt x="0" y="0"/>
                </a:lnTo>
                <a:close/>
              </a:path>
            </a:pathLst>
          </a:custGeom>
          <a:blipFill>
            <a:blip r:embed="rId8"/>
            <a:stretch>
              <a:fillRect t="-1132148" r="-68843"/>
            </a:stretch>
          </a:blipFill>
        </p:spPr>
        <p:txBody>
          <a:bodyPr/>
          <a:lstStyle/>
          <a:p>
            <a:endParaRPr lang="en-PH"/>
          </a:p>
        </p:txBody>
      </p:sp>
      <p:sp>
        <p:nvSpPr>
          <p:cNvPr id="9" name="Freeform 9"/>
          <p:cNvSpPr/>
          <p:nvPr/>
        </p:nvSpPr>
        <p:spPr>
          <a:xfrm>
            <a:off x="1027804" y="6181212"/>
            <a:ext cx="2513294" cy="344401"/>
          </a:xfrm>
          <a:custGeom>
            <a:avLst/>
            <a:gdLst/>
            <a:ahLst/>
            <a:cxnLst/>
            <a:rect l="l" t="t" r="r" b="b"/>
            <a:pathLst>
              <a:path w="2513294" h="344401">
                <a:moveTo>
                  <a:pt x="0" y="0"/>
                </a:moveTo>
                <a:lnTo>
                  <a:pt x="2513294" y="0"/>
                </a:lnTo>
                <a:lnTo>
                  <a:pt x="2513294" y="344401"/>
                </a:lnTo>
                <a:lnTo>
                  <a:pt x="0" y="344401"/>
                </a:lnTo>
                <a:lnTo>
                  <a:pt x="0" y="0"/>
                </a:lnTo>
                <a:close/>
              </a:path>
            </a:pathLst>
          </a:custGeom>
          <a:blipFill>
            <a:blip r:embed="rId8"/>
            <a:stretch>
              <a:fillRect t="-1132148" r="-68843"/>
            </a:stretch>
          </a:blipFill>
        </p:spPr>
        <p:txBody>
          <a:bodyPr/>
          <a:lstStyle/>
          <a:p>
            <a:endParaRPr lang="en-PH"/>
          </a:p>
        </p:txBody>
      </p:sp>
      <p:sp>
        <p:nvSpPr>
          <p:cNvPr id="10" name="Freeform 10"/>
          <p:cNvSpPr/>
          <p:nvPr/>
        </p:nvSpPr>
        <p:spPr>
          <a:xfrm>
            <a:off x="1027804" y="6609109"/>
            <a:ext cx="2513294" cy="344401"/>
          </a:xfrm>
          <a:custGeom>
            <a:avLst/>
            <a:gdLst/>
            <a:ahLst/>
            <a:cxnLst/>
            <a:rect l="l" t="t" r="r" b="b"/>
            <a:pathLst>
              <a:path w="2513294" h="344401">
                <a:moveTo>
                  <a:pt x="0" y="0"/>
                </a:moveTo>
                <a:lnTo>
                  <a:pt x="2513294" y="0"/>
                </a:lnTo>
                <a:lnTo>
                  <a:pt x="2513294" y="344401"/>
                </a:lnTo>
                <a:lnTo>
                  <a:pt x="0" y="344401"/>
                </a:lnTo>
                <a:lnTo>
                  <a:pt x="0" y="0"/>
                </a:lnTo>
                <a:close/>
              </a:path>
            </a:pathLst>
          </a:custGeom>
          <a:blipFill>
            <a:blip r:embed="rId8"/>
            <a:stretch>
              <a:fillRect t="-1132148" r="-68843"/>
            </a:stretch>
          </a:blipFill>
        </p:spPr>
        <p:txBody>
          <a:bodyPr/>
          <a:lstStyle/>
          <a:p>
            <a:endParaRPr lang="en-PH"/>
          </a:p>
        </p:txBody>
      </p:sp>
      <p:sp>
        <p:nvSpPr>
          <p:cNvPr id="11" name="Freeform 11"/>
          <p:cNvSpPr/>
          <p:nvPr/>
        </p:nvSpPr>
        <p:spPr>
          <a:xfrm>
            <a:off x="1027804" y="7037006"/>
            <a:ext cx="2513294" cy="344401"/>
          </a:xfrm>
          <a:custGeom>
            <a:avLst/>
            <a:gdLst/>
            <a:ahLst/>
            <a:cxnLst/>
            <a:rect l="l" t="t" r="r" b="b"/>
            <a:pathLst>
              <a:path w="2513294" h="344401">
                <a:moveTo>
                  <a:pt x="0" y="0"/>
                </a:moveTo>
                <a:lnTo>
                  <a:pt x="2513294" y="0"/>
                </a:lnTo>
                <a:lnTo>
                  <a:pt x="2513294" y="344401"/>
                </a:lnTo>
                <a:lnTo>
                  <a:pt x="0" y="344401"/>
                </a:lnTo>
                <a:lnTo>
                  <a:pt x="0" y="0"/>
                </a:lnTo>
                <a:close/>
              </a:path>
            </a:pathLst>
          </a:custGeom>
          <a:blipFill>
            <a:blip r:embed="rId8"/>
            <a:stretch>
              <a:fillRect t="-1132148" r="-68843"/>
            </a:stretch>
          </a:blipFill>
        </p:spPr>
        <p:txBody>
          <a:bodyPr/>
          <a:lstStyle/>
          <a:p>
            <a:endParaRPr lang="en-PH"/>
          </a:p>
        </p:txBody>
      </p:sp>
      <p:sp>
        <p:nvSpPr>
          <p:cNvPr id="12" name="Freeform 12"/>
          <p:cNvSpPr/>
          <p:nvPr/>
        </p:nvSpPr>
        <p:spPr>
          <a:xfrm>
            <a:off x="1027804" y="7464902"/>
            <a:ext cx="2513294" cy="344401"/>
          </a:xfrm>
          <a:custGeom>
            <a:avLst/>
            <a:gdLst/>
            <a:ahLst/>
            <a:cxnLst/>
            <a:rect l="l" t="t" r="r" b="b"/>
            <a:pathLst>
              <a:path w="2513294" h="344401">
                <a:moveTo>
                  <a:pt x="0" y="0"/>
                </a:moveTo>
                <a:lnTo>
                  <a:pt x="2513294" y="0"/>
                </a:lnTo>
                <a:lnTo>
                  <a:pt x="2513294" y="344401"/>
                </a:lnTo>
                <a:lnTo>
                  <a:pt x="0" y="344401"/>
                </a:lnTo>
                <a:lnTo>
                  <a:pt x="0" y="0"/>
                </a:lnTo>
                <a:close/>
              </a:path>
            </a:pathLst>
          </a:custGeom>
          <a:blipFill>
            <a:blip r:embed="rId8"/>
            <a:stretch>
              <a:fillRect t="-1132148" r="-68843"/>
            </a:stretch>
          </a:blipFill>
        </p:spPr>
        <p:txBody>
          <a:bodyPr/>
          <a:lstStyle/>
          <a:p>
            <a:endParaRPr lang="en-PH"/>
          </a:p>
        </p:txBody>
      </p:sp>
      <p:grpSp>
        <p:nvGrpSpPr>
          <p:cNvPr id="13" name="Group 13"/>
          <p:cNvGrpSpPr/>
          <p:nvPr/>
        </p:nvGrpSpPr>
        <p:grpSpPr>
          <a:xfrm>
            <a:off x="1027804" y="8796515"/>
            <a:ext cx="2513294" cy="377645"/>
            <a:chOff x="0" y="0"/>
            <a:chExt cx="1283713" cy="192889"/>
          </a:xfrm>
        </p:grpSpPr>
        <p:sp>
          <p:nvSpPr>
            <p:cNvPr id="14" name="Freeform 1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 name="TextBox 15"/>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1027804" y="8344657"/>
            <a:ext cx="2513294" cy="377645"/>
            <a:chOff x="0" y="0"/>
            <a:chExt cx="1283713" cy="192889"/>
          </a:xfrm>
        </p:grpSpPr>
        <p:sp>
          <p:nvSpPr>
            <p:cNvPr id="17" name="Freeform 1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 name="TextBox 18"/>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1027804" y="7892799"/>
            <a:ext cx="2513294" cy="377645"/>
            <a:chOff x="0" y="0"/>
            <a:chExt cx="1283713" cy="192889"/>
          </a:xfrm>
        </p:grpSpPr>
        <p:sp>
          <p:nvSpPr>
            <p:cNvPr id="20" name="Freeform 2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 name="TextBox 2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5139375" y="2194907"/>
            <a:ext cx="3013570" cy="7116818"/>
            <a:chOff x="0" y="0"/>
            <a:chExt cx="4018093" cy="9489090"/>
          </a:xfrm>
        </p:grpSpPr>
        <p:grpSp>
          <p:nvGrpSpPr>
            <p:cNvPr id="23" name="Group 23"/>
            <p:cNvGrpSpPr/>
            <p:nvPr/>
          </p:nvGrpSpPr>
          <p:grpSpPr>
            <a:xfrm>
              <a:off x="904480" y="0"/>
              <a:ext cx="2314035" cy="9489090"/>
              <a:chOff x="0" y="0"/>
              <a:chExt cx="457093" cy="1874388"/>
            </a:xfrm>
          </p:grpSpPr>
          <p:sp>
            <p:nvSpPr>
              <p:cNvPr id="24" name="Freeform 24"/>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5" name="TextBox 25"/>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6" name="Freeform 26"/>
            <p:cNvSpPr/>
            <p:nvPr/>
          </p:nvSpPr>
          <p:spPr>
            <a:xfrm>
              <a:off x="1258692" y="7293180"/>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7" name="Freeform 27"/>
            <p:cNvSpPr/>
            <p:nvPr/>
          </p:nvSpPr>
          <p:spPr>
            <a:xfrm>
              <a:off x="1258692" y="754084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8" name="Freeform 28"/>
            <p:cNvSpPr/>
            <p:nvPr/>
          </p:nvSpPr>
          <p:spPr>
            <a:xfrm>
              <a:off x="1258692" y="778851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9" name="Freeform 29"/>
            <p:cNvSpPr/>
            <p:nvPr/>
          </p:nvSpPr>
          <p:spPr>
            <a:xfrm>
              <a:off x="1258692" y="803618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0" name="Freeform 30"/>
            <p:cNvSpPr/>
            <p:nvPr/>
          </p:nvSpPr>
          <p:spPr>
            <a:xfrm>
              <a:off x="1258692" y="828385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31" name="Group 31"/>
            <p:cNvGrpSpPr/>
            <p:nvPr/>
          </p:nvGrpSpPr>
          <p:grpSpPr>
            <a:xfrm>
              <a:off x="1258692" y="9054606"/>
              <a:ext cx="1454714" cy="218584"/>
              <a:chOff x="0" y="0"/>
              <a:chExt cx="1283713" cy="192889"/>
            </a:xfrm>
          </p:grpSpPr>
          <p:sp>
            <p:nvSpPr>
              <p:cNvPr id="32" name="Freeform 3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 name="TextBox 33"/>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34" name="Group 34"/>
            <p:cNvGrpSpPr/>
            <p:nvPr/>
          </p:nvGrpSpPr>
          <p:grpSpPr>
            <a:xfrm>
              <a:off x="1258692" y="8793067"/>
              <a:ext cx="1454714" cy="218584"/>
              <a:chOff x="0" y="0"/>
              <a:chExt cx="1283713" cy="192889"/>
            </a:xfrm>
          </p:grpSpPr>
          <p:sp>
            <p:nvSpPr>
              <p:cNvPr id="35" name="Freeform 3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6" name="TextBox 3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37" name="Group 37"/>
            <p:cNvGrpSpPr/>
            <p:nvPr/>
          </p:nvGrpSpPr>
          <p:grpSpPr>
            <a:xfrm>
              <a:off x="1258692" y="8531529"/>
              <a:ext cx="1454714" cy="218584"/>
              <a:chOff x="0" y="0"/>
              <a:chExt cx="1283713" cy="192889"/>
            </a:xfrm>
          </p:grpSpPr>
          <p:sp>
            <p:nvSpPr>
              <p:cNvPr id="38" name="Freeform 3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9" name="TextBox 3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40" name="TextBox 40"/>
            <p:cNvSpPr txBox="1"/>
            <p:nvPr/>
          </p:nvSpPr>
          <p:spPr>
            <a:xfrm>
              <a:off x="1725963" y="908171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1" name="TextBox 41"/>
            <p:cNvSpPr txBox="1"/>
            <p:nvPr/>
          </p:nvSpPr>
          <p:spPr>
            <a:xfrm>
              <a:off x="1725963" y="882017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2" name="TextBox 42"/>
            <p:cNvSpPr txBox="1"/>
            <p:nvPr/>
          </p:nvSpPr>
          <p:spPr>
            <a:xfrm>
              <a:off x="1725963" y="855595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3" name="TextBox 43"/>
            <p:cNvSpPr txBox="1"/>
            <p:nvPr/>
          </p:nvSpPr>
          <p:spPr>
            <a:xfrm>
              <a:off x="2755119" y="911157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44" name="TextBox 44"/>
            <p:cNvSpPr txBox="1"/>
            <p:nvPr/>
          </p:nvSpPr>
          <p:spPr>
            <a:xfrm>
              <a:off x="2755119" y="883269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45" name="TextBox 45"/>
            <p:cNvSpPr txBox="1"/>
            <p:nvPr/>
          </p:nvSpPr>
          <p:spPr>
            <a:xfrm>
              <a:off x="2755119" y="8561629"/>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46" name="TextBox 46"/>
            <p:cNvSpPr txBox="1"/>
            <p:nvPr/>
          </p:nvSpPr>
          <p:spPr>
            <a:xfrm>
              <a:off x="2755119" y="83096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47" name="TextBox 47"/>
            <p:cNvSpPr txBox="1"/>
            <p:nvPr/>
          </p:nvSpPr>
          <p:spPr>
            <a:xfrm>
              <a:off x="2755119" y="80494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48" name="TextBox 48"/>
            <p:cNvSpPr txBox="1"/>
            <p:nvPr/>
          </p:nvSpPr>
          <p:spPr>
            <a:xfrm>
              <a:off x="2755119" y="781786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49" name="TextBox 49"/>
            <p:cNvSpPr txBox="1"/>
            <p:nvPr/>
          </p:nvSpPr>
          <p:spPr>
            <a:xfrm>
              <a:off x="2755119" y="75695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50" name="TextBox 50"/>
            <p:cNvSpPr txBox="1"/>
            <p:nvPr/>
          </p:nvSpPr>
          <p:spPr>
            <a:xfrm>
              <a:off x="2755119" y="732111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51" name="Freeform 51"/>
            <p:cNvSpPr/>
            <p:nvPr/>
          </p:nvSpPr>
          <p:spPr>
            <a:xfrm>
              <a:off x="1258692" y="515808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2" name="Freeform 52"/>
            <p:cNvSpPr/>
            <p:nvPr/>
          </p:nvSpPr>
          <p:spPr>
            <a:xfrm>
              <a:off x="1258692" y="540575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3" name="Freeform 53"/>
            <p:cNvSpPr/>
            <p:nvPr/>
          </p:nvSpPr>
          <p:spPr>
            <a:xfrm>
              <a:off x="1258692" y="565342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4" name="Freeform 54"/>
            <p:cNvSpPr/>
            <p:nvPr/>
          </p:nvSpPr>
          <p:spPr>
            <a:xfrm>
              <a:off x="1258692" y="590109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5" name="Freeform 55"/>
            <p:cNvSpPr/>
            <p:nvPr/>
          </p:nvSpPr>
          <p:spPr>
            <a:xfrm>
              <a:off x="1258692" y="614876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56" name="Group 56"/>
            <p:cNvGrpSpPr/>
            <p:nvPr/>
          </p:nvGrpSpPr>
          <p:grpSpPr>
            <a:xfrm>
              <a:off x="1258692" y="6919510"/>
              <a:ext cx="1454714" cy="218584"/>
              <a:chOff x="0" y="0"/>
              <a:chExt cx="1283713" cy="192889"/>
            </a:xfrm>
          </p:grpSpPr>
          <p:sp>
            <p:nvSpPr>
              <p:cNvPr id="57" name="Freeform 5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8" name="TextBox 58"/>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59" name="Group 59"/>
            <p:cNvGrpSpPr/>
            <p:nvPr/>
          </p:nvGrpSpPr>
          <p:grpSpPr>
            <a:xfrm>
              <a:off x="1258692" y="6657971"/>
              <a:ext cx="1454714" cy="218584"/>
              <a:chOff x="0" y="0"/>
              <a:chExt cx="1283713" cy="192889"/>
            </a:xfrm>
          </p:grpSpPr>
          <p:sp>
            <p:nvSpPr>
              <p:cNvPr id="60" name="Freeform 6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1" name="TextBox 6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62" name="Group 62"/>
            <p:cNvGrpSpPr/>
            <p:nvPr/>
          </p:nvGrpSpPr>
          <p:grpSpPr>
            <a:xfrm>
              <a:off x="1258692" y="6396433"/>
              <a:ext cx="1454714" cy="218584"/>
              <a:chOff x="0" y="0"/>
              <a:chExt cx="1283713" cy="192889"/>
            </a:xfrm>
          </p:grpSpPr>
          <p:sp>
            <p:nvSpPr>
              <p:cNvPr id="63" name="Freeform 6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4" name="TextBox 6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65" name="TextBox 65"/>
            <p:cNvSpPr txBox="1"/>
            <p:nvPr/>
          </p:nvSpPr>
          <p:spPr>
            <a:xfrm>
              <a:off x="1725963" y="6946621"/>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66" name="TextBox 66"/>
            <p:cNvSpPr txBox="1"/>
            <p:nvPr/>
          </p:nvSpPr>
          <p:spPr>
            <a:xfrm>
              <a:off x="1725963" y="668508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67" name="TextBox 67"/>
            <p:cNvSpPr txBox="1"/>
            <p:nvPr/>
          </p:nvSpPr>
          <p:spPr>
            <a:xfrm>
              <a:off x="1725963" y="642085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68" name="TextBox 68"/>
            <p:cNvSpPr txBox="1"/>
            <p:nvPr/>
          </p:nvSpPr>
          <p:spPr>
            <a:xfrm>
              <a:off x="2755119" y="697647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69" name="TextBox 69"/>
            <p:cNvSpPr txBox="1"/>
            <p:nvPr/>
          </p:nvSpPr>
          <p:spPr>
            <a:xfrm>
              <a:off x="2755119" y="669760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70" name="TextBox 70"/>
            <p:cNvSpPr txBox="1"/>
            <p:nvPr/>
          </p:nvSpPr>
          <p:spPr>
            <a:xfrm>
              <a:off x="2755119" y="6426533"/>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71" name="TextBox 71"/>
            <p:cNvSpPr txBox="1"/>
            <p:nvPr/>
          </p:nvSpPr>
          <p:spPr>
            <a:xfrm>
              <a:off x="2755119" y="61745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72" name="TextBox 72"/>
            <p:cNvSpPr txBox="1"/>
            <p:nvPr/>
          </p:nvSpPr>
          <p:spPr>
            <a:xfrm>
              <a:off x="2755119" y="5914319"/>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73" name="TextBox 73"/>
            <p:cNvSpPr txBox="1"/>
            <p:nvPr/>
          </p:nvSpPr>
          <p:spPr>
            <a:xfrm>
              <a:off x="2755119" y="568276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74" name="TextBox 74"/>
            <p:cNvSpPr txBox="1"/>
            <p:nvPr/>
          </p:nvSpPr>
          <p:spPr>
            <a:xfrm>
              <a:off x="2755119" y="543442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75" name="TextBox 75"/>
            <p:cNvSpPr txBox="1"/>
            <p:nvPr/>
          </p:nvSpPr>
          <p:spPr>
            <a:xfrm>
              <a:off x="2755119" y="51860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76" name="Freeform 76"/>
            <p:cNvSpPr/>
            <p:nvPr/>
          </p:nvSpPr>
          <p:spPr>
            <a:xfrm>
              <a:off x="1258692" y="302607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77" name="Freeform 77"/>
            <p:cNvSpPr/>
            <p:nvPr/>
          </p:nvSpPr>
          <p:spPr>
            <a:xfrm>
              <a:off x="1258692" y="327374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78" name="Freeform 78"/>
            <p:cNvSpPr/>
            <p:nvPr/>
          </p:nvSpPr>
          <p:spPr>
            <a:xfrm>
              <a:off x="1258692" y="352141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79" name="Freeform 79"/>
            <p:cNvSpPr/>
            <p:nvPr/>
          </p:nvSpPr>
          <p:spPr>
            <a:xfrm>
              <a:off x="1258692" y="376908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80" name="Freeform 80"/>
            <p:cNvSpPr/>
            <p:nvPr/>
          </p:nvSpPr>
          <p:spPr>
            <a:xfrm>
              <a:off x="1258692" y="401675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81" name="Group 81"/>
            <p:cNvGrpSpPr/>
            <p:nvPr/>
          </p:nvGrpSpPr>
          <p:grpSpPr>
            <a:xfrm>
              <a:off x="1258692" y="4787501"/>
              <a:ext cx="1454714" cy="218584"/>
              <a:chOff x="0" y="0"/>
              <a:chExt cx="1283713" cy="192889"/>
            </a:xfrm>
          </p:grpSpPr>
          <p:sp>
            <p:nvSpPr>
              <p:cNvPr id="82" name="Freeform 8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3" name="TextBox 83"/>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84" name="Group 84"/>
            <p:cNvGrpSpPr/>
            <p:nvPr/>
          </p:nvGrpSpPr>
          <p:grpSpPr>
            <a:xfrm>
              <a:off x="1258692" y="4525963"/>
              <a:ext cx="1454714" cy="218584"/>
              <a:chOff x="0" y="0"/>
              <a:chExt cx="1283713" cy="192889"/>
            </a:xfrm>
          </p:grpSpPr>
          <p:sp>
            <p:nvSpPr>
              <p:cNvPr id="85" name="Freeform 8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6" name="TextBox 8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87" name="Group 87"/>
            <p:cNvGrpSpPr/>
            <p:nvPr/>
          </p:nvGrpSpPr>
          <p:grpSpPr>
            <a:xfrm>
              <a:off x="1258692" y="4264424"/>
              <a:ext cx="1454714" cy="218584"/>
              <a:chOff x="0" y="0"/>
              <a:chExt cx="1283713" cy="192889"/>
            </a:xfrm>
          </p:grpSpPr>
          <p:sp>
            <p:nvSpPr>
              <p:cNvPr id="88" name="Freeform 8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9" name="TextBox 8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90" name="TextBox 90"/>
            <p:cNvSpPr txBox="1"/>
            <p:nvPr/>
          </p:nvSpPr>
          <p:spPr>
            <a:xfrm>
              <a:off x="1725963" y="481461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91" name="TextBox 91"/>
            <p:cNvSpPr txBox="1"/>
            <p:nvPr/>
          </p:nvSpPr>
          <p:spPr>
            <a:xfrm>
              <a:off x="1725963" y="455307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92" name="TextBox 92"/>
            <p:cNvSpPr txBox="1"/>
            <p:nvPr/>
          </p:nvSpPr>
          <p:spPr>
            <a:xfrm>
              <a:off x="1725963" y="428884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93" name="TextBox 93"/>
            <p:cNvSpPr txBox="1"/>
            <p:nvPr/>
          </p:nvSpPr>
          <p:spPr>
            <a:xfrm>
              <a:off x="2755119" y="484446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94" name="TextBox 94"/>
            <p:cNvSpPr txBox="1"/>
            <p:nvPr/>
          </p:nvSpPr>
          <p:spPr>
            <a:xfrm>
              <a:off x="2755119" y="456559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95" name="TextBox 95"/>
            <p:cNvSpPr txBox="1"/>
            <p:nvPr/>
          </p:nvSpPr>
          <p:spPr>
            <a:xfrm>
              <a:off x="2755119" y="4294525"/>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96" name="TextBox 96"/>
            <p:cNvSpPr txBox="1"/>
            <p:nvPr/>
          </p:nvSpPr>
          <p:spPr>
            <a:xfrm>
              <a:off x="2755119" y="404250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97" name="TextBox 97"/>
            <p:cNvSpPr txBox="1"/>
            <p:nvPr/>
          </p:nvSpPr>
          <p:spPr>
            <a:xfrm>
              <a:off x="2755119" y="37823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98" name="TextBox 98"/>
            <p:cNvSpPr txBox="1"/>
            <p:nvPr/>
          </p:nvSpPr>
          <p:spPr>
            <a:xfrm>
              <a:off x="2755119" y="355075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99" name="TextBox 99"/>
            <p:cNvSpPr txBox="1"/>
            <p:nvPr/>
          </p:nvSpPr>
          <p:spPr>
            <a:xfrm>
              <a:off x="2755119" y="33024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100" name="TextBox 100"/>
            <p:cNvSpPr txBox="1"/>
            <p:nvPr/>
          </p:nvSpPr>
          <p:spPr>
            <a:xfrm>
              <a:off x="2755119" y="305400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101" name="Freeform 101"/>
            <p:cNvSpPr/>
            <p:nvPr/>
          </p:nvSpPr>
          <p:spPr>
            <a:xfrm>
              <a:off x="1258692" y="89097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02" name="Freeform 102"/>
            <p:cNvSpPr/>
            <p:nvPr/>
          </p:nvSpPr>
          <p:spPr>
            <a:xfrm>
              <a:off x="1258692" y="113864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03" name="Freeform 103"/>
            <p:cNvSpPr/>
            <p:nvPr/>
          </p:nvSpPr>
          <p:spPr>
            <a:xfrm>
              <a:off x="1258692" y="138631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04" name="Freeform 104"/>
            <p:cNvSpPr/>
            <p:nvPr/>
          </p:nvSpPr>
          <p:spPr>
            <a:xfrm>
              <a:off x="1258692" y="163398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05" name="Freeform 105"/>
            <p:cNvSpPr/>
            <p:nvPr/>
          </p:nvSpPr>
          <p:spPr>
            <a:xfrm>
              <a:off x="1258692" y="188165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106" name="Group 106"/>
            <p:cNvGrpSpPr/>
            <p:nvPr/>
          </p:nvGrpSpPr>
          <p:grpSpPr>
            <a:xfrm>
              <a:off x="1258692" y="2652405"/>
              <a:ext cx="1454714" cy="218584"/>
              <a:chOff x="0" y="0"/>
              <a:chExt cx="1283713" cy="192889"/>
            </a:xfrm>
          </p:grpSpPr>
          <p:sp>
            <p:nvSpPr>
              <p:cNvPr id="107" name="Freeform 10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8" name="TextBox 108"/>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09" name="Group 109"/>
            <p:cNvGrpSpPr/>
            <p:nvPr/>
          </p:nvGrpSpPr>
          <p:grpSpPr>
            <a:xfrm>
              <a:off x="1258692" y="2390866"/>
              <a:ext cx="1454714" cy="218584"/>
              <a:chOff x="0" y="0"/>
              <a:chExt cx="1283713" cy="192889"/>
            </a:xfrm>
          </p:grpSpPr>
          <p:sp>
            <p:nvSpPr>
              <p:cNvPr id="110" name="Freeform 11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1" name="TextBox 11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12" name="Group 112"/>
            <p:cNvGrpSpPr/>
            <p:nvPr/>
          </p:nvGrpSpPr>
          <p:grpSpPr>
            <a:xfrm>
              <a:off x="1258692" y="2129328"/>
              <a:ext cx="1454714" cy="218584"/>
              <a:chOff x="0" y="0"/>
              <a:chExt cx="1283713" cy="192889"/>
            </a:xfrm>
          </p:grpSpPr>
          <p:sp>
            <p:nvSpPr>
              <p:cNvPr id="113" name="Freeform 11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4" name="TextBox 11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115" name="TextBox 115"/>
            <p:cNvSpPr txBox="1"/>
            <p:nvPr/>
          </p:nvSpPr>
          <p:spPr>
            <a:xfrm>
              <a:off x="1725963" y="2679516"/>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16" name="TextBox 116"/>
            <p:cNvSpPr txBox="1"/>
            <p:nvPr/>
          </p:nvSpPr>
          <p:spPr>
            <a:xfrm>
              <a:off x="1725963" y="241797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17" name="TextBox 117"/>
            <p:cNvSpPr txBox="1"/>
            <p:nvPr/>
          </p:nvSpPr>
          <p:spPr>
            <a:xfrm>
              <a:off x="1725963" y="215375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18" name="TextBox 118"/>
            <p:cNvSpPr txBox="1"/>
            <p:nvPr/>
          </p:nvSpPr>
          <p:spPr>
            <a:xfrm>
              <a:off x="2755119" y="270937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119" name="TextBox 119"/>
            <p:cNvSpPr txBox="1"/>
            <p:nvPr/>
          </p:nvSpPr>
          <p:spPr>
            <a:xfrm>
              <a:off x="2755119" y="243049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120" name="TextBox 120"/>
            <p:cNvSpPr txBox="1"/>
            <p:nvPr/>
          </p:nvSpPr>
          <p:spPr>
            <a:xfrm>
              <a:off x="2755119" y="2159428"/>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121" name="TextBox 121"/>
            <p:cNvSpPr txBox="1"/>
            <p:nvPr/>
          </p:nvSpPr>
          <p:spPr>
            <a:xfrm>
              <a:off x="2755119" y="19074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122" name="TextBox 122"/>
            <p:cNvSpPr txBox="1"/>
            <p:nvPr/>
          </p:nvSpPr>
          <p:spPr>
            <a:xfrm>
              <a:off x="2755119" y="16472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123" name="TextBox 123"/>
            <p:cNvSpPr txBox="1"/>
            <p:nvPr/>
          </p:nvSpPr>
          <p:spPr>
            <a:xfrm>
              <a:off x="2755119" y="141566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124" name="TextBox 124"/>
            <p:cNvSpPr txBox="1"/>
            <p:nvPr/>
          </p:nvSpPr>
          <p:spPr>
            <a:xfrm>
              <a:off x="2755119" y="11673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125" name="TextBox 125"/>
            <p:cNvSpPr txBox="1"/>
            <p:nvPr/>
          </p:nvSpPr>
          <p:spPr>
            <a:xfrm>
              <a:off x="2755119" y="9189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126" name="TextBox 126"/>
            <p:cNvSpPr txBox="1"/>
            <p:nvPr/>
          </p:nvSpPr>
          <p:spPr>
            <a:xfrm>
              <a:off x="0" y="182487"/>
              <a:ext cx="4018093" cy="708491"/>
            </a:xfrm>
            <a:prstGeom prst="rect">
              <a:avLst/>
            </a:prstGeom>
          </p:spPr>
          <p:txBody>
            <a:bodyPr lIns="0" tIns="0" rIns="0" bIns="0" rtlCol="0" anchor="t">
              <a:spAutoFit/>
            </a:bodyPr>
            <a:lstStyle/>
            <a:p>
              <a:pPr algn="ctr">
                <a:lnSpc>
                  <a:spcPts val="4491"/>
                </a:lnSpc>
                <a:spcBef>
                  <a:spcPct val="0"/>
                </a:spcBef>
              </a:pPr>
              <a:r>
                <a:rPr lang="en-US" sz="3208">
                  <a:solidFill>
                    <a:srgbClr val="000000"/>
                  </a:solidFill>
                  <a:latin typeface="Open Sans"/>
                  <a:ea typeface="Open Sans"/>
                  <a:cs typeface="Open Sans"/>
                  <a:sym typeface="Open Sans"/>
                </a:rPr>
                <a:t>x More</a:t>
              </a:r>
            </a:p>
          </p:txBody>
        </p:sp>
      </p:grpSp>
      <p:grpSp>
        <p:nvGrpSpPr>
          <p:cNvPr id="127" name="Group 127"/>
          <p:cNvGrpSpPr/>
          <p:nvPr/>
        </p:nvGrpSpPr>
        <p:grpSpPr>
          <a:xfrm>
            <a:off x="9124885" y="2094691"/>
            <a:ext cx="8914905" cy="7317250"/>
            <a:chOff x="0" y="0"/>
            <a:chExt cx="2347959" cy="1927177"/>
          </a:xfrm>
        </p:grpSpPr>
        <p:sp>
          <p:nvSpPr>
            <p:cNvPr id="128" name="Freeform 128"/>
            <p:cNvSpPr/>
            <p:nvPr/>
          </p:nvSpPr>
          <p:spPr>
            <a:xfrm>
              <a:off x="0" y="0"/>
              <a:ext cx="2347959" cy="1927177"/>
            </a:xfrm>
            <a:custGeom>
              <a:avLst/>
              <a:gdLst/>
              <a:ahLst/>
              <a:cxnLst/>
              <a:rect l="l" t="t" r="r" b="b"/>
              <a:pathLst>
                <a:path w="2347959" h="1927177">
                  <a:moveTo>
                    <a:pt x="44290" y="0"/>
                  </a:moveTo>
                  <a:lnTo>
                    <a:pt x="2303669" y="0"/>
                  </a:lnTo>
                  <a:cubicBezTo>
                    <a:pt x="2328129" y="0"/>
                    <a:pt x="2347959" y="19829"/>
                    <a:pt x="2347959" y="44290"/>
                  </a:cubicBezTo>
                  <a:lnTo>
                    <a:pt x="2347959" y="1882887"/>
                  </a:lnTo>
                  <a:cubicBezTo>
                    <a:pt x="2347959" y="1907348"/>
                    <a:pt x="2328129" y="1927177"/>
                    <a:pt x="2303669" y="1927177"/>
                  </a:cubicBezTo>
                  <a:lnTo>
                    <a:pt x="44290" y="1927177"/>
                  </a:lnTo>
                  <a:cubicBezTo>
                    <a:pt x="19829" y="1927177"/>
                    <a:pt x="0" y="1907348"/>
                    <a:pt x="0" y="1882887"/>
                  </a:cubicBezTo>
                  <a:lnTo>
                    <a:pt x="0" y="44290"/>
                  </a:lnTo>
                  <a:cubicBezTo>
                    <a:pt x="0" y="19829"/>
                    <a:pt x="19829" y="0"/>
                    <a:pt x="44290" y="0"/>
                  </a:cubicBezTo>
                  <a:close/>
                </a:path>
              </a:pathLst>
            </a:custGeom>
            <a:solidFill>
              <a:srgbClr val="F95C32"/>
            </a:solidFill>
          </p:spPr>
          <p:txBody>
            <a:bodyPr/>
            <a:lstStyle/>
            <a:p>
              <a:endParaRPr lang="en-PH"/>
            </a:p>
          </p:txBody>
        </p:sp>
        <p:sp>
          <p:nvSpPr>
            <p:cNvPr id="129" name="TextBox 129"/>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130" name="Group 130"/>
          <p:cNvGrpSpPr/>
          <p:nvPr/>
        </p:nvGrpSpPr>
        <p:grpSpPr>
          <a:xfrm>
            <a:off x="8647154" y="2221569"/>
            <a:ext cx="3013570" cy="7116818"/>
            <a:chOff x="0" y="0"/>
            <a:chExt cx="4018093" cy="9489090"/>
          </a:xfrm>
        </p:grpSpPr>
        <p:grpSp>
          <p:nvGrpSpPr>
            <p:cNvPr id="131" name="Group 131"/>
            <p:cNvGrpSpPr/>
            <p:nvPr/>
          </p:nvGrpSpPr>
          <p:grpSpPr>
            <a:xfrm>
              <a:off x="904480" y="0"/>
              <a:ext cx="2314035" cy="9489090"/>
              <a:chOff x="0" y="0"/>
              <a:chExt cx="457093" cy="1874388"/>
            </a:xfrm>
          </p:grpSpPr>
          <p:sp>
            <p:nvSpPr>
              <p:cNvPr id="132" name="Freeform 132"/>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33" name="TextBox 133"/>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34" name="Freeform 134"/>
            <p:cNvSpPr/>
            <p:nvPr/>
          </p:nvSpPr>
          <p:spPr>
            <a:xfrm>
              <a:off x="1258692" y="7293180"/>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35" name="Freeform 135"/>
            <p:cNvSpPr/>
            <p:nvPr/>
          </p:nvSpPr>
          <p:spPr>
            <a:xfrm>
              <a:off x="1258692" y="754084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36" name="Freeform 136"/>
            <p:cNvSpPr/>
            <p:nvPr/>
          </p:nvSpPr>
          <p:spPr>
            <a:xfrm>
              <a:off x="1258692" y="778851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37" name="Freeform 137"/>
            <p:cNvSpPr/>
            <p:nvPr/>
          </p:nvSpPr>
          <p:spPr>
            <a:xfrm>
              <a:off x="1258692" y="803618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38" name="Freeform 138"/>
            <p:cNvSpPr/>
            <p:nvPr/>
          </p:nvSpPr>
          <p:spPr>
            <a:xfrm>
              <a:off x="1258692" y="828385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139" name="Group 139"/>
            <p:cNvGrpSpPr/>
            <p:nvPr/>
          </p:nvGrpSpPr>
          <p:grpSpPr>
            <a:xfrm>
              <a:off x="1258692" y="9054606"/>
              <a:ext cx="1454714" cy="218584"/>
              <a:chOff x="0" y="0"/>
              <a:chExt cx="1283713" cy="192889"/>
            </a:xfrm>
          </p:grpSpPr>
          <p:sp>
            <p:nvSpPr>
              <p:cNvPr id="140" name="Freeform 14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1" name="TextBox 14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42" name="Group 142"/>
            <p:cNvGrpSpPr/>
            <p:nvPr/>
          </p:nvGrpSpPr>
          <p:grpSpPr>
            <a:xfrm>
              <a:off x="1258692" y="8793067"/>
              <a:ext cx="1454714" cy="218584"/>
              <a:chOff x="0" y="0"/>
              <a:chExt cx="1283713" cy="192889"/>
            </a:xfrm>
          </p:grpSpPr>
          <p:sp>
            <p:nvSpPr>
              <p:cNvPr id="143" name="Freeform 14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4" name="TextBox 14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45" name="Group 145"/>
            <p:cNvGrpSpPr/>
            <p:nvPr/>
          </p:nvGrpSpPr>
          <p:grpSpPr>
            <a:xfrm>
              <a:off x="1258692" y="8531529"/>
              <a:ext cx="1454714" cy="218584"/>
              <a:chOff x="0" y="0"/>
              <a:chExt cx="1283713" cy="192889"/>
            </a:xfrm>
          </p:grpSpPr>
          <p:sp>
            <p:nvSpPr>
              <p:cNvPr id="146" name="Freeform 14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7" name="TextBox 147"/>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148" name="TextBox 148"/>
            <p:cNvSpPr txBox="1"/>
            <p:nvPr/>
          </p:nvSpPr>
          <p:spPr>
            <a:xfrm>
              <a:off x="1725963" y="908171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49" name="TextBox 149"/>
            <p:cNvSpPr txBox="1"/>
            <p:nvPr/>
          </p:nvSpPr>
          <p:spPr>
            <a:xfrm>
              <a:off x="1725963" y="882017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50" name="TextBox 150"/>
            <p:cNvSpPr txBox="1"/>
            <p:nvPr/>
          </p:nvSpPr>
          <p:spPr>
            <a:xfrm>
              <a:off x="1725963" y="855595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51" name="TextBox 151"/>
            <p:cNvSpPr txBox="1"/>
            <p:nvPr/>
          </p:nvSpPr>
          <p:spPr>
            <a:xfrm>
              <a:off x="2755119" y="911157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152" name="TextBox 152"/>
            <p:cNvSpPr txBox="1"/>
            <p:nvPr/>
          </p:nvSpPr>
          <p:spPr>
            <a:xfrm>
              <a:off x="2755119" y="883269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153" name="TextBox 153"/>
            <p:cNvSpPr txBox="1"/>
            <p:nvPr/>
          </p:nvSpPr>
          <p:spPr>
            <a:xfrm>
              <a:off x="2755119" y="8561629"/>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154" name="TextBox 154"/>
            <p:cNvSpPr txBox="1"/>
            <p:nvPr/>
          </p:nvSpPr>
          <p:spPr>
            <a:xfrm>
              <a:off x="2755119" y="83096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155" name="TextBox 155"/>
            <p:cNvSpPr txBox="1"/>
            <p:nvPr/>
          </p:nvSpPr>
          <p:spPr>
            <a:xfrm>
              <a:off x="2755119" y="80494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156" name="TextBox 156"/>
            <p:cNvSpPr txBox="1"/>
            <p:nvPr/>
          </p:nvSpPr>
          <p:spPr>
            <a:xfrm>
              <a:off x="2755119" y="781786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157" name="TextBox 157"/>
            <p:cNvSpPr txBox="1"/>
            <p:nvPr/>
          </p:nvSpPr>
          <p:spPr>
            <a:xfrm>
              <a:off x="2755119" y="75695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158" name="TextBox 158"/>
            <p:cNvSpPr txBox="1"/>
            <p:nvPr/>
          </p:nvSpPr>
          <p:spPr>
            <a:xfrm>
              <a:off x="2755119" y="732111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159" name="Freeform 159"/>
            <p:cNvSpPr/>
            <p:nvPr/>
          </p:nvSpPr>
          <p:spPr>
            <a:xfrm>
              <a:off x="1258692" y="515808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60" name="Freeform 160"/>
            <p:cNvSpPr/>
            <p:nvPr/>
          </p:nvSpPr>
          <p:spPr>
            <a:xfrm>
              <a:off x="1258692" y="540575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61" name="Freeform 161"/>
            <p:cNvSpPr/>
            <p:nvPr/>
          </p:nvSpPr>
          <p:spPr>
            <a:xfrm>
              <a:off x="1258692" y="565342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62" name="Freeform 162"/>
            <p:cNvSpPr/>
            <p:nvPr/>
          </p:nvSpPr>
          <p:spPr>
            <a:xfrm>
              <a:off x="1258692" y="590109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63" name="Freeform 163"/>
            <p:cNvSpPr/>
            <p:nvPr/>
          </p:nvSpPr>
          <p:spPr>
            <a:xfrm>
              <a:off x="1258692" y="614876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164" name="Group 164"/>
            <p:cNvGrpSpPr/>
            <p:nvPr/>
          </p:nvGrpSpPr>
          <p:grpSpPr>
            <a:xfrm>
              <a:off x="1258692" y="6919510"/>
              <a:ext cx="1454714" cy="218584"/>
              <a:chOff x="0" y="0"/>
              <a:chExt cx="1283713" cy="192889"/>
            </a:xfrm>
          </p:grpSpPr>
          <p:sp>
            <p:nvSpPr>
              <p:cNvPr id="165" name="Freeform 16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6" name="TextBox 16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67" name="Group 167"/>
            <p:cNvGrpSpPr/>
            <p:nvPr/>
          </p:nvGrpSpPr>
          <p:grpSpPr>
            <a:xfrm>
              <a:off x="1258692" y="6657971"/>
              <a:ext cx="1454714" cy="218584"/>
              <a:chOff x="0" y="0"/>
              <a:chExt cx="1283713" cy="192889"/>
            </a:xfrm>
          </p:grpSpPr>
          <p:sp>
            <p:nvSpPr>
              <p:cNvPr id="168" name="Freeform 16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9" name="TextBox 16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70" name="Group 170"/>
            <p:cNvGrpSpPr/>
            <p:nvPr/>
          </p:nvGrpSpPr>
          <p:grpSpPr>
            <a:xfrm>
              <a:off x="1258692" y="6396433"/>
              <a:ext cx="1454714" cy="218584"/>
              <a:chOff x="0" y="0"/>
              <a:chExt cx="1283713" cy="192889"/>
            </a:xfrm>
          </p:grpSpPr>
          <p:sp>
            <p:nvSpPr>
              <p:cNvPr id="171" name="Freeform 17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2" name="TextBox 172"/>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173" name="TextBox 173"/>
            <p:cNvSpPr txBox="1"/>
            <p:nvPr/>
          </p:nvSpPr>
          <p:spPr>
            <a:xfrm>
              <a:off x="1725963" y="6946621"/>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74" name="TextBox 174"/>
            <p:cNvSpPr txBox="1"/>
            <p:nvPr/>
          </p:nvSpPr>
          <p:spPr>
            <a:xfrm>
              <a:off x="1725963" y="668508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75" name="TextBox 175"/>
            <p:cNvSpPr txBox="1"/>
            <p:nvPr/>
          </p:nvSpPr>
          <p:spPr>
            <a:xfrm>
              <a:off x="1725963" y="642085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76" name="TextBox 176"/>
            <p:cNvSpPr txBox="1"/>
            <p:nvPr/>
          </p:nvSpPr>
          <p:spPr>
            <a:xfrm>
              <a:off x="2755119" y="697647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177" name="TextBox 177"/>
            <p:cNvSpPr txBox="1"/>
            <p:nvPr/>
          </p:nvSpPr>
          <p:spPr>
            <a:xfrm>
              <a:off x="2755119" y="669760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178" name="TextBox 178"/>
            <p:cNvSpPr txBox="1"/>
            <p:nvPr/>
          </p:nvSpPr>
          <p:spPr>
            <a:xfrm>
              <a:off x="2755119" y="6426533"/>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179" name="TextBox 179"/>
            <p:cNvSpPr txBox="1"/>
            <p:nvPr/>
          </p:nvSpPr>
          <p:spPr>
            <a:xfrm>
              <a:off x="2755119" y="61745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180" name="TextBox 180"/>
            <p:cNvSpPr txBox="1"/>
            <p:nvPr/>
          </p:nvSpPr>
          <p:spPr>
            <a:xfrm>
              <a:off x="2755119" y="5914319"/>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181" name="TextBox 181"/>
            <p:cNvSpPr txBox="1"/>
            <p:nvPr/>
          </p:nvSpPr>
          <p:spPr>
            <a:xfrm>
              <a:off x="2755119" y="568276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182" name="TextBox 182"/>
            <p:cNvSpPr txBox="1"/>
            <p:nvPr/>
          </p:nvSpPr>
          <p:spPr>
            <a:xfrm>
              <a:off x="2755119" y="543442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183" name="TextBox 183"/>
            <p:cNvSpPr txBox="1"/>
            <p:nvPr/>
          </p:nvSpPr>
          <p:spPr>
            <a:xfrm>
              <a:off x="2755119" y="51860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184" name="Freeform 184"/>
            <p:cNvSpPr/>
            <p:nvPr/>
          </p:nvSpPr>
          <p:spPr>
            <a:xfrm>
              <a:off x="1258692" y="302607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85" name="Freeform 185"/>
            <p:cNvSpPr/>
            <p:nvPr/>
          </p:nvSpPr>
          <p:spPr>
            <a:xfrm>
              <a:off x="1258692" y="327374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86" name="Freeform 186"/>
            <p:cNvSpPr/>
            <p:nvPr/>
          </p:nvSpPr>
          <p:spPr>
            <a:xfrm>
              <a:off x="1258692" y="352141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87" name="Freeform 187"/>
            <p:cNvSpPr/>
            <p:nvPr/>
          </p:nvSpPr>
          <p:spPr>
            <a:xfrm>
              <a:off x="1258692" y="376908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188" name="Freeform 188"/>
            <p:cNvSpPr/>
            <p:nvPr/>
          </p:nvSpPr>
          <p:spPr>
            <a:xfrm>
              <a:off x="1258692" y="401675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189" name="Group 189"/>
            <p:cNvGrpSpPr/>
            <p:nvPr/>
          </p:nvGrpSpPr>
          <p:grpSpPr>
            <a:xfrm>
              <a:off x="1258692" y="4787501"/>
              <a:ext cx="1454714" cy="218584"/>
              <a:chOff x="0" y="0"/>
              <a:chExt cx="1283713" cy="192889"/>
            </a:xfrm>
          </p:grpSpPr>
          <p:sp>
            <p:nvSpPr>
              <p:cNvPr id="190" name="Freeform 19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1" name="TextBox 19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92" name="Group 192"/>
            <p:cNvGrpSpPr/>
            <p:nvPr/>
          </p:nvGrpSpPr>
          <p:grpSpPr>
            <a:xfrm>
              <a:off x="1258692" y="4525963"/>
              <a:ext cx="1454714" cy="218584"/>
              <a:chOff x="0" y="0"/>
              <a:chExt cx="1283713" cy="192889"/>
            </a:xfrm>
          </p:grpSpPr>
          <p:sp>
            <p:nvSpPr>
              <p:cNvPr id="193" name="Freeform 19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4" name="TextBox 19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95" name="Group 195"/>
            <p:cNvGrpSpPr/>
            <p:nvPr/>
          </p:nvGrpSpPr>
          <p:grpSpPr>
            <a:xfrm>
              <a:off x="1258692" y="4264424"/>
              <a:ext cx="1454714" cy="218584"/>
              <a:chOff x="0" y="0"/>
              <a:chExt cx="1283713" cy="192889"/>
            </a:xfrm>
          </p:grpSpPr>
          <p:sp>
            <p:nvSpPr>
              <p:cNvPr id="196" name="Freeform 19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7" name="TextBox 197"/>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198" name="TextBox 198"/>
            <p:cNvSpPr txBox="1"/>
            <p:nvPr/>
          </p:nvSpPr>
          <p:spPr>
            <a:xfrm>
              <a:off x="1725963" y="481461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199" name="TextBox 199"/>
            <p:cNvSpPr txBox="1"/>
            <p:nvPr/>
          </p:nvSpPr>
          <p:spPr>
            <a:xfrm>
              <a:off x="1725963" y="455307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00" name="TextBox 200"/>
            <p:cNvSpPr txBox="1"/>
            <p:nvPr/>
          </p:nvSpPr>
          <p:spPr>
            <a:xfrm>
              <a:off x="1725963" y="428884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01" name="TextBox 201"/>
            <p:cNvSpPr txBox="1"/>
            <p:nvPr/>
          </p:nvSpPr>
          <p:spPr>
            <a:xfrm>
              <a:off x="2755119" y="484446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202" name="TextBox 202"/>
            <p:cNvSpPr txBox="1"/>
            <p:nvPr/>
          </p:nvSpPr>
          <p:spPr>
            <a:xfrm>
              <a:off x="2755119" y="456559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203" name="TextBox 203"/>
            <p:cNvSpPr txBox="1"/>
            <p:nvPr/>
          </p:nvSpPr>
          <p:spPr>
            <a:xfrm>
              <a:off x="2755119" y="4294525"/>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204" name="TextBox 204"/>
            <p:cNvSpPr txBox="1"/>
            <p:nvPr/>
          </p:nvSpPr>
          <p:spPr>
            <a:xfrm>
              <a:off x="2755119" y="404250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205" name="TextBox 205"/>
            <p:cNvSpPr txBox="1"/>
            <p:nvPr/>
          </p:nvSpPr>
          <p:spPr>
            <a:xfrm>
              <a:off x="2755119" y="37823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206" name="TextBox 206"/>
            <p:cNvSpPr txBox="1"/>
            <p:nvPr/>
          </p:nvSpPr>
          <p:spPr>
            <a:xfrm>
              <a:off x="2755119" y="355075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207" name="TextBox 207"/>
            <p:cNvSpPr txBox="1"/>
            <p:nvPr/>
          </p:nvSpPr>
          <p:spPr>
            <a:xfrm>
              <a:off x="2755119" y="33024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208" name="TextBox 208"/>
            <p:cNvSpPr txBox="1"/>
            <p:nvPr/>
          </p:nvSpPr>
          <p:spPr>
            <a:xfrm>
              <a:off x="2755119" y="305400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209" name="Freeform 209"/>
            <p:cNvSpPr/>
            <p:nvPr/>
          </p:nvSpPr>
          <p:spPr>
            <a:xfrm>
              <a:off x="1258692" y="89097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10" name="Freeform 210"/>
            <p:cNvSpPr/>
            <p:nvPr/>
          </p:nvSpPr>
          <p:spPr>
            <a:xfrm>
              <a:off x="1258692" y="113864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11" name="Freeform 211"/>
            <p:cNvSpPr/>
            <p:nvPr/>
          </p:nvSpPr>
          <p:spPr>
            <a:xfrm>
              <a:off x="1258692" y="138631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12" name="Freeform 212"/>
            <p:cNvSpPr/>
            <p:nvPr/>
          </p:nvSpPr>
          <p:spPr>
            <a:xfrm>
              <a:off x="1258692" y="163398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13" name="Freeform 213"/>
            <p:cNvSpPr/>
            <p:nvPr/>
          </p:nvSpPr>
          <p:spPr>
            <a:xfrm>
              <a:off x="1258692" y="188165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214" name="Group 214"/>
            <p:cNvGrpSpPr/>
            <p:nvPr/>
          </p:nvGrpSpPr>
          <p:grpSpPr>
            <a:xfrm>
              <a:off x="1258692" y="2652405"/>
              <a:ext cx="1454714" cy="218584"/>
              <a:chOff x="0" y="0"/>
              <a:chExt cx="1283713" cy="192889"/>
            </a:xfrm>
          </p:grpSpPr>
          <p:sp>
            <p:nvSpPr>
              <p:cNvPr id="215" name="Freeform 21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6" name="TextBox 21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217" name="Group 217"/>
            <p:cNvGrpSpPr/>
            <p:nvPr/>
          </p:nvGrpSpPr>
          <p:grpSpPr>
            <a:xfrm>
              <a:off x="1258692" y="2390866"/>
              <a:ext cx="1454714" cy="218584"/>
              <a:chOff x="0" y="0"/>
              <a:chExt cx="1283713" cy="192889"/>
            </a:xfrm>
          </p:grpSpPr>
          <p:sp>
            <p:nvSpPr>
              <p:cNvPr id="218" name="Freeform 21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9" name="TextBox 21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220" name="Group 220"/>
            <p:cNvGrpSpPr/>
            <p:nvPr/>
          </p:nvGrpSpPr>
          <p:grpSpPr>
            <a:xfrm>
              <a:off x="1258692" y="2129328"/>
              <a:ext cx="1454714" cy="218584"/>
              <a:chOff x="0" y="0"/>
              <a:chExt cx="1283713" cy="192889"/>
            </a:xfrm>
          </p:grpSpPr>
          <p:sp>
            <p:nvSpPr>
              <p:cNvPr id="221" name="Freeform 22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2" name="TextBox 222"/>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223" name="TextBox 223"/>
            <p:cNvSpPr txBox="1"/>
            <p:nvPr/>
          </p:nvSpPr>
          <p:spPr>
            <a:xfrm>
              <a:off x="1725963" y="2679516"/>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24" name="TextBox 224"/>
            <p:cNvSpPr txBox="1"/>
            <p:nvPr/>
          </p:nvSpPr>
          <p:spPr>
            <a:xfrm>
              <a:off x="1725963" y="241797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25" name="TextBox 225"/>
            <p:cNvSpPr txBox="1"/>
            <p:nvPr/>
          </p:nvSpPr>
          <p:spPr>
            <a:xfrm>
              <a:off x="1725963" y="215375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26" name="TextBox 226"/>
            <p:cNvSpPr txBox="1"/>
            <p:nvPr/>
          </p:nvSpPr>
          <p:spPr>
            <a:xfrm>
              <a:off x="2755119" y="270937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227" name="TextBox 227"/>
            <p:cNvSpPr txBox="1"/>
            <p:nvPr/>
          </p:nvSpPr>
          <p:spPr>
            <a:xfrm>
              <a:off x="2755119" y="243049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228" name="TextBox 228"/>
            <p:cNvSpPr txBox="1"/>
            <p:nvPr/>
          </p:nvSpPr>
          <p:spPr>
            <a:xfrm>
              <a:off x="2755119" y="2159428"/>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229" name="TextBox 229"/>
            <p:cNvSpPr txBox="1"/>
            <p:nvPr/>
          </p:nvSpPr>
          <p:spPr>
            <a:xfrm>
              <a:off x="2755119" y="19074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230" name="TextBox 230"/>
            <p:cNvSpPr txBox="1"/>
            <p:nvPr/>
          </p:nvSpPr>
          <p:spPr>
            <a:xfrm>
              <a:off x="2755119" y="16472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231" name="TextBox 231"/>
            <p:cNvSpPr txBox="1"/>
            <p:nvPr/>
          </p:nvSpPr>
          <p:spPr>
            <a:xfrm>
              <a:off x="2755119" y="141566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232" name="TextBox 232"/>
            <p:cNvSpPr txBox="1"/>
            <p:nvPr/>
          </p:nvSpPr>
          <p:spPr>
            <a:xfrm>
              <a:off x="2755119" y="11673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233" name="TextBox 233"/>
            <p:cNvSpPr txBox="1"/>
            <p:nvPr/>
          </p:nvSpPr>
          <p:spPr>
            <a:xfrm>
              <a:off x="2755119" y="9189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234" name="TextBox 234"/>
            <p:cNvSpPr txBox="1"/>
            <p:nvPr/>
          </p:nvSpPr>
          <p:spPr>
            <a:xfrm>
              <a:off x="0" y="182487"/>
              <a:ext cx="4018093" cy="708491"/>
            </a:xfrm>
            <a:prstGeom prst="rect">
              <a:avLst/>
            </a:prstGeom>
          </p:spPr>
          <p:txBody>
            <a:bodyPr lIns="0" tIns="0" rIns="0" bIns="0" rtlCol="0" anchor="t">
              <a:spAutoFit/>
            </a:bodyPr>
            <a:lstStyle/>
            <a:p>
              <a:pPr algn="ctr">
                <a:lnSpc>
                  <a:spcPts val="4491"/>
                </a:lnSpc>
                <a:spcBef>
                  <a:spcPct val="0"/>
                </a:spcBef>
              </a:pPr>
              <a:r>
                <a:rPr lang="en-US" sz="3208">
                  <a:solidFill>
                    <a:srgbClr val="000000"/>
                  </a:solidFill>
                  <a:latin typeface="Open Sans"/>
                  <a:ea typeface="Open Sans"/>
                  <a:cs typeface="Open Sans"/>
                  <a:sym typeface="Open Sans"/>
                </a:rPr>
                <a:t>x More</a:t>
              </a:r>
            </a:p>
          </p:txBody>
        </p:sp>
      </p:grpSp>
      <p:grpSp>
        <p:nvGrpSpPr>
          <p:cNvPr id="235" name="Group 235"/>
          <p:cNvGrpSpPr/>
          <p:nvPr/>
        </p:nvGrpSpPr>
        <p:grpSpPr>
          <a:xfrm>
            <a:off x="10474797" y="2213572"/>
            <a:ext cx="3013570" cy="7116818"/>
            <a:chOff x="0" y="0"/>
            <a:chExt cx="4018093" cy="9489090"/>
          </a:xfrm>
        </p:grpSpPr>
        <p:grpSp>
          <p:nvGrpSpPr>
            <p:cNvPr id="236" name="Group 236"/>
            <p:cNvGrpSpPr/>
            <p:nvPr/>
          </p:nvGrpSpPr>
          <p:grpSpPr>
            <a:xfrm>
              <a:off x="904480" y="0"/>
              <a:ext cx="2314035" cy="9489090"/>
              <a:chOff x="0" y="0"/>
              <a:chExt cx="457093" cy="1874388"/>
            </a:xfrm>
          </p:grpSpPr>
          <p:sp>
            <p:nvSpPr>
              <p:cNvPr id="237" name="Freeform 237"/>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38" name="TextBox 238"/>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39" name="Freeform 239"/>
            <p:cNvSpPr/>
            <p:nvPr/>
          </p:nvSpPr>
          <p:spPr>
            <a:xfrm>
              <a:off x="1258692" y="7293180"/>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40" name="Freeform 240"/>
            <p:cNvSpPr/>
            <p:nvPr/>
          </p:nvSpPr>
          <p:spPr>
            <a:xfrm>
              <a:off x="1258692" y="754084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41" name="Freeform 241"/>
            <p:cNvSpPr/>
            <p:nvPr/>
          </p:nvSpPr>
          <p:spPr>
            <a:xfrm>
              <a:off x="1258692" y="778851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42" name="Freeform 242"/>
            <p:cNvSpPr/>
            <p:nvPr/>
          </p:nvSpPr>
          <p:spPr>
            <a:xfrm>
              <a:off x="1258692" y="803618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43" name="Freeform 243"/>
            <p:cNvSpPr/>
            <p:nvPr/>
          </p:nvSpPr>
          <p:spPr>
            <a:xfrm>
              <a:off x="1258692" y="828385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244" name="Group 244"/>
            <p:cNvGrpSpPr/>
            <p:nvPr/>
          </p:nvGrpSpPr>
          <p:grpSpPr>
            <a:xfrm>
              <a:off x="1258692" y="9054606"/>
              <a:ext cx="1454714" cy="218584"/>
              <a:chOff x="0" y="0"/>
              <a:chExt cx="1283713" cy="192889"/>
            </a:xfrm>
          </p:grpSpPr>
          <p:sp>
            <p:nvSpPr>
              <p:cNvPr id="245" name="Freeform 24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6" name="TextBox 24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247" name="Group 247"/>
            <p:cNvGrpSpPr/>
            <p:nvPr/>
          </p:nvGrpSpPr>
          <p:grpSpPr>
            <a:xfrm>
              <a:off x="1258692" y="8793067"/>
              <a:ext cx="1454714" cy="218584"/>
              <a:chOff x="0" y="0"/>
              <a:chExt cx="1283713" cy="192889"/>
            </a:xfrm>
          </p:grpSpPr>
          <p:sp>
            <p:nvSpPr>
              <p:cNvPr id="248" name="Freeform 24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9" name="TextBox 24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250" name="Group 250"/>
            <p:cNvGrpSpPr/>
            <p:nvPr/>
          </p:nvGrpSpPr>
          <p:grpSpPr>
            <a:xfrm>
              <a:off x="1258692" y="8531529"/>
              <a:ext cx="1454714" cy="218584"/>
              <a:chOff x="0" y="0"/>
              <a:chExt cx="1283713" cy="192889"/>
            </a:xfrm>
          </p:grpSpPr>
          <p:sp>
            <p:nvSpPr>
              <p:cNvPr id="251" name="Freeform 25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2" name="TextBox 252"/>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253" name="TextBox 253"/>
            <p:cNvSpPr txBox="1"/>
            <p:nvPr/>
          </p:nvSpPr>
          <p:spPr>
            <a:xfrm>
              <a:off x="1725963" y="908171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54" name="TextBox 254"/>
            <p:cNvSpPr txBox="1"/>
            <p:nvPr/>
          </p:nvSpPr>
          <p:spPr>
            <a:xfrm>
              <a:off x="1725963" y="882017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55" name="TextBox 255"/>
            <p:cNvSpPr txBox="1"/>
            <p:nvPr/>
          </p:nvSpPr>
          <p:spPr>
            <a:xfrm>
              <a:off x="1725963" y="855595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56" name="TextBox 256"/>
            <p:cNvSpPr txBox="1"/>
            <p:nvPr/>
          </p:nvSpPr>
          <p:spPr>
            <a:xfrm>
              <a:off x="2755119" y="911157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257" name="TextBox 257"/>
            <p:cNvSpPr txBox="1"/>
            <p:nvPr/>
          </p:nvSpPr>
          <p:spPr>
            <a:xfrm>
              <a:off x="2755119" y="883269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258" name="TextBox 258"/>
            <p:cNvSpPr txBox="1"/>
            <p:nvPr/>
          </p:nvSpPr>
          <p:spPr>
            <a:xfrm>
              <a:off x="2755119" y="8561629"/>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259" name="TextBox 259"/>
            <p:cNvSpPr txBox="1"/>
            <p:nvPr/>
          </p:nvSpPr>
          <p:spPr>
            <a:xfrm>
              <a:off x="2755119" y="83096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260" name="TextBox 260"/>
            <p:cNvSpPr txBox="1"/>
            <p:nvPr/>
          </p:nvSpPr>
          <p:spPr>
            <a:xfrm>
              <a:off x="2755119" y="80494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261" name="TextBox 261"/>
            <p:cNvSpPr txBox="1"/>
            <p:nvPr/>
          </p:nvSpPr>
          <p:spPr>
            <a:xfrm>
              <a:off x="2755119" y="781786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262" name="TextBox 262"/>
            <p:cNvSpPr txBox="1"/>
            <p:nvPr/>
          </p:nvSpPr>
          <p:spPr>
            <a:xfrm>
              <a:off x="2755119" y="75695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263" name="TextBox 263"/>
            <p:cNvSpPr txBox="1"/>
            <p:nvPr/>
          </p:nvSpPr>
          <p:spPr>
            <a:xfrm>
              <a:off x="2755119" y="732111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264" name="Freeform 264"/>
            <p:cNvSpPr/>
            <p:nvPr/>
          </p:nvSpPr>
          <p:spPr>
            <a:xfrm>
              <a:off x="1258692" y="515808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65" name="Freeform 265"/>
            <p:cNvSpPr/>
            <p:nvPr/>
          </p:nvSpPr>
          <p:spPr>
            <a:xfrm>
              <a:off x="1258692" y="540575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66" name="Freeform 266"/>
            <p:cNvSpPr/>
            <p:nvPr/>
          </p:nvSpPr>
          <p:spPr>
            <a:xfrm>
              <a:off x="1258692" y="565342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67" name="Freeform 267"/>
            <p:cNvSpPr/>
            <p:nvPr/>
          </p:nvSpPr>
          <p:spPr>
            <a:xfrm>
              <a:off x="1258692" y="590109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68" name="Freeform 268"/>
            <p:cNvSpPr/>
            <p:nvPr/>
          </p:nvSpPr>
          <p:spPr>
            <a:xfrm>
              <a:off x="1258692" y="614876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269" name="Group 269"/>
            <p:cNvGrpSpPr/>
            <p:nvPr/>
          </p:nvGrpSpPr>
          <p:grpSpPr>
            <a:xfrm>
              <a:off x="1258692" y="6919510"/>
              <a:ext cx="1454714" cy="218584"/>
              <a:chOff x="0" y="0"/>
              <a:chExt cx="1283713" cy="192889"/>
            </a:xfrm>
          </p:grpSpPr>
          <p:sp>
            <p:nvSpPr>
              <p:cNvPr id="270" name="Freeform 27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1" name="TextBox 27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272" name="Group 272"/>
            <p:cNvGrpSpPr/>
            <p:nvPr/>
          </p:nvGrpSpPr>
          <p:grpSpPr>
            <a:xfrm>
              <a:off x="1258692" y="6657971"/>
              <a:ext cx="1454714" cy="218584"/>
              <a:chOff x="0" y="0"/>
              <a:chExt cx="1283713" cy="192889"/>
            </a:xfrm>
          </p:grpSpPr>
          <p:sp>
            <p:nvSpPr>
              <p:cNvPr id="273" name="Freeform 27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4" name="TextBox 27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275" name="Group 275"/>
            <p:cNvGrpSpPr/>
            <p:nvPr/>
          </p:nvGrpSpPr>
          <p:grpSpPr>
            <a:xfrm>
              <a:off x="1258692" y="6396433"/>
              <a:ext cx="1454714" cy="218584"/>
              <a:chOff x="0" y="0"/>
              <a:chExt cx="1283713" cy="192889"/>
            </a:xfrm>
          </p:grpSpPr>
          <p:sp>
            <p:nvSpPr>
              <p:cNvPr id="276" name="Freeform 27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7" name="TextBox 277"/>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278" name="TextBox 278"/>
            <p:cNvSpPr txBox="1"/>
            <p:nvPr/>
          </p:nvSpPr>
          <p:spPr>
            <a:xfrm>
              <a:off x="1725963" y="6946621"/>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79" name="TextBox 279"/>
            <p:cNvSpPr txBox="1"/>
            <p:nvPr/>
          </p:nvSpPr>
          <p:spPr>
            <a:xfrm>
              <a:off x="1725963" y="668508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80" name="TextBox 280"/>
            <p:cNvSpPr txBox="1"/>
            <p:nvPr/>
          </p:nvSpPr>
          <p:spPr>
            <a:xfrm>
              <a:off x="1725963" y="642085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281" name="TextBox 281"/>
            <p:cNvSpPr txBox="1"/>
            <p:nvPr/>
          </p:nvSpPr>
          <p:spPr>
            <a:xfrm>
              <a:off x="2755119" y="697647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282" name="TextBox 282"/>
            <p:cNvSpPr txBox="1"/>
            <p:nvPr/>
          </p:nvSpPr>
          <p:spPr>
            <a:xfrm>
              <a:off x="2755119" y="669760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283" name="TextBox 283"/>
            <p:cNvSpPr txBox="1"/>
            <p:nvPr/>
          </p:nvSpPr>
          <p:spPr>
            <a:xfrm>
              <a:off x="2755119" y="6426533"/>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284" name="TextBox 284"/>
            <p:cNvSpPr txBox="1"/>
            <p:nvPr/>
          </p:nvSpPr>
          <p:spPr>
            <a:xfrm>
              <a:off x="2755119" y="61745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285" name="TextBox 285"/>
            <p:cNvSpPr txBox="1"/>
            <p:nvPr/>
          </p:nvSpPr>
          <p:spPr>
            <a:xfrm>
              <a:off x="2755119" y="5914319"/>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286" name="TextBox 286"/>
            <p:cNvSpPr txBox="1"/>
            <p:nvPr/>
          </p:nvSpPr>
          <p:spPr>
            <a:xfrm>
              <a:off x="2755119" y="568276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287" name="TextBox 287"/>
            <p:cNvSpPr txBox="1"/>
            <p:nvPr/>
          </p:nvSpPr>
          <p:spPr>
            <a:xfrm>
              <a:off x="2755119" y="543442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288" name="TextBox 288"/>
            <p:cNvSpPr txBox="1"/>
            <p:nvPr/>
          </p:nvSpPr>
          <p:spPr>
            <a:xfrm>
              <a:off x="2755119" y="51860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289" name="Freeform 289"/>
            <p:cNvSpPr/>
            <p:nvPr/>
          </p:nvSpPr>
          <p:spPr>
            <a:xfrm>
              <a:off x="1258692" y="302607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90" name="Freeform 290"/>
            <p:cNvSpPr/>
            <p:nvPr/>
          </p:nvSpPr>
          <p:spPr>
            <a:xfrm>
              <a:off x="1258692" y="327374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91" name="Freeform 291"/>
            <p:cNvSpPr/>
            <p:nvPr/>
          </p:nvSpPr>
          <p:spPr>
            <a:xfrm>
              <a:off x="1258692" y="352141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92" name="Freeform 292"/>
            <p:cNvSpPr/>
            <p:nvPr/>
          </p:nvSpPr>
          <p:spPr>
            <a:xfrm>
              <a:off x="1258692" y="376908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293" name="Freeform 293"/>
            <p:cNvSpPr/>
            <p:nvPr/>
          </p:nvSpPr>
          <p:spPr>
            <a:xfrm>
              <a:off x="1258692" y="401675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294" name="Group 294"/>
            <p:cNvGrpSpPr/>
            <p:nvPr/>
          </p:nvGrpSpPr>
          <p:grpSpPr>
            <a:xfrm>
              <a:off x="1258692" y="4787501"/>
              <a:ext cx="1454714" cy="218584"/>
              <a:chOff x="0" y="0"/>
              <a:chExt cx="1283713" cy="192889"/>
            </a:xfrm>
          </p:grpSpPr>
          <p:sp>
            <p:nvSpPr>
              <p:cNvPr id="295" name="Freeform 29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6" name="TextBox 29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297" name="Group 297"/>
            <p:cNvGrpSpPr/>
            <p:nvPr/>
          </p:nvGrpSpPr>
          <p:grpSpPr>
            <a:xfrm>
              <a:off x="1258692" y="4525963"/>
              <a:ext cx="1454714" cy="218584"/>
              <a:chOff x="0" y="0"/>
              <a:chExt cx="1283713" cy="192889"/>
            </a:xfrm>
          </p:grpSpPr>
          <p:sp>
            <p:nvSpPr>
              <p:cNvPr id="298" name="Freeform 29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9" name="TextBox 29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300" name="Group 300"/>
            <p:cNvGrpSpPr/>
            <p:nvPr/>
          </p:nvGrpSpPr>
          <p:grpSpPr>
            <a:xfrm>
              <a:off x="1258692" y="4264424"/>
              <a:ext cx="1454714" cy="218584"/>
              <a:chOff x="0" y="0"/>
              <a:chExt cx="1283713" cy="192889"/>
            </a:xfrm>
          </p:grpSpPr>
          <p:sp>
            <p:nvSpPr>
              <p:cNvPr id="301" name="Freeform 30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2" name="TextBox 302"/>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303" name="TextBox 303"/>
            <p:cNvSpPr txBox="1"/>
            <p:nvPr/>
          </p:nvSpPr>
          <p:spPr>
            <a:xfrm>
              <a:off x="1725963" y="481461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04" name="TextBox 304"/>
            <p:cNvSpPr txBox="1"/>
            <p:nvPr/>
          </p:nvSpPr>
          <p:spPr>
            <a:xfrm>
              <a:off x="1725963" y="455307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05" name="TextBox 305"/>
            <p:cNvSpPr txBox="1"/>
            <p:nvPr/>
          </p:nvSpPr>
          <p:spPr>
            <a:xfrm>
              <a:off x="1725963" y="428884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06" name="TextBox 306"/>
            <p:cNvSpPr txBox="1"/>
            <p:nvPr/>
          </p:nvSpPr>
          <p:spPr>
            <a:xfrm>
              <a:off x="2755119" y="484446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307" name="TextBox 307"/>
            <p:cNvSpPr txBox="1"/>
            <p:nvPr/>
          </p:nvSpPr>
          <p:spPr>
            <a:xfrm>
              <a:off x="2755119" y="456559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308" name="TextBox 308"/>
            <p:cNvSpPr txBox="1"/>
            <p:nvPr/>
          </p:nvSpPr>
          <p:spPr>
            <a:xfrm>
              <a:off x="2755119" y="4294525"/>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309" name="TextBox 309"/>
            <p:cNvSpPr txBox="1"/>
            <p:nvPr/>
          </p:nvSpPr>
          <p:spPr>
            <a:xfrm>
              <a:off x="2755119" y="404250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310" name="TextBox 310"/>
            <p:cNvSpPr txBox="1"/>
            <p:nvPr/>
          </p:nvSpPr>
          <p:spPr>
            <a:xfrm>
              <a:off x="2755119" y="37823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311" name="TextBox 311"/>
            <p:cNvSpPr txBox="1"/>
            <p:nvPr/>
          </p:nvSpPr>
          <p:spPr>
            <a:xfrm>
              <a:off x="2755119" y="355075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312" name="TextBox 312"/>
            <p:cNvSpPr txBox="1"/>
            <p:nvPr/>
          </p:nvSpPr>
          <p:spPr>
            <a:xfrm>
              <a:off x="2755119" y="33024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313" name="TextBox 313"/>
            <p:cNvSpPr txBox="1"/>
            <p:nvPr/>
          </p:nvSpPr>
          <p:spPr>
            <a:xfrm>
              <a:off x="2755119" y="305400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314" name="Freeform 314"/>
            <p:cNvSpPr/>
            <p:nvPr/>
          </p:nvSpPr>
          <p:spPr>
            <a:xfrm>
              <a:off x="1258692" y="89097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15" name="Freeform 315"/>
            <p:cNvSpPr/>
            <p:nvPr/>
          </p:nvSpPr>
          <p:spPr>
            <a:xfrm>
              <a:off x="1258692" y="113864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16" name="Freeform 316"/>
            <p:cNvSpPr/>
            <p:nvPr/>
          </p:nvSpPr>
          <p:spPr>
            <a:xfrm>
              <a:off x="1258692" y="138631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17" name="Freeform 317"/>
            <p:cNvSpPr/>
            <p:nvPr/>
          </p:nvSpPr>
          <p:spPr>
            <a:xfrm>
              <a:off x="1258692" y="163398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18" name="Freeform 318"/>
            <p:cNvSpPr/>
            <p:nvPr/>
          </p:nvSpPr>
          <p:spPr>
            <a:xfrm>
              <a:off x="1258692" y="188165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319" name="Group 319"/>
            <p:cNvGrpSpPr/>
            <p:nvPr/>
          </p:nvGrpSpPr>
          <p:grpSpPr>
            <a:xfrm>
              <a:off x="1258692" y="2652405"/>
              <a:ext cx="1454714" cy="218584"/>
              <a:chOff x="0" y="0"/>
              <a:chExt cx="1283713" cy="192889"/>
            </a:xfrm>
          </p:grpSpPr>
          <p:sp>
            <p:nvSpPr>
              <p:cNvPr id="320" name="Freeform 32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1" name="TextBox 32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322" name="Group 322"/>
            <p:cNvGrpSpPr/>
            <p:nvPr/>
          </p:nvGrpSpPr>
          <p:grpSpPr>
            <a:xfrm>
              <a:off x="1258692" y="2390866"/>
              <a:ext cx="1454714" cy="218584"/>
              <a:chOff x="0" y="0"/>
              <a:chExt cx="1283713" cy="192889"/>
            </a:xfrm>
          </p:grpSpPr>
          <p:sp>
            <p:nvSpPr>
              <p:cNvPr id="323" name="Freeform 32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4" name="TextBox 32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325" name="Group 325"/>
            <p:cNvGrpSpPr/>
            <p:nvPr/>
          </p:nvGrpSpPr>
          <p:grpSpPr>
            <a:xfrm>
              <a:off x="1258692" y="2129328"/>
              <a:ext cx="1454714" cy="218584"/>
              <a:chOff x="0" y="0"/>
              <a:chExt cx="1283713" cy="192889"/>
            </a:xfrm>
          </p:grpSpPr>
          <p:sp>
            <p:nvSpPr>
              <p:cNvPr id="326" name="Freeform 32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7" name="TextBox 327"/>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328" name="TextBox 328"/>
            <p:cNvSpPr txBox="1"/>
            <p:nvPr/>
          </p:nvSpPr>
          <p:spPr>
            <a:xfrm>
              <a:off x="1725963" y="2679516"/>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29" name="TextBox 329"/>
            <p:cNvSpPr txBox="1"/>
            <p:nvPr/>
          </p:nvSpPr>
          <p:spPr>
            <a:xfrm>
              <a:off x="1725963" y="241797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30" name="TextBox 330"/>
            <p:cNvSpPr txBox="1"/>
            <p:nvPr/>
          </p:nvSpPr>
          <p:spPr>
            <a:xfrm>
              <a:off x="1725963" y="215375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31" name="TextBox 331"/>
            <p:cNvSpPr txBox="1"/>
            <p:nvPr/>
          </p:nvSpPr>
          <p:spPr>
            <a:xfrm>
              <a:off x="2755119" y="270937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332" name="TextBox 332"/>
            <p:cNvSpPr txBox="1"/>
            <p:nvPr/>
          </p:nvSpPr>
          <p:spPr>
            <a:xfrm>
              <a:off x="2755119" y="243049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333" name="TextBox 333"/>
            <p:cNvSpPr txBox="1"/>
            <p:nvPr/>
          </p:nvSpPr>
          <p:spPr>
            <a:xfrm>
              <a:off x="2755119" y="2159428"/>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334" name="TextBox 334"/>
            <p:cNvSpPr txBox="1"/>
            <p:nvPr/>
          </p:nvSpPr>
          <p:spPr>
            <a:xfrm>
              <a:off x="2755119" y="19074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335" name="TextBox 335"/>
            <p:cNvSpPr txBox="1"/>
            <p:nvPr/>
          </p:nvSpPr>
          <p:spPr>
            <a:xfrm>
              <a:off x="2755119" y="16472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336" name="TextBox 336"/>
            <p:cNvSpPr txBox="1"/>
            <p:nvPr/>
          </p:nvSpPr>
          <p:spPr>
            <a:xfrm>
              <a:off x="2755119" y="141566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337" name="TextBox 337"/>
            <p:cNvSpPr txBox="1"/>
            <p:nvPr/>
          </p:nvSpPr>
          <p:spPr>
            <a:xfrm>
              <a:off x="2755119" y="11673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338" name="TextBox 338"/>
            <p:cNvSpPr txBox="1"/>
            <p:nvPr/>
          </p:nvSpPr>
          <p:spPr>
            <a:xfrm>
              <a:off x="2755119" y="9189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339" name="TextBox 339"/>
            <p:cNvSpPr txBox="1"/>
            <p:nvPr/>
          </p:nvSpPr>
          <p:spPr>
            <a:xfrm>
              <a:off x="0" y="182487"/>
              <a:ext cx="4018093" cy="708491"/>
            </a:xfrm>
            <a:prstGeom prst="rect">
              <a:avLst/>
            </a:prstGeom>
          </p:spPr>
          <p:txBody>
            <a:bodyPr lIns="0" tIns="0" rIns="0" bIns="0" rtlCol="0" anchor="t">
              <a:spAutoFit/>
            </a:bodyPr>
            <a:lstStyle/>
            <a:p>
              <a:pPr algn="ctr">
                <a:lnSpc>
                  <a:spcPts val="4491"/>
                </a:lnSpc>
                <a:spcBef>
                  <a:spcPct val="0"/>
                </a:spcBef>
              </a:pPr>
              <a:r>
                <a:rPr lang="en-US" sz="3208">
                  <a:solidFill>
                    <a:srgbClr val="000000"/>
                  </a:solidFill>
                  <a:latin typeface="Open Sans"/>
                  <a:ea typeface="Open Sans"/>
                  <a:cs typeface="Open Sans"/>
                  <a:sym typeface="Open Sans"/>
                </a:rPr>
                <a:t>x More</a:t>
              </a:r>
            </a:p>
          </p:txBody>
        </p:sp>
      </p:grpSp>
      <p:grpSp>
        <p:nvGrpSpPr>
          <p:cNvPr id="340" name="Group 340"/>
          <p:cNvGrpSpPr/>
          <p:nvPr/>
        </p:nvGrpSpPr>
        <p:grpSpPr>
          <a:xfrm>
            <a:off x="12281317" y="2189212"/>
            <a:ext cx="3013570" cy="7116818"/>
            <a:chOff x="0" y="0"/>
            <a:chExt cx="4018093" cy="9489090"/>
          </a:xfrm>
        </p:grpSpPr>
        <p:grpSp>
          <p:nvGrpSpPr>
            <p:cNvPr id="341" name="Group 341"/>
            <p:cNvGrpSpPr/>
            <p:nvPr/>
          </p:nvGrpSpPr>
          <p:grpSpPr>
            <a:xfrm>
              <a:off x="904480" y="0"/>
              <a:ext cx="2314035" cy="9489090"/>
              <a:chOff x="0" y="0"/>
              <a:chExt cx="457093" cy="1874388"/>
            </a:xfrm>
          </p:grpSpPr>
          <p:sp>
            <p:nvSpPr>
              <p:cNvPr id="342" name="Freeform 342"/>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343" name="TextBox 343"/>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344" name="Freeform 344"/>
            <p:cNvSpPr/>
            <p:nvPr/>
          </p:nvSpPr>
          <p:spPr>
            <a:xfrm>
              <a:off x="1258692" y="7293180"/>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45" name="Freeform 345"/>
            <p:cNvSpPr/>
            <p:nvPr/>
          </p:nvSpPr>
          <p:spPr>
            <a:xfrm>
              <a:off x="1258692" y="754084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46" name="Freeform 346"/>
            <p:cNvSpPr/>
            <p:nvPr/>
          </p:nvSpPr>
          <p:spPr>
            <a:xfrm>
              <a:off x="1258692" y="778851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47" name="Freeform 347"/>
            <p:cNvSpPr/>
            <p:nvPr/>
          </p:nvSpPr>
          <p:spPr>
            <a:xfrm>
              <a:off x="1258692" y="803618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48" name="Freeform 348"/>
            <p:cNvSpPr/>
            <p:nvPr/>
          </p:nvSpPr>
          <p:spPr>
            <a:xfrm>
              <a:off x="1258692" y="828385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349" name="Group 349"/>
            <p:cNvGrpSpPr/>
            <p:nvPr/>
          </p:nvGrpSpPr>
          <p:grpSpPr>
            <a:xfrm>
              <a:off x="1258692" y="9054606"/>
              <a:ext cx="1454714" cy="218584"/>
              <a:chOff x="0" y="0"/>
              <a:chExt cx="1283713" cy="192889"/>
            </a:xfrm>
          </p:grpSpPr>
          <p:sp>
            <p:nvSpPr>
              <p:cNvPr id="350" name="Freeform 35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51" name="TextBox 35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352" name="Group 352"/>
            <p:cNvGrpSpPr/>
            <p:nvPr/>
          </p:nvGrpSpPr>
          <p:grpSpPr>
            <a:xfrm>
              <a:off x="1258692" y="8793067"/>
              <a:ext cx="1454714" cy="218584"/>
              <a:chOff x="0" y="0"/>
              <a:chExt cx="1283713" cy="192889"/>
            </a:xfrm>
          </p:grpSpPr>
          <p:sp>
            <p:nvSpPr>
              <p:cNvPr id="353" name="Freeform 35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54" name="TextBox 35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355" name="Group 355"/>
            <p:cNvGrpSpPr/>
            <p:nvPr/>
          </p:nvGrpSpPr>
          <p:grpSpPr>
            <a:xfrm>
              <a:off x="1258692" y="8531529"/>
              <a:ext cx="1454714" cy="218584"/>
              <a:chOff x="0" y="0"/>
              <a:chExt cx="1283713" cy="192889"/>
            </a:xfrm>
          </p:grpSpPr>
          <p:sp>
            <p:nvSpPr>
              <p:cNvPr id="356" name="Freeform 35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57" name="TextBox 357"/>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358" name="TextBox 358"/>
            <p:cNvSpPr txBox="1"/>
            <p:nvPr/>
          </p:nvSpPr>
          <p:spPr>
            <a:xfrm>
              <a:off x="1725963" y="908171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59" name="TextBox 359"/>
            <p:cNvSpPr txBox="1"/>
            <p:nvPr/>
          </p:nvSpPr>
          <p:spPr>
            <a:xfrm>
              <a:off x="1725963" y="882017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60" name="TextBox 360"/>
            <p:cNvSpPr txBox="1"/>
            <p:nvPr/>
          </p:nvSpPr>
          <p:spPr>
            <a:xfrm>
              <a:off x="1725963" y="855595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61" name="TextBox 361"/>
            <p:cNvSpPr txBox="1"/>
            <p:nvPr/>
          </p:nvSpPr>
          <p:spPr>
            <a:xfrm>
              <a:off x="2755119" y="911157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362" name="TextBox 362"/>
            <p:cNvSpPr txBox="1"/>
            <p:nvPr/>
          </p:nvSpPr>
          <p:spPr>
            <a:xfrm>
              <a:off x="2755119" y="883269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363" name="TextBox 363"/>
            <p:cNvSpPr txBox="1"/>
            <p:nvPr/>
          </p:nvSpPr>
          <p:spPr>
            <a:xfrm>
              <a:off x="2755119" y="8561629"/>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364" name="TextBox 364"/>
            <p:cNvSpPr txBox="1"/>
            <p:nvPr/>
          </p:nvSpPr>
          <p:spPr>
            <a:xfrm>
              <a:off x="2755119" y="83096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365" name="TextBox 365"/>
            <p:cNvSpPr txBox="1"/>
            <p:nvPr/>
          </p:nvSpPr>
          <p:spPr>
            <a:xfrm>
              <a:off x="2755119" y="80494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366" name="TextBox 366"/>
            <p:cNvSpPr txBox="1"/>
            <p:nvPr/>
          </p:nvSpPr>
          <p:spPr>
            <a:xfrm>
              <a:off x="2755119" y="781786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367" name="TextBox 367"/>
            <p:cNvSpPr txBox="1"/>
            <p:nvPr/>
          </p:nvSpPr>
          <p:spPr>
            <a:xfrm>
              <a:off x="2755119" y="75695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368" name="TextBox 368"/>
            <p:cNvSpPr txBox="1"/>
            <p:nvPr/>
          </p:nvSpPr>
          <p:spPr>
            <a:xfrm>
              <a:off x="2755119" y="732111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369" name="Freeform 369"/>
            <p:cNvSpPr/>
            <p:nvPr/>
          </p:nvSpPr>
          <p:spPr>
            <a:xfrm>
              <a:off x="1258692" y="515808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70" name="Freeform 370"/>
            <p:cNvSpPr/>
            <p:nvPr/>
          </p:nvSpPr>
          <p:spPr>
            <a:xfrm>
              <a:off x="1258692" y="540575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71" name="Freeform 371"/>
            <p:cNvSpPr/>
            <p:nvPr/>
          </p:nvSpPr>
          <p:spPr>
            <a:xfrm>
              <a:off x="1258692" y="565342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72" name="Freeform 372"/>
            <p:cNvSpPr/>
            <p:nvPr/>
          </p:nvSpPr>
          <p:spPr>
            <a:xfrm>
              <a:off x="1258692" y="590109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73" name="Freeform 373"/>
            <p:cNvSpPr/>
            <p:nvPr/>
          </p:nvSpPr>
          <p:spPr>
            <a:xfrm>
              <a:off x="1258692" y="614876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374" name="Group 374"/>
            <p:cNvGrpSpPr/>
            <p:nvPr/>
          </p:nvGrpSpPr>
          <p:grpSpPr>
            <a:xfrm>
              <a:off x="1258692" y="6919510"/>
              <a:ext cx="1454714" cy="218584"/>
              <a:chOff x="0" y="0"/>
              <a:chExt cx="1283713" cy="192889"/>
            </a:xfrm>
          </p:grpSpPr>
          <p:sp>
            <p:nvSpPr>
              <p:cNvPr id="375" name="Freeform 37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76" name="TextBox 37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377" name="Group 377"/>
            <p:cNvGrpSpPr/>
            <p:nvPr/>
          </p:nvGrpSpPr>
          <p:grpSpPr>
            <a:xfrm>
              <a:off x="1258692" y="6657971"/>
              <a:ext cx="1454714" cy="218584"/>
              <a:chOff x="0" y="0"/>
              <a:chExt cx="1283713" cy="192889"/>
            </a:xfrm>
          </p:grpSpPr>
          <p:sp>
            <p:nvSpPr>
              <p:cNvPr id="378" name="Freeform 37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79" name="TextBox 37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380" name="Group 380"/>
            <p:cNvGrpSpPr/>
            <p:nvPr/>
          </p:nvGrpSpPr>
          <p:grpSpPr>
            <a:xfrm>
              <a:off x="1258692" y="6396433"/>
              <a:ext cx="1454714" cy="218584"/>
              <a:chOff x="0" y="0"/>
              <a:chExt cx="1283713" cy="192889"/>
            </a:xfrm>
          </p:grpSpPr>
          <p:sp>
            <p:nvSpPr>
              <p:cNvPr id="381" name="Freeform 38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82" name="TextBox 382"/>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383" name="TextBox 383"/>
            <p:cNvSpPr txBox="1"/>
            <p:nvPr/>
          </p:nvSpPr>
          <p:spPr>
            <a:xfrm>
              <a:off x="1725963" y="6946621"/>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84" name="TextBox 384"/>
            <p:cNvSpPr txBox="1"/>
            <p:nvPr/>
          </p:nvSpPr>
          <p:spPr>
            <a:xfrm>
              <a:off x="1725963" y="668508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85" name="TextBox 385"/>
            <p:cNvSpPr txBox="1"/>
            <p:nvPr/>
          </p:nvSpPr>
          <p:spPr>
            <a:xfrm>
              <a:off x="1725963" y="642085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386" name="TextBox 386"/>
            <p:cNvSpPr txBox="1"/>
            <p:nvPr/>
          </p:nvSpPr>
          <p:spPr>
            <a:xfrm>
              <a:off x="2755119" y="697647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387" name="TextBox 387"/>
            <p:cNvSpPr txBox="1"/>
            <p:nvPr/>
          </p:nvSpPr>
          <p:spPr>
            <a:xfrm>
              <a:off x="2755119" y="669760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388" name="TextBox 388"/>
            <p:cNvSpPr txBox="1"/>
            <p:nvPr/>
          </p:nvSpPr>
          <p:spPr>
            <a:xfrm>
              <a:off x="2755119" y="6426533"/>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389" name="TextBox 389"/>
            <p:cNvSpPr txBox="1"/>
            <p:nvPr/>
          </p:nvSpPr>
          <p:spPr>
            <a:xfrm>
              <a:off x="2755119" y="61745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390" name="TextBox 390"/>
            <p:cNvSpPr txBox="1"/>
            <p:nvPr/>
          </p:nvSpPr>
          <p:spPr>
            <a:xfrm>
              <a:off x="2755119" y="5914319"/>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391" name="TextBox 391"/>
            <p:cNvSpPr txBox="1"/>
            <p:nvPr/>
          </p:nvSpPr>
          <p:spPr>
            <a:xfrm>
              <a:off x="2755119" y="568276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392" name="TextBox 392"/>
            <p:cNvSpPr txBox="1"/>
            <p:nvPr/>
          </p:nvSpPr>
          <p:spPr>
            <a:xfrm>
              <a:off x="2755119" y="543442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393" name="TextBox 393"/>
            <p:cNvSpPr txBox="1"/>
            <p:nvPr/>
          </p:nvSpPr>
          <p:spPr>
            <a:xfrm>
              <a:off x="2755119" y="51860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394" name="Freeform 394"/>
            <p:cNvSpPr/>
            <p:nvPr/>
          </p:nvSpPr>
          <p:spPr>
            <a:xfrm>
              <a:off x="1258692" y="302607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95" name="Freeform 395"/>
            <p:cNvSpPr/>
            <p:nvPr/>
          </p:nvSpPr>
          <p:spPr>
            <a:xfrm>
              <a:off x="1258692" y="327374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96" name="Freeform 396"/>
            <p:cNvSpPr/>
            <p:nvPr/>
          </p:nvSpPr>
          <p:spPr>
            <a:xfrm>
              <a:off x="1258692" y="352141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97" name="Freeform 397"/>
            <p:cNvSpPr/>
            <p:nvPr/>
          </p:nvSpPr>
          <p:spPr>
            <a:xfrm>
              <a:off x="1258692" y="376908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398" name="Freeform 398"/>
            <p:cNvSpPr/>
            <p:nvPr/>
          </p:nvSpPr>
          <p:spPr>
            <a:xfrm>
              <a:off x="1258692" y="401675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399" name="Group 399"/>
            <p:cNvGrpSpPr/>
            <p:nvPr/>
          </p:nvGrpSpPr>
          <p:grpSpPr>
            <a:xfrm>
              <a:off x="1258692" y="4787501"/>
              <a:ext cx="1454714" cy="218584"/>
              <a:chOff x="0" y="0"/>
              <a:chExt cx="1283713" cy="192889"/>
            </a:xfrm>
          </p:grpSpPr>
          <p:sp>
            <p:nvSpPr>
              <p:cNvPr id="400" name="Freeform 40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01" name="TextBox 40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02" name="Group 402"/>
            <p:cNvGrpSpPr/>
            <p:nvPr/>
          </p:nvGrpSpPr>
          <p:grpSpPr>
            <a:xfrm>
              <a:off x="1258692" y="4525963"/>
              <a:ext cx="1454714" cy="218584"/>
              <a:chOff x="0" y="0"/>
              <a:chExt cx="1283713" cy="192889"/>
            </a:xfrm>
          </p:grpSpPr>
          <p:sp>
            <p:nvSpPr>
              <p:cNvPr id="403" name="Freeform 40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04" name="TextBox 40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05" name="Group 405"/>
            <p:cNvGrpSpPr/>
            <p:nvPr/>
          </p:nvGrpSpPr>
          <p:grpSpPr>
            <a:xfrm>
              <a:off x="1258692" y="4264424"/>
              <a:ext cx="1454714" cy="218584"/>
              <a:chOff x="0" y="0"/>
              <a:chExt cx="1283713" cy="192889"/>
            </a:xfrm>
          </p:grpSpPr>
          <p:sp>
            <p:nvSpPr>
              <p:cNvPr id="406" name="Freeform 40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07" name="TextBox 407"/>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408" name="TextBox 408"/>
            <p:cNvSpPr txBox="1"/>
            <p:nvPr/>
          </p:nvSpPr>
          <p:spPr>
            <a:xfrm>
              <a:off x="1725963" y="481461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09" name="TextBox 409"/>
            <p:cNvSpPr txBox="1"/>
            <p:nvPr/>
          </p:nvSpPr>
          <p:spPr>
            <a:xfrm>
              <a:off x="1725963" y="455307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10" name="TextBox 410"/>
            <p:cNvSpPr txBox="1"/>
            <p:nvPr/>
          </p:nvSpPr>
          <p:spPr>
            <a:xfrm>
              <a:off x="1725963" y="428884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11" name="TextBox 411"/>
            <p:cNvSpPr txBox="1"/>
            <p:nvPr/>
          </p:nvSpPr>
          <p:spPr>
            <a:xfrm>
              <a:off x="2755119" y="484446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412" name="TextBox 412"/>
            <p:cNvSpPr txBox="1"/>
            <p:nvPr/>
          </p:nvSpPr>
          <p:spPr>
            <a:xfrm>
              <a:off x="2755119" y="456559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413" name="TextBox 413"/>
            <p:cNvSpPr txBox="1"/>
            <p:nvPr/>
          </p:nvSpPr>
          <p:spPr>
            <a:xfrm>
              <a:off x="2755119" y="4294525"/>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414" name="TextBox 414"/>
            <p:cNvSpPr txBox="1"/>
            <p:nvPr/>
          </p:nvSpPr>
          <p:spPr>
            <a:xfrm>
              <a:off x="2755119" y="404250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415" name="TextBox 415"/>
            <p:cNvSpPr txBox="1"/>
            <p:nvPr/>
          </p:nvSpPr>
          <p:spPr>
            <a:xfrm>
              <a:off x="2755119" y="37823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416" name="TextBox 416"/>
            <p:cNvSpPr txBox="1"/>
            <p:nvPr/>
          </p:nvSpPr>
          <p:spPr>
            <a:xfrm>
              <a:off x="2755119" y="355075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417" name="TextBox 417"/>
            <p:cNvSpPr txBox="1"/>
            <p:nvPr/>
          </p:nvSpPr>
          <p:spPr>
            <a:xfrm>
              <a:off x="2755119" y="33024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418" name="TextBox 418"/>
            <p:cNvSpPr txBox="1"/>
            <p:nvPr/>
          </p:nvSpPr>
          <p:spPr>
            <a:xfrm>
              <a:off x="2755119" y="305400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419" name="Freeform 419"/>
            <p:cNvSpPr/>
            <p:nvPr/>
          </p:nvSpPr>
          <p:spPr>
            <a:xfrm>
              <a:off x="1258692" y="89097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20" name="Freeform 420"/>
            <p:cNvSpPr/>
            <p:nvPr/>
          </p:nvSpPr>
          <p:spPr>
            <a:xfrm>
              <a:off x="1258692" y="113864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21" name="Freeform 421"/>
            <p:cNvSpPr/>
            <p:nvPr/>
          </p:nvSpPr>
          <p:spPr>
            <a:xfrm>
              <a:off x="1258692" y="138631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22" name="Freeform 422"/>
            <p:cNvSpPr/>
            <p:nvPr/>
          </p:nvSpPr>
          <p:spPr>
            <a:xfrm>
              <a:off x="1258692" y="163398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23" name="Freeform 423"/>
            <p:cNvSpPr/>
            <p:nvPr/>
          </p:nvSpPr>
          <p:spPr>
            <a:xfrm>
              <a:off x="1258692" y="188165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424" name="Group 424"/>
            <p:cNvGrpSpPr/>
            <p:nvPr/>
          </p:nvGrpSpPr>
          <p:grpSpPr>
            <a:xfrm>
              <a:off x="1258692" y="2652405"/>
              <a:ext cx="1454714" cy="218584"/>
              <a:chOff x="0" y="0"/>
              <a:chExt cx="1283713" cy="192889"/>
            </a:xfrm>
          </p:grpSpPr>
          <p:sp>
            <p:nvSpPr>
              <p:cNvPr id="425" name="Freeform 42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26" name="TextBox 42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27" name="Group 427"/>
            <p:cNvGrpSpPr/>
            <p:nvPr/>
          </p:nvGrpSpPr>
          <p:grpSpPr>
            <a:xfrm>
              <a:off x="1258692" y="2390866"/>
              <a:ext cx="1454714" cy="218584"/>
              <a:chOff x="0" y="0"/>
              <a:chExt cx="1283713" cy="192889"/>
            </a:xfrm>
          </p:grpSpPr>
          <p:sp>
            <p:nvSpPr>
              <p:cNvPr id="428" name="Freeform 42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29" name="TextBox 42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30" name="Group 430"/>
            <p:cNvGrpSpPr/>
            <p:nvPr/>
          </p:nvGrpSpPr>
          <p:grpSpPr>
            <a:xfrm>
              <a:off x="1258692" y="2129328"/>
              <a:ext cx="1454714" cy="218584"/>
              <a:chOff x="0" y="0"/>
              <a:chExt cx="1283713" cy="192889"/>
            </a:xfrm>
          </p:grpSpPr>
          <p:sp>
            <p:nvSpPr>
              <p:cNvPr id="431" name="Freeform 43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32" name="TextBox 432"/>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433" name="TextBox 433"/>
            <p:cNvSpPr txBox="1"/>
            <p:nvPr/>
          </p:nvSpPr>
          <p:spPr>
            <a:xfrm>
              <a:off x="1725963" y="2679516"/>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34" name="TextBox 434"/>
            <p:cNvSpPr txBox="1"/>
            <p:nvPr/>
          </p:nvSpPr>
          <p:spPr>
            <a:xfrm>
              <a:off x="1725963" y="241797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35" name="TextBox 435"/>
            <p:cNvSpPr txBox="1"/>
            <p:nvPr/>
          </p:nvSpPr>
          <p:spPr>
            <a:xfrm>
              <a:off x="1725963" y="215375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36" name="TextBox 436"/>
            <p:cNvSpPr txBox="1"/>
            <p:nvPr/>
          </p:nvSpPr>
          <p:spPr>
            <a:xfrm>
              <a:off x="2755119" y="270937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437" name="TextBox 437"/>
            <p:cNvSpPr txBox="1"/>
            <p:nvPr/>
          </p:nvSpPr>
          <p:spPr>
            <a:xfrm>
              <a:off x="2755119" y="243049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438" name="TextBox 438"/>
            <p:cNvSpPr txBox="1"/>
            <p:nvPr/>
          </p:nvSpPr>
          <p:spPr>
            <a:xfrm>
              <a:off x="2755119" y="2159428"/>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439" name="TextBox 439"/>
            <p:cNvSpPr txBox="1"/>
            <p:nvPr/>
          </p:nvSpPr>
          <p:spPr>
            <a:xfrm>
              <a:off x="2755119" y="19074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440" name="TextBox 440"/>
            <p:cNvSpPr txBox="1"/>
            <p:nvPr/>
          </p:nvSpPr>
          <p:spPr>
            <a:xfrm>
              <a:off x="2755119" y="16472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441" name="TextBox 441"/>
            <p:cNvSpPr txBox="1"/>
            <p:nvPr/>
          </p:nvSpPr>
          <p:spPr>
            <a:xfrm>
              <a:off x="2755119" y="141566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442" name="TextBox 442"/>
            <p:cNvSpPr txBox="1"/>
            <p:nvPr/>
          </p:nvSpPr>
          <p:spPr>
            <a:xfrm>
              <a:off x="2755119" y="11673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443" name="TextBox 443"/>
            <p:cNvSpPr txBox="1"/>
            <p:nvPr/>
          </p:nvSpPr>
          <p:spPr>
            <a:xfrm>
              <a:off x="2755119" y="9189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444" name="TextBox 444"/>
            <p:cNvSpPr txBox="1"/>
            <p:nvPr/>
          </p:nvSpPr>
          <p:spPr>
            <a:xfrm>
              <a:off x="0" y="182487"/>
              <a:ext cx="4018093" cy="708491"/>
            </a:xfrm>
            <a:prstGeom prst="rect">
              <a:avLst/>
            </a:prstGeom>
          </p:spPr>
          <p:txBody>
            <a:bodyPr lIns="0" tIns="0" rIns="0" bIns="0" rtlCol="0" anchor="t">
              <a:spAutoFit/>
            </a:bodyPr>
            <a:lstStyle/>
            <a:p>
              <a:pPr algn="ctr">
                <a:lnSpc>
                  <a:spcPts val="4491"/>
                </a:lnSpc>
                <a:spcBef>
                  <a:spcPct val="0"/>
                </a:spcBef>
              </a:pPr>
              <a:r>
                <a:rPr lang="en-US" sz="3208">
                  <a:solidFill>
                    <a:srgbClr val="000000"/>
                  </a:solidFill>
                  <a:latin typeface="Open Sans"/>
                  <a:ea typeface="Open Sans"/>
                  <a:cs typeface="Open Sans"/>
                  <a:sym typeface="Open Sans"/>
                </a:rPr>
                <a:t>x More</a:t>
              </a:r>
            </a:p>
          </p:txBody>
        </p:sp>
      </p:grpSp>
      <p:grpSp>
        <p:nvGrpSpPr>
          <p:cNvPr id="445" name="Group 445"/>
          <p:cNvGrpSpPr/>
          <p:nvPr/>
        </p:nvGrpSpPr>
        <p:grpSpPr>
          <a:xfrm>
            <a:off x="14119345" y="2189212"/>
            <a:ext cx="3013570" cy="7116818"/>
            <a:chOff x="0" y="0"/>
            <a:chExt cx="4018093" cy="9489090"/>
          </a:xfrm>
        </p:grpSpPr>
        <p:grpSp>
          <p:nvGrpSpPr>
            <p:cNvPr id="446" name="Group 446"/>
            <p:cNvGrpSpPr/>
            <p:nvPr/>
          </p:nvGrpSpPr>
          <p:grpSpPr>
            <a:xfrm>
              <a:off x="904480" y="0"/>
              <a:ext cx="2314035" cy="9489090"/>
              <a:chOff x="0" y="0"/>
              <a:chExt cx="457093" cy="1874388"/>
            </a:xfrm>
          </p:grpSpPr>
          <p:sp>
            <p:nvSpPr>
              <p:cNvPr id="447" name="Freeform 447"/>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448" name="TextBox 448"/>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449" name="Freeform 449"/>
            <p:cNvSpPr/>
            <p:nvPr/>
          </p:nvSpPr>
          <p:spPr>
            <a:xfrm>
              <a:off x="1258692" y="7293180"/>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50" name="Freeform 450"/>
            <p:cNvSpPr/>
            <p:nvPr/>
          </p:nvSpPr>
          <p:spPr>
            <a:xfrm>
              <a:off x="1258692" y="754084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51" name="Freeform 451"/>
            <p:cNvSpPr/>
            <p:nvPr/>
          </p:nvSpPr>
          <p:spPr>
            <a:xfrm>
              <a:off x="1258692" y="778851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52" name="Freeform 452"/>
            <p:cNvSpPr/>
            <p:nvPr/>
          </p:nvSpPr>
          <p:spPr>
            <a:xfrm>
              <a:off x="1258692" y="803618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53" name="Freeform 453"/>
            <p:cNvSpPr/>
            <p:nvPr/>
          </p:nvSpPr>
          <p:spPr>
            <a:xfrm>
              <a:off x="1258692" y="828385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454" name="Group 454"/>
            <p:cNvGrpSpPr/>
            <p:nvPr/>
          </p:nvGrpSpPr>
          <p:grpSpPr>
            <a:xfrm>
              <a:off x="1258692" y="9054606"/>
              <a:ext cx="1454714" cy="218584"/>
              <a:chOff x="0" y="0"/>
              <a:chExt cx="1283713" cy="192889"/>
            </a:xfrm>
          </p:grpSpPr>
          <p:sp>
            <p:nvSpPr>
              <p:cNvPr id="455" name="Freeform 45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56" name="TextBox 45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57" name="Group 457"/>
            <p:cNvGrpSpPr/>
            <p:nvPr/>
          </p:nvGrpSpPr>
          <p:grpSpPr>
            <a:xfrm>
              <a:off x="1258692" y="8793067"/>
              <a:ext cx="1454714" cy="218584"/>
              <a:chOff x="0" y="0"/>
              <a:chExt cx="1283713" cy="192889"/>
            </a:xfrm>
          </p:grpSpPr>
          <p:sp>
            <p:nvSpPr>
              <p:cNvPr id="458" name="Freeform 45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59" name="TextBox 45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60" name="Group 460"/>
            <p:cNvGrpSpPr/>
            <p:nvPr/>
          </p:nvGrpSpPr>
          <p:grpSpPr>
            <a:xfrm>
              <a:off x="1258692" y="8531529"/>
              <a:ext cx="1454714" cy="218584"/>
              <a:chOff x="0" y="0"/>
              <a:chExt cx="1283713" cy="192889"/>
            </a:xfrm>
          </p:grpSpPr>
          <p:sp>
            <p:nvSpPr>
              <p:cNvPr id="461" name="Freeform 46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62" name="TextBox 462"/>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463" name="TextBox 463"/>
            <p:cNvSpPr txBox="1"/>
            <p:nvPr/>
          </p:nvSpPr>
          <p:spPr>
            <a:xfrm>
              <a:off x="1725963" y="908171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64" name="TextBox 464"/>
            <p:cNvSpPr txBox="1"/>
            <p:nvPr/>
          </p:nvSpPr>
          <p:spPr>
            <a:xfrm>
              <a:off x="1725963" y="882017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65" name="TextBox 465"/>
            <p:cNvSpPr txBox="1"/>
            <p:nvPr/>
          </p:nvSpPr>
          <p:spPr>
            <a:xfrm>
              <a:off x="1725963" y="855595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66" name="TextBox 466"/>
            <p:cNvSpPr txBox="1"/>
            <p:nvPr/>
          </p:nvSpPr>
          <p:spPr>
            <a:xfrm>
              <a:off x="2755119" y="911157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467" name="TextBox 467"/>
            <p:cNvSpPr txBox="1"/>
            <p:nvPr/>
          </p:nvSpPr>
          <p:spPr>
            <a:xfrm>
              <a:off x="2755119" y="883269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468" name="TextBox 468"/>
            <p:cNvSpPr txBox="1"/>
            <p:nvPr/>
          </p:nvSpPr>
          <p:spPr>
            <a:xfrm>
              <a:off x="2755119" y="8561629"/>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469" name="TextBox 469"/>
            <p:cNvSpPr txBox="1"/>
            <p:nvPr/>
          </p:nvSpPr>
          <p:spPr>
            <a:xfrm>
              <a:off x="2755119" y="83096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470" name="TextBox 470"/>
            <p:cNvSpPr txBox="1"/>
            <p:nvPr/>
          </p:nvSpPr>
          <p:spPr>
            <a:xfrm>
              <a:off x="2755119" y="80494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471" name="TextBox 471"/>
            <p:cNvSpPr txBox="1"/>
            <p:nvPr/>
          </p:nvSpPr>
          <p:spPr>
            <a:xfrm>
              <a:off x="2755119" y="781786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472" name="TextBox 472"/>
            <p:cNvSpPr txBox="1"/>
            <p:nvPr/>
          </p:nvSpPr>
          <p:spPr>
            <a:xfrm>
              <a:off x="2755119" y="75695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473" name="TextBox 473"/>
            <p:cNvSpPr txBox="1"/>
            <p:nvPr/>
          </p:nvSpPr>
          <p:spPr>
            <a:xfrm>
              <a:off x="2755119" y="732111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474" name="Freeform 474"/>
            <p:cNvSpPr/>
            <p:nvPr/>
          </p:nvSpPr>
          <p:spPr>
            <a:xfrm>
              <a:off x="1258692" y="515808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75" name="Freeform 475"/>
            <p:cNvSpPr/>
            <p:nvPr/>
          </p:nvSpPr>
          <p:spPr>
            <a:xfrm>
              <a:off x="1258692" y="540575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76" name="Freeform 476"/>
            <p:cNvSpPr/>
            <p:nvPr/>
          </p:nvSpPr>
          <p:spPr>
            <a:xfrm>
              <a:off x="1258692" y="565342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77" name="Freeform 477"/>
            <p:cNvSpPr/>
            <p:nvPr/>
          </p:nvSpPr>
          <p:spPr>
            <a:xfrm>
              <a:off x="1258692" y="590109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478" name="Freeform 478"/>
            <p:cNvSpPr/>
            <p:nvPr/>
          </p:nvSpPr>
          <p:spPr>
            <a:xfrm>
              <a:off x="1258692" y="6148763"/>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479" name="Group 479"/>
            <p:cNvGrpSpPr/>
            <p:nvPr/>
          </p:nvGrpSpPr>
          <p:grpSpPr>
            <a:xfrm>
              <a:off x="1258692" y="6919510"/>
              <a:ext cx="1454714" cy="218584"/>
              <a:chOff x="0" y="0"/>
              <a:chExt cx="1283713" cy="192889"/>
            </a:xfrm>
          </p:grpSpPr>
          <p:sp>
            <p:nvSpPr>
              <p:cNvPr id="480" name="Freeform 48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81" name="TextBox 48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82" name="Group 482"/>
            <p:cNvGrpSpPr/>
            <p:nvPr/>
          </p:nvGrpSpPr>
          <p:grpSpPr>
            <a:xfrm>
              <a:off x="1258692" y="6657971"/>
              <a:ext cx="1454714" cy="218584"/>
              <a:chOff x="0" y="0"/>
              <a:chExt cx="1283713" cy="192889"/>
            </a:xfrm>
          </p:grpSpPr>
          <p:sp>
            <p:nvSpPr>
              <p:cNvPr id="483" name="Freeform 48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84" name="TextBox 48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485" name="Group 485"/>
            <p:cNvGrpSpPr/>
            <p:nvPr/>
          </p:nvGrpSpPr>
          <p:grpSpPr>
            <a:xfrm>
              <a:off x="1258692" y="6396433"/>
              <a:ext cx="1454714" cy="218584"/>
              <a:chOff x="0" y="0"/>
              <a:chExt cx="1283713" cy="192889"/>
            </a:xfrm>
          </p:grpSpPr>
          <p:sp>
            <p:nvSpPr>
              <p:cNvPr id="486" name="Freeform 48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87" name="TextBox 487"/>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488" name="TextBox 488"/>
            <p:cNvSpPr txBox="1"/>
            <p:nvPr/>
          </p:nvSpPr>
          <p:spPr>
            <a:xfrm>
              <a:off x="1725963" y="6946621"/>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89" name="TextBox 489"/>
            <p:cNvSpPr txBox="1"/>
            <p:nvPr/>
          </p:nvSpPr>
          <p:spPr>
            <a:xfrm>
              <a:off x="1725963" y="668508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90" name="TextBox 490"/>
            <p:cNvSpPr txBox="1"/>
            <p:nvPr/>
          </p:nvSpPr>
          <p:spPr>
            <a:xfrm>
              <a:off x="1725963" y="642085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491" name="TextBox 491"/>
            <p:cNvSpPr txBox="1"/>
            <p:nvPr/>
          </p:nvSpPr>
          <p:spPr>
            <a:xfrm>
              <a:off x="2755119" y="697647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492" name="TextBox 492"/>
            <p:cNvSpPr txBox="1"/>
            <p:nvPr/>
          </p:nvSpPr>
          <p:spPr>
            <a:xfrm>
              <a:off x="2755119" y="669760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493" name="TextBox 493"/>
            <p:cNvSpPr txBox="1"/>
            <p:nvPr/>
          </p:nvSpPr>
          <p:spPr>
            <a:xfrm>
              <a:off x="2755119" y="6426533"/>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494" name="TextBox 494"/>
            <p:cNvSpPr txBox="1"/>
            <p:nvPr/>
          </p:nvSpPr>
          <p:spPr>
            <a:xfrm>
              <a:off x="2755119" y="61745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495" name="TextBox 495"/>
            <p:cNvSpPr txBox="1"/>
            <p:nvPr/>
          </p:nvSpPr>
          <p:spPr>
            <a:xfrm>
              <a:off x="2755119" y="5914319"/>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496" name="TextBox 496"/>
            <p:cNvSpPr txBox="1"/>
            <p:nvPr/>
          </p:nvSpPr>
          <p:spPr>
            <a:xfrm>
              <a:off x="2755119" y="568276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497" name="TextBox 497"/>
            <p:cNvSpPr txBox="1"/>
            <p:nvPr/>
          </p:nvSpPr>
          <p:spPr>
            <a:xfrm>
              <a:off x="2755119" y="543442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498" name="TextBox 498"/>
            <p:cNvSpPr txBox="1"/>
            <p:nvPr/>
          </p:nvSpPr>
          <p:spPr>
            <a:xfrm>
              <a:off x="2755119" y="518601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499" name="Freeform 499"/>
            <p:cNvSpPr/>
            <p:nvPr/>
          </p:nvSpPr>
          <p:spPr>
            <a:xfrm>
              <a:off x="1258692" y="302607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00" name="Freeform 500"/>
            <p:cNvSpPr/>
            <p:nvPr/>
          </p:nvSpPr>
          <p:spPr>
            <a:xfrm>
              <a:off x="1258692" y="3273745"/>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01" name="Freeform 501"/>
            <p:cNvSpPr/>
            <p:nvPr/>
          </p:nvSpPr>
          <p:spPr>
            <a:xfrm>
              <a:off x="1258692" y="352141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02" name="Freeform 502"/>
            <p:cNvSpPr/>
            <p:nvPr/>
          </p:nvSpPr>
          <p:spPr>
            <a:xfrm>
              <a:off x="1258692" y="376908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03" name="Freeform 503"/>
            <p:cNvSpPr/>
            <p:nvPr/>
          </p:nvSpPr>
          <p:spPr>
            <a:xfrm>
              <a:off x="1258692" y="4016754"/>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504" name="Group 504"/>
            <p:cNvGrpSpPr/>
            <p:nvPr/>
          </p:nvGrpSpPr>
          <p:grpSpPr>
            <a:xfrm>
              <a:off x="1258692" y="4787501"/>
              <a:ext cx="1454714" cy="218584"/>
              <a:chOff x="0" y="0"/>
              <a:chExt cx="1283713" cy="192889"/>
            </a:xfrm>
          </p:grpSpPr>
          <p:sp>
            <p:nvSpPr>
              <p:cNvPr id="505" name="Freeform 50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06" name="TextBox 506"/>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507" name="Group 507"/>
            <p:cNvGrpSpPr/>
            <p:nvPr/>
          </p:nvGrpSpPr>
          <p:grpSpPr>
            <a:xfrm>
              <a:off x="1258692" y="4525963"/>
              <a:ext cx="1454714" cy="218584"/>
              <a:chOff x="0" y="0"/>
              <a:chExt cx="1283713" cy="192889"/>
            </a:xfrm>
          </p:grpSpPr>
          <p:sp>
            <p:nvSpPr>
              <p:cNvPr id="508" name="Freeform 50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09" name="TextBox 509"/>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510" name="Group 510"/>
            <p:cNvGrpSpPr/>
            <p:nvPr/>
          </p:nvGrpSpPr>
          <p:grpSpPr>
            <a:xfrm>
              <a:off x="1258692" y="4264424"/>
              <a:ext cx="1454714" cy="218584"/>
              <a:chOff x="0" y="0"/>
              <a:chExt cx="1283713" cy="192889"/>
            </a:xfrm>
          </p:grpSpPr>
          <p:sp>
            <p:nvSpPr>
              <p:cNvPr id="511" name="Freeform 51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12" name="TextBox 512"/>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513" name="TextBox 513"/>
            <p:cNvSpPr txBox="1"/>
            <p:nvPr/>
          </p:nvSpPr>
          <p:spPr>
            <a:xfrm>
              <a:off x="1725963" y="481461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514" name="TextBox 514"/>
            <p:cNvSpPr txBox="1"/>
            <p:nvPr/>
          </p:nvSpPr>
          <p:spPr>
            <a:xfrm>
              <a:off x="1725963" y="4553073"/>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515" name="TextBox 515"/>
            <p:cNvSpPr txBox="1"/>
            <p:nvPr/>
          </p:nvSpPr>
          <p:spPr>
            <a:xfrm>
              <a:off x="1725963" y="4288848"/>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516" name="TextBox 516"/>
            <p:cNvSpPr txBox="1"/>
            <p:nvPr/>
          </p:nvSpPr>
          <p:spPr>
            <a:xfrm>
              <a:off x="2755119" y="4844468"/>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517" name="TextBox 517"/>
            <p:cNvSpPr txBox="1"/>
            <p:nvPr/>
          </p:nvSpPr>
          <p:spPr>
            <a:xfrm>
              <a:off x="2755119" y="4565593"/>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518" name="TextBox 518"/>
            <p:cNvSpPr txBox="1"/>
            <p:nvPr/>
          </p:nvSpPr>
          <p:spPr>
            <a:xfrm>
              <a:off x="2755119" y="4294525"/>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519" name="TextBox 519"/>
            <p:cNvSpPr txBox="1"/>
            <p:nvPr/>
          </p:nvSpPr>
          <p:spPr>
            <a:xfrm>
              <a:off x="2755119" y="404250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520" name="TextBox 520"/>
            <p:cNvSpPr txBox="1"/>
            <p:nvPr/>
          </p:nvSpPr>
          <p:spPr>
            <a:xfrm>
              <a:off x="2755119" y="37823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521" name="TextBox 521"/>
            <p:cNvSpPr txBox="1"/>
            <p:nvPr/>
          </p:nvSpPr>
          <p:spPr>
            <a:xfrm>
              <a:off x="2755119" y="3550756"/>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522" name="TextBox 522"/>
            <p:cNvSpPr txBox="1"/>
            <p:nvPr/>
          </p:nvSpPr>
          <p:spPr>
            <a:xfrm>
              <a:off x="2755119" y="33024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523" name="TextBox 523"/>
            <p:cNvSpPr txBox="1"/>
            <p:nvPr/>
          </p:nvSpPr>
          <p:spPr>
            <a:xfrm>
              <a:off x="2755119" y="305400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524" name="Freeform 524"/>
            <p:cNvSpPr/>
            <p:nvPr/>
          </p:nvSpPr>
          <p:spPr>
            <a:xfrm>
              <a:off x="1258692" y="890979"/>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25" name="Freeform 525"/>
            <p:cNvSpPr/>
            <p:nvPr/>
          </p:nvSpPr>
          <p:spPr>
            <a:xfrm>
              <a:off x="1258692" y="113864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26" name="Freeform 526"/>
            <p:cNvSpPr/>
            <p:nvPr/>
          </p:nvSpPr>
          <p:spPr>
            <a:xfrm>
              <a:off x="1258692" y="138631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27" name="Freeform 527"/>
            <p:cNvSpPr/>
            <p:nvPr/>
          </p:nvSpPr>
          <p:spPr>
            <a:xfrm>
              <a:off x="1258692" y="163398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sp>
          <p:nvSpPr>
            <p:cNvPr id="528" name="Freeform 528"/>
            <p:cNvSpPr/>
            <p:nvPr/>
          </p:nvSpPr>
          <p:spPr>
            <a:xfrm>
              <a:off x="1258692" y="1881658"/>
              <a:ext cx="1454714" cy="199342"/>
            </a:xfrm>
            <a:custGeom>
              <a:avLst/>
              <a:gdLst/>
              <a:ahLst/>
              <a:cxnLst/>
              <a:rect l="l" t="t" r="r" b="b"/>
              <a:pathLst>
                <a:path w="1454714" h="199342">
                  <a:moveTo>
                    <a:pt x="0" y="0"/>
                  </a:moveTo>
                  <a:lnTo>
                    <a:pt x="1454714" y="0"/>
                  </a:lnTo>
                  <a:lnTo>
                    <a:pt x="1454714" y="199342"/>
                  </a:lnTo>
                  <a:lnTo>
                    <a:pt x="0" y="199342"/>
                  </a:lnTo>
                  <a:lnTo>
                    <a:pt x="0" y="0"/>
                  </a:lnTo>
                  <a:close/>
                </a:path>
              </a:pathLst>
            </a:custGeom>
            <a:blipFill>
              <a:blip r:embed="rId8"/>
              <a:stretch>
                <a:fillRect t="-1132148" r="-68843"/>
              </a:stretch>
            </a:blipFill>
          </p:spPr>
          <p:txBody>
            <a:bodyPr/>
            <a:lstStyle/>
            <a:p>
              <a:endParaRPr lang="en-PH"/>
            </a:p>
          </p:txBody>
        </p:sp>
        <p:grpSp>
          <p:nvGrpSpPr>
            <p:cNvPr id="529" name="Group 529"/>
            <p:cNvGrpSpPr/>
            <p:nvPr/>
          </p:nvGrpSpPr>
          <p:grpSpPr>
            <a:xfrm>
              <a:off x="1258692" y="2652405"/>
              <a:ext cx="1454714" cy="218584"/>
              <a:chOff x="0" y="0"/>
              <a:chExt cx="1283713" cy="192889"/>
            </a:xfrm>
          </p:grpSpPr>
          <p:sp>
            <p:nvSpPr>
              <p:cNvPr id="530" name="Freeform 53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31" name="TextBox 53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532" name="Group 532"/>
            <p:cNvGrpSpPr/>
            <p:nvPr/>
          </p:nvGrpSpPr>
          <p:grpSpPr>
            <a:xfrm>
              <a:off x="1258692" y="2390866"/>
              <a:ext cx="1454714" cy="218584"/>
              <a:chOff x="0" y="0"/>
              <a:chExt cx="1283713" cy="192889"/>
            </a:xfrm>
          </p:grpSpPr>
          <p:sp>
            <p:nvSpPr>
              <p:cNvPr id="533" name="Freeform 53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34" name="TextBox 534"/>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535" name="Group 535"/>
            <p:cNvGrpSpPr/>
            <p:nvPr/>
          </p:nvGrpSpPr>
          <p:grpSpPr>
            <a:xfrm>
              <a:off x="1258692" y="2129328"/>
              <a:ext cx="1454714" cy="218584"/>
              <a:chOff x="0" y="0"/>
              <a:chExt cx="1283713" cy="192889"/>
            </a:xfrm>
          </p:grpSpPr>
          <p:sp>
            <p:nvSpPr>
              <p:cNvPr id="536" name="Freeform 53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37" name="TextBox 537"/>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538" name="TextBox 538"/>
            <p:cNvSpPr txBox="1"/>
            <p:nvPr/>
          </p:nvSpPr>
          <p:spPr>
            <a:xfrm>
              <a:off x="1725963" y="2679516"/>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539" name="TextBox 539"/>
            <p:cNvSpPr txBox="1"/>
            <p:nvPr/>
          </p:nvSpPr>
          <p:spPr>
            <a:xfrm>
              <a:off x="1725963" y="2417977"/>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540" name="TextBox 540"/>
            <p:cNvSpPr txBox="1"/>
            <p:nvPr/>
          </p:nvSpPr>
          <p:spPr>
            <a:xfrm>
              <a:off x="1725963" y="2153752"/>
              <a:ext cx="503360" cy="157524"/>
            </a:xfrm>
            <a:prstGeom prst="rect">
              <a:avLst/>
            </a:prstGeom>
          </p:spPr>
          <p:txBody>
            <a:bodyPr lIns="0" tIns="0" rIns="0" bIns="0" rtlCol="0" anchor="t">
              <a:spAutoFit/>
            </a:bodyPr>
            <a:lstStyle/>
            <a:p>
              <a:pPr algn="ctr">
                <a:lnSpc>
                  <a:spcPts val="1024"/>
                </a:lnSpc>
              </a:pPr>
              <a:r>
                <a:rPr lang="en-US" sz="731">
                  <a:solidFill>
                    <a:srgbClr val="000000"/>
                  </a:solidFill>
                  <a:latin typeface="Alatsi"/>
                  <a:ea typeface="Alatsi"/>
                  <a:cs typeface="Alatsi"/>
                  <a:sym typeface="Alatsi"/>
                </a:rPr>
                <a:t>Electrons</a:t>
              </a:r>
            </a:p>
          </p:txBody>
        </p:sp>
        <p:sp>
          <p:nvSpPr>
            <p:cNvPr id="541" name="TextBox 541"/>
            <p:cNvSpPr txBox="1"/>
            <p:nvPr/>
          </p:nvSpPr>
          <p:spPr>
            <a:xfrm>
              <a:off x="2755119" y="2709372"/>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111</a:t>
              </a:r>
            </a:p>
          </p:txBody>
        </p:sp>
        <p:sp>
          <p:nvSpPr>
            <p:cNvPr id="542" name="TextBox 542"/>
            <p:cNvSpPr txBox="1"/>
            <p:nvPr/>
          </p:nvSpPr>
          <p:spPr>
            <a:xfrm>
              <a:off x="2755119" y="2430497"/>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110</a:t>
              </a:r>
            </a:p>
          </p:txBody>
        </p:sp>
        <p:sp>
          <p:nvSpPr>
            <p:cNvPr id="543" name="TextBox 543"/>
            <p:cNvSpPr txBox="1"/>
            <p:nvPr/>
          </p:nvSpPr>
          <p:spPr>
            <a:xfrm>
              <a:off x="2755119" y="2159428"/>
              <a:ext cx="359633" cy="167900"/>
            </a:xfrm>
            <a:prstGeom prst="rect">
              <a:avLst/>
            </a:prstGeom>
          </p:spPr>
          <p:txBody>
            <a:bodyPr lIns="0" tIns="0" rIns="0" bIns="0" rtlCol="0" anchor="t">
              <a:spAutoFit/>
            </a:bodyPr>
            <a:lstStyle/>
            <a:p>
              <a:pPr algn="ctr">
                <a:lnSpc>
                  <a:spcPts val="1028"/>
                </a:lnSpc>
                <a:spcBef>
                  <a:spcPct val="0"/>
                </a:spcBef>
              </a:pPr>
              <a:r>
                <a:rPr lang="en-US" sz="734" b="1">
                  <a:solidFill>
                    <a:srgbClr val="000000"/>
                  </a:solidFill>
                  <a:latin typeface="Open Sans Bold"/>
                  <a:ea typeface="Open Sans Bold"/>
                  <a:cs typeface="Open Sans Bold"/>
                  <a:sym typeface="Open Sans Bold"/>
                </a:rPr>
                <a:t>101</a:t>
              </a:r>
            </a:p>
          </p:txBody>
        </p:sp>
        <p:sp>
          <p:nvSpPr>
            <p:cNvPr id="544" name="TextBox 544"/>
            <p:cNvSpPr txBox="1"/>
            <p:nvPr/>
          </p:nvSpPr>
          <p:spPr>
            <a:xfrm>
              <a:off x="2755119" y="190741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100</a:t>
              </a:r>
            </a:p>
          </p:txBody>
        </p:sp>
        <p:sp>
          <p:nvSpPr>
            <p:cNvPr id="545" name="TextBox 545"/>
            <p:cNvSpPr txBox="1"/>
            <p:nvPr/>
          </p:nvSpPr>
          <p:spPr>
            <a:xfrm>
              <a:off x="2755119" y="1647214"/>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011</a:t>
              </a:r>
            </a:p>
          </p:txBody>
        </p:sp>
        <p:sp>
          <p:nvSpPr>
            <p:cNvPr id="546" name="TextBox 546"/>
            <p:cNvSpPr txBox="1"/>
            <p:nvPr/>
          </p:nvSpPr>
          <p:spPr>
            <a:xfrm>
              <a:off x="2755119" y="1415660"/>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010</a:t>
              </a:r>
            </a:p>
          </p:txBody>
        </p:sp>
        <p:sp>
          <p:nvSpPr>
            <p:cNvPr id="547" name="TextBox 547"/>
            <p:cNvSpPr txBox="1"/>
            <p:nvPr/>
          </p:nvSpPr>
          <p:spPr>
            <a:xfrm>
              <a:off x="2755119" y="1167315"/>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001</a:t>
              </a:r>
            </a:p>
          </p:txBody>
        </p:sp>
        <p:sp>
          <p:nvSpPr>
            <p:cNvPr id="548" name="TextBox 548"/>
            <p:cNvSpPr txBox="1"/>
            <p:nvPr/>
          </p:nvSpPr>
          <p:spPr>
            <a:xfrm>
              <a:off x="2755119" y="918911"/>
              <a:ext cx="359633" cy="132484"/>
            </a:xfrm>
            <a:prstGeom prst="rect">
              <a:avLst/>
            </a:prstGeom>
          </p:spPr>
          <p:txBody>
            <a:bodyPr lIns="0" tIns="0" rIns="0" bIns="0" rtlCol="0" anchor="t">
              <a:spAutoFit/>
            </a:bodyPr>
            <a:lstStyle/>
            <a:p>
              <a:pPr algn="ctr">
                <a:lnSpc>
                  <a:spcPts val="865"/>
                </a:lnSpc>
                <a:spcBef>
                  <a:spcPct val="0"/>
                </a:spcBef>
              </a:pPr>
              <a:r>
                <a:rPr lang="en-US" sz="617">
                  <a:solidFill>
                    <a:srgbClr val="000000"/>
                  </a:solidFill>
                  <a:latin typeface="Open Sans"/>
                  <a:ea typeface="Open Sans"/>
                  <a:cs typeface="Open Sans"/>
                  <a:sym typeface="Open Sans"/>
                </a:rPr>
                <a:t>000</a:t>
              </a:r>
            </a:p>
          </p:txBody>
        </p:sp>
        <p:sp>
          <p:nvSpPr>
            <p:cNvPr id="549" name="TextBox 549"/>
            <p:cNvSpPr txBox="1"/>
            <p:nvPr/>
          </p:nvSpPr>
          <p:spPr>
            <a:xfrm>
              <a:off x="0" y="182487"/>
              <a:ext cx="4018093" cy="708491"/>
            </a:xfrm>
            <a:prstGeom prst="rect">
              <a:avLst/>
            </a:prstGeom>
          </p:spPr>
          <p:txBody>
            <a:bodyPr lIns="0" tIns="0" rIns="0" bIns="0" rtlCol="0" anchor="t">
              <a:spAutoFit/>
            </a:bodyPr>
            <a:lstStyle/>
            <a:p>
              <a:pPr algn="ctr">
                <a:lnSpc>
                  <a:spcPts val="4491"/>
                </a:lnSpc>
                <a:spcBef>
                  <a:spcPct val="0"/>
                </a:spcBef>
              </a:pPr>
              <a:r>
                <a:rPr lang="en-US" sz="3208">
                  <a:solidFill>
                    <a:srgbClr val="000000"/>
                  </a:solidFill>
                  <a:latin typeface="Open Sans"/>
                  <a:ea typeface="Open Sans"/>
                  <a:cs typeface="Open Sans"/>
                  <a:sym typeface="Open Sans"/>
                </a:rPr>
                <a:t>x More</a:t>
              </a:r>
            </a:p>
          </p:txBody>
        </p:sp>
      </p:grpSp>
      <p:sp>
        <p:nvSpPr>
          <p:cNvPr id="550" name="TextBox 550"/>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551" name="TextBox 551"/>
          <p:cNvSpPr txBox="1"/>
          <p:nvPr/>
        </p:nvSpPr>
        <p:spPr>
          <a:xfrm>
            <a:off x="402046" y="1277130"/>
            <a:ext cx="877889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Terms</a:t>
            </a:r>
          </a:p>
        </p:txBody>
      </p:sp>
      <p:sp>
        <p:nvSpPr>
          <p:cNvPr id="552" name="TextBox 552"/>
          <p:cNvSpPr txBox="1"/>
          <p:nvPr/>
        </p:nvSpPr>
        <p:spPr>
          <a:xfrm>
            <a:off x="1835103" y="8821710"/>
            <a:ext cx="869650" cy="293796"/>
          </a:xfrm>
          <a:prstGeom prst="rect">
            <a:avLst/>
          </a:prstGeom>
        </p:spPr>
        <p:txBody>
          <a:bodyPr lIns="0" tIns="0" rIns="0" bIns="0" rtlCol="0" anchor="t">
            <a:spAutoFit/>
          </a:bodyPr>
          <a:lstStyle/>
          <a:p>
            <a:pPr algn="ctr">
              <a:lnSpc>
                <a:spcPts val="2360"/>
              </a:lnSpc>
            </a:pPr>
            <a:r>
              <a:rPr lang="en-US" sz="1686">
                <a:solidFill>
                  <a:srgbClr val="000000"/>
                </a:solidFill>
                <a:latin typeface="Alatsi"/>
                <a:ea typeface="Alatsi"/>
                <a:cs typeface="Alatsi"/>
                <a:sym typeface="Alatsi"/>
              </a:rPr>
              <a:t>Electrons</a:t>
            </a:r>
          </a:p>
        </p:txBody>
      </p:sp>
      <p:sp>
        <p:nvSpPr>
          <p:cNvPr id="553" name="TextBox 553"/>
          <p:cNvSpPr txBox="1"/>
          <p:nvPr/>
        </p:nvSpPr>
        <p:spPr>
          <a:xfrm>
            <a:off x="1835103" y="8369852"/>
            <a:ext cx="869650" cy="293796"/>
          </a:xfrm>
          <a:prstGeom prst="rect">
            <a:avLst/>
          </a:prstGeom>
        </p:spPr>
        <p:txBody>
          <a:bodyPr lIns="0" tIns="0" rIns="0" bIns="0" rtlCol="0" anchor="t">
            <a:spAutoFit/>
          </a:bodyPr>
          <a:lstStyle/>
          <a:p>
            <a:pPr algn="ctr">
              <a:lnSpc>
                <a:spcPts val="2360"/>
              </a:lnSpc>
            </a:pPr>
            <a:r>
              <a:rPr lang="en-US" sz="1686">
                <a:solidFill>
                  <a:srgbClr val="000000"/>
                </a:solidFill>
                <a:latin typeface="Alatsi"/>
                <a:ea typeface="Alatsi"/>
                <a:cs typeface="Alatsi"/>
                <a:sym typeface="Alatsi"/>
              </a:rPr>
              <a:t>Electrons</a:t>
            </a:r>
          </a:p>
        </p:txBody>
      </p:sp>
      <p:sp>
        <p:nvSpPr>
          <p:cNvPr id="554" name="TextBox 554"/>
          <p:cNvSpPr txBox="1"/>
          <p:nvPr/>
        </p:nvSpPr>
        <p:spPr>
          <a:xfrm>
            <a:off x="1835103" y="7913353"/>
            <a:ext cx="869650" cy="293796"/>
          </a:xfrm>
          <a:prstGeom prst="rect">
            <a:avLst/>
          </a:prstGeom>
        </p:spPr>
        <p:txBody>
          <a:bodyPr lIns="0" tIns="0" rIns="0" bIns="0" rtlCol="0" anchor="t">
            <a:spAutoFit/>
          </a:bodyPr>
          <a:lstStyle/>
          <a:p>
            <a:pPr algn="ctr">
              <a:lnSpc>
                <a:spcPts val="2360"/>
              </a:lnSpc>
            </a:pPr>
            <a:r>
              <a:rPr lang="en-US" sz="1686">
                <a:solidFill>
                  <a:srgbClr val="000000"/>
                </a:solidFill>
                <a:latin typeface="Alatsi"/>
                <a:ea typeface="Alatsi"/>
                <a:cs typeface="Alatsi"/>
                <a:sym typeface="Alatsi"/>
              </a:rPr>
              <a:t>Electrons</a:t>
            </a:r>
          </a:p>
        </p:txBody>
      </p:sp>
      <p:sp>
        <p:nvSpPr>
          <p:cNvPr id="555" name="TextBox 555"/>
          <p:cNvSpPr txBox="1"/>
          <p:nvPr/>
        </p:nvSpPr>
        <p:spPr>
          <a:xfrm>
            <a:off x="3613165" y="8892342"/>
            <a:ext cx="621334" cy="231485"/>
          </a:xfrm>
          <a:prstGeom prst="rect">
            <a:avLst/>
          </a:prstGeom>
        </p:spPr>
        <p:txBody>
          <a:bodyPr lIns="0" tIns="0" rIns="0" bIns="0" rtlCol="0" anchor="t">
            <a:spAutoFit/>
          </a:bodyPr>
          <a:lstStyle/>
          <a:p>
            <a:pPr algn="ctr">
              <a:lnSpc>
                <a:spcPts val="1992"/>
              </a:lnSpc>
              <a:spcBef>
                <a:spcPct val="0"/>
              </a:spcBef>
            </a:pPr>
            <a:r>
              <a:rPr lang="en-US" sz="1423">
                <a:solidFill>
                  <a:srgbClr val="000000"/>
                </a:solidFill>
                <a:latin typeface="Open Sans"/>
                <a:ea typeface="Open Sans"/>
                <a:cs typeface="Open Sans"/>
                <a:sym typeface="Open Sans"/>
              </a:rPr>
              <a:t>111</a:t>
            </a:r>
          </a:p>
        </p:txBody>
      </p:sp>
      <p:sp>
        <p:nvSpPr>
          <p:cNvPr id="556" name="TextBox 556"/>
          <p:cNvSpPr txBox="1"/>
          <p:nvPr/>
        </p:nvSpPr>
        <p:spPr>
          <a:xfrm>
            <a:off x="3613165" y="8410532"/>
            <a:ext cx="621334" cy="231485"/>
          </a:xfrm>
          <a:prstGeom prst="rect">
            <a:avLst/>
          </a:prstGeom>
        </p:spPr>
        <p:txBody>
          <a:bodyPr lIns="0" tIns="0" rIns="0" bIns="0" rtlCol="0" anchor="t">
            <a:spAutoFit/>
          </a:bodyPr>
          <a:lstStyle/>
          <a:p>
            <a:pPr algn="ctr">
              <a:lnSpc>
                <a:spcPts val="1992"/>
              </a:lnSpc>
              <a:spcBef>
                <a:spcPct val="0"/>
              </a:spcBef>
            </a:pPr>
            <a:r>
              <a:rPr lang="en-US" sz="1423">
                <a:solidFill>
                  <a:srgbClr val="000000"/>
                </a:solidFill>
                <a:latin typeface="Open Sans"/>
                <a:ea typeface="Open Sans"/>
                <a:cs typeface="Open Sans"/>
                <a:sym typeface="Open Sans"/>
              </a:rPr>
              <a:t>110</a:t>
            </a:r>
          </a:p>
        </p:txBody>
      </p:sp>
      <p:sp>
        <p:nvSpPr>
          <p:cNvPr id="557" name="TextBox 557"/>
          <p:cNvSpPr txBox="1"/>
          <p:nvPr/>
        </p:nvSpPr>
        <p:spPr>
          <a:xfrm>
            <a:off x="3613165" y="7949141"/>
            <a:ext cx="621334" cy="285741"/>
          </a:xfrm>
          <a:prstGeom prst="rect">
            <a:avLst/>
          </a:prstGeom>
        </p:spPr>
        <p:txBody>
          <a:bodyPr lIns="0" tIns="0" rIns="0" bIns="0" rtlCol="0" anchor="t">
            <a:spAutoFit/>
          </a:bodyPr>
          <a:lstStyle/>
          <a:p>
            <a:pPr algn="ctr">
              <a:lnSpc>
                <a:spcPts val="2368"/>
              </a:lnSpc>
              <a:spcBef>
                <a:spcPct val="0"/>
              </a:spcBef>
            </a:pPr>
            <a:r>
              <a:rPr lang="en-US" sz="1691" b="1">
                <a:solidFill>
                  <a:srgbClr val="000000"/>
                </a:solidFill>
                <a:latin typeface="Open Sans Bold"/>
                <a:ea typeface="Open Sans Bold"/>
                <a:cs typeface="Open Sans Bold"/>
                <a:sym typeface="Open Sans Bold"/>
              </a:rPr>
              <a:t>101</a:t>
            </a:r>
          </a:p>
        </p:txBody>
      </p:sp>
      <p:sp>
        <p:nvSpPr>
          <p:cNvPr id="558" name="TextBox 558"/>
          <p:cNvSpPr txBox="1"/>
          <p:nvPr/>
        </p:nvSpPr>
        <p:spPr>
          <a:xfrm>
            <a:off x="3613165" y="7506800"/>
            <a:ext cx="621334" cy="231485"/>
          </a:xfrm>
          <a:prstGeom prst="rect">
            <a:avLst/>
          </a:prstGeom>
        </p:spPr>
        <p:txBody>
          <a:bodyPr lIns="0" tIns="0" rIns="0" bIns="0" rtlCol="0" anchor="t">
            <a:spAutoFit/>
          </a:bodyPr>
          <a:lstStyle/>
          <a:p>
            <a:pPr algn="ctr">
              <a:lnSpc>
                <a:spcPts val="1992"/>
              </a:lnSpc>
              <a:spcBef>
                <a:spcPct val="0"/>
              </a:spcBef>
            </a:pPr>
            <a:r>
              <a:rPr lang="en-US" sz="1423">
                <a:solidFill>
                  <a:srgbClr val="000000"/>
                </a:solidFill>
                <a:latin typeface="Open Sans"/>
                <a:ea typeface="Open Sans"/>
                <a:cs typeface="Open Sans"/>
                <a:sym typeface="Open Sans"/>
              </a:rPr>
              <a:t>100</a:t>
            </a:r>
          </a:p>
        </p:txBody>
      </p:sp>
      <p:sp>
        <p:nvSpPr>
          <p:cNvPr id="559" name="TextBox 559"/>
          <p:cNvSpPr txBox="1"/>
          <p:nvPr/>
        </p:nvSpPr>
        <p:spPr>
          <a:xfrm>
            <a:off x="3613165" y="7057262"/>
            <a:ext cx="621334" cy="231485"/>
          </a:xfrm>
          <a:prstGeom prst="rect">
            <a:avLst/>
          </a:prstGeom>
        </p:spPr>
        <p:txBody>
          <a:bodyPr lIns="0" tIns="0" rIns="0" bIns="0" rtlCol="0" anchor="t">
            <a:spAutoFit/>
          </a:bodyPr>
          <a:lstStyle/>
          <a:p>
            <a:pPr algn="ctr">
              <a:lnSpc>
                <a:spcPts val="1992"/>
              </a:lnSpc>
              <a:spcBef>
                <a:spcPct val="0"/>
              </a:spcBef>
            </a:pPr>
            <a:r>
              <a:rPr lang="en-US" sz="1423">
                <a:solidFill>
                  <a:srgbClr val="000000"/>
                </a:solidFill>
                <a:latin typeface="Open Sans"/>
                <a:ea typeface="Open Sans"/>
                <a:cs typeface="Open Sans"/>
                <a:sym typeface="Open Sans"/>
              </a:rPr>
              <a:t>011</a:t>
            </a:r>
          </a:p>
        </p:txBody>
      </p:sp>
      <p:sp>
        <p:nvSpPr>
          <p:cNvPr id="560" name="TextBox 560"/>
          <p:cNvSpPr txBox="1"/>
          <p:nvPr/>
        </p:nvSpPr>
        <p:spPr>
          <a:xfrm>
            <a:off x="3613165" y="6657208"/>
            <a:ext cx="621334" cy="231485"/>
          </a:xfrm>
          <a:prstGeom prst="rect">
            <a:avLst/>
          </a:prstGeom>
        </p:spPr>
        <p:txBody>
          <a:bodyPr lIns="0" tIns="0" rIns="0" bIns="0" rtlCol="0" anchor="t">
            <a:spAutoFit/>
          </a:bodyPr>
          <a:lstStyle/>
          <a:p>
            <a:pPr algn="ctr">
              <a:lnSpc>
                <a:spcPts val="1992"/>
              </a:lnSpc>
              <a:spcBef>
                <a:spcPct val="0"/>
              </a:spcBef>
            </a:pPr>
            <a:r>
              <a:rPr lang="en-US" sz="1423">
                <a:solidFill>
                  <a:srgbClr val="000000"/>
                </a:solidFill>
                <a:latin typeface="Open Sans"/>
                <a:ea typeface="Open Sans"/>
                <a:cs typeface="Open Sans"/>
                <a:sym typeface="Open Sans"/>
              </a:rPr>
              <a:t>010</a:t>
            </a:r>
          </a:p>
        </p:txBody>
      </p:sp>
      <p:sp>
        <p:nvSpPr>
          <p:cNvPr id="561" name="TextBox 561"/>
          <p:cNvSpPr txBox="1"/>
          <p:nvPr/>
        </p:nvSpPr>
        <p:spPr>
          <a:xfrm>
            <a:off x="3613165" y="6228145"/>
            <a:ext cx="621334" cy="231485"/>
          </a:xfrm>
          <a:prstGeom prst="rect">
            <a:avLst/>
          </a:prstGeom>
        </p:spPr>
        <p:txBody>
          <a:bodyPr lIns="0" tIns="0" rIns="0" bIns="0" rtlCol="0" anchor="t">
            <a:spAutoFit/>
          </a:bodyPr>
          <a:lstStyle/>
          <a:p>
            <a:pPr algn="ctr">
              <a:lnSpc>
                <a:spcPts val="1992"/>
              </a:lnSpc>
              <a:spcBef>
                <a:spcPct val="0"/>
              </a:spcBef>
            </a:pPr>
            <a:r>
              <a:rPr lang="en-US" sz="1423">
                <a:solidFill>
                  <a:srgbClr val="000000"/>
                </a:solidFill>
                <a:latin typeface="Open Sans"/>
                <a:ea typeface="Open Sans"/>
                <a:cs typeface="Open Sans"/>
                <a:sym typeface="Open Sans"/>
              </a:rPr>
              <a:t>001</a:t>
            </a:r>
          </a:p>
        </p:txBody>
      </p:sp>
      <p:sp>
        <p:nvSpPr>
          <p:cNvPr id="562" name="TextBox 562"/>
          <p:cNvSpPr txBox="1"/>
          <p:nvPr/>
        </p:nvSpPr>
        <p:spPr>
          <a:xfrm>
            <a:off x="3613165" y="5798981"/>
            <a:ext cx="621334" cy="231485"/>
          </a:xfrm>
          <a:prstGeom prst="rect">
            <a:avLst/>
          </a:prstGeom>
        </p:spPr>
        <p:txBody>
          <a:bodyPr lIns="0" tIns="0" rIns="0" bIns="0" rtlCol="0" anchor="t">
            <a:spAutoFit/>
          </a:bodyPr>
          <a:lstStyle/>
          <a:p>
            <a:pPr algn="ctr">
              <a:lnSpc>
                <a:spcPts val="1992"/>
              </a:lnSpc>
              <a:spcBef>
                <a:spcPct val="0"/>
              </a:spcBef>
            </a:pPr>
            <a:r>
              <a:rPr lang="en-US" sz="1423">
                <a:solidFill>
                  <a:srgbClr val="000000"/>
                </a:solidFill>
                <a:latin typeface="Open Sans"/>
                <a:ea typeface="Open Sans"/>
                <a:cs typeface="Open Sans"/>
                <a:sym typeface="Open Sans"/>
              </a:rPr>
              <a:t>000</a:t>
            </a:r>
          </a:p>
        </p:txBody>
      </p:sp>
      <p:sp>
        <p:nvSpPr>
          <p:cNvPr id="563" name="TextBox 563"/>
          <p:cNvSpPr txBox="1"/>
          <p:nvPr/>
        </p:nvSpPr>
        <p:spPr>
          <a:xfrm>
            <a:off x="1027804" y="9278935"/>
            <a:ext cx="2769743" cy="506131"/>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Memory cell</a:t>
            </a:r>
          </a:p>
        </p:txBody>
      </p:sp>
      <p:sp>
        <p:nvSpPr>
          <p:cNvPr id="564" name="TextBox 564"/>
          <p:cNvSpPr txBox="1"/>
          <p:nvPr/>
        </p:nvSpPr>
        <p:spPr>
          <a:xfrm>
            <a:off x="5261288" y="9404795"/>
            <a:ext cx="2769743" cy="506131"/>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String</a:t>
            </a:r>
          </a:p>
        </p:txBody>
      </p:sp>
      <p:sp>
        <p:nvSpPr>
          <p:cNvPr id="565" name="TextBox 565"/>
          <p:cNvSpPr txBox="1"/>
          <p:nvPr/>
        </p:nvSpPr>
        <p:spPr>
          <a:xfrm>
            <a:off x="16715168" y="5293044"/>
            <a:ext cx="1115623" cy="103000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x more </a:t>
            </a:r>
          </a:p>
        </p:txBody>
      </p:sp>
      <p:sp>
        <p:nvSpPr>
          <p:cNvPr id="566" name="TextBox 566"/>
          <p:cNvSpPr txBox="1"/>
          <p:nvPr/>
        </p:nvSpPr>
        <p:spPr>
          <a:xfrm>
            <a:off x="12407702" y="9445150"/>
            <a:ext cx="2769743" cy="506131"/>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Page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92" y="2028017"/>
            <a:ext cx="4514290" cy="33337"/>
          </a:xfrm>
          <a:prstGeom prst="line">
            <a:avLst/>
          </a:prstGeom>
          <a:ln w="66675" cap="rnd">
            <a:solidFill>
              <a:srgbClr val="FFDE59"/>
            </a:solidFill>
            <a:prstDash val="solid"/>
            <a:headEnd type="none" w="sm" len="sm"/>
            <a:tailEnd type="oval" w="lg" len="lg"/>
          </a:ln>
        </p:spPr>
        <p:txBody>
          <a:bodyPr/>
          <a:lstStyle/>
          <a:p>
            <a:endParaRPr lang="en-PH"/>
          </a:p>
        </p:txBody>
      </p:sp>
      <p:grpSp>
        <p:nvGrpSpPr>
          <p:cNvPr id="8" name="Group 8"/>
          <p:cNvGrpSpPr/>
          <p:nvPr/>
        </p:nvGrpSpPr>
        <p:grpSpPr>
          <a:xfrm>
            <a:off x="1656212" y="2284793"/>
            <a:ext cx="3714490" cy="3048809"/>
            <a:chOff x="0" y="0"/>
            <a:chExt cx="2347959" cy="1927177"/>
          </a:xfrm>
        </p:grpSpPr>
        <p:sp>
          <p:nvSpPr>
            <p:cNvPr id="9" name="Freeform 9"/>
            <p:cNvSpPr/>
            <p:nvPr/>
          </p:nvSpPr>
          <p:spPr>
            <a:xfrm>
              <a:off x="0" y="0"/>
              <a:ext cx="2347959" cy="1927177"/>
            </a:xfrm>
            <a:custGeom>
              <a:avLst/>
              <a:gdLst/>
              <a:ahLst/>
              <a:cxnLst/>
              <a:rect l="l" t="t" r="r" b="b"/>
              <a:pathLst>
                <a:path w="2347959" h="1927177">
                  <a:moveTo>
                    <a:pt x="106297" y="0"/>
                  </a:moveTo>
                  <a:lnTo>
                    <a:pt x="2241662" y="0"/>
                  </a:lnTo>
                  <a:cubicBezTo>
                    <a:pt x="2300368" y="0"/>
                    <a:pt x="2347959" y="47591"/>
                    <a:pt x="2347959" y="106297"/>
                  </a:cubicBezTo>
                  <a:lnTo>
                    <a:pt x="2347959" y="1820880"/>
                  </a:lnTo>
                  <a:cubicBezTo>
                    <a:pt x="2347959" y="1879586"/>
                    <a:pt x="2300368" y="1927177"/>
                    <a:pt x="2241662" y="1927177"/>
                  </a:cubicBezTo>
                  <a:lnTo>
                    <a:pt x="106297" y="1927177"/>
                  </a:lnTo>
                  <a:cubicBezTo>
                    <a:pt x="47591" y="1927177"/>
                    <a:pt x="0" y="1879586"/>
                    <a:pt x="0" y="1820880"/>
                  </a:cubicBezTo>
                  <a:lnTo>
                    <a:pt x="0" y="106297"/>
                  </a:lnTo>
                  <a:cubicBezTo>
                    <a:pt x="0" y="47591"/>
                    <a:pt x="47591" y="0"/>
                    <a:pt x="106297" y="0"/>
                  </a:cubicBezTo>
                  <a:close/>
                </a:path>
              </a:pathLst>
            </a:custGeom>
            <a:solidFill>
              <a:srgbClr val="F95C32"/>
            </a:solidFill>
          </p:spPr>
          <p:txBody>
            <a:bodyPr/>
            <a:lstStyle/>
            <a:p>
              <a:endParaRPr lang="en-PH"/>
            </a:p>
          </p:txBody>
        </p:sp>
        <p:sp>
          <p:nvSpPr>
            <p:cNvPr id="10" name="TextBox 10"/>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1457160" y="2337658"/>
            <a:ext cx="1255636" cy="2965297"/>
            <a:chOff x="0" y="0"/>
            <a:chExt cx="1674181" cy="3953730"/>
          </a:xfrm>
        </p:grpSpPr>
        <p:grpSp>
          <p:nvGrpSpPr>
            <p:cNvPr id="12" name="Group 12"/>
            <p:cNvGrpSpPr/>
            <p:nvPr/>
          </p:nvGrpSpPr>
          <p:grpSpPr>
            <a:xfrm>
              <a:off x="376861" y="0"/>
              <a:ext cx="964167" cy="3953730"/>
              <a:chOff x="0" y="0"/>
              <a:chExt cx="457093" cy="1874388"/>
            </a:xfrm>
          </p:grpSpPr>
          <p:sp>
            <p:nvSpPr>
              <p:cNvPr id="13" name="Freeform 13"/>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4" name="TextBox 14"/>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5" name="Freeform 15"/>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 name="Freeform 16"/>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 name="Freeform 17"/>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 name="Freeform 18"/>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 name="Freeform 19"/>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0" name="Group 20"/>
            <p:cNvGrpSpPr/>
            <p:nvPr/>
          </p:nvGrpSpPr>
          <p:grpSpPr>
            <a:xfrm>
              <a:off x="524447" y="3772697"/>
              <a:ext cx="606122" cy="91075"/>
              <a:chOff x="0" y="0"/>
              <a:chExt cx="1283713" cy="192889"/>
            </a:xfrm>
          </p:grpSpPr>
          <p:sp>
            <p:nvSpPr>
              <p:cNvPr id="21" name="Freeform 2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 name="TextBox 2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 name="Group 23"/>
            <p:cNvGrpSpPr/>
            <p:nvPr/>
          </p:nvGrpSpPr>
          <p:grpSpPr>
            <a:xfrm>
              <a:off x="524447" y="3663725"/>
              <a:ext cx="606122" cy="91075"/>
              <a:chOff x="0" y="0"/>
              <a:chExt cx="1283713" cy="192889"/>
            </a:xfrm>
          </p:grpSpPr>
          <p:sp>
            <p:nvSpPr>
              <p:cNvPr id="24" name="Freeform 2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 name="TextBox 2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 name="Group 26"/>
            <p:cNvGrpSpPr/>
            <p:nvPr/>
          </p:nvGrpSpPr>
          <p:grpSpPr>
            <a:xfrm>
              <a:off x="524447" y="3554752"/>
              <a:ext cx="606122" cy="91075"/>
              <a:chOff x="0" y="0"/>
              <a:chExt cx="1283713" cy="192889"/>
            </a:xfrm>
          </p:grpSpPr>
          <p:sp>
            <p:nvSpPr>
              <p:cNvPr id="27" name="Freeform 2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 name="TextBox 2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9" name="TextBox 29"/>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 name="TextBox 30"/>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 name="TextBox 31"/>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 name="TextBox 32"/>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3" name="TextBox 33"/>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4" name="TextBox 34"/>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5" name="TextBox 35"/>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6" name="TextBox 36"/>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7" name="TextBox 37"/>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8" name="TextBox 38"/>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9" name="TextBox 39"/>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40" name="Freeform 40"/>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1" name="Freeform 41"/>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2" name="Freeform 42"/>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3" name="Freeform 43"/>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4" name="Freeform 44"/>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45" name="Group 45"/>
            <p:cNvGrpSpPr/>
            <p:nvPr/>
          </p:nvGrpSpPr>
          <p:grpSpPr>
            <a:xfrm>
              <a:off x="524447" y="2883087"/>
              <a:ext cx="606122" cy="91075"/>
              <a:chOff x="0" y="0"/>
              <a:chExt cx="1283713" cy="192889"/>
            </a:xfrm>
          </p:grpSpPr>
          <p:sp>
            <p:nvSpPr>
              <p:cNvPr id="46" name="Freeform 4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7" name="TextBox 4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48" name="Group 48"/>
            <p:cNvGrpSpPr/>
            <p:nvPr/>
          </p:nvGrpSpPr>
          <p:grpSpPr>
            <a:xfrm>
              <a:off x="524447" y="2774114"/>
              <a:ext cx="606122" cy="91075"/>
              <a:chOff x="0" y="0"/>
              <a:chExt cx="1283713" cy="192889"/>
            </a:xfrm>
          </p:grpSpPr>
          <p:sp>
            <p:nvSpPr>
              <p:cNvPr id="49" name="Freeform 4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0" name="TextBox 5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1" name="Group 51"/>
            <p:cNvGrpSpPr/>
            <p:nvPr/>
          </p:nvGrpSpPr>
          <p:grpSpPr>
            <a:xfrm>
              <a:off x="524447" y="2665141"/>
              <a:ext cx="606122" cy="91075"/>
              <a:chOff x="0" y="0"/>
              <a:chExt cx="1283713" cy="192889"/>
            </a:xfrm>
          </p:grpSpPr>
          <p:sp>
            <p:nvSpPr>
              <p:cNvPr id="52" name="Freeform 5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3" name="TextBox 5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54" name="TextBox 54"/>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5" name="TextBox 55"/>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6" name="TextBox 56"/>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7" name="TextBox 57"/>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58" name="TextBox 58"/>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59" name="TextBox 59"/>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60" name="TextBox 60"/>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61" name="TextBox 61"/>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62" name="TextBox 62"/>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63" name="TextBox 63"/>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64" name="TextBox 64"/>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65" name="Freeform 65"/>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6" name="Freeform 66"/>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7" name="Freeform 67"/>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8" name="Freeform 68"/>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9" name="Freeform 69"/>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70" name="Group 70"/>
            <p:cNvGrpSpPr/>
            <p:nvPr/>
          </p:nvGrpSpPr>
          <p:grpSpPr>
            <a:xfrm>
              <a:off x="524447" y="1994763"/>
              <a:ext cx="606122" cy="91075"/>
              <a:chOff x="0" y="0"/>
              <a:chExt cx="1283713" cy="192889"/>
            </a:xfrm>
          </p:grpSpPr>
          <p:sp>
            <p:nvSpPr>
              <p:cNvPr id="71" name="Freeform 7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2" name="TextBox 7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3" name="Group 73"/>
            <p:cNvGrpSpPr/>
            <p:nvPr/>
          </p:nvGrpSpPr>
          <p:grpSpPr>
            <a:xfrm>
              <a:off x="524447" y="1885790"/>
              <a:ext cx="606122" cy="91075"/>
              <a:chOff x="0" y="0"/>
              <a:chExt cx="1283713" cy="192889"/>
            </a:xfrm>
          </p:grpSpPr>
          <p:sp>
            <p:nvSpPr>
              <p:cNvPr id="74" name="Freeform 7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5" name="TextBox 7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6" name="Group 76"/>
            <p:cNvGrpSpPr/>
            <p:nvPr/>
          </p:nvGrpSpPr>
          <p:grpSpPr>
            <a:xfrm>
              <a:off x="524447" y="1776817"/>
              <a:ext cx="606122" cy="91075"/>
              <a:chOff x="0" y="0"/>
              <a:chExt cx="1283713" cy="192889"/>
            </a:xfrm>
          </p:grpSpPr>
          <p:sp>
            <p:nvSpPr>
              <p:cNvPr id="77" name="Freeform 7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8" name="TextBox 7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79" name="TextBox 79"/>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0" name="TextBox 80"/>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1" name="TextBox 81"/>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2" name="TextBox 82"/>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83" name="TextBox 83"/>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84" name="TextBox 84"/>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85" name="TextBox 85"/>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86" name="TextBox 86"/>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87" name="TextBox 87"/>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88" name="TextBox 88"/>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89" name="TextBox 89"/>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90" name="Freeform 90"/>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1" name="Freeform 91"/>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2" name="Freeform 92"/>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3" name="Freeform 93"/>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4" name="Freeform 94"/>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95" name="Group 95"/>
            <p:cNvGrpSpPr/>
            <p:nvPr/>
          </p:nvGrpSpPr>
          <p:grpSpPr>
            <a:xfrm>
              <a:off x="524447" y="1105153"/>
              <a:ext cx="606122" cy="91075"/>
              <a:chOff x="0" y="0"/>
              <a:chExt cx="1283713" cy="192889"/>
            </a:xfrm>
          </p:grpSpPr>
          <p:sp>
            <p:nvSpPr>
              <p:cNvPr id="96" name="Freeform 9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7" name="TextBox 9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98" name="Group 98"/>
            <p:cNvGrpSpPr/>
            <p:nvPr/>
          </p:nvGrpSpPr>
          <p:grpSpPr>
            <a:xfrm>
              <a:off x="524447" y="996180"/>
              <a:ext cx="606122" cy="91075"/>
              <a:chOff x="0" y="0"/>
              <a:chExt cx="1283713" cy="192889"/>
            </a:xfrm>
          </p:grpSpPr>
          <p:sp>
            <p:nvSpPr>
              <p:cNvPr id="99" name="Freeform 9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0" name="TextBox 10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1" name="Group 101"/>
            <p:cNvGrpSpPr/>
            <p:nvPr/>
          </p:nvGrpSpPr>
          <p:grpSpPr>
            <a:xfrm>
              <a:off x="524447" y="887207"/>
              <a:ext cx="606122" cy="91075"/>
              <a:chOff x="0" y="0"/>
              <a:chExt cx="1283713" cy="192889"/>
            </a:xfrm>
          </p:grpSpPr>
          <p:sp>
            <p:nvSpPr>
              <p:cNvPr id="102" name="Freeform 10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3" name="TextBox 10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04" name="TextBox 104"/>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5" name="TextBox 105"/>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6" name="TextBox 106"/>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7" name="TextBox 107"/>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08" name="TextBox 108"/>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09" name="TextBox 109"/>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10" name="TextBox 110"/>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11" name="TextBox 111"/>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12" name="TextBox 112"/>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13" name="TextBox 113"/>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14" name="TextBox 114"/>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15" name="TextBox 115"/>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116" name="Group 116"/>
          <p:cNvGrpSpPr/>
          <p:nvPr/>
        </p:nvGrpSpPr>
        <p:grpSpPr>
          <a:xfrm>
            <a:off x="2218667" y="2334326"/>
            <a:ext cx="1255636" cy="2965297"/>
            <a:chOff x="0" y="0"/>
            <a:chExt cx="1674181" cy="3953730"/>
          </a:xfrm>
        </p:grpSpPr>
        <p:grpSp>
          <p:nvGrpSpPr>
            <p:cNvPr id="117" name="Group 117"/>
            <p:cNvGrpSpPr/>
            <p:nvPr/>
          </p:nvGrpSpPr>
          <p:grpSpPr>
            <a:xfrm>
              <a:off x="376861" y="0"/>
              <a:ext cx="964167" cy="3953730"/>
              <a:chOff x="0" y="0"/>
              <a:chExt cx="457093" cy="1874388"/>
            </a:xfrm>
          </p:grpSpPr>
          <p:sp>
            <p:nvSpPr>
              <p:cNvPr id="118" name="Freeform 118"/>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19" name="TextBox 119"/>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20" name="Freeform 120"/>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1" name="Freeform 121"/>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2" name="Freeform 122"/>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3" name="Freeform 123"/>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4" name="Freeform 124"/>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25" name="Group 125"/>
            <p:cNvGrpSpPr/>
            <p:nvPr/>
          </p:nvGrpSpPr>
          <p:grpSpPr>
            <a:xfrm>
              <a:off x="524447" y="3772697"/>
              <a:ext cx="606122" cy="91075"/>
              <a:chOff x="0" y="0"/>
              <a:chExt cx="1283713" cy="192889"/>
            </a:xfrm>
          </p:grpSpPr>
          <p:sp>
            <p:nvSpPr>
              <p:cNvPr id="126" name="Freeform 12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7" name="TextBox 12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28" name="Group 128"/>
            <p:cNvGrpSpPr/>
            <p:nvPr/>
          </p:nvGrpSpPr>
          <p:grpSpPr>
            <a:xfrm>
              <a:off x="524447" y="3663725"/>
              <a:ext cx="606122" cy="91075"/>
              <a:chOff x="0" y="0"/>
              <a:chExt cx="1283713" cy="192889"/>
            </a:xfrm>
          </p:grpSpPr>
          <p:sp>
            <p:nvSpPr>
              <p:cNvPr id="129" name="Freeform 12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0" name="TextBox 13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1" name="Group 131"/>
            <p:cNvGrpSpPr/>
            <p:nvPr/>
          </p:nvGrpSpPr>
          <p:grpSpPr>
            <a:xfrm>
              <a:off x="524447" y="3554752"/>
              <a:ext cx="606122" cy="91075"/>
              <a:chOff x="0" y="0"/>
              <a:chExt cx="1283713" cy="192889"/>
            </a:xfrm>
          </p:grpSpPr>
          <p:sp>
            <p:nvSpPr>
              <p:cNvPr id="132" name="Freeform 13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3" name="TextBox 13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34" name="TextBox 134"/>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5" name="TextBox 135"/>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6" name="TextBox 136"/>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7" name="TextBox 137"/>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38" name="TextBox 138"/>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39" name="TextBox 139"/>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40" name="TextBox 140"/>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41" name="TextBox 141"/>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42" name="TextBox 142"/>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43" name="TextBox 143"/>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44" name="TextBox 144"/>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45" name="Freeform 145"/>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6" name="Freeform 146"/>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7" name="Freeform 147"/>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8" name="Freeform 148"/>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9" name="Freeform 149"/>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50" name="Group 150"/>
            <p:cNvGrpSpPr/>
            <p:nvPr/>
          </p:nvGrpSpPr>
          <p:grpSpPr>
            <a:xfrm>
              <a:off x="524447" y="2883087"/>
              <a:ext cx="606122" cy="91075"/>
              <a:chOff x="0" y="0"/>
              <a:chExt cx="1283713" cy="192889"/>
            </a:xfrm>
          </p:grpSpPr>
          <p:sp>
            <p:nvSpPr>
              <p:cNvPr id="151" name="Freeform 15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2" name="TextBox 15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3" name="Group 153"/>
            <p:cNvGrpSpPr/>
            <p:nvPr/>
          </p:nvGrpSpPr>
          <p:grpSpPr>
            <a:xfrm>
              <a:off x="524447" y="2774114"/>
              <a:ext cx="606122" cy="91075"/>
              <a:chOff x="0" y="0"/>
              <a:chExt cx="1283713" cy="192889"/>
            </a:xfrm>
          </p:grpSpPr>
          <p:sp>
            <p:nvSpPr>
              <p:cNvPr id="154" name="Freeform 15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5" name="TextBox 15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6" name="Group 156"/>
            <p:cNvGrpSpPr/>
            <p:nvPr/>
          </p:nvGrpSpPr>
          <p:grpSpPr>
            <a:xfrm>
              <a:off x="524447" y="2665141"/>
              <a:ext cx="606122" cy="91075"/>
              <a:chOff x="0" y="0"/>
              <a:chExt cx="1283713" cy="192889"/>
            </a:xfrm>
          </p:grpSpPr>
          <p:sp>
            <p:nvSpPr>
              <p:cNvPr id="157" name="Freeform 15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8" name="TextBox 15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59" name="TextBox 159"/>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0" name="TextBox 160"/>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1" name="TextBox 161"/>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2" name="TextBox 162"/>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63" name="TextBox 163"/>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64" name="TextBox 164"/>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65" name="TextBox 165"/>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66" name="TextBox 166"/>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67" name="TextBox 167"/>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68" name="TextBox 168"/>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69" name="TextBox 169"/>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70" name="Freeform 170"/>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1" name="Freeform 171"/>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2" name="Freeform 172"/>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3" name="Freeform 173"/>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4" name="Freeform 174"/>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75" name="Group 175"/>
            <p:cNvGrpSpPr/>
            <p:nvPr/>
          </p:nvGrpSpPr>
          <p:grpSpPr>
            <a:xfrm>
              <a:off x="524447" y="1994763"/>
              <a:ext cx="606122" cy="91075"/>
              <a:chOff x="0" y="0"/>
              <a:chExt cx="1283713" cy="192889"/>
            </a:xfrm>
          </p:grpSpPr>
          <p:sp>
            <p:nvSpPr>
              <p:cNvPr id="176" name="Freeform 17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7" name="TextBox 17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78" name="Group 178"/>
            <p:cNvGrpSpPr/>
            <p:nvPr/>
          </p:nvGrpSpPr>
          <p:grpSpPr>
            <a:xfrm>
              <a:off x="524447" y="1885790"/>
              <a:ext cx="606122" cy="91075"/>
              <a:chOff x="0" y="0"/>
              <a:chExt cx="1283713" cy="192889"/>
            </a:xfrm>
          </p:grpSpPr>
          <p:sp>
            <p:nvSpPr>
              <p:cNvPr id="179" name="Freeform 17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0" name="TextBox 18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1" name="Group 181"/>
            <p:cNvGrpSpPr/>
            <p:nvPr/>
          </p:nvGrpSpPr>
          <p:grpSpPr>
            <a:xfrm>
              <a:off x="524447" y="1776817"/>
              <a:ext cx="606122" cy="91075"/>
              <a:chOff x="0" y="0"/>
              <a:chExt cx="1283713" cy="192889"/>
            </a:xfrm>
          </p:grpSpPr>
          <p:sp>
            <p:nvSpPr>
              <p:cNvPr id="182" name="Freeform 18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3" name="TextBox 18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84" name="TextBox 184"/>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5" name="TextBox 185"/>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6" name="TextBox 186"/>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7" name="TextBox 187"/>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88" name="TextBox 188"/>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89" name="TextBox 189"/>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90" name="TextBox 190"/>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91" name="TextBox 191"/>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92" name="TextBox 192"/>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93" name="TextBox 193"/>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94" name="TextBox 194"/>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95" name="Freeform 195"/>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6" name="Freeform 196"/>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7" name="Freeform 197"/>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8" name="Freeform 198"/>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9" name="Freeform 199"/>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00" name="Group 200"/>
            <p:cNvGrpSpPr/>
            <p:nvPr/>
          </p:nvGrpSpPr>
          <p:grpSpPr>
            <a:xfrm>
              <a:off x="524447" y="1105153"/>
              <a:ext cx="606122" cy="91075"/>
              <a:chOff x="0" y="0"/>
              <a:chExt cx="1283713" cy="192889"/>
            </a:xfrm>
          </p:grpSpPr>
          <p:sp>
            <p:nvSpPr>
              <p:cNvPr id="201" name="Freeform 20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2" name="TextBox 20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3" name="Group 203"/>
            <p:cNvGrpSpPr/>
            <p:nvPr/>
          </p:nvGrpSpPr>
          <p:grpSpPr>
            <a:xfrm>
              <a:off x="524447" y="996180"/>
              <a:ext cx="606122" cy="91075"/>
              <a:chOff x="0" y="0"/>
              <a:chExt cx="1283713" cy="192889"/>
            </a:xfrm>
          </p:grpSpPr>
          <p:sp>
            <p:nvSpPr>
              <p:cNvPr id="204" name="Freeform 20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5" name="TextBox 20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6" name="Group 206"/>
            <p:cNvGrpSpPr/>
            <p:nvPr/>
          </p:nvGrpSpPr>
          <p:grpSpPr>
            <a:xfrm>
              <a:off x="524447" y="887207"/>
              <a:ext cx="606122" cy="91075"/>
              <a:chOff x="0" y="0"/>
              <a:chExt cx="1283713" cy="192889"/>
            </a:xfrm>
          </p:grpSpPr>
          <p:sp>
            <p:nvSpPr>
              <p:cNvPr id="207" name="Freeform 20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8" name="TextBox 20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09" name="TextBox 209"/>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0" name="TextBox 210"/>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1" name="TextBox 211"/>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2" name="TextBox 212"/>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13" name="TextBox 213"/>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14" name="TextBox 214"/>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15" name="TextBox 215"/>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16" name="TextBox 216"/>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17" name="TextBox 217"/>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18" name="TextBox 218"/>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19" name="TextBox 219"/>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20" name="TextBox 220"/>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221" name="Group 221"/>
          <p:cNvGrpSpPr/>
          <p:nvPr/>
        </p:nvGrpSpPr>
        <p:grpSpPr>
          <a:xfrm>
            <a:off x="2971373" y="2324176"/>
            <a:ext cx="1255636" cy="2965297"/>
            <a:chOff x="0" y="0"/>
            <a:chExt cx="1674181" cy="3953730"/>
          </a:xfrm>
        </p:grpSpPr>
        <p:grpSp>
          <p:nvGrpSpPr>
            <p:cNvPr id="222" name="Group 222"/>
            <p:cNvGrpSpPr/>
            <p:nvPr/>
          </p:nvGrpSpPr>
          <p:grpSpPr>
            <a:xfrm>
              <a:off x="376861" y="0"/>
              <a:ext cx="964167" cy="3953730"/>
              <a:chOff x="0" y="0"/>
              <a:chExt cx="457093" cy="1874388"/>
            </a:xfrm>
          </p:grpSpPr>
          <p:sp>
            <p:nvSpPr>
              <p:cNvPr id="223" name="Freeform 223"/>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24" name="TextBox 224"/>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25" name="Freeform 225"/>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6" name="Freeform 226"/>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7" name="Freeform 227"/>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8" name="Freeform 228"/>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9" name="Freeform 229"/>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30" name="Group 230"/>
            <p:cNvGrpSpPr/>
            <p:nvPr/>
          </p:nvGrpSpPr>
          <p:grpSpPr>
            <a:xfrm>
              <a:off x="524447" y="3772697"/>
              <a:ext cx="606122" cy="91075"/>
              <a:chOff x="0" y="0"/>
              <a:chExt cx="1283713" cy="192889"/>
            </a:xfrm>
          </p:grpSpPr>
          <p:sp>
            <p:nvSpPr>
              <p:cNvPr id="231" name="Freeform 23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2" name="TextBox 23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3" name="Group 233"/>
            <p:cNvGrpSpPr/>
            <p:nvPr/>
          </p:nvGrpSpPr>
          <p:grpSpPr>
            <a:xfrm>
              <a:off x="524447" y="3663725"/>
              <a:ext cx="606122" cy="91075"/>
              <a:chOff x="0" y="0"/>
              <a:chExt cx="1283713" cy="192889"/>
            </a:xfrm>
          </p:grpSpPr>
          <p:sp>
            <p:nvSpPr>
              <p:cNvPr id="234" name="Freeform 23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5" name="TextBox 23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6" name="Group 236"/>
            <p:cNvGrpSpPr/>
            <p:nvPr/>
          </p:nvGrpSpPr>
          <p:grpSpPr>
            <a:xfrm>
              <a:off x="524447" y="3554752"/>
              <a:ext cx="606122" cy="91075"/>
              <a:chOff x="0" y="0"/>
              <a:chExt cx="1283713" cy="192889"/>
            </a:xfrm>
          </p:grpSpPr>
          <p:sp>
            <p:nvSpPr>
              <p:cNvPr id="237" name="Freeform 23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8" name="TextBox 23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39" name="TextBox 239"/>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0" name="TextBox 240"/>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1" name="TextBox 241"/>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2" name="TextBox 242"/>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43" name="TextBox 243"/>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44" name="TextBox 244"/>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45" name="TextBox 245"/>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46" name="TextBox 246"/>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47" name="TextBox 247"/>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48" name="TextBox 248"/>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49" name="TextBox 249"/>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50" name="Freeform 250"/>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1" name="Freeform 251"/>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2" name="Freeform 252"/>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3" name="Freeform 253"/>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4" name="Freeform 254"/>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55" name="Group 255"/>
            <p:cNvGrpSpPr/>
            <p:nvPr/>
          </p:nvGrpSpPr>
          <p:grpSpPr>
            <a:xfrm>
              <a:off x="524447" y="2883087"/>
              <a:ext cx="606122" cy="91075"/>
              <a:chOff x="0" y="0"/>
              <a:chExt cx="1283713" cy="192889"/>
            </a:xfrm>
          </p:grpSpPr>
          <p:sp>
            <p:nvSpPr>
              <p:cNvPr id="256" name="Freeform 25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7" name="TextBox 25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58" name="Group 258"/>
            <p:cNvGrpSpPr/>
            <p:nvPr/>
          </p:nvGrpSpPr>
          <p:grpSpPr>
            <a:xfrm>
              <a:off x="524447" y="2774114"/>
              <a:ext cx="606122" cy="91075"/>
              <a:chOff x="0" y="0"/>
              <a:chExt cx="1283713" cy="192889"/>
            </a:xfrm>
          </p:grpSpPr>
          <p:sp>
            <p:nvSpPr>
              <p:cNvPr id="259" name="Freeform 25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0" name="TextBox 26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1" name="Group 261"/>
            <p:cNvGrpSpPr/>
            <p:nvPr/>
          </p:nvGrpSpPr>
          <p:grpSpPr>
            <a:xfrm>
              <a:off x="524447" y="2665141"/>
              <a:ext cx="606122" cy="91075"/>
              <a:chOff x="0" y="0"/>
              <a:chExt cx="1283713" cy="192889"/>
            </a:xfrm>
          </p:grpSpPr>
          <p:sp>
            <p:nvSpPr>
              <p:cNvPr id="262" name="Freeform 26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3" name="TextBox 26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64" name="TextBox 264"/>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5" name="TextBox 265"/>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6" name="TextBox 266"/>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7" name="TextBox 267"/>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68" name="TextBox 268"/>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69" name="TextBox 269"/>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70" name="TextBox 270"/>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71" name="TextBox 271"/>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72" name="TextBox 272"/>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73" name="TextBox 273"/>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74" name="TextBox 274"/>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75" name="Freeform 275"/>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6" name="Freeform 276"/>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7" name="Freeform 277"/>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8" name="Freeform 278"/>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9" name="Freeform 279"/>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80" name="Group 280"/>
            <p:cNvGrpSpPr/>
            <p:nvPr/>
          </p:nvGrpSpPr>
          <p:grpSpPr>
            <a:xfrm>
              <a:off x="524447" y="1994763"/>
              <a:ext cx="606122" cy="91075"/>
              <a:chOff x="0" y="0"/>
              <a:chExt cx="1283713" cy="192889"/>
            </a:xfrm>
          </p:grpSpPr>
          <p:sp>
            <p:nvSpPr>
              <p:cNvPr id="281" name="Freeform 28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2" name="TextBox 28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3" name="Group 283"/>
            <p:cNvGrpSpPr/>
            <p:nvPr/>
          </p:nvGrpSpPr>
          <p:grpSpPr>
            <a:xfrm>
              <a:off x="524447" y="1885790"/>
              <a:ext cx="606122" cy="91075"/>
              <a:chOff x="0" y="0"/>
              <a:chExt cx="1283713" cy="192889"/>
            </a:xfrm>
          </p:grpSpPr>
          <p:sp>
            <p:nvSpPr>
              <p:cNvPr id="284" name="Freeform 28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5" name="TextBox 28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6" name="Group 286"/>
            <p:cNvGrpSpPr/>
            <p:nvPr/>
          </p:nvGrpSpPr>
          <p:grpSpPr>
            <a:xfrm>
              <a:off x="524447" y="1776817"/>
              <a:ext cx="606122" cy="91075"/>
              <a:chOff x="0" y="0"/>
              <a:chExt cx="1283713" cy="192889"/>
            </a:xfrm>
          </p:grpSpPr>
          <p:sp>
            <p:nvSpPr>
              <p:cNvPr id="287" name="Freeform 28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8" name="TextBox 28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89" name="TextBox 289"/>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0" name="TextBox 290"/>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1" name="TextBox 291"/>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2" name="TextBox 292"/>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93" name="TextBox 293"/>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94" name="TextBox 294"/>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95" name="TextBox 295"/>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96" name="TextBox 296"/>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97" name="TextBox 297"/>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98" name="TextBox 298"/>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99" name="TextBox 299"/>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00" name="Freeform 300"/>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1" name="Freeform 301"/>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2" name="Freeform 302"/>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3" name="Freeform 303"/>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4" name="Freeform 304"/>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05" name="Group 305"/>
            <p:cNvGrpSpPr/>
            <p:nvPr/>
          </p:nvGrpSpPr>
          <p:grpSpPr>
            <a:xfrm>
              <a:off x="524447" y="1105153"/>
              <a:ext cx="606122" cy="91075"/>
              <a:chOff x="0" y="0"/>
              <a:chExt cx="1283713" cy="192889"/>
            </a:xfrm>
          </p:grpSpPr>
          <p:sp>
            <p:nvSpPr>
              <p:cNvPr id="306" name="Freeform 30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7" name="TextBox 30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08" name="Group 308"/>
            <p:cNvGrpSpPr/>
            <p:nvPr/>
          </p:nvGrpSpPr>
          <p:grpSpPr>
            <a:xfrm>
              <a:off x="524447" y="996180"/>
              <a:ext cx="606122" cy="91075"/>
              <a:chOff x="0" y="0"/>
              <a:chExt cx="1283713" cy="192889"/>
            </a:xfrm>
          </p:grpSpPr>
          <p:sp>
            <p:nvSpPr>
              <p:cNvPr id="309" name="Freeform 30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0" name="TextBox 31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1" name="Group 311"/>
            <p:cNvGrpSpPr/>
            <p:nvPr/>
          </p:nvGrpSpPr>
          <p:grpSpPr>
            <a:xfrm>
              <a:off x="524447" y="887207"/>
              <a:ext cx="606122" cy="91075"/>
              <a:chOff x="0" y="0"/>
              <a:chExt cx="1283713" cy="192889"/>
            </a:xfrm>
          </p:grpSpPr>
          <p:sp>
            <p:nvSpPr>
              <p:cNvPr id="312" name="Freeform 31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3" name="TextBox 31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14" name="TextBox 314"/>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5" name="TextBox 315"/>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6" name="TextBox 316"/>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7" name="TextBox 317"/>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18" name="TextBox 318"/>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19" name="TextBox 319"/>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20" name="TextBox 320"/>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21" name="TextBox 321"/>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22" name="TextBox 322"/>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23" name="TextBox 323"/>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24" name="TextBox 324"/>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25" name="TextBox 325"/>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326" name="Group 326"/>
          <p:cNvGrpSpPr/>
          <p:nvPr/>
        </p:nvGrpSpPr>
        <p:grpSpPr>
          <a:xfrm>
            <a:off x="3737207" y="2324176"/>
            <a:ext cx="1255636" cy="2965297"/>
            <a:chOff x="0" y="0"/>
            <a:chExt cx="1674181" cy="3953730"/>
          </a:xfrm>
        </p:grpSpPr>
        <p:grpSp>
          <p:nvGrpSpPr>
            <p:cNvPr id="327" name="Group 327"/>
            <p:cNvGrpSpPr/>
            <p:nvPr/>
          </p:nvGrpSpPr>
          <p:grpSpPr>
            <a:xfrm>
              <a:off x="376861" y="0"/>
              <a:ext cx="964167" cy="3953730"/>
              <a:chOff x="0" y="0"/>
              <a:chExt cx="457093" cy="1874388"/>
            </a:xfrm>
          </p:grpSpPr>
          <p:sp>
            <p:nvSpPr>
              <p:cNvPr id="328" name="Freeform 328"/>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329" name="TextBox 329"/>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330" name="Freeform 330"/>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1" name="Freeform 331"/>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2" name="Freeform 332"/>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3" name="Freeform 333"/>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4" name="Freeform 334"/>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35" name="Group 335"/>
            <p:cNvGrpSpPr/>
            <p:nvPr/>
          </p:nvGrpSpPr>
          <p:grpSpPr>
            <a:xfrm>
              <a:off x="524447" y="3772697"/>
              <a:ext cx="606122" cy="91075"/>
              <a:chOff x="0" y="0"/>
              <a:chExt cx="1283713" cy="192889"/>
            </a:xfrm>
          </p:grpSpPr>
          <p:sp>
            <p:nvSpPr>
              <p:cNvPr id="336" name="Freeform 33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7" name="TextBox 33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38" name="Group 338"/>
            <p:cNvGrpSpPr/>
            <p:nvPr/>
          </p:nvGrpSpPr>
          <p:grpSpPr>
            <a:xfrm>
              <a:off x="524447" y="3663725"/>
              <a:ext cx="606122" cy="91075"/>
              <a:chOff x="0" y="0"/>
              <a:chExt cx="1283713" cy="192889"/>
            </a:xfrm>
          </p:grpSpPr>
          <p:sp>
            <p:nvSpPr>
              <p:cNvPr id="339" name="Freeform 33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40" name="TextBox 34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41" name="Group 341"/>
            <p:cNvGrpSpPr/>
            <p:nvPr/>
          </p:nvGrpSpPr>
          <p:grpSpPr>
            <a:xfrm>
              <a:off x="524447" y="3554752"/>
              <a:ext cx="606122" cy="91075"/>
              <a:chOff x="0" y="0"/>
              <a:chExt cx="1283713" cy="192889"/>
            </a:xfrm>
          </p:grpSpPr>
          <p:sp>
            <p:nvSpPr>
              <p:cNvPr id="342" name="Freeform 34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43" name="TextBox 34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44" name="TextBox 344"/>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45" name="TextBox 345"/>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46" name="TextBox 346"/>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47" name="TextBox 347"/>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48" name="TextBox 348"/>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49" name="TextBox 349"/>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50" name="TextBox 350"/>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51" name="TextBox 351"/>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52" name="TextBox 352"/>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53" name="TextBox 353"/>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54" name="TextBox 354"/>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55" name="Freeform 355"/>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56" name="Freeform 356"/>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57" name="Freeform 357"/>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58" name="Freeform 358"/>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59" name="Freeform 359"/>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60" name="Group 360"/>
            <p:cNvGrpSpPr/>
            <p:nvPr/>
          </p:nvGrpSpPr>
          <p:grpSpPr>
            <a:xfrm>
              <a:off x="524447" y="2883087"/>
              <a:ext cx="606122" cy="91075"/>
              <a:chOff x="0" y="0"/>
              <a:chExt cx="1283713" cy="192889"/>
            </a:xfrm>
          </p:grpSpPr>
          <p:sp>
            <p:nvSpPr>
              <p:cNvPr id="361" name="Freeform 36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62" name="TextBox 36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63" name="Group 363"/>
            <p:cNvGrpSpPr/>
            <p:nvPr/>
          </p:nvGrpSpPr>
          <p:grpSpPr>
            <a:xfrm>
              <a:off x="524447" y="2774114"/>
              <a:ext cx="606122" cy="91075"/>
              <a:chOff x="0" y="0"/>
              <a:chExt cx="1283713" cy="192889"/>
            </a:xfrm>
          </p:grpSpPr>
          <p:sp>
            <p:nvSpPr>
              <p:cNvPr id="364" name="Freeform 36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65" name="TextBox 36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66" name="Group 366"/>
            <p:cNvGrpSpPr/>
            <p:nvPr/>
          </p:nvGrpSpPr>
          <p:grpSpPr>
            <a:xfrm>
              <a:off x="524447" y="2665141"/>
              <a:ext cx="606122" cy="91075"/>
              <a:chOff x="0" y="0"/>
              <a:chExt cx="1283713" cy="192889"/>
            </a:xfrm>
          </p:grpSpPr>
          <p:sp>
            <p:nvSpPr>
              <p:cNvPr id="367" name="Freeform 36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68" name="TextBox 36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69" name="TextBox 369"/>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70" name="TextBox 370"/>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71" name="TextBox 371"/>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72" name="TextBox 372"/>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73" name="TextBox 373"/>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74" name="TextBox 374"/>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75" name="TextBox 375"/>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76" name="TextBox 376"/>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77" name="TextBox 377"/>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78" name="TextBox 378"/>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79" name="TextBox 379"/>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80" name="Freeform 380"/>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81" name="Freeform 381"/>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82" name="Freeform 382"/>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83" name="Freeform 383"/>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84" name="Freeform 384"/>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85" name="Group 385"/>
            <p:cNvGrpSpPr/>
            <p:nvPr/>
          </p:nvGrpSpPr>
          <p:grpSpPr>
            <a:xfrm>
              <a:off x="524447" y="1994763"/>
              <a:ext cx="606122" cy="91075"/>
              <a:chOff x="0" y="0"/>
              <a:chExt cx="1283713" cy="192889"/>
            </a:xfrm>
          </p:grpSpPr>
          <p:sp>
            <p:nvSpPr>
              <p:cNvPr id="386" name="Freeform 38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87" name="TextBox 38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88" name="Group 388"/>
            <p:cNvGrpSpPr/>
            <p:nvPr/>
          </p:nvGrpSpPr>
          <p:grpSpPr>
            <a:xfrm>
              <a:off x="524447" y="1885790"/>
              <a:ext cx="606122" cy="91075"/>
              <a:chOff x="0" y="0"/>
              <a:chExt cx="1283713" cy="192889"/>
            </a:xfrm>
          </p:grpSpPr>
          <p:sp>
            <p:nvSpPr>
              <p:cNvPr id="389" name="Freeform 38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90" name="TextBox 39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91" name="Group 391"/>
            <p:cNvGrpSpPr/>
            <p:nvPr/>
          </p:nvGrpSpPr>
          <p:grpSpPr>
            <a:xfrm>
              <a:off x="524447" y="1776817"/>
              <a:ext cx="606122" cy="91075"/>
              <a:chOff x="0" y="0"/>
              <a:chExt cx="1283713" cy="192889"/>
            </a:xfrm>
          </p:grpSpPr>
          <p:sp>
            <p:nvSpPr>
              <p:cNvPr id="392" name="Freeform 39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93" name="TextBox 39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94" name="TextBox 394"/>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95" name="TextBox 395"/>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96" name="TextBox 396"/>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97" name="TextBox 397"/>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98" name="TextBox 398"/>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99" name="TextBox 399"/>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400" name="TextBox 400"/>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401" name="TextBox 401"/>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402" name="TextBox 402"/>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403" name="TextBox 403"/>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404" name="TextBox 404"/>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405" name="Freeform 405"/>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06" name="Freeform 406"/>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07" name="Freeform 407"/>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08" name="Freeform 408"/>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09" name="Freeform 409"/>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410" name="Group 410"/>
            <p:cNvGrpSpPr/>
            <p:nvPr/>
          </p:nvGrpSpPr>
          <p:grpSpPr>
            <a:xfrm>
              <a:off x="524447" y="1105153"/>
              <a:ext cx="606122" cy="91075"/>
              <a:chOff x="0" y="0"/>
              <a:chExt cx="1283713" cy="192889"/>
            </a:xfrm>
          </p:grpSpPr>
          <p:sp>
            <p:nvSpPr>
              <p:cNvPr id="411" name="Freeform 41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12" name="TextBox 41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413" name="Group 413"/>
            <p:cNvGrpSpPr/>
            <p:nvPr/>
          </p:nvGrpSpPr>
          <p:grpSpPr>
            <a:xfrm>
              <a:off x="524447" y="996180"/>
              <a:ext cx="606122" cy="91075"/>
              <a:chOff x="0" y="0"/>
              <a:chExt cx="1283713" cy="192889"/>
            </a:xfrm>
          </p:grpSpPr>
          <p:sp>
            <p:nvSpPr>
              <p:cNvPr id="414" name="Freeform 41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15" name="TextBox 41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416" name="Group 416"/>
            <p:cNvGrpSpPr/>
            <p:nvPr/>
          </p:nvGrpSpPr>
          <p:grpSpPr>
            <a:xfrm>
              <a:off x="524447" y="887207"/>
              <a:ext cx="606122" cy="91075"/>
              <a:chOff x="0" y="0"/>
              <a:chExt cx="1283713" cy="192889"/>
            </a:xfrm>
          </p:grpSpPr>
          <p:sp>
            <p:nvSpPr>
              <p:cNvPr id="417" name="Freeform 41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18" name="TextBox 41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419" name="TextBox 419"/>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420" name="TextBox 420"/>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421" name="TextBox 421"/>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422" name="TextBox 422"/>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423" name="TextBox 423"/>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424" name="TextBox 424"/>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425" name="TextBox 425"/>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426" name="TextBox 426"/>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427" name="TextBox 427"/>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428" name="TextBox 428"/>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429" name="TextBox 429"/>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430" name="TextBox 430"/>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sp>
        <p:nvSpPr>
          <p:cNvPr id="431" name="TextBox 431"/>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432" name="TextBox 432"/>
          <p:cNvSpPr txBox="1"/>
          <p:nvPr/>
        </p:nvSpPr>
        <p:spPr>
          <a:xfrm>
            <a:off x="402046" y="1277130"/>
            <a:ext cx="877889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Terms</a:t>
            </a:r>
          </a:p>
        </p:txBody>
      </p:sp>
      <p:sp>
        <p:nvSpPr>
          <p:cNvPr id="433" name="TextBox 433"/>
          <p:cNvSpPr txBox="1"/>
          <p:nvPr/>
        </p:nvSpPr>
        <p:spPr>
          <a:xfrm>
            <a:off x="4818784" y="3622183"/>
            <a:ext cx="464836" cy="424401"/>
          </a:xfrm>
          <a:prstGeom prst="rect">
            <a:avLst/>
          </a:prstGeom>
        </p:spPr>
        <p:txBody>
          <a:bodyPr lIns="0" tIns="0" rIns="0" bIns="0" rtlCol="0" anchor="t">
            <a:spAutoFit/>
          </a:bodyPr>
          <a:lstStyle/>
          <a:p>
            <a:pPr algn="ctr">
              <a:lnSpc>
                <a:spcPts val="1719"/>
              </a:lnSpc>
              <a:spcBef>
                <a:spcPct val="0"/>
              </a:spcBef>
            </a:pPr>
            <a:r>
              <a:rPr lang="en-US" sz="1228">
                <a:solidFill>
                  <a:srgbClr val="000000"/>
                </a:solidFill>
                <a:latin typeface="Open Sans"/>
                <a:ea typeface="Open Sans"/>
                <a:cs typeface="Open Sans"/>
                <a:sym typeface="Open Sans"/>
              </a:rPr>
              <a:t>x more </a:t>
            </a:r>
          </a:p>
        </p:txBody>
      </p:sp>
      <p:sp>
        <p:nvSpPr>
          <p:cNvPr id="434" name="TextBox 434"/>
          <p:cNvSpPr txBox="1"/>
          <p:nvPr/>
        </p:nvSpPr>
        <p:spPr>
          <a:xfrm>
            <a:off x="7796066" y="8847847"/>
            <a:ext cx="2769743" cy="506131"/>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Block</a:t>
            </a:r>
          </a:p>
        </p:txBody>
      </p:sp>
      <p:grpSp>
        <p:nvGrpSpPr>
          <p:cNvPr id="435" name="Group 435"/>
          <p:cNvGrpSpPr/>
          <p:nvPr/>
        </p:nvGrpSpPr>
        <p:grpSpPr>
          <a:xfrm>
            <a:off x="5482672" y="2254146"/>
            <a:ext cx="3714490" cy="3048809"/>
            <a:chOff x="0" y="0"/>
            <a:chExt cx="2347959" cy="1927177"/>
          </a:xfrm>
        </p:grpSpPr>
        <p:sp>
          <p:nvSpPr>
            <p:cNvPr id="436" name="Freeform 436"/>
            <p:cNvSpPr/>
            <p:nvPr/>
          </p:nvSpPr>
          <p:spPr>
            <a:xfrm>
              <a:off x="0" y="0"/>
              <a:ext cx="2347959" cy="1927177"/>
            </a:xfrm>
            <a:custGeom>
              <a:avLst/>
              <a:gdLst/>
              <a:ahLst/>
              <a:cxnLst/>
              <a:rect l="l" t="t" r="r" b="b"/>
              <a:pathLst>
                <a:path w="2347959" h="1927177">
                  <a:moveTo>
                    <a:pt x="106297" y="0"/>
                  </a:moveTo>
                  <a:lnTo>
                    <a:pt x="2241662" y="0"/>
                  </a:lnTo>
                  <a:cubicBezTo>
                    <a:pt x="2300368" y="0"/>
                    <a:pt x="2347959" y="47591"/>
                    <a:pt x="2347959" y="106297"/>
                  </a:cubicBezTo>
                  <a:lnTo>
                    <a:pt x="2347959" y="1820880"/>
                  </a:lnTo>
                  <a:cubicBezTo>
                    <a:pt x="2347959" y="1879586"/>
                    <a:pt x="2300368" y="1927177"/>
                    <a:pt x="2241662" y="1927177"/>
                  </a:cubicBezTo>
                  <a:lnTo>
                    <a:pt x="106297" y="1927177"/>
                  </a:lnTo>
                  <a:cubicBezTo>
                    <a:pt x="47591" y="1927177"/>
                    <a:pt x="0" y="1879586"/>
                    <a:pt x="0" y="1820880"/>
                  </a:cubicBezTo>
                  <a:lnTo>
                    <a:pt x="0" y="106297"/>
                  </a:lnTo>
                  <a:cubicBezTo>
                    <a:pt x="0" y="47591"/>
                    <a:pt x="47591" y="0"/>
                    <a:pt x="106297" y="0"/>
                  </a:cubicBezTo>
                  <a:close/>
                </a:path>
              </a:pathLst>
            </a:custGeom>
            <a:solidFill>
              <a:srgbClr val="F95C32"/>
            </a:solidFill>
          </p:spPr>
          <p:txBody>
            <a:bodyPr/>
            <a:lstStyle/>
            <a:p>
              <a:endParaRPr lang="en-PH"/>
            </a:p>
          </p:txBody>
        </p:sp>
        <p:sp>
          <p:nvSpPr>
            <p:cNvPr id="437" name="TextBox 437"/>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438" name="Group 438"/>
          <p:cNvGrpSpPr/>
          <p:nvPr/>
        </p:nvGrpSpPr>
        <p:grpSpPr>
          <a:xfrm>
            <a:off x="5283620" y="2307011"/>
            <a:ext cx="1255636" cy="2965297"/>
            <a:chOff x="0" y="0"/>
            <a:chExt cx="1674181" cy="3953730"/>
          </a:xfrm>
        </p:grpSpPr>
        <p:grpSp>
          <p:nvGrpSpPr>
            <p:cNvPr id="439" name="Group 439"/>
            <p:cNvGrpSpPr/>
            <p:nvPr/>
          </p:nvGrpSpPr>
          <p:grpSpPr>
            <a:xfrm>
              <a:off x="376861" y="0"/>
              <a:ext cx="964167" cy="3953730"/>
              <a:chOff x="0" y="0"/>
              <a:chExt cx="457093" cy="1874388"/>
            </a:xfrm>
          </p:grpSpPr>
          <p:sp>
            <p:nvSpPr>
              <p:cNvPr id="440" name="Freeform 440"/>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441" name="TextBox 441"/>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442" name="Freeform 442"/>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43" name="Freeform 443"/>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44" name="Freeform 444"/>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45" name="Freeform 445"/>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46" name="Freeform 446"/>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447" name="Group 447"/>
            <p:cNvGrpSpPr/>
            <p:nvPr/>
          </p:nvGrpSpPr>
          <p:grpSpPr>
            <a:xfrm>
              <a:off x="524447" y="3772697"/>
              <a:ext cx="606122" cy="91075"/>
              <a:chOff x="0" y="0"/>
              <a:chExt cx="1283713" cy="192889"/>
            </a:xfrm>
          </p:grpSpPr>
          <p:sp>
            <p:nvSpPr>
              <p:cNvPr id="448" name="Freeform 44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49" name="TextBox 44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450" name="Group 450"/>
            <p:cNvGrpSpPr/>
            <p:nvPr/>
          </p:nvGrpSpPr>
          <p:grpSpPr>
            <a:xfrm>
              <a:off x="524447" y="3663725"/>
              <a:ext cx="606122" cy="91075"/>
              <a:chOff x="0" y="0"/>
              <a:chExt cx="1283713" cy="192889"/>
            </a:xfrm>
          </p:grpSpPr>
          <p:sp>
            <p:nvSpPr>
              <p:cNvPr id="451" name="Freeform 45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52" name="TextBox 45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453" name="Group 453"/>
            <p:cNvGrpSpPr/>
            <p:nvPr/>
          </p:nvGrpSpPr>
          <p:grpSpPr>
            <a:xfrm>
              <a:off x="524447" y="3554752"/>
              <a:ext cx="606122" cy="91075"/>
              <a:chOff x="0" y="0"/>
              <a:chExt cx="1283713" cy="192889"/>
            </a:xfrm>
          </p:grpSpPr>
          <p:sp>
            <p:nvSpPr>
              <p:cNvPr id="454" name="Freeform 45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55" name="TextBox 45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456" name="TextBox 456"/>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457" name="TextBox 457"/>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458" name="TextBox 458"/>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459" name="TextBox 459"/>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460" name="TextBox 460"/>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461" name="TextBox 461"/>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462" name="TextBox 462"/>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463" name="TextBox 463"/>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464" name="TextBox 464"/>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465" name="TextBox 465"/>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466" name="TextBox 466"/>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467" name="Freeform 467"/>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68" name="Freeform 468"/>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69" name="Freeform 469"/>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70" name="Freeform 470"/>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71" name="Freeform 471"/>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472" name="Group 472"/>
            <p:cNvGrpSpPr/>
            <p:nvPr/>
          </p:nvGrpSpPr>
          <p:grpSpPr>
            <a:xfrm>
              <a:off x="524447" y="2883087"/>
              <a:ext cx="606122" cy="91075"/>
              <a:chOff x="0" y="0"/>
              <a:chExt cx="1283713" cy="192889"/>
            </a:xfrm>
          </p:grpSpPr>
          <p:sp>
            <p:nvSpPr>
              <p:cNvPr id="473" name="Freeform 47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74" name="TextBox 47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475" name="Group 475"/>
            <p:cNvGrpSpPr/>
            <p:nvPr/>
          </p:nvGrpSpPr>
          <p:grpSpPr>
            <a:xfrm>
              <a:off x="524447" y="2774114"/>
              <a:ext cx="606122" cy="91075"/>
              <a:chOff x="0" y="0"/>
              <a:chExt cx="1283713" cy="192889"/>
            </a:xfrm>
          </p:grpSpPr>
          <p:sp>
            <p:nvSpPr>
              <p:cNvPr id="476" name="Freeform 47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77" name="TextBox 47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478" name="Group 478"/>
            <p:cNvGrpSpPr/>
            <p:nvPr/>
          </p:nvGrpSpPr>
          <p:grpSpPr>
            <a:xfrm>
              <a:off x="524447" y="2665141"/>
              <a:ext cx="606122" cy="91075"/>
              <a:chOff x="0" y="0"/>
              <a:chExt cx="1283713" cy="192889"/>
            </a:xfrm>
          </p:grpSpPr>
          <p:sp>
            <p:nvSpPr>
              <p:cNvPr id="479" name="Freeform 47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80" name="TextBox 48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481" name="TextBox 481"/>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482" name="TextBox 482"/>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483" name="TextBox 483"/>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484" name="TextBox 484"/>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485" name="TextBox 485"/>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486" name="TextBox 486"/>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487" name="TextBox 487"/>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488" name="TextBox 488"/>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489" name="TextBox 489"/>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490" name="TextBox 490"/>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491" name="TextBox 491"/>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492" name="Freeform 492"/>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93" name="Freeform 493"/>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94" name="Freeform 494"/>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95" name="Freeform 495"/>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496" name="Freeform 496"/>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497" name="Group 497"/>
            <p:cNvGrpSpPr/>
            <p:nvPr/>
          </p:nvGrpSpPr>
          <p:grpSpPr>
            <a:xfrm>
              <a:off x="524447" y="1994763"/>
              <a:ext cx="606122" cy="91075"/>
              <a:chOff x="0" y="0"/>
              <a:chExt cx="1283713" cy="192889"/>
            </a:xfrm>
          </p:grpSpPr>
          <p:sp>
            <p:nvSpPr>
              <p:cNvPr id="498" name="Freeform 49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99" name="TextBox 49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00" name="Group 500"/>
            <p:cNvGrpSpPr/>
            <p:nvPr/>
          </p:nvGrpSpPr>
          <p:grpSpPr>
            <a:xfrm>
              <a:off x="524447" y="1885790"/>
              <a:ext cx="606122" cy="91075"/>
              <a:chOff x="0" y="0"/>
              <a:chExt cx="1283713" cy="192889"/>
            </a:xfrm>
          </p:grpSpPr>
          <p:sp>
            <p:nvSpPr>
              <p:cNvPr id="501" name="Freeform 50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02" name="TextBox 50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03" name="Group 503"/>
            <p:cNvGrpSpPr/>
            <p:nvPr/>
          </p:nvGrpSpPr>
          <p:grpSpPr>
            <a:xfrm>
              <a:off x="524447" y="1776817"/>
              <a:ext cx="606122" cy="91075"/>
              <a:chOff x="0" y="0"/>
              <a:chExt cx="1283713" cy="192889"/>
            </a:xfrm>
          </p:grpSpPr>
          <p:sp>
            <p:nvSpPr>
              <p:cNvPr id="504" name="Freeform 50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05" name="TextBox 50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506" name="TextBox 506"/>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07" name="TextBox 507"/>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08" name="TextBox 508"/>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09" name="TextBox 509"/>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510" name="TextBox 510"/>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511" name="TextBox 511"/>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512" name="TextBox 512"/>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513" name="TextBox 513"/>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514" name="TextBox 514"/>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515" name="TextBox 515"/>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516" name="TextBox 516"/>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517" name="Freeform 517"/>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18" name="Freeform 518"/>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19" name="Freeform 519"/>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20" name="Freeform 520"/>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21" name="Freeform 521"/>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522" name="Group 522"/>
            <p:cNvGrpSpPr/>
            <p:nvPr/>
          </p:nvGrpSpPr>
          <p:grpSpPr>
            <a:xfrm>
              <a:off x="524447" y="1105153"/>
              <a:ext cx="606122" cy="91075"/>
              <a:chOff x="0" y="0"/>
              <a:chExt cx="1283713" cy="192889"/>
            </a:xfrm>
          </p:grpSpPr>
          <p:sp>
            <p:nvSpPr>
              <p:cNvPr id="523" name="Freeform 52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24" name="TextBox 52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25" name="Group 525"/>
            <p:cNvGrpSpPr/>
            <p:nvPr/>
          </p:nvGrpSpPr>
          <p:grpSpPr>
            <a:xfrm>
              <a:off x="524447" y="996180"/>
              <a:ext cx="606122" cy="91075"/>
              <a:chOff x="0" y="0"/>
              <a:chExt cx="1283713" cy="192889"/>
            </a:xfrm>
          </p:grpSpPr>
          <p:sp>
            <p:nvSpPr>
              <p:cNvPr id="526" name="Freeform 52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27" name="TextBox 52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28" name="Group 528"/>
            <p:cNvGrpSpPr/>
            <p:nvPr/>
          </p:nvGrpSpPr>
          <p:grpSpPr>
            <a:xfrm>
              <a:off x="524447" y="887207"/>
              <a:ext cx="606122" cy="91075"/>
              <a:chOff x="0" y="0"/>
              <a:chExt cx="1283713" cy="192889"/>
            </a:xfrm>
          </p:grpSpPr>
          <p:sp>
            <p:nvSpPr>
              <p:cNvPr id="529" name="Freeform 52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30" name="TextBox 53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531" name="TextBox 531"/>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32" name="TextBox 532"/>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33" name="TextBox 533"/>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34" name="TextBox 534"/>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535" name="TextBox 535"/>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536" name="TextBox 536"/>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537" name="TextBox 537"/>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538" name="TextBox 538"/>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539" name="TextBox 539"/>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540" name="TextBox 540"/>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541" name="TextBox 541"/>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542" name="TextBox 542"/>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543" name="Group 543"/>
          <p:cNvGrpSpPr/>
          <p:nvPr/>
        </p:nvGrpSpPr>
        <p:grpSpPr>
          <a:xfrm>
            <a:off x="6045127" y="2303679"/>
            <a:ext cx="1255636" cy="2965297"/>
            <a:chOff x="0" y="0"/>
            <a:chExt cx="1674181" cy="3953730"/>
          </a:xfrm>
        </p:grpSpPr>
        <p:grpSp>
          <p:nvGrpSpPr>
            <p:cNvPr id="544" name="Group 544"/>
            <p:cNvGrpSpPr/>
            <p:nvPr/>
          </p:nvGrpSpPr>
          <p:grpSpPr>
            <a:xfrm>
              <a:off x="376861" y="0"/>
              <a:ext cx="964167" cy="3953730"/>
              <a:chOff x="0" y="0"/>
              <a:chExt cx="457093" cy="1874388"/>
            </a:xfrm>
          </p:grpSpPr>
          <p:sp>
            <p:nvSpPr>
              <p:cNvPr id="545" name="Freeform 545"/>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546" name="TextBox 546"/>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547" name="Freeform 547"/>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48" name="Freeform 548"/>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49" name="Freeform 549"/>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50" name="Freeform 550"/>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51" name="Freeform 551"/>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552" name="Group 552"/>
            <p:cNvGrpSpPr/>
            <p:nvPr/>
          </p:nvGrpSpPr>
          <p:grpSpPr>
            <a:xfrm>
              <a:off x="524447" y="3772697"/>
              <a:ext cx="606122" cy="91075"/>
              <a:chOff x="0" y="0"/>
              <a:chExt cx="1283713" cy="192889"/>
            </a:xfrm>
          </p:grpSpPr>
          <p:sp>
            <p:nvSpPr>
              <p:cNvPr id="553" name="Freeform 55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54" name="TextBox 55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55" name="Group 555"/>
            <p:cNvGrpSpPr/>
            <p:nvPr/>
          </p:nvGrpSpPr>
          <p:grpSpPr>
            <a:xfrm>
              <a:off x="524447" y="3663725"/>
              <a:ext cx="606122" cy="91075"/>
              <a:chOff x="0" y="0"/>
              <a:chExt cx="1283713" cy="192889"/>
            </a:xfrm>
          </p:grpSpPr>
          <p:sp>
            <p:nvSpPr>
              <p:cNvPr id="556" name="Freeform 55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57" name="TextBox 55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58" name="Group 558"/>
            <p:cNvGrpSpPr/>
            <p:nvPr/>
          </p:nvGrpSpPr>
          <p:grpSpPr>
            <a:xfrm>
              <a:off x="524447" y="3554752"/>
              <a:ext cx="606122" cy="91075"/>
              <a:chOff x="0" y="0"/>
              <a:chExt cx="1283713" cy="192889"/>
            </a:xfrm>
          </p:grpSpPr>
          <p:sp>
            <p:nvSpPr>
              <p:cNvPr id="559" name="Freeform 55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60" name="TextBox 56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561" name="TextBox 561"/>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62" name="TextBox 562"/>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63" name="TextBox 563"/>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64" name="TextBox 564"/>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565" name="TextBox 565"/>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566" name="TextBox 566"/>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567" name="TextBox 567"/>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568" name="TextBox 568"/>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569" name="TextBox 569"/>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570" name="TextBox 570"/>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571" name="TextBox 571"/>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572" name="Freeform 572"/>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73" name="Freeform 573"/>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74" name="Freeform 574"/>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75" name="Freeform 575"/>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76" name="Freeform 576"/>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577" name="Group 577"/>
            <p:cNvGrpSpPr/>
            <p:nvPr/>
          </p:nvGrpSpPr>
          <p:grpSpPr>
            <a:xfrm>
              <a:off x="524447" y="2883087"/>
              <a:ext cx="606122" cy="91075"/>
              <a:chOff x="0" y="0"/>
              <a:chExt cx="1283713" cy="192889"/>
            </a:xfrm>
          </p:grpSpPr>
          <p:sp>
            <p:nvSpPr>
              <p:cNvPr id="578" name="Freeform 57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79" name="TextBox 57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80" name="Group 580"/>
            <p:cNvGrpSpPr/>
            <p:nvPr/>
          </p:nvGrpSpPr>
          <p:grpSpPr>
            <a:xfrm>
              <a:off x="524447" y="2774114"/>
              <a:ext cx="606122" cy="91075"/>
              <a:chOff x="0" y="0"/>
              <a:chExt cx="1283713" cy="192889"/>
            </a:xfrm>
          </p:grpSpPr>
          <p:sp>
            <p:nvSpPr>
              <p:cNvPr id="581" name="Freeform 58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82" name="TextBox 58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83" name="Group 583"/>
            <p:cNvGrpSpPr/>
            <p:nvPr/>
          </p:nvGrpSpPr>
          <p:grpSpPr>
            <a:xfrm>
              <a:off x="524447" y="2665141"/>
              <a:ext cx="606122" cy="91075"/>
              <a:chOff x="0" y="0"/>
              <a:chExt cx="1283713" cy="192889"/>
            </a:xfrm>
          </p:grpSpPr>
          <p:sp>
            <p:nvSpPr>
              <p:cNvPr id="584" name="Freeform 58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85" name="TextBox 58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586" name="TextBox 586"/>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87" name="TextBox 587"/>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88" name="TextBox 588"/>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589" name="TextBox 589"/>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590" name="TextBox 590"/>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591" name="TextBox 591"/>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592" name="TextBox 592"/>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593" name="TextBox 593"/>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594" name="TextBox 594"/>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595" name="TextBox 595"/>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596" name="TextBox 596"/>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597" name="Freeform 597"/>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98" name="Freeform 598"/>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599" name="Freeform 599"/>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00" name="Freeform 600"/>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01" name="Freeform 601"/>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602" name="Group 602"/>
            <p:cNvGrpSpPr/>
            <p:nvPr/>
          </p:nvGrpSpPr>
          <p:grpSpPr>
            <a:xfrm>
              <a:off x="524447" y="1994763"/>
              <a:ext cx="606122" cy="91075"/>
              <a:chOff x="0" y="0"/>
              <a:chExt cx="1283713" cy="192889"/>
            </a:xfrm>
          </p:grpSpPr>
          <p:sp>
            <p:nvSpPr>
              <p:cNvPr id="603" name="Freeform 60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04" name="TextBox 60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605" name="Group 605"/>
            <p:cNvGrpSpPr/>
            <p:nvPr/>
          </p:nvGrpSpPr>
          <p:grpSpPr>
            <a:xfrm>
              <a:off x="524447" y="1885790"/>
              <a:ext cx="606122" cy="91075"/>
              <a:chOff x="0" y="0"/>
              <a:chExt cx="1283713" cy="192889"/>
            </a:xfrm>
          </p:grpSpPr>
          <p:sp>
            <p:nvSpPr>
              <p:cNvPr id="606" name="Freeform 60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07" name="TextBox 60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608" name="Group 608"/>
            <p:cNvGrpSpPr/>
            <p:nvPr/>
          </p:nvGrpSpPr>
          <p:grpSpPr>
            <a:xfrm>
              <a:off x="524447" y="1776817"/>
              <a:ext cx="606122" cy="91075"/>
              <a:chOff x="0" y="0"/>
              <a:chExt cx="1283713" cy="192889"/>
            </a:xfrm>
          </p:grpSpPr>
          <p:sp>
            <p:nvSpPr>
              <p:cNvPr id="609" name="Freeform 60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10" name="TextBox 61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611" name="TextBox 611"/>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12" name="TextBox 612"/>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13" name="TextBox 613"/>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14" name="TextBox 614"/>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615" name="TextBox 615"/>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616" name="TextBox 616"/>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617" name="TextBox 617"/>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618" name="TextBox 618"/>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619" name="TextBox 619"/>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620" name="TextBox 620"/>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621" name="TextBox 621"/>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622" name="Freeform 622"/>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23" name="Freeform 623"/>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24" name="Freeform 624"/>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25" name="Freeform 625"/>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26" name="Freeform 626"/>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627" name="Group 627"/>
            <p:cNvGrpSpPr/>
            <p:nvPr/>
          </p:nvGrpSpPr>
          <p:grpSpPr>
            <a:xfrm>
              <a:off x="524447" y="1105153"/>
              <a:ext cx="606122" cy="91075"/>
              <a:chOff x="0" y="0"/>
              <a:chExt cx="1283713" cy="192889"/>
            </a:xfrm>
          </p:grpSpPr>
          <p:sp>
            <p:nvSpPr>
              <p:cNvPr id="628" name="Freeform 62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29" name="TextBox 62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630" name="Group 630"/>
            <p:cNvGrpSpPr/>
            <p:nvPr/>
          </p:nvGrpSpPr>
          <p:grpSpPr>
            <a:xfrm>
              <a:off x="524447" y="996180"/>
              <a:ext cx="606122" cy="91075"/>
              <a:chOff x="0" y="0"/>
              <a:chExt cx="1283713" cy="192889"/>
            </a:xfrm>
          </p:grpSpPr>
          <p:sp>
            <p:nvSpPr>
              <p:cNvPr id="631" name="Freeform 63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32" name="TextBox 63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633" name="Group 633"/>
            <p:cNvGrpSpPr/>
            <p:nvPr/>
          </p:nvGrpSpPr>
          <p:grpSpPr>
            <a:xfrm>
              <a:off x="524447" y="887207"/>
              <a:ext cx="606122" cy="91075"/>
              <a:chOff x="0" y="0"/>
              <a:chExt cx="1283713" cy="192889"/>
            </a:xfrm>
          </p:grpSpPr>
          <p:sp>
            <p:nvSpPr>
              <p:cNvPr id="634" name="Freeform 63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35" name="TextBox 63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636" name="TextBox 636"/>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37" name="TextBox 637"/>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38" name="TextBox 638"/>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39" name="TextBox 639"/>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640" name="TextBox 640"/>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641" name="TextBox 641"/>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642" name="TextBox 642"/>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643" name="TextBox 643"/>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644" name="TextBox 644"/>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645" name="TextBox 645"/>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646" name="TextBox 646"/>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647" name="TextBox 647"/>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648" name="Group 648"/>
          <p:cNvGrpSpPr/>
          <p:nvPr/>
        </p:nvGrpSpPr>
        <p:grpSpPr>
          <a:xfrm>
            <a:off x="6797833" y="2293529"/>
            <a:ext cx="1255636" cy="2965297"/>
            <a:chOff x="0" y="0"/>
            <a:chExt cx="1674181" cy="3953730"/>
          </a:xfrm>
        </p:grpSpPr>
        <p:grpSp>
          <p:nvGrpSpPr>
            <p:cNvPr id="649" name="Group 649"/>
            <p:cNvGrpSpPr/>
            <p:nvPr/>
          </p:nvGrpSpPr>
          <p:grpSpPr>
            <a:xfrm>
              <a:off x="376861" y="0"/>
              <a:ext cx="964167" cy="3953730"/>
              <a:chOff x="0" y="0"/>
              <a:chExt cx="457093" cy="1874388"/>
            </a:xfrm>
          </p:grpSpPr>
          <p:sp>
            <p:nvSpPr>
              <p:cNvPr id="650" name="Freeform 650"/>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651" name="TextBox 651"/>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652" name="Freeform 652"/>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53" name="Freeform 653"/>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54" name="Freeform 654"/>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55" name="Freeform 655"/>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56" name="Freeform 656"/>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657" name="Group 657"/>
            <p:cNvGrpSpPr/>
            <p:nvPr/>
          </p:nvGrpSpPr>
          <p:grpSpPr>
            <a:xfrm>
              <a:off x="524447" y="3772697"/>
              <a:ext cx="606122" cy="91075"/>
              <a:chOff x="0" y="0"/>
              <a:chExt cx="1283713" cy="192889"/>
            </a:xfrm>
          </p:grpSpPr>
          <p:sp>
            <p:nvSpPr>
              <p:cNvPr id="658" name="Freeform 65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59" name="TextBox 65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660" name="Group 660"/>
            <p:cNvGrpSpPr/>
            <p:nvPr/>
          </p:nvGrpSpPr>
          <p:grpSpPr>
            <a:xfrm>
              <a:off x="524447" y="3663725"/>
              <a:ext cx="606122" cy="91075"/>
              <a:chOff x="0" y="0"/>
              <a:chExt cx="1283713" cy="192889"/>
            </a:xfrm>
          </p:grpSpPr>
          <p:sp>
            <p:nvSpPr>
              <p:cNvPr id="661" name="Freeform 66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62" name="TextBox 66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663" name="Group 663"/>
            <p:cNvGrpSpPr/>
            <p:nvPr/>
          </p:nvGrpSpPr>
          <p:grpSpPr>
            <a:xfrm>
              <a:off x="524447" y="3554752"/>
              <a:ext cx="606122" cy="91075"/>
              <a:chOff x="0" y="0"/>
              <a:chExt cx="1283713" cy="192889"/>
            </a:xfrm>
          </p:grpSpPr>
          <p:sp>
            <p:nvSpPr>
              <p:cNvPr id="664" name="Freeform 66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65" name="TextBox 66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666" name="TextBox 666"/>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67" name="TextBox 667"/>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68" name="TextBox 668"/>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69" name="TextBox 669"/>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670" name="TextBox 670"/>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671" name="TextBox 671"/>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672" name="TextBox 672"/>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673" name="TextBox 673"/>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674" name="TextBox 674"/>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675" name="TextBox 675"/>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676" name="TextBox 676"/>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677" name="Freeform 677"/>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78" name="Freeform 678"/>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79" name="Freeform 679"/>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80" name="Freeform 680"/>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681" name="Freeform 681"/>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682" name="Group 682"/>
            <p:cNvGrpSpPr/>
            <p:nvPr/>
          </p:nvGrpSpPr>
          <p:grpSpPr>
            <a:xfrm>
              <a:off x="524447" y="2883087"/>
              <a:ext cx="606122" cy="91075"/>
              <a:chOff x="0" y="0"/>
              <a:chExt cx="1283713" cy="192889"/>
            </a:xfrm>
          </p:grpSpPr>
          <p:sp>
            <p:nvSpPr>
              <p:cNvPr id="683" name="Freeform 68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84" name="TextBox 68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685" name="Group 685"/>
            <p:cNvGrpSpPr/>
            <p:nvPr/>
          </p:nvGrpSpPr>
          <p:grpSpPr>
            <a:xfrm>
              <a:off x="524447" y="2774114"/>
              <a:ext cx="606122" cy="91075"/>
              <a:chOff x="0" y="0"/>
              <a:chExt cx="1283713" cy="192889"/>
            </a:xfrm>
          </p:grpSpPr>
          <p:sp>
            <p:nvSpPr>
              <p:cNvPr id="686" name="Freeform 68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87" name="TextBox 68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688" name="Group 688"/>
            <p:cNvGrpSpPr/>
            <p:nvPr/>
          </p:nvGrpSpPr>
          <p:grpSpPr>
            <a:xfrm>
              <a:off x="524447" y="2665141"/>
              <a:ext cx="606122" cy="91075"/>
              <a:chOff x="0" y="0"/>
              <a:chExt cx="1283713" cy="192889"/>
            </a:xfrm>
          </p:grpSpPr>
          <p:sp>
            <p:nvSpPr>
              <p:cNvPr id="689" name="Freeform 68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690" name="TextBox 69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691" name="TextBox 691"/>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92" name="TextBox 692"/>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93" name="TextBox 693"/>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694" name="TextBox 694"/>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695" name="TextBox 695"/>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696" name="TextBox 696"/>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697" name="TextBox 697"/>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698" name="TextBox 698"/>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699" name="TextBox 699"/>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700" name="TextBox 700"/>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701" name="TextBox 701"/>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702" name="Freeform 702"/>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03" name="Freeform 703"/>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04" name="Freeform 704"/>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05" name="Freeform 705"/>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06" name="Freeform 706"/>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707" name="Group 707"/>
            <p:cNvGrpSpPr/>
            <p:nvPr/>
          </p:nvGrpSpPr>
          <p:grpSpPr>
            <a:xfrm>
              <a:off x="524447" y="1994763"/>
              <a:ext cx="606122" cy="91075"/>
              <a:chOff x="0" y="0"/>
              <a:chExt cx="1283713" cy="192889"/>
            </a:xfrm>
          </p:grpSpPr>
          <p:sp>
            <p:nvSpPr>
              <p:cNvPr id="708" name="Freeform 70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09" name="TextBox 70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10" name="Group 710"/>
            <p:cNvGrpSpPr/>
            <p:nvPr/>
          </p:nvGrpSpPr>
          <p:grpSpPr>
            <a:xfrm>
              <a:off x="524447" y="1885790"/>
              <a:ext cx="606122" cy="91075"/>
              <a:chOff x="0" y="0"/>
              <a:chExt cx="1283713" cy="192889"/>
            </a:xfrm>
          </p:grpSpPr>
          <p:sp>
            <p:nvSpPr>
              <p:cNvPr id="711" name="Freeform 71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12" name="TextBox 71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13" name="Group 713"/>
            <p:cNvGrpSpPr/>
            <p:nvPr/>
          </p:nvGrpSpPr>
          <p:grpSpPr>
            <a:xfrm>
              <a:off x="524447" y="1776817"/>
              <a:ext cx="606122" cy="91075"/>
              <a:chOff x="0" y="0"/>
              <a:chExt cx="1283713" cy="192889"/>
            </a:xfrm>
          </p:grpSpPr>
          <p:sp>
            <p:nvSpPr>
              <p:cNvPr id="714" name="Freeform 71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15" name="TextBox 71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716" name="TextBox 716"/>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17" name="TextBox 717"/>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18" name="TextBox 718"/>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19" name="TextBox 719"/>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720" name="TextBox 720"/>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721" name="TextBox 721"/>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722" name="TextBox 722"/>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723" name="TextBox 723"/>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724" name="TextBox 724"/>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725" name="TextBox 725"/>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726" name="TextBox 726"/>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727" name="Freeform 727"/>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28" name="Freeform 728"/>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29" name="Freeform 729"/>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30" name="Freeform 730"/>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31" name="Freeform 731"/>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732" name="Group 732"/>
            <p:cNvGrpSpPr/>
            <p:nvPr/>
          </p:nvGrpSpPr>
          <p:grpSpPr>
            <a:xfrm>
              <a:off x="524447" y="1105153"/>
              <a:ext cx="606122" cy="91075"/>
              <a:chOff x="0" y="0"/>
              <a:chExt cx="1283713" cy="192889"/>
            </a:xfrm>
          </p:grpSpPr>
          <p:sp>
            <p:nvSpPr>
              <p:cNvPr id="733" name="Freeform 73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34" name="TextBox 73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35" name="Group 735"/>
            <p:cNvGrpSpPr/>
            <p:nvPr/>
          </p:nvGrpSpPr>
          <p:grpSpPr>
            <a:xfrm>
              <a:off x="524447" y="996180"/>
              <a:ext cx="606122" cy="91075"/>
              <a:chOff x="0" y="0"/>
              <a:chExt cx="1283713" cy="192889"/>
            </a:xfrm>
          </p:grpSpPr>
          <p:sp>
            <p:nvSpPr>
              <p:cNvPr id="736" name="Freeform 73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37" name="TextBox 73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38" name="Group 738"/>
            <p:cNvGrpSpPr/>
            <p:nvPr/>
          </p:nvGrpSpPr>
          <p:grpSpPr>
            <a:xfrm>
              <a:off x="524447" y="887207"/>
              <a:ext cx="606122" cy="91075"/>
              <a:chOff x="0" y="0"/>
              <a:chExt cx="1283713" cy="192889"/>
            </a:xfrm>
          </p:grpSpPr>
          <p:sp>
            <p:nvSpPr>
              <p:cNvPr id="739" name="Freeform 73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40" name="TextBox 74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741" name="TextBox 741"/>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42" name="TextBox 742"/>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43" name="TextBox 743"/>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44" name="TextBox 744"/>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745" name="TextBox 745"/>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746" name="TextBox 746"/>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747" name="TextBox 747"/>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748" name="TextBox 748"/>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749" name="TextBox 749"/>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750" name="TextBox 750"/>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751" name="TextBox 751"/>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752" name="TextBox 752"/>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753" name="Group 753"/>
          <p:cNvGrpSpPr/>
          <p:nvPr/>
        </p:nvGrpSpPr>
        <p:grpSpPr>
          <a:xfrm>
            <a:off x="7563666" y="2293529"/>
            <a:ext cx="1255636" cy="2965297"/>
            <a:chOff x="0" y="0"/>
            <a:chExt cx="1674181" cy="3953730"/>
          </a:xfrm>
        </p:grpSpPr>
        <p:grpSp>
          <p:nvGrpSpPr>
            <p:cNvPr id="754" name="Group 754"/>
            <p:cNvGrpSpPr/>
            <p:nvPr/>
          </p:nvGrpSpPr>
          <p:grpSpPr>
            <a:xfrm>
              <a:off x="376861" y="0"/>
              <a:ext cx="964167" cy="3953730"/>
              <a:chOff x="0" y="0"/>
              <a:chExt cx="457093" cy="1874388"/>
            </a:xfrm>
          </p:grpSpPr>
          <p:sp>
            <p:nvSpPr>
              <p:cNvPr id="755" name="Freeform 755"/>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756" name="TextBox 756"/>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757" name="Freeform 757"/>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58" name="Freeform 758"/>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59" name="Freeform 759"/>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60" name="Freeform 760"/>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61" name="Freeform 761"/>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762" name="Group 762"/>
            <p:cNvGrpSpPr/>
            <p:nvPr/>
          </p:nvGrpSpPr>
          <p:grpSpPr>
            <a:xfrm>
              <a:off x="524447" y="3772697"/>
              <a:ext cx="606122" cy="91075"/>
              <a:chOff x="0" y="0"/>
              <a:chExt cx="1283713" cy="192889"/>
            </a:xfrm>
          </p:grpSpPr>
          <p:sp>
            <p:nvSpPr>
              <p:cNvPr id="763" name="Freeform 76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64" name="TextBox 76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65" name="Group 765"/>
            <p:cNvGrpSpPr/>
            <p:nvPr/>
          </p:nvGrpSpPr>
          <p:grpSpPr>
            <a:xfrm>
              <a:off x="524447" y="3663725"/>
              <a:ext cx="606122" cy="91075"/>
              <a:chOff x="0" y="0"/>
              <a:chExt cx="1283713" cy="192889"/>
            </a:xfrm>
          </p:grpSpPr>
          <p:sp>
            <p:nvSpPr>
              <p:cNvPr id="766" name="Freeform 76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67" name="TextBox 76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68" name="Group 768"/>
            <p:cNvGrpSpPr/>
            <p:nvPr/>
          </p:nvGrpSpPr>
          <p:grpSpPr>
            <a:xfrm>
              <a:off x="524447" y="3554752"/>
              <a:ext cx="606122" cy="91075"/>
              <a:chOff x="0" y="0"/>
              <a:chExt cx="1283713" cy="192889"/>
            </a:xfrm>
          </p:grpSpPr>
          <p:sp>
            <p:nvSpPr>
              <p:cNvPr id="769" name="Freeform 76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70" name="TextBox 77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771" name="TextBox 771"/>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72" name="TextBox 772"/>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73" name="TextBox 773"/>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74" name="TextBox 774"/>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775" name="TextBox 775"/>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776" name="TextBox 776"/>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777" name="TextBox 777"/>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778" name="TextBox 778"/>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779" name="TextBox 779"/>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780" name="TextBox 780"/>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781" name="TextBox 781"/>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782" name="Freeform 782"/>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83" name="Freeform 783"/>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84" name="Freeform 784"/>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85" name="Freeform 785"/>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786" name="Freeform 786"/>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787" name="Group 787"/>
            <p:cNvGrpSpPr/>
            <p:nvPr/>
          </p:nvGrpSpPr>
          <p:grpSpPr>
            <a:xfrm>
              <a:off x="524447" y="2883087"/>
              <a:ext cx="606122" cy="91075"/>
              <a:chOff x="0" y="0"/>
              <a:chExt cx="1283713" cy="192889"/>
            </a:xfrm>
          </p:grpSpPr>
          <p:sp>
            <p:nvSpPr>
              <p:cNvPr id="788" name="Freeform 78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89" name="TextBox 78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90" name="Group 790"/>
            <p:cNvGrpSpPr/>
            <p:nvPr/>
          </p:nvGrpSpPr>
          <p:grpSpPr>
            <a:xfrm>
              <a:off x="524447" y="2774114"/>
              <a:ext cx="606122" cy="91075"/>
              <a:chOff x="0" y="0"/>
              <a:chExt cx="1283713" cy="192889"/>
            </a:xfrm>
          </p:grpSpPr>
          <p:sp>
            <p:nvSpPr>
              <p:cNvPr id="791" name="Freeform 79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92" name="TextBox 79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93" name="Group 793"/>
            <p:cNvGrpSpPr/>
            <p:nvPr/>
          </p:nvGrpSpPr>
          <p:grpSpPr>
            <a:xfrm>
              <a:off x="524447" y="2665141"/>
              <a:ext cx="606122" cy="91075"/>
              <a:chOff x="0" y="0"/>
              <a:chExt cx="1283713" cy="192889"/>
            </a:xfrm>
          </p:grpSpPr>
          <p:sp>
            <p:nvSpPr>
              <p:cNvPr id="794" name="Freeform 79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95" name="TextBox 79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796" name="TextBox 796"/>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97" name="TextBox 797"/>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98" name="TextBox 798"/>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799" name="TextBox 799"/>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800" name="TextBox 800"/>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801" name="TextBox 801"/>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802" name="TextBox 802"/>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803" name="TextBox 803"/>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804" name="TextBox 804"/>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805" name="TextBox 805"/>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806" name="TextBox 806"/>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807" name="Freeform 807"/>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08" name="Freeform 808"/>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09" name="Freeform 809"/>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10" name="Freeform 810"/>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11" name="Freeform 811"/>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812" name="Group 812"/>
            <p:cNvGrpSpPr/>
            <p:nvPr/>
          </p:nvGrpSpPr>
          <p:grpSpPr>
            <a:xfrm>
              <a:off x="524447" y="1994763"/>
              <a:ext cx="606122" cy="91075"/>
              <a:chOff x="0" y="0"/>
              <a:chExt cx="1283713" cy="192889"/>
            </a:xfrm>
          </p:grpSpPr>
          <p:sp>
            <p:nvSpPr>
              <p:cNvPr id="813" name="Freeform 81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14" name="TextBox 81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815" name="Group 815"/>
            <p:cNvGrpSpPr/>
            <p:nvPr/>
          </p:nvGrpSpPr>
          <p:grpSpPr>
            <a:xfrm>
              <a:off x="524447" y="1885790"/>
              <a:ext cx="606122" cy="91075"/>
              <a:chOff x="0" y="0"/>
              <a:chExt cx="1283713" cy="192889"/>
            </a:xfrm>
          </p:grpSpPr>
          <p:sp>
            <p:nvSpPr>
              <p:cNvPr id="816" name="Freeform 81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17" name="TextBox 81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818" name="Group 818"/>
            <p:cNvGrpSpPr/>
            <p:nvPr/>
          </p:nvGrpSpPr>
          <p:grpSpPr>
            <a:xfrm>
              <a:off x="524447" y="1776817"/>
              <a:ext cx="606122" cy="91075"/>
              <a:chOff x="0" y="0"/>
              <a:chExt cx="1283713" cy="192889"/>
            </a:xfrm>
          </p:grpSpPr>
          <p:sp>
            <p:nvSpPr>
              <p:cNvPr id="819" name="Freeform 81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20" name="TextBox 82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821" name="TextBox 821"/>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22" name="TextBox 822"/>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23" name="TextBox 823"/>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24" name="TextBox 824"/>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825" name="TextBox 825"/>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826" name="TextBox 826"/>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827" name="TextBox 827"/>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828" name="TextBox 828"/>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829" name="TextBox 829"/>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830" name="TextBox 830"/>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831" name="TextBox 831"/>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832" name="Freeform 832"/>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33" name="Freeform 833"/>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34" name="Freeform 834"/>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35" name="Freeform 835"/>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36" name="Freeform 836"/>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837" name="Group 837"/>
            <p:cNvGrpSpPr/>
            <p:nvPr/>
          </p:nvGrpSpPr>
          <p:grpSpPr>
            <a:xfrm>
              <a:off x="524447" y="1105153"/>
              <a:ext cx="606122" cy="91075"/>
              <a:chOff x="0" y="0"/>
              <a:chExt cx="1283713" cy="192889"/>
            </a:xfrm>
          </p:grpSpPr>
          <p:sp>
            <p:nvSpPr>
              <p:cNvPr id="838" name="Freeform 83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39" name="TextBox 83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840" name="Group 840"/>
            <p:cNvGrpSpPr/>
            <p:nvPr/>
          </p:nvGrpSpPr>
          <p:grpSpPr>
            <a:xfrm>
              <a:off x="524447" y="996180"/>
              <a:ext cx="606122" cy="91075"/>
              <a:chOff x="0" y="0"/>
              <a:chExt cx="1283713" cy="192889"/>
            </a:xfrm>
          </p:grpSpPr>
          <p:sp>
            <p:nvSpPr>
              <p:cNvPr id="841" name="Freeform 84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42" name="TextBox 84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843" name="Group 843"/>
            <p:cNvGrpSpPr/>
            <p:nvPr/>
          </p:nvGrpSpPr>
          <p:grpSpPr>
            <a:xfrm>
              <a:off x="524447" y="887207"/>
              <a:ext cx="606122" cy="91075"/>
              <a:chOff x="0" y="0"/>
              <a:chExt cx="1283713" cy="192889"/>
            </a:xfrm>
          </p:grpSpPr>
          <p:sp>
            <p:nvSpPr>
              <p:cNvPr id="844" name="Freeform 84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45" name="TextBox 84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846" name="TextBox 846"/>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47" name="TextBox 847"/>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48" name="TextBox 848"/>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49" name="TextBox 849"/>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850" name="TextBox 850"/>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851" name="TextBox 851"/>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852" name="TextBox 852"/>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853" name="TextBox 853"/>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854" name="TextBox 854"/>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855" name="TextBox 855"/>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856" name="TextBox 856"/>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857" name="TextBox 857"/>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sp>
        <p:nvSpPr>
          <p:cNvPr id="858" name="TextBox 858"/>
          <p:cNvSpPr txBox="1"/>
          <p:nvPr/>
        </p:nvSpPr>
        <p:spPr>
          <a:xfrm>
            <a:off x="8645244" y="3591536"/>
            <a:ext cx="464836" cy="424401"/>
          </a:xfrm>
          <a:prstGeom prst="rect">
            <a:avLst/>
          </a:prstGeom>
        </p:spPr>
        <p:txBody>
          <a:bodyPr lIns="0" tIns="0" rIns="0" bIns="0" rtlCol="0" anchor="t">
            <a:spAutoFit/>
          </a:bodyPr>
          <a:lstStyle/>
          <a:p>
            <a:pPr algn="ctr">
              <a:lnSpc>
                <a:spcPts val="1719"/>
              </a:lnSpc>
              <a:spcBef>
                <a:spcPct val="0"/>
              </a:spcBef>
            </a:pPr>
            <a:r>
              <a:rPr lang="en-US" sz="1228">
                <a:solidFill>
                  <a:srgbClr val="000000"/>
                </a:solidFill>
                <a:latin typeface="Open Sans"/>
                <a:ea typeface="Open Sans"/>
                <a:cs typeface="Open Sans"/>
                <a:sym typeface="Open Sans"/>
              </a:rPr>
              <a:t>x more </a:t>
            </a:r>
          </a:p>
        </p:txBody>
      </p:sp>
      <p:grpSp>
        <p:nvGrpSpPr>
          <p:cNvPr id="859" name="Group 859"/>
          <p:cNvGrpSpPr/>
          <p:nvPr/>
        </p:nvGrpSpPr>
        <p:grpSpPr>
          <a:xfrm>
            <a:off x="9289890" y="2249011"/>
            <a:ext cx="3714490" cy="3048809"/>
            <a:chOff x="0" y="0"/>
            <a:chExt cx="2347959" cy="1927177"/>
          </a:xfrm>
        </p:grpSpPr>
        <p:sp>
          <p:nvSpPr>
            <p:cNvPr id="860" name="Freeform 860"/>
            <p:cNvSpPr/>
            <p:nvPr/>
          </p:nvSpPr>
          <p:spPr>
            <a:xfrm>
              <a:off x="0" y="0"/>
              <a:ext cx="2347959" cy="1927177"/>
            </a:xfrm>
            <a:custGeom>
              <a:avLst/>
              <a:gdLst/>
              <a:ahLst/>
              <a:cxnLst/>
              <a:rect l="l" t="t" r="r" b="b"/>
              <a:pathLst>
                <a:path w="2347959" h="1927177">
                  <a:moveTo>
                    <a:pt x="106297" y="0"/>
                  </a:moveTo>
                  <a:lnTo>
                    <a:pt x="2241662" y="0"/>
                  </a:lnTo>
                  <a:cubicBezTo>
                    <a:pt x="2300368" y="0"/>
                    <a:pt x="2347959" y="47591"/>
                    <a:pt x="2347959" y="106297"/>
                  </a:cubicBezTo>
                  <a:lnTo>
                    <a:pt x="2347959" y="1820880"/>
                  </a:lnTo>
                  <a:cubicBezTo>
                    <a:pt x="2347959" y="1879586"/>
                    <a:pt x="2300368" y="1927177"/>
                    <a:pt x="2241662" y="1927177"/>
                  </a:cubicBezTo>
                  <a:lnTo>
                    <a:pt x="106297" y="1927177"/>
                  </a:lnTo>
                  <a:cubicBezTo>
                    <a:pt x="47591" y="1927177"/>
                    <a:pt x="0" y="1879586"/>
                    <a:pt x="0" y="1820880"/>
                  </a:cubicBezTo>
                  <a:lnTo>
                    <a:pt x="0" y="106297"/>
                  </a:lnTo>
                  <a:cubicBezTo>
                    <a:pt x="0" y="47591"/>
                    <a:pt x="47591" y="0"/>
                    <a:pt x="106297" y="0"/>
                  </a:cubicBezTo>
                  <a:close/>
                </a:path>
              </a:pathLst>
            </a:custGeom>
            <a:solidFill>
              <a:srgbClr val="F95C32"/>
            </a:solidFill>
          </p:spPr>
          <p:txBody>
            <a:bodyPr/>
            <a:lstStyle/>
            <a:p>
              <a:endParaRPr lang="en-PH"/>
            </a:p>
          </p:txBody>
        </p:sp>
        <p:sp>
          <p:nvSpPr>
            <p:cNvPr id="861" name="TextBox 861"/>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862" name="Group 862"/>
          <p:cNvGrpSpPr/>
          <p:nvPr/>
        </p:nvGrpSpPr>
        <p:grpSpPr>
          <a:xfrm>
            <a:off x="9090839" y="2301876"/>
            <a:ext cx="1255636" cy="2965297"/>
            <a:chOff x="0" y="0"/>
            <a:chExt cx="1674181" cy="3953730"/>
          </a:xfrm>
        </p:grpSpPr>
        <p:grpSp>
          <p:nvGrpSpPr>
            <p:cNvPr id="863" name="Group 863"/>
            <p:cNvGrpSpPr/>
            <p:nvPr/>
          </p:nvGrpSpPr>
          <p:grpSpPr>
            <a:xfrm>
              <a:off x="376861" y="0"/>
              <a:ext cx="964167" cy="3953730"/>
              <a:chOff x="0" y="0"/>
              <a:chExt cx="457093" cy="1874388"/>
            </a:xfrm>
          </p:grpSpPr>
          <p:sp>
            <p:nvSpPr>
              <p:cNvPr id="864" name="Freeform 864"/>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865" name="TextBox 865"/>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866" name="Freeform 866"/>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67" name="Freeform 867"/>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68" name="Freeform 868"/>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69" name="Freeform 869"/>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70" name="Freeform 870"/>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871" name="Group 871"/>
            <p:cNvGrpSpPr/>
            <p:nvPr/>
          </p:nvGrpSpPr>
          <p:grpSpPr>
            <a:xfrm>
              <a:off x="524447" y="3772697"/>
              <a:ext cx="606122" cy="91075"/>
              <a:chOff x="0" y="0"/>
              <a:chExt cx="1283713" cy="192889"/>
            </a:xfrm>
          </p:grpSpPr>
          <p:sp>
            <p:nvSpPr>
              <p:cNvPr id="872" name="Freeform 87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73" name="TextBox 87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874" name="Group 874"/>
            <p:cNvGrpSpPr/>
            <p:nvPr/>
          </p:nvGrpSpPr>
          <p:grpSpPr>
            <a:xfrm>
              <a:off x="524447" y="3663725"/>
              <a:ext cx="606122" cy="91075"/>
              <a:chOff x="0" y="0"/>
              <a:chExt cx="1283713" cy="192889"/>
            </a:xfrm>
          </p:grpSpPr>
          <p:sp>
            <p:nvSpPr>
              <p:cNvPr id="875" name="Freeform 87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76" name="TextBox 87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877" name="Group 877"/>
            <p:cNvGrpSpPr/>
            <p:nvPr/>
          </p:nvGrpSpPr>
          <p:grpSpPr>
            <a:xfrm>
              <a:off x="524447" y="3554752"/>
              <a:ext cx="606122" cy="91075"/>
              <a:chOff x="0" y="0"/>
              <a:chExt cx="1283713" cy="192889"/>
            </a:xfrm>
          </p:grpSpPr>
          <p:sp>
            <p:nvSpPr>
              <p:cNvPr id="878" name="Freeform 87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79" name="TextBox 87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880" name="TextBox 880"/>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81" name="TextBox 881"/>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82" name="TextBox 882"/>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883" name="TextBox 883"/>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884" name="TextBox 884"/>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885" name="TextBox 885"/>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886" name="TextBox 886"/>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887" name="TextBox 887"/>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888" name="TextBox 888"/>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889" name="TextBox 889"/>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890" name="TextBox 890"/>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891" name="Freeform 891"/>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92" name="Freeform 892"/>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93" name="Freeform 893"/>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94" name="Freeform 894"/>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895" name="Freeform 895"/>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896" name="Group 896"/>
            <p:cNvGrpSpPr/>
            <p:nvPr/>
          </p:nvGrpSpPr>
          <p:grpSpPr>
            <a:xfrm>
              <a:off x="524447" y="2883087"/>
              <a:ext cx="606122" cy="91075"/>
              <a:chOff x="0" y="0"/>
              <a:chExt cx="1283713" cy="192889"/>
            </a:xfrm>
          </p:grpSpPr>
          <p:sp>
            <p:nvSpPr>
              <p:cNvPr id="897" name="Freeform 89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98" name="TextBox 89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899" name="Group 899"/>
            <p:cNvGrpSpPr/>
            <p:nvPr/>
          </p:nvGrpSpPr>
          <p:grpSpPr>
            <a:xfrm>
              <a:off x="524447" y="2774114"/>
              <a:ext cx="606122" cy="91075"/>
              <a:chOff x="0" y="0"/>
              <a:chExt cx="1283713" cy="192889"/>
            </a:xfrm>
          </p:grpSpPr>
          <p:sp>
            <p:nvSpPr>
              <p:cNvPr id="900" name="Freeform 90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01" name="TextBox 90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902" name="Group 902"/>
            <p:cNvGrpSpPr/>
            <p:nvPr/>
          </p:nvGrpSpPr>
          <p:grpSpPr>
            <a:xfrm>
              <a:off x="524447" y="2665141"/>
              <a:ext cx="606122" cy="91075"/>
              <a:chOff x="0" y="0"/>
              <a:chExt cx="1283713" cy="192889"/>
            </a:xfrm>
          </p:grpSpPr>
          <p:sp>
            <p:nvSpPr>
              <p:cNvPr id="903" name="Freeform 90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04" name="TextBox 90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905" name="TextBox 905"/>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06" name="TextBox 906"/>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07" name="TextBox 907"/>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08" name="TextBox 908"/>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909" name="TextBox 909"/>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910" name="TextBox 910"/>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911" name="TextBox 911"/>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912" name="TextBox 912"/>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913" name="TextBox 913"/>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914" name="TextBox 914"/>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915" name="TextBox 915"/>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916" name="Freeform 916"/>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17" name="Freeform 917"/>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18" name="Freeform 918"/>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19" name="Freeform 919"/>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20" name="Freeform 920"/>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921" name="Group 921"/>
            <p:cNvGrpSpPr/>
            <p:nvPr/>
          </p:nvGrpSpPr>
          <p:grpSpPr>
            <a:xfrm>
              <a:off x="524447" y="1994763"/>
              <a:ext cx="606122" cy="91075"/>
              <a:chOff x="0" y="0"/>
              <a:chExt cx="1283713" cy="192889"/>
            </a:xfrm>
          </p:grpSpPr>
          <p:sp>
            <p:nvSpPr>
              <p:cNvPr id="922" name="Freeform 92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23" name="TextBox 92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924" name="Group 924"/>
            <p:cNvGrpSpPr/>
            <p:nvPr/>
          </p:nvGrpSpPr>
          <p:grpSpPr>
            <a:xfrm>
              <a:off x="524447" y="1885790"/>
              <a:ext cx="606122" cy="91075"/>
              <a:chOff x="0" y="0"/>
              <a:chExt cx="1283713" cy="192889"/>
            </a:xfrm>
          </p:grpSpPr>
          <p:sp>
            <p:nvSpPr>
              <p:cNvPr id="925" name="Freeform 92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26" name="TextBox 92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927" name="Group 927"/>
            <p:cNvGrpSpPr/>
            <p:nvPr/>
          </p:nvGrpSpPr>
          <p:grpSpPr>
            <a:xfrm>
              <a:off x="524447" y="1776817"/>
              <a:ext cx="606122" cy="91075"/>
              <a:chOff x="0" y="0"/>
              <a:chExt cx="1283713" cy="192889"/>
            </a:xfrm>
          </p:grpSpPr>
          <p:sp>
            <p:nvSpPr>
              <p:cNvPr id="928" name="Freeform 92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29" name="TextBox 92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930" name="TextBox 930"/>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31" name="TextBox 931"/>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32" name="TextBox 932"/>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33" name="TextBox 933"/>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934" name="TextBox 934"/>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935" name="TextBox 935"/>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936" name="TextBox 936"/>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937" name="TextBox 937"/>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938" name="TextBox 938"/>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939" name="TextBox 939"/>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940" name="TextBox 940"/>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941" name="Freeform 941"/>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42" name="Freeform 942"/>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43" name="Freeform 943"/>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44" name="Freeform 944"/>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45" name="Freeform 945"/>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946" name="Group 946"/>
            <p:cNvGrpSpPr/>
            <p:nvPr/>
          </p:nvGrpSpPr>
          <p:grpSpPr>
            <a:xfrm>
              <a:off x="524447" y="1105153"/>
              <a:ext cx="606122" cy="91075"/>
              <a:chOff x="0" y="0"/>
              <a:chExt cx="1283713" cy="192889"/>
            </a:xfrm>
          </p:grpSpPr>
          <p:sp>
            <p:nvSpPr>
              <p:cNvPr id="947" name="Freeform 94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48" name="TextBox 94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949" name="Group 949"/>
            <p:cNvGrpSpPr/>
            <p:nvPr/>
          </p:nvGrpSpPr>
          <p:grpSpPr>
            <a:xfrm>
              <a:off x="524447" y="996180"/>
              <a:ext cx="606122" cy="91075"/>
              <a:chOff x="0" y="0"/>
              <a:chExt cx="1283713" cy="192889"/>
            </a:xfrm>
          </p:grpSpPr>
          <p:sp>
            <p:nvSpPr>
              <p:cNvPr id="950" name="Freeform 95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51" name="TextBox 95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952" name="Group 952"/>
            <p:cNvGrpSpPr/>
            <p:nvPr/>
          </p:nvGrpSpPr>
          <p:grpSpPr>
            <a:xfrm>
              <a:off x="524447" y="887207"/>
              <a:ext cx="606122" cy="91075"/>
              <a:chOff x="0" y="0"/>
              <a:chExt cx="1283713" cy="192889"/>
            </a:xfrm>
          </p:grpSpPr>
          <p:sp>
            <p:nvSpPr>
              <p:cNvPr id="953" name="Freeform 95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54" name="TextBox 95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955" name="TextBox 955"/>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56" name="TextBox 956"/>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57" name="TextBox 957"/>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58" name="TextBox 958"/>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959" name="TextBox 959"/>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960" name="TextBox 960"/>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961" name="TextBox 961"/>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962" name="TextBox 962"/>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963" name="TextBox 963"/>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964" name="TextBox 964"/>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965" name="TextBox 965"/>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966" name="TextBox 966"/>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967" name="Group 967"/>
          <p:cNvGrpSpPr/>
          <p:nvPr/>
        </p:nvGrpSpPr>
        <p:grpSpPr>
          <a:xfrm>
            <a:off x="9852345" y="2298544"/>
            <a:ext cx="1255636" cy="2965297"/>
            <a:chOff x="0" y="0"/>
            <a:chExt cx="1674181" cy="3953730"/>
          </a:xfrm>
        </p:grpSpPr>
        <p:grpSp>
          <p:nvGrpSpPr>
            <p:cNvPr id="968" name="Group 968"/>
            <p:cNvGrpSpPr/>
            <p:nvPr/>
          </p:nvGrpSpPr>
          <p:grpSpPr>
            <a:xfrm>
              <a:off x="376861" y="0"/>
              <a:ext cx="964167" cy="3953730"/>
              <a:chOff x="0" y="0"/>
              <a:chExt cx="457093" cy="1874388"/>
            </a:xfrm>
          </p:grpSpPr>
          <p:sp>
            <p:nvSpPr>
              <p:cNvPr id="969" name="Freeform 969"/>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970" name="TextBox 970"/>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971" name="Freeform 971"/>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72" name="Freeform 972"/>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73" name="Freeform 973"/>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74" name="Freeform 974"/>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75" name="Freeform 975"/>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976" name="Group 976"/>
            <p:cNvGrpSpPr/>
            <p:nvPr/>
          </p:nvGrpSpPr>
          <p:grpSpPr>
            <a:xfrm>
              <a:off x="524447" y="3772697"/>
              <a:ext cx="606122" cy="91075"/>
              <a:chOff x="0" y="0"/>
              <a:chExt cx="1283713" cy="192889"/>
            </a:xfrm>
          </p:grpSpPr>
          <p:sp>
            <p:nvSpPr>
              <p:cNvPr id="977" name="Freeform 97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78" name="TextBox 97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979" name="Group 979"/>
            <p:cNvGrpSpPr/>
            <p:nvPr/>
          </p:nvGrpSpPr>
          <p:grpSpPr>
            <a:xfrm>
              <a:off x="524447" y="3663725"/>
              <a:ext cx="606122" cy="91075"/>
              <a:chOff x="0" y="0"/>
              <a:chExt cx="1283713" cy="192889"/>
            </a:xfrm>
          </p:grpSpPr>
          <p:sp>
            <p:nvSpPr>
              <p:cNvPr id="980" name="Freeform 98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81" name="TextBox 98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982" name="Group 982"/>
            <p:cNvGrpSpPr/>
            <p:nvPr/>
          </p:nvGrpSpPr>
          <p:grpSpPr>
            <a:xfrm>
              <a:off x="524447" y="3554752"/>
              <a:ext cx="606122" cy="91075"/>
              <a:chOff x="0" y="0"/>
              <a:chExt cx="1283713" cy="192889"/>
            </a:xfrm>
          </p:grpSpPr>
          <p:sp>
            <p:nvSpPr>
              <p:cNvPr id="983" name="Freeform 98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984" name="TextBox 98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985" name="TextBox 985"/>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86" name="TextBox 986"/>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87" name="TextBox 987"/>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988" name="TextBox 988"/>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989" name="TextBox 989"/>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990" name="TextBox 990"/>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991" name="TextBox 991"/>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992" name="TextBox 992"/>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993" name="TextBox 993"/>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994" name="TextBox 994"/>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995" name="TextBox 995"/>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996" name="Freeform 996"/>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97" name="Freeform 997"/>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98" name="Freeform 998"/>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999" name="Freeform 999"/>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00" name="Freeform 1000"/>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001" name="Group 1001"/>
            <p:cNvGrpSpPr/>
            <p:nvPr/>
          </p:nvGrpSpPr>
          <p:grpSpPr>
            <a:xfrm>
              <a:off x="524447" y="2883087"/>
              <a:ext cx="606122" cy="91075"/>
              <a:chOff x="0" y="0"/>
              <a:chExt cx="1283713" cy="192889"/>
            </a:xfrm>
          </p:grpSpPr>
          <p:sp>
            <p:nvSpPr>
              <p:cNvPr id="1002" name="Freeform 100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03" name="TextBox 100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04" name="Group 1004"/>
            <p:cNvGrpSpPr/>
            <p:nvPr/>
          </p:nvGrpSpPr>
          <p:grpSpPr>
            <a:xfrm>
              <a:off x="524447" y="2774114"/>
              <a:ext cx="606122" cy="91075"/>
              <a:chOff x="0" y="0"/>
              <a:chExt cx="1283713" cy="192889"/>
            </a:xfrm>
          </p:grpSpPr>
          <p:sp>
            <p:nvSpPr>
              <p:cNvPr id="1005" name="Freeform 100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06" name="TextBox 100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07" name="Group 1007"/>
            <p:cNvGrpSpPr/>
            <p:nvPr/>
          </p:nvGrpSpPr>
          <p:grpSpPr>
            <a:xfrm>
              <a:off x="524447" y="2665141"/>
              <a:ext cx="606122" cy="91075"/>
              <a:chOff x="0" y="0"/>
              <a:chExt cx="1283713" cy="192889"/>
            </a:xfrm>
          </p:grpSpPr>
          <p:sp>
            <p:nvSpPr>
              <p:cNvPr id="1008" name="Freeform 100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09" name="TextBox 100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010" name="TextBox 1010"/>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11" name="TextBox 1011"/>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12" name="TextBox 1012"/>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13" name="TextBox 1013"/>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014" name="TextBox 1014"/>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015" name="TextBox 1015"/>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016" name="TextBox 1016"/>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017" name="TextBox 1017"/>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018" name="TextBox 1018"/>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019" name="TextBox 1019"/>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020" name="TextBox 1020"/>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021" name="Freeform 1021"/>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22" name="Freeform 1022"/>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23" name="Freeform 1023"/>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24" name="Freeform 1024"/>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25" name="Freeform 1025"/>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026" name="Group 1026"/>
            <p:cNvGrpSpPr/>
            <p:nvPr/>
          </p:nvGrpSpPr>
          <p:grpSpPr>
            <a:xfrm>
              <a:off x="524447" y="1994763"/>
              <a:ext cx="606122" cy="91075"/>
              <a:chOff x="0" y="0"/>
              <a:chExt cx="1283713" cy="192889"/>
            </a:xfrm>
          </p:grpSpPr>
          <p:sp>
            <p:nvSpPr>
              <p:cNvPr id="1027" name="Freeform 102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28" name="TextBox 102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29" name="Group 1029"/>
            <p:cNvGrpSpPr/>
            <p:nvPr/>
          </p:nvGrpSpPr>
          <p:grpSpPr>
            <a:xfrm>
              <a:off x="524447" y="1885790"/>
              <a:ext cx="606122" cy="91075"/>
              <a:chOff x="0" y="0"/>
              <a:chExt cx="1283713" cy="192889"/>
            </a:xfrm>
          </p:grpSpPr>
          <p:sp>
            <p:nvSpPr>
              <p:cNvPr id="1030" name="Freeform 103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31" name="TextBox 103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32" name="Group 1032"/>
            <p:cNvGrpSpPr/>
            <p:nvPr/>
          </p:nvGrpSpPr>
          <p:grpSpPr>
            <a:xfrm>
              <a:off x="524447" y="1776817"/>
              <a:ext cx="606122" cy="91075"/>
              <a:chOff x="0" y="0"/>
              <a:chExt cx="1283713" cy="192889"/>
            </a:xfrm>
          </p:grpSpPr>
          <p:sp>
            <p:nvSpPr>
              <p:cNvPr id="1033" name="Freeform 103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34" name="TextBox 103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035" name="TextBox 1035"/>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36" name="TextBox 1036"/>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37" name="TextBox 1037"/>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38" name="TextBox 1038"/>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039" name="TextBox 1039"/>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040" name="TextBox 1040"/>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041" name="TextBox 1041"/>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042" name="TextBox 1042"/>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043" name="TextBox 1043"/>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044" name="TextBox 1044"/>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045" name="TextBox 1045"/>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046" name="Freeform 1046"/>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47" name="Freeform 1047"/>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48" name="Freeform 1048"/>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49" name="Freeform 1049"/>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50" name="Freeform 1050"/>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051" name="Group 1051"/>
            <p:cNvGrpSpPr/>
            <p:nvPr/>
          </p:nvGrpSpPr>
          <p:grpSpPr>
            <a:xfrm>
              <a:off x="524447" y="1105153"/>
              <a:ext cx="606122" cy="91075"/>
              <a:chOff x="0" y="0"/>
              <a:chExt cx="1283713" cy="192889"/>
            </a:xfrm>
          </p:grpSpPr>
          <p:sp>
            <p:nvSpPr>
              <p:cNvPr id="1052" name="Freeform 105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53" name="TextBox 105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54" name="Group 1054"/>
            <p:cNvGrpSpPr/>
            <p:nvPr/>
          </p:nvGrpSpPr>
          <p:grpSpPr>
            <a:xfrm>
              <a:off x="524447" y="996180"/>
              <a:ext cx="606122" cy="91075"/>
              <a:chOff x="0" y="0"/>
              <a:chExt cx="1283713" cy="192889"/>
            </a:xfrm>
          </p:grpSpPr>
          <p:sp>
            <p:nvSpPr>
              <p:cNvPr id="1055" name="Freeform 105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56" name="TextBox 105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57" name="Group 1057"/>
            <p:cNvGrpSpPr/>
            <p:nvPr/>
          </p:nvGrpSpPr>
          <p:grpSpPr>
            <a:xfrm>
              <a:off x="524447" y="887207"/>
              <a:ext cx="606122" cy="91075"/>
              <a:chOff x="0" y="0"/>
              <a:chExt cx="1283713" cy="192889"/>
            </a:xfrm>
          </p:grpSpPr>
          <p:sp>
            <p:nvSpPr>
              <p:cNvPr id="1058" name="Freeform 105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59" name="TextBox 105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060" name="TextBox 1060"/>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61" name="TextBox 1061"/>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62" name="TextBox 1062"/>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63" name="TextBox 1063"/>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064" name="TextBox 1064"/>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065" name="TextBox 1065"/>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066" name="TextBox 1066"/>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067" name="TextBox 1067"/>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068" name="TextBox 1068"/>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069" name="TextBox 1069"/>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070" name="TextBox 1070"/>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071" name="TextBox 1071"/>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1072" name="Group 1072"/>
          <p:cNvGrpSpPr/>
          <p:nvPr/>
        </p:nvGrpSpPr>
        <p:grpSpPr>
          <a:xfrm>
            <a:off x="10605051" y="2288394"/>
            <a:ext cx="1255636" cy="2965297"/>
            <a:chOff x="0" y="0"/>
            <a:chExt cx="1674181" cy="3953730"/>
          </a:xfrm>
        </p:grpSpPr>
        <p:grpSp>
          <p:nvGrpSpPr>
            <p:cNvPr id="1073" name="Group 1073"/>
            <p:cNvGrpSpPr/>
            <p:nvPr/>
          </p:nvGrpSpPr>
          <p:grpSpPr>
            <a:xfrm>
              <a:off x="376861" y="0"/>
              <a:ext cx="964167" cy="3953730"/>
              <a:chOff x="0" y="0"/>
              <a:chExt cx="457093" cy="1874388"/>
            </a:xfrm>
          </p:grpSpPr>
          <p:sp>
            <p:nvSpPr>
              <p:cNvPr id="1074" name="Freeform 1074"/>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075" name="TextBox 1075"/>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076" name="Freeform 1076"/>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77" name="Freeform 1077"/>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78" name="Freeform 1078"/>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79" name="Freeform 1079"/>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080" name="Freeform 1080"/>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081" name="Group 1081"/>
            <p:cNvGrpSpPr/>
            <p:nvPr/>
          </p:nvGrpSpPr>
          <p:grpSpPr>
            <a:xfrm>
              <a:off x="524447" y="3772697"/>
              <a:ext cx="606122" cy="91075"/>
              <a:chOff x="0" y="0"/>
              <a:chExt cx="1283713" cy="192889"/>
            </a:xfrm>
          </p:grpSpPr>
          <p:sp>
            <p:nvSpPr>
              <p:cNvPr id="1082" name="Freeform 108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83" name="TextBox 108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84" name="Group 1084"/>
            <p:cNvGrpSpPr/>
            <p:nvPr/>
          </p:nvGrpSpPr>
          <p:grpSpPr>
            <a:xfrm>
              <a:off x="524447" y="3663725"/>
              <a:ext cx="606122" cy="91075"/>
              <a:chOff x="0" y="0"/>
              <a:chExt cx="1283713" cy="192889"/>
            </a:xfrm>
          </p:grpSpPr>
          <p:sp>
            <p:nvSpPr>
              <p:cNvPr id="1085" name="Freeform 108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86" name="TextBox 108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87" name="Group 1087"/>
            <p:cNvGrpSpPr/>
            <p:nvPr/>
          </p:nvGrpSpPr>
          <p:grpSpPr>
            <a:xfrm>
              <a:off x="524447" y="3554752"/>
              <a:ext cx="606122" cy="91075"/>
              <a:chOff x="0" y="0"/>
              <a:chExt cx="1283713" cy="192889"/>
            </a:xfrm>
          </p:grpSpPr>
          <p:sp>
            <p:nvSpPr>
              <p:cNvPr id="1088" name="Freeform 108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89" name="TextBox 108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090" name="TextBox 1090"/>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91" name="TextBox 1091"/>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92" name="TextBox 1092"/>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093" name="TextBox 1093"/>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094" name="TextBox 1094"/>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095" name="TextBox 1095"/>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096" name="TextBox 1096"/>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097" name="TextBox 1097"/>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098" name="TextBox 1098"/>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099" name="TextBox 1099"/>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100" name="TextBox 1100"/>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101" name="Freeform 1101"/>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02" name="Freeform 1102"/>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03" name="Freeform 1103"/>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04" name="Freeform 1104"/>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05" name="Freeform 1105"/>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106" name="Group 1106"/>
            <p:cNvGrpSpPr/>
            <p:nvPr/>
          </p:nvGrpSpPr>
          <p:grpSpPr>
            <a:xfrm>
              <a:off x="524447" y="2883087"/>
              <a:ext cx="606122" cy="91075"/>
              <a:chOff x="0" y="0"/>
              <a:chExt cx="1283713" cy="192889"/>
            </a:xfrm>
          </p:grpSpPr>
          <p:sp>
            <p:nvSpPr>
              <p:cNvPr id="1107" name="Freeform 110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08" name="TextBox 110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109" name="Group 1109"/>
            <p:cNvGrpSpPr/>
            <p:nvPr/>
          </p:nvGrpSpPr>
          <p:grpSpPr>
            <a:xfrm>
              <a:off x="524447" y="2774114"/>
              <a:ext cx="606122" cy="91075"/>
              <a:chOff x="0" y="0"/>
              <a:chExt cx="1283713" cy="192889"/>
            </a:xfrm>
          </p:grpSpPr>
          <p:sp>
            <p:nvSpPr>
              <p:cNvPr id="1110" name="Freeform 111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11" name="TextBox 111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112" name="Group 1112"/>
            <p:cNvGrpSpPr/>
            <p:nvPr/>
          </p:nvGrpSpPr>
          <p:grpSpPr>
            <a:xfrm>
              <a:off x="524447" y="2665141"/>
              <a:ext cx="606122" cy="91075"/>
              <a:chOff x="0" y="0"/>
              <a:chExt cx="1283713" cy="192889"/>
            </a:xfrm>
          </p:grpSpPr>
          <p:sp>
            <p:nvSpPr>
              <p:cNvPr id="1113" name="Freeform 111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14" name="TextBox 111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115" name="TextBox 1115"/>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16" name="TextBox 1116"/>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17" name="TextBox 1117"/>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18" name="TextBox 1118"/>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119" name="TextBox 1119"/>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120" name="TextBox 1120"/>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121" name="TextBox 1121"/>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122" name="TextBox 1122"/>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123" name="TextBox 1123"/>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124" name="TextBox 1124"/>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125" name="TextBox 1125"/>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126" name="Freeform 1126"/>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27" name="Freeform 1127"/>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28" name="Freeform 1128"/>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29" name="Freeform 1129"/>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30" name="Freeform 1130"/>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131" name="Group 1131"/>
            <p:cNvGrpSpPr/>
            <p:nvPr/>
          </p:nvGrpSpPr>
          <p:grpSpPr>
            <a:xfrm>
              <a:off x="524447" y="1994763"/>
              <a:ext cx="606122" cy="91075"/>
              <a:chOff x="0" y="0"/>
              <a:chExt cx="1283713" cy="192889"/>
            </a:xfrm>
          </p:grpSpPr>
          <p:sp>
            <p:nvSpPr>
              <p:cNvPr id="1132" name="Freeform 113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33" name="TextBox 113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134" name="Group 1134"/>
            <p:cNvGrpSpPr/>
            <p:nvPr/>
          </p:nvGrpSpPr>
          <p:grpSpPr>
            <a:xfrm>
              <a:off x="524447" y="1885790"/>
              <a:ext cx="606122" cy="91075"/>
              <a:chOff x="0" y="0"/>
              <a:chExt cx="1283713" cy="192889"/>
            </a:xfrm>
          </p:grpSpPr>
          <p:sp>
            <p:nvSpPr>
              <p:cNvPr id="1135" name="Freeform 113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36" name="TextBox 113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137" name="Group 1137"/>
            <p:cNvGrpSpPr/>
            <p:nvPr/>
          </p:nvGrpSpPr>
          <p:grpSpPr>
            <a:xfrm>
              <a:off x="524447" y="1776817"/>
              <a:ext cx="606122" cy="91075"/>
              <a:chOff x="0" y="0"/>
              <a:chExt cx="1283713" cy="192889"/>
            </a:xfrm>
          </p:grpSpPr>
          <p:sp>
            <p:nvSpPr>
              <p:cNvPr id="1138" name="Freeform 113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39" name="TextBox 113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140" name="TextBox 1140"/>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41" name="TextBox 1141"/>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42" name="TextBox 1142"/>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43" name="TextBox 1143"/>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144" name="TextBox 1144"/>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145" name="TextBox 1145"/>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146" name="TextBox 1146"/>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147" name="TextBox 1147"/>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148" name="TextBox 1148"/>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149" name="TextBox 1149"/>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150" name="TextBox 1150"/>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151" name="Freeform 1151"/>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52" name="Freeform 1152"/>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53" name="Freeform 1153"/>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54" name="Freeform 1154"/>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55" name="Freeform 1155"/>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156" name="Group 1156"/>
            <p:cNvGrpSpPr/>
            <p:nvPr/>
          </p:nvGrpSpPr>
          <p:grpSpPr>
            <a:xfrm>
              <a:off x="524447" y="1105153"/>
              <a:ext cx="606122" cy="91075"/>
              <a:chOff x="0" y="0"/>
              <a:chExt cx="1283713" cy="192889"/>
            </a:xfrm>
          </p:grpSpPr>
          <p:sp>
            <p:nvSpPr>
              <p:cNvPr id="1157" name="Freeform 115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58" name="TextBox 115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159" name="Group 1159"/>
            <p:cNvGrpSpPr/>
            <p:nvPr/>
          </p:nvGrpSpPr>
          <p:grpSpPr>
            <a:xfrm>
              <a:off x="524447" y="996180"/>
              <a:ext cx="606122" cy="91075"/>
              <a:chOff x="0" y="0"/>
              <a:chExt cx="1283713" cy="192889"/>
            </a:xfrm>
          </p:grpSpPr>
          <p:sp>
            <p:nvSpPr>
              <p:cNvPr id="1160" name="Freeform 116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61" name="TextBox 116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162" name="Group 1162"/>
            <p:cNvGrpSpPr/>
            <p:nvPr/>
          </p:nvGrpSpPr>
          <p:grpSpPr>
            <a:xfrm>
              <a:off x="524447" y="887207"/>
              <a:ext cx="606122" cy="91075"/>
              <a:chOff x="0" y="0"/>
              <a:chExt cx="1283713" cy="192889"/>
            </a:xfrm>
          </p:grpSpPr>
          <p:sp>
            <p:nvSpPr>
              <p:cNvPr id="1163" name="Freeform 116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64" name="TextBox 116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165" name="TextBox 1165"/>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66" name="TextBox 1166"/>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67" name="TextBox 1167"/>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68" name="TextBox 1168"/>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169" name="TextBox 1169"/>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170" name="TextBox 1170"/>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171" name="TextBox 1171"/>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172" name="TextBox 1172"/>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173" name="TextBox 1173"/>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174" name="TextBox 1174"/>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175" name="TextBox 1175"/>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176" name="TextBox 1176"/>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1177" name="Group 1177"/>
          <p:cNvGrpSpPr/>
          <p:nvPr/>
        </p:nvGrpSpPr>
        <p:grpSpPr>
          <a:xfrm>
            <a:off x="11370885" y="2288394"/>
            <a:ext cx="1255636" cy="2965297"/>
            <a:chOff x="0" y="0"/>
            <a:chExt cx="1674181" cy="3953730"/>
          </a:xfrm>
        </p:grpSpPr>
        <p:grpSp>
          <p:nvGrpSpPr>
            <p:cNvPr id="1178" name="Group 1178"/>
            <p:cNvGrpSpPr/>
            <p:nvPr/>
          </p:nvGrpSpPr>
          <p:grpSpPr>
            <a:xfrm>
              <a:off x="376861" y="0"/>
              <a:ext cx="964167" cy="3953730"/>
              <a:chOff x="0" y="0"/>
              <a:chExt cx="457093" cy="1874388"/>
            </a:xfrm>
          </p:grpSpPr>
          <p:sp>
            <p:nvSpPr>
              <p:cNvPr id="1179" name="Freeform 1179"/>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180" name="TextBox 1180"/>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181" name="Freeform 1181"/>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82" name="Freeform 1182"/>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83" name="Freeform 1183"/>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84" name="Freeform 1184"/>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185" name="Freeform 1185"/>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186" name="Group 1186"/>
            <p:cNvGrpSpPr/>
            <p:nvPr/>
          </p:nvGrpSpPr>
          <p:grpSpPr>
            <a:xfrm>
              <a:off x="524447" y="3772697"/>
              <a:ext cx="606122" cy="91075"/>
              <a:chOff x="0" y="0"/>
              <a:chExt cx="1283713" cy="192889"/>
            </a:xfrm>
          </p:grpSpPr>
          <p:sp>
            <p:nvSpPr>
              <p:cNvPr id="1187" name="Freeform 118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88" name="TextBox 118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189" name="Group 1189"/>
            <p:cNvGrpSpPr/>
            <p:nvPr/>
          </p:nvGrpSpPr>
          <p:grpSpPr>
            <a:xfrm>
              <a:off x="524447" y="3663725"/>
              <a:ext cx="606122" cy="91075"/>
              <a:chOff x="0" y="0"/>
              <a:chExt cx="1283713" cy="192889"/>
            </a:xfrm>
          </p:grpSpPr>
          <p:sp>
            <p:nvSpPr>
              <p:cNvPr id="1190" name="Freeform 119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91" name="TextBox 119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192" name="Group 1192"/>
            <p:cNvGrpSpPr/>
            <p:nvPr/>
          </p:nvGrpSpPr>
          <p:grpSpPr>
            <a:xfrm>
              <a:off x="524447" y="3554752"/>
              <a:ext cx="606122" cy="91075"/>
              <a:chOff x="0" y="0"/>
              <a:chExt cx="1283713" cy="192889"/>
            </a:xfrm>
          </p:grpSpPr>
          <p:sp>
            <p:nvSpPr>
              <p:cNvPr id="1193" name="Freeform 119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194" name="TextBox 119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195" name="TextBox 1195"/>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96" name="TextBox 1196"/>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97" name="TextBox 1197"/>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198" name="TextBox 1198"/>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199" name="TextBox 1199"/>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200" name="TextBox 1200"/>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201" name="TextBox 1201"/>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202" name="TextBox 1202"/>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203" name="TextBox 1203"/>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204" name="TextBox 1204"/>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205" name="TextBox 1205"/>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206" name="Freeform 1206"/>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07" name="Freeform 1207"/>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08" name="Freeform 1208"/>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09" name="Freeform 1209"/>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10" name="Freeform 1210"/>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211" name="Group 1211"/>
            <p:cNvGrpSpPr/>
            <p:nvPr/>
          </p:nvGrpSpPr>
          <p:grpSpPr>
            <a:xfrm>
              <a:off x="524447" y="2883087"/>
              <a:ext cx="606122" cy="91075"/>
              <a:chOff x="0" y="0"/>
              <a:chExt cx="1283713" cy="192889"/>
            </a:xfrm>
          </p:grpSpPr>
          <p:sp>
            <p:nvSpPr>
              <p:cNvPr id="1212" name="Freeform 121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13" name="TextBox 121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214" name="Group 1214"/>
            <p:cNvGrpSpPr/>
            <p:nvPr/>
          </p:nvGrpSpPr>
          <p:grpSpPr>
            <a:xfrm>
              <a:off x="524447" y="2774114"/>
              <a:ext cx="606122" cy="91075"/>
              <a:chOff x="0" y="0"/>
              <a:chExt cx="1283713" cy="192889"/>
            </a:xfrm>
          </p:grpSpPr>
          <p:sp>
            <p:nvSpPr>
              <p:cNvPr id="1215" name="Freeform 121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16" name="TextBox 121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217" name="Group 1217"/>
            <p:cNvGrpSpPr/>
            <p:nvPr/>
          </p:nvGrpSpPr>
          <p:grpSpPr>
            <a:xfrm>
              <a:off x="524447" y="2665141"/>
              <a:ext cx="606122" cy="91075"/>
              <a:chOff x="0" y="0"/>
              <a:chExt cx="1283713" cy="192889"/>
            </a:xfrm>
          </p:grpSpPr>
          <p:sp>
            <p:nvSpPr>
              <p:cNvPr id="1218" name="Freeform 121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19" name="TextBox 121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220" name="TextBox 1220"/>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221" name="TextBox 1221"/>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222" name="TextBox 1222"/>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223" name="TextBox 1223"/>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224" name="TextBox 1224"/>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225" name="TextBox 1225"/>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226" name="TextBox 1226"/>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227" name="TextBox 1227"/>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228" name="TextBox 1228"/>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229" name="TextBox 1229"/>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230" name="TextBox 1230"/>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231" name="Freeform 1231"/>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32" name="Freeform 1232"/>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33" name="Freeform 1233"/>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34" name="Freeform 1234"/>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35" name="Freeform 1235"/>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236" name="Group 1236"/>
            <p:cNvGrpSpPr/>
            <p:nvPr/>
          </p:nvGrpSpPr>
          <p:grpSpPr>
            <a:xfrm>
              <a:off x="524447" y="1994763"/>
              <a:ext cx="606122" cy="91075"/>
              <a:chOff x="0" y="0"/>
              <a:chExt cx="1283713" cy="192889"/>
            </a:xfrm>
          </p:grpSpPr>
          <p:sp>
            <p:nvSpPr>
              <p:cNvPr id="1237" name="Freeform 123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38" name="TextBox 123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239" name="Group 1239"/>
            <p:cNvGrpSpPr/>
            <p:nvPr/>
          </p:nvGrpSpPr>
          <p:grpSpPr>
            <a:xfrm>
              <a:off x="524447" y="1885790"/>
              <a:ext cx="606122" cy="91075"/>
              <a:chOff x="0" y="0"/>
              <a:chExt cx="1283713" cy="192889"/>
            </a:xfrm>
          </p:grpSpPr>
          <p:sp>
            <p:nvSpPr>
              <p:cNvPr id="1240" name="Freeform 124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41" name="TextBox 124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242" name="Group 1242"/>
            <p:cNvGrpSpPr/>
            <p:nvPr/>
          </p:nvGrpSpPr>
          <p:grpSpPr>
            <a:xfrm>
              <a:off x="524447" y="1776817"/>
              <a:ext cx="606122" cy="91075"/>
              <a:chOff x="0" y="0"/>
              <a:chExt cx="1283713" cy="192889"/>
            </a:xfrm>
          </p:grpSpPr>
          <p:sp>
            <p:nvSpPr>
              <p:cNvPr id="1243" name="Freeform 124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44" name="TextBox 124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245" name="TextBox 1245"/>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246" name="TextBox 1246"/>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247" name="TextBox 1247"/>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248" name="TextBox 1248"/>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249" name="TextBox 1249"/>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250" name="TextBox 1250"/>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251" name="TextBox 1251"/>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252" name="TextBox 1252"/>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253" name="TextBox 1253"/>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254" name="TextBox 1254"/>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255" name="TextBox 1255"/>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256" name="Freeform 1256"/>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57" name="Freeform 1257"/>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58" name="Freeform 1258"/>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59" name="Freeform 1259"/>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60" name="Freeform 1260"/>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261" name="Group 1261"/>
            <p:cNvGrpSpPr/>
            <p:nvPr/>
          </p:nvGrpSpPr>
          <p:grpSpPr>
            <a:xfrm>
              <a:off x="524447" y="1105153"/>
              <a:ext cx="606122" cy="91075"/>
              <a:chOff x="0" y="0"/>
              <a:chExt cx="1283713" cy="192889"/>
            </a:xfrm>
          </p:grpSpPr>
          <p:sp>
            <p:nvSpPr>
              <p:cNvPr id="1262" name="Freeform 126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63" name="TextBox 126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264" name="Group 1264"/>
            <p:cNvGrpSpPr/>
            <p:nvPr/>
          </p:nvGrpSpPr>
          <p:grpSpPr>
            <a:xfrm>
              <a:off x="524447" y="996180"/>
              <a:ext cx="606122" cy="91075"/>
              <a:chOff x="0" y="0"/>
              <a:chExt cx="1283713" cy="192889"/>
            </a:xfrm>
          </p:grpSpPr>
          <p:sp>
            <p:nvSpPr>
              <p:cNvPr id="1265" name="Freeform 126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66" name="TextBox 126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267" name="Group 1267"/>
            <p:cNvGrpSpPr/>
            <p:nvPr/>
          </p:nvGrpSpPr>
          <p:grpSpPr>
            <a:xfrm>
              <a:off x="524447" y="887207"/>
              <a:ext cx="606122" cy="91075"/>
              <a:chOff x="0" y="0"/>
              <a:chExt cx="1283713" cy="192889"/>
            </a:xfrm>
          </p:grpSpPr>
          <p:sp>
            <p:nvSpPr>
              <p:cNvPr id="1268" name="Freeform 126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69" name="TextBox 126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270" name="TextBox 1270"/>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271" name="TextBox 1271"/>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272" name="TextBox 1272"/>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273" name="TextBox 1273"/>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274" name="TextBox 1274"/>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275" name="TextBox 1275"/>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276" name="TextBox 1276"/>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277" name="TextBox 1277"/>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278" name="TextBox 1278"/>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279" name="TextBox 1279"/>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280" name="TextBox 1280"/>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281" name="TextBox 1281"/>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sp>
        <p:nvSpPr>
          <p:cNvPr id="1282" name="TextBox 1282"/>
          <p:cNvSpPr txBox="1"/>
          <p:nvPr/>
        </p:nvSpPr>
        <p:spPr>
          <a:xfrm>
            <a:off x="12452462" y="3586401"/>
            <a:ext cx="464836" cy="424401"/>
          </a:xfrm>
          <a:prstGeom prst="rect">
            <a:avLst/>
          </a:prstGeom>
        </p:spPr>
        <p:txBody>
          <a:bodyPr lIns="0" tIns="0" rIns="0" bIns="0" rtlCol="0" anchor="t">
            <a:spAutoFit/>
          </a:bodyPr>
          <a:lstStyle/>
          <a:p>
            <a:pPr algn="ctr">
              <a:lnSpc>
                <a:spcPts val="1719"/>
              </a:lnSpc>
              <a:spcBef>
                <a:spcPct val="0"/>
              </a:spcBef>
            </a:pPr>
            <a:r>
              <a:rPr lang="en-US" sz="1228">
                <a:solidFill>
                  <a:srgbClr val="000000"/>
                </a:solidFill>
                <a:latin typeface="Open Sans"/>
                <a:ea typeface="Open Sans"/>
                <a:cs typeface="Open Sans"/>
                <a:sym typeface="Open Sans"/>
              </a:rPr>
              <a:t>x more </a:t>
            </a:r>
          </a:p>
        </p:txBody>
      </p:sp>
      <p:grpSp>
        <p:nvGrpSpPr>
          <p:cNvPr id="1283" name="Group 1283"/>
          <p:cNvGrpSpPr/>
          <p:nvPr/>
        </p:nvGrpSpPr>
        <p:grpSpPr>
          <a:xfrm>
            <a:off x="13116350" y="2210017"/>
            <a:ext cx="3714490" cy="3048809"/>
            <a:chOff x="0" y="0"/>
            <a:chExt cx="2347959" cy="1927177"/>
          </a:xfrm>
        </p:grpSpPr>
        <p:sp>
          <p:nvSpPr>
            <p:cNvPr id="1284" name="Freeform 1284"/>
            <p:cNvSpPr/>
            <p:nvPr/>
          </p:nvSpPr>
          <p:spPr>
            <a:xfrm>
              <a:off x="0" y="0"/>
              <a:ext cx="2347959" cy="1927177"/>
            </a:xfrm>
            <a:custGeom>
              <a:avLst/>
              <a:gdLst/>
              <a:ahLst/>
              <a:cxnLst/>
              <a:rect l="l" t="t" r="r" b="b"/>
              <a:pathLst>
                <a:path w="2347959" h="1927177">
                  <a:moveTo>
                    <a:pt x="106297" y="0"/>
                  </a:moveTo>
                  <a:lnTo>
                    <a:pt x="2241662" y="0"/>
                  </a:lnTo>
                  <a:cubicBezTo>
                    <a:pt x="2300368" y="0"/>
                    <a:pt x="2347959" y="47591"/>
                    <a:pt x="2347959" y="106297"/>
                  </a:cubicBezTo>
                  <a:lnTo>
                    <a:pt x="2347959" y="1820880"/>
                  </a:lnTo>
                  <a:cubicBezTo>
                    <a:pt x="2347959" y="1879586"/>
                    <a:pt x="2300368" y="1927177"/>
                    <a:pt x="2241662" y="1927177"/>
                  </a:cubicBezTo>
                  <a:lnTo>
                    <a:pt x="106297" y="1927177"/>
                  </a:lnTo>
                  <a:cubicBezTo>
                    <a:pt x="47591" y="1927177"/>
                    <a:pt x="0" y="1879586"/>
                    <a:pt x="0" y="1820880"/>
                  </a:cubicBezTo>
                  <a:lnTo>
                    <a:pt x="0" y="106297"/>
                  </a:lnTo>
                  <a:cubicBezTo>
                    <a:pt x="0" y="47591"/>
                    <a:pt x="47591" y="0"/>
                    <a:pt x="106297" y="0"/>
                  </a:cubicBezTo>
                  <a:close/>
                </a:path>
              </a:pathLst>
            </a:custGeom>
            <a:solidFill>
              <a:srgbClr val="F95C32"/>
            </a:solidFill>
          </p:spPr>
          <p:txBody>
            <a:bodyPr/>
            <a:lstStyle/>
            <a:p>
              <a:endParaRPr lang="en-PH"/>
            </a:p>
          </p:txBody>
        </p:sp>
        <p:sp>
          <p:nvSpPr>
            <p:cNvPr id="1285" name="TextBox 1285"/>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1286" name="Group 1286"/>
          <p:cNvGrpSpPr/>
          <p:nvPr/>
        </p:nvGrpSpPr>
        <p:grpSpPr>
          <a:xfrm>
            <a:off x="12917298" y="2262883"/>
            <a:ext cx="1255636" cy="2965297"/>
            <a:chOff x="0" y="0"/>
            <a:chExt cx="1674181" cy="3953730"/>
          </a:xfrm>
        </p:grpSpPr>
        <p:grpSp>
          <p:nvGrpSpPr>
            <p:cNvPr id="1287" name="Group 1287"/>
            <p:cNvGrpSpPr/>
            <p:nvPr/>
          </p:nvGrpSpPr>
          <p:grpSpPr>
            <a:xfrm>
              <a:off x="376861" y="0"/>
              <a:ext cx="964167" cy="3953730"/>
              <a:chOff x="0" y="0"/>
              <a:chExt cx="457093" cy="1874388"/>
            </a:xfrm>
          </p:grpSpPr>
          <p:sp>
            <p:nvSpPr>
              <p:cNvPr id="1288" name="Freeform 1288"/>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289" name="TextBox 1289"/>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290" name="Freeform 1290"/>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91" name="Freeform 1291"/>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92" name="Freeform 1292"/>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93" name="Freeform 1293"/>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294" name="Freeform 1294"/>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295" name="Group 1295"/>
            <p:cNvGrpSpPr/>
            <p:nvPr/>
          </p:nvGrpSpPr>
          <p:grpSpPr>
            <a:xfrm>
              <a:off x="524447" y="3772697"/>
              <a:ext cx="606122" cy="91075"/>
              <a:chOff x="0" y="0"/>
              <a:chExt cx="1283713" cy="192889"/>
            </a:xfrm>
          </p:grpSpPr>
          <p:sp>
            <p:nvSpPr>
              <p:cNvPr id="1296" name="Freeform 129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297" name="TextBox 129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298" name="Group 1298"/>
            <p:cNvGrpSpPr/>
            <p:nvPr/>
          </p:nvGrpSpPr>
          <p:grpSpPr>
            <a:xfrm>
              <a:off x="524447" y="3663725"/>
              <a:ext cx="606122" cy="91075"/>
              <a:chOff x="0" y="0"/>
              <a:chExt cx="1283713" cy="192889"/>
            </a:xfrm>
          </p:grpSpPr>
          <p:sp>
            <p:nvSpPr>
              <p:cNvPr id="1299" name="Freeform 129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00" name="TextBox 130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01" name="Group 1301"/>
            <p:cNvGrpSpPr/>
            <p:nvPr/>
          </p:nvGrpSpPr>
          <p:grpSpPr>
            <a:xfrm>
              <a:off x="524447" y="3554752"/>
              <a:ext cx="606122" cy="91075"/>
              <a:chOff x="0" y="0"/>
              <a:chExt cx="1283713" cy="192889"/>
            </a:xfrm>
          </p:grpSpPr>
          <p:sp>
            <p:nvSpPr>
              <p:cNvPr id="1302" name="Freeform 130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03" name="TextBox 130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304" name="TextBox 1304"/>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05" name="TextBox 1305"/>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06" name="TextBox 1306"/>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07" name="TextBox 1307"/>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308" name="TextBox 1308"/>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309" name="TextBox 1309"/>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310" name="TextBox 1310"/>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311" name="TextBox 1311"/>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312" name="TextBox 1312"/>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313" name="TextBox 1313"/>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314" name="TextBox 1314"/>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315" name="Freeform 1315"/>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16" name="Freeform 1316"/>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17" name="Freeform 1317"/>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18" name="Freeform 1318"/>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19" name="Freeform 1319"/>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320" name="Group 1320"/>
            <p:cNvGrpSpPr/>
            <p:nvPr/>
          </p:nvGrpSpPr>
          <p:grpSpPr>
            <a:xfrm>
              <a:off x="524447" y="2883087"/>
              <a:ext cx="606122" cy="91075"/>
              <a:chOff x="0" y="0"/>
              <a:chExt cx="1283713" cy="192889"/>
            </a:xfrm>
          </p:grpSpPr>
          <p:sp>
            <p:nvSpPr>
              <p:cNvPr id="1321" name="Freeform 132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22" name="TextBox 132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23" name="Group 1323"/>
            <p:cNvGrpSpPr/>
            <p:nvPr/>
          </p:nvGrpSpPr>
          <p:grpSpPr>
            <a:xfrm>
              <a:off x="524447" y="2774114"/>
              <a:ext cx="606122" cy="91075"/>
              <a:chOff x="0" y="0"/>
              <a:chExt cx="1283713" cy="192889"/>
            </a:xfrm>
          </p:grpSpPr>
          <p:sp>
            <p:nvSpPr>
              <p:cNvPr id="1324" name="Freeform 132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25" name="TextBox 132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26" name="Group 1326"/>
            <p:cNvGrpSpPr/>
            <p:nvPr/>
          </p:nvGrpSpPr>
          <p:grpSpPr>
            <a:xfrm>
              <a:off x="524447" y="2665141"/>
              <a:ext cx="606122" cy="91075"/>
              <a:chOff x="0" y="0"/>
              <a:chExt cx="1283713" cy="192889"/>
            </a:xfrm>
          </p:grpSpPr>
          <p:sp>
            <p:nvSpPr>
              <p:cNvPr id="1327" name="Freeform 132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28" name="TextBox 132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329" name="TextBox 1329"/>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30" name="TextBox 1330"/>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31" name="TextBox 1331"/>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32" name="TextBox 1332"/>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333" name="TextBox 1333"/>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334" name="TextBox 1334"/>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335" name="TextBox 1335"/>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336" name="TextBox 1336"/>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337" name="TextBox 1337"/>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338" name="TextBox 1338"/>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339" name="TextBox 1339"/>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340" name="Freeform 1340"/>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41" name="Freeform 1341"/>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42" name="Freeform 1342"/>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43" name="Freeform 1343"/>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44" name="Freeform 1344"/>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345" name="Group 1345"/>
            <p:cNvGrpSpPr/>
            <p:nvPr/>
          </p:nvGrpSpPr>
          <p:grpSpPr>
            <a:xfrm>
              <a:off x="524447" y="1994763"/>
              <a:ext cx="606122" cy="91075"/>
              <a:chOff x="0" y="0"/>
              <a:chExt cx="1283713" cy="192889"/>
            </a:xfrm>
          </p:grpSpPr>
          <p:sp>
            <p:nvSpPr>
              <p:cNvPr id="1346" name="Freeform 134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47" name="TextBox 134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48" name="Group 1348"/>
            <p:cNvGrpSpPr/>
            <p:nvPr/>
          </p:nvGrpSpPr>
          <p:grpSpPr>
            <a:xfrm>
              <a:off x="524447" y="1885790"/>
              <a:ext cx="606122" cy="91075"/>
              <a:chOff x="0" y="0"/>
              <a:chExt cx="1283713" cy="192889"/>
            </a:xfrm>
          </p:grpSpPr>
          <p:sp>
            <p:nvSpPr>
              <p:cNvPr id="1349" name="Freeform 134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50" name="TextBox 135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51" name="Group 1351"/>
            <p:cNvGrpSpPr/>
            <p:nvPr/>
          </p:nvGrpSpPr>
          <p:grpSpPr>
            <a:xfrm>
              <a:off x="524447" y="1776817"/>
              <a:ext cx="606122" cy="91075"/>
              <a:chOff x="0" y="0"/>
              <a:chExt cx="1283713" cy="192889"/>
            </a:xfrm>
          </p:grpSpPr>
          <p:sp>
            <p:nvSpPr>
              <p:cNvPr id="1352" name="Freeform 135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53" name="TextBox 135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354" name="TextBox 1354"/>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55" name="TextBox 1355"/>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56" name="TextBox 1356"/>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57" name="TextBox 1357"/>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358" name="TextBox 1358"/>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359" name="TextBox 1359"/>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360" name="TextBox 1360"/>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361" name="TextBox 1361"/>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362" name="TextBox 1362"/>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363" name="TextBox 1363"/>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364" name="TextBox 1364"/>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365" name="Freeform 1365"/>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66" name="Freeform 1366"/>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67" name="Freeform 1367"/>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68" name="Freeform 1368"/>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69" name="Freeform 1369"/>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370" name="Group 1370"/>
            <p:cNvGrpSpPr/>
            <p:nvPr/>
          </p:nvGrpSpPr>
          <p:grpSpPr>
            <a:xfrm>
              <a:off x="524447" y="1105153"/>
              <a:ext cx="606122" cy="91075"/>
              <a:chOff x="0" y="0"/>
              <a:chExt cx="1283713" cy="192889"/>
            </a:xfrm>
          </p:grpSpPr>
          <p:sp>
            <p:nvSpPr>
              <p:cNvPr id="1371" name="Freeform 137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72" name="TextBox 137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73" name="Group 1373"/>
            <p:cNvGrpSpPr/>
            <p:nvPr/>
          </p:nvGrpSpPr>
          <p:grpSpPr>
            <a:xfrm>
              <a:off x="524447" y="996180"/>
              <a:ext cx="606122" cy="91075"/>
              <a:chOff x="0" y="0"/>
              <a:chExt cx="1283713" cy="192889"/>
            </a:xfrm>
          </p:grpSpPr>
          <p:sp>
            <p:nvSpPr>
              <p:cNvPr id="1374" name="Freeform 137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75" name="TextBox 137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76" name="Group 1376"/>
            <p:cNvGrpSpPr/>
            <p:nvPr/>
          </p:nvGrpSpPr>
          <p:grpSpPr>
            <a:xfrm>
              <a:off x="524447" y="887207"/>
              <a:ext cx="606122" cy="91075"/>
              <a:chOff x="0" y="0"/>
              <a:chExt cx="1283713" cy="192889"/>
            </a:xfrm>
          </p:grpSpPr>
          <p:sp>
            <p:nvSpPr>
              <p:cNvPr id="1377" name="Freeform 137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78" name="TextBox 137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379" name="TextBox 1379"/>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80" name="TextBox 1380"/>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81" name="TextBox 1381"/>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382" name="TextBox 1382"/>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383" name="TextBox 1383"/>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384" name="TextBox 1384"/>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385" name="TextBox 1385"/>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386" name="TextBox 1386"/>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387" name="TextBox 1387"/>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388" name="TextBox 1388"/>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389" name="TextBox 1389"/>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390" name="TextBox 1390"/>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1391" name="Group 1391"/>
          <p:cNvGrpSpPr/>
          <p:nvPr/>
        </p:nvGrpSpPr>
        <p:grpSpPr>
          <a:xfrm>
            <a:off x="13678805" y="2259551"/>
            <a:ext cx="1255636" cy="2965297"/>
            <a:chOff x="0" y="0"/>
            <a:chExt cx="1674181" cy="3953730"/>
          </a:xfrm>
        </p:grpSpPr>
        <p:grpSp>
          <p:nvGrpSpPr>
            <p:cNvPr id="1392" name="Group 1392"/>
            <p:cNvGrpSpPr/>
            <p:nvPr/>
          </p:nvGrpSpPr>
          <p:grpSpPr>
            <a:xfrm>
              <a:off x="376861" y="0"/>
              <a:ext cx="964167" cy="3953730"/>
              <a:chOff x="0" y="0"/>
              <a:chExt cx="457093" cy="1874388"/>
            </a:xfrm>
          </p:grpSpPr>
          <p:sp>
            <p:nvSpPr>
              <p:cNvPr id="1393" name="Freeform 1393"/>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394" name="TextBox 1394"/>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395" name="Freeform 1395"/>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96" name="Freeform 1396"/>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97" name="Freeform 1397"/>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98" name="Freeform 1398"/>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399" name="Freeform 1399"/>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400" name="Group 1400"/>
            <p:cNvGrpSpPr/>
            <p:nvPr/>
          </p:nvGrpSpPr>
          <p:grpSpPr>
            <a:xfrm>
              <a:off x="524447" y="3772697"/>
              <a:ext cx="606122" cy="91075"/>
              <a:chOff x="0" y="0"/>
              <a:chExt cx="1283713" cy="192889"/>
            </a:xfrm>
          </p:grpSpPr>
          <p:sp>
            <p:nvSpPr>
              <p:cNvPr id="1401" name="Freeform 140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02" name="TextBox 140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403" name="Group 1403"/>
            <p:cNvGrpSpPr/>
            <p:nvPr/>
          </p:nvGrpSpPr>
          <p:grpSpPr>
            <a:xfrm>
              <a:off x="524447" y="3663725"/>
              <a:ext cx="606122" cy="91075"/>
              <a:chOff x="0" y="0"/>
              <a:chExt cx="1283713" cy="192889"/>
            </a:xfrm>
          </p:grpSpPr>
          <p:sp>
            <p:nvSpPr>
              <p:cNvPr id="1404" name="Freeform 140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05" name="TextBox 140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406" name="Group 1406"/>
            <p:cNvGrpSpPr/>
            <p:nvPr/>
          </p:nvGrpSpPr>
          <p:grpSpPr>
            <a:xfrm>
              <a:off x="524447" y="3554752"/>
              <a:ext cx="606122" cy="91075"/>
              <a:chOff x="0" y="0"/>
              <a:chExt cx="1283713" cy="192889"/>
            </a:xfrm>
          </p:grpSpPr>
          <p:sp>
            <p:nvSpPr>
              <p:cNvPr id="1407" name="Freeform 140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08" name="TextBox 140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409" name="TextBox 1409"/>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10" name="TextBox 1410"/>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11" name="TextBox 1411"/>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12" name="TextBox 1412"/>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413" name="TextBox 1413"/>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414" name="TextBox 1414"/>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415" name="TextBox 1415"/>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416" name="TextBox 1416"/>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417" name="TextBox 1417"/>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418" name="TextBox 1418"/>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419" name="TextBox 1419"/>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420" name="Freeform 1420"/>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21" name="Freeform 1421"/>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22" name="Freeform 1422"/>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23" name="Freeform 1423"/>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24" name="Freeform 1424"/>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425" name="Group 1425"/>
            <p:cNvGrpSpPr/>
            <p:nvPr/>
          </p:nvGrpSpPr>
          <p:grpSpPr>
            <a:xfrm>
              <a:off x="524447" y="2883087"/>
              <a:ext cx="606122" cy="91075"/>
              <a:chOff x="0" y="0"/>
              <a:chExt cx="1283713" cy="192889"/>
            </a:xfrm>
          </p:grpSpPr>
          <p:sp>
            <p:nvSpPr>
              <p:cNvPr id="1426" name="Freeform 142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27" name="TextBox 142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428" name="Group 1428"/>
            <p:cNvGrpSpPr/>
            <p:nvPr/>
          </p:nvGrpSpPr>
          <p:grpSpPr>
            <a:xfrm>
              <a:off x="524447" y="2774114"/>
              <a:ext cx="606122" cy="91075"/>
              <a:chOff x="0" y="0"/>
              <a:chExt cx="1283713" cy="192889"/>
            </a:xfrm>
          </p:grpSpPr>
          <p:sp>
            <p:nvSpPr>
              <p:cNvPr id="1429" name="Freeform 142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30" name="TextBox 143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431" name="Group 1431"/>
            <p:cNvGrpSpPr/>
            <p:nvPr/>
          </p:nvGrpSpPr>
          <p:grpSpPr>
            <a:xfrm>
              <a:off x="524447" y="2665141"/>
              <a:ext cx="606122" cy="91075"/>
              <a:chOff x="0" y="0"/>
              <a:chExt cx="1283713" cy="192889"/>
            </a:xfrm>
          </p:grpSpPr>
          <p:sp>
            <p:nvSpPr>
              <p:cNvPr id="1432" name="Freeform 143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33" name="TextBox 143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434" name="TextBox 1434"/>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35" name="TextBox 1435"/>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36" name="TextBox 1436"/>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37" name="TextBox 1437"/>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438" name="TextBox 1438"/>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439" name="TextBox 1439"/>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440" name="TextBox 1440"/>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441" name="TextBox 1441"/>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442" name="TextBox 1442"/>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443" name="TextBox 1443"/>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444" name="TextBox 1444"/>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445" name="Freeform 1445"/>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46" name="Freeform 1446"/>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47" name="Freeform 1447"/>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48" name="Freeform 1448"/>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49" name="Freeform 1449"/>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450" name="Group 1450"/>
            <p:cNvGrpSpPr/>
            <p:nvPr/>
          </p:nvGrpSpPr>
          <p:grpSpPr>
            <a:xfrm>
              <a:off x="524447" y="1994763"/>
              <a:ext cx="606122" cy="91075"/>
              <a:chOff x="0" y="0"/>
              <a:chExt cx="1283713" cy="192889"/>
            </a:xfrm>
          </p:grpSpPr>
          <p:sp>
            <p:nvSpPr>
              <p:cNvPr id="1451" name="Freeform 145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52" name="TextBox 145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453" name="Group 1453"/>
            <p:cNvGrpSpPr/>
            <p:nvPr/>
          </p:nvGrpSpPr>
          <p:grpSpPr>
            <a:xfrm>
              <a:off x="524447" y="1885790"/>
              <a:ext cx="606122" cy="91075"/>
              <a:chOff x="0" y="0"/>
              <a:chExt cx="1283713" cy="192889"/>
            </a:xfrm>
          </p:grpSpPr>
          <p:sp>
            <p:nvSpPr>
              <p:cNvPr id="1454" name="Freeform 145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55" name="TextBox 145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456" name="Group 1456"/>
            <p:cNvGrpSpPr/>
            <p:nvPr/>
          </p:nvGrpSpPr>
          <p:grpSpPr>
            <a:xfrm>
              <a:off x="524447" y="1776817"/>
              <a:ext cx="606122" cy="91075"/>
              <a:chOff x="0" y="0"/>
              <a:chExt cx="1283713" cy="192889"/>
            </a:xfrm>
          </p:grpSpPr>
          <p:sp>
            <p:nvSpPr>
              <p:cNvPr id="1457" name="Freeform 145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58" name="TextBox 145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459" name="TextBox 1459"/>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60" name="TextBox 1460"/>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61" name="TextBox 1461"/>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62" name="TextBox 1462"/>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463" name="TextBox 1463"/>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464" name="TextBox 1464"/>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465" name="TextBox 1465"/>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466" name="TextBox 1466"/>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467" name="TextBox 1467"/>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468" name="TextBox 1468"/>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469" name="TextBox 1469"/>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470" name="Freeform 1470"/>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71" name="Freeform 1471"/>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72" name="Freeform 1472"/>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73" name="Freeform 1473"/>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474" name="Freeform 1474"/>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475" name="Group 1475"/>
            <p:cNvGrpSpPr/>
            <p:nvPr/>
          </p:nvGrpSpPr>
          <p:grpSpPr>
            <a:xfrm>
              <a:off x="524447" y="1105153"/>
              <a:ext cx="606122" cy="91075"/>
              <a:chOff x="0" y="0"/>
              <a:chExt cx="1283713" cy="192889"/>
            </a:xfrm>
          </p:grpSpPr>
          <p:sp>
            <p:nvSpPr>
              <p:cNvPr id="1476" name="Freeform 147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77" name="TextBox 147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478" name="Group 1478"/>
            <p:cNvGrpSpPr/>
            <p:nvPr/>
          </p:nvGrpSpPr>
          <p:grpSpPr>
            <a:xfrm>
              <a:off x="524447" y="996180"/>
              <a:ext cx="606122" cy="91075"/>
              <a:chOff x="0" y="0"/>
              <a:chExt cx="1283713" cy="192889"/>
            </a:xfrm>
          </p:grpSpPr>
          <p:sp>
            <p:nvSpPr>
              <p:cNvPr id="1479" name="Freeform 147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80" name="TextBox 148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481" name="Group 1481"/>
            <p:cNvGrpSpPr/>
            <p:nvPr/>
          </p:nvGrpSpPr>
          <p:grpSpPr>
            <a:xfrm>
              <a:off x="524447" y="887207"/>
              <a:ext cx="606122" cy="91075"/>
              <a:chOff x="0" y="0"/>
              <a:chExt cx="1283713" cy="192889"/>
            </a:xfrm>
          </p:grpSpPr>
          <p:sp>
            <p:nvSpPr>
              <p:cNvPr id="1482" name="Freeform 148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483" name="TextBox 148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484" name="TextBox 1484"/>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85" name="TextBox 1485"/>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86" name="TextBox 1486"/>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487" name="TextBox 1487"/>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488" name="TextBox 1488"/>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489" name="TextBox 1489"/>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490" name="TextBox 1490"/>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491" name="TextBox 1491"/>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492" name="TextBox 1492"/>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493" name="TextBox 1493"/>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494" name="TextBox 1494"/>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495" name="TextBox 1495"/>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1496" name="Group 1496"/>
          <p:cNvGrpSpPr/>
          <p:nvPr/>
        </p:nvGrpSpPr>
        <p:grpSpPr>
          <a:xfrm>
            <a:off x="14431511" y="2249400"/>
            <a:ext cx="1255636" cy="2965297"/>
            <a:chOff x="0" y="0"/>
            <a:chExt cx="1674181" cy="3953730"/>
          </a:xfrm>
        </p:grpSpPr>
        <p:grpSp>
          <p:nvGrpSpPr>
            <p:cNvPr id="1497" name="Group 1497"/>
            <p:cNvGrpSpPr/>
            <p:nvPr/>
          </p:nvGrpSpPr>
          <p:grpSpPr>
            <a:xfrm>
              <a:off x="376861" y="0"/>
              <a:ext cx="964167" cy="3953730"/>
              <a:chOff x="0" y="0"/>
              <a:chExt cx="457093" cy="1874388"/>
            </a:xfrm>
          </p:grpSpPr>
          <p:sp>
            <p:nvSpPr>
              <p:cNvPr id="1498" name="Freeform 1498"/>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499" name="TextBox 1499"/>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500" name="Freeform 1500"/>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01" name="Freeform 1501"/>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02" name="Freeform 1502"/>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03" name="Freeform 1503"/>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04" name="Freeform 1504"/>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505" name="Group 1505"/>
            <p:cNvGrpSpPr/>
            <p:nvPr/>
          </p:nvGrpSpPr>
          <p:grpSpPr>
            <a:xfrm>
              <a:off x="524447" y="3772697"/>
              <a:ext cx="606122" cy="91075"/>
              <a:chOff x="0" y="0"/>
              <a:chExt cx="1283713" cy="192889"/>
            </a:xfrm>
          </p:grpSpPr>
          <p:sp>
            <p:nvSpPr>
              <p:cNvPr id="1506" name="Freeform 150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07" name="TextBox 150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08" name="Group 1508"/>
            <p:cNvGrpSpPr/>
            <p:nvPr/>
          </p:nvGrpSpPr>
          <p:grpSpPr>
            <a:xfrm>
              <a:off x="524447" y="3663725"/>
              <a:ext cx="606122" cy="91075"/>
              <a:chOff x="0" y="0"/>
              <a:chExt cx="1283713" cy="192889"/>
            </a:xfrm>
          </p:grpSpPr>
          <p:sp>
            <p:nvSpPr>
              <p:cNvPr id="1509" name="Freeform 150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10" name="TextBox 151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11" name="Group 1511"/>
            <p:cNvGrpSpPr/>
            <p:nvPr/>
          </p:nvGrpSpPr>
          <p:grpSpPr>
            <a:xfrm>
              <a:off x="524447" y="3554752"/>
              <a:ext cx="606122" cy="91075"/>
              <a:chOff x="0" y="0"/>
              <a:chExt cx="1283713" cy="192889"/>
            </a:xfrm>
          </p:grpSpPr>
          <p:sp>
            <p:nvSpPr>
              <p:cNvPr id="1512" name="Freeform 151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13" name="TextBox 151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514" name="TextBox 1514"/>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15" name="TextBox 1515"/>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16" name="TextBox 1516"/>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17" name="TextBox 1517"/>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518" name="TextBox 1518"/>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519" name="TextBox 1519"/>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520" name="TextBox 1520"/>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521" name="TextBox 1521"/>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522" name="TextBox 1522"/>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523" name="TextBox 1523"/>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524" name="TextBox 1524"/>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525" name="Freeform 1525"/>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26" name="Freeform 1526"/>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27" name="Freeform 1527"/>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28" name="Freeform 1528"/>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29" name="Freeform 1529"/>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530" name="Group 1530"/>
            <p:cNvGrpSpPr/>
            <p:nvPr/>
          </p:nvGrpSpPr>
          <p:grpSpPr>
            <a:xfrm>
              <a:off x="524447" y="2883087"/>
              <a:ext cx="606122" cy="91075"/>
              <a:chOff x="0" y="0"/>
              <a:chExt cx="1283713" cy="192889"/>
            </a:xfrm>
          </p:grpSpPr>
          <p:sp>
            <p:nvSpPr>
              <p:cNvPr id="1531" name="Freeform 153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32" name="TextBox 153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33" name="Group 1533"/>
            <p:cNvGrpSpPr/>
            <p:nvPr/>
          </p:nvGrpSpPr>
          <p:grpSpPr>
            <a:xfrm>
              <a:off x="524447" y="2774114"/>
              <a:ext cx="606122" cy="91075"/>
              <a:chOff x="0" y="0"/>
              <a:chExt cx="1283713" cy="192889"/>
            </a:xfrm>
          </p:grpSpPr>
          <p:sp>
            <p:nvSpPr>
              <p:cNvPr id="1534" name="Freeform 153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35" name="TextBox 153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36" name="Group 1536"/>
            <p:cNvGrpSpPr/>
            <p:nvPr/>
          </p:nvGrpSpPr>
          <p:grpSpPr>
            <a:xfrm>
              <a:off x="524447" y="2665141"/>
              <a:ext cx="606122" cy="91075"/>
              <a:chOff x="0" y="0"/>
              <a:chExt cx="1283713" cy="192889"/>
            </a:xfrm>
          </p:grpSpPr>
          <p:sp>
            <p:nvSpPr>
              <p:cNvPr id="1537" name="Freeform 153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38" name="TextBox 153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539" name="TextBox 1539"/>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40" name="TextBox 1540"/>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41" name="TextBox 1541"/>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42" name="TextBox 1542"/>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543" name="TextBox 1543"/>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544" name="TextBox 1544"/>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545" name="TextBox 1545"/>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546" name="TextBox 1546"/>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547" name="TextBox 1547"/>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548" name="TextBox 1548"/>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549" name="TextBox 1549"/>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550" name="Freeform 1550"/>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51" name="Freeform 1551"/>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52" name="Freeform 1552"/>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53" name="Freeform 1553"/>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54" name="Freeform 1554"/>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555" name="Group 1555"/>
            <p:cNvGrpSpPr/>
            <p:nvPr/>
          </p:nvGrpSpPr>
          <p:grpSpPr>
            <a:xfrm>
              <a:off x="524447" y="1994763"/>
              <a:ext cx="606122" cy="91075"/>
              <a:chOff x="0" y="0"/>
              <a:chExt cx="1283713" cy="192889"/>
            </a:xfrm>
          </p:grpSpPr>
          <p:sp>
            <p:nvSpPr>
              <p:cNvPr id="1556" name="Freeform 155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57" name="TextBox 155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58" name="Group 1558"/>
            <p:cNvGrpSpPr/>
            <p:nvPr/>
          </p:nvGrpSpPr>
          <p:grpSpPr>
            <a:xfrm>
              <a:off x="524447" y="1885790"/>
              <a:ext cx="606122" cy="91075"/>
              <a:chOff x="0" y="0"/>
              <a:chExt cx="1283713" cy="192889"/>
            </a:xfrm>
          </p:grpSpPr>
          <p:sp>
            <p:nvSpPr>
              <p:cNvPr id="1559" name="Freeform 155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60" name="TextBox 156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61" name="Group 1561"/>
            <p:cNvGrpSpPr/>
            <p:nvPr/>
          </p:nvGrpSpPr>
          <p:grpSpPr>
            <a:xfrm>
              <a:off x="524447" y="1776817"/>
              <a:ext cx="606122" cy="91075"/>
              <a:chOff x="0" y="0"/>
              <a:chExt cx="1283713" cy="192889"/>
            </a:xfrm>
          </p:grpSpPr>
          <p:sp>
            <p:nvSpPr>
              <p:cNvPr id="1562" name="Freeform 156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63" name="TextBox 156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564" name="TextBox 1564"/>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65" name="TextBox 1565"/>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66" name="TextBox 1566"/>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67" name="TextBox 1567"/>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568" name="TextBox 1568"/>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569" name="TextBox 1569"/>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570" name="TextBox 1570"/>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571" name="TextBox 1571"/>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572" name="TextBox 1572"/>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573" name="TextBox 1573"/>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574" name="TextBox 1574"/>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575" name="Freeform 1575"/>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76" name="Freeform 1576"/>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77" name="Freeform 1577"/>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78" name="Freeform 1578"/>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579" name="Freeform 1579"/>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580" name="Group 1580"/>
            <p:cNvGrpSpPr/>
            <p:nvPr/>
          </p:nvGrpSpPr>
          <p:grpSpPr>
            <a:xfrm>
              <a:off x="524447" y="1105153"/>
              <a:ext cx="606122" cy="91075"/>
              <a:chOff x="0" y="0"/>
              <a:chExt cx="1283713" cy="192889"/>
            </a:xfrm>
          </p:grpSpPr>
          <p:sp>
            <p:nvSpPr>
              <p:cNvPr id="1581" name="Freeform 158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82" name="TextBox 158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83" name="Group 1583"/>
            <p:cNvGrpSpPr/>
            <p:nvPr/>
          </p:nvGrpSpPr>
          <p:grpSpPr>
            <a:xfrm>
              <a:off x="524447" y="996180"/>
              <a:ext cx="606122" cy="91075"/>
              <a:chOff x="0" y="0"/>
              <a:chExt cx="1283713" cy="192889"/>
            </a:xfrm>
          </p:grpSpPr>
          <p:sp>
            <p:nvSpPr>
              <p:cNvPr id="1584" name="Freeform 158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85" name="TextBox 158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86" name="Group 1586"/>
            <p:cNvGrpSpPr/>
            <p:nvPr/>
          </p:nvGrpSpPr>
          <p:grpSpPr>
            <a:xfrm>
              <a:off x="524447" y="887207"/>
              <a:ext cx="606122" cy="91075"/>
              <a:chOff x="0" y="0"/>
              <a:chExt cx="1283713" cy="192889"/>
            </a:xfrm>
          </p:grpSpPr>
          <p:sp>
            <p:nvSpPr>
              <p:cNvPr id="1587" name="Freeform 158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88" name="TextBox 158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589" name="TextBox 1589"/>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90" name="TextBox 1590"/>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91" name="TextBox 1591"/>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592" name="TextBox 1592"/>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593" name="TextBox 1593"/>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594" name="TextBox 1594"/>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595" name="TextBox 1595"/>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596" name="TextBox 1596"/>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597" name="TextBox 1597"/>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598" name="TextBox 1598"/>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599" name="TextBox 1599"/>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600" name="TextBox 1600"/>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1601" name="Group 1601"/>
          <p:cNvGrpSpPr/>
          <p:nvPr/>
        </p:nvGrpSpPr>
        <p:grpSpPr>
          <a:xfrm>
            <a:off x="15197344" y="2249400"/>
            <a:ext cx="1255636" cy="2965297"/>
            <a:chOff x="0" y="0"/>
            <a:chExt cx="1674181" cy="3953730"/>
          </a:xfrm>
        </p:grpSpPr>
        <p:grpSp>
          <p:nvGrpSpPr>
            <p:cNvPr id="1602" name="Group 1602"/>
            <p:cNvGrpSpPr/>
            <p:nvPr/>
          </p:nvGrpSpPr>
          <p:grpSpPr>
            <a:xfrm>
              <a:off x="376861" y="0"/>
              <a:ext cx="964167" cy="3953730"/>
              <a:chOff x="0" y="0"/>
              <a:chExt cx="457093" cy="1874388"/>
            </a:xfrm>
          </p:grpSpPr>
          <p:sp>
            <p:nvSpPr>
              <p:cNvPr id="1603" name="Freeform 1603"/>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604" name="TextBox 1604"/>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605" name="Freeform 1605"/>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06" name="Freeform 1606"/>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07" name="Freeform 1607"/>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08" name="Freeform 1608"/>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09" name="Freeform 1609"/>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610" name="Group 1610"/>
            <p:cNvGrpSpPr/>
            <p:nvPr/>
          </p:nvGrpSpPr>
          <p:grpSpPr>
            <a:xfrm>
              <a:off x="524447" y="3772697"/>
              <a:ext cx="606122" cy="91075"/>
              <a:chOff x="0" y="0"/>
              <a:chExt cx="1283713" cy="192889"/>
            </a:xfrm>
          </p:grpSpPr>
          <p:sp>
            <p:nvSpPr>
              <p:cNvPr id="1611" name="Freeform 161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12" name="TextBox 161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613" name="Group 1613"/>
            <p:cNvGrpSpPr/>
            <p:nvPr/>
          </p:nvGrpSpPr>
          <p:grpSpPr>
            <a:xfrm>
              <a:off x="524447" y="3663725"/>
              <a:ext cx="606122" cy="91075"/>
              <a:chOff x="0" y="0"/>
              <a:chExt cx="1283713" cy="192889"/>
            </a:xfrm>
          </p:grpSpPr>
          <p:sp>
            <p:nvSpPr>
              <p:cNvPr id="1614" name="Freeform 161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15" name="TextBox 161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616" name="Group 1616"/>
            <p:cNvGrpSpPr/>
            <p:nvPr/>
          </p:nvGrpSpPr>
          <p:grpSpPr>
            <a:xfrm>
              <a:off x="524447" y="3554752"/>
              <a:ext cx="606122" cy="91075"/>
              <a:chOff x="0" y="0"/>
              <a:chExt cx="1283713" cy="192889"/>
            </a:xfrm>
          </p:grpSpPr>
          <p:sp>
            <p:nvSpPr>
              <p:cNvPr id="1617" name="Freeform 161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18" name="TextBox 161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619" name="TextBox 1619"/>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20" name="TextBox 1620"/>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21" name="TextBox 1621"/>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22" name="TextBox 1622"/>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623" name="TextBox 1623"/>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624" name="TextBox 1624"/>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625" name="TextBox 1625"/>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626" name="TextBox 1626"/>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627" name="TextBox 1627"/>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628" name="TextBox 1628"/>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629" name="TextBox 1629"/>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630" name="Freeform 1630"/>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31" name="Freeform 1631"/>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32" name="Freeform 1632"/>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33" name="Freeform 1633"/>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34" name="Freeform 1634"/>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635" name="Group 1635"/>
            <p:cNvGrpSpPr/>
            <p:nvPr/>
          </p:nvGrpSpPr>
          <p:grpSpPr>
            <a:xfrm>
              <a:off x="524447" y="2883087"/>
              <a:ext cx="606122" cy="91075"/>
              <a:chOff x="0" y="0"/>
              <a:chExt cx="1283713" cy="192889"/>
            </a:xfrm>
          </p:grpSpPr>
          <p:sp>
            <p:nvSpPr>
              <p:cNvPr id="1636" name="Freeform 163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37" name="TextBox 163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638" name="Group 1638"/>
            <p:cNvGrpSpPr/>
            <p:nvPr/>
          </p:nvGrpSpPr>
          <p:grpSpPr>
            <a:xfrm>
              <a:off x="524447" y="2774114"/>
              <a:ext cx="606122" cy="91075"/>
              <a:chOff x="0" y="0"/>
              <a:chExt cx="1283713" cy="192889"/>
            </a:xfrm>
          </p:grpSpPr>
          <p:sp>
            <p:nvSpPr>
              <p:cNvPr id="1639" name="Freeform 163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40" name="TextBox 164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641" name="Group 1641"/>
            <p:cNvGrpSpPr/>
            <p:nvPr/>
          </p:nvGrpSpPr>
          <p:grpSpPr>
            <a:xfrm>
              <a:off x="524447" y="2665141"/>
              <a:ext cx="606122" cy="91075"/>
              <a:chOff x="0" y="0"/>
              <a:chExt cx="1283713" cy="192889"/>
            </a:xfrm>
          </p:grpSpPr>
          <p:sp>
            <p:nvSpPr>
              <p:cNvPr id="1642" name="Freeform 164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43" name="TextBox 164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644" name="TextBox 1644"/>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45" name="TextBox 1645"/>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46" name="TextBox 1646"/>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47" name="TextBox 1647"/>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648" name="TextBox 1648"/>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649" name="TextBox 1649"/>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650" name="TextBox 1650"/>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651" name="TextBox 1651"/>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652" name="TextBox 1652"/>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653" name="TextBox 1653"/>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654" name="TextBox 1654"/>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655" name="Freeform 1655"/>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56" name="Freeform 1656"/>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57" name="Freeform 1657"/>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58" name="Freeform 1658"/>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59" name="Freeform 1659"/>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660" name="Group 1660"/>
            <p:cNvGrpSpPr/>
            <p:nvPr/>
          </p:nvGrpSpPr>
          <p:grpSpPr>
            <a:xfrm>
              <a:off x="524447" y="1994763"/>
              <a:ext cx="606122" cy="91075"/>
              <a:chOff x="0" y="0"/>
              <a:chExt cx="1283713" cy="192889"/>
            </a:xfrm>
          </p:grpSpPr>
          <p:sp>
            <p:nvSpPr>
              <p:cNvPr id="1661" name="Freeform 166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62" name="TextBox 166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663" name="Group 1663"/>
            <p:cNvGrpSpPr/>
            <p:nvPr/>
          </p:nvGrpSpPr>
          <p:grpSpPr>
            <a:xfrm>
              <a:off x="524447" y="1885790"/>
              <a:ext cx="606122" cy="91075"/>
              <a:chOff x="0" y="0"/>
              <a:chExt cx="1283713" cy="192889"/>
            </a:xfrm>
          </p:grpSpPr>
          <p:sp>
            <p:nvSpPr>
              <p:cNvPr id="1664" name="Freeform 166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65" name="TextBox 166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666" name="Group 1666"/>
            <p:cNvGrpSpPr/>
            <p:nvPr/>
          </p:nvGrpSpPr>
          <p:grpSpPr>
            <a:xfrm>
              <a:off x="524447" y="1776817"/>
              <a:ext cx="606122" cy="91075"/>
              <a:chOff x="0" y="0"/>
              <a:chExt cx="1283713" cy="192889"/>
            </a:xfrm>
          </p:grpSpPr>
          <p:sp>
            <p:nvSpPr>
              <p:cNvPr id="1667" name="Freeform 166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68" name="TextBox 166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669" name="TextBox 1669"/>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70" name="TextBox 1670"/>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71" name="TextBox 1671"/>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72" name="TextBox 1672"/>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673" name="TextBox 1673"/>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674" name="TextBox 1674"/>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675" name="TextBox 1675"/>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676" name="TextBox 1676"/>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677" name="TextBox 1677"/>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678" name="TextBox 1678"/>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679" name="TextBox 1679"/>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680" name="Freeform 1680"/>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81" name="Freeform 1681"/>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82" name="Freeform 1682"/>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83" name="Freeform 1683"/>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684" name="Freeform 1684"/>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685" name="Group 1685"/>
            <p:cNvGrpSpPr/>
            <p:nvPr/>
          </p:nvGrpSpPr>
          <p:grpSpPr>
            <a:xfrm>
              <a:off x="524447" y="1105153"/>
              <a:ext cx="606122" cy="91075"/>
              <a:chOff x="0" y="0"/>
              <a:chExt cx="1283713" cy="192889"/>
            </a:xfrm>
          </p:grpSpPr>
          <p:sp>
            <p:nvSpPr>
              <p:cNvPr id="1686" name="Freeform 168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87" name="TextBox 168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688" name="Group 1688"/>
            <p:cNvGrpSpPr/>
            <p:nvPr/>
          </p:nvGrpSpPr>
          <p:grpSpPr>
            <a:xfrm>
              <a:off x="524447" y="996180"/>
              <a:ext cx="606122" cy="91075"/>
              <a:chOff x="0" y="0"/>
              <a:chExt cx="1283713" cy="192889"/>
            </a:xfrm>
          </p:grpSpPr>
          <p:sp>
            <p:nvSpPr>
              <p:cNvPr id="1689" name="Freeform 168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90" name="TextBox 169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691" name="Group 1691"/>
            <p:cNvGrpSpPr/>
            <p:nvPr/>
          </p:nvGrpSpPr>
          <p:grpSpPr>
            <a:xfrm>
              <a:off x="524447" y="887207"/>
              <a:ext cx="606122" cy="91075"/>
              <a:chOff x="0" y="0"/>
              <a:chExt cx="1283713" cy="192889"/>
            </a:xfrm>
          </p:grpSpPr>
          <p:sp>
            <p:nvSpPr>
              <p:cNvPr id="1692" name="Freeform 169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93" name="TextBox 169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694" name="TextBox 1694"/>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95" name="TextBox 1695"/>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96" name="TextBox 1696"/>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697" name="TextBox 1697"/>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698" name="TextBox 1698"/>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699" name="TextBox 1699"/>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700" name="TextBox 1700"/>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701" name="TextBox 1701"/>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702" name="TextBox 1702"/>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703" name="TextBox 1703"/>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704" name="TextBox 1704"/>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705" name="TextBox 1705"/>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sp>
        <p:nvSpPr>
          <p:cNvPr id="1706" name="TextBox 1706"/>
          <p:cNvSpPr txBox="1"/>
          <p:nvPr/>
        </p:nvSpPr>
        <p:spPr>
          <a:xfrm>
            <a:off x="16278922" y="3547407"/>
            <a:ext cx="464836" cy="424401"/>
          </a:xfrm>
          <a:prstGeom prst="rect">
            <a:avLst/>
          </a:prstGeom>
        </p:spPr>
        <p:txBody>
          <a:bodyPr lIns="0" tIns="0" rIns="0" bIns="0" rtlCol="0" anchor="t">
            <a:spAutoFit/>
          </a:bodyPr>
          <a:lstStyle/>
          <a:p>
            <a:pPr algn="ctr">
              <a:lnSpc>
                <a:spcPts val="1719"/>
              </a:lnSpc>
              <a:spcBef>
                <a:spcPct val="0"/>
              </a:spcBef>
            </a:pPr>
            <a:r>
              <a:rPr lang="en-US" sz="1228">
                <a:solidFill>
                  <a:srgbClr val="000000"/>
                </a:solidFill>
                <a:latin typeface="Open Sans"/>
                <a:ea typeface="Open Sans"/>
                <a:cs typeface="Open Sans"/>
                <a:sym typeface="Open Sans"/>
              </a:rPr>
              <a:t>x more </a:t>
            </a:r>
          </a:p>
        </p:txBody>
      </p:sp>
      <p:grpSp>
        <p:nvGrpSpPr>
          <p:cNvPr id="1707" name="Group 1707"/>
          <p:cNvGrpSpPr/>
          <p:nvPr/>
        </p:nvGrpSpPr>
        <p:grpSpPr>
          <a:xfrm>
            <a:off x="1603051" y="5524884"/>
            <a:ext cx="3714490" cy="3048809"/>
            <a:chOff x="0" y="0"/>
            <a:chExt cx="2347959" cy="1927177"/>
          </a:xfrm>
        </p:grpSpPr>
        <p:sp>
          <p:nvSpPr>
            <p:cNvPr id="1708" name="Freeform 1708"/>
            <p:cNvSpPr/>
            <p:nvPr/>
          </p:nvSpPr>
          <p:spPr>
            <a:xfrm>
              <a:off x="0" y="0"/>
              <a:ext cx="2347959" cy="1927177"/>
            </a:xfrm>
            <a:custGeom>
              <a:avLst/>
              <a:gdLst/>
              <a:ahLst/>
              <a:cxnLst/>
              <a:rect l="l" t="t" r="r" b="b"/>
              <a:pathLst>
                <a:path w="2347959" h="1927177">
                  <a:moveTo>
                    <a:pt x="106297" y="0"/>
                  </a:moveTo>
                  <a:lnTo>
                    <a:pt x="2241662" y="0"/>
                  </a:lnTo>
                  <a:cubicBezTo>
                    <a:pt x="2300368" y="0"/>
                    <a:pt x="2347959" y="47591"/>
                    <a:pt x="2347959" y="106297"/>
                  </a:cubicBezTo>
                  <a:lnTo>
                    <a:pt x="2347959" y="1820880"/>
                  </a:lnTo>
                  <a:cubicBezTo>
                    <a:pt x="2347959" y="1879586"/>
                    <a:pt x="2300368" y="1927177"/>
                    <a:pt x="2241662" y="1927177"/>
                  </a:cubicBezTo>
                  <a:lnTo>
                    <a:pt x="106297" y="1927177"/>
                  </a:lnTo>
                  <a:cubicBezTo>
                    <a:pt x="47591" y="1927177"/>
                    <a:pt x="0" y="1879586"/>
                    <a:pt x="0" y="1820880"/>
                  </a:cubicBezTo>
                  <a:lnTo>
                    <a:pt x="0" y="106297"/>
                  </a:lnTo>
                  <a:cubicBezTo>
                    <a:pt x="0" y="47591"/>
                    <a:pt x="47591" y="0"/>
                    <a:pt x="106297" y="0"/>
                  </a:cubicBezTo>
                  <a:close/>
                </a:path>
              </a:pathLst>
            </a:custGeom>
            <a:solidFill>
              <a:srgbClr val="F95C32"/>
            </a:solidFill>
          </p:spPr>
          <p:txBody>
            <a:bodyPr/>
            <a:lstStyle/>
            <a:p>
              <a:endParaRPr lang="en-PH"/>
            </a:p>
          </p:txBody>
        </p:sp>
        <p:sp>
          <p:nvSpPr>
            <p:cNvPr id="1709" name="TextBox 1709"/>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1710" name="Group 1710"/>
          <p:cNvGrpSpPr/>
          <p:nvPr/>
        </p:nvGrpSpPr>
        <p:grpSpPr>
          <a:xfrm>
            <a:off x="1403999" y="5577750"/>
            <a:ext cx="1255636" cy="2965297"/>
            <a:chOff x="0" y="0"/>
            <a:chExt cx="1674181" cy="3953730"/>
          </a:xfrm>
        </p:grpSpPr>
        <p:grpSp>
          <p:nvGrpSpPr>
            <p:cNvPr id="1711" name="Group 1711"/>
            <p:cNvGrpSpPr/>
            <p:nvPr/>
          </p:nvGrpSpPr>
          <p:grpSpPr>
            <a:xfrm>
              <a:off x="376861" y="0"/>
              <a:ext cx="964167" cy="3953730"/>
              <a:chOff x="0" y="0"/>
              <a:chExt cx="457093" cy="1874388"/>
            </a:xfrm>
          </p:grpSpPr>
          <p:sp>
            <p:nvSpPr>
              <p:cNvPr id="1712" name="Freeform 1712"/>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713" name="TextBox 1713"/>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714" name="Freeform 1714"/>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15" name="Freeform 1715"/>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16" name="Freeform 1716"/>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17" name="Freeform 1717"/>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18" name="Freeform 1718"/>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719" name="Group 1719"/>
            <p:cNvGrpSpPr/>
            <p:nvPr/>
          </p:nvGrpSpPr>
          <p:grpSpPr>
            <a:xfrm>
              <a:off x="524447" y="3772697"/>
              <a:ext cx="606122" cy="91075"/>
              <a:chOff x="0" y="0"/>
              <a:chExt cx="1283713" cy="192889"/>
            </a:xfrm>
          </p:grpSpPr>
          <p:sp>
            <p:nvSpPr>
              <p:cNvPr id="1720" name="Freeform 172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21" name="TextBox 172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722" name="Group 1722"/>
            <p:cNvGrpSpPr/>
            <p:nvPr/>
          </p:nvGrpSpPr>
          <p:grpSpPr>
            <a:xfrm>
              <a:off x="524447" y="3663725"/>
              <a:ext cx="606122" cy="91075"/>
              <a:chOff x="0" y="0"/>
              <a:chExt cx="1283713" cy="192889"/>
            </a:xfrm>
          </p:grpSpPr>
          <p:sp>
            <p:nvSpPr>
              <p:cNvPr id="1723" name="Freeform 172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24" name="TextBox 172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725" name="Group 1725"/>
            <p:cNvGrpSpPr/>
            <p:nvPr/>
          </p:nvGrpSpPr>
          <p:grpSpPr>
            <a:xfrm>
              <a:off x="524447" y="3554752"/>
              <a:ext cx="606122" cy="91075"/>
              <a:chOff x="0" y="0"/>
              <a:chExt cx="1283713" cy="192889"/>
            </a:xfrm>
          </p:grpSpPr>
          <p:sp>
            <p:nvSpPr>
              <p:cNvPr id="1726" name="Freeform 172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27" name="TextBox 172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728" name="TextBox 1728"/>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729" name="TextBox 1729"/>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730" name="TextBox 1730"/>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731" name="TextBox 1731"/>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732" name="TextBox 1732"/>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733" name="TextBox 1733"/>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734" name="TextBox 1734"/>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735" name="TextBox 1735"/>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736" name="TextBox 1736"/>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737" name="TextBox 1737"/>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738" name="TextBox 1738"/>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739" name="Freeform 1739"/>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40" name="Freeform 1740"/>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41" name="Freeform 1741"/>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42" name="Freeform 1742"/>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43" name="Freeform 1743"/>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744" name="Group 1744"/>
            <p:cNvGrpSpPr/>
            <p:nvPr/>
          </p:nvGrpSpPr>
          <p:grpSpPr>
            <a:xfrm>
              <a:off x="524447" y="2883087"/>
              <a:ext cx="606122" cy="91075"/>
              <a:chOff x="0" y="0"/>
              <a:chExt cx="1283713" cy="192889"/>
            </a:xfrm>
          </p:grpSpPr>
          <p:sp>
            <p:nvSpPr>
              <p:cNvPr id="1745" name="Freeform 174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46" name="TextBox 174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747" name="Group 1747"/>
            <p:cNvGrpSpPr/>
            <p:nvPr/>
          </p:nvGrpSpPr>
          <p:grpSpPr>
            <a:xfrm>
              <a:off x="524447" y="2774114"/>
              <a:ext cx="606122" cy="91075"/>
              <a:chOff x="0" y="0"/>
              <a:chExt cx="1283713" cy="192889"/>
            </a:xfrm>
          </p:grpSpPr>
          <p:sp>
            <p:nvSpPr>
              <p:cNvPr id="1748" name="Freeform 174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49" name="TextBox 174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750" name="Group 1750"/>
            <p:cNvGrpSpPr/>
            <p:nvPr/>
          </p:nvGrpSpPr>
          <p:grpSpPr>
            <a:xfrm>
              <a:off x="524447" y="2665141"/>
              <a:ext cx="606122" cy="91075"/>
              <a:chOff x="0" y="0"/>
              <a:chExt cx="1283713" cy="192889"/>
            </a:xfrm>
          </p:grpSpPr>
          <p:sp>
            <p:nvSpPr>
              <p:cNvPr id="1751" name="Freeform 175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52" name="TextBox 175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753" name="TextBox 1753"/>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754" name="TextBox 1754"/>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755" name="TextBox 1755"/>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756" name="TextBox 1756"/>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757" name="TextBox 1757"/>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758" name="TextBox 1758"/>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759" name="TextBox 1759"/>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760" name="TextBox 1760"/>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761" name="TextBox 1761"/>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762" name="TextBox 1762"/>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763" name="TextBox 1763"/>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764" name="Freeform 1764"/>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65" name="Freeform 1765"/>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66" name="Freeform 1766"/>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67" name="Freeform 1767"/>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68" name="Freeform 1768"/>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769" name="Group 1769"/>
            <p:cNvGrpSpPr/>
            <p:nvPr/>
          </p:nvGrpSpPr>
          <p:grpSpPr>
            <a:xfrm>
              <a:off x="524447" y="1994763"/>
              <a:ext cx="606122" cy="91075"/>
              <a:chOff x="0" y="0"/>
              <a:chExt cx="1283713" cy="192889"/>
            </a:xfrm>
          </p:grpSpPr>
          <p:sp>
            <p:nvSpPr>
              <p:cNvPr id="1770" name="Freeform 177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71" name="TextBox 177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772" name="Group 1772"/>
            <p:cNvGrpSpPr/>
            <p:nvPr/>
          </p:nvGrpSpPr>
          <p:grpSpPr>
            <a:xfrm>
              <a:off x="524447" y="1885790"/>
              <a:ext cx="606122" cy="91075"/>
              <a:chOff x="0" y="0"/>
              <a:chExt cx="1283713" cy="192889"/>
            </a:xfrm>
          </p:grpSpPr>
          <p:sp>
            <p:nvSpPr>
              <p:cNvPr id="1773" name="Freeform 177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74" name="TextBox 177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775" name="Group 1775"/>
            <p:cNvGrpSpPr/>
            <p:nvPr/>
          </p:nvGrpSpPr>
          <p:grpSpPr>
            <a:xfrm>
              <a:off x="524447" y="1776817"/>
              <a:ext cx="606122" cy="91075"/>
              <a:chOff x="0" y="0"/>
              <a:chExt cx="1283713" cy="192889"/>
            </a:xfrm>
          </p:grpSpPr>
          <p:sp>
            <p:nvSpPr>
              <p:cNvPr id="1776" name="Freeform 177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77" name="TextBox 177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778" name="TextBox 1778"/>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779" name="TextBox 1779"/>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780" name="TextBox 1780"/>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781" name="TextBox 1781"/>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782" name="TextBox 1782"/>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783" name="TextBox 1783"/>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784" name="TextBox 1784"/>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785" name="TextBox 1785"/>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786" name="TextBox 1786"/>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787" name="TextBox 1787"/>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788" name="TextBox 1788"/>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789" name="Freeform 1789"/>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90" name="Freeform 1790"/>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91" name="Freeform 1791"/>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92" name="Freeform 1792"/>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793" name="Freeform 1793"/>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794" name="Group 1794"/>
            <p:cNvGrpSpPr/>
            <p:nvPr/>
          </p:nvGrpSpPr>
          <p:grpSpPr>
            <a:xfrm>
              <a:off x="524447" y="1105153"/>
              <a:ext cx="606122" cy="91075"/>
              <a:chOff x="0" y="0"/>
              <a:chExt cx="1283713" cy="192889"/>
            </a:xfrm>
          </p:grpSpPr>
          <p:sp>
            <p:nvSpPr>
              <p:cNvPr id="1795" name="Freeform 179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96" name="TextBox 179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797" name="Group 1797"/>
            <p:cNvGrpSpPr/>
            <p:nvPr/>
          </p:nvGrpSpPr>
          <p:grpSpPr>
            <a:xfrm>
              <a:off x="524447" y="996180"/>
              <a:ext cx="606122" cy="91075"/>
              <a:chOff x="0" y="0"/>
              <a:chExt cx="1283713" cy="192889"/>
            </a:xfrm>
          </p:grpSpPr>
          <p:sp>
            <p:nvSpPr>
              <p:cNvPr id="1798" name="Freeform 179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799" name="TextBox 179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00" name="Group 1800"/>
            <p:cNvGrpSpPr/>
            <p:nvPr/>
          </p:nvGrpSpPr>
          <p:grpSpPr>
            <a:xfrm>
              <a:off x="524447" y="887207"/>
              <a:ext cx="606122" cy="91075"/>
              <a:chOff x="0" y="0"/>
              <a:chExt cx="1283713" cy="192889"/>
            </a:xfrm>
          </p:grpSpPr>
          <p:sp>
            <p:nvSpPr>
              <p:cNvPr id="1801" name="Freeform 180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02" name="TextBox 180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803" name="TextBox 1803"/>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04" name="TextBox 1804"/>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05" name="TextBox 1805"/>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06" name="TextBox 1806"/>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807" name="TextBox 1807"/>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808" name="TextBox 1808"/>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809" name="TextBox 1809"/>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810" name="TextBox 1810"/>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811" name="TextBox 1811"/>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812" name="TextBox 1812"/>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813" name="TextBox 1813"/>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814" name="TextBox 1814"/>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1815" name="Group 1815"/>
          <p:cNvGrpSpPr/>
          <p:nvPr/>
        </p:nvGrpSpPr>
        <p:grpSpPr>
          <a:xfrm>
            <a:off x="2165506" y="5574418"/>
            <a:ext cx="1255636" cy="2965297"/>
            <a:chOff x="0" y="0"/>
            <a:chExt cx="1674181" cy="3953730"/>
          </a:xfrm>
        </p:grpSpPr>
        <p:grpSp>
          <p:nvGrpSpPr>
            <p:cNvPr id="1816" name="Group 1816"/>
            <p:cNvGrpSpPr/>
            <p:nvPr/>
          </p:nvGrpSpPr>
          <p:grpSpPr>
            <a:xfrm>
              <a:off x="376861" y="0"/>
              <a:ext cx="964167" cy="3953730"/>
              <a:chOff x="0" y="0"/>
              <a:chExt cx="457093" cy="1874388"/>
            </a:xfrm>
          </p:grpSpPr>
          <p:sp>
            <p:nvSpPr>
              <p:cNvPr id="1817" name="Freeform 1817"/>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818" name="TextBox 1818"/>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819" name="Freeform 1819"/>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20" name="Freeform 1820"/>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21" name="Freeform 1821"/>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22" name="Freeform 1822"/>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23" name="Freeform 1823"/>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824" name="Group 1824"/>
            <p:cNvGrpSpPr/>
            <p:nvPr/>
          </p:nvGrpSpPr>
          <p:grpSpPr>
            <a:xfrm>
              <a:off x="524447" y="3772697"/>
              <a:ext cx="606122" cy="91075"/>
              <a:chOff x="0" y="0"/>
              <a:chExt cx="1283713" cy="192889"/>
            </a:xfrm>
          </p:grpSpPr>
          <p:sp>
            <p:nvSpPr>
              <p:cNvPr id="1825" name="Freeform 182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26" name="TextBox 182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27" name="Group 1827"/>
            <p:cNvGrpSpPr/>
            <p:nvPr/>
          </p:nvGrpSpPr>
          <p:grpSpPr>
            <a:xfrm>
              <a:off x="524447" y="3663725"/>
              <a:ext cx="606122" cy="91075"/>
              <a:chOff x="0" y="0"/>
              <a:chExt cx="1283713" cy="192889"/>
            </a:xfrm>
          </p:grpSpPr>
          <p:sp>
            <p:nvSpPr>
              <p:cNvPr id="1828" name="Freeform 182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29" name="TextBox 182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30" name="Group 1830"/>
            <p:cNvGrpSpPr/>
            <p:nvPr/>
          </p:nvGrpSpPr>
          <p:grpSpPr>
            <a:xfrm>
              <a:off x="524447" y="3554752"/>
              <a:ext cx="606122" cy="91075"/>
              <a:chOff x="0" y="0"/>
              <a:chExt cx="1283713" cy="192889"/>
            </a:xfrm>
          </p:grpSpPr>
          <p:sp>
            <p:nvSpPr>
              <p:cNvPr id="1831" name="Freeform 183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32" name="TextBox 183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833" name="TextBox 1833"/>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34" name="TextBox 1834"/>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35" name="TextBox 1835"/>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36" name="TextBox 1836"/>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837" name="TextBox 1837"/>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838" name="TextBox 1838"/>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839" name="TextBox 1839"/>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840" name="TextBox 1840"/>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841" name="TextBox 1841"/>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842" name="TextBox 1842"/>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843" name="TextBox 1843"/>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844" name="Freeform 1844"/>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45" name="Freeform 1845"/>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46" name="Freeform 1846"/>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47" name="Freeform 1847"/>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48" name="Freeform 1848"/>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849" name="Group 1849"/>
            <p:cNvGrpSpPr/>
            <p:nvPr/>
          </p:nvGrpSpPr>
          <p:grpSpPr>
            <a:xfrm>
              <a:off x="524447" y="2883087"/>
              <a:ext cx="606122" cy="91075"/>
              <a:chOff x="0" y="0"/>
              <a:chExt cx="1283713" cy="192889"/>
            </a:xfrm>
          </p:grpSpPr>
          <p:sp>
            <p:nvSpPr>
              <p:cNvPr id="1850" name="Freeform 185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51" name="TextBox 185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52" name="Group 1852"/>
            <p:cNvGrpSpPr/>
            <p:nvPr/>
          </p:nvGrpSpPr>
          <p:grpSpPr>
            <a:xfrm>
              <a:off x="524447" y="2774114"/>
              <a:ext cx="606122" cy="91075"/>
              <a:chOff x="0" y="0"/>
              <a:chExt cx="1283713" cy="192889"/>
            </a:xfrm>
          </p:grpSpPr>
          <p:sp>
            <p:nvSpPr>
              <p:cNvPr id="1853" name="Freeform 185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54" name="TextBox 185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55" name="Group 1855"/>
            <p:cNvGrpSpPr/>
            <p:nvPr/>
          </p:nvGrpSpPr>
          <p:grpSpPr>
            <a:xfrm>
              <a:off x="524447" y="2665141"/>
              <a:ext cx="606122" cy="91075"/>
              <a:chOff x="0" y="0"/>
              <a:chExt cx="1283713" cy="192889"/>
            </a:xfrm>
          </p:grpSpPr>
          <p:sp>
            <p:nvSpPr>
              <p:cNvPr id="1856" name="Freeform 185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57" name="TextBox 185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858" name="TextBox 1858"/>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59" name="TextBox 1859"/>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60" name="TextBox 1860"/>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61" name="TextBox 1861"/>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862" name="TextBox 1862"/>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863" name="TextBox 1863"/>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864" name="TextBox 1864"/>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865" name="TextBox 1865"/>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866" name="TextBox 1866"/>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867" name="TextBox 1867"/>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868" name="TextBox 1868"/>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869" name="Freeform 1869"/>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70" name="Freeform 1870"/>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71" name="Freeform 1871"/>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72" name="Freeform 1872"/>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73" name="Freeform 1873"/>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874" name="Group 1874"/>
            <p:cNvGrpSpPr/>
            <p:nvPr/>
          </p:nvGrpSpPr>
          <p:grpSpPr>
            <a:xfrm>
              <a:off x="524447" y="1994763"/>
              <a:ext cx="606122" cy="91075"/>
              <a:chOff x="0" y="0"/>
              <a:chExt cx="1283713" cy="192889"/>
            </a:xfrm>
          </p:grpSpPr>
          <p:sp>
            <p:nvSpPr>
              <p:cNvPr id="1875" name="Freeform 187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76" name="TextBox 187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77" name="Group 1877"/>
            <p:cNvGrpSpPr/>
            <p:nvPr/>
          </p:nvGrpSpPr>
          <p:grpSpPr>
            <a:xfrm>
              <a:off x="524447" y="1885790"/>
              <a:ext cx="606122" cy="91075"/>
              <a:chOff x="0" y="0"/>
              <a:chExt cx="1283713" cy="192889"/>
            </a:xfrm>
          </p:grpSpPr>
          <p:sp>
            <p:nvSpPr>
              <p:cNvPr id="1878" name="Freeform 187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79" name="TextBox 187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80" name="Group 1880"/>
            <p:cNvGrpSpPr/>
            <p:nvPr/>
          </p:nvGrpSpPr>
          <p:grpSpPr>
            <a:xfrm>
              <a:off x="524447" y="1776817"/>
              <a:ext cx="606122" cy="91075"/>
              <a:chOff x="0" y="0"/>
              <a:chExt cx="1283713" cy="192889"/>
            </a:xfrm>
          </p:grpSpPr>
          <p:sp>
            <p:nvSpPr>
              <p:cNvPr id="1881" name="Freeform 188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82" name="TextBox 188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883" name="TextBox 1883"/>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84" name="TextBox 1884"/>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85" name="TextBox 1885"/>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886" name="TextBox 1886"/>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887" name="TextBox 1887"/>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888" name="TextBox 1888"/>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889" name="TextBox 1889"/>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890" name="TextBox 1890"/>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891" name="TextBox 1891"/>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892" name="TextBox 1892"/>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893" name="TextBox 1893"/>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894" name="Freeform 1894"/>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95" name="Freeform 1895"/>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96" name="Freeform 1896"/>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97" name="Freeform 1897"/>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898" name="Freeform 1898"/>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899" name="Group 1899"/>
            <p:cNvGrpSpPr/>
            <p:nvPr/>
          </p:nvGrpSpPr>
          <p:grpSpPr>
            <a:xfrm>
              <a:off x="524447" y="1105153"/>
              <a:ext cx="606122" cy="91075"/>
              <a:chOff x="0" y="0"/>
              <a:chExt cx="1283713" cy="192889"/>
            </a:xfrm>
          </p:grpSpPr>
          <p:sp>
            <p:nvSpPr>
              <p:cNvPr id="1900" name="Freeform 190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01" name="TextBox 190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902" name="Group 1902"/>
            <p:cNvGrpSpPr/>
            <p:nvPr/>
          </p:nvGrpSpPr>
          <p:grpSpPr>
            <a:xfrm>
              <a:off x="524447" y="996180"/>
              <a:ext cx="606122" cy="91075"/>
              <a:chOff x="0" y="0"/>
              <a:chExt cx="1283713" cy="192889"/>
            </a:xfrm>
          </p:grpSpPr>
          <p:sp>
            <p:nvSpPr>
              <p:cNvPr id="1903" name="Freeform 190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04" name="TextBox 190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905" name="Group 1905"/>
            <p:cNvGrpSpPr/>
            <p:nvPr/>
          </p:nvGrpSpPr>
          <p:grpSpPr>
            <a:xfrm>
              <a:off x="524447" y="887207"/>
              <a:ext cx="606122" cy="91075"/>
              <a:chOff x="0" y="0"/>
              <a:chExt cx="1283713" cy="192889"/>
            </a:xfrm>
          </p:grpSpPr>
          <p:sp>
            <p:nvSpPr>
              <p:cNvPr id="1906" name="Freeform 190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07" name="TextBox 190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908" name="TextBox 1908"/>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09" name="TextBox 1909"/>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10" name="TextBox 1910"/>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11" name="TextBox 1911"/>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912" name="TextBox 1912"/>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913" name="TextBox 1913"/>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914" name="TextBox 1914"/>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915" name="TextBox 1915"/>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916" name="TextBox 1916"/>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917" name="TextBox 1917"/>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918" name="TextBox 1918"/>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919" name="TextBox 1919"/>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1920" name="Group 1920"/>
          <p:cNvGrpSpPr/>
          <p:nvPr/>
        </p:nvGrpSpPr>
        <p:grpSpPr>
          <a:xfrm>
            <a:off x="2918212" y="5564267"/>
            <a:ext cx="1255636" cy="2965297"/>
            <a:chOff x="0" y="0"/>
            <a:chExt cx="1674181" cy="3953730"/>
          </a:xfrm>
        </p:grpSpPr>
        <p:grpSp>
          <p:nvGrpSpPr>
            <p:cNvPr id="1921" name="Group 1921"/>
            <p:cNvGrpSpPr/>
            <p:nvPr/>
          </p:nvGrpSpPr>
          <p:grpSpPr>
            <a:xfrm>
              <a:off x="376861" y="0"/>
              <a:ext cx="964167" cy="3953730"/>
              <a:chOff x="0" y="0"/>
              <a:chExt cx="457093" cy="1874388"/>
            </a:xfrm>
          </p:grpSpPr>
          <p:sp>
            <p:nvSpPr>
              <p:cNvPr id="1922" name="Freeform 1922"/>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923" name="TextBox 1923"/>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924" name="Freeform 1924"/>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25" name="Freeform 1925"/>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26" name="Freeform 1926"/>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27" name="Freeform 1927"/>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28" name="Freeform 1928"/>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929" name="Group 1929"/>
            <p:cNvGrpSpPr/>
            <p:nvPr/>
          </p:nvGrpSpPr>
          <p:grpSpPr>
            <a:xfrm>
              <a:off x="524447" y="3772697"/>
              <a:ext cx="606122" cy="91075"/>
              <a:chOff x="0" y="0"/>
              <a:chExt cx="1283713" cy="192889"/>
            </a:xfrm>
          </p:grpSpPr>
          <p:sp>
            <p:nvSpPr>
              <p:cNvPr id="1930" name="Freeform 193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31" name="TextBox 193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932" name="Group 1932"/>
            <p:cNvGrpSpPr/>
            <p:nvPr/>
          </p:nvGrpSpPr>
          <p:grpSpPr>
            <a:xfrm>
              <a:off x="524447" y="3663725"/>
              <a:ext cx="606122" cy="91075"/>
              <a:chOff x="0" y="0"/>
              <a:chExt cx="1283713" cy="192889"/>
            </a:xfrm>
          </p:grpSpPr>
          <p:sp>
            <p:nvSpPr>
              <p:cNvPr id="1933" name="Freeform 193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34" name="TextBox 193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935" name="Group 1935"/>
            <p:cNvGrpSpPr/>
            <p:nvPr/>
          </p:nvGrpSpPr>
          <p:grpSpPr>
            <a:xfrm>
              <a:off x="524447" y="3554752"/>
              <a:ext cx="606122" cy="91075"/>
              <a:chOff x="0" y="0"/>
              <a:chExt cx="1283713" cy="192889"/>
            </a:xfrm>
          </p:grpSpPr>
          <p:sp>
            <p:nvSpPr>
              <p:cNvPr id="1936" name="Freeform 193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37" name="TextBox 193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938" name="TextBox 1938"/>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39" name="TextBox 1939"/>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40" name="TextBox 1940"/>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41" name="TextBox 1941"/>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942" name="TextBox 1942"/>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943" name="TextBox 1943"/>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944" name="TextBox 1944"/>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945" name="TextBox 1945"/>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946" name="TextBox 1946"/>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947" name="TextBox 1947"/>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948" name="TextBox 1948"/>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949" name="Freeform 1949"/>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50" name="Freeform 1950"/>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51" name="Freeform 1951"/>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52" name="Freeform 1952"/>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53" name="Freeform 1953"/>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954" name="Group 1954"/>
            <p:cNvGrpSpPr/>
            <p:nvPr/>
          </p:nvGrpSpPr>
          <p:grpSpPr>
            <a:xfrm>
              <a:off x="524447" y="2883087"/>
              <a:ext cx="606122" cy="91075"/>
              <a:chOff x="0" y="0"/>
              <a:chExt cx="1283713" cy="192889"/>
            </a:xfrm>
          </p:grpSpPr>
          <p:sp>
            <p:nvSpPr>
              <p:cNvPr id="1955" name="Freeform 195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56" name="TextBox 195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957" name="Group 1957"/>
            <p:cNvGrpSpPr/>
            <p:nvPr/>
          </p:nvGrpSpPr>
          <p:grpSpPr>
            <a:xfrm>
              <a:off x="524447" y="2774114"/>
              <a:ext cx="606122" cy="91075"/>
              <a:chOff x="0" y="0"/>
              <a:chExt cx="1283713" cy="192889"/>
            </a:xfrm>
          </p:grpSpPr>
          <p:sp>
            <p:nvSpPr>
              <p:cNvPr id="1958" name="Freeform 195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59" name="TextBox 195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960" name="Group 1960"/>
            <p:cNvGrpSpPr/>
            <p:nvPr/>
          </p:nvGrpSpPr>
          <p:grpSpPr>
            <a:xfrm>
              <a:off x="524447" y="2665141"/>
              <a:ext cx="606122" cy="91075"/>
              <a:chOff x="0" y="0"/>
              <a:chExt cx="1283713" cy="192889"/>
            </a:xfrm>
          </p:grpSpPr>
          <p:sp>
            <p:nvSpPr>
              <p:cNvPr id="1961" name="Freeform 196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62" name="TextBox 196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963" name="TextBox 1963"/>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64" name="TextBox 1964"/>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65" name="TextBox 1965"/>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66" name="TextBox 1966"/>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967" name="TextBox 1967"/>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968" name="TextBox 1968"/>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969" name="TextBox 1969"/>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970" name="TextBox 1970"/>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971" name="TextBox 1971"/>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972" name="TextBox 1972"/>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973" name="TextBox 1973"/>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974" name="Freeform 1974"/>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75" name="Freeform 1975"/>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76" name="Freeform 1976"/>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77" name="Freeform 1977"/>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1978" name="Freeform 1978"/>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1979" name="Group 1979"/>
            <p:cNvGrpSpPr/>
            <p:nvPr/>
          </p:nvGrpSpPr>
          <p:grpSpPr>
            <a:xfrm>
              <a:off x="524447" y="1994763"/>
              <a:ext cx="606122" cy="91075"/>
              <a:chOff x="0" y="0"/>
              <a:chExt cx="1283713" cy="192889"/>
            </a:xfrm>
          </p:grpSpPr>
          <p:sp>
            <p:nvSpPr>
              <p:cNvPr id="1980" name="Freeform 198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81" name="TextBox 198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982" name="Group 1982"/>
            <p:cNvGrpSpPr/>
            <p:nvPr/>
          </p:nvGrpSpPr>
          <p:grpSpPr>
            <a:xfrm>
              <a:off x="524447" y="1885790"/>
              <a:ext cx="606122" cy="91075"/>
              <a:chOff x="0" y="0"/>
              <a:chExt cx="1283713" cy="192889"/>
            </a:xfrm>
          </p:grpSpPr>
          <p:sp>
            <p:nvSpPr>
              <p:cNvPr id="1983" name="Freeform 198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84" name="TextBox 198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985" name="Group 1985"/>
            <p:cNvGrpSpPr/>
            <p:nvPr/>
          </p:nvGrpSpPr>
          <p:grpSpPr>
            <a:xfrm>
              <a:off x="524447" y="1776817"/>
              <a:ext cx="606122" cy="91075"/>
              <a:chOff x="0" y="0"/>
              <a:chExt cx="1283713" cy="192889"/>
            </a:xfrm>
          </p:grpSpPr>
          <p:sp>
            <p:nvSpPr>
              <p:cNvPr id="1986" name="Freeform 198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987" name="TextBox 198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988" name="TextBox 1988"/>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89" name="TextBox 1989"/>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90" name="TextBox 1990"/>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1991" name="TextBox 1991"/>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1992" name="TextBox 1992"/>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1993" name="TextBox 1993"/>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1994" name="TextBox 1994"/>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1995" name="TextBox 1995"/>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1996" name="TextBox 1996"/>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1997" name="TextBox 1997"/>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1998" name="TextBox 1998"/>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1999" name="Freeform 1999"/>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00" name="Freeform 2000"/>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01" name="Freeform 2001"/>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02" name="Freeform 2002"/>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03" name="Freeform 2003"/>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004" name="Group 2004"/>
            <p:cNvGrpSpPr/>
            <p:nvPr/>
          </p:nvGrpSpPr>
          <p:grpSpPr>
            <a:xfrm>
              <a:off x="524447" y="1105153"/>
              <a:ext cx="606122" cy="91075"/>
              <a:chOff x="0" y="0"/>
              <a:chExt cx="1283713" cy="192889"/>
            </a:xfrm>
          </p:grpSpPr>
          <p:sp>
            <p:nvSpPr>
              <p:cNvPr id="2005" name="Freeform 200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06" name="TextBox 200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07" name="Group 2007"/>
            <p:cNvGrpSpPr/>
            <p:nvPr/>
          </p:nvGrpSpPr>
          <p:grpSpPr>
            <a:xfrm>
              <a:off x="524447" y="996180"/>
              <a:ext cx="606122" cy="91075"/>
              <a:chOff x="0" y="0"/>
              <a:chExt cx="1283713" cy="192889"/>
            </a:xfrm>
          </p:grpSpPr>
          <p:sp>
            <p:nvSpPr>
              <p:cNvPr id="2008" name="Freeform 200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09" name="TextBox 200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10" name="Group 2010"/>
            <p:cNvGrpSpPr/>
            <p:nvPr/>
          </p:nvGrpSpPr>
          <p:grpSpPr>
            <a:xfrm>
              <a:off x="524447" y="887207"/>
              <a:ext cx="606122" cy="91075"/>
              <a:chOff x="0" y="0"/>
              <a:chExt cx="1283713" cy="192889"/>
            </a:xfrm>
          </p:grpSpPr>
          <p:sp>
            <p:nvSpPr>
              <p:cNvPr id="2011" name="Freeform 201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12" name="TextBox 201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013" name="TextBox 2013"/>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14" name="TextBox 2014"/>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15" name="TextBox 2015"/>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16" name="TextBox 2016"/>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017" name="TextBox 2017"/>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018" name="TextBox 2018"/>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019" name="TextBox 2019"/>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020" name="TextBox 2020"/>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021" name="TextBox 2021"/>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022" name="TextBox 2022"/>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023" name="TextBox 2023"/>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024" name="TextBox 2024"/>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2025" name="Group 2025"/>
          <p:cNvGrpSpPr/>
          <p:nvPr/>
        </p:nvGrpSpPr>
        <p:grpSpPr>
          <a:xfrm>
            <a:off x="3684045" y="5564267"/>
            <a:ext cx="1255636" cy="2965297"/>
            <a:chOff x="0" y="0"/>
            <a:chExt cx="1674181" cy="3953730"/>
          </a:xfrm>
        </p:grpSpPr>
        <p:grpSp>
          <p:nvGrpSpPr>
            <p:cNvPr id="2026" name="Group 2026"/>
            <p:cNvGrpSpPr/>
            <p:nvPr/>
          </p:nvGrpSpPr>
          <p:grpSpPr>
            <a:xfrm>
              <a:off x="376861" y="0"/>
              <a:ext cx="964167" cy="3953730"/>
              <a:chOff x="0" y="0"/>
              <a:chExt cx="457093" cy="1874388"/>
            </a:xfrm>
          </p:grpSpPr>
          <p:sp>
            <p:nvSpPr>
              <p:cNvPr id="2027" name="Freeform 2027"/>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028" name="TextBox 2028"/>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029" name="Freeform 2029"/>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30" name="Freeform 2030"/>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31" name="Freeform 2031"/>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32" name="Freeform 2032"/>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33" name="Freeform 2033"/>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034" name="Group 2034"/>
            <p:cNvGrpSpPr/>
            <p:nvPr/>
          </p:nvGrpSpPr>
          <p:grpSpPr>
            <a:xfrm>
              <a:off x="524447" y="3772697"/>
              <a:ext cx="606122" cy="91075"/>
              <a:chOff x="0" y="0"/>
              <a:chExt cx="1283713" cy="192889"/>
            </a:xfrm>
          </p:grpSpPr>
          <p:sp>
            <p:nvSpPr>
              <p:cNvPr id="2035" name="Freeform 203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36" name="TextBox 203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37" name="Group 2037"/>
            <p:cNvGrpSpPr/>
            <p:nvPr/>
          </p:nvGrpSpPr>
          <p:grpSpPr>
            <a:xfrm>
              <a:off x="524447" y="3663725"/>
              <a:ext cx="606122" cy="91075"/>
              <a:chOff x="0" y="0"/>
              <a:chExt cx="1283713" cy="192889"/>
            </a:xfrm>
          </p:grpSpPr>
          <p:sp>
            <p:nvSpPr>
              <p:cNvPr id="2038" name="Freeform 203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39" name="TextBox 203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40" name="Group 2040"/>
            <p:cNvGrpSpPr/>
            <p:nvPr/>
          </p:nvGrpSpPr>
          <p:grpSpPr>
            <a:xfrm>
              <a:off x="524447" y="3554752"/>
              <a:ext cx="606122" cy="91075"/>
              <a:chOff x="0" y="0"/>
              <a:chExt cx="1283713" cy="192889"/>
            </a:xfrm>
          </p:grpSpPr>
          <p:sp>
            <p:nvSpPr>
              <p:cNvPr id="2041" name="Freeform 204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42" name="TextBox 204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043" name="TextBox 2043"/>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44" name="TextBox 2044"/>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45" name="TextBox 2045"/>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46" name="TextBox 2046"/>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047" name="TextBox 2047"/>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112" name="TextBox 2112"/>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048" name="TextBox 2048"/>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049" name="TextBox 2049"/>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050" name="TextBox 2050"/>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051" name="TextBox 2051"/>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052" name="TextBox 2052"/>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053" name="Freeform 2053"/>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54" name="Freeform 2054"/>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55" name="Freeform 2055"/>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56" name="Freeform 2056"/>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57" name="Freeform 2057"/>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058" name="Group 2058"/>
            <p:cNvGrpSpPr/>
            <p:nvPr/>
          </p:nvGrpSpPr>
          <p:grpSpPr>
            <a:xfrm>
              <a:off x="524447" y="2883087"/>
              <a:ext cx="606122" cy="91075"/>
              <a:chOff x="0" y="0"/>
              <a:chExt cx="1283713" cy="192889"/>
            </a:xfrm>
          </p:grpSpPr>
          <p:sp>
            <p:nvSpPr>
              <p:cNvPr id="2059" name="Freeform 205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60" name="TextBox 206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61" name="Group 2061"/>
            <p:cNvGrpSpPr/>
            <p:nvPr/>
          </p:nvGrpSpPr>
          <p:grpSpPr>
            <a:xfrm>
              <a:off x="524447" y="2774114"/>
              <a:ext cx="606122" cy="91075"/>
              <a:chOff x="0" y="0"/>
              <a:chExt cx="1283713" cy="192889"/>
            </a:xfrm>
          </p:grpSpPr>
          <p:sp>
            <p:nvSpPr>
              <p:cNvPr id="2062" name="Freeform 206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63" name="TextBox 206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64" name="Group 2064"/>
            <p:cNvGrpSpPr/>
            <p:nvPr/>
          </p:nvGrpSpPr>
          <p:grpSpPr>
            <a:xfrm>
              <a:off x="524447" y="2665141"/>
              <a:ext cx="606122" cy="91075"/>
              <a:chOff x="0" y="0"/>
              <a:chExt cx="1283713" cy="192889"/>
            </a:xfrm>
          </p:grpSpPr>
          <p:sp>
            <p:nvSpPr>
              <p:cNvPr id="2065" name="Freeform 206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66" name="TextBox 206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067" name="TextBox 2067"/>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68" name="TextBox 2068"/>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69" name="TextBox 2069"/>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70" name="TextBox 2070"/>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071" name="TextBox 2071"/>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072" name="TextBox 2072"/>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073" name="TextBox 2073"/>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074" name="TextBox 2074"/>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075" name="TextBox 2075"/>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076" name="TextBox 2076"/>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077" name="TextBox 2077"/>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078" name="Freeform 2078"/>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79" name="Freeform 2079"/>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80" name="Freeform 2080"/>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81" name="Freeform 2081"/>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082" name="Freeform 2082"/>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083" name="Group 2083"/>
            <p:cNvGrpSpPr/>
            <p:nvPr/>
          </p:nvGrpSpPr>
          <p:grpSpPr>
            <a:xfrm>
              <a:off x="524447" y="1994763"/>
              <a:ext cx="606122" cy="91075"/>
              <a:chOff x="0" y="0"/>
              <a:chExt cx="1283713" cy="192889"/>
            </a:xfrm>
          </p:grpSpPr>
          <p:sp>
            <p:nvSpPr>
              <p:cNvPr id="2084" name="Freeform 208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85" name="TextBox 208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86" name="Group 2086"/>
            <p:cNvGrpSpPr/>
            <p:nvPr/>
          </p:nvGrpSpPr>
          <p:grpSpPr>
            <a:xfrm>
              <a:off x="524447" y="1885790"/>
              <a:ext cx="606122" cy="91075"/>
              <a:chOff x="0" y="0"/>
              <a:chExt cx="1283713" cy="192889"/>
            </a:xfrm>
          </p:grpSpPr>
          <p:sp>
            <p:nvSpPr>
              <p:cNvPr id="2087" name="Freeform 208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88" name="TextBox 208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89" name="Group 2089"/>
            <p:cNvGrpSpPr/>
            <p:nvPr/>
          </p:nvGrpSpPr>
          <p:grpSpPr>
            <a:xfrm>
              <a:off x="524447" y="1776817"/>
              <a:ext cx="606122" cy="91075"/>
              <a:chOff x="0" y="0"/>
              <a:chExt cx="1283713" cy="192889"/>
            </a:xfrm>
          </p:grpSpPr>
          <p:sp>
            <p:nvSpPr>
              <p:cNvPr id="2090" name="Freeform 209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91" name="TextBox 209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092" name="TextBox 2092"/>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93" name="TextBox 2093"/>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94" name="TextBox 2094"/>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095" name="TextBox 2095"/>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096" name="TextBox 2096"/>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097" name="TextBox 2097"/>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098" name="TextBox 2098"/>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099" name="TextBox 2099"/>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100" name="TextBox 2100"/>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101" name="TextBox 2101"/>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102" name="TextBox 2102"/>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103" name="Freeform 2103"/>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04" name="Freeform 2104"/>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05" name="Freeform 2105"/>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06" name="Freeform 2106"/>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07" name="Freeform 2107"/>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108" name="Group 2108"/>
            <p:cNvGrpSpPr/>
            <p:nvPr/>
          </p:nvGrpSpPr>
          <p:grpSpPr>
            <a:xfrm>
              <a:off x="524447" y="1105153"/>
              <a:ext cx="606122" cy="91075"/>
              <a:chOff x="0" y="0"/>
              <a:chExt cx="1283713" cy="192889"/>
            </a:xfrm>
          </p:grpSpPr>
          <p:sp>
            <p:nvSpPr>
              <p:cNvPr id="2109" name="Freeform 210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10" name="TextBox 211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111" name="Group 2111"/>
            <p:cNvGrpSpPr/>
            <p:nvPr/>
          </p:nvGrpSpPr>
          <p:grpSpPr>
            <a:xfrm>
              <a:off x="524447" y="996180"/>
              <a:ext cx="606122" cy="91075"/>
              <a:chOff x="0" y="0"/>
              <a:chExt cx="1283713" cy="192889"/>
            </a:xfrm>
          </p:grpSpPr>
          <p:sp>
            <p:nvSpPr>
              <p:cNvPr id="2113" name="Freeform 211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14" name="TextBox 211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115" name="Group 2115"/>
            <p:cNvGrpSpPr/>
            <p:nvPr/>
          </p:nvGrpSpPr>
          <p:grpSpPr>
            <a:xfrm>
              <a:off x="524447" y="887207"/>
              <a:ext cx="606122" cy="91075"/>
              <a:chOff x="0" y="0"/>
              <a:chExt cx="1283713" cy="192889"/>
            </a:xfrm>
          </p:grpSpPr>
          <p:sp>
            <p:nvSpPr>
              <p:cNvPr id="2116" name="Freeform 211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17" name="TextBox 211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118" name="TextBox 2118"/>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19" name="TextBox 2119"/>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20" name="TextBox 2120"/>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21" name="TextBox 2121"/>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122" name="TextBox 2122"/>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123" name="TextBox 2123"/>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124" name="TextBox 2124"/>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125" name="TextBox 2125"/>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126" name="TextBox 2126"/>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127" name="TextBox 2127"/>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128" name="TextBox 2128"/>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129" name="TextBox 2129"/>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sp>
        <p:nvSpPr>
          <p:cNvPr id="2130" name="TextBox 2130"/>
          <p:cNvSpPr txBox="1"/>
          <p:nvPr/>
        </p:nvSpPr>
        <p:spPr>
          <a:xfrm>
            <a:off x="4765623" y="6862274"/>
            <a:ext cx="464836" cy="424401"/>
          </a:xfrm>
          <a:prstGeom prst="rect">
            <a:avLst/>
          </a:prstGeom>
        </p:spPr>
        <p:txBody>
          <a:bodyPr lIns="0" tIns="0" rIns="0" bIns="0" rtlCol="0" anchor="t">
            <a:spAutoFit/>
          </a:bodyPr>
          <a:lstStyle/>
          <a:p>
            <a:pPr algn="ctr">
              <a:lnSpc>
                <a:spcPts val="1719"/>
              </a:lnSpc>
              <a:spcBef>
                <a:spcPct val="0"/>
              </a:spcBef>
            </a:pPr>
            <a:r>
              <a:rPr lang="en-US" sz="1228">
                <a:solidFill>
                  <a:srgbClr val="000000"/>
                </a:solidFill>
                <a:latin typeface="Open Sans"/>
                <a:ea typeface="Open Sans"/>
                <a:cs typeface="Open Sans"/>
                <a:sym typeface="Open Sans"/>
              </a:rPr>
              <a:t>x more </a:t>
            </a:r>
          </a:p>
        </p:txBody>
      </p:sp>
      <p:grpSp>
        <p:nvGrpSpPr>
          <p:cNvPr id="2131" name="Group 2131"/>
          <p:cNvGrpSpPr/>
          <p:nvPr/>
        </p:nvGrpSpPr>
        <p:grpSpPr>
          <a:xfrm>
            <a:off x="5429510" y="5494238"/>
            <a:ext cx="3714490" cy="3048809"/>
            <a:chOff x="0" y="0"/>
            <a:chExt cx="2347959" cy="1927177"/>
          </a:xfrm>
        </p:grpSpPr>
        <p:sp>
          <p:nvSpPr>
            <p:cNvPr id="2132" name="Freeform 2132"/>
            <p:cNvSpPr/>
            <p:nvPr/>
          </p:nvSpPr>
          <p:spPr>
            <a:xfrm>
              <a:off x="0" y="0"/>
              <a:ext cx="2347959" cy="1927177"/>
            </a:xfrm>
            <a:custGeom>
              <a:avLst/>
              <a:gdLst/>
              <a:ahLst/>
              <a:cxnLst/>
              <a:rect l="l" t="t" r="r" b="b"/>
              <a:pathLst>
                <a:path w="2347959" h="1927177">
                  <a:moveTo>
                    <a:pt x="106297" y="0"/>
                  </a:moveTo>
                  <a:lnTo>
                    <a:pt x="2241662" y="0"/>
                  </a:lnTo>
                  <a:cubicBezTo>
                    <a:pt x="2300368" y="0"/>
                    <a:pt x="2347959" y="47591"/>
                    <a:pt x="2347959" y="106297"/>
                  </a:cubicBezTo>
                  <a:lnTo>
                    <a:pt x="2347959" y="1820880"/>
                  </a:lnTo>
                  <a:cubicBezTo>
                    <a:pt x="2347959" y="1879586"/>
                    <a:pt x="2300368" y="1927177"/>
                    <a:pt x="2241662" y="1927177"/>
                  </a:cubicBezTo>
                  <a:lnTo>
                    <a:pt x="106297" y="1927177"/>
                  </a:lnTo>
                  <a:cubicBezTo>
                    <a:pt x="47591" y="1927177"/>
                    <a:pt x="0" y="1879586"/>
                    <a:pt x="0" y="1820880"/>
                  </a:cubicBezTo>
                  <a:lnTo>
                    <a:pt x="0" y="106297"/>
                  </a:lnTo>
                  <a:cubicBezTo>
                    <a:pt x="0" y="47591"/>
                    <a:pt x="47591" y="0"/>
                    <a:pt x="106297" y="0"/>
                  </a:cubicBezTo>
                  <a:close/>
                </a:path>
              </a:pathLst>
            </a:custGeom>
            <a:solidFill>
              <a:srgbClr val="F95C32"/>
            </a:solidFill>
          </p:spPr>
          <p:txBody>
            <a:bodyPr/>
            <a:lstStyle/>
            <a:p>
              <a:endParaRPr lang="en-PH"/>
            </a:p>
          </p:txBody>
        </p:sp>
        <p:sp>
          <p:nvSpPr>
            <p:cNvPr id="2133" name="TextBox 2133"/>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2134" name="Group 2134"/>
          <p:cNvGrpSpPr/>
          <p:nvPr/>
        </p:nvGrpSpPr>
        <p:grpSpPr>
          <a:xfrm>
            <a:off x="5230459" y="5547103"/>
            <a:ext cx="1255636" cy="2965297"/>
            <a:chOff x="0" y="0"/>
            <a:chExt cx="1674181" cy="3953730"/>
          </a:xfrm>
        </p:grpSpPr>
        <p:grpSp>
          <p:nvGrpSpPr>
            <p:cNvPr id="2135" name="Group 2135"/>
            <p:cNvGrpSpPr/>
            <p:nvPr/>
          </p:nvGrpSpPr>
          <p:grpSpPr>
            <a:xfrm>
              <a:off x="376861" y="0"/>
              <a:ext cx="964167" cy="3953730"/>
              <a:chOff x="0" y="0"/>
              <a:chExt cx="457093" cy="1874388"/>
            </a:xfrm>
          </p:grpSpPr>
          <p:sp>
            <p:nvSpPr>
              <p:cNvPr id="2136" name="Freeform 2136"/>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137" name="TextBox 2137"/>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138" name="Freeform 2138"/>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39" name="Freeform 2139"/>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40" name="Freeform 2140"/>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41" name="Freeform 2141"/>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42" name="Freeform 2142"/>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143" name="Group 2143"/>
            <p:cNvGrpSpPr/>
            <p:nvPr/>
          </p:nvGrpSpPr>
          <p:grpSpPr>
            <a:xfrm>
              <a:off x="524447" y="3772697"/>
              <a:ext cx="606122" cy="91075"/>
              <a:chOff x="0" y="0"/>
              <a:chExt cx="1283713" cy="192889"/>
            </a:xfrm>
          </p:grpSpPr>
          <p:sp>
            <p:nvSpPr>
              <p:cNvPr id="2144" name="Freeform 214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45" name="TextBox 214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146" name="Group 2146"/>
            <p:cNvGrpSpPr/>
            <p:nvPr/>
          </p:nvGrpSpPr>
          <p:grpSpPr>
            <a:xfrm>
              <a:off x="524447" y="3663725"/>
              <a:ext cx="606122" cy="91075"/>
              <a:chOff x="0" y="0"/>
              <a:chExt cx="1283713" cy="192889"/>
            </a:xfrm>
          </p:grpSpPr>
          <p:sp>
            <p:nvSpPr>
              <p:cNvPr id="2147" name="Freeform 214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48" name="TextBox 214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149" name="Group 2149"/>
            <p:cNvGrpSpPr/>
            <p:nvPr/>
          </p:nvGrpSpPr>
          <p:grpSpPr>
            <a:xfrm>
              <a:off x="524447" y="3554752"/>
              <a:ext cx="606122" cy="91075"/>
              <a:chOff x="0" y="0"/>
              <a:chExt cx="1283713" cy="192889"/>
            </a:xfrm>
          </p:grpSpPr>
          <p:sp>
            <p:nvSpPr>
              <p:cNvPr id="2150" name="Freeform 215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51" name="TextBox 215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152" name="TextBox 2152"/>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53" name="TextBox 2153"/>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54" name="TextBox 2154"/>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55" name="TextBox 2155"/>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156" name="TextBox 2156"/>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157" name="TextBox 2157"/>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158" name="TextBox 2158"/>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159" name="TextBox 2159"/>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160" name="TextBox 2160"/>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161" name="TextBox 2161"/>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162" name="TextBox 2162"/>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163" name="Freeform 2163"/>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64" name="Freeform 2164"/>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65" name="Freeform 2165"/>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66" name="Freeform 2166"/>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67" name="Freeform 2167"/>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168" name="Group 2168"/>
            <p:cNvGrpSpPr/>
            <p:nvPr/>
          </p:nvGrpSpPr>
          <p:grpSpPr>
            <a:xfrm>
              <a:off x="524447" y="2883087"/>
              <a:ext cx="606122" cy="91075"/>
              <a:chOff x="0" y="0"/>
              <a:chExt cx="1283713" cy="192889"/>
            </a:xfrm>
          </p:grpSpPr>
          <p:sp>
            <p:nvSpPr>
              <p:cNvPr id="2169" name="Freeform 216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70" name="TextBox 217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171" name="Group 2171"/>
            <p:cNvGrpSpPr/>
            <p:nvPr/>
          </p:nvGrpSpPr>
          <p:grpSpPr>
            <a:xfrm>
              <a:off x="524447" y="2774114"/>
              <a:ext cx="606122" cy="91075"/>
              <a:chOff x="0" y="0"/>
              <a:chExt cx="1283713" cy="192889"/>
            </a:xfrm>
          </p:grpSpPr>
          <p:sp>
            <p:nvSpPr>
              <p:cNvPr id="2172" name="Freeform 217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73" name="TextBox 217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174" name="Group 2174"/>
            <p:cNvGrpSpPr/>
            <p:nvPr/>
          </p:nvGrpSpPr>
          <p:grpSpPr>
            <a:xfrm>
              <a:off x="524447" y="2665141"/>
              <a:ext cx="606122" cy="91075"/>
              <a:chOff x="0" y="0"/>
              <a:chExt cx="1283713" cy="192889"/>
            </a:xfrm>
          </p:grpSpPr>
          <p:sp>
            <p:nvSpPr>
              <p:cNvPr id="2175" name="Freeform 217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76" name="TextBox 217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177" name="TextBox 2177"/>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78" name="TextBox 2178"/>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79" name="TextBox 2179"/>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180" name="TextBox 2180"/>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181" name="TextBox 2181"/>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182" name="TextBox 2182"/>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183" name="TextBox 2183"/>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184" name="TextBox 2184"/>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185" name="TextBox 2185"/>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186" name="TextBox 2186"/>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187" name="TextBox 2187"/>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188" name="Freeform 2188"/>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89" name="Freeform 2189"/>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90" name="Freeform 2190"/>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91" name="Freeform 2191"/>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192" name="Freeform 2192"/>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193" name="Group 2193"/>
            <p:cNvGrpSpPr/>
            <p:nvPr/>
          </p:nvGrpSpPr>
          <p:grpSpPr>
            <a:xfrm>
              <a:off x="524447" y="1994763"/>
              <a:ext cx="606122" cy="91075"/>
              <a:chOff x="0" y="0"/>
              <a:chExt cx="1283713" cy="192889"/>
            </a:xfrm>
          </p:grpSpPr>
          <p:sp>
            <p:nvSpPr>
              <p:cNvPr id="2194" name="Freeform 219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95" name="TextBox 219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196" name="Group 2196"/>
            <p:cNvGrpSpPr/>
            <p:nvPr/>
          </p:nvGrpSpPr>
          <p:grpSpPr>
            <a:xfrm>
              <a:off x="524447" y="1885790"/>
              <a:ext cx="606122" cy="91075"/>
              <a:chOff x="0" y="0"/>
              <a:chExt cx="1283713" cy="192889"/>
            </a:xfrm>
          </p:grpSpPr>
          <p:sp>
            <p:nvSpPr>
              <p:cNvPr id="2197" name="Freeform 219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98" name="TextBox 219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199" name="Group 2199"/>
            <p:cNvGrpSpPr/>
            <p:nvPr/>
          </p:nvGrpSpPr>
          <p:grpSpPr>
            <a:xfrm>
              <a:off x="524447" y="1776817"/>
              <a:ext cx="606122" cy="91075"/>
              <a:chOff x="0" y="0"/>
              <a:chExt cx="1283713" cy="192889"/>
            </a:xfrm>
          </p:grpSpPr>
          <p:sp>
            <p:nvSpPr>
              <p:cNvPr id="2200" name="Freeform 220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01" name="TextBox 220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202" name="TextBox 2202"/>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03" name="TextBox 2203"/>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04" name="TextBox 2204"/>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05" name="TextBox 2205"/>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206" name="TextBox 2206"/>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207" name="TextBox 2207"/>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208" name="TextBox 2208"/>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209" name="TextBox 2209"/>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210" name="TextBox 2210"/>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211" name="TextBox 2211"/>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212" name="TextBox 2212"/>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213" name="Freeform 2213"/>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14" name="Freeform 2214"/>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15" name="Freeform 2215"/>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16" name="Freeform 2216"/>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17" name="Freeform 2217"/>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218" name="Group 2218"/>
            <p:cNvGrpSpPr/>
            <p:nvPr/>
          </p:nvGrpSpPr>
          <p:grpSpPr>
            <a:xfrm>
              <a:off x="524447" y="1105153"/>
              <a:ext cx="606122" cy="91075"/>
              <a:chOff x="0" y="0"/>
              <a:chExt cx="1283713" cy="192889"/>
            </a:xfrm>
          </p:grpSpPr>
          <p:sp>
            <p:nvSpPr>
              <p:cNvPr id="2219" name="Freeform 221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20" name="TextBox 222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221" name="Group 2221"/>
            <p:cNvGrpSpPr/>
            <p:nvPr/>
          </p:nvGrpSpPr>
          <p:grpSpPr>
            <a:xfrm>
              <a:off x="524447" y="996180"/>
              <a:ext cx="606122" cy="91075"/>
              <a:chOff x="0" y="0"/>
              <a:chExt cx="1283713" cy="192889"/>
            </a:xfrm>
          </p:grpSpPr>
          <p:sp>
            <p:nvSpPr>
              <p:cNvPr id="2222" name="Freeform 222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23" name="TextBox 222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224" name="Group 2224"/>
            <p:cNvGrpSpPr/>
            <p:nvPr/>
          </p:nvGrpSpPr>
          <p:grpSpPr>
            <a:xfrm>
              <a:off x="524447" y="887207"/>
              <a:ext cx="606122" cy="91075"/>
              <a:chOff x="0" y="0"/>
              <a:chExt cx="1283713" cy="192889"/>
            </a:xfrm>
          </p:grpSpPr>
          <p:sp>
            <p:nvSpPr>
              <p:cNvPr id="2225" name="Freeform 222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26" name="TextBox 222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227" name="TextBox 2227"/>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28" name="TextBox 2228"/>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29" name="TextBox 2229"/>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30" name="TextBox 2230"/>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231" name="TextBox 2231"/>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232" name="TextBox 2232"/>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233" name="TextBox 2233"/>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234" name="TextBox 2234"/>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235" name="TextBox 2235"/>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236" name="TextBox 2236"/>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237" name="TextBox 2237"/>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238" name="TextBox 2238"/>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2239" name="Group 2239"/>
          <p:cNvGrpSpPr/>
          <p:nvPr/>
        </p:nvGrpSpPr>
        <p:grpSpPr>
          <a:xfrm>
            <a:off x="5991965" y="5543771"/>
            <a:ext cx="1255636" cy="2965297"/>
            <a:chOff x="0" y="0"/>
            <a:chExt cx="1674181" cy="3953730"/>
          </a:xfrm>
        </p:grpSpPr>
        <p:grpSp>
          <p:nvGrpSpPr>
            <p:cNvPr id="2240" name="Group 2240"/>
            <p:cNvGrpSpPr/>
            <p:nvPr/>
          </p:nvGrpSpPr>
          <p:grpSpPr>
            <a:xfrm>
              <a:off x="376861" y="0"/>
              <a:ext cx="964167" cy="3953730"/>
              <a:chOff x="0" y="0"/>
              <a:chExt cx="457093" cy="1874388"/>
            </a:xfrm>
          </p:grpSpPr>
          <p:sp>
            <p:nvSpPr>
              <p:cNvPr id="2241" name="Freeform 2241"/>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242" name="TextBox 2242"/>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243" name="Freeform 2243"/>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44" name="Freeform 2244"/>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45" name="Freeform 2245"/>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46" name="Freeform 2246"/>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47" name="Freeform 2247"/>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248" name="Group 2248"/>
            <p:cNvGrpSpPr/>
            <p:nvPr/>
          </p:nvGrpSpPr>
          <p:grpSpPr>
            <a:xfrm>
              <a:off x="524447" y="3772697"/>
              <a:ext cx="606122" cy="91075"/>
              <a:chOff x="0" y="0"/>
              <a:chExt cx="1283713" cy="192889"/>
            </a:xfrm>
          </p:grpSpPr>
          <p:sp>
            <p:nvSpPr>
              <p:cNvPr id="2249" name="Freeform 224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50" name="TextBox 225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251" name="Group 2251"/>
            <p:cNvGrpSpPr/>
            <p:nvPr/>
          </p:nvGrpSpPr>
          <p:grpSpPr>
            <a:xfrm>
              <a:off x="524447" y="3663725"/>
              <a:ext cx="606122" cy="91075"/>
              <a:chOff x="0" y="0"/>
              <a:chExt cx="1283713" cy="192889"/>
            </a:xfrm>
          </p:grpSpPr>
          <p:sp>
            <p:nvSpPr>
              <p:cNvPr id="2252" name="Freeform 225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53" name="TextBox 225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254" name="Group 2254"/>
            <p:cNvGrpSpPr/>
            <p:nvPr/>
          </p:nvGrpSpPr>
          <p:grpSpPr>
            <a:xfrm>
              <a:off x="524447" y="3554752"/>
              <a:ext cx="606122" cy="91075"/>
              <a:chOff x="0" y="0"/>
              <a:chExt cx="1283713" cy="192889"/>
            </a:xfrm>
          </p:grpSpPr>
          <p:sp>
            <p:nvSpPr>
              <p:cNvPr id="2255" name="Freeform 225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56" name="TextBox 225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257" name="TextBox 2257"/>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58" name="TextBox 2258"/>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59" name="TextBox 2259"/>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60" name="TextBox 2260"/>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261" name="TextBox 2261"/>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262" name="TextBox 2262"/>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263" name="TextBox 2263"/>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264" name="TextBox 2264"/>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265" name="TextBox 2265"/>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266" name="TextBox 2266"/>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267" name="TextBox 2267"/>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268" name="Freeform 2268"/>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69" name="Freeform 2269"/>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70" name="Freeform 2270"/>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71" name="Freeform 2271"/>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72" name="Freeform 2272"/>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273" name="Group 2273"/>
            <p:cNvGrpSpPr/>
            <p:nvPr/>
          </p:nvGrpSpPr>
          <p:grpSpPr>
            <a:xfrm>
              <a:off x="524447" y="2883087"/>
              <a:ext cx="606122" cy="91075"/>
              <a:chOff x="0" y="0"/>
              <a:chExt cx="1283713" cy="192889"/>
            </a:xfrm>
          </p:grpSpPr>
          <p:sp>
            <p:nvSpPr>
              <p:cNvPr id="2274" name="Freeform 227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75" name="TextBox 227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276" name="Group 2276"/>
            <p:cNvGrpSpPr/>
            <p:nvPr/>
          </p:nvGrpSpPr>
          <p:grpSpPr>
            <a:xfrm>
              <a:off x="524447" y="2774114"/>
              <a:ext cx="606122" cy="91075"/>
              <a:chOff x="0" y="0"/>
              <a:chExt cx="1283713" cy="192889"/>
            </a:xfrm>
          </p:grpSpPr>
          <p:sp>
            <p:nvSpPr>
              <p:cNvPr id="2277" name="Freeform 227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78" name="TextBox 227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279" name="Group 2279"/>
            <p:cNvGrpSpPr/>
            <p:nvPr/>
          </p:nvGrpSpPr>
          <p:grpSpPr>
            <a:xfrm>
              <a:off x="524447" y="2665141"/>
              <a:ext cx="606122" cy="91075"/>
              <a:chOff x="0" y="0"/>
              <a:chExt cx="1283713" cy="192889"/>
            </a:xfrm>
          </p:grpSpPr>
          <p:sp>
            <p:nvSpPr>
              <p:cNvPr id="2280" name="Freeform 228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281" name="TextBox 228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282" name="TextBox 2282"/>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83" name="TextBox 2283"/>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84" name="TextBox 2284"/>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285" name="TextBox 2285"/>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286" name="TextBox 2286"/>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287" name="TextBox 2287"/>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288" name="TextBox 2288"/>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289" name="TextBox 2289"/>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290" name="TextBox 2290"/>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291" name="TextBox 2291"/>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292" name="TextBox 2292"/>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293" name="Freeform 2293"/>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94" name="Freeform 2294"/>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95" name="Freeform 2295"/>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96" name="Freeform 2296"/>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297" name="Freeform 2297"/>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298" name="Group 2298"/>
            <p:cNvGrpSpPr/>
            <p:nvPr/>
          </p:nvGrpSpPr>
          <p:grpSpPr>
            <a:xfrm>
              <a:off x="524447" y="1994763"/>
              <a:ext cx="606122" cy="91075"/>
              <a:chOff x="0" y="0"/>
              <a:chExt cx="1283713" cy="192889"/>
            </a:xfrm>
          </p:grpSpPr>
          <p:sp>
            <p:nvSpPr>
              <p:cNvPr id="2299" name="Freeform 229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00" name="TextBox 230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01" name="Group 2301"/>
            <p:cNvGrpSpPr/>
            <p:nvPr/>
          </p:nvGrpSpPr>
          <p:grpSpPr>
            <a:xfrm>
              <a:off x="524447" y="1885790"/>
              <a:ext cx="606122" cy="91075"/>
              <a:chOff x="0" y="0"/>
              <a:chExt cx="1283713" cy="192889"/>
            </a:xfrm>
          </p:grpSpPr>
          <p:sp>
            <p:nvSpPr>
              <p:cNvPr id="2302" name="Freeform 230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03" name="TextBox 230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04" name="Group 2304"/>
            <p:cNvGrpSpPr/>
            <p:nvPr/>
          </p:nvGrpSpPr>
          <p:grpSpPr>
            <a:xfrm>
              <a:off x="524447" y="1776817"/>
              <a:ext cx="606122" cy="91075"/>
              <a:chOff x="0" y="0"/>
              <a:chExt cx="1283713" cy="192889"/>
            </a:xfrm>
          </p:grpSpPr>
          <p:sp>
            <p:nvSpPr>
              <p:cNvPr id="2305" name="Freeform 230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06" name="TextBox 230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307" name="TextBox 2307"/>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08" name="TextBox 2308"/>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09" name="TextBox 2309"/>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10" name="TextBox 2310"/>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311" name="TextBox 2311"/>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312" name="TextBox 2312"/>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313" name="TextBox 2313"/>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314" name="TextBox 2314"/>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315" name="TextBox 2315"/>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316" name="TextBox 2316"/>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317" name="TextBox 2317"/>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318" name="Freeform 2318"/>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19" name="Freeform 2319"/>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20" name="Freeform 2320"/>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21" name="Freeform 2321"/>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22" name="Freeform 2322"/>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323" name="Group 2323"/>
            <p:cNvGrpSpPr/>
            <p:nvPr/>
          </p:nvGrpSpPr>
          <p:grpSpPr>
            <a:xfrm>
              <a:off x="524447" y="1105153"/>
              <a:ext cx="606122" cy="91075"/>
              <a:chOff x="0" y="0"/>
              <a:chExt cx="1283713" cy="192889"/>
            </a:xfrm>
          </p:grpSpPr>
          <p:sp>
            <p:nvSpPr>
              <p:cNvPr id="2324" name="Freeform 232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25" name="TextBox 232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26" name="Group 2326"/>
            <p:cNvGrpSpPr/>
            <p:nvPr/>
          </p:nvGrpSpPr>
          <p:grpSpPr>
            <a:xfrm>
              <a:off x="524447" y="996180"/>
              <a:ext cx="606122" cy="91075"/>
              <a:chOff x="0" y="0"/>
              <a:chExt cx="1283713" cy="192889"/>
            </a:xfrm>
          </p:grpSpPr>
          <p:sp>
            <p:nvSpPr>
              <p:cNvPr id="2327" name="Freeform 232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28" name="TextBox 232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29" name="Group 2329"/>
            <p:cNvGrpSpPr/>
            <p:nvPr/>
          </p:nvGrpSpPr>
          <p:grpSpPr>
            <a:xfrm>
              <a:off x="524447" y="887207"/>
              <a:ext cx="606122" cy="91075"/>
              <a:chOff x="0" y="0"/>
              <a:chExt cx="1283713" cy="192889"/>
            </a:xfrm>
          </p:grpSpPr>
          <p:sp>
            <p:nvSpPr>
              <p:cNvPr id="2330" name="Freeform 233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31" name="TextBox 233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332" name="TextBox 2332"/>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33" name="TextBox 2333"/>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34" name="TextBox 2334"/>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35" name="TextBox 2335"/>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336" name="TextBox 2336"/>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337" name="TextBox 2337"/>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338" name="TextBox 2338"/>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339" name="TextBox 2339"/>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340" name="TextBox 2340"/>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341" name="TextBox 2341"/>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342" name="TextBox 2342"/>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343" name="TextBox 2343"/>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2344" name="Group 2344"/>
          <p:cNvGrpSpPr/>
          <p:nvPr/>
        </p:nvGrpSpPr>
        <p:grpSpPr>
          <a:xfrm>
            <a:off x="6744671" y="5533621"/>
            <a:ext cx="1255636" cy="2965297"/>
            <a:chOff x="0" y="0"/>
            <a:chExt cx="1674181" cy="3953730"/>
          </a:xfrm>
        </p:grpSpPr>
        <p:grpSp>
          <p:nvGrpSpPr>
            <p:cNvPr id="2345" name="Group 2345"/>
            <p:cNvGrpSpPr/>
            <p:nvPr/>
          </p:nvGrpSpPr>
          <p:grpSpPr>
            <a:xfrm>
              <a:off x="376861" y="0"/>
              <a:ext cx="964167" cy="3953730"/>
              <a:chOff x="0" y="0"/>
              <a:chExt cx="457093" cy="1874388"/>
            </a:xfrm>
          </p:grpSpPr>
          <p:sp>
            <p:nvSpPr>
              <p:cNvPr id="2346" name="Freeform 2346"/>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347" name="TextBox 2347"/>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348" name="Freeform 2348"/>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49" name="Freeform 2349"/>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50" name="Freeform 2350"/>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51" name="Freeform 2351"/>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52" name="Freeform 2352"/>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353" name="Group 2353"/>
            <p:cNvGrpSpPr/>
            <p:nvPr/>
          </p:nvGrpSpPr>
          <p:grpSpPr>
            <a:xfrm>
              <a:off x="524447" y="3772697"/>
              <a:ext cx="606122" cy="91075"/>
              <a:chOff x="0" y="0"/>
              <a:chExt cx="1283713" cy="192889"/>
            </a:xfrm>
          </p:grpSpPr>
          <p:sp>
            <p:nvSpPr>
              <p:cNvPr id="2354" name="Freeform 235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55" name="TextBox 235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56" name="Group 2356"/>
            <p:cNvGrpSpPr/>
            <p:nvPr/>
          </p:nvGrpSpPr>
          <p:grpSpPr>
            <a:xfrm>
              <a:off x="524447" y="3663725"/>
              <a:ext cx="606122" cy="91075"/>
              <a:chOff x="0" y="0"/>
              <a:chExt cx="1283713" cy="192889"/>
            </a:xfrm>
          </p:grpSpPr>
          <p:sp>
            <p:nvSpPr>
              <p:cNvPr id="2357" name="Freeform 235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58" name="TextBox 235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59" name="Group 2359"/>
            <p:cNvGrpSpPr/>
            <p:nvPr/>
          </p:nvGrpSpPr>
          <p:grpSpPr>
            <a:xfrm>
              <a:off x="524447" y="3554752"/>
              <a:ext cx="606122" cy="91075"/>
              <a:chOff x="0" y="0"/>
              <a:chExt cx="1283713" cy="192889"/>
            </a:xfrm>
          </p:grpSpPr>
          <p:sp>
            <p:nvSpPr>
              <p:cNvPr id="2360" name="Freeform 236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61" name="TextBox 236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362" name="TextBox 2362"/>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63" name="TextBox 2363"/>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64" name="TextBox 2364"/>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65" name="TextBox 2365"/>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366" name="TextBox 2366"/>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367" name="TextBox 2367"/>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368" name="TextBox 2368"/>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369" name="TextBox 2369"/>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370" name="TextBox 2370"/>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371" name="TextBox 2371"/>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372" name="TextBox 2372"/>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373" name="Freeform 2373"/>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74" name="Freeform 2374"/>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75" name="Freeform 2375"/>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76" name="Freeform 2376"/>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77" name="Freeform 2377"/>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378" name="Group 2378"/>
            <p:cNvGrpSpPr/>
            <p:nvPr/>
          </p:nvGrpSpPr>
          <p:grpSpPr>
            <a:xfrm>
              <a:off x="524447" y="2883087"/>
              <a:ext cx="606122" cy="91075"/>
              <a:chOff x="0" y="0"/>
              <a:chExt cx="1283713" cy="192889"/>
            </a:xfrm>
          </p:grpSpPr>
          <p:sp>
            <p:nvSpPr>
              <p:cNvPr id="2379" name="Freeform 237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80" name="TextBox 238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81" name="Group 2381"/>
            <p:cNvGrpSpPr/>
            <p:nvPr/>
          </p:nvGrpSpPr>
          <p:grpSpPr>
            <a:xfrm>
              <a:off x="524447" y="2774114"/>
              <a:ext cx="606122" cy="91075"/>
              <a:chOff x="0" y="0"/>
              <a:chExt cx="1283713" cy="192889"/>
            </a:xfrm>
          </p:grpSpPr>
          <p:sp>
            <p:nvSpPr>
              <p:cNvPr id="2382" name="Freeform 238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83" name="TextBox 238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84" name="Group 2384"/>
            <p:cNvGrpSpPr/>
            <p:nvPr/>
          </p:nvGrpSpPr>
          <p:grpSpPr>
            <a:xfrm>
              <a:off x="524447" y="2665141"/>
              <a:ext cx="606122" cy="91075"/>
              <a:chOff x="0" y="0"/>
              <a:chExt cx="1283713" cy="192889"/>
            </a:xfrm>
          </p:grpSpPr>
          <p:sp>
            <p:nvSpPr>
              <p:cNvPr id="2385" name="Freeform 238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86" name="TextBox 238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387" name="TextBox 2387"/>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88" name="TextBox 2388"/>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89" name="TextBox 2389"/>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390" name="TextBox 2390"/>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391" name="TextBox 2391"/>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392" name="TextBox 2392"/>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393" name="TextBox 2393"/>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394" name="TextBox 2394"/>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395" name="TextBox 2395"/>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396" name="TextBox 2396"/>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397" name="TextBox 2397"/>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398" name="Freeform 2398"/>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399" name="Freeform 2399"/>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00" name="Freeform 2400"/>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01" name="Freeform 2401"/>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02" name="Freeform 2402"/>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403" name="Group 2403"/>
            <p:cNvGrpSpPr/>
            <p:nvPr/>
          </p:nvGrpSpPr>
          <p:grpSpPr>
            <a:xfrm>
              <a:off x="524447" y="1994763"/>
              <a:ext cx="606122" cy="91075"/>
              <a:chOff x="0" y="0"/>
              <a:chExt cx="1283713" cy="192889"/>
            </a:xfrm>
          </p:grpSpPr>
          <p:sp>
            <p:nvSpPr>
              <p:cNvPr id="2404" name="Freeform 240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05" name="TextBox 240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406" name="Group 2406"/>
            <p:cNvGrpSpPr/>
            <p:nvPr/>
          </p:nvGrpSpPr>
          <p:grpSpPr>
            <a:xfrm>
              <a:off x="524447" y="1885790"/>
              <a:ext cx="606122" cy="91075"/>
              <a:chOff x="0" y="0"/>
              <a:chExt cx="1283713" cy="192889"/>
            </a:xfrm>
          </p:grpSpPr>
          <p:sp>
            <p:nvSpPr>
              <p:cNvPr id="2407" name="Freeform 240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08" name="TextBox 240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409" name="Group 2409"/>
            <p:cNvGrpSpPr/>
            <p:nvPr/>
          </p:nvGrpSpPr>
          <p:grpSpPr>
            <a:xfrm>
              <a:off x="524447" y="1776817"/>
              <a:ext cx="606122" cy="91075"/>
              <a:chOff x="0" y="0"/>
              <a:chExt cx="1283713" cy="192889"/>
            </a:xfrm>
          </p:grpSpPr>
          <p:sp>
            <p:nvSpPr>
              <p:cNvPr id="2410" name="Freeform 241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11" name="TextBox 241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412" name="TextBox 2412"/>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13" name="TextBox 2413"/>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14" name="TextBox 2414"/>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15" name="TextBox 2415"/>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416" name="TextBox 2416"/>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417" name="TextBox 2417"/>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418" name="TextBox 2418"/>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419" name="TextBox 2419"/>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420" name="TextBox 2420"/>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421" name="TextBox 2421"/>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422" name="TextBox 2422"/>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423" name="Freeform 2423"/>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24" name="Freeform 2424"/>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25" name="Freeform 2425"/>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26" name="Freeform 2426"/>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27" name="Freeform 2427"/>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428" name="Group 2428"/>
            <p:cNvGrpSpPr/>
            <p:nvPr/>
          </p:nvGrpSpPr>
          <p:grpSpPr>
            <a:xfrm>
              <a:off x="524447" y="1105153"/>
              <a:ext cx="606122" cy="91075"/>
              <a:chOff x="0" y="0"/>
              <a:chExt cx="1283713" cy="192889"/>
            </a:xfrm>
          </p:grpSpPr>
          <p:sp>
            <p:nvSpPr>
              <p:cNvPr id="2429" name="Freeform 242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30" name="TextBox 243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431" name="Group 2431"/>
            <p:cNvGrpSpPr/>
            <p:nvPr/>
          </p:nvGrpSpPr>
          <p:grpSpPr>
            <a:xfrm>
              <a:off x="524447" y="996180"/>
              <a:ext cx="606122" cy="91075"/>
              <a:chOff x="0" y="0"/>
              <a:chExt cx="1283713" cy="192889"/>
            </a:xfrm>
          </p:grpSpPr>
          <p:sp>
            <p:nvSpPr>
              <p:cNvPr id="2432" name="Freeform 243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33" name="TextBox 243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434" name="Group 2434"/>
            <p:cNvGrpSpPr/>
            <p:nvPr/>
          </p:nvGrpSpPr>
          <p:grpSpPr>
            <a:xfrm>
              <a:off x="524447" y="887207"/>
              <a:ext cx="606122" cy="91075"/>
              <a:chOff x="0" y="0"/>
              <a:chExt cx="1283713" cy="192889"/>
            </a:xfrm>
          </p:grpSpPr>
          <p:sp>
            <p:nvSpPr>
              <p:cNvPr id="2435" name="Freeform 243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36" name="TextBox 243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437" name="TextBox 2437"/>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38" name="TextBox 2438"/>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39" name="TextBox 2439"/>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40" name="TextBox 2440"/>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441" name="TextBox 2441"/>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442" name="TextBox 2442"/>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443" name="TextBox 2443"/>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444" name="TextBox 2444"/>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445" name="TextBox 2445"/>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446" name="TextBox 2446"/>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447" name="TextBox 2447"/>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448" name="TextBox 2448"/>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2449" name="Group 2449"/>
          <p:cNvGrpSpPr/>
          <p:nvPr/>
        </p:nvGrpSpPr>
        <p:grpSpPr>
          <a:xfrm>
            <a:off x="7510505" y="5533621"/>
            <a:ext cx="1255636" cy="2965297"/>
            <a:chOff x="0" y="0"/>
            <a:chExt cx="1674181" cy="3953730"/>
          </a:xfrm>
        </p:grpSpPr>
        <p:grpSp>
          <p:nvGrpSpPr>
            <p:cNvPr id="2450" name="Group 2450"/>
            <p:cNvGrpSpPr/>
            <p:nvPr/>
          </p:nvGrpSpPr>
          <p:grpSpPr>
            <a:xfrm>
              <a:off x="376861" y="0"/>
              <a:ext cx="964167" cy="3953730"/>
              <a:chOff x="0" y="0"/>
              <a:chExt cx="457093" cy="1874388"/>
            </a:xfrm>
          </p:grpSpPr>
          <p:sp>
            <p:nvSpPr>
              <p:cNvPr id="2451" name="Freeform 2451"/>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452" name="TextBox 2452"/>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453" name="Freeform 2453"/>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54" name="Freeform 2454"/>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55" name="Freeform 2455"/>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56" name="Freeform 2456"/>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57" name="Freeform 2457"/>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458" name="Group 2458"/>
            <p:cNvGrpSpPr/>
            <p:nvPr/>
          </p:nvGrpSpPr>
          <p:grpSpPr>
            <a:xfrm>
              <a:off x="524447" y="3772697"/>
              <a:ext cx="606122" cy="91075"/>
              <a:chOff x="0" y="0"/>
              <a:chExt cx="1283713" cy="192889"/>
            </a:xfrm>
          </p:grpSpPr>
          <p:sp>
            <p:nvSpPr>
              <p:cNvPr id="2459" name="Freeform 245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60" name="TextBox 246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461" name="Group 2461"/>
            <p:cNvGrpSpPr/>
            <p:nvPr/>
          </p:nvGrpSpPr>
          <p:grpSpPr>
            <a:xfrm>
              <a:off x="524447" y="3663725"/>
              <a:ext cx="606122" cy="91075"/>
              <a:chOff x="0" y="0"/>
              <a:chExt cx="1283713" cy="192889"/>
            </a:xfrm>
          </p:grpSpPr>
          <p:sp>
            <p:nvSpPr>
              <p:cNvPr id="2462" name="Freeform 246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63" name="TextBox 246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464" name="Group 2464"/>
            <p:cNvGrpSpPr/>
            <p:nvPr/>
          </p:nvGrpSpPr>
          <p:grpSpPr>
            <a:xfrm>
              <a:off x="524447" y="3554752"/>
              <a:ext cx="606122" cy="91075"/>
              <a:chOff x="0" y="0"/>
              <a:chExt cx="1283713" cy="192889"/>
            </a:xfrm>
          </p:grpSpPr>
          <p:sp>
            <p:nvSpPr>
              <p:cNvPr id="2465" name="Freeform 246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66" name="TextBox 246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467" name="TextBox 2467"/>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68" name="TextBox 2468"/>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69" name="TextBox 2469"/>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70" name="TextBox 2470"/>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471" name="TextBox 2471"/>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472" name="TextBox 2472"/>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473" name="TextBox 2473"/>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474" name="TextBox 2474"/>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475" name="TextBox 2475"/>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476" name="TextBox 2476"/>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477" name="TextBox 2477"/>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478" name="Freeform 2478"/>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79" name="Freeform 2479"/>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80" name="Freeform 2480"/>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81" name="Freeform 2481"/>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482" name="Freeform 2482"/>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483" name="Group 2483"/>
            <p:cNvGrpSpPr/>
            <p:nvPr/>
          </p:nvGrpSpPr>
          <p:grpSpPr>
            <a:xfrm>
              <a:off x="524447" y="2883087"/>
              <a:ext cx="606122" cy="91075"/>
              <a:chOff x="0" y="0"/>
              <a:chExt cx="1283713" cy="192889"/>
            </a:xfrm>
          </p:grpSpPr>
          <p:sp>
            <p:nvSpPr>
              <p:cNvPr id="2484" name="Freeform 248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85" name="TextBox 248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486" name="Group 2486"/>
            <p:cNvGrpSpPr/>
            <p:nvPr/>
          </p:nvGrpSpPr>
          <p:grpSpPr>
            <a:xfrm>
              <a:off x="524447" y="2774114"/>
              <a:ext cx="606122" cy="91075"/>
              <a:chOff x="0" y="0"/>
              <a:chExt cx="1283713" cy="192889"/>
            </a:xfrm>
          </p:grpSpPr>
          <p:sp>
            <p:nvSpPr>
              <p:cNvPr id="2487" name="Freeform 248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88" name="TextBox 248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489" name="Group 2489"/>
            <p:cNvGrpSpPr/>
            <p:nvPr/>
          </p:nvGrpSpPr>
          <p:grpSpPr>
            <a:xfrm>
              <a:off x="524447" y="2665141"/>
              <a:ext cx="606122" cy="91075"/>
              <a:chOff x="0" y="0"/>
              <a:chExt cx="1283713" cy="192889"/>
            </a:xfrm>
          </p:grpSpPr>
          <p:sp>
            <p:nvSpPr>
              <p:cNvPr id="2490" name="Freeform 249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91" name="TextBox 249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492" name="TextBox 2492"/>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93" name="TextBox 2493"/>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94" name="TextBox 2494"/>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495" name="TextBox 2495"/>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496" name="TextBox 2496"/>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497" name="TextBox 2497"/>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498" name="TextBox 2498"/>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499" name="TextBox 2499"/>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500" name="TextBox 2500"/>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501" name="TextBox 2501"/>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502" name="TextBox 2502"/>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503" name="Freeform 2503"/>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04" name="Freeform 2504"/>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05" name="Freeform 2505"/>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06" name="Freeform 2506"/>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07" name="Freeform 2507"/>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508" name="Group 2508"/>
            <p:cNvGrpSpPr/>
            <p:nvPr/>
          </p:nvGrpSpPr>
          <p:grpSpPr>
            <a:xfrm>
              <a:off x="524447" y="1994763"/>
              <a:ext cx="606122" cy="91075"/>
              <a:chOff x="0" y="0"/>
              <a:chExt cx="1283713" cy="192889"/>
            </a:xfrm>
          </p:grpSpPr>
          <p:sp>
            <p:nvSpPr>
              <p:cNvPr id="2509" name="Freeform 250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10" name="TextBox 251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511" name="Group 2511"/>
            <p:cNvGrpSpPr/>
            <p:nvPr/>
          </p:nvGrpSpPr>
          <p:grpSpPr>
            <a:xfrm>
              <a:off x="524447" y="1885790"/>
              <a:ext cx="606122" cy="91075"/>
              <a:chOff x="0" y="0"/>
              <a:chExt cx="1283713" cy="192889"/>
            </a:xfrm>
          </p:grpSpPr>
          <p:sp>
            <p:nvSpPr>
              <p:cNvPr id="2512" name="Freeform 251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13" name="TextBox 251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514" name="Group 2514"/>
            <p:cNvGrpSpPr/>
            <p:nvPr/>
          </p:nvGrpSpPr>
          <p:grpSpPr>
            <a:xfrm>
              <a:off x="524447" y="1776817"/>
              <a:ext cx="606122" cy="91075"/>
              <a:chOff x="0" y="0"/>
              <a:chExt cx="1283713" cy="192889"/>
            </a:xfrm>
          </p:grpSpPr>
          <p:sp>
            <p:nvSpPr>
              <p:cNvPr id="2515" name="Freeform 251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16" name="TextBox 251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517" name="TextBox 2517"/>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518" name="TextBox 2518"/>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519" name="TextBox 2519"/>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520" name="TextBox 2520"/>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521" name="TextBox 2521"/>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522" name="TextBox 2522"/>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523" name="TextBox 2523"/>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524" name="TextBox 2524"/>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525" name="TextBox 2525"/>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526" name="TextBox 2526"/>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527" name="TextBox 2527"/>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528" name="Freeform 2528"/>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29" name="Freeform 2529"/>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30" name="Freeform 2530"/>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31" name="Freeform 2531"/>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32" name="Freeform 2532"/>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533" name="Group 2533"/>
            <p:cNvGrpSpPr/>
            <p:nvPr/>
          </p:nvGrpSpPr>
          <p:grpSpPr>
            <a:xfrm>
              <a:off x="524447" y="1105153"/>
              <a:ext cx="606122" cy="91075"/>
              <a:chOff x="0" y="0"/>
              <a:chExt cx="1283713" cy="192889"/>
            </a:xfrm>
          </p:grpSpPr>
          <p:sp>
            <p:nvSpPr>
              <p:cNvPr id="2534" name="Freeform 253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35" name="TextBox 253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536" name="Group 2536"/>
            <p:cNvGrpSpPr/>
            <p:nvPr/>
          </p:nvGrpSpPr>
          <p:grpSpPr>
            <a:xfrm>
              <a:off x="524447" y="996180"/>
              <a:ext cx="606122" cy="91075"/>
              <a:chOff x="0" y="0"/>
              <a:chExt cx="1283713" cy="192889"/>
            </a:xfrm>
          </p:grpSpPr>
          <p:sp>
            <p:nvSpPr>
              <p:cNvPr id="2537" name="Freeform 253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38" name="TextBox 253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539" name="Group 2539"/>
            <p:cNvGrpSpPr/>
            <p:nvPr/>
          </p:nvGrpSpPr>
          <p:grpSpPr>
            <a:xfrm>
              <a:off x="524447" y="887207"/>
              <a:ext cx="606122" cy="91075"/>
              <a:chOff x="0" y="0"/>
              <a:chExt cx="1283713" cy="192889"/>
            </a:xfrm>
          </p:grpSpPr>
          <p:sp>
            <p:nvSpPr>
              <p:cNvPr id="2540" name="Freeform 254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41" name="TextBox 254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542" name="TextBox 2542"/>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543" name="TextBox 2543"/>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544" name="TextBox 2544"/>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545" name="TextBox 2545"/>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546" name="TextBox 2546"/>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547" name="TextBox 2547"/>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548" name="TextBox 2548"/>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549" name="TextBox 2549"/>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550" name="TextBox 2550"/>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551" name="TextBox 2551"/>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552" name="TextBox 2552"/>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553" name="TextBox 2553"/>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sp>
        <p:nvSpPr>
          <p:cNvPr id="2554" name="TextBox 2554"/>
          <p:cNvSpPr txBox="1"/>
          <p:nvPr/>
        </p:nvSpPr>
        <p:spPr>
          <a:xfrm>
            <a:off x="8592082" y="6831628"/>
            <a:ext cx="464836" cy="424401"/>
          </a:xfrm>
          <a:prstGeom prst="rect">
            <a:avLst/>
          </a:prstGeom>
        </p:spPr>
        <p:txBody>
          <a:bodyPr lIns="0" tIns="0" rIns="0" bIns="0" rtlCol="0" anchor="t">
            <a:spAutoFit/>
          </a:bodyPr>
          <a:lstStyle/>
          <a:p>
            <a:pPr algn="ctr">
              <a:lnSpc>
                <a:spcPts val="1719"/>
              </a:lnSpc>
              <a:spcBef>
                <a:spcPct val="0"/>
              </a:spcBef>
            </a:pPr>
            <a:r>
              <a:rPr lang="en-US" sz="1228">
                <a:solidFill>
                  <a:srgbClr val="000000"/>
                </a:solidFill>
                <a:latin typeface="Open Sans"/>
                <a:ea typeface="Open Sans"/>
                <a:cs typeface="Open Sans"/>
                <a:sym typeface="Open Sans"/>
              </a:rPr>
              <a:t>x more </a:t>
            </a:r>
          </a:p>
        </p:txBody>
      </p:sp>
      <p:grpSp>
        <p:nvGrpSpPr>
          <p:cNvPr id="2555" name="Group 2555"/>
          <p:cNvGrpSpPr/>
          <p:nvPr/>
        </p:nvGrpSpPr>
        <p:grpSpPr>
          <a:xfrm>
            <a:off x="9236729" y="5489102"/>
            <a:ext cx="3714490" cy="3048809"/>
            <a:chOff x="0" y="0"/>
            <a:chExt cx="2347959" cy="1927177"/>
          </a:xfrm>
        </p:grpSpPr>
        <p:sp>
          <p:nvSpPr>
            <p:cNvPr id="2556" name="Freeform 2556"/>
            <p:cNvSpPr/>
            <p:nvPr/>
          </p:nvSpPr>
          <p:spPr>
            <a:xfrm>
              <a:off x="0" y="0"/>
              <a:ext cx="2347959" cy="1927177"/>
            </a:xfrm>
            <a:custGeom>
              <a:avLst/>
              <a:gdLst/>
              <a:ahLst/>
              <a:cxnLst/>
              <a:rect l="l" t="t" r="r" b="b"/>
              <a:pathLst>
                <a:path w="2347959" h="1927177">
                  <a:moveTo>
                    <a:pt x="106297" y="0"/>
                  </a:moveTo>
                  <a:lnTo>
                    <a:pt x="2241662" y="0"/>
                  </a:lnTo>
                  <a:cubicBezTo>
                    <a:pt x="2300368" y="0"/>
                    <a:pt x="2347959" y="47591"/>
                    <a:pt x="2347959" y="106297"/>
                  </a:cubicBezTo>
                  <a:lnTo>
                    <a:pt x="2347959" y="1820880"/>
                  </a:lnTo>
                  <a:cubicBezTo>
                    <a:pt x="2347959" y="1879586"/>
                    <a:pt x="2300368" y="1927177"/>
                    <a:pt x="2241662" y="1927177"/>
                  </a:cubicBezTo>
                  <a:lnTo>
                    <a:pt x="106297" y="1927177"/>
                  </a:lnTo>
                  <a:cubicBezTo>
                    <a:pt x="47591" y="1927177"/>
                    <a:pt x="0" y="1879586"/>
                    <a:pt x="0" y="1820880"/>
                  </a:cubicBezTo>
                  <a:lnTo>
                    <a:pt x="0" y="106297"/>
                  </a:lnTo>
                  <a:cubicBezTo>
                    <a:pt x="0" y="47591"/>
                    <a:pt x="47591" y="0"/>
                    <a:pt x="106297" y="0"/>
                  </a:cubicBezTo>
                  <a:close/>
                </a:path>
              </a:pathLst>
            </a:custGeom>
            <a:solidFill>
              <a:srgbClr val="F95C32"/>
            </a:solidFill>
          </p:spPr>
          <p:txBody>
            <a:bodyPr/>
            <a:lstStyle/>
            <a:p>
              <a:endParaRPr lang="en-PH"/>
            </a:p>
          </p:txBody>
        </p:sp>
        <p:sp>
          <p:nvSpPr>
            <p:cNvPr id="2557" name="TextBox 2557"/>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2558" name="Group 2558"/>
          <p:cNvGrpSpPr/>
          <p:nvPr/>
        </p:nvGrpSpPr>
        <p:grpSpPr>
          <a:xfrm>
            <a:off x="9037677" y="5541968"/>
            <a:ext cx="1255636" cy="2965297"/>
            <a:chOff x="0" y="0"/>
            <a:chExt cx="1674181" cy="3953730"/>
          </a:xfrm>
        </p:grpSpPr>
        <p:grpSp>
          <p:nvGrpSpPr>
            <p:cNvPr id="2559" name="Group 2559"/>
            <p:cNvGrpSpPr/>
            <p:nvPr/>
          </p:nvGrpSpPr>
          <p:grpSpPr>
            <a:xfrm>
              <a:off x="376861" y="0"/>
              <a:ext cx="964167" cy="3953730"/>
              <a:chOff x="0" y="0"/>
              <a:chExt cx="457093" cy="1874388"/>
            </a:xfrm>
          </p:grpSpPr>
          <p:sp>
            <p:nvSpPr>
              <p:cNvPr id="2560" name="Freeform 2560"/>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561" name="TextBox 2561"/>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562" name="Freeform 2562"/>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63" name="Freeform 2563"/>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64" name="Freeform 2564"/>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65" name="Freeform 2565"/>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66" name="Freeform 2566"/>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567" name="Group 2567"/>
            <p:cNvGrpSpPr/>
            <p:nvPr/>
          </p:nvGrpSpPr>
          <p:grpSpPr>
            <a:xfrm>
              <a:off x="524447" y="3772697"/>
              <a:ext cx="606122" cy="91075"/>
              <a:chOff x="0" y="0"/>
              <a:chExt cx="1283713" cy="192889"/>
            </a:xfrm>
          </p:grpSpPr>
          <p:sp>
            <p:nvSpPr>
              <p:cNvPr id="2568" name="Freeform 256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69" name="TextBox 256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570" name="Group 2570"/>
            <p:cNvGrpSpPr/>
            <p:nvPr/>
          </p:nvGrpSpPr>
          <p:grpSpPr>
            <a:xfrm>
              <a:off x="524447" y="3663725"/>
              <a:ext cx="606122" cy="91075"/>
              <a:chOff x="0" y="0"/>
              <a:chExt cx="1283713" cy="192889"/>
            </a:xfrm>
          </p:grpSpPr>
          <p:sp>
            <p:nvSpPr>
              <p:cNvPr id="2571" name="Freeform 257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72" name="TextBox 257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573" name="Group 2573"/>
            <p:cNvGrpSpPr/>
            <p:nvPr/>
          </p:nvGrpSpPr>
          <p:grpSpPr>
            <a:xfrm>
              <a:off x="524447" y="3554752"/>
              <a:ext cx="606122" cy="91075"/>
              <a:chOff x="0" y="0"/>
              <a:chExt cx="1283713" cy="192889"/>
            </a:xfrm>
          </p:grpSpPr>
          <p:sp>
            <p:nvSpPr>
              <p:cNvPr id="2574" name="Freeform 257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75" name="TextBox 257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576" name="TextBox 2576"/>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577" name="TextBox 2577"/>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578" name="TextBox 2578"/>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579" name="TextBox 2579"/>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580" name="TextBox 2580"/>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581" name="TextBox 2581"/>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582" name="TextBox 2582"/>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583" name="TextBox 2583"/>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584" name="TextBox 2584"/>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585" name="TextBox 2585"/>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586" name="TextBox 2586"/>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587" name="Freeform 2587"/>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88" name="Freeform 2588"/>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89" name="Freeform 2589"/>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90" name="Freeform 2590"/>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591" name="Freeform 2591"/>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592" name="Group 2592"/>
            <p:cNvGrpSpPr/>
            <p:nvPr/>
          </p:nvGrpSpPr>
          <p:grpSpPr>
            <a:xfrm>
              <a:off x="524447" y="2883087"/>
              <a:ext cx="606122" cy="91075"/>
              <a:chOff x="0" y="0"/>
              <a:chExt cx="1283713" cy="192889"/>
            </a:xfrm>
          </p:grpSpPr>
          <p:sp>
            <p:nvSpPr>
              <p:cNvPr id="2593" name="Freeform 259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94" name="TextBox 259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595" name="Group 2595"/>
            <p:cNvGrpSpPr/>
            <p:nvPr/>
          </p:nvGrpSpPr>
          <p:grpSpPr>
            <a:xfrm>
              <a:off x="524447" y="2774114"/>
              <a:ext cx="606122" cy="91075"/>
              <a:chOff x="0" y="0"/>
              <a:chExt cx="1283713" cy="192889"/>
            </a:xfrm>
          </p:grpSpPr>
          <p:sp>
            <p:nvSpPr>
              <p:cNvPr id="2596" name="Freeform 259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97" name="TextBox 259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598" name="Group 2598"/>
            <p:cNvGrpSpPr/>
            <p:nvPr/>
          </p:nvGrpSpPr>
          <p:grpSpPr>
            <a:xfrm>
              <a:off x="524447" y="2665141"/>
              <a:ext cx="606122" cy="91075"/>
              <a:chOff x="0" y="0"/>
              <a:chExt cx="1283713" cy="192889"/>
            </a:xfrm>
          </p:grpSpPr>
          <p:sp>
            <p:nvSpPr>
              <p:cNvPr id="2599" name="Freeform 259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00" name="TextBox 260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601" name="TextBox 2601"/>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02" name="TextBox 2602"/>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03" name="TextBox 2603"/>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04" name="TextBox 2604"/>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605" name="TextBox 2605"/>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606" name="TextBox 2606"/>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607" name="TextBox 2607"/>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608" name="TextBox 2608"/>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609" name="TextBox 2609"/>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610" name="TextBox 2610"/>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611" name="TextBox 2611"/>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612" name="Freeform 2612"/>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13" name="Freeform 2613"/>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14" name="Freeform 2614"/>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15" name="Freeform 2615"/>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16" name="Freeform 2616"/>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617" name="Group 2617"/>
            <p:cNvGrpSpPr/>
            <p:nvPr/>
          </p:nvGrpSpPr>
          <p:grpSpPr>
            <a:xfrm>
              <a:off x="524447" y="1994763"/>
              <a:ext cx="606122" cy="91075"/>
              <a:chOff x="0" y="0"/>
              <a:chExt cx="1283713" cy="192889"/>
            </a:xfrm>
          </p:grpSpPr>
          <p:sp>
            <p:nvSpPr>
              <p:cNvPr id="2618" name="Freeform 261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19" name="TextBox 261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20" name="Group 2620"/>
            <p:cNvGrpSpPr/>
            <p:nvPr/>
          </p:nvGrpSpPr>
          <p:grpSpPr>
            <a:xfrm>
              <a:off x="524447" y="1885790"/>
              <a:ext cx="606122" cy="91075"/>
              <a:chOff x="0" y="0"/>
              <a:chExt cx="1283713" cy="192889"/>
            </a:xfrm>
          </p:grpSpPr>
          <p:sp>
            <p:nvSpPr>
              <p:cNvPr id="2621" name="Freeform 262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22" name="TextBox 262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23" name="Group 2623"/>
            <p:cNvGrpSpPr/>
            <p:nvPr/>
          </p:nvGrpSpPr>
          <p:grpSpPr>
            <a:xfrm>
              <a:off x="524447" y="1776817"/>
              <a:ext cx="606122" cy="91075"/>
              <a:chOff x="0" y="0"/>
              <a:chExt cx="1283713" cy="192889"/>
            </a:xfrm>
          </p:grpSpPr>
          <p:sp>
            <p:nvSpPr>
              <p:cNvPr id="2624" name="Freeform 262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25" name="TextBox 262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626" name="TextBox 2626"/>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27" name="TextBox 2627"/>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28" name="TextBox 2628"/>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29" name="TextBox 2629"/>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630" name="TextBox 2630"/>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631" name="TextBox 2631"/>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632" name="TextBox 2632"/>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633" name="TextBox 2633"/>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634" name="TextBox 2634"/>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635" name="TextBox 2635"/>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636" name="TextBox 2636"/>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637" name="Freeform 2637"/>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38" name="Freeform 2638"/>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39" name="Freeform 2639"/>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40" name="Freeform 2640"/>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41" name="Freeform 2641"/>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642" name="Group 2642"/>
            <p:cNvGrpSpPr/>
            <p:nvPr/>
          </p:nvGrpSpPr>
          <p:grpSpPr>
            <a:xfrm>
              <a:off x="524447" y="1105153"/>
              <a:ext cx="606122" cy="91075"/>
              <a:chOff x="0" y="0"/>
              <a:chExt cx="1283713" cy="192889"/>
            </a:xfrm>
          </p:grpSpPr>
          <p:sp>
            <p:nvSpPr>
              <p:cNvPr id="2643" name="Freeform 264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44" name="TextBox 264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45" name="Group 2645"/>
            <p:cNvGrpSpPr/>
            <p:nvPr/>
          </p:nvGrpSpPr>
          <p:grpSpPr>
            <a:xfrm>
              <a:off x="524447" y="996180"/>
              <a:ext cx="606122" cy="91075"/>
              <a:chOff x="0" y="0"/>
              <a:chExt cx="1283713" cy="192889"/>
            </a:xfrm>
          </p:grpSpPr>
          <p:sp>
            <p:nvSpPr>
              <p:cNvPr id="2646" name="Freeform 264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47" name="TextBox 264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48" name="Group 2648"/>
            <p:cNvGrpSpPr/>
            <p:nvPr/>
          </p:nvGrpSpPr>
          <p:grpSpPr>
            <a:xfrm>
              <a:off x="524447" y="887207"/>
              <a:ext cx="606122" cy="91075"/>
              <a:chOff x="0" y="0"/>
              <a:chExt cx="1283713" cy="192889"/>
            </a:xfrm>
          </p:grpSpPr>
          <p:sp>
            <p:nvSpPr>
              <p:cNvPr id="2649" name="Freeform 264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50" name="TextBox 265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651" name="TextBox 2651"/>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52" name="TextBox 2652"/>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53" name="TextBox 2653"/>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54" name="TextBox 2654"/>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655" name="TextBox 2655"/>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656" name="TextBox 2656"/>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657" name="TextBox 2657"/>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658" name="TextBox 2658"/>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659" name="TextBox 2659"/>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660" name="TextBox 2660"/>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661" name="TextBox 2661"/>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662" name="TextBox 2662"/>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2663" name="Group 2663"/>
          <p:cNvGrpSpPr/>
          <p:nvPr/>
        </p:nvGrpSpPr>
        <p:grpSpPr>
          <a:xfrm>
            <a:off x="9799184" y="5538636"/>
            <a:ext cx="1255636" cy="2965297"/>
            <a:chOff x="0" y="0"/>
            <a:chExt cx="1674181" cy="3953730"/>
          </a:xfrm>
        </p:grpSpPr>
        <p:grpSp>
          <p:nvGrpSpPr>
            <p:cNvPr id="2664" name="Group 2664"/>
            <p:cNvGrpSpPr/>
            <p:nvPr/>
          </p:nvGrpSpPr>
          <p:grpSpPr>
            <a:xfrm>
              <a:off x="376861" y="0"/>
              <a:ext cx="964167" cy="3953730"/>
              <a:chOff x="0" y="0"/>
              <a:chExt cx="457093" cy="1874388"/>
            </a:xfrm>
          </p:grpSpPr>
          <p:sp>
            <p:nvSpPr>
              <p:cNvPr id="2665" name="Freeform 2665"/>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666" name="TextBox 2666"/>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667" name="Freeform 2667"/>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68" name="Freeform 2668"/>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69" name="Freeform 2669"/>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70" name="Freeform 2670"/>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71" name="Freeform 2671"/>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672" name="Group 2672"/>
            <p:cNvGrpSpPr/>
            <p:nvPr/>
          </p:nvGrpSpPr>
          <p:grpSpPr>
            <a:xfrm>
              <a:off x="524447" y="3772697"/>
              <a:ext cx="606122" cy="91075"/>
              <a:chOff x="0" y="0"/>
              <a:chExt cx="1283713" cy="192889"/>
            </a:xfrm>
          </p:grpSpPr>
          <p:sp>
            <p:nvSpPr>
              <p:cNvPr id="2673" name="Freeform 267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74" name="TextBox 267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75" name="Group 2675"/>
            <p:cNvGrpSpPr/>
            <p:nvPr/>
          </p:nvGrpSpPr>
          <p:grpSpPr>
            <a:xfrm>
              <a:off x="524447" y="3663725"/>
              <a:ext cx="606122" cy="91075"/>
              <a:chOff x="0" y="0"/>
              <a:chExt cx="1283713" cy="192889"/>
            </a:xfrm>
          </p:grpSpPr>
          <p:sp>
            <p:nvSpPr>
              <p:cNvPr id="2676" name="Freeform 267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77" name="TextBox 267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78" name="Group 2678"/>
            <p:cNvGrpSpPr/>
            <p:nvPr/>
          </p:nvGrpSpPr>
          <p:grpSpPr>
            <a:xfrm>
              <a:off x="524447" y="3554752"/>
              <a:ext cx="606122" cy="91075"/>
              <a:chOff x="0" y="0"/>
              <a:chExt cx="1283713" cy="192889"/>
            </a:xfrm>
          </p:grpSpPr>
          <p:sp>
            <p:nvSpPr>
              <p:cNvPr id="2679" name="Freeform 267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80" name="TextBox 268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681" name="TextBox 2681"/>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82" name="TextBox 2682"/>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83" name="TextBox 2683"/>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684" name="TextBox 2684"/>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685" name="TextBox 2685"/>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686" name="TextBox 2686"/>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687" name="TextBox 2687"/>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688" name="TextBox 2688"/>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689" name="TextBox 2689"/>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690" name="TextBox 2690"/>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691" name="TextBox 2691"/>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692" name="Freeform 2692"/>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93" name="Freeform 2693"/>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94" name="Freeform 2694"/>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95" name="Freeform 2695"/>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696" name="Freeform 2696"/>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697" name="Group 2697"/>
            <p:cNvGrpSpPr/>
            <p:nvPr/>
          </p:nvGrpSpPr>
          <p:grpSpPr>
            <a:xfrm>
              <a:off x="524447" y="2883087"/>
              <a:ext cx="606122" cy="91075"/>
              <a:chOff x="0" y="0"/>
              <a:chExt cx="1283713" cy="192889"/>
            </a:xfrm>
          </p:grpSpPr>
          <p:sp>
            <p:nvSpPr>
              <p:cNvPr id="2698" name="Freeform 269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99" name="TextBox 269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700" name="Group 2700"/>
            <p:cNvGrpSpPr/>
            <p:nvPr/>
          </p:nvGrpSpPr>
          <p:grpSpPr>
            <a:xfrm>
              <a:off x="524447" y="2774114"/>
              <a:ext cx="606122" cy="91075"/>
              <a:chOff x="0" y="0"/>
              <a:chExt cx="1283713" cy="192889"/>
            </a:xfrm>
          </p:grpSpPr>
          <p:sp>
            <p:nvSpPr>
              <p:cNvPr id="2701" name="Freeform 270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02" name="TextBox 270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703" name="Group 2703"/>
            <p:cNvGrpSpPr/>
            <p:nvPr/>
          </p:nvGrpSpPr>
          <p:grpSpPr>
            <a:xfrm>
              <a:off x="524447" y="2665141"/>
              <a:ext cx="606122" cy="91075"/>
              <a:chOff x="0" y="0"/>
              <a:chExt cx="1283713" cy="192889"/>
            </a:xfrm>
          </p:grpSpPr>
          <p:sp>
            <p:nvSpPr>
              <p:cNvPr id="2704" name="Freeform 270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05" name="TextBox 270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706" name="TextBox 2706"/>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07" name="TextBox 2707"/>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08" name="TextBox 2708"/>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09" name="TextBox 2709"/>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710" name="TextBox 2710"/>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711" name="TextBox 2711"/>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712" name="TextBox 2712"/>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713" name="TextBox 2713"/>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714" name="TextBox 2714"/>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715" name="TextBox 2715"/>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716" name="TextBox 2716"/>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717" name="Freeform 2717"/>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18" name="Freeform 2718"/>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19" name="Freeform 2719"/>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20" name="Freeform 2720"/>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21" name="Freeform 2721"/>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722" name="Group 2722"/>
            <p:cNvGrpSpPr/>
            <p:nvPr/>
          </p:nvGrpSpPr>
          <p:grpSpPr>
            <a:xfrm>
              <a:off x="524447" y="1994763"/>
              <a:ext cx="606122" cy="91075"/>
              <a:chOff x="0" y="0"/>
              <a:chExt cx="1283713" cy="192889"/>
            </a:xfrm>
          </p:grpSpPr>
          <p:sp>
            <p:nvSpPr>
              <p:cNvPr id="2723" name="Freeform 272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24" name="TextBox 272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725" name="Group 2725"/>
            <p:cNvGrpSpPr/>
            <p:nvPr/>
          </p:nvGrpSpPr>
          <p:grpSpPr>
            <a:xfrm>
              <a:off x="524447" y="1885790"/>
              <a:ext cx="606122" cy="91075"/>
              <a:chOff x="0" y="0"/>
              <a:chExt cx="1283713" cy="192889"/>
            </a:xfrm>
          </p:grpSpPr>
          <p:sp>
            <p:nvSpPr>
              <p:cNvPr id="2726" name="Freeform 272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27" name="TextBox 272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728" name="Group 2728"/>
            <p:cNvGrpSpPr/>
            <p:nvPr/>
          </p:nvGrpSpPr>
          <p:grpSpPr>
            <a:xfrm>
              <a:off x="524447" y="1776817"/>
              <a:ext cx="606122" cy="91075"/>
              <a:chOff x="0" y="0"/>
              <a:chExt cx="1283713" cy="192889"/>
            </a:xfrm>
          </p:grpSpPr>
          <p:sp>
            <p:nvSpPr>
              <p:cNvPr id="2729" name="Freeform 272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30" name="TextBox 273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731" name="TextBox 2731"/>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32" name="TextBox 2732"/>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33" name="TextBox 2733"/>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34" name="TextBox 2734"/>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735" name="TextBox 2735"/>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736" name="TextBox 2736"/>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737" name="TextBox 2737"/>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738" name="TextBox 2738"/>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739" name="TextBox 2739"/>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740" name="TextBox 2740"/>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741" name="TextBox 2741"/>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742" name="Freeform 2742"/>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43" name="Freeform 2743"/>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44" name="Freeform 2744"/>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45" name="Freeform 2745"/>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46" name="Freeform 2746"/>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747" name="Group 2747"/>
            <p:cNvGrpSpPr/>
            <p:nvPr/>
          </p:nvGrpSpPr>
          <p:grpSpPr>
            <a:xfrm>
              <a:off x="524447" y="1105153"/>
              <a:ext cx="606122" cy="91075"/>
              <a:chOff x="0" y="0"/>
              <a:chExt cx="1283713" cy="192889"/>
            </a:xfrm>
          </p:grpSpPr>
          <p:sp>
            <p:nvSpPr>
              <p:cNvPr id="2748" name="Freeform 274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49" name="TextBox 274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750" name="Group 2750"/>
            <p:cNvGrpSpPr/>
            <p:nvPr/>
          </p:nvGrpSpPr>
          <p:grpSpPr>
            <a:xfrm>
              <a:off x="524447" y="996180"/>
              <a:ext cx="606122" cy="91075"/>
              <a:chOff x="0" y="0"/>
              <a:chExt cx="1283713" cy="192889"/>
            </a:xfrm>
          </p:grpSpPr>
          <p:sp>
            <p:nvSpPr>
              <p:cNvPr id="2751" name="Freeform 275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52" name="TextBox 275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753" name="Group 2753"/>
            <p:cNvGrpSpPr/>
            <p:nvPr/>
          </p:nvGrpSpPr>
          <p:grpSpPr>
            <a:xfrm>
              <a:off x="524447" y="887207"/>
              <a:ext cx="606122" cy="91075"/>
              <a:chOff x="0" y="0"/>
              <a:chExt cx="1283713" cy="192889"/>
            </a:xfrm>
          </p:grpSpPr>
          <p:sp>
            <p:nvSpPr>
              <p:cNvPr id="2754" name="Freeform 275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55" name="TextBox 275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756" name="TextBox 2756"/>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57" name="TextBox 2757"/>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58" name="TextBox 2758"/>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59" name="TextBox 2759"/>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760" name="TextBox 2760"/>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761" name="TextBox 2761"/>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762" name="TextBox 2762"/>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763" name="TextBox 2763"/>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764" name="TextBox 2764"/>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765" name="TextBox 2765"/>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766" name="TextBox 2766"/>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767" name="TextBox 2767"/>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2768" name="Group 2768"/>
          <p:cNvGrpSpPr/>
          <p:nvPr/>
        </p:nvGrpSpPr>
        <p:grpSpPr>
          <a:xfrm>
            <a:off x="10551890" y="5528485"/>
            <a:ext cx="1255636" cy="2965297"/>
            <a:chOff x="0" y="0"/>
            <a:chExt cx="1674181" cy="3953730"/>
          </a:xfrm>
        </p:grpSpPr>
        <p:grpSp>
          <p:nvGrpSpPr>
            <p:cNvPr id="2769" name="Group 2769"/>
            <p:cNvGrpSpPr/>
            <p:nvPr/>
          </p:nvGrpSpPr>
          <p:grpSpPr>
            <a:xfrm>
              <a:off x="376861" y="0"/>
              <a:ext cx="964167" cy="3953730"/>
              <a:chOff x="0" y="0"/>
              <a:chExt cx="457093" cy="1874388"/>
            </a:xfrm>
          </p:grpSpPr>
          <p:sp>
            <p:nvSpPr>
              <p:cNvPr id="2770" name="Freeform 2770"/>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771" name="TextBox 2771"/>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772" name="Freeform 2772"/>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73" name="Freeform 2773"/>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74" name="Freeform 2774"/>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75" name="Freeform 2775"/>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76" name="Freeform 2776"/>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777" name="Group 2777"/>
            <p:cNvGrpSpPr/>
            <p:nvPr/>
          </p:nvGrpSpPr>
          <p:grpSpPr>
            <a:xfrm>
              <a:off x="524447" y="3772697"/>
              <a:ext cx="606122" cy="91075"/>
              <a:chOff x="0" y="0"/>
              <a:chExt cx="1283713" cy="192889"/>
            </a:xfrm>
          </p:grpSpPr>
          <p:sp>
            <p:nvSpPr>
              <p:cNvPr id="2778" name="Freeform 277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79" name="TextBox 277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780" name="Group 2780"/>
            <p:cNvGrpSpPr/>
            <p:nvPr/>
          </p:nvGrpSpPr>
          <p:grpSpPr>
            <a:xfrm>
              <a:off x="524447" y="3663725"/>
              <a:ext cx="606122" cy="91075"/>
              <a:chOff x="0" y="0"/>
              <a:chExt cx="1283713" cy="192889"/>
            </a:xfrm>
          </p:grpSpPr>
          <p:sp>
            <p:nvSpPr>
              <p:cNvPr id="2781" name="Freeform 278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82" name="TextBox 278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783" name="Group 2783"/>
            <p:cNvGrpSpPr/>
            <p:nvPr/>
          </p:nvGrpSpPr>
          <p:grpSpPr>
            <a:xfrm>
              <a:off x="524447" y="3554752"/>
              <a:ext cx="606122" cy="91075"/>
              <a:chOff x="0" y="0"/>
              <a:chExt cx="1283713" cy="192889"/>
            </a:xfrm>
          </p:grpSpPr>
          <p:sp>
            <p:nvSpPr>
              <p:cNvPr id="2784" name="Freeform 278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785" name="TextBox 278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786" name="TextBox 2786"/>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87" name="TextBox 2787"/>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88" name="TextBox 2788"/>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789" name="TextBox 2789"/>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790" name="TextBox 2790"/>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791" name="TextBox 2791"/>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792" name="TextBox 2792"/>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793" name="TextBox 2793"/>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794" name="TextBox 2794"/>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795" name="TextBox 2795"/>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796" name="TextBox 2796"/>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797" name="Freeform 2797"/>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98" name="Freeform 2798"/>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799" name="Freeform 2799"/>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00" name="Freeform 2800"/>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01" name="Freeform 2801"/>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802" name="Group 2802"/>
            <p:cNvGrpSpPr/>
            <p:nvPr/>
          </p:nvGrpSpPr>
          <p:grpSpPr>
            <a:xfrm>
              <a:off x="524447" y="2883087"/>
              <a:ext cx="606122" cy="91075"/>
              <a:chOff x="0" y="0"/>
              <a:chExt cx="1283713" cy="192889"/>
            </a:xfrm>
          </p:grpSpPr>
          <p:sp>
            <p:nvSpPr>
              <p:cNvPr id="2803" name="Freeform 280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04" name="TextBox 280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05" name="Group 2805"/>
            <p:cNvGrpSpPr/>
            <p:nvPr/>
          </p:nvGrpSpPr>
          <p:grpSpPr>
            <a:xfrm>
              <a:off x="524447" y="2774114"/>
              <a:ext cx="606122" cy="91075"/>
              <a:chOff x="0" y="0"/>
              <a:chExt cx="1283713" cy="192889"/>
            </a:xfrm>
          </p:grpSpPr>
          <p:sp>
            <p:nvSpPr>
              <p:cNvPr id="2806" name="Freeform 280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07" name="TextBox 280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08" name="Group 2808"/>
            <p:cNvGrpSpPr/>
            <p:nvPr/>
          </p:nvGrpSpPr>
          <p:grpSpPr>
            <a:xfrm>
              <a:off x="524447" y="2665141"/>
              <a:ext cx="606122" cy="91075"/>
              <a:chOff x="0" y="0"/>
              <a:chExt cx="1283713" cy="192889"/>
            </a:xfrm>
          </p:grpSpPr>
          <p:sp>
            <p:nvSpPr>
              <p:cNvPr id="2809" name="Freeform 280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10" name="TextBox 281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811" name="TextBox 2811"/>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12" name="TextBox 2812"/>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13" name="TextBox 2813"/>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14" name="TextBox 2814"/>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815" name="TextBox 2815"/>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816" name="TextBox 2816"/>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817" name="TextBox 2817"/>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818" name="TextBox 2818"/>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819" name="TextBox 2819"/>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820" name="TextBox 2820"/>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821" name="TextBox 2821"/>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822" name="Freeform 2822"/>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23" name="Freeform 2823"/>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24" name="Freeform 2824"/>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25" name="Freeform 2825"/>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26" name="Freeform 2826"/>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827" name="Group 2827"/>
            <p:cNvGrpSpPr/>
            <p:nvPr/>
          </p:nvGrpSpPr>
          <p:grpSpPr>
            <a:xfrm>
              <a:off x="524447" y="1994763"/>
              <a:ext cx="606122" cy="91075"/>
              <a:chOff x="0" y="0"/>
              <a:chExt cx="1283713" cy="192889"/>
            </a:xfrm>
          </p:grpSpPr>
          <p:sp>
            <p:nvSpPr>
              <p:cNvPr id="2828" name="Freeform 282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29" name="TextBox 282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30" name="Group 2830"/>
            <p:cNvGrpSpPr/>
            <p:nvPr/>
          </p:nvGrpSpPr>
          <p:grpSpPr>
            <a:xfrm>
              <a:off x="524447" y="1885790"/>
              <a:ext cx="606122" cy="91075"/>
              <a:chOff x="0" y="0"/>
              <a:chExt cx="1283713" cy="192889"/>
            </a:xfrm>
          </p:grpSpPr>
          <p:sp>
            <p:nvSpPr>
              <p:cNvPr id="2831" name="Freeform 283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32" name="TextBox 283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33" name="Group 2833"/>
            <p:cNvGrpSpPr/>
            <p:nvPr/>
          </p:nvGrpSpPr>
          <p:grpSpPr>
            <a:xfrm>
              <a:off x="524447" y="1776817"/>
              <a:ext cx="606122" cy="91075"/>
              <a:chOff x="0" y="0"/>
              <a:chExt cx="1283713" cy="192889"/>
            </a:xfrm>
          </p:grpSpPr>
          <p:sp>
            <p:nvSpPr>
              <p:cNvPr id="2834" name="Freeform 283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35" name="TextBox 283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836" name="TextBox 2836"/>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37" name="TextBox 2837"/>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38" name="TextBox 2838"/>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39" name="TextBox 2839"/>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840" name="TextBox 2840"/>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841" name="TextBox 2841"/>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842" name="TextBox 2842"/>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843" name="TextBox 2843"/>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844" name="TextBox 2844"/>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845" name="TextBox 2845"/>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846" name="TextBox 2846"/>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847" name="Freeform 2847"/>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48" name="Freeform 2848"/>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49" name="Freeform 2849"/>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50" name="Freeform 2850"/>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51" name="Freeform 2851"/>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852" name="Group 2852"/>
            <p:cNvGrpSpPr/>
            <p:nvPr/>
          </p:nvGrpSpPr>
          <p:grpSpPr>
            <a:xfrm>
              <a:off x="524447" y="1105153"/>
              <a:ext cx="606122" cy="91075"/>
              <a:chOff x="0" y="0"/>
              <a:chExt cx="1283713" cy="192889"/>
            </a:xfrm>
          </p:grpSpPr>
          <p:sp>
            <p:nvSpPr>
              <p:cNvPr id="2853" name="Freeform 285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54" name="TextBox 285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55" name="Group 2855"/>
            <p:cNvGrpSpPr/>
            <p:nvPr/>
          </p:nvGrpSpPr>
          <p:grpSpPr>
            <a:xfrm>
              <a:off x="524447" y="996180"/>
              <a:ext cx="606122" cy="91075"/>
              <a:chOff x="0" y="0"/>
              <a:chExt cx="1283713" cy="192889"/>
            </a:xfrm>
          </p:grpSpPr>
          <p:sp>
            <p:nvSpPr>
              <p:cNvPr id="2856" name="Freeform 285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57" name="TextBox 285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58" name="Group 2858"/>
            <p:cNvGrpSpPr/>
            <p:nvPr/>
          </p:nvGrpSpPr>
          <p:grpSpPr>
            <a:xfrm>
              <a:off x="524447" y="887207"/>
              <a:ext cx="606122" cy="91075"/>
              <a:chOff x="0" y="0"/>
              <a:chExt cx="1283713" cy="192889"/>
            </a:xfrm>
          </p:grpSpPr>
          <p:sp>
            <p:nvSpPr>
              <p:cNvPr id="2859" name="Freeform 285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60" name="TextBox 286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861" name="TextBox 2861"/>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62" name="TextBox 2862"/>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63" name="TextBox 2863"/>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64" name="TextBox 2864"/>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865" name="TextBox 2865"/>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866" name="TextBox 2866"/>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867" name="TextBox 2867"/>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868" name="TextBox 2868"/>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869" name="TextBox 2869"/>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870" name="TextBox 2870"/>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871" name="TextBox 2871"/>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872" name="TextBox 2872"/>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2873" name="Group 2873"/>
          <p:cNvGrpSpPr/>
          <p:nvPr/>
        </p:nvGrpSpPr>
        <p:grpSpPr>
          <a:xfrm>
            <a:off x="11317723" y="5528485"/>
            <a:ext cx="1255636" cy="2965297"/>
            <a:chOff x="0" y="0"/>
            <a:chExt cx="1674181" cy="3953730"/>
          </a:xfrm>
        </p:grpSpPr>
        <p:grpSp>
          <p:nvGrpSpPr>
            <p:cNvPr id="2874" name="Group 2874"/>
            <p:cNvGrpSpPr/>
            <p:nvPr/>
          </p:nvGrpSpPr>
          <p:grpSpPr>
            <a:xfrm>
              <a:off x="376861" y="0"/>
              <a:ext cx="964167" cy="3953730"/>
              <a:chOff x="0" y="0"/>
              <a:chExt cx="457093" cy="1874388"/>
            </a:xfrm>
          </p:grpSpPr>
          <p:sp>
            <p:nvSpPr>
              <p:cNvPr id="2875" name="Freeform 2875"/>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876" name="TextBox 2876"/>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877" name="Freeform 2877"/>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78" name="Freeform 2878"/>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79" name="Freeform 2879"/>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80" name="Freeform 2880"/>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881" name="Freeform 2881"/>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882" name="Group 2882"/>
            <p:cNvGrpSpPr/>
            <p:nvPr/>
          </p:nvGrpSpPr>
          <p:grpSpPr>
            <a:xfrm>
              <a:off x="524447" y="3772697"/>
              <a:ext cx="606122" cy="91075"/>
              <a:chOff x="0" y="0"/>
              <a:chExt cx="1283713" cy="192889"/>
            </a:xfrm>
          </p:grpSpPr>
          <p:sp>
            <p:nvSpPr>
              <p:cNvPr id="2883" name="Freeform 288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84" name="TextBox 288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85" name="Group 2885"/>
            <p:cNvGrpSpPr/>
            <p:nvPr/>
          </p:nvGrpSpPr>
          <p:grpSpPr>
            <a:xfrm>
              <a:off x="524447" y="3663725"/>
              <a:ext cx="606122" cy="91075"/>
              <a:chOff x="0" y="0"/>
              <a:chExt cx="1283713" cy="192889"/>
            </a:xfrm>
          </p:grpSpPr>
          <p:sp>
            <p:nvSpPr>
              <p:cNvPr id="2886" name="Freeform 288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87" name="TextBox 288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88" name="Group 2888"/>
            <p:cNvGrpSpPr/>
            <p:nvPr/>
          </p:nvGrpSpPr>
          <p:grpSpPr>
            <a:xfrm>
              <a:off x="524447" y="3554752"/>
              <a:ext cx="606122" cy="91075"/>
              <a:chOff x="0" y="0"/>
              <a:chExt cx="1283713" cy="192889"/>
            </a:xfrm>
          </p:grpSpPr>
          <p:sp>
            <p:nvSpPr>
              <p:cNvPr id="2889" name="Freeform 288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90" name="TextBox 289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891" name="TextBox 2891"/>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92" name="TextBox 2892"/>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93" name="TextBox 2893"/>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894" name="TextBox 2894"/>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895" name="TextBox 2895"/>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896" name="TextBox 2896"/>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897" name="TextBox 2897"/>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898" name="TextBox 2898"/>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899" name="TextBox 2899"/>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900" name="TextBox 2900"/>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901" name="TextBox 2901"/>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902" name="Freeform 2902"/>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03" name="Freeform 2903"/>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04" name="Freeform 2904"/>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05" name="Freeform 2905"/>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06" name="Freeform 2906"/>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907" name="Group 2907"/>
            <p:cNvGrpSpPr/>
            <p:nvPr/>
          </p:nvGrpSpPr>
          <p:grpSpPr>
            <a:xfrm>
              <a:off x="524447" y="2883087"/>
              <a:ext cx="606122" cy="91075"/>
              <a:chOff x="0" y="0"/>
              <a:chExt cx="1283713" cy="192889"/>
            </a:xfrm>
          </p:grpSpPr>
          <p:sp>
            <p:nvSpPr>
              <p:cNvPr id="2908" name="Freeform 290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09" name="TextBox 290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910" name="Group 2910"/>
            <p:cNvGrpSpPr/>
            <p:nvPr/>
          </p:nvGrpSpPr>
          <p:grpSpPr>
            <a:xfrm>
              <a:off x="524447" y="2774114"/>
              <a:ext cx="606122" cy="91075"/>
              <a:chOff x="0" y="0"/>
              <a:chExt cx="1283713" cy="192889"/>
            </a:xfrm>
          </p:grpSpPr>
          <p:sp>
            <p:nvSpPr>
              <p:cNvPr id="2911" name="Freeform 291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12" name="TextBox 291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913" name="Group 2913"/>
            <p:cNvGrpSpPr/>
            <p:nvPr/>
          </p:nvGrpSpPr>
          <p:grpSpPr>
            <a:xfrm>
              <a:off x="524447" y="2665141"/>
              <a:ext cx="606122" cy="91075"/>
              <a:chOff x="0" y="0"/>
              <a:chExt cx="1283713" cy="192889"/>
            </a:xfrm>
          </p:grpSpPr>
          <p:sp>
            <p:nvSpPr>
              <p:cNvPr id="2914" name="Freeform 291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15" name="TextBox 291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916" name="TextBox 2916"/>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17" name="TextBox 2917"/>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18" name="TextBox 2918"/>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19" name="TextBox 2919"/>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920" name="TextBox 2920"/>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921" name="TextBox 2921"/>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922" name="TextBox 2922"/>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923" name="TextBox 2923"/>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924" name="TextBox 2924"/>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925" name="TextBox 2925"/>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926" name="TextBox 2926"/>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927" name="Freeform 2927"/>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28" name="Freeform 2928"/>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29" name="Freeform 2929"/>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30" name="Freeform 2930"/>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31" name="Freeform 2931"/>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932" name="Group 2932"/>
            <p:cNvGrpSpPr/>
            <p:nvPr/>
          </p:nvGrpSpPr>
          <p:grpSpPr>
            <a:xfrm>
              <a:off x="524447" y="1994763"/>
              <a:ext cx="606122" cy="91075"/>
              <a:chOff x="0" y="0"/>
              <a:chExt cx="1283713" cy="192889"/>
            </a:xfrm>
          </p:grpSpPr>
          <p:sp>
            <p:nvSpPr>
              <p:cNvPr id="2933" name="Freeform 293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34" name="TextBox 293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935" name="Group 2935"/>
            <p:cNvGrpSpPr/>
            <p:nvPr/>
          </p:nvGrpSpPr>
          <p:grpSpPr>
            <a:xfrm>
              <a:off x="524447" y="1885790"/>
              <a:ext cx="606122" cy="91075"/>
              <a:chOff x="0" y="0"/>
              <a:chExt cx="1283713" cy="192889"/>
            </a:xfrm>
          </p:grpSpPr>
          <p:sp>
            <p:nvSpPr>
              <p:cNvPr id="2936" name="Freeform 2936"/>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37" name="TextBox 2937"/>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938" name="Group 2938"/>
            <p:cNvGrpSpPr/>
            <p:nvPr/>
          </p:nvGrpSpPr>
          <p:grpSpPr>
            <a:xfrm>
              <a:off x="524447" y="1776817"/>
              <a:ext cx="606122" cy="91075"/>
              <a:chOff x="0" y="0"/>
              <a:chExt cx="1283713" cy="192889"/>
            </a:xfrm>
          </p:grpSpPr>
          <p:sp>
            <p:nvSpPr>
              <p:cNvPr id="2939" name="Freeform 293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40" name="TextBox 294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941" name="TextBox 2941"/>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42" name="TextBox 2942"/>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43" name="TextBox 2943"/>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44" name="TextBox 2944"/>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945" name="TextBox 2945"/>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946" name="TextBox 2946"/>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947" name="TextBox 2947"/>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948" name="TextBox 2948"/>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949" name="TextBox 2949"/>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950" name="TextBox 2950"/>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951" name="TextBox 2951"/>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952" name="Freeform 2952"/>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53" name="Freeform 2953"/>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54" name="Freeform 2954"/>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55" name="Freeform 2955"/>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56" name="Freeform 2956"/>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957" name="Group 2957"/>
            <p:cNvGrpSpPr/>
            <p:nvPr/>
          </p:nvGrpSpPr>
          <p:grpSpPr>
            <a:xfrm>
              <a:off x="524447" y="1105153"/>
              <a:ext cx="606122" cy="91075"/>
              <a:chOff x="0" y="0"/>
              <a:chExt cx="1283713" cy="192889"/>
            </a:xfrm>
          </p:grpSpPr>
          <p:sp>
            <p:nvSpPr>
              <p:cNvPr id="2958" name="Freeform 295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59" name="TextBox 295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960" name="Group 2960"/>
            <p:cNvGrpSpPr/>
            <p:nvPr/>
          </p:nvGrpSpPr>
          <p:grpSpPr>
            <a:xfrm>
              <a:off x="524447" y="996180"/>
              <a:ext cx="606122" cy="91075"/>
              <a:chOff x="0" y="0"/>
              <a:chExt cx="1283713" cy="192889"/>
            </a:xfrm>
          </p:grpSpPr>
          <p:sp>
            <p:nvSpPr>
              <p:cNvPr id="2961" name="Freeform 2961"/>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62" name="TextBox 2962"/>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963" name="Group 2963"/>
            <p:cNvGrpSpPr/>
            <p:nvPr/>
          </p:nvGrpSpPr>
          <p:grpSpPr>
            <a:xfrm>
              <a:off x="524447" y="887207"/>
              <a:ext cx="606122" cy="91075"/>
              <a:chOff x="0" y="0"/>
              <a:chExt cx="1283713" cy="192889"/>
            </a:xfrm>
          </p:grpSpPr>
          <p:sp>
            <p:nvSpPr>
              <p:cNvPr id="2964" name="Freeform 296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65" name="TextBox 296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966" name="TextBox 2966"/>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67" name="TextBox 2967"/>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68" name="TextBox 2968"/>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2969" name="TextBox 2969"/>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2970" name="TextBox 2970"/>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2971" name="TextBox 2971"/>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2972" name="TextBox 2972"/>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2973" name="TextBox 2973"/>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2974" name="TextBox 2974"/>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2975" name="TextBox 2975"/>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2976" name="TextBox 2976"/>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2977" name="TextBox 2977"/>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sp>
        <p:nvSpPr>
          <p:cNvPr id="2978" name="TextBox 2978"/>
          <p:cNvSpPr txBox="1"/>
          <p:nvPr/>
        </p:nvSpPr>
        <p:spPr>
          <a:xfrm>
            <a:off x="12399301" y="6826492"/>
            <a:ext cx="464836" cy="424401"/>
          </a:xfrm>
          <a:prstGeom prst="rect">
            <a:avLst/>
          </a:prstGeom>
        </p:spPr>
        <p:txBody>
          <a:bodyPr lIns="0" tIns="0" rIns="0" bIns="0" rtlCol="0" anchor="t">
            <a:spAutoFit/>
          </a:bodyPr>
          <a:lstStyle/>
          <a:p>
            <a:pPr algn="ctr">
              <a:lnSpc>
                <a:spcPts val="1719"/>
              </a:lnSpc>
              <a:spcBef>
                <a:spcPct val="0"/>
              </a:spcBef>
            </a:pPr>
            <a:r>
              <a:rPr lang="en-US" sz="1228">
                <a:solidFill>
                  <a:srgbClr val="000000"/>
                </a:solidFill>
                <a:latin typeface="Open Sans"/>
                <a:ea typeface="Open Sans"/>
                <a:cs typeface="Open Sans"/>
                <a:sym typeface="Open Sans"/>
              </a:rPr>
              <a:t>x more </a:t>
            </a:r>
          </a:p>
        </p:txBody>
      </p:sp>
      <p:grpSp>
        <p:nvGrpSpPr>
          <p:cNvPr id="2979" name="Group 2979"/>
          <p:cNvGrpSpPr/>
          <p:nvPr/>
        </p:nvGrpSpPr>
        <p:grpSpPr>
          <a:xfrm>
            <a:off x="13063189" y="5450109"/>
            <a:ext cx="3714490" cy="3048809"/>
            <a:chOff x="0" y="0"/>
            <a:chExt cx="2347959" cy="1927177"/>
          </a:xfrm>
        </p:grpSpPr>
        <p:sp>
          <p:nvSpPr>
            <p:cNvPr id="2980" name="Freeform 2980"/>
            <p:cNvSpPr/>
            <p:nvPr/>
          </p:nvSpPr>
          <p:spPr>
            <a:xfrm>
              <a:off x="0" y="0"/>
              <a:ext cx="2347959" cy="1927177"/>
            </a:xfrm>
            <a:custGeom>
              <a:avLst/>
              <a:gdLst/>
              <a:ahLst/>
              <a:cxnLst/>
              <a:rect l="l" t="t" r="r" b="b"/>
              <a:pathLst>
                <a:path w="2347959" h="1927177">
                  <a:moveTo>
                    <a:pt x="106297" y="0"/>
                  </a:moveTo>
                  <a:lnTo>
                    <a:pt x="2241662" y="0"/>
                  </a:lnTo>
                  <a:cubicBezTo>
                    <a:pt x="2300368" y="0"/>
                    <a:pt x="2347959" y="47591"/>
                    <a:pt x="2347959" y="106297"/>
                  </a:cubicBezTo>
                  <a:lnTo>
                    <a:pt x="2347959" y="1820880"/>
                  </a:lnTo>
                  <a:cubicBezTo>
                    <a:pt x="2347959" y="1879586"/>
                    <a:pt x="2300368" y="1927177"/>
                    <a:pt x="2241662" y="1927177"/>
                  </a:cubicBezTo>
                  <a:lnTo>
                    <a:pt x="106297" y="1927177"/>
                  </a:lnTo>
                  <a:cubicBezTo>
                    <a:pt x="47591" y="1927177"/>
                    <a:pt x="0" y="1879586"/>
                    <a:pt x="0" y="1820880"/>
                  </a:cubicBezTo>
                  <a:lnTo>
                    <a:pt x="0" y="106297"/>
                  </a:lnTo>
                  <a:cubicBezTo>
                    <a:pt x="0" y="47591"/>
                    <a:pt x="47591" y="0"/>
                    <a:pt x="106297" y="0"/>
                  </a:cubicBezTo>
                  <a:close/>
                </a:path>
              </a:pathLst>
            </a:custGeom>
            <a:solidFill>
              <a:srgbClr val="F95C32"/>
            </a:solidFill>
          </p:spPr>
          <p:txBody>
            <a:bodyPr/>
            <a:lstStyle/>
            <a:p>
              <a:endParaRPr lang="en-PH"/>
            </a:p>
          </p:txBody>
        </p:sp>
        <p:sp>
          <p:nvSpPr>
            <p:cNvPr id="2981" name="TextBox 2981"/>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2982" name="Group 2982"/>
          <p:cNvGrpSpPr/>
          <p:nvPr/>
        </p:nvGrpSpPr>
        <p:grpSpPr>
          <a:xfrm>
            <a:off x="12864137" y="5502974"/>
            <a:ext cx="1255636" cy="2965297"/>
            <a:chOff x="0" y="0"/>
            <a:chExt cx="1674181" cy="3953730"/>
          </a:xfrm>
        </p:grpSpPr>
        <p:grpSp>
          <p:nvGrpSpPr>
            <p:cNvPr id="2983" name="Group 2983"/>
            <p:cNvGrpSpPr/>
            <p:nvPr/>
          </p:nvGrpSpPr>
          <p:grpSpPr>
            <a:xfrm>
              <a:off x="376861" y="0"/>
              <a:ext cx="964167" cy="3953730"/>
              <a:chOff x="0" y="0"/>
              <a:chExt cx="457093" cy="1874388"/>
            </a:xfrm>
          </p:grpSpPr>
          <p:sp>
            <p:nvSpPr>
              <p:cNvPr id="2984" name="Freeform 2984"/>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985" name="TextBox 2985"/>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986" name="Freeform 2986"/>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87" name="Freeform 2987"/>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88" name="Freeform 2988"/>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89" name="Freeform 2989"/>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2990" name="Freeform 2990"/>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2991" name="Group 2991"/>
            <p:cNvGrpSpPr/>
            <p:nvPr/>
          </p:nvGrpSpPr>
          <p:grpSpPr>
            <a:xfrm>
              <a:off x="524447" y="3772697"/>
              <a:ext cx="606122" cy="91075"/>
              <a:chOff x="0" y="0"/>
              <a:chExt cx="1283713" cy="192889"/>
            </a:xfrm>
          </p:grpSpPr>
          <p:sp>
            <p:nvSpPr>
              <p:cNvPr id="2992" name="Freeform 299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93" name="TextBox 299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994" name="Group 2994"/>
            <p:cNvGrpSpPr/>
            <p:nvPr/>
          </p:nvGrpSpPr>
          <p:grpSpPr>
            <a:xfrm>
              <a:off x="524447" y="3663725"/>
              <a:ext cx="606122" cy="91075"/>
              <a:chOff x="0" y="0"/>
              <a:chExt cx="1283713" cy="192889"/>
            </a:xfrm>
          </p:grpSpPr>
          <p:sp>
            <p:nvSpPr>
              <p:cNvPr id="2995" name="Freeform 299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96" name="TextBox 299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997" name="Group 2997"/>
            <p:cNvGrpSpPr/>
            <p:nvPr/>
          </p:nvGrpSpPr>
          <p:grpSpPr>
            <a:xfrm>
              <a:off x="524447" y="3554752"/>
              <a:ext cx="606122" cy="91075"/>
              <a:chOff x="0" y="0"/>
              <a:chExt cx="1283713" cy="192889"/>
            </a:xfrm>
          </p:grpSpPr>
          <p:sp>
            <p:nvSpPr>
              <p:cNvPr id="2998" name="Freeform 299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99" name="TextBox 299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000" name="TextBox 3000"/>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01" name="TextBox 3001"/>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02" name="TextBox 3002"/>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03" name="TextBox 3003"/>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004" name="TextBox 3004"/>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005" name="TextBox 3005"/>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006" name="TextBox 3006"/>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007" name="TextBox 3007"/>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008" name="TextBox 3008"/>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009" name="TextBox 3009"/>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010" name="TextBox 3010"/>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011" name="Freeform 3011"/>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12" name="Freeform 3012"/>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13" name="Freeform 3013"/>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14" name="Freeform 3014"/>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15" name="Freeform 3015"/>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016" name="Group 3016"/>
            <p:cNvGrpSpPr/>
            <p:nvPr/>
          </p:nvGrpSpPr>
          <p:grpSpPr>
            <a:xfrm>
              <a:off x="524447" y="2883087"/>
              <a:ext cx="606122" cy="91075"/>
              <a:chOff x="0" y="0"/>
              <a:chExt cx="1283713" cy="192889"/>
            </a:xfrm>
          </p:grpSpPr>
          <p:sp>
            <p:nvSpPr>
              <p:cNvPr id="3017" name="Freeform 301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18" name="TextBox 301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019" name="Group 3019"/>
            <p:cNvGrpSpPr/>
            <p:nvPr/>
          </p:nvGrpSpPr>
          <p:grpSpPr>
            <a:xfrm>
              <a:off x="524447" y="2774114"/>
              <a:ext cx="606122" cy="91075"/>
              <a:chOff x="0" y="0"/>
              <a:chExt cx="1283713" cy="192889"/>
            </a:xfrm>
          </p:grpSpPr>
          <p:sp>
            <p:nvSpPr>
              <p:cNvPr id="3020" name="Freeform 302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21" name="TextBox 302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022" name="Group 3022"/>
            <p:cNvGrpSpPr/>
            <p:nvPr/>
          </p:nvGrpSpPr>
          <p:grpSpPr>
            <a:xfrm>
              <a:off x="524447" y="2665141"/>
              <a:ext cx="606122" cy="91075"/>
              <a:chOff x="0" y="0"/>
              <a:chExt cx="1283713" cy="192889"/>
            </a:xfrm>
          </p:grpSpPr>
          <p:sp>
            <p:nvSpPr>
              <p:cNvPr id="3023" name="Freeform 302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24" name="TextBox 302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025" name="TextBox 3025"/>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26" name="TextBox 3026"/>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27" name="TextBox 3027"/>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28" name="TextBox 3028"/>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029" name="TextBox 3029"/>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030" name="TextBox 3030"/>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031" name="TextBox 3031"/>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032" name="TextBox 3032"/>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033" name="TextBox 3033"/>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034" name="TextBox 3034"/>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035" name="TextBox 3035"/>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036" name="Freeform 3036"/>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37" name="Freeform 3037"/>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38" name="Freeform 3038"/>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39" name="Freeform 3039"/>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40" name="Freeform 3040"/>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041" name="Group 3041"/>
            <p:cNvGrpSpPr/>
            <p:nvPr/>
          </p:nvGrpSpPr>
          <p:grpSpPr>
            <a:xfrm>
              <a:off x="524447" y="1994763"/>
              <a:ext cx="606122" cy="91075"/>
              <a:chOff x="0" y="0"/>
              <a:chExt cx="1283713" cy="192889"/>
            </a:xfrm>
          </p:grpSpPr>
          <p:sp>
            <p:nvSpPr>
              <p:cNvPr id="3042" name="Freeform 304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43" name="TextBox 304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044" name="Group 3044"/>
            <p:cNvGrpSpPr/>
            <p:nvPr/>
          </p:nvGrpSpPr>
          <p:grpSpPr>
            <a:xfrm>
              <a:off x="524447" y="1885790"/>
              <a:ext cx="606122" cy="91075"/>
              <a:chOff x="0" y="0"/>
              <a:chExt cx="1283713" cy="192889"/>
            </a:xfrm>
          </p:grpSpPr>
          <p:sp>
            <p:nvSpPr>
              <p:cNvPr id="3045" name="Freeform 304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46" name="TextBox 304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047" name="Group 3047"/>
            <p:cNvGrpSpPr/>
            <p:nvPr/>
          </p:nvGrpSpPr>
          <p:grpSpPr>
            <a:xfrm>
              <a:off x="524447" y="1776817"/>
              <a:ext cx="606122" cy="91075"/>
              <a:chOff x="0" y="0"/>
              <a:chExt cx="1283713" cy="192889"/>
            </a:xfrm>
          </p:grpSpPr>
          <p:sp>
            <p:nvSpPr>
              <p:cNvPr id="3048" name="Freeform 304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49" name="TextBox 304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050" name="TextBox 3050"/>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51" name="TextBox 3051"/>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52" name="TextBox 3052"/>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53" name="TextBox 3053"/>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054" name="TextBox 3054"/>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055" name="TextBox 3055"/>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056" name="TextBox 3056"/>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057" name="TextBox 3057"/>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058" name="TextBox 3058"/>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059" name="TextBox 3059"/>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060" name="TextBox 3060"/>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061" name="Freeform 3061"/>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62" name="Freeform 3062"/>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63" name="Freeform 3063"/>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64" name="Freeform 3064"/>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65" name="Freeform 3065"/>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066" name="Group 3066"/>
            <p:cNvGrpSpPr/>
            <p:nvPr/>
          </p:nvGrpSpPr>
          <p:grpSpPr>
            <a:xfrm>
              <a:off x="524447" y="1105153"/>
              <a:ext cx="606122" cy="91075"/>
              <a:chOff x="0" y="0"/>
              <a:chExt cx="1283713" cy="192889"/>
            </a:xfrm>
          </p:grpSpPr>
          <p:sp>
            <p:nvSpPr>
              <p:cNvPr id="3067" name="Freeform 306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68" name="TextBox 306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069" name="Group 3069"/>
            <p:cNvGrpSpPr/>
            <p:nvPr/>
          </p:nvGrpSpPr>
          <p:grpSpPr>
            <a:xfrm>
              <a:off x="524447" y="996180"/>
              <a:ext cx="606122" cy="91075"/>
              <a:chOff x="0" y="0"/>
              <a:chExt cx="1283713" cy="192889"/>
            </a:xfrm>
          </p:grpSpPr>
          <p:sp>
            <p:nvSpPr>
              <p:cNvPr id="3070" name="Freeform 307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71" name="TextBox 307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072" name="Group 3072"/>
            <p:cNvGrpSpPr/>
            <p:nvPr/>
          </p:nvGrpSpPr>
          <p:grpSpPr>
            <a:xfrm>
              <a:off x="524447" y="887207"/>
              <a:ext cx="606122" cy="91075"/>
              <a:chOff x="0" y="0"/>
              <a:chExt cx="1283713" cy="192889"/>
            </a:xfrm>
          </p:grpSpPr>
          <p:sp>
            <p:nvSpPr>
              <p:cNvPr id="3073" name="Freeform 307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74" name="TextBox 307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075" name="TextBox 3075"/>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76" name="TextBox 3076"/>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77" name="TextBox 3077"/>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078" name="TextBox 3078"/>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079" name="TextBox 3079"/>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080" name="TextBox 3080"/>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081" name="TextBox 3081"/>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082" name="TextBox 3082"/>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083" name="TextBox 3083"/>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084" name="TextBox 3084"/>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085" name="TextBox 3085"/>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086" name="TextBox 3086"/>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3087" name="Group 3087"/>
          <p:cNvGrpSpPr/>
          <p:nvPr/>
        </p:nvGrpSpPr>
        <p:grpSpPr>
          <a:xfrm>
            <a:off x="13625644" y="5499642"/>
            <a:ext cx="1255636" cy="2965297"/>
            <a:chOff x="0" y="0"/>
            <a:chExt cx="1674181" cy="3953730"/>
          </a:xfrm>
        </p:grpSpPr>
        <p:grpSp>
          <p:nvGrpSpPr>
            <p:cNvPr id="3088" name="Group 3088"/>
            <p:cNvGrpSpPr/>
            <p:nvPr/>
          </p:nvGrpSpPr>
          <p:grpSpPr>
            <a:xfrm>
              <a:off x="376861" y="0"/>
              <a:ext cx="964167" cy="3953730"/>
              <a:chOff x="0" y="0"/>
              <a:chExt cx="457093" cy="1874388"/>
            </a:xfrm>
          </p:grpSpPr>
          <p:sp>
            <p:nvSpPr>
              <p:cNvPr id="3089" name="Freeform 3089"/>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3090" name="TextBox 3090"/>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3091" name="Freeform 3091"/>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92" name="Freeform 3092"/>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93" name="Freeform 3093"/>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94" name="Freeform 3094"/>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095" name="Freeform 3095"/>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096" name="Group 3096"/>
            <p:cNvGrpSpPr/>
            <p:nvPr/>
          </p:nvGrpSpPr>
          <p:grpSpPr>
            <a:xfrm>
              <a:off x="524447" y="3772697"/>
              <a:ext cx="606122" cy="91075"/>
              <a:chOff x="0" y="0"/>
              <a:chExt cx="1283713" cy="192889"/>
            </a:xfrm>
          </p:grpSpPr>
          <p:sp>
            <p:nvSpPr>
              <p:cNvPr id="3097" name="Freeform 309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098" name="TextBox 309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099" name="Group 3099"/>
            <p:cNvGrpSpPr/>
            <p:nvPr/>
          </p:nvGrpSpPr>
          <p:grpSpPr>
            <a:xfrm>
              <a:off x="524447" y="3663725"/>
              <a:ext cx="606122" cy="91075"/>
              <a:chOff x="0" y="0"/>
              <a:chExt cx="1283713" cy="192889"/>
            </a:xfrm>
          </p:grpSpPr>
          <p:sp>
            <p:nvSpPr>
              <p:cNvPr id="3100" name="Freeform 310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01" name="TextBox 310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02" name="Group 3102"/>
            <p:cNvGrpSpPr/>
            <p:nvPr/>
          </p:nvGrpSpPr>
          <p:grpSpPr>
            <a:xfrm>
              <a:off x="524447" y="3554752"/>
              <a:ext cx="606122" cy="91075"/>
              <a:chOff x="0" y="0"/>
              <a:chExt cx="1283713" cy="192889"/>
            </a:xfrm>
          </p:grpSpPr>
          <p:sp>
            <p:nvSpPr>
              <p:cNvPr id="3103" name="Freeform 310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04" name="TextBox 310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105" name="TextBox 3105"/>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06" name="TextBox 3106"/>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07" name="TextBox 3107"/>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08" name="TextBox 3108"/>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109" name="TextBox 3109"/>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110" name="TextBox 3110"/>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111" name="TextBox 3111"/>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112" name="TextBox 3112"/>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113" name="TextBox 3113"/>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114" name="TextBox 3114"/>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115" name="TextBox 3115"/>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116" name="Freeform 3116"/>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17" name="Freeform 3117"/>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18" name="Freeform 3118"/>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19" name="Freeform 3119"/>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20" name="Freeform 3120"/>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121" name="Group 3121"/>
            <p:cNvGrpSpPr/>
            <p:nvPr/>
          </p:nvGrpSpPr>
          <p:grpSpPr>
            <a:xfrm>
              <a:off x="524447" y="2883087"/>
              <a:ext cx="606122" cy="91075"/>
              <a:chOff x="0" y="0"/>
              <a:chExt cx="1283713" cy="192889"/>
            </a:xfrm>
          </p:grpSpPr>
          <p:sp>
            <p:nvSpPr>
              <p:cNvPr id="3122" name="Freeform 312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23" name="TextBox 312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24" name="Group 3124"/>
            <p:cNvGrpSpPr/>
            <p:nvPr/>
          </p:nvGrpSpPr>
          <p:grpSpPr>
            <a:xfrm>
              <a:off x="524447" y="2774114"/>
              <a:ext cx="606122" cy="91075"/>
              <a:chOff x="0" y="0"/>
              <a:chExt cx="1283713" cy="192889"/>
            </a:xfrm>
          </p:grpSpPr>
          <p:sp>
            <p:nvSpPr>
              <p:cNvPr id="3125" name="Freeform 312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26" name="TextBox 312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27" name="Group 3127"/>
            <p:cNvGrpSpPr/>
            <p:nvPr/>
          </p:nvGrpSpPr>
          <p:grpSpPr>
            <a:xfrm>
              <a:off x="524447" y="2665141"/>
              <a:ext cx="606122" cy="91075"/>
              <a:chOff x="0" y="0"/>
              <a:chExt cx="1283713" cy="192889"/>
            </a:xfrm>
          </p:grpSpPr>
          <p:sp>
            <p:nvSpPr>
              <p:cNvPr id="3128" name="Freeform 312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29" name="TextBox 312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130" name="TextBox 3130"/>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31" name="TextBox 3131"/>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32" name="TextBox 3132"/>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33" name="TextBox 3133"/>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134" name="TextBox 3134"/>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135" name="TextBox 3135"/>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136" name="TextBox 3136"/>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137" name="TextBox 3137"/>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138" name="TextBox 3138"/>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139" name="TextBox 3139"/>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140" name="TextBox 3140"/>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141" name="Freeform 3141"/>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42" name="Freeform 3142"/>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43" name="Freeform 3143"/>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44" name="Freeform 3144"/>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45" name="Freeform 3145"/>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146" name="Group 3146"/>
            <p:cNvGrpSpPr/>
            <p:nvPr/>
          </p:nvGrpSpPr>
          <p:grpSpPr>
            <a:xfrm>
              <a:off x="524447" y="1994763"/>
              <a:ext cx="606122" cy="91075"/>
              <a:chOff x="0" y="0"/>
              <a:chExt cx="1283713" cy="192889"/>
            </a:xfrm>
          </p:grpSpPr>
          <p:sp>
            <p:nvSpPr>
              <p:cNvPr id="3147" name="Freeform 314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48" name="TextBox 314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49" name="Group 3149"/>
            <p:cNvGrpSpPr/>
            <p:nvPr/>
          </p:nvGrpSpPr>
          <p:grpSpPr>
            <a:xfrm>
              <a:off x="524447" y="1885790"/>
              <a:ext cx="606122" cy="91075"/>
              <a:chOff x="0" y="0"/>
              <a:chExt cx="1283713" cy="192889"/>
            </a:xfrm>
          </p:grpSpPr>
          <p:sp>
            <p:nvSpPr>
              <p:cNvPr id="3150" name="Freeform 315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51" name="TextBox 315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52" name="Group 3152"/>
            <p:cNvGrpSpPr/>
            <p:nvPr/>
          </p:nvGrpSpPr>
          <p:grpSpPr>
            <a:xfrm>
              <a:off x="524447" y="1776817"/>
              <a:ext cx="606122" cy="91075"/>
              <a:chOff x="0" y="0"/>
              <a:chExt cx="1283713" cy="192889"/>
            </a:xfrm>
          </p:grpSpPr>
          <p:sp>
            <p:nvSpPr>
              <p:cNvPr id="3153" name="Freeform 315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54" name="TextBox 315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155" name="TextBox 3155"/>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56" name="TextBox 3156"/>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57" name="TextBox 3157"/>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58" name="TextBox 3158"/>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159" name="TextBox 3159"/>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160" name="TextBox 3160"/>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161" name="TextBox 3161"/>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162" name="TextBox 3162"/>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163" name="TextBox 3163"/>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164" name="TextBox 3164"/>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165" name="TextBox 3165"/>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166" name="Freeform 3166"/>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67" name="Freeform 3167"/>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68" name="Freeform 3168"/>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69" name="Freeform 3169"/>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70" name="Freeform 3170"/>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171" name="Group 3171"/>
            <p:cNvGrpSpPr/>
            <p:nvPr/>
          </p:nvGrpSpPr>
          <p:grpSpPr>
            <a:xfrm>
              <a:off x="524447" y="1105153"/>
              <a:ext cx="606122" cy="91075"/>
              <a:chOff x="0" y="0"/>
              <a:chExt cx="1283713" cy="192889"/>
            </a:xfrm>
          </p:grpSpPr>
          <p:sp>
            <p:nvSpPr>
              <p:cNvPr id="3172" name="Freeform 317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73" name="TextBox 317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74" name="Group 3174"/>
            <p:cNvGrpSpPr/>
            <p:nvPr/>
          </p:nvGrpSpPr>
          <p:grpSpPr>
            <a:xfrm>
              <a:off x="524447" y="996180"/>
              <a:ext cx="606122" cy="91075"/>
              <a:chOff x="0" y="0"/>
              <a:chExt cx="1283713" cy="192889"/>
            </a:xfrm>
          </p:grpSpPr>
          <p:sp>
            <p:nvSpPr>
              <p:cNvPr id="3175" name="Freeform 317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76" name="TextBox 317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77" name="Group 3177"/>
            <p:cNvGrpSpPr/>
            <p:nvPr/>
          </p:nvGrpSpPr>
          <p:grpSpPr>
            <a:xfrm>
              <a:off x="524447" y="887207"/>
              <a:ext cx="606122" cy="91075"/>
              <a:chOff x="0" y="0"/>
              <a:chExt cx="1283713" cy="192889"/>
            </a:xfrm>
          </p:grpSpPr>
          <p:sp>
            <p:nvSpPr>
              <p:cNvPr id="3178" name="Freeform 317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79" name="TextBox 317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180" name="TextBox 3180"/>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81" name="TextBox 3181"/>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82" name="TextBox 3182"/>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183" name="TextBox 3183"/>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184" name="TextBox 3184"/>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185" name="TextBox 3185"/>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186" name="TextBox 3186"/>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187" name="TextBox 3187"/>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188" name="TextBox 3188"/>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189" name="TextBox 3189"/>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190" name="TextBox 3190"/>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191" name="TextBox 3191"/>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3192" name="Group 3192"/>
          <p:cNvGrpSpPr/>
          <p:nvPr/>
        </p:nvGrpSpPr>
        <p:grpSpPr>
          <a:xfrm>
            <a:off x="14378349" y="5489492"/>
            <a:ext cx="1255636" cy="2965297"/>
            <a:chOff x="0" y="0"/>
            <a:chExt cx="1674181" cy="3953730"/>
          </a:xfrm>
        </p:grpSpPr>
        <p:grpSp>
          <p:nvGrpSpPr>
            <p:cNvPr id="3193" name="Group 3193"/>
            <p:cNvGrpSpPr/>
            <p:nvPr/>
          </p:nvGrpSpPr>
          <p:grpSpPr>
            <a:xfrm>
              <a:off x="376861" y="0"/>
              <a:ext cx="964167" cy="3953730"/>
              <a:chOff x="0" y="0"/>
              <a:chExt cx="457093" cy="1874388"/>
            </a:xfrm>
          </p:grpSpPr>
          <p:sp>
            <p:nvSpPr>
              <p:cNvPr id="3194" name="Freeform 3194"/>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3195" name="TextBox 3195"/>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3196" name="Freeform 3196"/>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97" name="Freeform 3197"/>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98" name="Freeform 3198"/>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199" name="Freeform 3199"/>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00" name="Freeform 3200"/>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201" name="Group 3201"/>
            <p:cNvGrpSpPr/>
            <p:nvPr/>
          </p:nvGrpSpPr>
          <p:grpSpPr>
            <a:xfrm>
              <a:off x="524447" y="3772697"/>
              <a:ext cx="606122" cy="91075"/>
              <a:chOff x="0" y="0"/>
              <a:chExt cx="1283713" cy="192889"/>
            </a:xfrm>
          </p:grpSpPr>
          <p:sp>
            <p:nvSpPr>
              <p:cNvPr id="3202" name="Freeform 320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03" name="TextBox 320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204" name="Group 3204"/>
            <p:cNvGrpSpPr/>
            <p:nvPr/>
          </p:nvGrpSpPr>
          <p:grpSpPr>
            <a:xfrm>
              <a:off x="524447" y="3663725"/>
              <a:ext cx="606122" cy="91075"/>
              <a:chOff x="0" y="0"/>
              <a:chExt cx="1283713" cy="192889"/>
            </a:xfrm>
          </p:grpSpPr>
          <p:sp>
            <p:nvSpPr>
              <p:cNvPr id="3205" name="Freeform 320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06" name="TextBox 320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207" name="Group 3207"/>
            <p:cNvGrpSpPr/>
            <p:nvPr/>
          </p:nvGrpSpPr>
          <p:grpSpPr>
            <a:xfrm>
              <a:off x="524447" y="3554752"/>
              <a:ext cx="606122" cy="91075"/>
              <a:chOff x="0" y="0"/>
              <a:chExt cx="1283713" cy="192889"/>
            </a:xfrm>
          </p:grpSpPr>
          <p:sp>
            <p:nvSpPr>
              <p:cNvPr id="3208" name="Freeform 320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09" name="TextBox 320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210" name="TextBox 3210"/>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11" name="TextBox 3211"/>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12" name="TextBox 3212"/>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13" name="TextBox 3213"/>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214" name="TextBox 3214"/>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215" name="TextBox 3215"/>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216" name="TextBox 3216"/>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217" name="TextBox 3217"/>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218" name="TextBox 3218"/>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219" name="TextBox 3219"/>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220" name="TextBox 3220"/>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221" name="Freeform 3221"/>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22" name="Freeform 3222"/>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23" name="Freeform 3223"/>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24" name="Freeform 3224"/>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25" name="Freeform 3225"/>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226" name="Group 3226"/>
            <p:cNvGrpSpPr/>
            <p:nvPr/>
          </p:nvGrpSpPr>
          <p:grpSpPr>
            <a:xfrm>
              <a:off x="524447" y="2883087"/>
              <a:ext cx="606122" cy="91075"/>
              <a:chOff x="0" y="0"/>
              <a:chExt cx="1283713" cy="192889"/>
            </a:xfrm>
          </p:grpSpPr>
          <p:sp>
            <p:nvSpPr>
              <p:cNvPr id="3227" name="Freeform 322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28" name="TextBox 322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229" name="Group 3229"/>
            <p:cNvGrpSpPr/>
            <p:nvPr/>
          </p:nvGrpSpPr>
          <p:grpSpPr>
            <a:xfrm>
              <a:off x="524447" y="2774114"/>
              <a:ext cx="606122" cy="91075"/>
              <a:chOff x="0" y="0"/>
              <a:chExt cx="1283713" cy="192889"/>
            </a:xfrm>
          </p:grpSpPr>
          <p:sp>
            <p:nvSpPr>
              <p:cNvPr id="3230" name="Freeform 323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31" name="TextBox 323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232" name="Group 3232"/>
            <p:cNvGrpSpPr/>
            <p:nvPr/>
          </p:nvGrpSpPr>
          <p:grpSpPr>
            <a:xfrm>
              <a:off x="524447" y="2665141"/>
              <a:ext cx="606122" cy="91075"/>
              <a:chOff x="0" y="0"/>
              <a:chExt cx="1283713" cy="192889"/>
            </a:xfrm>
          </p:grpSpPr>
          <p:sp>
            <p:nvSpPr>
              <p:cNvPr id="3233" name="Freeform 323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34" name="TextBox 323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235" name="TextBox 3235"/>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36" name="TextBox 3236"/>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37" name="TextBox 3237"/>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38" name="TextBox 3238"/>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239" name="TextBox 3239"/>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240" name="TextBox 3240"/>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241" name="TextBox 3241"/>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242" name="TextBox 3242"/>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243" name="TextBox 3243"/>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244" name="TextBox 3244"/>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245" name="TextBox 3245"/>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246" name="Freeform 3246"/>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47" name="Freeform 3247"/>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48" name="Freeform 3248"/>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49" name="Freeform 3249"/>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50" name="Freeform 3250"/>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251" name="Group 3251"/>
            <p:cNvGrpSpPr/>
            <p:nvPr/>
          </p:nvGrpSpPr>
          <p:grpSpPr>
            <a:xfrm>
              <a:off x="524447" y="1994763"/>
              <a:ext cx="606122" cy="91075"/>
              <a:chOff x="0" y="0"/>
              <a:chExt cx="1283713" cy="192889"/>
            </a:xfrm>
          </p:grpSpPr>
          <p:sp>
            <p:nvSpPr>
              <p:cNvPr id="3252" name="Freeform 325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53" name="TextBox 325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254" name="Group 3254"/>
            <p:cNvGrpSpPr/>
            <p:nvPr/>
          </p:nvGrpSpPr>
          <p:grpSpPr>
            <a:xfrm>
              <a:off x="524447" y="1885790"/>
              <a:ext cx="606122" cy="91075"/>
              <a:chOff x="0" y="0"/>
              <a:chExt cx="1283713" cy="192889"/>
            </a:xfrm>
          </p:grpSpPr>
          <p:sp>
            <p:nvSpPr>
              <p:cNvPr id="3255" name="Freeform 325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56" name="TextBox 325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257" name="Group 3257"/>
            <p:cNvGrpSpPr/>
            <p:nvPr/>
          </p:nvGrpSpPr>
          <p:grpSpPr>
            <a:xfrm>
              <a:off x="524447" y="1776817"/>
              <a:ext cx="606122" cy="91075"/>
              <a:chOff x="0" y="0"/>
              <a:chExt cx="1283713" cy="192889"/>
            </a:xfrm>
          </p:grpSpPr>
          <p:sp>
            <p:nvSpPr>
              <p:cNvPr id="3258" name="Freeform 325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59" name="TextBox 325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260" name="TextBox 3260"/>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61" name="TextBox 3261"/>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62" name="TextBox 3262"/>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63" name="TextBox 3263"/>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264" name="TextBox 3264"/>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265" name="TextBox 3265"/>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266" name="TextBox 3266"/>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267" name="TextBox 3267"/>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268" name="TextBox 3268"/>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269" name="TextBox 3269"/>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270" name="TextBox 3270"/>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271" name="Freeform 3271"/>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72" name="Freeform 3272"/>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73" name="Freeform 3273"/>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74" name="Freeform 3274"/>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275" name="Freeform 3275"/>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276" name="Group 3276"/>
            <p:cNvGrpSpPr/>
            <p:nvPr/>
          </p:nvGrpSpPr>
          <p:grpSpPr>
            <a:xfrm>
              <a:off x="524447" y="1105153"/>
              <a:ext cx="606122" cy="91075"/>
              <a:chOff x="0" y="0"/>
              <a:chExt cx="1283713" cy="192889"/>
            </a:xfrm>
          </p:grpSpPr>
          <p:sp>
            <p:nvSpPr>
              <p:cNvPr id="3277" name="Freeform 327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78" name="TextBox 327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279" name="Group 3279"/>
            <p:cNvGrpSpPr/>
            <p:nvPr/>
          </p:nvGrpSpPr>
          <p:grpSpPr>
            <a:xfrm>
              <a:off x="524447" y="996180"/>
              <a:ext cx="606122" cy="91075"/>
              <a:chOff x="0" y="0"/>
              <a:chExt cx="1283713" cy="192889"/>
            </a:xfrm>
          </p:grpSpPr>
          <p:sp>
            <p:nvSpPr>
              <p:cNvPr id="3280" name="Freeform 328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81" name="TextBox 328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282" name="Group 3282"/>
            <p:cNvGrpSpPr/>
            <p:nvPr/>
          </p:nvGrpSpPr>
          <p:grpSpPr>
            <a:xfrm>
              <a:off x="524447" y="887207"/>
              <a:ext cx="606122" cy="91075"/>
              <a:chOff x="0" y="0"/>
              <a:chExt cx="1283713" cy="192889"/>
            </a:xfrm>
          </p:grpSpPr>
          <p:sp>
            <p:nvSpPr>
              <p:cNvPr id="3283" name="Freeform 328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284" name="TextBox 328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285" name="TextBox 3285"/>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86" name="TextBox 3286"/>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87" name="TextBox 3287"/>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288" name="TextBox 3288"/>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289" name="TextBox 3289"/>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290" name="TextBox 3290"/>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291" name="TextBox 3291"/>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292" name="TextBox 3292"/>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293" name="TextBox 3293"/>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294" name="TextBox 3294"/>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295" name="TextBox 3295"/>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296" name="TextBox 3296"/>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grpSp>
        <p:nvGrpSpPr>
          <p:cNvPr id="3297" name="Group 3297"/>
          <p:cNvGrpSpPr/>
          <p:nvPr/>
        </p:nvGrpSpPr>
        <p:grpSpPr>
          <a:xfrm>
            <a:off x="15144183" y="5489492"/>
            <a:ext cx="1255636" cy="2965297"/>
            <a:chOff x="0" y="0"/>
            <a:chExt cx="1674181" cy="3953730"/>
          </a:xfrm>
        </p:grpSpPr>
        <p:grpSp>
          <p:nvGrpSpPr>
            <p:cNvPr id="3298" name="Group 3298"/>
            <p:cNvGrpSpPr/>
            <p:nvPr/>
          </p:nvGrpSpPr>
          <p:grpSpPr>
            <a:xfrm>
              <a:off x="376861" y="0"/>
              <a:ext cx="964167" cy="3953730"/>
              <a:chOff x="0" y="0"/>
              <a:chExt cx="457093" cy="1874388"/>
            </a:xfrm>
          </p:grpSpPr>
          <p:sp>
            <p:nvSpPr>
              <p:cNvPr id="3299" name="Freeform 3299"/>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3300" name="TextBox 3300"/>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3301" name="Freeform 3301"/>
            <p:cNvSpPr/>
            <p:nvPr/>
          </p:nvSpPr>
          <p:spPr>
            <a:xfrm>
              <a:off x="524447" y="303878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02" name="Freeform 3302"/>
            <p:cNvSpPr/>
            <p:nvPr/>
          </p:nvSpPr>
          <p:spPr>
            <a:xfrm>
              <a:off x="524447" y="314197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03" name="Freeform 3303"/>
            <p:cNvSpPr/>
            <p:nvPr/>
          </p:nvSpPr>
          <p:spPr>
            <a:xfrm>
              <a:off x="524447" y="324516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04" name="Freeform 3304"/>
            <p:cNvSpPr/>
            <p:nvPr/>
          </p:nvSpPr>
          <p:spPr>
            <a:xfrm>
              <a:off x="524447" y="334836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05" name="Freeform 3305"/>
            <p:cNvSpPr/>
            <p:nvPr/>
          </p:nvSpPr>
          <p:spPr>
            <a:xfrm>
              <a:off x="524447" y="345155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306" name="Group 3306"/>
            <p:cNvGrpSpPr/>
            <p:nvPr/>
          </p:nvGrpSpPr>
          <p:grpSpPr>
            <a:xfrm>
              <a:off x="524447" y="3772697"/>
              <a:ext cx="606122" cy="91075"/>
              <a:chOff x="0" y="0"/>
              <a:chExt cx="1283713" cy="192889"/>
            </a:xfrm>
          </p:grpSpPr>
          <p:sp>
            <p:nvSpPr>
              <p:cNvPr id="3307" name="Freeform 330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08" name="TextBox 330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309" name="Group 3309"/>
            <p:cNvGrpSpPr/>
            <p:nvPr/>
          </p:nvGrpSpPr>
          <p:grpSpPr>
            <a:xfrm>
              <a:off x="524447" y="3663725"/>
              <a:ext cx="606122" cy="91075"/>
              <a:chOff x="0" y="0"/>
              <a:chExt cx="1283713" cy="192889"/>
            </a:xfrm>
          </p:grpSpPr>
          <p:sp>
            <p:nvSpPr>
              <p:cNvPr id="3310" name="Freeform 331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11" name="TextBox 331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312" name="Group 3312"/>
            <p:cNvGrpSpPr/>
            <p:nvPr/>
          </p:nvGrpSpPr>
          <p:grpSpPr>
            <a:xfrm>
              <a:off x="524447" y="3554752"/>
              <a:ext cx="606122" cy="91075"/>
              <a:chOff x="0" y="0"/>
              <a:chExt cx="1283713" cy="192889"/>
            </a:xfrm>
          </p:grpSpPr>
          <p:sp>
            <p:nvSpPr>
              <p:cNvPr id="3313" name="Freeform 331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14" name="TextBox 331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315" name="TextBox 3315"/>
            <p:cNvSpPr txBox="1"/>
            <p:nvPr/>
          </p:nvSpPr>
          <p:spPr>
            <a:xfrm>
              <a:off x="719141" y="377843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16" name="TextBox 3316"/>
            <p:cNvSpPr txBox="1"/>
            <p:nvPr/>
          </p:nvSpPr>
          <p:spPr>
            <a:xfrm>
              <a:off x="719141" y="366946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17" name="TextBox 3317"/>
            <p:cNvSpPr txBox="1"/>
            <p:nvPr/>
          </p:nvSpPr>
          <p:spPr>
            <a:xfrm>
              <a:off x="719141" y="355937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18" name="TextBox 3318"/>
            <p:cNvSpPr txBox="1"/>
            <p:nvPr/>
          </p:nvSpPr>
          <p:spPr>
            <a:xfrm>
              <a:off x="1147949" y="379087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319" name="TextBox 3319"/>
            <p:cNvSpPr txBox="1"/>
            <p:nvPr/>
          </p:nvSpPr>
          <p:spPr>
            <a:xfrm>
              <a:off x="1147949" y="367468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320" name="TextBox 3320"/>
            <p:cNvSpPr txBox="1"/>
            <p:nvPr/>
          </p:nvSpPr>
          <p:spPr>
            <a:xfrm>
              <a:off x="1147949" y="3565706"/>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321" name="TextBox 3321"/>
            <p:cNvSpPr txBox="1"/>
            <p:nvPr/>
          </p:nvSpPr>
          <p:spPr>
            <a:xfrm>
              <a:off x="1147949" y="3456731"/>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322" name="TextBox 3322"/>
            <p:cNvSpPr txBox="1"/>
            <p:nvPr/>
          </p:nvSpPr>
          <p:spPr>
            <a:xfrm>
              <a:off x="1147949" y="3348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323" name="TextBox 3323"/>
            <p:cNvSpPr txBox="1"/>
            <p:nvPr/>
          </p:nvSpPr>
          <p:spPr>
            <a:xfrm>
              <a:off x="1147949" y="325183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324" name="TextBox 3324"/>
            <p:cNvSpPr txBox="1"/>
            <p:nvPr/>
          </p:nvSpPr>
          <p:spPr>
            <a:xfrm>
              <a:off x="1147949" y="314836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325" name="TextBox 3325"/>
            <p:cNvSpPr txBox="1"/>
            <p:nvPr/>
          </p:nvSpPr>
          <p:spPr>
            <a:xfrm>
              <a:off x="1147949" y="304486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326" name="Freeform 3326"/>
            <p:cNvSpPr/>
            <p:nvPr/>
          </p:nvSpPr>
          <p:spPr>
            <a:xfrm>
              <a:off x="524447" y="214917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27" name="Freeform 3327"/>
            <p:cNvSpPr/>
            <p:nvPr/>
          </p:nvSpPr>
          <p:spPr>
            <a:xfrm>
              <a:off x="524447" y="225236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28" name="Freeform 3328"/>
            <p:cNvSpPr/>
            <p:nvPr/>
          </p:nvSpPr>
          <p:spPr>
            <a:xfrm>
              <a:off x="524447" y="235555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29" name="Freeform 3329"/>
            <p:cNvSpPr/>
            <p:nvPr/>
          </p:nvSpPr>
          <p:spPr>
            <a:xfrm>
              <a:off x="524447" y="245875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30" name="Freeform 3330"/>
            <p:cNvSpPr/>
            <p:nvPr/>
          </p:nvSpPr>
          <p:spPr>
            <a:xfrm>
              <a:off x="524447" y="2561947"/>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331" name="Group 3331"/>
            <p:cNvGrpSpPr/>
            <p:nvPr/>
          </p:nvGrpSpPr>
          <p:grpSpPr>
            <a:xfrm>
              <a:off x="524447" y="2883087"/>
              <a:ext cx="606122" cy="91075"/>
              <a:chOff x="0" y="0"/>
              <a:chExt cx="1283713" cy="192889"/>
            </a:xfrm>
          </p:grpSpPr>
          <p:sp>
            <p:nvSpPr>
              <p:cNvPr id="3332" name="Freeform 333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33" name="TextBox 333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334" name="Group 3334"/>
            <p:cNvGrpSpPr/>
            <p:nvPr/>
          </p:nvGrpSpPr>
          <p:grpSpPr>
            <a:xfrm>
              <a:off x="524447" y="2774114"/>
              <a:ext cx="606122" cy="91075"/>
              <a:chOff x="0" y="0"/>
              <a:chExt cx="1283713" cy="192889"/>
            </a:xfrm>
          </p:grpSpPr>
          <p:sp>
            <p:nvSpPr>
              <p:cNvPr id="3335" name="Freeform 333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36" name="TextBox 333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337" name="Group 3337"/>
            <p:cNvGrpSpPr/>
            <p:nvPr/>
          </p:nvGrpSpPr>
          <p:grpSpPr>
            <a:xfrm>
              <a:off x="524447" y="2665141"/>
              <a:ext cx="606122" cy="91075"/>
              <a:chOff x="0" y="0"/>
              <a:chExt cx="1283713" cy="192889"/>
            </a:xfrm>
          </p:grpSpPr>
          <p:sp>
            <p:nvSpPr>
              <p:cNvPr id="3338" name="Freeform 333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39" name="TextBox 333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340" name="TextBox 3340"/>
            <p:cNvSpPr txBox="1"/>
            <p:nvPr/>
          </p:nvSpPr>
          <p:spPr>
            <a:xfrm>
              <a:off x="719141" y="2888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41" name="TextBox 3341"/>
            <p:cNvSpPr txBox="1"/>
            <p:nvPr/>
          </p:nvSpPr>
          <p:spPr>
            <a:xfrm>
              <a:off x="719141" y="2779854"/>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42" name="TextBox 3342"/>
            <p:cNvSpPr txBox="1"/>
            <p:nvPr/>
          </p:nvSpPr>
          <p:spPr>
            <a:xfrm>
              <a:off x="719141" y="266976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43" name="TextBox 3343"/>
            <p:cNvSpPr txBox="1"/>
            <p:nvPr/>
          </p:nvSpPr>
          <p:spPr>
            <a:xfrm>
              <a:off x="1147949" y="290126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344" name="TextBox 3344"/>
            <p:cNvSpPr txBox="1"/>
            <p:nvPr/>
          </p:nvSpPr>
          <p:spPr>
            <a:xfrm>
              <a:off x="1147949" y="278507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345" name="TextBox 3345"/>
            <p:cNvSpPr txBox="1"/>
            <p:nvPr/>
          </p:nvSpPr>
          <p:spPr>
            <a:xfrm>
              <a:off x="1147949" y="2676095"/>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346" name="TextBox 3346"/>
            <p:cNvSpPr txBox="1"/>
            <p:nvPr/>
          </p:nvSpPr>
          <p:spPr>
            <a:xfrm>
              <a:off x="1147949" y="2567120"/>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347" name="TextBox 3347"/>
            <p:cNvSpPr txBox="1"/>
            <p:nvPr/>
          </p:nvSpPr>
          <p:spPr>
            <a:xfrm>
              <a:off x="1147949" y="2458707"/>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348" name="TextBox 3348"/>
            <p:cNvSpPr txBox="1"/>
            <p:nvPr/>
          </p:nvSpPr>
          <p:spPr>
            <a:xfrm>
              <a:off x="1147949" y="23622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349" name="TextBox 3349"/>
            <p:cNvSpPr txBox="1"/>
            <p:nvPr/>
          </p:nvSpPr>
          <p:spPr>
            <a:xfrm>
              <a:off x="1147949" y="22587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350" name="TextBox 3350"/>
            <p:cNvSpPr txBox="1"/>
            <p:nvPr/>
          </p:nvSpPr>
          <p:spPr>
            <a:xfrm>
              <a:off x="1147949" y="215525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351" name="Freeform 3351"/>
            <p:cNvSpPr/>
            <p:nvPr/>
          </p:nvSpPr>
          <p:spPr>
            <a:xfrm>
              <a:off x="524447" y="126084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52" name="Freeform 3352"/>
            <p:cNvSpPr/>
            <p:nvPr/>
          </p:nvSpPr>
          <p:spPr>
            <a:xfrm>
              <a:off x="524447" y="136404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53" name="Freeform 3353"/>
            <p:cNvSpPr/>
            <p:nvPr/>
          </p:nvSpPr>
          <p:spPr>
            <a:xfrm>
              <a:off x="524447" y="1467235"/>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54" name="Freeform 3354"/>
            <p:cNvSpPr/>
            <p:nvPr/>
          </p:nvSpPr>
          <p:spPr>
            <a:xfrm>
              <a:off x="524447" y="1570429"/>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55" name="Freeform 3355"/>
            <p:cNvSpPr/>
            <p:nvPr/>
          </p:nvSpPr>
          <p:spPr>
            <a:xfrm>
              <a:off x="524447" y="167362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356" name="Group 3356"/>
            <p:cNvGrpSpPr/>
            <p:nvPr/>
          </p:nvGrpSpPr>
          <p:grpSpPr>
            <a:xfrm>
              <a:off x="524447" y="1994763"/>
              <a:ext cx="606122" cy="91075"/>
              <a:chOff x="0" y="0"/>
              <a:chExt cx="1283713" cy="192889"/>
            </a:xfrm>
          </p:grpSpPr>
          <p:sp>
            <p:nvSpPr>
              <p:cNvPr id="3357" name="Freeform 335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58" name="TextBox 335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359" name="Group 3359"/>
            <p:cNvGrpSpPr/>
            <p:nvPr/>
          </p:nvGrpSpPr>
          <p:grpSpPr>
            <a:xfrm>
              <a:off x="524447" y="1885790"/>
              <a:ext cx="606122" cy="91075"/>
              <a:chOff x="0" y="0"/>
              <a:chExt cx="1283713" cy="192889"/>
            </a:xfrm>
          </p:grpSpPr>
          <p:sp>
            <p:nvSpPr>
              <p:cNvPr id="3360" name="Freeform 336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61" name="TextBox 336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362" name="Group 3362"/>
            <p:cNvGrpSpPr/>
            <p:nvPr/>
          </p:nvGrpSpPr>
          <p:grpSpPr>
            <a:xfrm>
              <a:off x="524447" y="1776817"/>
              <a:ext cx="606122" cy="91075"/>
              <a:chOff x="0" y="0"/>
              <a:chExt cx="1283713" cy="192889"/>
            </a:xfrm>
          </p:grpSpPr>
          <p:sp>
            <p:nvSpPr>
              <p:cNvPr id="3363" name="Freeform 3363"/>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64" name="TextBox 3364"/>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365" name="TextBox 3365"/>
            <p:cNvSpPr txBox="1"/>
            <p:nvPr/>
          </p:nvSpPr>
          <p:spPr>
            <a:xfrm>
              <a:off x="719141" y="2000503"/>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66" name="TextBox 3366"/>
            <p:cNvSpPr txBox="1"/>
            <p:nvPr/>
          </p:nvSpPr>
          <p:spPr>
            <a:xfrm>
              <a:off x="719141" y="1891530"/>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67" name="TextBox 3367"/>
            <p:cNvSpPr txBox="1"/>
            <p:nvPr/>
          </p:nvSpPr>
          <p:spPr>
            <a:xfrm>
              <a:off x="719141" y="1781438"/>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68" name="TextBox 3368"/>
            <p:cNvSpPr txBox="1"/>
            <p:nvPr/>
          </p:nvSpPr>
          <p:spPr>
            <a:xfrm>
              <a:off x="1147949" y="201294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369" name="TextBox 3369"/>
            <p:cNvSpPr txBox="1"/>
            <p:nvPr/>
          </p:nvSpPr>
          <p:spPr>
            <a:xfrm>
              <a:off x="1147949" y="189674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370" name="TextBox 3370"/>
            <p:cNvSpPr txBox="1"/>
            <p:nvPr/>
          </p:nvSpPr>
          <p:spPr>
            <a:xfrm>
              <a:off x="1147949" y="178777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371" name="TextBox 3371"/>
            <p:cNvSpPr txBox="1"/>
            <p:nvPr/>
          </p:nvSpPr>
          <p:spPr>
            <a:xfrm>
              <a:off x="1147949" y="167879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372" name="TextBox 3372"/>
            <p:cNvSpPr txBox="1"/>
            <p:nvPr/>
          </p:nvSpPr>
          <p:spPr>
            <a:xfrm>
              <a:off x="1147949" y="157038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373" name="TextBox 3373"/>
            <p:cNvSpPr txBox="1"/>
            <p:nvPr/>
          </p:nvSpPr>
          <p:spPr>
            <a:xfrm>
              <a:off x="1147949" y="1473904"/>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374" name="TextBox 3374"/>
            <p:cNvSpPr txBox="1"/>
            <p:nvPr/>
          </p:nvSpPr>
          <p:spPr>
            <a:xfrm>
              <a:off x="1147949" y="13704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375" name="TextBox 3375"/>
            <p:cNvSpPr txBox="1"/>
            <p:nvPr/>
          </p:nvSpPr>
          <p:spPr>
            <a:xfrm>
              <a:off x="1147949" y="126692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376" name="Freeform 3376"/>
            <p:cNvSpPr/>
            <p:nvPr/>
          </p:nvSpPr>
          <p:spPr>
            <a:xfrm>
              <a:off x="524447" y="371236"/>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77" name="Freeform 3377"/>
            <p:cNvSpPr/>
            <p:nvPr/>
          </p:nvSpPr>
          <p:spPr>
            <a:xfrm>
              <a:off x="524447" y="474430"/>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78" name="Freeform 3378"/>
            <p:cNvSpPr/>
            <p:nvPr/>
          </p:nvSpPr>
          <p:spPr>
            <a:xfrm>
              <a:off x="524447" y="577624"/>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79" name="Freeform 3379"/>
            <p:cNvSpPr/>
            <p:nvPr/>
          </p:nvSpPr>
          <p:spPr>
            <a:xfrm>
              <a:off x="524447" y="680818"/>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sp>
          <p:nvSpPr>
            <p:cNvPr id="3380" name="Freeform 3380"/>
            <p:cNvSpPr/>
            <p:nvPr/>
          </p:nvSpPr>
          <p:spPr>
            <a:xfrm>
              <a:off x="524447" y="784013"/>
              <a:ext cx="606122" cy="83058"/>
            </a:xfrm>
            <a:custGeom>
              <a:avLst/>
              <a:gdLst/>
              <a:ahLst/>
              <a:cxnLst/>
              <a:rect l="l" t="t" r="r" b="b"/>
              <a:pathLst>
                <a:path w="606122" h="83058">
                  <a:moveTo>
                    <a:pt x="0" y="0"/>
                  </a:moveTo>
                  <a:lnTo>
                    <a:pt x="606122" y="0"/>
                  </a:lnTo>
                  <a:lnTo>
                    <a:pt x="606122" y="83058"/>
                  </a:lnTo>
                  <a:lnTo>
                    <a:pt x="0" y="83058"/>
                  </a:lnTo>
                  <a:lnTo>
                    <a:pt x="0" y="0"/>
                  </a:lnTo>
                  <a:close/>
                </a:path>
              </a:pathLst>
            </a:custGeom>
            <a:blipFill>
              <a:blip r:embed="rId8"/>
              <a:stretch>
                <a:fillRect t="-1132148" r="-68843"/>
              </a:stretch>
            </a:blipFill>
          </p:spPr>
          <p:txBody>
            <a:bodyPr/>
            <a:lstStyle/>
            <a:p>
              <a:endParaRPr lang="en-PH"/>
            </a:p>
          </p:txBody>
        </p:sp>
        <p:grpSp>
          <p:nvGrpSpPr>
            <p:cNvPr id="3381" name="Group 3381"/>
            <p:cNvGrpSpPr/>
            <p:nvPr/>
          </p:nvGrpSpPr>
          <p:grpSpPr>
            <a:xfrm>
              <a:off x="524447" y="1105153"/>
              <a:ext cx="606122" cy="91075"/>
              <a:chOff x="0" y="0"/>
              <a:chExt cx="1283713" cy="192889"/>
            </a:xfrm>
          </p:grpSpPr>
          <p:sp>
            <p:nvSpPr>
              <p:cNvPr id="3382" name="Freeform 338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83" name="TextBox 338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384" name="Group 3384"/>
            <p:cNvGrpSpPr/>
            <p:nvPr/>
          </p:nvGrpSpPr>
          <p:grpSpPr>
            <a:xfrm>
              <a:off x="524447" y="996180"/>
              <a:ext cx="606122" cy="91075"/>
              <a:chOff x="0" y="0"/>
              <a:chExt cx="1283713" cy="192889"/>
            </a:xfrm>
          </p:grpSpPr>
          <p:sp>
            <p:nvSpPr>
              <p:cNvPr id="3385" name="Freeform 338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86" name="TextBox 338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387" name="Group 3387"/>
            <p:cNvGrpSpPr/>
            <p:nvPr/>
          </p:nvGrpSpPr>
          <p:grpSpPr>
            <a:xfrm>
              <a:off x="524447" y="887207"/>
              <a:ext cx="606122" cy="91075"/>
              <a:chOff x="0" y="0"/>
              <a:chExt cx="1283713" cy="192889"/>
            </a:xfrm>
          </p:grpSpPr>
          <p:sp>
            <p:nvSpPr>
              <p:cNvPr id="3388" name="Freeform 3388"/>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389" name="TextBox 3389"/>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390" name="TextBox 3390"/>
            <p:cNvSpPr txBox="1"/>
            <p:nvPr/>
          </p:nvSpPr>
          <p:spPr>
            <a:xfrm>
              <a:off x="719141" y="1110892"/>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91" name="TextBox 3391"/>
            <p:cNvSpPr txBox="1"/>
            <p:nvPr/>
          </p:nvSpPr>
          <p:spPr>
            <a:xfrm>
              <a:off x="719141" y="1001919"/>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92" name="TextBox 3392"/>
            <p:cNvSpPr txBox="1"/>
            <p:nvPr/>
          </p:nvSpPr>
          <p:spPr>
            <a:xfrm>
              <a:off x="719141" y="891827"/>
              <a:ext cx="209730" cy="71190"/>
            </a:xfrm>
            <a:prstGeom prst="rect">
              <a:avLst/>
            </a:prstGeom>
          </p:spPr>
          <p:txBody>
            <a:bodyPr lIns="0" tIns="0" rIns="0" bIns="0" rtlCol="0" anchor="t">
              <a:spAutoFit/>
            </a:bodyPr>
            <a:lstStyle/>
            <a:p>
              <a:pPr algn="ctr">
                <a:lnSpc>
                  <a:spcPts val="426"/>
                </a:lnSpc>
              </a:pPr>
              <a:r>
                <a:rPr lang="en-US" sz="304">
                  <a:solidFill>
                    <a:srgbClr val="000000"/>
                  </a:solidFill>
                  <a:latin typeface="Alatsi"/>
                  <a:ea typeface="Alatsi"/>
                  <a:cs typeface="Alatsi"/>
                  <a:sym typeface="Alatsi"/>
                </a:rPr>
                <a:t>Electrons</a:t>
              </a:r>
            </a:p>
          </p:txBody>
        </p:sp>
        <p:sp>
          <p:nvSpPr>
            <p:cNvPr id="3393" name="TextBox 3393"/>
            <p:cNvSpPr txBox="1"/>
            <p:nvPr/>
          </p:nvSpPr>
          <p:spPr>
            <a:xfrm>
              <a:off x="1147949" y="1123332"/>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111</a:t>
              </a:r>
            </a:p>
          </p:txBody>
        </p:sp>
        <p:sp>
          <p:nvSpPr>
            <p:cNvPr id="3394" name="TextBox 3394"/>
            <p:cNvSpPr txBox="1"/>
            <p:nvPr/>
          </p:nvSpPr>
          <p:spPr>
            <a:xfrm>
              <a:off x="1147949" y="100713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110</a:t>
              </a:r>
            </a:p>
          </p:txBody>
        </p:sp>
        <p:sp>
          <p:nvSpPr>
            <p:cNvPr id="3395" name="TextBox 3395"/>
            <p:cNvSpPr txBox="1"/>
            <p:nvPr/>
          </p:nvSpPr>
          <p:spPr>
            <a:xfrm>
              <a:off x="1147949" y="898161"/>
              <a:ext cx="149845" cy="71545"/>
            </a:xfrm>
            <a:prstGeom prst="rect">
              <a:avLst/>
            </a:prstGeom>
          </p:spPr>
          <p:txBody>
            <a:bodyPr lIns="0" tIns="0" rIns="0" bIns="0" rtlCol="0" anchor="t">
              <a:spAutoFit/>
            </a:bodyPr>
            <a:lstStyle/>
            <a:p>
              <a:pPr algn="ctr">
                <a:lnSpc>
                  <a:spcPts val="428"/>
                </a:lnSpc>
                <a:spcBef>
                  <a:spcPct val="0"/>
                </a:spcBef>
              </a:pPr>
              <a:r>
                <a:rPr lang="en-US" sz="305" b="1">
                  <a:solidFill>
                    <a:srgbClr val="000000"/>
                  </a:solidFill>
                  <a:latin typeface="Open Sans Bold"/>
                  <a:ea typeface="Open Sans Bold"/>
                  <a:cs typeface="Open Sans Bold"/>
                  <a:sym typeface="Open Sans Bold"/>
                </a:rPr>
                <a:t>101</a:t>
              </a:r>
            </a:p>
          </p:txBody>
        </p:sp>
        <p:sp>
          <p:nvSpPr>
            <p:cNvPr id="3396" name="TextBox 3396"/>
            <p:cNvSpPr txBox="1"/>
            <p:nvPr/>
          </p:nvSpPr>
          <p:spPr>
            <a:xfrm>
              <a:off x="1147949" y="789186"/>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100</a:t>
              </a:r>
            </a:p>
          </p:txBody>
        </p:sp>
        <p:sp>
          <p:nvSpPr>
            <p:cNvPr id="3397" name="TextBox 3397"/>
            <p:cNvSpPr txBox="1"/>
            <p:nvPr/>
          </p:nvSpPr>
          <p:spPr>
            <a:xfrm>
              <a:off x="1147949" y="68077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011</a:t>
              </a:r>
            </a:p>
          </p:txBody>
        </p:sp>
        <p:sp>
          <p:nvSpPr>
            <p:cNvPr id="3398" name="TextBox 3398"/>
            <p:cNvSpPr txBox="1"/>
            <p:nvPr/>
          </p:nvSpPr>
          <p:spPr>
            <a:xfrm>
              <a:off x="1147949" y="584293"/>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010</a:t>
              </a:r>
            </a:p>
          </p:txBody>
        </p:sp>
        <p:sp>
          <p:nvSpPr>
            <p:cNvPr id="3399" name="TextBox 3399"/>
            <p:cNvSpPr txBox="1"/>
            <p:nvPr/>
          </p:nvSpPr>
          <p:spPr>
            <a:xfrm>
              <a:off x="1147949" y="4808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001</a:t>
              </a:r>
            </a:p>
          </p:txBody>
        </p:sp>
        <p:sp>
          <p:nvSpPr>
            <p:cNvPr id="3400" name="TextBox 3400"/>
            <p:cNvSpPr txBox="1"/>
            <p:nvPr/>
          </p:nvSpPr>
          <p:spPr>
            <a:xfrm>
              <a:off x="1147949" y="377318"/>
              <a:ext cx="149845" cy="60757"/>
            </a:xfrm>
            <a:prstGeom prst="rect">
              <a:avLst/>
            </a:prstGeom>
          </p:spPr>
          <p:txBody>
            <a:bodyPr lIns="0" tIns="0" rIns="0" bIns="0" rtlCol="0" anchor="t">
              <a:spAutoFit/>
            </a:bodyPr>
            <a:lstStyle/>
            <a:p>
              <a:pPr algn="ctr">
                <a:lnSpc>
                  <a:spcPts val="360"/>
                </a:lnSpc>
                <a:spcBef>
                  <a:spcPct val="0"/>
                </a:spcBef>
              </a:pPr>
              <a:r>
                <a:rPr lang="en-US" sz="257">
                  <a:solidFill>
                    <a:srgbClr val="000000"/>
                  </a:solidFill>
                  <a:latin typeface="Open Sans"/>
                  <a:ea typeface="Open Sans"/>
                  <a:cs typeface="Open Sans"/>
                  <a:sym typeface="Open Sans"/>
                </a:rPr>
                <a:t>000</a:t>
              </a:r>
            </a:p>
          </p:txBody>
        </p:sp>
        <p:sp>
          <p:nvSpPr>
            <p:cNvPr id="3401" name="TextBox 3401"/>
            <p:cNvSpPr txBox="1"/>
            <p:nvPr/>
          </p:nvSpPr>
          <p:spPr>
            <a:xfrm>
              <a:off x="0" y="71272"/>
              <a:ext cx="1674181" cy="299963"/>
            </a:xfrm>
            <a:prstGeom prst="rect">
              <a:avLst/>
            </a:prstGeom>
          </p:spPr>
          <p:txBody>
            <a:bodyPr lIns="0" tIns="0" rIns="0" bIns="0" rtlCol="0" anchor="t">
              <a:spAutoFit/>
            </a:bodyPr>
            <a:lstStyle/>
            <a:p>
              <a:pPr algn="ctr">
                <a:lnSpc>
                  <a:spcPts val="1871"/>
                </a:lnSpc>
                <a:spcBef>
                  <a:spcPct val="0"/>
                </a:spcBef>
              </a:pPr>
              <a:r>
                <a:rPr lang="en-US" sz="1336">
                  <a:solidFill>
                    <a:srgbClr val="000000"/>
                  </a:solidFill>
                  <a:latin typeface="Open Sans"/>
                  <a:ea typeface="Open Sans"/>
                  <a:cs typeface="Open Sans"/>
                  <a:sym typeface="Open Sans"/>
                </a:rPr>
                <a:t>x More</a:t>
              </a:r>
            </a:p>
          </p:txBody>
        </p:sp>
      </p:grpSp>
      <p:sp>
        <p:nvSpPr>
          <p:cNvPr id="3402" name="TextBox 3402"/>
          <p:cNvSpPr txBox="1"/>
          <p:nvPr/>
        </p:nvSpPr>
        <p:spPr>
          <a:xfrm>
            <a:off x="16225760" y="6787499"/>
            <a:ext cx="464836" cy="424401"/>
          </a:xfrm>
          <a:prstGeom prst="rect">
            <a:avLst/>
          </a:prstGeom>
        </p:spPr>
        <p:txBody>
          <a:bodyPr lIns="0" tIns="0" rIns="0" bIns="0" rtlCol="0" anchor="t">
            <a:spAutoFit/>
          </a:bodyPr>
          <a:lstStyle/>
          <a:p>
            <a:pPr algn="ctr">
              <a:lnSpc>
                <a:spcPts val="1719"/>
              </a:lnSpc>
              <a:spcBef>
                <a:spcPct val="0"/>
              </a:spcBef>
            </a:pPr>
            <a:r>
              <a:rPr lang="en-US" sz="1228">
                <a:solidFill>
                  <a:srgbClr val="000000"/>
                </a:solidFill>
                <a:latin typeface="Open Sans"/>
                <a:ea typeface="Open Sans"/>
                <a:cs typeface="Open Sans"/>
                <a:sym typeface="Open Sans"/>
              </a:rPr>
              <a:t>x more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92" y="2278454"/>
            <a:ext cx="4514290" cy="33337"/>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3658604" y="3733069"/>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9" name="Freeform 9"/>
          <p:cNvSpPr/>
          <p:nvPr/>
        </p:nvSpPr>
        <p:spPr>
          <a:xfrm>
            <a:off x="3658604" y="4371321"/>
            <a:ext cx="3748835" cy="513710"/>
          </a:xfrm>
          <a:custGeom>
            <a:avLst/>
            <a:gdLst/>
            <a:ahLst/>
            <a:cxnLst/>
            <a:rect l="l" t="t" r="r" b="b"/>
            <a:pathLst>
              <a:path w="3748835" h="513710">
                <a:moveTo>
                  <a:pt x="0" y="0"/>
                </a:moveTo>
                <a:lnTo>
                  <a:pt x="3748836" y="0"/>
                </a:lnTo>
                <a:lnTo>
                  <a:pt x="3748836" y="513709"/>
                </a:lnTo>
                <a:lnTo>
                  <a:pt x="0" y="513709"/>
                </a:lnTo>
                <a:lnTo>
                  <a:pt x="0" y="0"/>
                </a:lnTo>
                <a:close/>
              </a:path>
            </a:pathLst>
          </a:custGeom>
          <a:blipFill>
            <a:blip r:embed="rId8"/>
            <a:stretch>
              <a:fillRect t="-1132148" r="-68843"/>
            </a:stretch>
          </a:blipFill>
        </p:spPr>
        <p:txBody>
          <a:bodyPr/>
          <a:lstStyle/>
          <a:p>
            <a:endParaRPr lang="en-PH"/>
          </a:p>
        </p:txBody>
      </p:sp>
      <p:sp>
        <p:nvSpPr>
          <p:cNvPr id="10" name="Freeform 10"/>
          <p:cNvSpPr/>
          <p:nvPr/>
        </p:nvSpPr>
        <p:spPr>
          <a:xfrm>
            <a:off x="3658604" y="5009572"/>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11" name="Freeform 11"/>
          <p:cNvSpPr/>
          <p:nvPr/>
        </p:nvSpPr>
        <p:spPr>
          <a:xfrm>
            <a:off x="3658604" y="5647824"/>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12" name="Freeform 12"/>
          <p:cNvSpPr/>
          <p:nvPr/>
        </p:nvSpPr>
        <p:spPr>
          <a:xfrm>
            <a:off x="3658604" y="6286076"/>
            <a:ext cx="3748835" cy="513710"/>
          </a:xfrm>
          <a:custGeom>
            <a:avLst/>
            <a:gdLst/>
            <a:ahLst/>
            <a:cxnLst/>
            <a:rect l="l" t="t" r="r" b="b"/>
            <a:pathLst>
              <a:path w="3748835" h="513710">
                <a:moveTo>
                  <a:pt x="0" y="0"/>
                </a:moveTo>
                <a:lnTo>
                  <a:pt x="3748836" y="0"/>
                </a:lnTo>
                <a:lnTo>
                  <a:pt x="3748836" y="513709"/>
                </a:lnTo>
                <a:lnTo>
                  <a:pt x="0" y="513709"/>
                </a:lnTo>
                <a:lnTo>
                  <a:pt x="0" y="0"/>
                </a:lnTo>
                <a:close/>
              </a:path>
            </a:pathLst>
          </a:custGeom>
          <a:blipFill>
            <a:blip r:embed="rId8"/>
            <a:stretch>
              <a:fillRect t="-1132148" r="-68843"/>
            </a:stretch>
          </a:blipFill>
        </p:spPr>
        <p:txBody>
          <a:bodyPr/>
          <a:lstStyle/>
          <a:p>
            <a:endParaRPr lang="en-PH"/>
          </a:p>
        </p:txBody>
      </p:sp>
      <p:grpSp>
        <p:nvGrpSpPr>
          <p:cNvPr id="13" name="Group 13"/>
          <p:cNvGrpSpPr/>
          <p:nvPr/>
        </p:nvGrpSpPr>
        <p:grpSpPr>
          <a:xfrm>
            <a:off x="3658604" y="8272312"/>
            <a:ext cx="3748835" cy="563296"/>
            <a:chOff x="0" y="0"/>
            <a:chExt cx="1283713" cy="192889"/>
          </a:xfrm>
        </p:grpSpPr>
        <p:sp>
          <p:nvSpPr>
            <p:cNvPr id="14" name="Freeform 1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 name="TextBox 15"/>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3658604" y="7598320"/>
            <a:ext cx="3748835" cy="563296"/>
            <a:chOff x="0" y="0"/>
            <a:chExt cx="1283713" cy="192889"/>
          </a:xfrm>
        </p:grpSpPr>
        <p:sp>
          <p:nvSpPr>
            <p:cNvPr id="17" name="Freeform 1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 name="TextBox 18"/>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3658604" y="6924327"/>
            <a:ext cx="3748835" cy="563296"/>
            <a:chOff x="0" y="0"/>
            <a:chExt cx="1283713" cy="192889"/>
          </a:xfrm>
        </p:grpSpPr>
        <p:sp>
          <p:nvSpPr>
            <p:cNvPr id="20" name="Freeform 2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 name="TextBox 21"/>
            <p:cNvSpPr txBox="1"/>
            <p:nvPr/>
          </p:nvSpPr>
          <p:spPr>
            <a:xfrm>
              <a:off x="0" y="-28575"/>
              <a:ext cx="1283713" cy="221464"/>
            </a:xfrm>
            <a:prstGeom prst="rect">
              <a:avLst/>
            </a:prstGeom>
          </p:spPr>
          <p:txBody>
            <a:bodyPr lIns="50800" tIns="50800" rIns="50800" bIns="50800" rtlCol="0" anchor="ctr"/>
            <a:lstStyle/>
            <a:p>
              <a:pPr algn="ctr">
                <a:lnSpc>
                  <a:spcPts val="2595"/>
                </a:lnSpc>
              </a:pPr>
              <a:endParaRPr/>
            </a:p>
          </p:txBody>
        </p:sp>
      </p:grpSp>
      <p:sp>
        <p:nvSpPr>
          <p:cNvPr id="22" name="Freeform 22"/>
          <p:cNvSpPr/>
          <p:nvPr/>
        </p:nvSpPr>
        <p:spPr>
          <a:xfrm>
            <a:off x="9564300" y="3734806"/>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23" name="Freeform 23"/>
          <p:cNvSpPr/>
          <p:nvPr/>
        </p:nvSpPr>
        <p:spPr>
          <a:xfrm>
            <a:off x="9564300" y="4373058"/>
            <a:ext cx="3748835" cy="513710"/>
          </a:xfrm>
          <a:custGeom>
            <a:avLst/>
            <a:gdLst/>
            <a:ahLst/>
            <a:cxnLst/>
            <a:rect l="l" t="t" r="r" b="b"/>
            <a:pathLst>
              <a:path w="3748835" h="513710">
                <a:moveTo>
                  <a:pt x="0" y="0"/>
                </a:moveTo>
                <a:lnTo>
                  <a:pt x="3748836" y="0"/>
                </a:lnTo>
                <a:lnTo>
                  <a:pt x="3748836" y="513709"/>
                </a:lnTo>
                <a:lnTo>
                  <a:pt x="0" y="513709"/>
                </a:lnTo>
                <a:lnTo>
                  <a:pt x="0" y="0"/>
                </a:lnTo>
                <a:close/>
              </a:path>
            </a:pathLst>
          </a:custGeom>
          <a:blipFill>
            <a:blip r:embed="rId8"/>
            <a:stretch>
              <a:fillRect t="-1132148" r="-68843"/>
            </a:stretch>
          </a:blipFill>
        </p:spPr>
        <p:txBody>
          <a:bodyPr/>
          <a:lstStyle/>
          <a:p>
            <a:endParaRPr lang="en-PH"/>
          </a:p>
        </p:txBody>
      </p:sp>
      <p:sp>
        <p:nvSpPr>
          <p:cNvPr id="24" name="Freeform 24"/>
          <p:cNvSpPr/>
          <p:nvPr/>
        </p:nvSpPr>
        <p:spPr>
          <a:xfrm>
            <a:off x="9564300" y="5011309"/>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25" name="Freeform 25"/>
          <p:cNvSpPr/>
          <p:nvPr/>
        </p:nvSpPr>
        <p:spPr>
          <a:xfrm>
            <a:off x="9564300" y="5648844"/>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26" name="Freeform 26"/>
          <p:cNvSpPr/>
          <p:nvPr/>
        </p:nvSpPr>
        <p:spPr>
          <a:xfrm>
            <a:off x="9564300" y="6287096"/>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27" name="Freeform 27"/>
          <p:cNvSpPr/>
          <p:nvPr/>
        </p:nvSpPr>
        <p:spPr>
          <a:xfrm>
            <a:off x="9564300" y="6925348"/>
            <a:ext cx="3748835" cy="513710"/>
          </a:xfrm>
          <a:custGeom>
            <a:avLst/>
            <a:gdLst/>
            <a:ahLst/>
            <a:cxnLst/>
            <a:rect l="l" t="t" r="r" b="b"/>
            <a:pathLst>
              <a:path w="3748835" h="513710">
                <a:moveTo>
                  <a:pt x="0" y="0"/>
                </a:moveTo>
                <a:lnTo>
                  <a:pt x="3748836" y="0"/>
                </a:lnTo>
                <a:lnTo>
                  <a:pt x="3748836" y="513709"/>
                </a:lnTo>
                <a:lnTo>
                  <a:pt x="0" y="513709"/>
                </a:lnTo>
                <a:lnTo>
                  <a:pt x="0" y="0"/>
                </a:lnTo>
                <a:close/>
              </a:path>
            </a:pathLst>
          </a:custGeom>
          <a:blipFill>
            <a:blip r:embed="rId8"/>
            <a:stretch>
              <a:fillRect t="-1132148" r="-68843"/>
            </a:stretch>
          </a:blipFill>
        </p:spPr>
        <p:txBody>
          <a:bodyPr/>
          <a:lstStyle/>
          <a:p>
            <a:endParaRPr lang="en-PH"/>
          </a:p>
        </p:txBody>
      </p:sp>
      <p:sp>
        <p:nvSpPr>
          <p:cNvPr id="28" name="Freeform 28"/>
          <p:cNvSpPr/>
          <p:nvPr/>
        </p:nvSpPr>
        <p:spPr>
          <a:xfrm>
            <a:off x="9564300" y="7598320"/>
            <a:ext cx="3748835" cy="513710"/>
          </a:xfrm>
          <a:custGeom>
            <a:avLst/>
            <a:gdLst/>
            <a:ahLst/>
            <a:cxnLst/>
            <a:rect l="l" t="t" r="r" b="b"/>
            <a:pathLst>
              <a:path w="3748835" h="513710">
                <a:moveTo>
                  <a:pt x="0" y="0"/>
                </a:moveTo>
                <a:lnTo>
                  <a:pt x="3748836" y="0"/>
                </a:lnTo>
                <a:lnTo>
                  <a:pt x="3748836" y="513709"/>
                </a:lnTo>
                <a:lnTo>
                  <a:pt x="0" y="513709"/>
                </a:lnTo>
                <a:lnTo>
                  <a:pt x="0" y="0"/>
                </a:lnTo>
                <a:close/>
              </a:path>
            </a:pathLst>
          </a:custGeom>
          <a:blipFill>
            <a:blip r:embed="rId8"/>
            <a:stretch>
              <a:fillRect t="-1132148" r="-68843"/>
            </a:stretch>
          </a:blipFill>
        </p:spPr>
        <p:txBody>
          <a:bodyPr/>
          <a:lstStyle/>
          <a:p>
            <a:endParaRPr lang="en-PH"/>
          </a:p>
        </p:txBody>
      </p:sp>
      <p:sp>
        <p:nvSpPr>
          <p:cNvPr id="29" name="Freeform 29"/>
          <p:cNvSpPr/>
          <p:nvPr/>
        </p:nvSpPr>
        <p:spPr>
          <a:xfrm>
            <a:off x="9564300" y="8236571"/>
            <a:ext cx="3748835" cy="513710"/>
          </a:xfrm>
          <a:custGeom>
            <a:avLst/>
            <a:gdLst/>
            <a:ahLst/>
            <a:cxnLst/>
            <a:rect l="l" t="t" r="r" b="b"/>
            <a:pathLst>
              <a:path w="3748835" h="513710">
                <a:moveTo>
                  <a:pt x="0" y="0"/>
                </a:moveTo>
                <a:lnTo>
                  <a:pt x="3748836" y="0"/>
                </a:lnTo>
                <a:lnTo>
                  <a:pt x="3748836" y="513710"/>
                </a:lnTo>
                <a:lnTo>
                  <a:pt x="0" y="513710"/>
                </a:lnTo>
                <a:lnTo>
                  <a:pt x="0" y="0"/>
                </a:lnTo>
                <a:close/>
              </a:path>
            </a:pathLst>
          </a:custGeom>
          <a:blipFill>
            <a:blip r:embed="rId8"/>
            <a:stretch>
              <a:fillRect t="-1132148" r="-68843"/>
            </a:stretch>
          </a:blipFill>
        </p:spPr>
        <p:txBody>
          <a:bodyPr/>
          <a:lstStyle/>
          <a:p>
            <a:endParaRPr lang="en-PH"/>
          </a:p>
        </p:txBody>
      </p:sp>
      <p:sp>
        <p:nvSpPr>
          <p:cNvPr id="30" name="Freeform 30"/>
          <p:cNvSpPr/>
          <p:nvPr/>
        </p:nvSpPr>
        <p:spPr>
          <a:xfrm rot="-127480">
            <a:off x="6722113" y="8835608"/>
            <a:ext cx="4187617" cy="1183002"/>
          </a:xfrm>
          <a:custGeom>
            <a:avLst/>
            <a:gdLst/>
            <a:ahLst/>
            <a:cxnLst/>
            <a:rect l="l" t="t" r="r" b="b"/>
            <a:pathLst>
              <a:path w="4187617" h="1183002">
                <a:moveTo>
                  <a:pt x="0" y="0"/>
                </a:moveTo>
                <a:lnTo>
                  <a:pt x="4187617" y="0"/>
                </a:lnTo>
                <a:lnTo>
                  <a:pt x="4187617" y="1183002"/>
                </a:lnTo>
                <a:lnTo>
                  <a:pt x="0" y="11830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31" name="TextBox 31"/>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32" name="TextBox 32"/>
          <p:cNvSpPr txBox="1"/>
          <p:nvPr/>
        </p:nvSpPr>
        <p:spPr>
          <a:xfrm>
            <a:off x="402046" y="1527567"/>
            <a:ext cx="877889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Solid State Media</a:t>
            </a:r>
          </a:p>
        </p:txBody>
      </p:sp>
      <p:sp>
        <p:nvSpPr>
          <p:cNvPr id="33" name="TextBox 33"/>
          <p:cNvSpPr txBox="1"/>
          <p:nvPr/>
        </p:nvSpPr>
        <p:spPr>
          <a:xfrm>
            <a:off x="402046" y="2445888"/>
            <a:ext cx="16632848" cy="1030006"/>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Before writing data to a memory block, the block's existing data must be erased. This unique capability allows for the erasure of an entire block of memory cells in an instant.</a:t>
            </a:r>
          </a:p>
        </p:txBody>
      </p:sp>
      <p:sp>
        <p:nvSpPr>
          <p:cNvPr id="34" name="TextBox 34"/>
          <p:cNvSpPr txBox="1"/>
          <p:nvPr/>
        </p:nvSpPr>
        <p:spPr>
          <a:xfrm>
            <a:off x="4862773" y="8328623"/>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sp>
        <p:nvSpPr>
          <p:cNvPr id="35" name="TextBox 35"/>
          <p:cNvSpPr txBox="1"/>
          <p:nvPr/>
        </p:nvSpPr>
        <p:spPr>
          <a:xfrm>
            <a:off x="4862773" y="7654631"/>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sp>
        <p:nvSpPr>
          <p:cNvPr id="36" name="TextBox 36"/>
          <p:cNvSpPr txBox="1"/>
          <p:nvPr/>
        </p:nvSpPr>
        <p:spPr>
          <a:xfrm>
            <a:off x="4862773" y="6973716"/>
            <a:ext cx="1297171" cy="419497"/>
          </a:xfrm>
          <a:prstGeom prst="rect">
            <a:avLst/>
          </a:prstGeom>
        </p:spPr>
        <p:txBody>
          <a:bodyPr lIns="0" tIns="0" rIns="0" bIns="0" rtlCol="0" anchor="t">
            <a:spAutoFit/>
          </a:bodyPr>
          <a:lstStyle/>
          <a:p>
            <a:pPr algn="ctr">
              <a:lnSpc>
                <a:spcPts val="3521"/>
              </a:lnSpc>
            </a:pPr>
            <a:r>
              <a:rPr lang="en-US" sz="2515">
                <a:solidFill>
                  <a:srgbClr val="000000"/>
                </a:solidFill>
                <a:latin typeface="Alatsi"/>
                <a:ea typeface="Alatsi"/>
                <a:cs typeface="Alatsi"/>
                <a:sym typeface="Alatsi"/>
              </a:rPr>
              <a:t>Electrons</a:t>
            </a:r>
          </a:p>
        </p:txBody>
      </p:sp>
      <p:sp>
        <p:nvSpPr>
          <p:cNvPr id="37" name="TextBox 37"/>
          <p:cNvSpPr txBox="1"/>
          <p:nvPr/>
        </p:nvSpPr>
        <p:spPr>
          <a:xfrm>
            <a:off x="7514935" y="8405563"/>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111</a:t>
            </a:r>
          </a:p>
        </p:txBody>
      </p:sp>
      <p:sp>
        <p:nvSpPr>
          <p:cNvPr id="38" name="TextBox 38"/>
          <p:cNvSpPr txBox="1"/>
          <p:nvPr/>
        </p:nvSpPr>
        <p:spPr>
          <a:xfrm>
            <a:off x="7514935" y="7686895"/>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110</a:t>
            </a:r>
          </a:p>
        </p:txBody>
      </p:sp>
      <p:sp>
        <p:nvSpPr>
          <p:cNvPr id="39" name="TextBox 39"/>
          <p:cNvSpPr txBox="1"/>
          <p:nvPr/>
        </p:nvSpPr>
        <p:spPr>
          <a:xfrm>
            <a:off x="7514935" y="6993840"/>
            <a:ext cx="926784" cy="440739"/>
          </a:xfrm>
          <a:prstGeom prst="rect">
            <a:avLst/>
          </a:prstGeom>
        </p:spPr>
        <p:txBody>
          <a:bodyPr lIns="0" tIns="0" rIns="0" bIns="0" rtlCol="0" anchor="t">
            <a:spAutoFit/>
          </a:bodyPr>
          <a:lstStyle/>
          <a:p>
            <a:pPr algn="ctr">
              <a:lnSpc>
                <a:spcPts val="3532"/>
              </a:lnSpc>
              <a:spcBef>
                <a:spcPct val="0"/>
              </a:spcBef>
            </a:pPr>
            <a:r>
              <a:rPr lang="en-US" sz="2523" b="1">
                <a:solidFill>
                  <a:srgbClr val="000000"/>
                </a:solidFill>
                <a:latin typeface="Open Sans Bold"/>
                <a:ea typeface="Open Sans Bold"/>
                <a:cs typeface="Open Sans Bold"/>
                <a:sym typeface="Open Sans Bold"/>
              </a:rPr>
              <a:t>101</a:t>
            </a:r>
          </a:p>
        </p:txBody>
      </p:sp>
      <p:sp>
        <p:nvSpPr>
          <p:cNvPr id="40" name="TextBox 40"/>
          <p:cNvSpPr txBox="1"/>
          <p:nvPr/>
        </p:nvSpPr>
        <p:spPr>
          <a:xfrm>
            <a:off x="7514935" y="6338885"/>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100</a:t>
            </a:r>
          </a:p>
        </p:txBody>
      </p:sp>
      <p:sp>
        <p:nvSpPr>
          <p:cNvPr id="41" name="TextBox 41"/>
          <p:cNvSpPr txBox="1"/>
          <p:nvPr/>
        </p:nvSpPr>
        <p:spPr>
          <a:xfrm>
            <a:off x="7514935" y="5668354"/>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011</a:t>
            </a:r>
          </a:p>
        </p:txBody>
      </p:sp>
      <p:sp>
        <p:nvSpPr>
          <p:cNvPr id="42" name="TextBox 42"/>
          <p:cNvSpPr txBox="1"/>
          <p:nvPr/>
        </p:nvSpPr>
        <p:spPr>
          <a:xfrm>
            <a:off x="7514935" y="5071633"/>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010</a:t>
            </a:r>
          </a:p>
        </p:txBody>
      </p:sp>
      <p:sp>
        <p:nvSpPr>
          <p:cNvPr id="43" name="TextBox 43"/>
          <p:cNvSpPr txBox="1"/>
          <p:nvPr/>
        </p:nvSpPr>
        <p:spPr>
          <a:xfrm>
            <a:off x="7514935" y="4431641"/>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001</a:t>
            </a:r>
          </a:p>
        </p:txBody>
      </p:sp>
      <p:sp>
        <p:nvSpPr>
          <p:cNvPr id="44" name="TextBox 44"/>
          <p:cNvSpPr txBox="1"/>
          <p:nvPr/>
        </p:nvSpPr>
        <p:spPr>
          <a:xfrm>
            <a:off x="7514935" y="3791498"/>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000</a:t>
            </a:r>
          </a:p>
        </p:txBody>
      </p:sp>
      <p:sp>
        <p:nvSpPr>
          <p:cNvPr id="45" name="TextBox 45"/>
          <p:cNvSpPr txBox="1"/>
          <p:nvPr/>
        </p:nvSpPr>
        <p:spPr>
          <a:xfrm>
            <a:off x="13417911" y="8328623"/>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111</a:t>
            </a:r>
          </a:p>
        </p:txBody>
      </p:sp>
      <p:sp>
        <p:nvSpPr>
          <p:cNvPr id="46" name="TextBox 46"/>
          <p:cNvSpPr txBox="1"/>
          <p:nvPr/>
        </p:nvSpPr>
        <p:spPr>
          <a:xfrm>
            <a:off x="13420631" y="7688632"/>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110</a:t>
            </a:r>
          </a:p>
        </p:txBody>
      </p:sp>
      <p:sp>
        <p:nvSpPr>
          <p:cNvPr id="47" name="TextBox 47"/>
          <p:cNvSpPr txBox="1"/>
          <p:nvPr/>
        </p:nvSpPr>
        <p:spPr>
          <a:xfrm>
            <a:off x="13420631" y="7014627"/>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101</a:t>
            </a:r>
          </a:p>
        </p:txBody>
      </p:sp>
      <p:sp>
        <p:nvSpPr>
          <p:cNvPr id="48" name="TextBox 48"/>
          <p:cNvSpPr txBox="1"/>
          <p:nvPr/>
        </p:nvSpPr>
        <p:spPr>
          <a:xfrm>
            <a:off x="13420631" y="6340622"/>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100</a:t>
            </a:r>
          </a:p>
        </p:txBody>
      </p:sp>
      <p:sp>
        <p:nvSpPr>
          <p:cNvPr id="49" name="TextBox 49"/>
          <p:cNvSpPr txBox="1"/>
          <p:nvPr/>
        </p:nvSpPr>
        <p:spPr>
          <a:xfrm>
            <a:off x="13420631" y="5714089"/>
            <a:ext cx="926784" cy="35564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011</a:t>
            </a:r>
          </a:p>
        </p:txBody>
      </p:sp>
      <p:sp>
        <p:nvSpPr>
          <p:cNvPr id="50" name="TextBox 50"/>
          <p:cNvSpPr txBox="1"/>
          <p:nvPr/>
        </p:nvSpPr>
        <p:spPr>
          <a:xfrm>
            <a:off x="13420631" y="5073370"/>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010</a:t>
            </a:r>
          </a:p>
        </p:txBody>
      </p:sp>
      <p:sp>
        <p:nvSpPr>
          <p:cNvPr id="51" name="TextBox 51"/>
          <p:cNvSpPr txBox="1"/>
          <p:nvPr/>
        </p:nvSpPr>
        <p:spPr>
          <a:xfrm>
            <a:off x="13420631" y="4433378"/>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001</a:t>
            </a:r>
          </a:p>
        </p:txBody>
      </p:sp>
      <p:sp>
        <p:nvSpPr>
          <p:cNvPr id="52" name="TextBox 52"/>
          <p:cNvSpPr txBox="1"/>
          <p:nvPr/>
        </p:nvSpPr>
        <p:spPr>
          <a:xfrm>
            <a:off x="13420631" y="3793235"/>
            <a:ext cx="926784" cy="354969"/>
          </a:xfrm>
          <a:prstGeom prst="rect">
            <a:avLst/>
          </a:prstGeom>
        </p:spPr>
        <p:txBody>
          <a:bodyPr lIns="0" tIns="0" rIns="0" bIns="0" rtlCol="0" anchor="t">
            <a:spAutoFit/>
          </a:bodyPr>
          <a:lstStyle/>
          <a:p>
            <a:pPr algn="ctr">
              <a:lnSpc>
                <a:spcPts val="2972"/>
              </a:lnSpc>
              <a:spcBef>
                <a:spcPct val="0"/>
              </a:spcBef>
            </a:pPr>
            <a:r>
              <a:rPr lang="en-US" sz="2123">
                <a:solidFill>
                  <a:srgbClr val="000000"/>
                </a:solidFill>
                <a:latin typeface="Open Sans"/>
                <a:ea typeface="Open Sans"/>
                <a:cs typeface="Open Sans"/>
                <a:sym typeface="Open Sans"/>
              </a:rPr>
              <a:t>000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92" y="2278454"/>
            <a:ext cx="4514290" cy="33337"/>
          </a:xfrm>
          <a:prstGeom prst="line">
            <a:avLst/>
          </a:prstGeom>
          <a:ln w="66675" cap="rnd">
            <a:solidFill>
              <a:srgbClr val="FFDE59"/>
            </a:solidFill>
            <a:prstDash val="solid"/>
            <a:headEnd type="none" w="sm" len="sm"/>
            <a:tailEnd type="oval" w="lg" len="lg"/>
          </a:ln>
        </p:spPr>
        <p:txBody>
          <a:bodyPr/>
          <a:lstStyle/>
          <a:p>
            <a:endParaRPr lang="en-PH"/>
          </a:p>
        </p:txBody>
      </p:sp>
      <p:sp>
        <p:nvSpPr>
          <p:cNvPr id="8" name="TextBox 8"/>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9" name="TextBox 9"/>
          <p:cNvSpPr txBox="1"/>
          <p:nvPr/>
        </p:nvSpPr>
        <p:spPr>
          <a:xfrm>
            <a:off x="402046" y="1527567"/>
            <a:ext cx="877889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Solid State Media</a:t>
            </a:r>
          </a:p>
        </p:txBody>
      </p:sp>
      <p:sp>
        <p:nvSpPr>
          <p:cNvPr id="10" name="TextBox 10"/>
          <p:cNvSpPr txBox="1"/>
          <p:nvPr/>
        </p:nvSpPr>
        <p:spPr>
          <a:xfrm>
            <a:off x="402046" y="2445888"/>
            <a:ext cx="16632848" cy="506131"/>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When data is read, a single page of data can be read in one operation.</a:t>
            </a:r>
          </a:p>
        </p:txBody>
      </p:sp>
      <p:grpSp>
        <p:nvGrpSpPr>
          <p:cNvPr id="11" name="Group 11"/>
          <p:cNvGrpSpPr/>
          <p:nvPr/>
        </p:nvGrpSpPr>
        <p:grpSpPr>
          <a:xfrm>
            <a:off x="4916598" y="3316328"/>
            <a:ext cx="7883576" cy="6470747"/>
            <a:chOff x="0" y="0"/>
            <a:chExt cx="2347959" cy="1927177"/>
          </a:xfrm>
        </p:grpSpPr>
        <p:sp>
          <p:nvSpPr>
            <p:cNvPr id="12" name="Freeform 12"/>
            <p:cNvSpPr/>
            <p:nvPr/>
          </p:nvSpPr>
          <p:spPr>
            <a:xfrm>
              <a:off x="0" y="0"/>
              <a:ext cx="2347959" cy="1927177"/>
            </a:xfrm>
            <a:custGeom>
              <a:avLst/>
              <a:gdLst/>
              <a:ahLst/>
              <a:cxnLst/>
              <a:rect l="l" t="t" r="r" b="b"/>
              <a:pathLst>
                <a:path w="2347959" h="1927177">
                  <a:moveTo>
                    <a:pt x="50084" y="0"/>
                  </a:moveTo>
                  <a:lnTo>
                    <a:pt x="2297875" y="0"/>
                  </a:lnTo>
                  <a:cubicBezTo>
                    <a:pt x="2325535" y="0"/>
                    <a:pt x="2347959" y="22423"/>
                    <a:pt x="2347959" y="50084"/>
                  </a:cubicBezTo>
                  <a:lnTo>
                    <a:pt x="2347959" y="1877093"/>
                  </a:lnTo>
                  <a:cubicBezTo>
                    <a:pt x="2347959" y="1904754"/>
                    <a:pt x="2325535" y="1927177"/>
                    <a:pt x="2297875" y="1927177"/>
                  </a:cubicBezTo>
                  <a:lnTo>
                    <a:pt x="50084" y="1927177"/>
                  </a:lnTo>
                  <a:cubicBezTo>
                    <a:pt x="22423" y="1927177"/>
                    <a:pt x="0" y="1904754"/>
                    <a:pt x="0" y="1877093"/>
                  </a:cubicBezTo>
                  <a:lnTo>
                    <a:pt x="0" y="50084"/>
                  </a:lnTo>
                  <a:cubicBezTo>
                    <a:pt x="0" y="22423"/>
                    <a:pt x="22423" y="0"/>
                    <a:pt x="50084" y="0"/>
                  </a:cubicBezTo>
                  <a:close/>
                </a:path>
              </a:pathLst>
            </a:custGeom>
            <a:solidFill>
              <a:srgbClr val="F95C32"/>
            </a:solidFill>
          </p:spPr>
          <p:txBody>
            <a:bodyPr/>
            <a:lstStyle/>
            <a:p>
              <a:endParaRPr lang="en-PH"/>
            </a:p>
          </p:txBody>
        </p:sp>
        <p:sp>
          <p:nvSpPr>
            <p:cNvPr id="13" name="TextBox 13"/>
            <p:cNvSpPr txBox="1"/>
            <p:nvPr/>
          </p:nvSpPr>
          <p:spPr>
            <a:xfrm>
              <a:off x="0" y="-28575"/>
              <a:ext cx="2347959" cy="1955752"/>
            </a:xfrm>
            <a:prstGeom prst="rect">
              <a:avLst/>
            </a:prstGeom>
          </p:spPr>
          <p:txBody>
            <a:bodyPr lIns="50800" tIns="50800" rIns="50800" bIns="50800" rtlCol="0" anchor="ctr"/>
            <a:lstStyle/>
            <a:p>
              <a:pPr algn="ctr">
                <a:lnSpc>
                  <a:spcPts val="2595"/>
                </a:lnSpc>
              </a:pPr>
              <a:endParaRPr/>
            </a:p>
          </p:txBody>
        </p:sp>
      </p:grpSp>
      <p:grpSp>
        <p:nvGrpSpPr>
          <p:cNvPr id="14" name="Group 14"/>
          <p:cNvGrpSpPr/>
          <p:nvPr/>
        </p:nvGrpSpPr>
        <p:grpSpPr>
          <a:xfrm>
            <a:off x="4494133" y="3428529"/>
            <a:ext cx="2664942" cy="6293502"/>
            <a:chOff x="0" y="0"/>
            <a:chExt cx="3553257" cy="8391336"/>
          </a:xfrm>
        </p:grpSpPr>
        <p:grpSp>
          <p:nvGrpSpPr>
            <p:cNvPr id="15" name="Group 15"/>
            <p:cNvGrpSpPr/>
            <p:nvPr/>
          </p:nvGrpSpPr>
          <p:grpSpPr>
            <a:xfrm>
              <a:off x="799845" y="0"/>
              <a:ext cx="2046334" cy="8391336"/>
              <a:chOff x="0" y="0"/>
              <a:chExt cx="457093" cy="1874388"/>
            </a:xfrm>
          </p:grpSpPr>
          <p:sp>
            <p:nvSpPr>
              <p:cNvPr id="16" name="Freeform 16"/>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7" name="TextBox 17"/>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8" name="Freeform 18"/>
            <p:cNvSpPr/>
            <p:nvPr/>
          </p:nvSpPr>
          <p:spPr>
            <a:xfrm>
              <a:off x="1113079" y="6449461"/>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9" name="Freeform 19"/>
            <p:cNvSpPr/>
            <p:nvPr/>
          </p:nvSpPr>
          <p:spPr>
            <a:xfrm>
              <a:off x="1113079" y="666847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0" name="Freeform 20"/>
            <p:cNvSpPr/>
            <p:nvPr/>
          </p:nvSpPr>
          <p:spPr>
            <a:xfrm>
              <a:off x="1113079" y="6887497"/>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1" name="Freeform 21"/>
            <p:cNvSpPr/>
            <p:nvPr/>
          </p:nvSpPr>
          <p:spPr>
            <a:xfrm>
              <a:off x="1113079" y="7106515"/>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2" name="Freeform 22"/>
            <p:cNvSpPr/>
            <p:nvPr/>
          </p:nvSpPr>
          <p:spPr>
            <a:xfrm>
              <a:off x="1113079" y="7325533"/>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23" name="Group 23"/>
            <p:cNvGrpSpPr/>
            <p:nvPr/>
          </p:nvGrpSpPr>
          <p:grpSpPr>
            <a:xfrm>
              <a:off x="1113079" y="8007116"/>
              <a:ext cx="1286424" cy="193297"/>
              <a:chOff x="0" y="0"/>
              <a:chExt cx="1283713" cy="192889"/>
            </a:xfrm>
          </p:grpSpPr>
          <p:sp>
            <p:nvSpPr>
              <p:cNvPr id="24" name="Freeform 2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5" name="TextBox 2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 name="Group 26"/>
            <p:cNvGrpSpPr/>
            <p:nvPr/>
          </p:nvGrpSpPr>
          <p:grpSpPr>
            <a:xfrm>
              <a:off x="1113079" y="7775833"/>
              <a:ext cx="1286424" cy="193297"/>
              <a:chOff x="0" y="0"/>
              <a:chExt cx="1283713" cy="192889"/>
            </a:xfrm>
          </p:grpSpPr>
          <p:sp>
            <p:nvSpPr>
              <p:cNvPr id="27" name="Freeform 2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 name="TextBox 2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9" name="Group 29"/>
            <p:cNvGrpSpPr/>
            <p:nvPr/>
          </p:nvGrpSpPr>
          <p:grpSpPr>
            <a:xfrm>
              <a:off x="1113079" y="7544551"/>
              <a:ext cx="1286424" cy="193297"/>
              <a:chOff x="0" y="0"/>
              <a:chExt cx="1283713" cy="192889"/>
            </a:xfrm>
          </p:grpSpPr>
          <p:sp>
            <p:nvSpPr>
              <p:cNvPr id="30" name="Freeform 3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 name="TextBox 3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2" name="TextBox 32"/>
            <p:cNvSpPr txBox="1"/>
            <p:nvPr/>
          </p:nvSpPr>
          <p:spPr>
            <a:xfrm>
              <a:off x="1526293" y="8020463"/>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3" name="TextBox 33"/>
            <p:cNvSpPr txBox="1"/>
            <p:nvPr/>
          </p:nvSpPr>
          <p:spPr>
            <a:xfrm>
              <a:off x="1526293" y="7789181"/>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4" name="TextBox 34"/>
            <p:cNvSpPr txBox="1"/>
            <p:nvPr/>
          </p:nvSpPr>
          <p:spPr>
            <a:xfrm>
              <a:off x="1526293" y="7555523"/>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5" name="TextBox 35"/>
            <p:cNvSpPr txBox="1"/>
            <p:nvPr/>
          </p:nvSpPr>
          <p:spPr>
            <a:xfrm>
              <a:off x="2436390" y="8056390"/>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36" name="TextBox 36"/>
            <p:cNvSpPr txBox="1"/>
            <p:nvPr/>
          </p:nvSpPr>
          <p:spPr>
            <a:xfrm>
              <a:off x="2436390" y="780977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37" name="TextBox 37"/>
            <p:cNvSpPr txBox="1"/>
            <p:nvPr/>
          </p:nvSpPr>
          <p:spPr>
            <a:xfrm>
              <a:off x="2436390" y="7559441"/>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38" name="TextBox 38"/>
            <p:cNvSpPr txBox="1"/>
            <p:nvPr/>
          </p:nvSpPr>
          <p:spPr>
            <a:xfrm>
              <a:off x="2436390" y="734720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39" name="TextBox 39"/>
            <p:cNvSpPr txBox="1"/>
            <p:nvPr/>
          </p:nvSpPr>
          <p:spPr>
            <a:xfrm>
              <a:off x="2436390" y="7117109"/>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40" name="TextBox 40"/>
            <p:cNvSpPr txBox="1"/>
            <p:nvPr/>
          </p:nvSpPr>
          <p:spPr>
            <a:xfrm>
              <a:off x="2436390" y="691234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41" name="TextBox 41"/>
            <p:cNvSpPr txBox="1"/>
            <p:nvPr/>
          </p:nvSpPr>
          <p:spPr>
            <a:xfrm>
              <a:off x="2436390" y="669272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42" name="TextBox 42"/>
            <p:cNvSpPr txBox="1"/>
            <p:nvPr/>
          </p:nvSpPr>
          <p:spPr>
            <a:xfrm>
              <a:off x="2436390" y="647306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43" name="Freeform 43"/>
            <p:cNvSpPr/>
            <p:nvPr/>
          </p:nvSpPr>
          <p:spPr>
            <a:xfrm>
              <a:off x="1113079" y="4561366"/>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44" name="Freeform 44"/>
            <p:cNvSpPr/>
            <p:nvPr/>
          </p:nvSpPr>
          <p:spPr>
            <a:xfrm>
              <a:off x="1113079" y="4780384"/>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45" name="Freeform 45"/>
            <p:cNvSpPr/>
            <p:nvPr/>
          </p:nvSpPr>
          <p:spPr>
            <a:xfrm>
              <a:off x="1113079" y="4999402"/>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46" name="Freeform 46"/>
            <p:cNvSpPr/>
            <p:nvPr/>
          </p:nvSpPr>
          <p:spPr>
            <a:xfrm>
              <a:off x="1113079" y="521841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47" name="Freeform 47"/>
            <p:cNvSpPr/>
            <p:nvPr/>
          </p:nvSpPr>
          <p:spPr>
            <a:xfrm>
              <a:off x="1113079" y="5437437"/>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48" name="Group 48"/>
            <p:cNvGrpSpPr/>
            <p:nvPr/>
          </p:nvGrpSpPr>
          <p:grpSpPr>
            <a:xfrm>
              <a:off x="1113079" y="6119020"/>
              <a:ext cx="1286424" cy="193297"/>
              <a:chOff x="0" y="0"/>
              <a:chExt cx="1283713" cy="192889"/>
            </a:xfrm>
          </p:grpSpPr>
          <p:sp>
            <p:nvSpPr>
              <p:cNvPr id="49" name="Freeform 4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0" name="TextBox 5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1" name="Group 51"/>
            <p:cNvGrpSpPr/>
            <p:nvPr/>
          </p:nvGrpSpPr>
          <p:grpSpPr>
            <a:xfrm>
              <a:off x="1113079" y="5887738"/>
              <a:ext cx="1286424" cy="193297"/>
              <a:chOff x="0" y="0"/>
              <a:chExt cx="1283713" cy="192889"/>
            </a:xfrm>
          </p:grpSpPr>
          <p:sp>
            <p:nvSpPr>
              <p:cNvPr id="52" name="Freeform 5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3" name="TextBox 5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54" name="Group 54"/>
            <p:cNvGrpSpPr/>
            <p:nvPr/>
          </p:nvGrpSpPr>
          <p:grpSpPr>
            <a:xfrm>
              <a:off x="1113079" y="5656455"/>
              <a:ext cx="1286424" cy="193297"/>
              <a:chOff x="0" y="0"/>
              <a:chExt cx="1283713" cy="192889"/>
            </a:xfrm>
          </p:grpSpPr>
          <p:sp>
            <p:nvSpPr>
              <p:cNvPr id="55" name="Freeform 5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56" name="TextBox 5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57" name="TextBox 57"/>
            <p:cNvSpPr txBox="1"/>
            <p:nvPr/>
          </p:nvSpPr>
          <p:spPr>
            <a:xfrm>
              <a:off x="1526293" y="6132368"/>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58" name="TextBox 58"/>
            <p:cNvSpPr txBox="1"/>
            <p:nvPr/>
          </p:nvSpPr>
          <p:spPr>
            <a:xfrm>
              <a:off x="1526293" y="5901085"/>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59" name="TextBox 59"/>
            <p:cNvSpPr txBox="1"/>
            <p:nvPr/>
          </p:nvSpPr>
          <p:spPr>
            <a:xfrm>
              <a:off x="1526293" y="5667427"/>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60" name="TextBox 60"/>
            <p:cNvSpPr txBox="1"/>
            <p:nvPr/>
          </p:nvSpPr>
          <p:spPr>
            <a:xfrm>
              <a:off x="2436390" y="6168295"/>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61" name="TextBox 61"/>
            <p:cNvSpPr txBox="1"/>
            <p:nvPr/>
          </p:nvSpPr>
          <p:spPr>
            <a:xfrm>
              <a:off x="2436390" y="592168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62" name="TextBox 62"/>
            <p:cNvSpPr txBox="1"/>
            <p:nvPr/>
          </p:nvSpPr>
          <p:spPr>
            <a:xfrm>
              <a:off x="2436390" y="5671345"/>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63" name="TextBox 63"/>
            <p:cNvSpPr txBox="1"/>
            <p:nvPr/>
          </p:nvSpPr>
          <p:spPr>
            <a:xfrm>
              <a:off x="2436390" y="5459108"/>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64" name="TextBox 64"/>
            <p:cNvSpPr txBox="1"/>
            <p:nvPr/>
          </p:nvSpPr>
          <p:spPr>
            <a:xfrm>
              <a:off x="2436390" y="522901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65" name="TextBox 65"/>
            <p:cNvSpPr txBox="1"/>
            <p:nvPr/>
          </p:nvSpPr>
          <p:spPr>
            <a:xfrm>
              <a:off x="2436390" y="502424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66" name="TextBox 66"/>
            <p:cNvSpPr txBox="1"/>
            <p:nvPr/>
          </p:nvSpPr>
          <p:spPr>
            <a:xfrm>
              <a:off x="2436390" y="480463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67" name="TextBox 67"/>
            <p:cNvSpPr txBox="1"/>
            <p:nvPr/>
          </p:nvSpPr>
          <p:spPr>
            <a:xfrm>
              <a:off x="2436390" y="4584965"/>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68" name="Freeform 68"/>
            <p:cNvSpPr/>
            <p:nvPr/>
          </p:nvSpPr>
          <p:spPr>
            <a:xfrm>
              <a:off x="1113079" y="2676000"/>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69" name="Freeform 69"/>
            <p:cNvSpPr/>
            <p:nvPr/>
          </p:nvSpPr>
          <p:spPr>
            <a:xfrm>
              <a:off x="1113079" y="2895018"/>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70" name="Freeform 70"/>
            <p:cNvSpPr/>
            <p:nvPr/>
          </p:nvSpPr>
          <p:spPr>
            <a:xfrm>
              <a:off x="1113079" y="3114036"/>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71" name="Freeform 71"/>
            <p:cNvSpPr/>
            <p:nvPr/>
          </p:nvSpPr>
          <p:spPr>
            <a:xfrm>
              <a:off x="1113079" y="3333054"/>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72" name="Freeform 72"/>
            <p:cNvSpPr/>
            <p:nvPr/>
          </p:nvSpPr>
          <p:spPr>
            <a:xfrm>
              <a:off x="1113079" y="3552072"/>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73" name="Group 73"/>
            <p:cNvGrpSpPr/>
            <p:nvPr/>
          </p:nvGrpSpPr>
          <p:grpSpPr>
            <a:xfrm>
              <a:off x="1113079" y="4233655"/>
              <a:ext cx="1286424" cy="193297"/>
              <a:chOff x="0" y="0"/>
              <a:chExt cx="1283713" cy="192889"/>
            </a:xfrm>
          </p:grpSpPr>
          <p:sp>
            <p:nvSpPr>
              <p:cNvPr id="74" name="Freeform 7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5" name="TextBox 7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6" name="Group 76"/>
            <p:cNvGrpSpPr/>
            <p:nvPr/>
          </p:nvGrpSpPr>
          <p:grpSpPr>
            <a:xfrm>
              <a:off x="1113079" y="4002372"/>
              <a:ext cx="1286424" cy="193297"/>
              <a:chOff x="0" y="0"/>
              <a:chExt cx="1283713" cy="192889"/>
            </a:xfrm>
          </p:grpSpPr>
          <p:sp>
            <p:nvSpPr>
              <p:cNvPr id="77" name="Freeform 7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78" name="TextBox 7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79" name="Group 79"/>
            <p:cNvGrpSpPr/>
            <p:nvPr/>
          </p:nvGrpSpPr>
          <p:grpSpPr>
            <a:xfrm>
              <a:off x="1113079" y="3771090"/>
              <a:ext cx="1286424" cy="193297"/>
              <a:chOff x="0" y="0"/>
              <a:chExt cx="1283713" cy="192889"/>
            </a:xfrm>
          </p:grpSpPr>
          <p:sp>
            <p:nvSpPr>
              <p:cNvPr id="80" name="Freeform 8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81" name="TextBox 8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82" name="TextBox 82"/>
            <p:cNvSpPr txBox="1"/>
            <p:nvPr/>
          </p:nvSpPr>
          <p:spPr>
            <a:xfrm>
              <a:off x="1526293" y="4247002"/>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83" name="TextBox 83"/>
            <p:cNvSpPr txBox="1"/>
            <p:nvPr/>
          </p:nvSpPr>
          <p:spPr>
            <a:xfrm>
              <a:off x="1526293" y="4015720"/>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84" name="TextBox 84"/>
            <p:cNvSpPr txBox="1"/>
            <p:nvPr/>
          </p:nvSpPr>
          <p:spPr>
            <a:xfrm>
              <a:off x="1526293" y="3782062"/>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85" name="TextBox 85"/>
            <p:cNvSpPr txBox="1"/>
            <p:nvPr/>
          </p:nvSpPr>
          <p:spPr>
            <a:xfrm>
              <a:off x="2436390" y="4282929"/>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86" name="TextBox 86"/>
            <p:cNvSpPr txBox="1"/>
            <p:nvPr/>
          </p:nvSpPr>
          <p:spPr>
            <a:xfrm>
              <a:off x="2436390" y="4036316"/>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87" name="TextBox 87"/>
            <p:cNvSpPr txBox="1"/>
            <p:nvPr/>
          </p:nvSpPr>
          <p:spPr>
            <a:xfrm>
              <a:off x="2436390" y="3785980"/>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88" name="TextBox 88"/>
            <p:cNvSpPr txBox="1"/>
            <p:nvPr/>
          </p:nvSpPr>
          <p:spPr>
            <a:xfrm>
              <a:off x="2436390" y="357374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89" name="TextBox 89"/>
            <p:cNvSpPr txBox="1"/>
            <p:nvPr/>
          </p:nvSpPr>
          <p:spPr>
            <a:xfrm>
              <a:off x="2436390" y="3343648"/>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90" name="TextBox 90"/>
            <p:cNvSpPr txBox="1"/>
            <p:nvPr/>
          </p:nvSpPr>
          <p:spPr>
            <a:xfrm>
              <a:off x="2436390" y="313888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91" name="TextBox 91"/>
            <p:cNvSpPr txBox="1"/>
            <p:nvPr/>
          </p:nvSpPr>
          <p:spPr>
            <a:xfrm>
              <a:off x="2436390" y="291926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92" name="TextBox 92"/>
            <p:cNvSpPr txBox="1"/>
            <p:nvPr/>
          </p:nvSpPr>
          <p:spPr>
            <a:xfrm>
              <a:off x="2436390" y="2699600"/>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93" name="Freeform 93"/>
            <p:cNvSpPr/>
            <p:nvPr/>
          </p:nvSpPr>
          <p:spPr>
            <a:xfrm>
              <a:off x="1113079" y="787905"/>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94" name="Freeform 94"/>
            <p:cNvSpPr/>
            <p:nvPr/>
          </p:nvSpPr>
          <p:spPr>
            <a:xfrm>
              <a:off x="1113079" y="1006923"/>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95" name="Freeform 95"/>
            <p:cNvSpPr/>
            <p:nvPr/>
          </p:nvSpPr>
          <p:spPr>
            <a:xfrm>
              <a:off x="1113079" y="1225941"/>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96" name="Freeform 96"/>
            <p:cNvSpPr/>
            <p:nvPr/>
          </p:nvSpPr>
          <p:spPr>
            <a:xfrm>
              <a:off x="1113079" y="144495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97" name="Freeform 97"/>
            <p:cNvSpPr/>
            <p:nvPr/>
          </p:nvSpPr>
          <p:spPr>
            <a:xfrm>
              <a:off x="1113079" y="1663977"/>
              <a:ext cx="1286424" cy="176281"/>
            </a:xfrm>
            <a:custGeom>
              <a:avLst/>
              <a:gdLst/>
              <a:ahLst/>
              <a:cxnLst/>
              <a:rect l="l" t="t" r="r" b="b"/>
              <a:pathLst>
                <a:path w="1286424" h="176281">
                  <a:moveTo>
                    <a:pt x="0" y="0"/>
                  </a:moveTo>
                  <a:lnTo>
                    <a:pt x="1286424" y="0"/>
                  </a:lnTo>
                  <a:lnTo>
                    <a:pt x="1286424" y="176280"/>
                  </a:lnTo>
                  <a:lnTo>
                    <a:pt x="0" y="176280"/>
                  </a:lnTo>
                  <a:lnTo>
                    <a:pt x="0" y="0"/>
                  </a:lnTo>
                  <a:close/>
                </a:path>
              </a:pathLst>
            </a:custGeom>
            <a:blipFill>
              <a:blip r:embed="rId8"/>
              <a:stretch>
                <a:fillRect t="-1132148" r="-68843"/>
              </a:stretch>
            </a:blipFill>
          </p:spPr>
          <p:txBody>
            <a:bodyPr/>
            <a:lstStyle/>
            <a:p>
              <a:endParaRPr lang="en-PH"/>
            </a:p>
          </p:txBody>
        </p:sp>
        <p:grpSp>
          <p:nvGrpSpPr>
            <p:cNvPr id="98" name="Group 98"/>
            <p:cNvGrpSpPr/>
            <p:nvPr/>
          </p:nvGrpSpPr>
          <p:grpSpPr>
            <a:xfrm>
              <a:off x="1113079" y="2345559"/>
              <a:ext cx="1286424" cy="193297"/>
              <a:chOff x="0" y="0"/>
              <a:chExt cx="1283713" cy="192889"/>
            </a:xfrm>
          </p:grpSpPr>
          <p:sp>
            <p:nvSpPr>
              <p:cNvPr id="99" name="Freeform 9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0" name="TextBox 10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1" name="Group 101"/>
            <p:cNvGrpSpPr/>
            <p:nvPr/>
          </p:nvGrpSpPr>
          <p:grpSpPr>
            <a:xfrm>
              <a:off x="1113079" y="2114277"/>
              <a:ext cx="1286424" cy="193297"/>
              <a:chOff x="0" y="0"/>
              <a:chExt cx="1283713" cy="192889"/>
            </a:xfrm>
          </p:grpSpPr>
          <p:sp>
            <p:nvSpPr>
              <p:cNvPr id="102" name="Freeform 10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3" name="TextBox 10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04" name="Group 104"/>
            <p:cNvGrpSpPr/>
            <p:nvPr/>
          </p:nvGrpSpPr>
          <p:grpSpPr>
            <a:xfrm>
              <a:off x="1113079" y="1882994"/>
              <a:ext cx="1286424" cy="193297"/>
              <a:chOff x="0" y="0"/>
              <a:chExt cx="1283713" cy="192889"/>
            </a:xfrm>
          </p:grpSpPr>
          <p:sp>
            <p:nvSpPr>
              <p:cNvPr id="105" name="Freeform 10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06" name="TextBox 10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07" name="TextBox 107"/>
            <p:cNvSpPr txBox="1"/>
            <p:nvPr/>
          </p:nvSpPr>
          <p:spPr>
            <a:xfrm>
              <a:off x="1526293" y="2358907"/>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08" name="TextBox 108"/>
            <p:cNvSpPr txBox="1"/>
            <p:nvPr/>
          </p:nvSpPr>
          <p:spPr>
            <a:xfrm>
              <a:off x="1526293" y="2127624"/>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09" name="TextBox 109"/>
            <p:cNvSpPr txBox="1"/>
            <p:nvPr/>
          </p:nvSpPr>
          <p:spPr>
            <a:xfrm>
              <a:off x="1526293" y="1893966"/>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10" name="TextBox 110"/>
            <p:cNvSpPr txBox="1"/>
            <p:nvPr/>
          </p:nvSpPr>
          <p:spPr>
            <a:xfrm>
              <a:off x="2436390" y="239483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111" name="TextBox 111"/>
            <p:cNvSpPr txBox="1"/>
            <p:nvPr/>
          </p:nvSpPr>
          <p:spPr>
            <a:xfrm>
              <a:off x="2436390" y="214822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112" name="TextBox 112"/>
            <p:cNvSpPr txBox="1"/>
            <p:nvPr/>
          </p:nvSpPr>
          <p:spPr>
            <a:xfrm>
              <a:off x="2436390" y="1897884"/>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113" name="TextBox 113"/>
            <p:cNvSpPr txBox="1"/>
            <p:nvPr/>
          </p:nvSpPr>
          <p:spPr>
            <a:xfrm>
              <a:off x="2436390" y="168564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114" name="TextBox 114"/>
            <p:cNvSpPr txBox="1"/>
            <p:nvPr/>
          </p:nvSpPr>
          <p:spPr>
            <a:xfrm>
              <a:off x="2436390" y="145555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115" name="TextBox 115"/>
            <p:cNvSpPr txBox="1"/>
            <p:nvPr/>
          </p:nvSpPr>
          <p:spPr>
            <a:xfrm>
              <a:off x="2436390" y="1250786"/>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116" name="TextBox 116"/>
            <p:cNvSpPr txBox="1"/>
            <p:nvPr/>
          </p:nvSpPr>
          <p:spPr>
            <a:xfrm>
              <a:off x="2436390" y="103117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117" name="TextBox 117"/>
            <p:cNvSpPr txBox="1"/>
            <p:nvPr/>
          </p:nvSpPr>
          <p:spPr>
            <a:xfrm>
              <a:off x="2436390" y="81150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118" name="TextBox 118"/>
            <p:cNvSpPr txBox="1"/>
            <p:nvPr/>
          </p:nvSpPr>
          <p:spPr>
            <a:xfrm>
              <a:off x="0" y="164290"/>
              <a:ext cx="3553257" cy="623615"/>
            </a:xfrm>
            <a:prstGeom prst="rect">
              <a:avLst/>
            </a:prstGeom>
          </p:spPr>
          <p:txBody>
            <a:bodyPr lIns="0" tIns="0" rIns="0" bIns="0" rtlCol="0" anchor="t">
              <a:spAutoFit/>
            </a:bodyPr>
            <a:lstStyle/>
            <a:p>
              <a:pPr algn="ctr">
                <a:lnSpc>
                  <a:spcPts val="3971"/>
                </a:lnSpc>
                <a:spcBef>
                  <a:spcPct val="0"/>
                </a:spcBef>
              </a:pPr>
              <a:r>
                <a:rPr lang="en-US" sz="2837">
                  <a:solidFill>
                    <a:srgbClr val="000000"/>
                  </a:solidFill>
                  <a:latin typeface="Open Sans"/>
                  <a:ea typeface="Open Sans"/>
                  <a:cs typeface="Open Sans"/>
                  <a:sym typeface="Open Sans"/>
                </a:rPr>
                <a:t>x More</a:t>
              </a:r>
            </a:p>
          </p:txBody>
        </p:sp>
      </p:grpSp>
      <p:grpSp>
        <p:nvGrpSpPr>
          <p:cNvPr id="119" name="Group 119"/>
          <p:cNvGrpSpPr/>
          <p:nvPr/>
        </p:nvGrpSpPr>
        <p:grpSpPr>
          <a:xfrm>
            <a:off x="6110344" y="3421457"/>
            <a:ext cx="2664942" cy="6293502"/>
            <a:chOff x="0" y="0"/>
            <a:chExt cx="3553257" cy="8391336"/>
          </a:xfrm>
        </p:grpSpPr>
        <p:grpSp>
          <p:nvGrpSpPr>
            <p:cNvPr id="120" name="Group 120"/>
            <p:cNvGrpSpPr/>
            <p:nvPr/>
          </p:nvGrpSpPr>
          <p:grpSpPr>
            <a:xfrm>
              <a:off x="799845" y="0"/>
              <a:ext cx="2046334" cy="8391336"/>
              <a:chOff x="0" y="0"/>
              <a:chExt cx="457093" cy="1874388"/>
            </a:xfrm>
          </p:grpSpPr>
          <p:sp>
            <p:nvSpPr>
              <p:cNvPr id="121" name="Freeform 121"/>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122" name="TextBox 122"/>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123" name="Freeform 123"/>
            <p:cNvSpPr/>
            <p:nvPr/>
          </p:nvSpPr>
          <p:spPr>
            <a:xfrm>
              <a:off x="1113079" y="6449461"/>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24" name="Freeform 124"/>
            <p:cNvSpPr/>
            <p:nvPr/>
          </p:nvSpPr>
          <p:spPr>
            <a:xfrm>
              <a:off x="1113079" y="666847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25" name="Freeform 125"/>
            <p:cNvSpPr/>
            <p:nvPr/>
          </p:nvSpPr>
          <p:spPr>
            <a:xfrm>
              <a:off x="1113079" y="6887497"/>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26" name="Freeform 126"/>
            <p:cNvSpPr/>
            <p:nvPr/>
          </p:nvSpPr>
          <p:spPr>
            <a:xfrm>
              <a:off x="1113079" y="7106515"/>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27" name="Freeform 127"/>
            <p:cNvSpPr/>
            <p:nvPr/>
          </p:nvSpPr>
          <p:spPr>
            <a:xfrm>
              <a:off x="1113079" y="7325533"/>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128" name="Group 128"/>
            <p:cNvGrpSpPr/>
            <p:nvPr/>
          </p:nvGrpSpPr>
          <p:grpSpPr>
            <a:xfrm>
              <a:off x="1113079" y="8007116"/>
              <a:ext cx="1286424" cy="193297"/>
              <a:chOff x="0" y="0"/>
              <a:chExt cx="1283713" cy="192889"/>
            </a:xfrm>
          </p:grpSpPr>
          <p:sp>
            <p:nvSpPr>
              <p:cNvPr id="129" name="Freeform 12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0" name="TextBox 13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1" name="Group 131"/>
            <p:cNvGrpSpPr/>
            <p:nvPr/>
          </p:nvGrpSpPr>
          <p:grpSpPr>
            <a:xfrm>
              <a:off x="1113079" y="7775833"/>
              <a:ext cx="1286424" cy="193297"/>
              <a:chOff x="0" y="0"/>
              <a:chExt cx="1283713" cy="192889"/>
            </a:xfrm>
          </p:grpSpPr>
          <p:sp>
            <p:nvSpPr>
              <p:cNvPr id="132" name="Freeform 13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3" name="TextBox 13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34" name="Group 134"/>
            <p:cNvGrpSpPr/>
            <p:nvPr/>
          </p:nvGrpSpPr>
          <p:grpSpPr>
            <a:xfrm>
              <a:off x="1113079" y="7544551"/>
              <a:ext cx="1286424" cy="193297"/>
              <a:chOff x="0" y="0"/>
              <a:chExt cx="1283713" cy="192889"/>
            </a:xfrm>
          </p:grpSpPr>
          <p:sp>
            <p:nvSpPr>
              <p:cNvPr id="135" name="Freeform 13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36" name="TextBox 13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37" name="TextBox 137"/>
            <p:cNvSpPr txBox="1"/>
            <p:nvPr/>
          </p:nvSpPr>
          <p:spPr>
            <a:xfrm>
              <a:off x="1526293" y="8020463"/>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38" name="TextBox 138"/>
            <p:cNvSpPr txBox="1"/>
            <p:nvPr/>
          </p:nvSpPr>
          <p:spPr>
            <a:xfrm>
              <a:off x="1526293" y="7789181"/>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39" name="TextBox 139"/>
            <p:cNvSpPr txBox="1"/>
            <p:nvPr/>
          </p:nvSpPr>
          <p:spPr>
            <a:xfrm>
              <a:off x="1526293" y="7555523"/>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40" name="TextBox 140"/>
            <p:cNvSpPr txBox="1"/>
            <p:nvPr/>
          </p:nvSpPr>
          <p:spPr>
            <a:xfrm>
              <a:off x="2436390" y="8056390"/>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141" name="TextBox 141"/>
            <p:cNvSpPr txBox="1"/>
            <p:nvPr/>
          </p:nvSpPr>
          <p:spPr>
            <a:xfrm>
              <a:off x="2436390" y="780977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142" name="TextBox 142"/>
            <p:cNvSpPr txBox="1"/>
            <p:nvPr/>
          </p:nvSpPr>
          <p:spPr>
            <a:xfrm>
              <a:off x="2436390" y="7559441"/>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143" name="TextBox 143"/>
            <p:cNvSpPr txBox="1"/>
            <p:nvPr/>
          </p:nvSpPr>
          <p:spPr>
            <a:xfrm>
              <a:off x="2436390" y="734720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144" name="TextBox 144"/>
            <p:cNvSpPr txBox="1"/>
            <p:nvPr/>
          </p:nvSpPr>
          <p:spPr>
            <a:xfrm>
              <a:off x="2436390" y="7117109"/>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145" name="TextBox 145"/>
            <p:cNvSpPr txBox="1"/>
            <p:nvPr/>
          </p:nvSpPr>
          <p:spPr>
            <a:xfrm>
              <a:off x="2436390" y="691234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146" name="TextBox 146"/>
            <p:cNvSpPr txBox="1"/>
            <p:nvPr/>
          </p:nvSpPr>
          <p:spPr>
            <a:xfrm>
              <a:off x="2436390" y="669272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147" name="TextBox 147"/>
            <p:cNvSpPr txBox="1"/>
            <p:nvPr/>
          </p:nvSpPr>
          <p:spPr>
            <a:xfrm>
              <a:off x="2436390" y="647306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148" name="Freeform 148"/>
            <p:cNvSpPr/>
            <p:nvPr/>
          </p:nvSpPr>
          <p:spPr>
            <a:xfrm>
              <a:off x="1113079" y="4561366"/>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49" name="Freeform 149"/>
            <p:cNvSpPr/>
            <p:nvPr/>
          </p:nvSpPr>
          <p:spPr>
            <a:xfrm>
              <a:off x="1113079" y="4780384"/>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50" name="Freeform 150"/>
            <p:cNvSpPr/>
            <p:nvPr/>
          </p:nvSpPr>
          <p:spPr>
            <a:xfrm>
              <a:off x="1113079" y="4999402"/>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51" name="Freeform 151"/>
            <p:cNvSpPr/>
            <p:nvPr/>
          </p:nvSpPr>
          <p:spPr>
            <a:xfrm>
              <a:off x="1113079" y="521841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52" name="Freeform 152"/>
            <p:cNvSpPr/>
            <p:nvPr/>
          </p:nvSpPr>
          <p:spPr>
            <a:xfrm>
              <a:off x="1113079" y="5437437"/>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153" name="Group 153"/>
            <p:cNvGrpSpPr/>
            <p:nvPr/>
          </p:nvGrpSpPr>
          <p:grpSpPr>
            <a:xfrm>
              <a:off x="1113079" y="6119020"/>
              <a:ext cx="1286424" cy="193297"/>
              <a:chOff x="0" y="0"/>
              <a:chExt cx="1283713" cy="192889"/>
            </a:xfrm>
          </p:grpSpPr>
          <p:sp>
            <p:nvSpPr>
              <p:cNvPr id="154" name="Freeform 15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5" name="TextBox 15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6" name="Group 156"/>
            <p:cNvGrpSpPr/>
            <p:nvPr/>
          </p:nvGrpSpPr>
          <p:grpSpPr>
            <a:xfrm>
              <a:off x="1113079" y="5887738"/>
              <a:ext cx="1286424" cy="193297"/>
              <a:chOff x="0" y="0"/>
              <a:chExt cx="1283713" cy="192889"/>
            </a:xfrm>
          </p:grpSpPr>
          <p:sp>
            <p:nvSpPr>
              <p:cNvPr id="157" name="Freeform 15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58" name="TextBox 15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59" name="Group 159"/>
            <p:cNvGrpSpPr/>
            <p:nvPr/>
          </p:nvGrpSpPr>
          <p:grpSpPr>
            <a:xfrm>
              <a:off x="1113079" y="5656455"/>
              <a:ext cx="1286424" cy="193297"/>
              <a:chOff x="0" y="0"/>
              <a:chExt cx="1283713" cy="192889"/>
            </a:xfrm>
          </p:grpSpPr>
          <p:sp>
            <p:nvSpPr>
              <p:cNvPr id="160" name="Freeform 16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61" name="TextBox 16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62" name="TextBox 162"/>
            <p:cNvSpPr txBox="1"/>
            <p:nvPr/>
          </p:nvSpPr>
          <p:spPr>
            <a:xfrm>
              <a:off x="1526293" y="6132368"/>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63" name="TextBox 163"/>
            <p:cNvSpPr txBox="1"/>
            <p:nvPr/>
          </p:nvSpPr>
          <p:spPr>
            <a:xfrm>
              <a:off x="1526293" y="5901085"/>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64" name="TextBox 164"/>
            <p:cNvSpPr txBox="1"/>
            <p:nvPr/>
          </p:nvSpPr>
          <p:spPr>
            <a:xfrm>
              <a:off x="1526293" y="5667427"/>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65" name="TextBox 165"/>
            <p:cNvSpPr txBox="1"/>
            <p:nvPr/>
          </p:nvSpPr>
          <p:spPr>
            <a:xfrm>
              <a:off x="2436390" y="6168295"/>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166" name="TextBox 166"/>
            <p:cNvSpPr txBox="1"/>
            <p:nvPr/>
          </p:nvSpPr>
          <p:spPr>
            <a:xfrm>
              <a:off x="2436390" y="592168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167" name="TextBox 167"/>
            <p:cNvSpPr txBox="1"/>
            <p:nvPr/>
          </p:nvSpPr>
          <p:spPr>
            <a:xfrm>
              <a:off x="2436390" y="5671345"/>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168" name="TextBox 168"/>
            <p:cNvSpPr txBox="1"/>
            <p:nvPr/>
          </p:nvSpPr>
          <p:spPr>
            <a:xfrm>
              <a:off x="2436390" y="5459108"/>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169" name="TextBox 169"/>
            <p:cNvSpPr txBox="1"/>
            <p:nvPr/>
          </p:nvSpPr>
          <p:spPr>
            <a:xfrm>
              <a:off x="2436390" y="522901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170" name="TextBox 170"/>
            <p:cNvSpPr txBox="1"/>
            <p:nvPr/>
          </p:nvSpPr>
          <p:spPr>
            <a:xfrm>
              <a:off x="2436390" y="502424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171" name="TextBox 171"/>
            <p:cNvSpPr txBox="1"/>
            <p:nvPr/>
          </p:nvSpPr>
          <p:spPr>
            <a:xfrm>
              <a:off x="2436390" y="480463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172" name="TextBox 172"/>
            <p:cNvSpPr txBox="1"/>
            <p:nvPr/>
          </p:nvSpPr>
          <p:spPr>
            <a:xfrm>
              <a:off x="2436390" y="4584965"/>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173" name="Freeform 173"/>
            <p:cNvSpPr/>
            <p:nvPr/>
          </p:nvSpPr>
          <p:spPr>
            <a:xfrm>
              <a:off x="1113079" y="2676000"/>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74" name="Freeform 174"/>
            <p:cNvSpPr/>
            <p:nvPr/>
          </p:nvSpPr>
          <p:spPr>
            <a:xfrm>
              <a:off x="1113079" y="2895018"/>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75" name="Freeform 175"/>
            <p:cNvSpPr/>
            <p:nvPr/>
          </p:nvSpPr>
          <p:spPr>
            <a:xfrm>
              <a:off x="1113079" y="3114036"/>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76" name="Freeform 176"/>
            <p:cNvSpPr/>
            <p:nvPr/>
          </p:nvSpPr>
          <p:spPr>
            <a:xfrm>
              <a:off x="1113079" y="3333054"/>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77" name="Freeform 177"/>
            <p:cNvSpPr/>
            <p:nvPr/>
          </p:nvSpPr>
          <p:spPr>
            <a:xfrm>
              <a:off x="1113079" y="3552072"/>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178" name="Group 178"/>
            <p:cNvGrpSpPr/>
            <p:nvPr/>
          </p:nvGrpSpPr>
          <p:grpSpPr>
            <a:xfrm>
              <a:off x="1113079" y="4233655"/>
              <a:ext cx="1286424" cy="193297"/>
              <a:chOff x="0" y="0"/>
              <a:chExt cx="1283713" cy="192889"/>
            </a:xfrm>
          </p:grpSpPr>
          <p:sp>
            <p:nvSpPr>
              <p:cNvPr id="179" name="Freeform 17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0" name="TextBox 18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1" name="Group 181"/>
            <p:cNvGrpSpPr/>
            <p:nvPr/>
          </p:nvGrpSpPr>
          <p:grpSpPr>
            <a:xfrm>
              <a:off x="1113079" y="4002372"/>
              <a:ext cx="1286424" cy="193297"/>
              <a:chOff x="0" y="0"/>
              <a:chExt cx="1283713" cy="192889"/>
            </a:xfrm>
          </p:grpSpPr>
          <p:sp>
            <p:nvSpPr>
              <p:cNvPr id="182" name="Freeform 18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3" name="TextBox 18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184" name="Group 184"/>
            <p:cNvGrpSpPr/>
            <p:nvPr/>
          </p:nvGrpSpPr>
          <p:grpSpPr>
            <a:xfrm>
              <a:off x="1113079" y="3771090"/>
              <a:ext cx="1286424" cy="193297"/>
              <a:chOff x="0" y="0"/>
              <a:chExt cx="1283713" cy="192889"/>
            </a:xfrm>
          </p:grpSpPr>
          <p:sp>
            <p:nvSpPr>
              <p:cNvPr id="185" name="Freeform 18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186" name="TextBox 18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187" name="TextBox 187"/>
            <p:cNvSpPr txBox="1"/>
            <p:nvPr/>
          </p:nvSpPr>
          <p:spPr>
            <a:xfrm>
              <a:off x="1526293" y="4247002"/>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88" name="TextBox 188"/>
            <p:cNvSpPr txBox="1"/>
            <p:nvPr/>
          </p:nvSpPr>
          <p:spPr>
            <a:xfrm>
              <a:off x="1526293" y="4015720"/>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89" name="TextBox 189"/>
            <p:cNvSpPr txBox="1"/>
            <p:nvPr/>
          </p:nvSpPr>
          <p:spPr>
            <a:xfrm>
              <a:off x="1526293" y="3782062"/>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190" name="TextBox 190"/>
            <p:cNvSpPr txBox="1"/>
            <p:nvPr/>
          </p:nvSpPr>
          <p:spPr>
            <a:xfrm>
              <a:off x="2436390" y="4282929"/>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191" name="TextBox 191"/>
            <p:cNvSpPr txBox="1"/>
            <p:nvPr/>
          </p:nvSpPr>
          <p:spPr>
            <a:xfrm>
              <a:off x="2436390" y="4036316"/>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192" name="TextBox 192"/>
            <p:cNvSpPr txBox="1"/>
            <p:nvPr/>
          </p:nvSpPr>
          <p:spPr>
            <a:xfrm>
              <a:off x="2436390" y="3785980"/>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193" name="TextBox 193"/>
            <p:cNvSpPr txBox="1"/>
            <p:nvPr/>
          </p:nvSpPr>
          <p:spPr>
            <a:xfrm>
              <a:off x="2436390" y="357374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194" name="TextBox 194"/>
            <p:cNvSpPr txBox="1"/>
            <p:nvPr/>
          </p:nvSpPr>
          <p:spPr>
            <a:xfrm>
              <a:off x="2436390" y="3343648"/>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195" name="TextBox 195"/>
            <p:cNvSpPr txBox="1"/>
            <p:nvPr/>
          </p:nvSpPr>
          <p:spPr>
            <a:xfrm>
              <a:off x="2436390" y="313888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196" name="TextBox 196"/>
            <p:cNvSpPr txBox="1"/>
            <p:nvPr/>
          </p:nvSpPr>
          <p:spPr>
            <a:xfrm>
              <a:off x="2436390" y="291926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197" name="TextBox 197"/>
            <p:cNvSpPr txBox="1"/>
            <p:nvPr/>
          </p:nvSpPr>
          <p:spPr>
            <a:xfrm>
              <a:off x="2436390" y="2699600"/>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198" name="Freeform 198"/>
            <p:cNvSpPr/>
            <p:nvPr/>
          </p:nvSpPr>
          <p:spPr>
            <a:xfrm>
              <a:off x="1113079" y="787905"/>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199" name="Freeform 199"/>
            <p:cNvSpPr/>
            <p:nvPr/>
          </p:nvSpPr>
          <p:spPr>
            <a:xfrm>
              <a:off x="1113079" y="1006923"/>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00" name="Freeform 200"/>
            <p:cNvSpPr/>
            <p:nvPr/>
          </p:nvSpPr>
          <p:spPr>
            <a:xfrm>
              <a:off x="1113079" y="1225941"/>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01" name="Freeform 201"/>
            <p:cNvSpPr/>
            <p:nvPr/>
          </p:nvSpPr>
          <p:spPr>
            <a:xfrm>
              <a:off x="1113079" y="144495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02" name="Freeform 202"/>
            <p:cNvSpPr/>
            <p:nvPr/>
          </p:nvSpPr>
          <p:spPr>
            <a:xfrm>
              <a:off x="1113079" y="1663977"/>
              <a:ext cx="1286424" cy="176281"/>
            </a:xfrm>
            <a:custGeom>
              <a:avLst/>
              <a:gdLst/>
              <a:ahLst/>
              <a:cxnLst/>
              <a:rect l="l" t="t" r="r" b="b"/>
              <a:pathLst>
                <a:path w="1286424" h="176281">
                  <a:moveTo>
                    <a:pt x="0" y="0"/>
                  </a:moveTo>
                  <a:lnTo>
                    <a:pt x="1286424" y="0"/>
                  </a:lnTo>
                  <a:lnTo>
                    <a:pt x="1286424" y="176280"/>
                  </a:lnTo>
                  <a:lnTo>
                    <a:pt x="0" y="176280"/>
                  </a:lnTo>
                  <a:lnTo>
                    <a:pt x="0" y="0"/>
                  </a:lnTo>
                  <a:close/>
                </a:path>
              </a:pathLst>
            </a:custGeom>
            <a:blipFill>
              <a:blip r:embed="rId8"/>
              <a:stretch>
                <a:fillRect t="-1132148" r="-68843"/>
              </a:stretch>
            </a:blipFill>
          </p:spPr>
          <p:txBody>
            <a:bodyPr/>
            <a:lstStyle/>
            <a:p>
              <a:endParaRPr lang="en-PH"/>
            </a:p>
          </p:txBody>
        </p:sp>
        <p:grpSp>
          <p:nvGrpSpPr>
            <p:cNvPr id="203" name="Group 203"/>
            <p:cNvGrpSpPr/>
            <p:nvPr/>
          </p:nvGrpSpPr>
          <p:grpSpPr>
            <a:xfrm>
              <a:off x="1113079" y="2345559"/>
              <a:ext cx="1286424" cy="193297"/>
              <a:chOff x="0" y="0"/>
              <a:chExt cx="1283713" cy="192889"/>
            </a:xfrm>
          </p:grpSpPr>
          <p:sp>
            <p:nvSpPr>
              <p:cNvPr id="204" name="Freeform 20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5" name="TextBox 20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6" name="Group 206"/>
            <p:cNvGrpSpPr/>
            <p:nvPr/>
          </p:nvGrpSpPr>
          <p:grpSpPr>
            <a:xfrm>
              <a:off x="1113079" y="2114277"/>
              <a:ext cx="1286424" cy="193297"/>
              <a:chOff x="0" y="0"/>
              <a:chExt cx="1283713" cy="192889"/>
            </a:xfrm>
          </p:grpSpPr>
          <p:sp>
            <p:nvSpPr>
              <p:cNvPr id="207" name="Freeform 20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08" name="TextBox 20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09" name="Group 209"/>
            <p:cNvGrpSpPr/>
            <p:nvPr/>
          </p:nvGrpSpPr>
          <p:grpSpPr>
            <a:xfrm>
              <a:off x="1113079" y="1882994"/>
              <a:ext cx="1286424" cy="193297"/>
              <a:chOff x="0" y="0"/>
              <a:chExt cx="1283713" cy="192889"/>
            </a:xfrm>
          </p:grpSpPr>
          <p:sp>
            <p:nvSpPr>
              <p:cNvPr id="210" name="Freeform 21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11" name="TextBox 21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12" name="TextBox 212"/>
            <p:cNvSpPr txBox="1"/>
            <p:nvPr/>
          </p:nvSpPr>
          <p:spPr>
            <a:xfrm>
              <a:off x="1526293" y="2358907"/>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13" name="TextBox 213"/>
            <p:cNvSpPr txBox="1"/>
            <p:nvPr/>
          </p:nvSpPr>
          <p:spPr>
            <a:xfrm>
              <a:off x="1526293" y="2127624"/>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14" name="TextBox 214"/>
            <p:cNvSpPr txBox="1"/>
            <p:nvPr/>
          </p:nvSpPr>
          <p:spPr>
            <a:xfrm>
              <a:off x="1526293" y="1893966"/>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15" name="TextBox 215"/>
            <p:cNvSpPr txBox="1"/>
            <p:nvPr/>
          </p:nvSpPr>
          <p:spPr>
            <a:xfrm>
              <a:off x="2436390" y="239483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216" name="TextBox 216"/>
            <p:cNvSpPr txBox="1"/>
            <p:nvPr/>
          </p:nvSpPr>
          <p:spPr>
            <a:xfrm>
              <a:off x="2436390" y="214822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217" name="TextBox 217"/>
            <p:cNvSpPr txBox="1"/>
            <p:nvPr/>
          </p:nvSpPr>
          <p:spPr>
            <a:xfrm>
              <a:off x="2436390" y="1897884"/>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218" name="TextBox 218"/>
            <p:cNvSpPr txBox="1"/>
            <p:nvPr/>
          </p:nvSpPr>
          <p:spPr>
            <a:xfrm>
              <a:off x="2436390" y="168564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219" name="TextBox 219"/>
            <p:cNvSpPr txBox="1"/>
            <p:nvPr/>
          </p:nvSpPr>
          <p:spPr>
            <a:xfrm>
              <a:off x="2436390" y="145555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220" name="TextBox 220"/>
            <p:cNvSpPr txBox="1"/>
            <p:nvPr/>
          </p:nvSpPr>
          <p:spPr>
            <a:xfrm>
              <a:off x="2436390" y="1250786"/>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221" name="TextBox 221"/>
            <p:cNvSpPr txBox="1"/>
            <p:nvPr/>
          </p:nvSpPr>
          <p:spPr>
            <a:xfrm>
              <a:off x="2436390" y="103117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222" name="TextBox 222"/>
            <p:cNvSpPr txBox="1"/>
            <p:nvPr/>
          </p:nvSpPr>
          <p:spPr>
            <a:xfrm>
              <a:off x="2436390" y="81150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223" name="TextBox 223"/>
            <p:cNvSpPr txBox="1"/>
            <p:nvPr/>
          </p:nvSpPr>
          <p:spPr>
            <a:xfrm>
              <a:off x="0" y="164290"/>
              <a:ext cx="3553257" cy="623615"/>
            </a:xfrm>
            <a:prstGeom prst="rect">
              <a:avLst/>
            </a:prstGeom>
          </p:spPr>
          <p:txBody>
            <a:bodyPr lIns="0" tIns="0" rIns="0" bIns="0" rtlCol="0" anchor="t">
              <a:spAutoFit/>
            </a:bodyPr>
            <a:lstStyle/>
            <a:p>
              <a:pPr algn="ctr">
                <a:lnSpc>
                  <a:spcPts val="3971"/>
                </a:lnSpc>
                <a:spcBef>
                  <a:spcPct val="0"/>
                </a:spcBef>
              </a:pPr>
              <a:r>
                <a:rPr lang="en-US" sz="2837">
                  <a:solidFill>
                    <a:srgbClr val="000000"/>
                  </a:solidFill>
                  <a:latin typeface="Open Sans"/>
                  <a:ea typeface="Open Sans"/>
                  <a:cs typeface="Open Sans"/>
                  <a:sym typeface="Open Sans"/>
                </a:rPr>
                <a:t>x More</a:t>
              </a:r>
            </a:p>
          </p:txBody>
        </p:sp>
      </p:grpSp>
      <p:grpSp>
        <p:nvGrpSpPr>
          <p:cNvPr id="224" name="Group 224"/>
          <p:cNvGrpSpPr/>
          <p:nvPr/>
        </p:nvGrpSpPr>
        <p:grpSpPr>
          <a:xfrm>
            <a:off x="7707875" y="3399915"/>
            <a:ext cx="2664942" cy="6293502"/>
            <a:chOff x="0" y="0"/>
            <a:chExt cx="3553257" cy="8391336"/>
          </a:xfrm>
        </p:grpSpPr>
        <p:grpSp>
          <p:nvGrpSpPr>
            <p:cNvPr id="225" name="Group 225"/>
            <p:cNvGrpSpPr/>
            <p:nvPr/>
          </p:nvGrpSpPr>
          <p:grpSpPr>
            <a:xfrm>
              <a:off x="799845" y="0"/>
              <a:ext cx="2046334" cy="8391336"/>
              <a:chOff x="0" y="0"/>
              <a:chExt cx="457093" cy="1874388"/>
            </a:xfrm>
          </p:grpSpPr>
          <p:sp>
            <p:nvSpPr>
              <p:cNvPr id="226" name="Freeform 226"/>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227" name="TextBox 227"/>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228" name="Freeform 228"/>
            <p:cNvSpPr/>
            <p:nvPr/>
          </p:nvSpPr>
          <p:spPr>
            <a:xfrm>
              <a:off x="1113079" y="6449461"/>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29" name="Freeform 229"/>
            <p:cNvSpPr/>
            <p:nvPr/>
          </p:nvSpPr>
          <p:spPr>
            <a:xfrm>
              <a:off x="1113079" y="666847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30" name="Freeform 230"/>
            <p:cNvSpPr/>
            <p:nvPr/>
          </p:nvSpPr>
          <p:spPr>
            <a:xfrm>
              <a:off x="1113079" y="6887497"/>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31" name="Freeform 231"/>
            <p:cNvSpPr/>
            <p:nvPr/>
          </p:nvSpPr>
          <p:spPr>
            <a:xfrm>
              <a:off x="1113079" y="7106515"/>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32" name="Freeform 232"/>
            <p:cNvSpPr/>
            <p:nvPr/>
          </p:nvSpPr>
          <p:spPr>
            <a:xfrm>
              <a:off x="1113079" y="7325533"/>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233" name="Group 233"/>
            <p:cNvGrpSpPr/>
            <p:nvPr/>
          </p:nvGrpSpPr>
          <p:grpSpPr>
            <a:xfrm>
              <a:off x="1113079" y="8007116"/>
              <a:ext cx="1286424" cy="193297"/>
              <a:chOff x="0" y="0"/>
              <a:chExt cx="1283713" cy="192889"/>
            </a:xfrm>
          </p:grpSpPr>
          <p:sp>
            <p:nvSpPr>
              <p:cNvPr id="234" name="Freeform 23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5" name="TextBox 23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6" name="Group 236"/>
            <p:cNvGrpSpPr/>
            <p:nvPr/>
          </p:nvGrpSpPr>
          <p:grpSpPr>
            <a:xfrm>
              <a:off x="1113079" y="7775833"/>
              <a:ext cx="1286424" cy="193297"/>
              <a:chOff x="0" y="0"/>
              <a:chExt cx="1283713" cy="192889"/>
            </a:xfrm>
          </p:grpSpPr>
          <p:sp>
            <p:nvSpPr>
              <p:cNvPr id="237" name="Freeform 23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38" name="TextBox 23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39" name="Group 239"/>
            <p:cNvGrpSpPr/>
            <p:nvPr/>
          </p:nvGrpSpPr>
          <p:grpSpPr>
            <a:xfrm>
              <a:off x="1113079" y="7544551"/>
              <a:ext cx="1286424" cy="193297"/>
              <a:chOff x="0" y="0"/>
              <a:chExt cx="1283713" cy="192889"/>
            </a:xfrm>
          </p:grpSpPr>
          <p:sp>
            <p:nvSpPr>
              <p:cNvPr id="240" name="Freeform 24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41" name="TextBox 24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42" name="TextBox 242"/>
            <p:cNvSpPr txBox="1"/>
            <p:nvPr/>
          </p:nvSpPr>
          <p:spPr>
            <a:xfrm>
              <a:off x="1526293" y="8020463"/>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43" name="TextBox 243"/>
            <p:cNvSpPr txBox="1"/>
            <p:nvPr/>
          </p:nvSpPr>
          <p:spPr>
            <a:xfrm>
              <a:off x="1526293" y="7789181"/>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44" name="TextBox 244"/>
            <p:cNvSpPr txBox="1"/>
            <p:nvPr/>
          </p:nvSpPr>
          <p:spPr>
            <a:xfrm>
              <a:off x="1526293" y="7555523"/>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45" name="TextBox 245"/>
            <p:cNvSpPr txBox="1"/>
            <p:nvPr/>
          </p:nvSpPr>
          <p:spPr>
            <a:xfrm>
              <a:off x="2436390" y="8056390"/>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246" name="TextBox 246"/>
            <p:cNvSpPr txBox="1"/>
            <p:nvPr/>
          </p:nvSpPr>
          <p:spPr>
            <a:xfrm>
              <a:off x="2436390" y="780977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247" name="TextBox 247"/>
            <p:cNvSpPr txBox="1"/>
            <p:nvPr/>
          </p:nvSpPr>
          <p:spPr>
            <a:xfrm>
              <a:off x="2436390" y="7559441"/>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248" name="TextBox 248"/>
            <p:cNvSpPr txBox="1"/>
            <p:nvPr/>
          </p:nvSpPr>
          <p:spPr>
            <a:xfrm>
              <a:off x="2436390" y="734720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249" name="TextBox 249"/>
            <p:cNvSpPr txBox="1"/>
            <p:nvPr/>
          </p:nvSpPr>
          <p:spPr>
            <a:xfrm>
              <a:off x="2436390" y="7117109"/>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250" name="TextBox 250"/>
            <p:cNvSpPr txBox="1"/>
            <p:nvPr/>
          </p:nvSpPr>
          <p:spPr>
            <a:xfrm>
              <a:off x="2436390" y="691234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251" name="TextBox 251"/>
            <p:cNvSpPr txBox="1"/>
            <p:nvPr/>
          </p:nvSpPr>
          <p:spPr>
            <a:xfrm>
              <a:off x="2436390" y="669272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252" name="TextBox 252"/>
            <p:cNvSpPr txBox="1"/>
            <p:nvPr/>
          </p:nvSpPr>
          <p:spPr>
            <a:xfrm>
              <a:off x="2436390" y="647306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253" name="Freeform 253"/>
            <p:cNvSpPr/>
            <p:nvPr/>
          </p:nvSpPr>
          <p:spPr>
            <a:xfrm>
              <a:off x="1113079" y="4561366"/>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54" name="Freeform 254"/>
            <p:cNvSpPr/>
            <p:nvPr/>
          </p:nvSpPr>
          <p:spPr>
            <a:xfrm>
              <a:off x="1113079" y="4780384"/>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55" name="Freeform 255"/>
            <p:cNvSpPr/>
            <p:nvPr/>
          </p:nvSpPr>
          <p:spPr>
            <a:xfrm>
              <a:off x="1113079" y="4999402"/>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56" name="Freeform 256"/>
            <p:cNvSpPr/>
            <p:nvPr/>
          </p:nvSpPr>
          <p:spPr>
            <a:xfrm>
              <a:off x="1113079" y="521841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57" name="Freeform 257"/>
            <p:cNvSpPr/>
            <p:nvPr/>
          </p:nvSpPr>
          <p:spPr>
            <a:xfrm>
              <a:off x="1113079" y="5437437"/>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258" name="Group 258"/>
            <p:cNvGrpSpPr/>
            <p:nvPr/>
          </p:nvGrpSpPr>
          <p:grpSpPr>
            <a:xfrm>
              <a:off x="1113079" y="6119020"/>
              <a:ext cx="1286424" cy="193297"/>
              <a:chOff x="0" y="0"/>
              <a:chExt cx="1283713" cy="192889"/>
            </a:xfrm>
          </p:grpSpPr>
          <p:sp>
            <p:nvSpPr>
              <p:cNvPr id="259" name="Freeform 25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0" name="TextBox 26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1" name="Group 261"/>
            <p:cNvGrpSpPr/>
            <p:nvPr/>
          </p:nvGrpSpPr>
          <p:grpSpPr>
            <a:xfrm>
              <a:off x="1113079" y="5887738"/>
              <a:ext cx="1286424" cy="193297"/>
              <a:chOff x="0" y="0"/>
              <a:chExt cx="1283713" cy="192889"/>
            </a:xfrm>
          </p:grpSpPr>
          <p:sp>
            <p:nvSpPr>
              <p:cNvPr id="262" name="Freeform 26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3" name="TextBox 26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64" name="Group 264"/>
            <p:cNvGrpSpPr/>
            <p:nvPr/>
          </p:nvGrpSpPr>
          <p:grpSpPr>
            <a:xfrm>
              <a:off x="1113079" y="5656455"/>
              <a:ext cx="1286424" cy="193297"/>
              <a:chOff x="0" y="0"/>
              <a:chExt cx="1283713" cy="192889"/>
            </a:xfrm>
          </p:grpSpPr>
          <p:sp>
            <p:nvSpPr>
              <p:cNvPr id="265" name="Freeform 26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66" name="TextBox 26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67" name="TextBox 267"/>
            <p:cNvSpPr txBox="1"/>
            <p:nvPr/>
          </p:nvSpPr>
          <p:spPr>
            <a:xfrm>
              <a:off x="1526293" y="6132368"/>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68" name="TextBox 268"/>
            <p:cNvSpPr txBox="1"/>
            <p:nvPr/>
          </p:nvSpPr>
          <p:spPr>
            <a:xfrm>
              <a:off x="1526293" y="5901085"/>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69" name="TextBox 269"/>
            <p:cNvSpPr txBox="1"/>
            <p:nvPr/>
          </p:nvSpPr>
          <p:spPr>
            <a:xfrm>
              <a:off x="1526293" y="5667427"/>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70" name="TextBox 270"/>
            <p:cNvSpPr txBox="1"/>
            <p:nvPr/>
          </p:nvSpPr>
          <p:spPr>
            <a:xfrm>
              <a:off x="2436390" y="6168295"/>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271" name="TextBox 271"/>
            <p:cNvSpPr txBox="1"/>
            <p:nvPr/>
          </p:nvSpPr>
          <p:spPr>
            <a:xfrm>
              <a:off x="2436390" y="592168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272" name="TextBox 272"/>
            <p:cNvSpPr txBox="1"/>
            <p:nvPr/>
          </p:nvSpPr>
          <p:spPr>
            <a:xfrm>
              <a:off x="2436390" y="5671345"/>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273" name="TextBox 273"/>
            <p:cNvSpPr txBox="1"/>
            <p:nvPr/>
          </p:nvSpPr>
          <p:spPr>
            <a:xfrm>
              <a:off x="2436390" y="5459108"/>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274" name="TextBox 274"/>
            <p:cNvSpPr txBox="1"/>
            <p:nvPr/>
          </p:nvSpPr>
          <p:spPr>
            <a:xfrm>
              <a:off x="2436390" y="522901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275" name="TextBox 275"/>
            <p:cNvSpPr txBox="1"/>
            <p:nvPr/>
          </p:nvSpPr>
          <p:spPr>
            <a:xfrm>
              <a:off x="2436390" y="502424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276" name="TextBox 276"/>
            <p:cNvSpPr txBox="1"/>
            <p:nvPr/>
          </p:nvSpPr>
          <p:spPr>
            <a:xfrm>
              <a:off x="2436390" y="480463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277" name="TextBox 277"/>
            <p:cNvSpPr txBox="1"/>
            <p:nvPr/>
          </p:nvSpPr>
          <p:spPr>
            <a:xfrm>
              <a:off x="2436390" y="4584965"/>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278" name="Freeform 278"/>
            <p:cNvSpPr/>
            <p:nvPr/>
          </p:nvSpPr>
          <p:spPr>
            <a:xfrm>
              <a:off x="1113079" y="2676000"/>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79" name="Freeform 279"/>
            <p:cNvSpPr/>
            <p:nvPr/>
          </p:nvSpPr>
          <p:spPr>
            <a:xfrm>
              <a:off x="1113079" y="2895018"/>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80" name="Freeform 280"/>
            <p:cNvSpPr/>
            <p:nvPr/>
          </p:nvSpPr>
          <p:spPr>
            <a:xfrm>
              <a:off x="1113079" y="3114036"/>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81" name="Freeform 281"/>
            <p:cNvSpPr/>
            <p:nvPr/>
          </p:nvSpPr>
          <p:spPr>
            <a:xfrm>
              <a:off x="1113079" y="3333054"/>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282" name="Freeform 282"/>
            <p:cNvSpPr/>
            <p:nvPr/>
          </p:nvSpPr>
          <p:spPr>
            <a:xfrm>
              <a:off x="1113079" y="3552072"/>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283" name="Group 283"/>
            <p:cNvGrpSpPr/>
            <p:nvPr/>
          </p:nvGrpSpPr>
          <p:grpSpPr>
            <a:xfrm>
              <a:off x="1113079" y="4233655"/>
              <a:ext cx="1286424" cy="193297"/>
              <a:chOff x="0" y="0"/>
              <a:chExt cx="1283713" cy="192889"/>
            </a:xfrm>
          </p:grpSpPr>
          <p:sp>
            <p:nvSpPr>
              <p:cNvPr id="284" name="Freeform 28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5" name="TextBox 28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6" name="Group 286"/>
            <p:cNvGrpSpPr/>
            <p:nvPr/>
          </p:nvGrpSpPr>
          <p:grpSpPr>
            <a:xfrm>
              <a:off x="1113079" y="4002372"/>
              <a:ext cx="1286424" cy="193297"/>
              <a:chOff x="0" y="0"/>
              <a:chExt cx="1283713" cy="192889"/>
            </a:xfrm>
          </p:grpSpPr>
          <p:sp>
            <p:nvSpPr>
              <p:cNvPr id="287" name="Freeform 28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88" name="TextBox 28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289" name="Group 289"/>
            <p:cNvGrpSpPr/>
            <p:nvPr/>
          </p:nvGrpSpPr>
          <p:grpSpPr>
            <a:xfrm>
              <a:off x="1113079" y="3771090"/>
              <a:ext cx="1286424" cy="193297"/>
              <a:chOff x="0" y="0"/>
              <a:chExt cx="1283713" cy="192889"/>
            </a:xfrm>
          </p:grpSpPr>
          <p:sp>
            <p:nvSpPr>
              <p:cNvPr id="290" name="Freeform 29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291" name="TextBox 29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292" name="TextBox 292"/>
            <p:cNvSpPr txBox="1"/>
            <p:nvPr/>
          </p:nvSpPr>
          <p:spPr>
            <a:xfrm>
              <a:off x="1526293" y="4247002"/>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93" name="TextBox 293"/>
            <p:cNvSpPr txBox="1"/>
            <p:nvPr/>
          </p:nvSpPr>
          <p:spPr>
            <a:xfrm>
              <a:off x="1526293" y="4015720"/>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94" name="TextBox 294"/>
            <p:cNvSpPr txBox="1"/>
            <p:nvPr/>
          </p:nvSpPr>
          <p:spPr>
            <a:xfrm>
              <a:off x="1526293" y="3782062"/>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295" name="TextBox 295"/>
            <p:cNvSpPr txBox="1"/>
            <p:nvPr/>
          </p:nvSpPr>
          <p:spPr>
            <a:xfrm>
              <a:off x="2436390" y="4282929"/>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296" name="TextBox 296"/>
            <p:cNvSpPr txBox="1"/>
            <p:nvPr/>
          </p:nvSpPr>
          <p:spPr>
            <a:xfrm>
              <a:off x="2436390" y="4036316"/>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297" name="TextBox 297"/>
            <p:cNvSpPr txBox="1"/>
            <p:nvPr/>
          </p:nvSpPr>
          <p:spPr>
            <a:xfrm>
              <a:off x="2436390" y="3785980"/>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298" name="TextBox 298"/>
            <p:cNvSpPr txBox="1"/>
            <p:nvPr/>
          </p:nvSpPr>
          <p:spPr>
            <a:xfrm>
              <a:off x="2436390" y="357374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299" name="TextBox 299"/>
            <p:cNvSpPr txBox="1"/>
            <p:nvPr/>
          </p:nvSpPr>
          <p:spPr>
            <a:xfrm>
              <a:off x="2436390" y="3343648"/>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300" name="TextBox 300"/>
            <p:cNvSpPr txBox="1"/>
            <p:nvPr/>
          </p:nvSpPr>
          <p:spPr>
            <a:xfrm>
              <a:off x="2436390" y="313888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301" name="TextBox 301"/>
            <p:cNvSpPr txBox="1"/>
            <p:nvPr/>
          </p:nvSpPr>
          <p:spPr>
            <a:xfrm>
              <a:off x="2436390" y="291926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302" name="TextBox 302"/>
            <p:cNvSpPr txBox="1"/>
            <p:nvPr/>
          </p:nvSpPr>
          <p:spPr>
            <a:xfrm>
              <a:off x="2436390" y="2699600"/>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303" name="Freeform 303"/>
            <p:cNvSpPr/>
            <p:nvPr/>
          </p:nvSpPr>
          <p:spPr>
            <a:xfrm>
              <a:off x="1113079" y="787905"/>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04" name="Freeform 304"/>
            <p:cNvSpPr/>
            <p:nvPr/>
          </p:nvSpPr>
          <p:spPr>
            <a:xfrm>
              <a:off x="1113079" y="1006923"/>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05" name="Freeform 305"/>
            <p:cNvSpPr/>
            <p:nvPr/>
          </p:nvSpPr>
          <p:spPr>
            <a:xfrm>
              <a:off x="1113079" y="1225941"/>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06" name="Freeform 306"/>
            <p:cNvSpPr/>
            <p:nvPr/>
          </p:nvSpPr>
          <p:spPr>
            <a:xfrm>
              <a:off x="1113079" y="144495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07" name="Freeform 307"/>
            <p:cNvSpPr/>
            <p:nvPr/>
          </p:nvSpPr>
          <p:spPr>
            <a:xfrm>
              <a:off x="1113079" y="1663977"/>
              <a:ext cx="1286424" cy="176281"/>
            </a:xfrm>
            <a:custGeom>
              <a:avLst/>
              <a:gdLst/>
              <a:ahLst/>
              <a:cxnLst/>
              <a:rect l="l" t="t" r="r" b="b"/>
              <a:pathLst>
                <a:path w="1286424" h="176281">
                  <a:moveTo>
                    <a:pt x="0" y="0"/>
                  </a:moveTo>
                  <a:lnTo>
                    <a:pt x="1286424" y="0"/>
                  </a:lnTo>
                  <a:lnTo>
                    <a:pt x="1286424" y="176280"/>
                  </a:lnTo>
                  <a:lnTo>
                    <a:pt x="0" y="176280"/>
                  </a:lnTo>
                  <a:lnTo>
                    <a:pt x="0" y="0"/>
                  </a:lnTo>
                  <a:close/>
                </a:path>
              </a:pathLst>
            </a:custGeom>
            <a:blipFill>
              <a:blip r:embed="rId8"/>
              <a:stretch>
                <a:fillRect t="-1132148" r="-68843"/>
              </a:stretch>
            </a:blipFill>
          </p:spPr>
          <p:txBody>
            <a:bodyPr/>
            <a:lstStyle/>
            <a:p>
              <a:endParaRPr lang="en-PH"/>
            </a:p>
          </p:txBody>
        </p:sp>
        <p:grpSp>
          <p:nvGrpSpPr>
            <p:cNvPr id="308" name="Group 308"/>
            <p:cNvGrpSpPr/>
            <p:nvPr/>
          </p:nvGrpSpPr>
          <p:grpSpPr>
            <a:xfrm>
              <a:off x="1113079" y="2345559"/>
              <a:ext cx="1286424" cy="193297"/>
              <a:chOff x="0" y="0"/>
              <a:chExt cx="1283713" cy="192889"/>
            </a:xfrm>
          </p:grpSpPr>
          <p:sp>
            <p:nvSpPr>
              <p:cNvPr id="309" name="Freeform 30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0" name="TextBox 31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1" name="Group 311"/>
            <p:cNvGrpSpPr/>
            <p:nvPr/>
          </p:nvGrpSpPr>
          <p:grpSpPr>
            <a:xfrm>
              <a:off x="1113079" y="2114277"/>
              <a:ext cx="1286424" cy="193297"/>
              <a:chOff x="0" y="0"/>
              <a:chExt cx="1283713" cy="192889"/>
            </a:xfrm>
          </p:grpSpPr>
          <p:sp>
            <p:nvSpPr>
              <p:cNvPr id="312" name="Freeform 31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3" name="TextBox 31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14" name="Group 314"/>
            <p:cNvGrpSpPr/>
            <p:nvPr/>
          </p:nvGrpSpPr>
          <p:grpSpPr>
            <a:xfrm>
              <a:off x="1113079" y="1882994"/>
              <a:ext cx="1286424" cy="193297"/>
              <a:chOff x="0" y="0"/>
              <a:chExt cx="1283713" cy="192889"/>
            </a:xfrm>
          </p:grpSpPr>
          <p:sp>
            <p:nvSpPr>
              <p:cNvPr id="315" name="Freeform 31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16" name="TextBox 31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17" name="TextBox 317"/>
            <p:cNvSpPr txBox="1"/>
            <p:nvPr/>
          </p:nvSpPr>
          <p:spPr>
            <a:xfrm>
              <a:off x="1526293" y="2358907"/>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18" name="TextBox 318"/>
            <p:cNvSpPr txBox="1"/>
            <p:nvPr/>
          </p:nvSpPr>
          <p:spPr>
            <a:xfrm>
              <a:off x="1526293" y="2127624"/>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19" name="TextBox 319"/>
            <p:cNvSpPr txBox="1"/>
            <p:nvPr/>
          </p:nvSpPr>
          <p:spPr>
            <a:xfrm>
              <a:off x="1526293" y="1893966"/>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20" name="TextBox 320"/>
            <p:cNvSpPr txBox="1"/>
            <p:nvPr/>
          </p:nvSpPr>
          <p:spPr>
            <a:xfrm>
              <a:off x="2436390" y="239483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321" name="TextBox 321"/>
            <p:cNvSpPr txBox="1"/>
            <p:nvPr/>
          </p:nvSpPr>
          <p:spPr>
            <a:xfrm>
              <a:off x="2436390" y="214822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322" name="TextBox 322"/>
            <p:cNvSpPr txBox="1"/>
            <p:nvPr/>
          </p:nvSpPr>
          <p:spPr>
            <a:xfrm>
              <a:off x="2436390" y="1897884"/>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323" name="TextBox 323"/>
            <p:cNvSpPr txBox="1"/>
            <p:nvPr/>
          </p:nvSpPr>
          <p:spPr>
            <a:xfrm>
              <a:off x="2436390" y="168564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324" name="TextBox 324"/>
            <p:cNvSpPr txBox="1"/>
            <p:nvPr/>
          </p:nvSpPr>
          <p:spPr>
            <a:xfrm>
              <a:off x="2436390" y="145555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325" name="TextBox 325"/>
            <p:cNvSpPr txBox="1"/>
            <p:nvPr/>
          </p:nvSpPr>
          <p:spPr>
            <a:xfrm>
              <a:off x="2436390" y="1250786"/>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326" name="TextBox 326"/>
            <p:cNvSpPr txBox="1"/>
            <p:nvPr/>
          </p:nvSpPr>
          <p:spPr>
            <a:xfrm>
              <a:off x="2436390" y="103117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327" name="TextBox 327"/>
            <p:cNvSpPr txBox="1"/>
            <p:nvPr/>
          </p:nvSpPr>
          <p:spPr>
            <a:xfrm>
              <a:off x="2436390" y="81150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328" name="TextBox 328"/>
            <p:cNvSpPr txBox="1"/>
            <p:nvPr/>
          </p:nvSpPr>
          <p:spPr>
            <a:xfrm>
              <a:off x="0" y="164290"/>
              <a:ext cx="3553257" cy="623615"/>
            </a:xfrm>
            <a:prstGeom prst="rect">
              <a:avLst/>
            </a:prstGeom>
          </p:spPr>
          <p:txBody>
            <a:bodyPr lIns="0" tIns="0" rIns="0" bIns="0" rtlCol="0" anchor="t">
              <a:spAutoFit/>
            </a:bodyPr>
            <a:lstStyle/>
            <a:p>
              <a:pPr algn="ctr">
                <a:lnSpc>
                  <a:spcPts val="3971"/>
                </a:lnSpc>
                <a:spcBef>
                  <a:spcPct val="0"/>
                </a:spcBef>
              </a:pPr>
              <a:r>
                <a:rPr lang="en-US" sz="2837">
                  <a:solidFill>
                    <a:srgbClr val="000000"/>
                  </a:solidFill>
                  <a:latin typeface="Open Sans"/>
                  <a:ea typeface="Open Sans"/>
                  <a:cs typeface="Open Sans"/>
                  <a:sym typeface="Open Sans"/>
                </a:rPr>
                <a:t>x More</a:t>
              </a:r>
            </a:p>
          </p:txBody>
        </p:sp>
      </p:grpSp>
      <p:grpSp>
        <p:nvGrpSpPr>
          <p:cNvPr id="329" name="Group 329"/>
          <p:cNvGrpSpPr/>
          <p:nvPr/>
        </p:nvGrpSpPr>
        <p:grpSpPr>
          <a:xfrm>
            <a:off x="9333269" y="3399915"/>
            <a:ext cx="2664942" cy="6293502"/>
            <a:chOff x="0" y="0"/>
            <a:chExt cx="3553257" cy="8391336"/>
          </a:xfrm>
        </p:grpSpPr>
        <p:grpSp>
          <p:nvGrpSpPr>
            <p:cNvPr id="330" name="Group 330"/>
            <p:cNvGrpSpPr/>
            <p:nvPr/>
          </p:nvGrpSpPr>
          <p:grpSpPr>
            <a:xfrm>
              <a:off x="799845" y="0"/>
              <a:ext cx="2046334" cy="8391336"/>
              <a:chOff x="0" y="0"/>
              <a:chExt cx="457093" cy="1874388"/>
            </a:xfrm>
          </p:grpSpPr>
          <p:sp>
            <p:nvSpPr>
              <p:cNvPr id="331" name="Freeform 331"/>
              <p:cNvSpPr/>
              <p:nvPr/>
            </p:nvSpPr>
            <p:spPr>
              <a:xfrm>
                <a:off x="0" y="0"/>
                <a:ext cx="457093" cy="1874388"/>
              </a:xfrm>
              <a:custGeom>
                <a:avLst/>
                <a:gdLst/>
                <a:ahLst/>
                <a:cxnLst/>
                <a:rect l="l" t="t" r="r" b="b"/>
                <a:pathLst>
                  <a:path w="457093" h="1874388">
                    <a:moveTo>
                      <a:pt x="228117" y="0"/>
                    </a:moveTo>
                    <a:lnTo>
                      <a:pt x="228977" y="0"/>
                    </a:lnTo>
                    <a:cubicBezTo>
                      <a:pt x="289477" y="0"/>
                      <a:pt x="347499" y="24034"/>
                      <a:pt x="390280" y="66814"/>
                    </a:cubicBezTo>
                    <a:cubicBezTo>
                      <a:pt x="433060" y="109594"/>
                      <a:pt x="457093" y="167616"/>
                      <a:pt x="457093" y="228117"/>
                    </a:cubicBezTo>
                    <a:lnTo>
                      <a:pt x="457093" y="1646271"/>
                    </a:lnTo>
                    <a:cubicBezTo>
                      <a:pt x="457093" y="1772257"/>
                      <a:pt x="354962" y="1874388"/>
                      <a:pt x="228977" y="1874388"/>
                    </a:cubicBezTo>
                    <a:lnTo>
                      <a:pt x="228117" y="1874388"/>
                    </a:lnTo>
                    <a:cubicBezTo>
                      <a:pt x="102131" y="1874388"/>
                      <a:pt x="0" y="1772257"/>
                      <a:pt x="0" y="1646271"/>
                    </a:cubicBezTo>
                    <a:lnTo>
                      <a:pt x="0" y="228117"/>
                    </a:lnTo>
                    <a:cubicBezTo>
                      <a:pt x="0" y="102131"/>
                      <a:pt x="102131" y="0"/>
                      <a:pt x="228117" y="0"/>
                    </a:cubicBezTo>
                    <a:close/>
                  </a:path>
                </a:pathLst>
              </a:custGeom>
              <a:solidFill>
                <a:srgbClr val="F0F7FE"/>
              </a:solidFill>
            </p:spPr>
            <p:txBody>
              <a:bodyPr/>
              <a:lstStyle/>
              <a:p>
                <a:endParaRPr lang="en-PH"/>
              </a:p>
            </p:txBody>
          </p:sp>
          <p:sp>
            <p:nvSpPr>
              <p:cNvPr id="332" name="TextBox 332"/>
              <p:cNvSpPr txBox="1"/>
              <p:nvPr/>
            </p:nvSpPr>
            <p:spPr>
              <a:xfrm>
                <a:off x="0" y="-28575"/>
                <a:ext cx="457093" cy="1902963"/>
              </a:xfrm>
              <a:prstGeom prst="rect">
                <a:avLst/>
              </a:prstGeom>
            </p:spPr>
            <p:txBody>
              <a:bodyPr lIns="46690" tIns="46690" rIns="46690" bIns="46690" rtlCol="0" anchor="ctr"/>
              <a:lstStyle/>
              <a:p>
                <a:pPr algn="ctr">
                  <a:lnSpc>
                    <a:spcPts val="2595"/>
                  </a:lnSpc>
                </a:pPr>
                <a:endParaRPr/>
              </a:p>
            </p:txBody>
          </p:sp>
        </p:grpSp>
        <p:sp>
          <p:nvSpPr>
            <p:cNvPr id="333" name="Freeform 333"/>
            <p:cNvSpPr/>
            <p:nvPr/>
          </p:nvSpPr>
          <p:spPr>
            <a:xfrm>
              <a:off x="1113079" y="6449461"/>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34" name="Freeform 334"/>
            <p:cNvSpPr/>
            <p:nvPr/>
          </p:nvSpPr>
          <p:spPr>
            <a:xfrm>
              <a:off x="1113079" y="666847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35" name="Freeform 335"/>
            <p:cNvSpPr/>
            <p:nvPr/>
          </p:nvSpPr>
          <p:spPr>
            <a:xfrm>
              <a:off x="1113079" y="6887497"/>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36" name="Freeform 336"/>
            <p:cNvSpPr/>
            <p:nvPr/>
          </p:nvSpPr>
          <p:spPr>
            <a:xfrm>
              <a:off x="1113079" y="7106515"/>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37" name="Freeform 337"/>
            <p:cNvSpPr/>
            <p:nvPr/>
          </p:nvSpPr>
          <p:spPr>
            <a:xfrm>
              <a:off x="1113079" y="7325533"/>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338" name="Group 338"/>
            <p:cNvGrpSpPr/>
            <p:nvPr/>
          </p:nvGrpSpPr>
          <p:grpSpPr>
            <a:xfrm>
              <a:off x="1113079" y="8007116"/>
              <a:ext cx="1286424" cy="193297"/>
              <a:chOff x="0" y="0"/>
              <a:chExt cx="1283713" cy="192889"/>
            </a:xfrm>
          </p:grpSpPr>
          <p:sp>
            <p:nvSpPr>
              <p:cNvPr id="339" name="Freeform 33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40" name="TextBox 34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41" name="Group 341"/>
            <p:cNvGrpSpPr/>
            <p:nvPr/>
          </p:nvGrpSpPr>
          <p:grpSpPr>
            <a:xfrm>
              <a:off x="1113079" y="7775833"/>
              <a:ext cx="1286424" cy="193297"/>
              <a:chOff x="0" y="0"/>
              <a:chExt cx="1283713" cy="192889"/>
            </a:xfrm>
          </p:grpSpPr>
          <p:sp>
            <p:nvSpPr>
              <p:cNvPr id="342" name="Freeform 34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43" name="TextBox 34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44" name="Group 344"/>
            <p:cNvGrpSpPr/>
            <p:nvPr/>
          </p:nvGrpSpPr>
          <p:grpSpPr>
            <a:xfrm>
              <a:off x="1113079" y="7544551"/>
              <a:ext cx="1286424" cy="193297"/>
              <a:chOff x="0" y="0"/>
              <a:chExt cx="1283713" cy="192889"/>
            </a:xfrm>
          </p:grpSpPr>
          <p:sp>
            <p:nvSpPr>
              <p:cNvPr id="345" name="Freeform 34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46" name="TextBox 34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47" name="TextBox 347"/>
            <p:cNvSpPr txBox="1"/>
            <p:nvPr/>
          </p:nvSpPr>
          <p:spPr>
            <a:xfrm>
              <a:off x="1526293" y="8020463"/>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48" name="TextBox 348"/>
            <p:cNvSpPr txBox="1"/>
            <p:nvPr/>
          </p:nvSpPr>
          <p:spPr>
            <a:xfrm>
              <a:off x="1526293" y="7789181"/>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49" name="TextBox 349"/>
            <p:cNvSpPr txBox="1"/>
            <p:nvPr/>
          </p:nvSpPr>
          <p:spPr>
            <a:xfrm>
              <a:off x="1526293" y="7555523"/>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50" name="TextBox 350"/>
            <p:cNvSpPr txBox="1"/>
            <p:nvPr/>
          </p:nvSpPr>
          <p:spPr>
            <a:xfrm>
              <a:off x="2436390" y="8056390"/>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351" name="TextBox 351"/>
            <p:cNvSpPr txBox="1"/>
            <p:nvPr/>
          </p:nvSpPr>
          <p:spPr>
            <a:xfrm>
              <a:off x="2436390" y="780977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352" name="TextBox 352"/>
            <p:cNvSpPr txBox="1"/>
            <p:nvPr/>
          </p:nvSpPr>
          <p:spPr>
            <a:xfrm>
              <a:off x="2436390" y="7559441"/>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353" name="TextBox 353"/>
            <p:cNvSpPr txBox="1"/>
            <p:nvPr/>
          </p:nvSpPr>
          <p:spPr>
            <a:xfrm>
              <a:off x="2436390" y="734720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354" name="TextBox 354"/>
            <p:cNvSpPr txBox="1"/>
            <p:nvPr/>
          </p:nvSpPr>
          <p:spPr>
            <a:xfrm>
              <a:off x="2436390" y="7117109"/>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355" name="TextBox 355"/>
            <p:cNvSpPr txBox="1"/>
            <p:nvPr/>
          </p:nvSpPr>
          <p:spPr>
            <a:xfrm>
              <a:off x="2436390" y="691234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356" name="TextBox 356"/>
            <p:cNvSpPr txBox="1"/>
            <p:nvPr/>
          </p:nvSpPr>
          <p:spPr>
            <a:xfrm>
              <a:off x="2436390" y="669272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357" name="TextBox 357"/>
            <p:cNvSpPr txBox="1"/>
            <p:nvPr/>
          </p:nvSpPr>
          <p:spPr>
            <a:xfrm>
              <a:off x="2436390" y="647306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358" name="Freeform 358"/>
            <p:cNvSpPr/>
            <p:nvPr/>
          </p:nvSpPr>
          <p:spPr>
            <a:xfrm>
              <a:off x="1113079" y="4561366"/>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59" name="Freeform 359"/>
            <p:cNvSpPr/>
            <p:nvPr/>
          </p:nvSpPr>
          <p:spPr>
            <a:xfrm>
              <a:off x="1113079" y="4780384"/>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60" name="Freeform 360"/>
            <p:cNvSpPr/>
            <p:nvPr/>
          </p:nvSpPr>
          <p:spPr>
            <a:xfrm>
              <a:off x="1113079" y="4999402"/>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61" name="Freeform 361"/>
            <p:cNvSpPr/>
            <p:nvPr/>
          </p:nvSpPr>
          <p:spPr>
            <a:xfrm>
              <a:off x="1113079" y="521841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62" name="Freeform 362"/>
            <p:cNvSpPr/>
            <p:nvPr/>
          </p:nvSpPr>
          <p:spPr>
            <a:xfrm>
              <a:off x="1113079" y="5437437"/>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363" name="Group 363"/>
            <p:cNvGrpSpPr/>
            <p:nvPr/>
          </p:nvGrpSpPr>
          <p:grpSpPr>
            <a:xfrm>
              <a:off x="1113079" y="6119020"/>
              <a:ext cx="1286424" cy="193297"/>
              <a:chOff x="0" y="0"/>
              <a:chExt cx="1283713" cy="192889"/>
            </a:xfrm>
          </p:grpSpPr>
          <p:sp>
            <p:nvSpPr>
              <p:cNvPr id="364" name="Freeform 36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65" name="TextBox 36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66" name="Group 366"/>
            <p:cNvGrpSpPr/>
            <p:nvPr/>
          </p:nvGrpSpPr>
          <p:grpSpPr>
            <a:xfrm>
              <a:off x="1113079" y="5887738"/>
              <a:ext cx="1286424" cy="193297"/>
              <a:chOff x="0" y="0"/>
              <a:chExt cx="1283713" cy="192889"/>
            </a:xfrm>
          </p:grpSpPr>
          <p:sp>
            <p:nvSpPr>
              <p:cNvPr id="367" name="Freeform 36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68" name="TextBox 36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69" name="Group 369"/>
            <p:cNvGrpSpPr/>
            <p:nvPr/>
          </p:nvGrpSpPr>
          <p:grpSpPr>
            <a:xfrm>
              <a:off x="1113079" y="5656455"/>
              <a:ext cx="1286424" cy="193297"/>
              <a:chOff x="0" y="0"/>
              <a:chExt cx="1283713" cy="192889"/>
            </a:xfrm>
          </p:grpSpPr>
          <p:sp>
            <p:nvSpPr>
              <p:cNvPr id="370" name="Freeform 37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71" name="TextBox 37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72" name="TextBox 372"/>
            <p:cNvSpPr txBox="1"/>
            <p:nvPr/>
          </p:nvSpPr>
          <p:spPr>
            <a:xfrm>
              <a:off x="1526293" y="6132368"/>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73" name="TextBox 373"/>
            <p:cNvSpPr txBox="1"/>
            <p:nvPr/>
          </p:nvSpPr>
          <p:spPr>
            <a:xfrm>
              <a:off x="1526293" y="5901085"/>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74" name="TextBox 374"/>
            <p:cNvSpPr txBox="1"/>
            <p:nvPr/>
          </p:nvSpPr>
          <p:spPr>
            <a:xfrm>
              <a:off x="1526293" y="5667427"/>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75" name="TextBox 375"/>
            <p:cNvSpPr txBox="1"/>
            <p:nvPr/>
          </p:nvSpPr>
          <p:spPr>
            <a:xfrm>
              <a:off x="2436390" y="6168295"/>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376" name="TextBox 376"/>
            <p:cNvSpPr txBox="1"/>
            <p:nvPr/>
          </p:nvSpPr>
          <p:spPr>
            <a:xfrm>
              <a:off x="2436390" y="592168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377" name="TextBox 377"/>
            <p:cNvSpPr txBox="1"/>
            <p:nvPr/>
          </p:nvSpPr>
          <p:spPr>
            <a:xfrm>
              <a:off x="2436390" y="5671345"/>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378" name="TextBox 378"/>
            <p:cNvSpPr txBox="1"/>
            <p:nvPr/>
          </p:nvSpPr>
          <p:spPr>
            <a:xfrm>
              <a:off x="2436390" y="5459108"/>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379" name="TextBox 379"/>
            <p:cNvSpPr txBox="1"/>
            <p:nvPr/>
          </p:nvSpPr>
          <p:spPr>
            <a:xfrm>
              <a:off x="2436390" y="522901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380" name="TextBox 380"/>
            <p:cNvSpPr txBox="1"/>
            <p:nvPr/>
          </p:nvSpPr>
          <p:spPr>
            <a:xfrm>
              <a:off x="2436390" y="502424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381" name="TextBox 381"/>
            <p:cNvSpPr txBox="1"/>
            <p:nvPr/>
          </p:nvSpPr>
          <p:spPr>
            <a:xfrm>
              <a:off x="2436390" y="480463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382" name="TextBox 382"/>
            <p:cNvSpPr txBox="1"/>
            <p:nvPr/>
          </p:nvSpPr>
          <p:spPr>
            <a:xfrm>
              <a:off x="2436390" y="4584965"/>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383" name="Freeform 383"/>
            <p:cNvSpPr/>
            <p:nvPr/>
          </p:nvSpPr>
          <p:spPr>
            <a:xfrm>
              <a:off x="1113079" y="2676000"/>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84" name="Freeform 384"/>
            <p:cNvSpPr/>
            <p:nvPr/>
          </p:nvSpPr>
          <p:spPr>
            <a:xfrm>
              <a:off x="1113079" y="2895018"/>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85" name="Freeform 385"/>
            <p:cNvSpPr/>
            <p:nvPr/>
          </p:nvSpPr>
          <p:spPr>
            <a:xfrm>
              <a:off x="1113079" y="3114036"/>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86" name="Freeform 386"/>
            <p:cNvSpPr/>
            <p:nvPr/>
          </p:nvSpPr>
          <p:spPr>
            <a:xfrm>
              <a:off x="1113079" y="3333054"/>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387" name="Freeform 387"/>
            <p:cNvSpPr/>
            <p:nvPr/>
          </p:nvSpPr>
          <p:spPr>
            <a:xfrm>
              <a:off x="1113079" y="3552072"/>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grpSp>
          <p:nvGrpSpPr>
            <p:cNvPr id="388" name="Group 388"/>
            <p:cNvGrpSpPr/>
            <p:nvPr/>
          </p:nvGrpSpPr>
          <p:grpSpPr>
            <a:xfrm>
              <a:off x="1113079" y="4233655"/>
              <a:ext cx="1286424" cy="193297"/>
              <a:chOff x="0" y="0"/>
              <a:chExt cx="1283713" cy="192889"/>
            </a:xfrm>
          </p:grpSpPr>
          <p:sp>
            <p:nvSpPr>
              <p:cNvPr id="389" name="Freeform 389"/>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90" name="TextBox 390"/>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91" name="Group 391"/>
            <p:cNvGrpSpPr/>
            <p:nvPr/>
          </p:nvGrpSpPr>
          <p:grpSpPr>
            <a:xfrm>
              <a:off x="1113079" y="4002372"/>
              <a:ext cx="1286424" cy="193297"/>
              <a:chOff x="0" y="0"/>
              <a:chExt cx="1283713" cy="192889"/>
            </a:xfrm>
          </p:grpSpPr>
          <p:sp>
            <p:nvSpPr>
              <p:cNvPr id="392" name="Freeform 392"/>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93" name="TextBox 393"/>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394" name="Group 394"/>
            <p:cNvGrpSpPr/>
            <p:nvPr/>
          </p:nvGrpSpPr>
          <p:grpSpPr>
            <a:xfrm>
              <a:off x="1113079" y="3771090"/>
              <a:ext cx="1286424" cy="193297"/>
              <a:chOff x="0" y="0"/>
              <a:chExt cx="1283713" cy="192889"/>
            </a:xfrm>
          </p:grpSpPr>
          <p:sp>
            <p:nvSpPr>
              <p:cNvPr id="395" name="Freeform 395"/>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396" name="TextBox 396"/>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397" name="TextBox 397"/>
            <p:cNvSpPr txBox="1"/>
            <p:nvPr/>
          </p:nvSpPr>
          <p:spPr>
            <a:xfrm>
              <a:off x="1526293" y="4247002"/>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98" name="TextBox 398"/>
            <p:cNvSpPr txBox="1"/>
            <p:nvPr/>
          </p:nvSpPr>
          <p:spPr>
            <a:xfrm>
              <a:off x="1526293" y="4015720"/>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399" name="TextBox 399"/>
            <p:cNvSpPr txBox="1"/>
            <p:nvPr/>
          </p:nvSpPr>
          <p:spPr>
            <a:xfrm>
              <a:off x="1526293" y="3782062"/>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400" name="TextBox 400"/>
            <p:cNvSpPr txBox="1"/>
            <p:nvPr/>
          </p:nvSpPr>
          <p:spPr>
            <a:xfrm>
              <a:off x="2436390" y="4282929"/>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401" name="TextBox 401"/>
            <p:cNvSpPr txBox="1"/>
            <p:nvPr/>
          </p:nvSpPr>
          <p:spPr>
            <a:xfrm>
              <a:off x="2436390" y="4036316"/>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402" name="TextBox 402"/>
            <p:cNvSpPr txBox="1"/>
            <p:nvPr/>
          </p:nvSpPr>
          <p:spPr>
            <a:xfrm>
              <a:off x="2436390" y="3785980"/>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403" name="TextBox 403"/>
            <p:cNvSpPr txBox="1"/>
            <p:nvPr/>
          </p:nvSpPr>
          <p:spPr>
            <a:xfrm>
              <a:off x="2436390" y="357374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404" name="TextBox 404"/>
            <p:cNvSpPr txBox="1"/>
            <p:nvPr/>
          </p:nvSpPr>
          <p:spPr>
            <a:xfrm>
              <a:off x="2436390" y="3343648"/>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405" name="TextBox 405"/>
            <p:cNvSpPr txBox="1"/>
            <p:nvPr/>
          </p:nvSpPr>
          <p:spPr>
            <a:xfrm>
              <a:off x="2436390" y="3138882"/>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406" name="TextBox 406"/>
            <p:cNvSpPr txBox="1"/>
            <p:nvPr/>
          </p:nvSpPr>
          <p:spPr>
            <a:xfrm>
              <a:off x="2436390" y="291926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407" name="TextBox 407"/>
            <p:cNvSpPr txBox="1"/>
            <p:nvPr/>
          </p:nvSpPr>
          <p:spPr>
            <a:xfrm>
              <a:off x="2436390" y="2699600"/>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408" name="Freeform 408"/>
            <p:cNvSpPr/>
            <p:nvPr/>
          </p:nvSpPr>
          <p:spPr>
            <a:xfrm>
              <a:off x="1113079" y="787905"/>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409" name="Freeform 409"/>
            <p:cNvSpPr/>
            <p:nvPr/>
          </p:nvSpPr>
          <p:spPr>
            <a:xfrm>
              <a:off x="1113079" y="1006923"/>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410" name="Freeform 410"/>
            <p:cNvSpPr/>
            <p:nvPr/>
          </p:nvSpPr>
          <p:spPr>
            <a:xfrm>
              <a:off x="1113079" y="1225941"/>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411" name="Freeform 411"/>
            <p:cNvSpPr/>
            <p:nvPr/>
          </p:nvSpPr>
          <p:spPr>
            <a:xfrm>
              <a:off x="1113079" y="1444959"/>
              <a:ext cx="1286424" cy="176281"/>
            </a:xfrm>
            <a:custGeom>
              <a:avLst/>
              <a:gdLst/>
              <a:ahLst/>
              <a:cxnLst/>
              <a:rect l="l" t="t" r="r" b="b"/>
              <a:pathLst>
                <a:path w="1286424" h="176281">
                  <a:moveTo>
                    <a:pt x="0" y="0"/>
                  </a:moveTo>
                  <a:lnTo>
                    <a:pt x="1286424" y="0"/>
                  </a:lnTo>
                  <a:lnTo>
                    <a:pt x="1286424" y="176281"/>
                  </a:lnTo>
                  <a:lnTo>
                    <a:pt x="0" y="176281"/>
                  </a:lnTo>
                  <a:lnTo>
                    <a:pt x="0" y="0"/>
                  </a:lnTo>
                  <a:close/>
                </a:path>
              </a:pathLst>
            </a:custGeom>
            <a:blipFill>
              <a:blip r:embed="rId8"/>
              <a:stretch>
                <a:fillRect t="-1132148" r="-68843"/>
              </a:stretch>
            </a:blipFill>
          </p:spPr>
          <p:txBody>
            <a:bodyPr/>
            <a:lstStyle/>
            <a:p>
              <a:endParaRPr lang="en-PH"/>
            </a:p>
          </p:txBody>
        </p:sp>
        <p:sp>
          <p:nvSpPr>
            <p:cNvPr id="412" name="Freeform 412"/>
            <p:cNvSpPr/>
            <p:nvPr/>
          </p:nvSpPr>
          <p:spPr>
            <a:xfrm>
              <a:off x="1113079" y="1663977"/>
              <a:ext cx="1286424" cy="176281"/>
            </a:xfrm>
            <a:custGeom>
              <a:avLst/>
              <a:gdLst/>
              <a:ahLst/>
              <a:cxnLst/>
              <a:rect l="l" t="t" r="r" b="b"/>
              <a:pathLst>
                <a:path w="1286424" h="176281">
                  <a:moveTo>
                    <a:pt x="0" y="0"/>
                  </a:moveTo>
                  <a:lnTo>
                    <a:pt x="1286424" y="0"/>
                  </a:lnTo>
                  <a:lnTo>
                    <a:pt x="1286424" y="176280"/>
                  </a:lnTo>
                  <a:lnTo>
                    <a:pt x="0" y="176280"/>
                  </a:lnTo>
                  <a:lnTo>
                    <a:pt x="0" y="0"/>
                  </a:lnTo>
                  <a:close/>
                </a:path>
              </a:pathLst>
            </a:custGeom>
            <a:blipFill>
              <a:blip r:embed="rId8"/>
              <a:stretch>
                <a:fillRect t="-1132148" r="-68843"/>
              </a:stretch>
            </a:blipFill>
          </p:spPr>
          <p:txBody>
            <a:bodyPr/>
            <a:lstStyle/>
            <a:p>
              <a:endParaRPr lang="en-PH"/>
            </a:p>
          </p:txBody>
        </p:sp>
        <p:grpSp>
          <p:nvGrpSpPr>
            <p:cNvPr id="413" name="Group 413"/>
            <p:cNvGrpSpPr/>
            <p:nvPr/>
          </p:nvGrpSpPr>
          <p:grpSpPr>
            <a:xfrm>
              <a:off x="1113079" y="2345559"/>
              <a:ext cx="1286424" cy="193297"/>
              <a:chOff x="0" y="0"/>
              <a:chExt cx="1283713" cy="192889"/>
            </a:xfrm>
          </p:grpSpPr>
          <p:sp>
            <p:nvSpPr>
              <p:cNvPr id="414" name="Freeform 414"/>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15" name="TextBox 415"/>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416" name="Group 416"/>
            <p:cNvGrpSpPr/>
            <p:nvPr/>
          </p:nvGrpSpPr>
          <p:grpSpPr>
            <a:xfrm>
              <a:off x="1113079" y="2114277"/>
              <a:ext cx="1286424" cy="193297"/>
              <a:chOff x="0" y="0"/>
              <a:chExt cx="1283713" cy="192889"/>
            </a:xfrm>
          </p:grpSpPr>
          <p:sp>
            <p:nvSpPr>
              <p:cNvPr id="417" name="Freeform 417"/>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18" name="TextBox 418"/>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grpSp>
          <p:nvGrpSpPr>
            <p:cNvPr id="419" name="Group 419"/>
            <p:cNvGrpSpPr/>
            <p:nvPr/>
          </p:nvGrpSpPr>
          <p:grpSpPr>
            <a:xfrm>
              <a:off x="1113079" y="1882994"/>
              <a:ext cx="1286424" cy="193297"/>
              <a:chOff x="0" y="0"/>
              <a:chExt cx="1283713" cy="192889"/>
            </a:xfrm>
          </p:grpSpPr>
          <p:sp>
            <p:nvSpPr>
              <p:cNvPr id="420" name="Freeform 420"/>
              <p:cNvSpPr/>
              <p:nvPr/>
            </p:nvSpPr>
            <p:spPr>
              <a:xfrm>
                <a:off x="0" y="0"/>
                <a:ext cx="1283713" cy="192889"/>
              </a:xfrm>
              <a:custGeom>
                <a:avLst/>
                <a:gdLst/>
                <a:ahLst/>
                <a:cxnLst/>
                <a:rect l="l" t="t" r="r" b="b"/>
                <a:pathLst>
                  <a:path w="1283713" h="192889">
                    <a:moveTo>
                      <a:pt x="0" y="0"/>
                    </a:moveTo>
                    <a:lnTo>
                      <a:pt x="1283713" y="0"/>
                    </a:lnTo>
                    <a:lnTo>
                      <a:pt x="1283713" y="192889"/>
                    </a:lnTo>
                    <a:lnTo>
                      <a:pt x="0" y="192889"/>
                    </a:lnTo>
                    <a:close/>
                  </a:path>
                </a:pathLst>
              </a:custGeom>
              <a:solidFill>
                <a:srgbClr val="FFDE59"/>
              </a:solidFill>
            </p:spPr>
            <p:txBody>
              <a:bodyPr/>
              <a:lstStyle/>
              <a:p>
                <a:endParaRPr lang="en-PH"/>
              </a:p>
            </p:txBody>
          </p:sp>
          <p:sp>
            <p:nvSpPr>
              <p:cNvPr id="421" name="TextBox 421"/>
              <p:cNvSpPr txBox="1"/>
              <p:nvPr/>
            </p:nvSpPr>
            <p:spPr>
              <a:xfrm>
                <a:off x="0" y="-28575"/>
                <a:ext cx="1283713" cy="221464"/>
              </a:xfrm>
              <a:prstGeom prst="rect">
                <a:avLst/>
              </a:prstGeom>
            </p:spPr>
            <p:txBody>
              <a:bodyPr lIns="50800" tIns="50800" rIns="50800" bIns="50800" rtlCol="0" anchor="ctr"/>
              <a:lstStyle/>
              <a:p>
                <a:pPr algn="ctr">
                  <a:lnSpc>
                    <a:spcPts val="2596"/>
                  </a:lnSpc>
                </a:pPr>
                <a:endParaRPr/>
              </a:p>
            </p:txBody>
          </p:sp>
        </p:grpSp>
        <p:sp>
          <p:nvSpPr>
            <p:cNvPr id="422" name="TextBox 422"/>
            <p:cNvSpPr txBox="1"/>
            <p:nvPr/>
          </p:nvSpPr>
          <p:spPr>
            <a:xfrm>
              <a:off x="1526293" y="2358907"/>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423" name="TextBox 423"/>
            <p:cNvSpPr txBox="1"/>
            <p:nvPr/>
          </p:nvSpPr>
          <p:spPr>
            <a:xfrm>
              <a:off x="1526293" y="2127624"/>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424" name="TextBox 424"/>
            <p:cNvSpPr txBox="1"/>
            <p:nvPr/>
          </p:nvSpPr>
          <p:spPr>
            <a:xfrm>
              <a:off x="1526293" y="1893966"/>
              <a:ext cx="445128" cy="149927"/>
            </a:xfrm>
            <a:prstGeom prst="rect">
              <a:avLst/>
            </a:prstGeom>
          </p:spPr>
          <p:txBody>
            <a:bodyPr lIns="0" tIns="0" rIns="0" bIns="0" rtlCol="0" anchor="t">
              <a:spAutoFit/>
            </a:bodyPr>
            <a:lstStyle/>
            <a:p>
              <a:pPr algn="ctr">
                <a:lnSpc>
                  <a:spcPts val="906"/>
                </a:lnSpc>
              </a:pPr>
              <a:r>
                <a:rPr lang="en-US" sz="647">
                  <a:solidFill>
                    <a:srgbClr val="000000"/>
                  </a:solidFill>
                  <a:latin typeface="Alatsi"/>
                  <a:ea typeface="Alatsi"/>
                  <a:cs typeface="Alatsi"/>
                  <a:sym typeface="Alatsi"/>
                </a:rPr>
                <a:t>Electrons</a:t>
              </a:r>
            </a:p>
          </p:txBody>
        </p:sp>
        <p:sp>
          <p:nvSpPr>
            <p:cNvPr id="425" name="TextBox 425"/>
            <p:cNvSpPr txBox="1"/>
            <p:nvPr/>
          </p:nvSpPr>
          <p:spPr>
            <a:xfrm>
              <a:off x="2436390" y="239483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111</a:t>
              </a:r>
            </a:p>
          </p:txBody>
        </p:sp>
        <p:sp>
          <p:nvSpPr>
            <p:cNvPr id="426" name="TextBox 426"/>
            <p:cNvSpPr txBox="1"/>
            <p:nvPr/>
          </p:nvSpPr>
          <p:spPr>
            <a:xfrm>
              <a:off x="2436390" y="214822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110</a:t>
              </a:r>
            </a:p>
          </p:txBody>
        </p:sp>
        <p:sp>
          <p:nvSpPr>
            <p:cNvPr id="427" name="TextBox 427"/>
            <p:cNvSpPr txBox="1"/>
            <p:nvPr/>
          </p:nvSpPr>
          <p:spPr>
            <a:xfrm>
              <a:off x="2436390" y="1897884"/>
              <a:ext cx="318029" cy="160205"/>
            </a:xfrm>
            <a:prstGeom prst="rect">
              <a:avLst/>
            </a:prstGeom>
          </p:spPr>
          <p:txBody>
            <a:bodyPr lIns="0" tIns="0" rIns="0" bIns="0" rtlCol="0" anchor="t">
              <a:spAutoFit/>
            </a:bodyPr>
            <a:lstStyle/>
            <a:p>
              <a:pPr algn="ctr">
                <a:lnSpc>
                  <a:spcPts val="909"/>
                </a:lnSpc>
                <a:spcBef>
                  <a:spcPct val="0"/>
                </a:spcBef>
              </a:pPr>
              <a:r>
                <a:rPr lang="en-US" sz="649" b="1">
                  <a:solidFill>
                    <a:srgbClr val="000000"/>
                  </a:solidFill>
                  <a:latin typeface="Open Sans Bold"/>
                  <a:ea typeface="Open Sans Bold"/>
                  <a:cs typeface="Open Sans Bold"/>
                  <a:sym typeface="Open Sans Bold"/>
                </a:rPr>
                <a:t>101</a:t>
              </a:r>
            </a:p>
          </p:txBody>
        </p:sp>
        <p:sp>
          <p:nvSpPr>
            <p:cNvPr id="428" name="TextBox 428"/>
            <p:cNvSpPr txBox="1"/>
            <p:nvPr/>
          </p:nvSpPr>
          <p:spPr>
            <a:xfrm>
              <a:off x="2436390" y="1685647"/>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100</a:t>
              </a:r>
            </a:p>
          </p:txBody>
        </p:sp>
        <p:sp>
          <p:nvSpPr>
            <p:cNvPr id="429" name="TextBox 429"/>
            <p:cNvSpPr txBox="1"/>
            <p:nvPr/>
          </p:nvSpPr>
          <p:spPr>
            <a:xfrm>
              <a:off x="2436390" y="1455553"/>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011</a:t>
              </a:r>
            </a:p>
          </p:txBody>
        </p:sp>
        <p:sp>
          <p:nvSpPr>
            <p:cNvPr id="430" name="TextBox 430"/>
            <p:cNvSpPr txBox="1"/>
            <p:nvPr/>
          </p:nvSpPr>
          <p:spPr>
            <a:xfrm>
              <a:off x="2436390" y="1250786"/>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010</a:t>
              </a:r>
            </a:p>
          </p:txBody>
        </p:sp>
        <p:sp>
          <p:nvSpPr>
            <p:cNvPr id="431" name="TextBox 431"/>
            <p:cNvSpPr txBox="1"/>
            <p:nvPr/>
          </p:nvSpPr>
          <p:spPr>
            <a:xfrm>
              <a:off x="2436390" y="1031171"/>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001</a:t>
              </a:r>
            </a:p>
          </p:txBody>
        </p:sp>
        <p:sp>
          <p:nvSpPr>
            <p:cNvPr id="432" name="TextBox 432"/>
            <p:cNvSpPr txBox="1"/>
            <p:nvPr/>
          </p:nvSpPr>
          <p:spPr>
            <a:xfrm>
              <a:off x="2436390" y="811504"/>
              <a:ext cx="318029" cy="118260"/>
            </a:xfrm>
            <a:prstGeom prst="rect">
              <a:avLst/>
            </a:prstGeom>
          </p:spPr>
          <p:txBody>
            <a:bodyPr lIns="0" tIns="0" rIns="0" bIns="0" rtlCol="0" anchor="t">
              <a:spAutoFit/>
            </a:bodyPr>
            <a:lstStyle/>
            <a:p>
              <a:pPr algn="ctr">
                <a:lnSpc>
                  <a:spcPts val="764"/>
                </a:lnSpc>
                <a:spcBef>
                  <a:spcPct val="0"/>
                </a:spcBef>
              </a:pPr>
              <a:r>
                <a:rPr lang="en-US" sz="546">
                  <a:solidFill>
                    <a:srgbClr val="000000"/>
                  </a:solidFill>
                  <a:latin typeface="Open Sans"/>
                  <a:ea typeface="Open Sans"/>
                  <a:cs typeface="Open Sans"/>
                  <a:sym typeface="Open Sans"/>
                </a:rPr>
                <a:t>000</a:t>
              </a:r>
            </a:p>
          </p:txBody>
        </p:sp>
        <p:sp>
          <p:nvSpPr>
            <p:cNvPr id="433" name="TextBox 433"/>
            <p:cNvSpPr txBox="1"/>
            <p:nvPr/>
          </p:nvSpPr>
          <p:spPr>
            <a:xfrm>
              <a:off x="0" y="164290"/>
              <a:ext cx="3553257" cy="623615"/>
            </a:xfrm>
            <a:prstGeom prst="rect">
              <a:avLst/>
            </a:prstGeom>
          </p:spPr>
          <p:txBody>
            <a:bodyPr lIns="0" tIns="0" rIns="0" bIns="0" rtlCol="0" anchor="t">
              <a:spAutoFit/>
            </a:bodyPr>
            <a:lstStyle/>
            <a:p>
              <a:pPr algn="ctr">
                <a:lnSpc>
                  <a:spcPts val="3971"/>
                </a:lnSpc>
                <a:spcBef>
                  <a:spcPct val="0"/>
                </a:spcBef>
              </a:pPr>
              <a:r>
                <a:rPr lang="en-US" sz="2837">
                  <a:solidFill>
                    <a:srgbClr val="000000"/>
                  </a:solidFill>
                  <a:latin typeface="Open Sans"/>
                  <a:ea typeface="Open Sans"/>
                  <a:cs typeface="Open Sans"/>
                  <a:sym typeface="Open Sans"/>
                </a:rPr>
                <a:t>x More</a:t>
              </a:r>
            </a:p>
          </p:txBody>
        </p:sp>
      </p:grpSp>
      <p:sp>
        <p:nvSpPr>
          <p:cNvPr id="434" name="TextBox 434"/>
          <p:cNvSpPr txBox="1"/>
          <p:nvPr/>
        </p:nvSpPr>
        <p:spPr>
          <a:xfrm>
            <a:off x="11628792" y="6138066"/>
            <a:ext cx="986561" cy="917460"/>
          </a:xfrm>
          <a:prstGeom prst="rect">
            <a:avLst/>
          </a:prstGeom>
        </p:spPr>
        <p:txBody>
          <a:bodyPr lIns="0" tIns="0" rIns="0" bIns="0" rtlCol="0" anchor="t">
            <a:spAutoFit/>
          </a:bodyPr>
          <a:lstStyle/>
          <a:p>
            <a:pPr algn="ctr">
              <a:lnSpc>
                <a:spcPts val="3650"/>
              </a:lnSpc>
              <a:spcBef>
                <a:spcPct val="0"/>
              </a:spcBef>
            </a:pPr>
            <a:r>
              <a:rPr lang="en-US" sz="2607">
                <a:solidFill>
                  <a:srgbClr val="000000"/>
                </a:solidFill>
                <a:latin typeface="Open Sans"/>
                <a:ea typeface="Open Sans"/>
                <a:cs typeface="Open Sans"/>
                <a:sym typeface="Open Sans"/>
              </a:rPr>
              <a:t>x more </a:t>
            </a:r>
          </a:p>
        </p:txBody>
      </p:sp>
      <p:grpSp>
        <p:nvGrpSpPr>
          <p:cNvPr id="435" name="Group 435"/>
          <p:cNvGrpSpPr/>
          <p:nvPr/>
        </p:nvGrpSpPr>
        <p:grpSpPr>
          <a:xfrm>
            <a:off x="246002" y="9681341"/>
            <a:ext cx="4620001" cy="497281"/>
            <a:chOff x="0" y="0"/>
            <a:chExt cx="6160002" cy="663041"/>
          </a:xfrm>
        </p:grpSpPr>
        <p:sp>
          <p:nvSpPr>
            <p:cNvPr id="436" name="Freeform 436"/>
            <p:cNvSpPr/>
            <p:nvPr/>
          </p:nvSpPr>
          <p:spPr>
            <a:xfrm>
              <a:off x="0" y="0"/>
              <a:ext cx="605853" cy="663041"/>
            </a:xfrm>
            <a:custGeom>
              <a:avLst/>
              <a:gdLst/>
              <a:ahLst/>
              <a:cxnLst/>
              <a:rect l="l" t="t" r="r" b="b"/>
              <a:pathLst>
                <a:path w="605853" h="663041">
                  <a:moveTo>
                    <a:pt x="0" y="0"/>
                  </a:moveTo>
                  <a:lnTo>
                    <a:pt x="605853" y="0"/>
                  </a:lnTo>
                  <a:lnTo>
                    <a:pt x="605853" y="663041"/>
                  </a:lnTo>
                  <a:lnTo>
                    <a:pt x="0" y="6630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437" name="TextBox 437"/>
            <p:cNvSpPr txBox="1"/>
            <p:nvPr/>
          </p:nvSpPr>
          <p:spPr>
            <a:xfrm>
              <a:off x="605853" y="72440"/>
              <a:ext cx="5554148" cy="441960"/>
            </a:xfrm>
            <a:prstGeom prst="rect">
              <a:avLst/>
            </a:prstGeom>
          </p:spPr>
          <p:txBody>
            <a:bodyPr lIns="0" tIns="0" rIns="0" bIns="0" rtlCol="0" anchor="t">
              <a:spAutoFit/>
            </a:bodyPr>
            <a:lstStyle/>
            <a:p>
              <a:pPr algn="l">
                <a:lnSpc>
                  <a:spcPts val="2700"/>
                </a:lnSpc>
              </a:pPr>
              <a:r>
                <a:rPr lang="en-US" sz="1800">
                  <a:solidFill>
                    <a:srgbClr val="000000"/>
                  </a:solidFill>
                  <a:latin typeface="Poppins"/>
                  <a:ea typeface="Poppins"/>
                  <a:cs typeface="Poppins"/>
                  <a:sym typeface="Poppins"/>
                </a:rPr>
                <a:t> James Gan</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92" y="2278454"/>
            <a:ext cx="4514290" cy="33337"/>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3432928" y="4425150"/>
            <a:ext cx="2967800" cy="4114800"/>
          </a:xfrm>
          <a:custGeom>
            <a:avLst/>
            <a:gdLst/>
            <a:ahLst/>
            <a:cxnLst/>
            <a:rect l="l" t="t" r="r" b="b"/>
            <a:pathLst>
              <a:path w="2967800" h="4114800">
                <a:moveTo>
                  <a:pt x="0" y="0"/>
                </a:moveTo>
                <a:lnTo>
                  <a:pt x="2967800" y="0"/>
                </a:lnTo>
                <a:lnTo>
                  <a:pt x="2967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Freeform 9"/>
          <p:cNvSpPr/>
          <p:nvPr/>
        </p:nvSpPr>
        <p:spPr>
          <a:xfrm>
            <a:off x="8863788" y="4425150"/>
            <a:ext cx="6304011" cy="4114800"/>
          </a:xfrm>
          <a:custGeom>
            <a:avLst/>
            <a:gdLst/>
            <a:ahLst/>
            <a:cxnLst/>
            <a:rect l="l" t="t" r="r" b="b"/>
            <a:pathLst>
              <a:path w="6304011" h="4114800">
                <a:moveTo>
                  <a:pt x="0" y="0"/>
                </a:moveTo>
                <a:lnTo>
                  <a:pt x="6304012" y="0"/>
                </a:lnTo>
                <a:lnTo>
                  <a:pt x="630401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0" name="TextBox 10"/>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1" name="TextBox 11"/>
          <p:cNvSpPr txBox="1"/>
          <p:nvPr/>
        </p:nvSpPr>
        <p:spPr>
          <a:xfrm>
            <a:off x="402046" y="1527567"/>
            <a:ext cx="877889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Use cases</a:t>
            </a:r>
          </a:p>
        </p:txBody>
      </p:sp>
      <p:sp>
        <p:nvSpPr>
          <p:cNvPr id="12" name="TextBox 12"/>
          <p:cNvSpPr txBox="1"/>
          <p:nvPr/>
        </p:nvSpPr>
        <p:spPr>
          <a:xfrm>
            <a:off x="402046" y="2445888"/>
            <a:ext cx="16632848" cy="506131"/>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The most common use for solid-state media is either in a memory card or a USB flash drive.</a:t>
            </a:r>
          </a:p>
        </p:txBody>
      </p:sp>
      <p:sp>
        <p:nvSpPr>
          <p:cNvPr id="13" name="TextBox 13"/>
          <p:cNvSpPr txBox="1"/>
          <p:nvPr/>
        </p:nvSpPr>
        <p:spPr>
          <a:xfrm>
            <a:off x="12244163" y="7667201"/>
            <a:ext cx="4215939" cy="1591099"/>
          </a:xfrm>
          <a:prstGeom prst="rect">
            <a:avLst/>
          </a:prstGeom>
        </p:spPr>
        <p:txBody>
          <a:bodyPr lIns="0" tIns="0" rIns="0" bIns="0" rtlCol="0" anchor="t">
            <a:spAutoFit/>
          </a:bodyPr>
          <a:lstStyle/>
          <a:p>
            <a:pPr algn="l">
              <a:lnSpc>
                <a:spcPts val="3172"/>
              </a:lnSpc>
              <a:spcBef>
                <a:spcPct val="0"/>
              </a:spcBef>
            </a:pPr>
            <a:r>
              <a:rPr lang="en-US" sz="2266">
                <a:solidFill>
                  <a:srgbClr val="000000"/>
                </a:solidFill>
                <a:latin typeface="Open Sans"/>
                <a:ea typeface="Open Sans"/>
                <a:cs typeface="Open Sans"/>
                <a:sym typeface="Open Sans"/>
              </a:rPr>
              <a:t>Flash memory is integrated into a device with the memory chip connected to a standard USB connector.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92" y="2278454"/>
            <a:ext cx="4514290" cy="33337"/>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5646514" y="4085494"/>
            <a:ext cx="6357135" cy="4114800"/>
          </a:xfrm>
          <a:custGeom>
            <a:avLst/>
            <a:gdLst/>
            <a:ahLst/>
            <a:cxnLst/>
            <a:rect l="l" t="t" r="r" b="b"/>
            <a:pathLst>
              <a:path w="6357135" h="4114800">
                <a:moveTo>
                  <a:pt x="0" y="0"/>
                </a:moveTo>
                <a:lnTo>
                  <a:pt x="6357135" y="0"/>
                </a:lnTo>
                <a:lnTo>
                  <a:pt x="63571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TextBox 9"/>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0" name="TextBox 10"/>
          <p:cNvSpPr txBox="1"/>
          <p:nvPr/>
        </p:nvSpPr>
        <p:spPr>
          <a:xfrm>
            <a:off x="402046" y="1527567"/>
            <a:ext cx="877889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Solid State Drive</a:t>
            </a:r>
          </a:p>
        </p:txBody>
      </p:sp>
      <p:sp>
        <p:nvSpPr>
          <p:cNvPr id="11" name="TextBox 11"/>
          <p:cNvSpPr txBox="1"/>
          <p:nvPr/>
        </p:nvSpPr>
        <p:spPr>
          <a:xfrm>
            <a:off x="402046" y="2445888"/>
            <a:ext cx="16632848" cy="1030006"/>
          </a:xfrm>
          <a:prstGeom prst="rect">
            <a:avLst/>
          </a:prstGeom>
        </p:spPr>
        <p:txBody>
          <a:bodyPr lIns="0" tIns="0" rIns="0" bIns="0" rtlCol="0" anchor="t">
            <a:spAutoFit/>
          </a:bodyPr>
          <a:lstStyle/>
          <a:p>
            <a:pPr algn="l">
              <a:lnSpc>
                <a:spcPts val="4128"/>
              </a:lnSpc>
              <a:spcBef>
                <a:spcPct val="0"/>
              </a:spcBef>
            </a:pPr>
            <a:r>
              <a:rPr lang="en-US" sz="2948">
                <a:solidFill>
                  <a:srgbClr val="000000"/>
                </a:solidFill>
                <a:latin typeface="Open Sans"/>
                <a:ea typeface="Open Sans"/>
                <a:cs typeface="Open Sans"/>
                <a:sym typeface="Open Sans"/>
              </a:rPr>
              <a:t>A solid-state drive (SSD) is a storage device that uses NAND-based flash memory to store data, offering faster performance and durability compared to traditional hard disk drives (HDDs).</a:t>
            </a:r>
          </a:p>
        </p:txBody>
      </p:sp>
      <p:sp>
        <p:nvSpPr>
          <p:cNvPr id="12" name="TextBox 12"/>
          <p:cNvSpPr txBox="1"/>
          <p:nvPr/>
        </p:nvSpPr>
        <p:spPr>
          <a:xfrm>
            <a:off x="3125015" y="8400319"/>
            <a:ext cx="11186908" cy="1030006"/>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While degradation is possible, it will occur gradually and can be identified and mitigated through corrective measures.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214727" y="2056375"/>
            <a:ext cx="7070625" cy="49091"/>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TextBox 6"/>
          <p:cNvSpPr txBox="1"/>
          <p:nvPr/>
        </p:nvSpPr>
        <p:spPr>
          <a:xfrm>
            <a:off x="214373" y="1305488"/>
            <a:ext cx="10170384"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von Neumann architecture</a:t>
            </a:r>
          </a:p>
        </p:txBody>
      </p:sp>
      <p:grpSp>
        <p:nvGrpSpPr>
          <p:cNvPr id="7" name="Group 7"/>
          <p:cNvGrpSpPr/>
          <p:nvPr/>
        </p:nvGrpSpPr>
        <p:grpSpPr>
          <a:xfrm>
            <a:off x="2643760" y="3807997"/>
            <a:ext cx="13216140" cy="6129011"/>
            <a:chOff x="0" y="0"/>
            <a:chExt cx="17621521" cy="8172015"/>
          </a:xfrm>
        </p:grpSpPr>
        <p:grpSp>
          <p:nvGrpSpPr>
            <p:cNvPr id="8" name="Group 8"/>
            <p:cNvGrpSpPr/>
            <p:nvPr/>
          </p:nvGrpSpPr>
          <p:grpSpPr>
            <a:xfrm>
              <a:off x="0" y="0"/>
              <a:ext cx="15777343" cy="8172015"/>
              <a:chOff x="0" y="0"/>
              <a:chExt cx="3603388" cy="1866407"/>
            </a:xfrm>
          </p:grpSpPr>
          <p:sp>
            <p:nvSpPr>
              <p:cNvPr id="9" name="Freeform 9"/>
              <p:cNvSpPr/>
              <p:nvPr/>
            </p:nvSpPr>
            <p:spPr>
              <a:xfrm>
                <a:off x="0" y="0"/>
                <a:ext cx="3603389" cy="1866407"/>
              </a:xfrm>
              <a:custGeom>
                <a:avLst/>
                <a:gdLst/>
                <a:ahLst/>
                <a:cxnLst/>
                <a:rect l="l" t="t" r="r" b="b"/>
                <a:pathLst>
                  <a:path w="3603389" h="1866407">
                    <a:moveTo>
                      <a:pt x="28792" y="0"/>
                    </a:moveTo>
                    <a:lnTo>
                      <a:pt x="3574597" y="0"/>
                    </a:lnTo>
                    <a:cubicBezTo>
                      <a:pt x="3582233" y="0"/>
                      <a:pt x="3589556" y="3033"/>
                      <a:pt x="3594956" y="8433"/>
                    </a:cubicBezTo>
                    <a:cubicBezTo>
                      <a:pt x="3600355" y="13833"/>
                      <a:pt x="3603389" y="21156"/>
                      <a:pt x="3603389" y="28792"/>
                    </a:cubicBezTo>
                    <a:lnTo>
                      <a:pt x="3603389" y="1837615"/>
                    </a:lnTo>
                    <a:cubicBezTo>
                      <a:pt x="3603389" y="1853517"/>
                      <a:pt x="3590498" y="1866407"/>
                      <a:pt x="3574597" y="1866407"/>
                    </a:cubicBezTo>
                    <a:lnTo>
                      <a:pt x="28792" y="1866407"/>
                    </a:lnTo>
                    <a:cubicBezTo>
                      <a:pt x="12891" y="1866407"/>
                      <a:pt x="0" y="1853517"/>
                      <a:pt x="0" y="1837615"/>
                    </a:cubicBezTo>
                    <a:lnTo>
                      <a:pt x="0" y="28792"/>
                    </a:lnTo>
                    <a:cubicBezTo>
                      <a:pt x="0" y="21156"/>
                      <a:pt x="3033" y="13833"/>
                      <a:pt x="8433" y="8433"/>
                    </a:cubicBezTo>
                    <a:cubicBezTo>
                      <a:pt x="13833" y="3033"/>
                      <a:pt x="21156" y="0"/>
                      <a:pt x="28792" y="0"/>
                    </a:cubicBezTo>
                    <a:close/>
                  </a:path>
                </a:pathLst>
              </a:custGeom>
              <a:solidFill>
                <a:srgbClr val="F4F3F3"/>
              </a:solidFill>
            </p:spPr>
            <p:txBody>
              <a:bodyPr/>
              <a:lstStyle/>
              <a:p>
                <a:endParaRPr lang="en-PH"/>
              </a:p>
            </p:txBody>
          </p:sp>
          <p:sp>
            <p:nvSpPr>
              <p:cNvPr id="10" name="TextBox 10"/>
              <p:cNvSpPr txBox="1"/>
              <p:nvPr/>
            </p:nvSpPr>
            <p:spPr>
              <a:xfrm>
                <a:off x="0" y="-28575"/>
                <a:ext cx="3603388" cy="1894982"/>
              </a:xfrm>
              <a:prstGeom prst="rect">
                <a:avLst/>
              </a:prstGeom>
            </p:spPr>
            <p:txBody>
              <a:bodyPr lIns="58905" tIns="58905" rIns="58905" bIns="58905" rtlCol="0" anchor="ctr"/>
              <a:lstStyle/>
              <a:p>
                <a:pPr algn="ctr">
                  <a:lnSpc>
                    <a:spcPts val="2595"/>
                  </a:lnSpc>
                </a:pPr>
                <a:endParaRPr/>
              </a:p>
            </p:txBody>
          </p:sp>
        </p:grpSp>
        <p:grpSp>
          <p:nvGrpSpPr>
            <p:cNvPr id="11" name="Group 11"/>
            <p:cNvGrpSpPr/>
            <p:nvPr/>
          </p:nvGrpSpPr>
          <p:grpSpPr>
            <a:xfrm>
              <a:off x="2540008" y="4633556"/>
              <a:ext cx="1621476" cy="724793"/>
              <a:chOff x="0" y="0"/>
              <a:chExt cx="1193287" cy="533394"/>
            </a:xfrm>
          </p:grpSpPr>
          <p:sp>
            <p:nvSpPr>
              <p:cNvPr id="12" name="Freeform 12"/>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solidFill>
            </p:spPr>
            <p:txBody>
              <a:bodyPr/>
              <a:lstStyle/>
              <a:p>
                <a:endParaRPr lang="en-PH"/>
              </a:p>
            </p:txBody>
          </p:sp>
        </p:grpSp>
        <p:grpSp>
          <p:nvGrpSpPr>
            <p:cNvPr id="13" name="Group 13"/>
            <p:cNvGrpSpPr/>
            <p:nvPr/>
          </p:nvGrpSpPr>
          <p:grpSpPr>
            <a:xfrm>
              <a:off x="11615859" y="4653748"/>
              <a:ext cx="1621476" cy="724793"/>
              <a:chOff x="0" y="0"/>
              <a:chExt cx="1193287" cy="533394"/>
            </a:xfrm>
          </p:grpSpPr>
          <p:sp>
            <p:nvSpPr>
              <p:cNvPr id="14" name="Freeform 14"/>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solidFill>
            </p:spPr>
            <p:txBody>
              <a:bodyPr/>
              <a:lstStyle/>
              <a:p>
                <a:endParaRPr lang="en-PH"/>
              </a:p>
            </p:txBody>
          </p:sp>
        </p:grpSp>
        <p:grpSp>
          <p:nvGrpSpPr>
            <p:cNvPr id="15" name="Group 15"/>
            <p:cNvGrpSpPr/>
            <p:nvPr/>
          </p:nvGrpSpPr>
          <p:grpSpPr>
            <a:xfrm>
              <a:off x="3796424" y="384334"/>
              <a:ext cx="8332410" cy="3698264"/>
              <a:chOff x="0" y="0"/>
              <a:chExt cx="2820179" cy="1251711"/>
            </a:xfrm>
          </p:grpSpPr>
          <p:sp>
            <p:nvSpPr>
              <p:cNvPr id="16" name="Freeform 16"/>
              <p:cNvSpPr/>
              <p:nvPr/>
            </p:nvSpPr>
            <p:spPr>
              <a:xfrm>
                <a:off x="0" y="0"/>
                <a:ext cx="2820179" cy="1251711"/>
              </a:xfrm>
              <a:custGeom>
                <a:avLst/>
                <a:gdLst/>
                <a:ahLst/>
                <a:cxnLst/>
                <a:rect l="l" t="t" r="r" b="b"/>
                <a:pathLst>
                  <a:path w="2820179" h="1251711">
                    <a:moveTo>
                      <a:pt x="0" y="0"/>
                    </a:moveTo>
                    <a:lnTo>
                      <a:pt x="0" y="1251711"/>
                    </a:lnTo>
                    <a:lnTo>
                      <a:pt x="2820179" y="1251711"/>
                    </a:lnTo>
                    <a:lnTo>
                      <a:pt x="2820179" y="0"/>
                    </a:lnTo>
                    <a:lnTo>
                      <a:pt x="0" y="0"/>
                    </a:lnTo>
                    <a:close/>
                    <a:moveTo>
                      <a:pt x="2759219" y="1190751"/>
                    </a:moveTo>
                    <a:lnTo>
                      <a:pt x="59690" y="1190751"/>
                    </a:lnTo>
                    <a:lnTo>
                      <a:pt x="59690" y="59690"/>
                    </a:lnTo>
                    <a:lnTo>
                      <a:pt x="2759219" y="59690"/>
                    </a:lnTo>
                    <a:lnTo>
                      <a:pt x="2759219" y="1190751"/>
                    </a:lnTo>
                    <a:close/>
                  </a:path>
                </a:pathLst>
              </a:custGeom>
              <a:solidFill>
                <a:srgbClr val="FF1495"/>
              </a:solidFill>
            </p:spPr>
            <p:txBody>
              <a:bodyPr/>
              <a:lstStyle/>
              <a:p>
                <a:endParaRPr lang="en-PH"/>
              </a:p>
            </p:txBody>
          </p:sp>
        </p:grpSp>
        <p:grpSp>
          <p:nvGrpSpPr>
            <p:cNvPr id="17" name="Group 17"/>
            <p:cNvGrpSpPr/>
            <p:nvPr/>
          </p:nvGrpSpPr>
          <p:grpSpPr>
            <a:xfrm>
              <a:off x="5570353" y="4631690"/>
              <a:ext cx="4627385" cy="1011900"/>
              <a:chOff x="0" y="0"/>
              <a:chExt cx="1566180" cy="342487"/>
            </a:xfrm>
          </p:grpSpPr>
          <p:sp>
            <p:nvSpPr>
              <p:cNvPr id="18" name="Freeform 18"/>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19" name="Freeform 19"/>
            <p:cNvSpPr/>
            <p:nvPr/>
          </p:nvSpPr>
          <p:spPr>
            <a:xfrm>
              <a:off x="4417098" y="2905891"/>
              <a:ext cx="1034711" cy="863513"/>
            </a:xfrm>
            <a:custGeom>
              <a:avLst/>
              <a:gdLst/>
              <a:ahLst/>
              <a:cxnLst/>
              <a:rect l="l" t="t" r="r" b="b"/>
              <a:pathLst>
                <a:path w="1034711" h="863513">
                  <a:moveTo>
                    <a:pt x="0" y="0"/>
                  </a:moveTo>
                  <a:lnTo>
                    <a:pt x="1034711" y="0"/>
                  </a:lnTo>
                  <a:lnTo>
                    <a:pt x="1034711" y="863513"/>
                  </a:lnTo>
                  <a:lnTo>
                    <a:pt x="0" y="863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20" name="Group 20"/>
            <p:cNvGrpSpPr/>
            <p:nvPr/>
          </p:nvGrpSpPr>
          <p:grpSpPr>
            <a:xfrm>
              <a:off x="5199189" y="1286520"/>
              <a:ext cx="939928" cy="939928"/>
              <a:chOff x="0" y="0"/>
              <a:chExt cx="1913890" cy="1913890"/>
            </a:xfrm>
          </p:grpSpPr>
          <p:sp>
            <p:nvSpPr>
              <p:cNvPr id="21" name="Freeform 2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DE59"/>
              </a:solidFill>
            </p:spPr>
            <p:txBody>
              <a:bodyPr/>
              <a:lstStyle/>
              <a:p>
                <a:endParaRPr lang="en-PH"/>
              </a:p>
            </p:txBody>
          </p:sp>
        </p:grpSp>
        <p:grpSp>
          <p:nvGrpSpPr>
            <p:cNvPr id="22" name="Group 22"/>
            <p:cNvGrpSpPr/>
            <p:nvPr/>
          </p:nvGrpSpPr>
          <p:grpSpPr>
            <a:xfrm>
              <a:off x="8049398" y="1253166"/>
              <a:ext cx="3087024" cy="433367"/>
              <a:chOff x="0" y="0"/>
              <a:chExt cx="2652321" cy="372342"/>
            </a:xfrm>
          </p:grpSpPr>
          <p:sp>
            <p:nvSpPr>
              <p:cNvPr id="23" name="Freeform 23"/>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sp>
          <p:nvSpPr>
            <p:cNvPr id="24" name="Freeform 24"/>
            <p:cNvSpPr/>
            <p:nvPr/>
          </p:nvSpPr>
          <p:spPr>
            <a:xfrm>
              <a:off x="4460007" y="1323116"/>
              <a:ext cx="515726" cy="515726"/>
            </a:xfrm>
            <a:custGeom>
              <a:avLst/>
              <a:gdLst/>
              <a:ahLst/>
              <a:cxnLst/>
              <a:rect l="l" t="t" r="r" b="b"/>
              <a:pathLst>
                <a:path w="515726" h="515726">
                  <a:moveTo>
                    <a:pt x="0" y="0"/>
                  </a:moveTo>
                  <a:lnTo>
                    <a:pt x="515726" y="0"/>
                  </a:lnTo>
                  <a:lnTo>
                    <a:pt x="515726" y="515726"/>
                  </a:lnTo>
                  <a:lnTo>
                    <a:pt x="0" y="5157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25" name="Group 25"/>
            <p:cNvGrpSpPr/>
            <p:nvPr/>
          </p:nvGrpSpPr>
          <p:grpSpPr>
            <a:xfrm>
              <a:off x="8049398" y="1785131"/>
              <a:ext cx="3087024" cy="433367"/>
              <a:chOff x="0" y="0"/>
              <a:chExt cx="2652321" cy="372342"/>
            </a:xfrm>
          </p:grpSpPr>
          <p:sp>
            <p:nvSpPr>
              <p:cNvPr id="26" name="Freeform 26"/>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27" name="Group 27"/>
            <p:cNvGrpSpPr/>
            <p:nvPr/>
          </p:nvGrpSpPr>
          <p:grpSpPr>
            <a:xfrm>
              <a:off x="8049398" y="2290954"/>
              <a:ext cx="3087024" cy="433367"/>
              <a:chOff x="0" y="0"/>
              <a:chExt cx="2652321" cy="372342"/>
            </a:xfrm>
          </p:grpSpPr>
          <p:sp>
            <p:nvSpPr>
              <p:cNvPr id="28" name="Freeform 28"/>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29" name="Group 29"/>
            <p:cNvGrpSpPr/>
            <p:nvPr/>
          </p:nvGrpSpPr>
          <p:grpSpPr>
            <a:xfrm>
              <a:off x="8049398" y="2800338"/>
              <a:ext cx="3087024" cy="433367"/>
              <a:chOff x="0" y="0"/>
              <a:chExt cx="2652321" cy="372342"/>
            </a:xfrm>
          </p:grpSpPr>
          <p:sp>
            <p:nvSpPr>
              <p:cNvPr id="30" name="Freeform 30"/>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31" name="Group 31"/>
            <p:cNvGrpSpPr/>
            <p:nvPr/>
          </p:nvGrpSpPr>
          <p:grpSpPr>
            <a:xfrm>
              <a:off x="8049398" y="3330288"/>
              <a:ext cx="3087024" cy="433367"/>
              <a:chOff x="0" y="0"/>
              <a:chExt cx="2652321" cy="372342"/>
            </a:xfrm>
          </p:grpSpPr>
          <p:sp>
            <p:nvSpPr>
              <p:cNvPr id="32" name="Freeform 32"/>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sp>
          <p:nvSpPr>
            <p:cNvPr id="33" name="AutoShape 33"/>
            <p:cNvSpPr/>
            <p:nvPr/>
          </p:nvSpPr>
          <p:spPr>
            <a:xfrm flipV="1">
              <a:off x="6981542" y="1469849"/>
              <a:ext cx="0" cy="3163707"/>
            </a:xfrm>
            <a:prstGeom prst="line">
              <a:avLst/>
            </a:prstGeom>
            <a:ln w="56836" cap="rnd">
              <a:solidFill>
                <a:srgbClr val="C9E265"/>
              </a:solidFill>
              <a:prstDash val="solid"/>
              <a:headEnd type="none" w="sm" len="sm"/>
              <a:tailEnd type="none" w="sm" len="sm"/>
            </a:ln>
          </p:spPr>
          <p:txBody>
            <a:bodyPr/>
            <a:lstStyle/>
            <a:p>
              <a:endParaRPr lang="en-PH"/>
            </a:p>
          </p:txBody>
        </p:sp>
        <p:sp>
          <p:nvSpPr>
            <p:cNvPr id="34" name="AutoShape 34"/>
            <p:cNvSpPr/>
            <p:nvPr/>
          </p:nvSpPr>
          <p:spPr>
            <a:xfrm flipV="1">
              <a:off x="7160237" y="2456541"/>
              <a:ext cx="0" cy="2177014"/>
            </a:xfrm>
            <a:prstGeom prst="line">
              <a:avLst/>
            </a:prstGeom>
            <a:ln w="56836" cap="rnd">
              <a:solidFill>
                <a:srgbClr val="FF5757"/>
              </a:solidFill>
              <a:prstDash val="solid"/>
              <a:headEnd type="none" w="sm" len="sm"/>
              <a:tailEnd type="none" w="sm" len="sm"/>
            </a:ln>
          </p:spPr>
          <p:txBody>
            <a:bodyPr/>
            <a:lstStyle/>
            <a:p>
              <a:endParaRPr lang="en-PH"/>
            </a:p>
          </p:txBody>
        </p:sp>
        <p:sp>
          <p:nvSpPr>
            <p:cNvPr id="35" name="AutoShape 35"/>
            <p:cNvSpPr/>
            <p:nvPr/>
          </p:nvSpPr>
          <p:spPr>
            <a:xfrm flipV="1">
              <a:off x="6271973" y="3017410"/>
              <a:ext cx="0" cy="1583245"/>
            </a:xfrm>
            <a:prstGeom prst="line">
              <a:avLst/>
            </a:prstGeom>
            <a:ln w="56836" cap="rnd">
              <a:solidFill>
                <a:srgbClr val="38B6FF"/>
              </a:solidFill>
              <a:prstDash val="solid"/>
              <a:headEnd type="none" w="sm" len="sm"/>
              <a:tailEnd type="none" w="sm" len="sm"/>
            </a:ln>
          </p:spPr>
          <p:txBody>
            <a:bodyPr/>
            <a:lstStyle/>
            <a:p>
              <a:endParaRPr lang="en-PH"/>
            </a:p>
          </p:txBody>
        </p:sp>
        <p:sp>
          <p:nvSpPr>
            <p:cNvPr id="36" name="AutoShape 36"/>
            <p:cNvSpPr/>
            <p:nvPr/>
          </p:nvSpPr>
          <p:spPr>
            <a:xfrm flipH="1">
              <a:off x="4169693" y="5203473"/>
              <a:ext cx="1400200" cy="0"/>
            </a:xfrm>
            <a:prstGeom prst="line">
              <a:avLst/>
            </a:prstGeom>
            <a:ln w="56836" cap="rnd">
              <a:solidFill>
                <a:srgbClr val="C9E265"/>
              </a:solidFill>
              <a:prstDash val="solid"/>
              <a:headEnd type="none" w="sm" len="sm"/>
              <a:tailEnd type="none" w="sm" len="sm"/>
            </a:ln>
          </p:spPr>
          <p:txBody>
            <a:bodyPr/>
            <a:lstStyle/>
            <a:p>
              <a:endParaRPr lang="en-PH"/>
            </a:p>
          </p:txBody>
        </p:sp>
        <p:sp>
          <p:nvSpPr>
            <p:cNvPr id="37" name="AutoShape 37"/>
            <p:cNvSpPr/>
            <p:nvPr/>
          </p:nvSpPr>
          <p:spPr>
            <a:xfrm flipH="1">
              <a:off x="4151773" y="4990528"/>
              <a:ext cx="1419012" cy="0"/>
            </a:xfrm>
            <a:prstGeom prst="line">
              <a:avLst/>
            </a:prstGeom>
            <a:ln w="56836" cap="rnd">
              <a:solidFill>
                <a:srgbClr val="FF5757"/>
              </a:solidFill>
              <a:prstDash val="solid"/>
              <a:headEnd type="none" w="sm" len="sm"/>
              <a:tailEnd type="none" w="sm" len="sm"/>
            </a:ln>
          </p:spPr>
          <p:txBody>
            <a:bodyPr/>
            <a:lstStyle/>
            <a:p>
              <a:endParaRPr lang="en-PH"/>
            </a:p>
          </p:txBody>
        </p:sp>
        <p:sp>
          <p:nvSpPr>
            <p:cNvPr id="38" name="AutoShape 38"/>
            <p:cNvSpPr/>
            <p:nvPr/>
          </p:nvSpPr>
          <p:spPr>
            <a:xfrm flipH="1">
              <a:off x="4151773" y="4751352"/>
              <a:ext cx="1419034" cy="0"/>
            </a:xfrm>
            <a:prstGeom prst="line">
              <a:avLst/>
            </a:prstGeom>
            <a:ln w="56836" cap="rnd">
              <a:solidFill>
                <a:srgbClr val="38B6FF"/>
              </a:solidFill>
              <a:prstDash val="solid"/>
              <a:headEnd type="none" w="sm" len="sm"/>
              <a:tailEnd type="none" w="sm" len="sm"/>
            </a:ln>
          </p:spPr>
          <p:txBody>
            <a:bodyPr/>
            <a:lstStyle/>
            <a:p>
              <a:endParaRPr lang="en-PH"/>
            </a:p>
          </p:txBody>
        </p:sp>
        <p:sp>
          <p:nvSpPr>
            <p:cNvPr id="39" name="AutoShape 39"/>
            <p:cNvSpPr/>
            <p:nvPr/>
          </p:nvSpPr>
          <p:spPr>
            <a:xfrm flipH="1">
              <a:off x="10215659" y="5150381"/>
              <a:ext cx="1400200" cy="0"/>
            </a:xfrm>
            <a:prstGeom prst="line">
              <a:avLst/>
            </a:prstGeom>
            <a:ln w="56836" cap="rnd">
              <a:solidFill>
                <a:srgbClr val="C9E265"/>
              </a:solidFill>
              <a:prstDash val="solid"/>
              <a:headEnd type="none" w="sm" len="sm"/>
              <a:tailEnd type="none" w="sm" len="sm"/>
            </a:ln>
          </p:spPr>
          <p:txBody>
            <a:bodyPr/>
            <a:lstStyle/>
            <a:p>
              <a:endParaRPr lang="en-PH"/>
            </a:p>
          </p:txBody>
        </p:sp>
        <p:sp>
          <p:nvSpPr>
            <p:cNvPr id="40" name="AutoShape 40"/>
            <p:cNvSpPr/>
            <p:nvPr/>
          </p:nvSpPr>
          <p:spPr>
            <a:xfrm flipH="1">
              <a:off x="10197739" y="4937436"/>
              <a:ext cx="1419012" cy="0"/>
            </a:xfrm>
            <a:prstGeom prst="line">
              <a:avLst/>
            </a:prstGeom>
            <a:ln w="56836" cap="rnd">
              <a:solidFill>
                <a:srgbClr val="FF5757"/>
              </a:solidFill>
              <a:prstDash val="solid"/>
              <a:headEnd type="none" w="sm" len="sm"/>
              <a:tailEnd type="none" w="sm" len="sm"/>
            </a:ln>
          </p:spPr>
          <p:txBody>
            <a:bodyPr/>
            <a:lstStyle/>
            <a:p>
              <a:endParaRPr lang="en-PH"/>
            </a:p>
          </p:txBody>
        </p:sp>
        <p:sp>
          <p:nvSpPr>
            <p:cNvPr id="41" name="TextBox 41"/>
            <p:cNvSpPr txBox="1"/>
            <p:nvPr/>
          </p:nvSpPr>
          <p:spPr>
            <a:xfrm>
              <a:off x="7252951" y="1330144"/>
              <a:ext cx="686824" cy="250835"/>
            </a:xfrm>
            <a:prstGeom prst="rect">
              <a:avLst/>
            </a:prstGeom>
          </p:spPr>
          <p:txBody>
            <a:bodyPr lIns="0" tIns="0" rIns="0" bIns="0" rtlCol="0" anchor="t">
              <a:spAutoFit/>
            </a:bodyPr>
            <a:lstStyle/>
            <a:p>
              <a:pPr algn="ctr">
                <a:lnSpc>
                  <a:spcPts val="1531"/>
                </a:lnSpc>
              </a:pPr>
              <a:r>
                <a:rPr lang="en-US" sz="1093" b="1">
                  <a:solidFill>
                    <a:srgbClr val="000000"/>
                  </a:solidFill>
                  <a:latin typeface="Now Bold"/>
                  <a:ea typeface="Now Bold"/>
                  <a:cs typeface="Now Bold"/>
                  <a:sym typeface="Now Bold"/>
                </a:rPr>
                <a:t>MAR</a:t>
              </a:r>
            </a:p>
          </p:txBody>
        </p:sp>
        <p:sp>
          <p:nvSpPr>
            <p:cNvPr id="42" name="TextBox 42"/>
            <p:cNvSpPr txBox="1"/>
            <p:nvPr/>
          </p:nvSpPr>
          <p:spPr>
            <a:xfrm>
              <a:off x="7275805" y="2367932"/>
              <a:ext cx="686824" cy="250835"/>
            </a:xfrm>
            <a:prstGeom prst="rect">
              <a:avLst/>
            </a:prstGeom>
          </p:spPr>
          <p:txBody>
            <a:bodyPr lIns="0" tIns="0" rIns="0" bIns="0" rtlCol="0" anchor="t">
              <a:spAutoFit/>
            </a:bodyPr>
            <a:lstStyle/>
            <a:p>
              <a:pPr algn="ctr">
                <a:lnSpc>
                  <a:spcPts val="1531"/>
                </a:lnSpc>
              </a:pPr>
              <a:r>
                <a:rPr lang="en-US" sz="1093" b="1">
                  <a:solidFill>
                    <a:srgbClr val="000000"/>
                  </a:solidFill>
                  <a:latin typeface="Now Bold"/>
                  <a:ea typeface="Now Bold"/>
                  <a:cs typeface="Now Bold"/>
                  <a:sym typeface="Now Bold"/>
                </a:rPr>
                <a:t>MDR</a:t>
              </a:r>
            </a:p>
          </p:txBody>
        </p:sp>
        <p:sp>
          <p:nvSpPr>
            <p:cNvPr id="43" name="AutoShape 43"/>
            <p:cNvSpPr/>
            <p:nvPr/>
          </p:nvSpPr>
          <p:spPr>
            <a:xfrm flipH="1">
              <a:off x="6945880" y="1469849"/>
              <a:ext cx="377482" cy="0"/>
            </a:xfrm>
            <a:prstGeom prst="line">
              <a:avLst/>
            </a:prstGeom>
            <a:ln w="56836" cap="rnd">
              <a:solidFill>
                <a:srgbClr val="C9E265"/>
              </a:solidFill>
              <a:prstDash val="solid"/>
              <a:headEnd type="none" w="sm" len="sm"/>
              <a:tailEnd type="none" w="sm" len="sm"/>
            </a:ln>
          </p:spPr>
          <p:txBody>
            <a:bodyPr/>
            <a:lstStyle/>
            <a:p>
              <a:endParaRPr lang="en-PH"/>
            </a:p>
          </p:txBody>
        </p:sp>
        <p:sp>
          <p:nvSpPr>
            <p:cNvPr id="44" name="AutoShape 44"/>
            <p:cNvSpPr/>
            <p:nvPr/>
          </p:nvSpPr>
          <p:spPr>
            <a:xfrm>
              <a:off x="7137256" y="2482157"/>
              <a:ext cx="228934" cy="0"/>
            </a:xfrm>
            <a:prstGeom prst="line">
              <a:avLst/>
            </a:prstGeom>
            <a:ln w="56836" cap="rnd">
              <a:solidFill>
                <a:srgbClr val="FF5757"/>
              </a:solidFill>
              <a:prstDash val="solid"/>
              <a:headEnd type="none" w="sm" len="sm"/>
              <a:tailEnd type="none" w="sm" len="sm"/>
            </a:ln>
          </p:spPr>
          <p:txBody>
            <a:bodyPr/>
            <a:lstStyle/>
            <a:p>
              <a:endParaRPr lang="en-PH"/>
            </a:p>
          </p:txBody>
        </p:sp>
        <p:sp>
          <p:nvSpPr>
            <p:cNvPr id="45" name="AutoShape 45"/>
            <p:cNvSpPr/>
            <p:nvPr/>
          </p:nvSpPr>
          <p:spPr>
            <a:xfrm flipV="1">
              <a:off x="5860882" y="2208269"/>
              <a:ext cx="0" cy="843432"/>
            </a:xfrm>
            <a:prstGeom prst="line">
              <a:avLst/>
            </a:prstGeom>
            <a:ln w="56836" cap="rnd">
              <a:solidFill>
                <a:srgbClr val="38B6FF"/>
              </a:solidFill>
              <a:prstDash val="solid"/>
              <a:headEnd type="none" w="sm" len="sm"/>
              <a:tailEnd type="none" w="sm" len="sm"/>
            </a:ln>
          </p:spPr>
          <p:txBody>
            <a:bodyPr/>
            <a:lstStyle/>
            <a:p>
              <a:endParaRPr lang="en-PH"/>
            </a:p>
          </p:txBody>
        </p:sp>
        <p:sp>
          <p:nvSpPr>
            <p:cNvPr id="46" name="AutoShape 46"/>
            <p:cNvSpPr/>
            <p:nvPr/>
          </p:nvSpPr>
          <p:spPr>
            <a:xfrm flipH="1">
              <a:off x="5346462" y="3051702"/>
              <a:ext cx="540036" cy="0"/>
            </a:xfrm>
            <a:prstGeom prst="line">
              <a:avLst/>
            </a:prstGeom>
            <a:ln w="56836" cap="rnd">
              <a:solidFill>
                <a:srgbClr val="38B6FF"/>
              </a:solidFill>
              <a:prstDash val="solid"/>
              <a:headEnd type="none" w="sm" len="sm"/>
              <a:tailEnd type="none" w="sm" len="sm"/>
            </a:ln>
          </p:spPr>
          <p:txBody>
            <a:bodyPr/>
            <a:lstStyle/>
            <a:p>
              <a:endParaRPr lang="en-PH"/>
            </a:p>
          </p:txBody>
        </p:sp>
        <p:sp>
          <p:nvSpPr>
            <p:cNvPr id="47" name="AutoShape 47"/>
            <p:cNvSpPr/>
            <p:nvPr/>
          </p:nvSpPr>
          <p:spPr>
            <a:xfrm flipH="1">
              <a:off x="5731937" y="3051702"/>
              <a:ext cx="540036" cy="0"/>
            </a:xfrm>
            <a:prstGeom prst="line">
              <a:avLst/>
            </a:prstGeom>
            <a:ln w="56836" cap="rnd">
              <a:solidFill>
                <a:srgbClr val="38B6FF"/>
              </a:solidFill>
              <a:prstDash val="solid"/>
              <a:headEnd type="none" w="sm" len="sm"/>
              <a:tailEnd type="none" w="sm" len="sm"/>
            </a:ln>
          </p:spPr>
          <p:txBody>
            <a:bodyPr/>
            <a:lstStyle/>
            <a:p>
              <a:endParaRPr lang="en-PH"/>
            </a:p>
          </p:txBody>
        </p:sp>
        <p:sp>
          <p:nvSpPr>
            <p:cNvPr id="48" name="AutoShape 48"/>
            <p:cNvSpPr/>
            <p:nvPr/>
          </p:nvSpPr>
          <p:spPr>
            <a:xfrm flipH="1">
              <a:off x="11125858" y="2020424"/>
              <a:ext cx="329138" cy="7643"/>
            </a:xfrm>
            <a:prstGeom prst="line">
              <a:avLst/>
            </a:prstGeom>
            <a:ln w="56836" cap="rnd">
              <a:solidFill>
                <a:srgbClr val="FF5757"/>
              </a:solidFill>
              <a:prstDash val="solid"/>
              <a:headEnd type="none" w="sm" len="sm"/>
              <a:tailEnd type="none" w="sm" len="sm"/>
            </a:ln>
          </p:spPr>
          <p:txBody>
            <a:bodyPr/>
            <a:lstStyle/>
            <a:p>
              <a:endParaRPr lang="en-PH"/>
            </a:p>
          </p:txBody>
        </p:sp>
        <p:sp>
          <p:nvSpPr>
            <p:cNvPr id="49" name="AutoShape 49"/>
            <p:cNvSpPr/>
            <p:nvPr/>
          </p:nvSpPr>
          <p:spPr>
            <a:xfrm>
              <a:off x="11451419" y="1444324"/>
              <a:ext cx="0" cy="610921"/>
            </a:xfrm>
            <a:prstGeom prst="line">
              <a:avLst/>
            </a:prstGeom>
            <a:ln w="56836" cap="rnd">
              <a:solidFill>
                <a:srgbClr val="FF5757"/>
              </a:solidFill>
              <a:prstDash val="solid"/>
              <a:headEnd type="none" w="sm" len="sm"/>
              <a:tailEnd type="none" w="sm" len="sm"/>
            </a:ln>
          </p:spPr>
          <p:txBody>
            <a:bodyPr/>
            <a:lstStyle/>
            <a:p>
              <a:endParaRPr lang="en-PH"/>
            </a:p>
          </p:txBody>
        </p:sp>
        <p:sp>
          <p:nvSpPr>
            <p:cNvPr id="50" name="AutoShape 50"/>
            <p:cNvSpPr/>
            <p:nvPr/>
          </p:nvSpPr>
          <p:spPr>
            <a:xfrm>
              <a:off x="11136312" y="1444343"/>
              <a:ext cx="319279" cy="0"/>
            </a:xfrm>
            <a:prstGeom prst="line">
              <a:avLst/>
            </a:prstGeom>
            <a:ln w="56836" cap="rnd">
              <a:solidFill>
                <a:srgbClr val="FF5757"/>
              </a:solidFill>
              <a:prstDash val="solid"/>
              <a:headEnd type="none" w="sm" len="sm"/>
              <a:tailEnd type="none" w="sm" len="sm"/>
            </a:ln>
          </p:spPr>
          <p:txBody>
            <a:bodyPr/>
            <a:lstStyle/>
            <a:p>
              <a:endParaRPr lang="en-PH"/>
            </a:p>
          </p:txBody>
        </p:sp>
        <p:grpSp>
          <p:nvGrpSpPr>
            <p:cNvPr id="51" name="Group 51"/>
            <p:cNvGrpSpPr/>
            <p:nvPr/>
          </p:nvGrpSpPr>
          <p:grpSpPr>
            <a:xfrm>
              <a:off x="5648936" y="6719309"/>
              <a:ext cx="4627385" cy="1011900"/>
              <a:chOff x="0" y="0"/>
              <a:chExt cx="1566180" cy="342487"/>
            </a:xfrm>
          </p:grpSpPr>
          <p:sp>
            <p:nvSpPr>
              <p:cNvPr id="52" name="Freeform 52"/>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53" name="AutoShape 53"/>
            <p:cNvSpPr/>
            <p:nvPr/>
          </p:nvSpPr>
          <p:spPr>
            <a:xfrm flipV="1">
              <a:off x="7884046" y="5643590"/>
              <a:ext cx="0" cy="1075718"/>
            </a:xfrm>
            <a:prstGeom prst="line">
              <a:avLst/>
            </a:prstGeom>
            <a:ln w="56836" cap="rnd">
              <a:solidFill>
                <a:srgbClr val="FF66C4"/>
              </a:solidFill>
              <a:prstDash val="solid"/>
              <a:headEnd type="none" w="sm" len="sm"/>
              <a:tailEnd type="none" w="sm" len="sm"/>
            </a:ln>
          </p:spPr>
          <p:txBody>
            <a:bodyPr/>
            <a:lstStyle/>
            <a:p>
              <a:endParaRPr lang="en-PH"/>
            </a:p>
          </p:txBody>
        </p:sp>
        <p:sp>
          <p:nvSpPr>
            <p:cNvPr id="54" name="TextBox 54"/>
            <p:cNvSpPr txBox="1"/>
            <p:nvPr/>
          </p:nvSpPr>
          <p:spPr>
            <a:xfrm>
              <a:off x="2905068" y="4749711"/>
              <a:ext cx="891356" cy="428152"/>
            </a:xfrm>
            <a:prstGeom prst="rect">
              <a:avLst/>
            </a:prstGeom>
          </p:spPr>
          <p:txBody>
            <a:bodyPr lIns="0" tIns="0" rIns="0" bIns="0" rtlCol="0" anchor="t">
              <a:spAutoFit/>
            </a:bodyPr>
            <a:lstStyle/>
            <a:p>
              <a:pPr algn="ctr">
                <a:lnSpc>
                  <a:spcPts val="2687"/>
                </a:lnSpc>
              </a:pPr>
              <a:r>
                <a:rPr lang="en-US" sz="1919" b="1">
                  <a:solidFill>
                    <a:srgbClr val="000000"/>
                  </a:solidFill>
                  <a:latin typeface="Now Bold"/>
                  <a:ea typeface="Now Bold"/>
                  <a:cs typeface="Now Bold"/>
                  <a:sym typeface="Now Bold"/>
                </a:rPr>
                <a:t>Input</a:t>
              </a:r>
            </a:p>
          </p:txBody>
        </p:sp>
        <p:sp>
          <p:nvSpPr>
            <p:cNvPr id="55" name="TextBox 55"/>
            <p:cNvSpPr txBox="1"/>
            <p:nvPr/>
          </p:nvSpPr>
          <p:spPr>
            <a:xfrm>
              <a:off x="11864462" y="4796134"/>
              <a:ext cx="1124269" cy="401921"/>
            </a:xfrm>
            <a:prstGeom prst="rect">
              <a:avLst/>
            </a:prstGeom>
          </p:spPr>
          <p:txBody>
            <a:bodyPr lIns="0" tIns="0" rIns="0" bIns="0" rtlCol="0" anchor="t">
              <a:spAutoFit/>
            </a:bodyPr>
            <a:lstStyle/>
            <a:p>
              <a:pPr algn="ctr">
                <a:lnSpc>
                  <a:spcPts val="2506"/>
                </a:lnSpc>
              </a:pPr>
              <a:r>
                <a:rPr lang="en-US" sz="1790" b="1">
                  <a:solidFill>
                    <a:srgbClr val="000000"/>
                  </a:solidFill>
                  <a:latin typeface="Now Bold"/>
                  <a:ea typeface="Now Bold"/>
                  <a:cs typeface="Now Bold"/>
                  <a:sym typeface="Now Bold"/>
                </a:rPr>
                <a:t>Output</a:t>
              </a:r>
            </a:p>
          </p:txBody>
        </p:sp>
        <p:sp>
          <p:nvSpPr>
            <p:cNvPr id="56" name="TextBox 56"/>
            <p:cNvSpPr txBox="1"/>
            <p:nvPr/>
          </p:nvSpPr>
          <p:spPr>
            <a:xfrm>
              <a:off x="6123647" y="665513"/>
              <a:ext cx="3632257" cy="312946"/>
            </a:xfrm>
            <a:prstGeom prst="rect">
              <a:avLst/>
            </a:prstGeom>
          </p:spPr>
          <p:txBody>
            <a:bodyPr lIns="0" tIns="0" rIns="0" bIns="0" rtlCol="0" anchor="t">
              <a:spAutoFit/>
            </a:bodyPr>
            <a:lstStyle/>
            <a:p>
              <a:pPr algn="ctr">
                <a:lnSpc>
                  <a:spcPts val="1959"/>
                </a:lnSpc>
              </a:pPr>
              <a:r>
                <a:rPr lang="en-US" sz="1399" b="1">
                  <a:solidFill>
                    <a:srgbClr val="000000"/>
                  </a:solidFill>
                  <a:latin typeface="Now Bold"/>
                  <a:ea typeface="Now Bold"/>
                  <a:cs typeface="Now Bold"/>
                  <a:sym typeface="Now Bold"/>
                </a:rPr>
                <a:t>Central Processing Unit (CPU)</a:t>
              </a:r>
            </a:p>
          </p:txBody>
        </p:sp>
        <p:sp>
          <p:nvSpPr>
            <p:cNvPr id="57" name="TextBox 57"/>
            <p:cNvSpPr txBox="1"/>
            <p:nvPr/>
          </p:nvSpPr>
          <p:spPr>
            <a:xfrm>
              <a:off x="6139117" y="4987569"/>
              <a:ext cx="3289648" cy="286123"/>
            </a:xfrm>
            <a:prstGeom prst="rect">
              <a:avLst/>
            </a:prstGeom>
          </p:spPr>
          <p:txBody>
            <a:bodyPr lIns="0" tIns="0" rIns="0" bIns="0" rtlCol="0" anchor="t">
              <a:spAutoFit/>
            </a:bodyPr>
            <a:lstStyle/>
            <a:p>
              <a:pPr algn="ctr">
                <a:lnSpc>
                  <a:spcPts val="1774"/>
                </a:lnSpc>
              </a:pPr>
              <a:r>
                <a:rPr lang="en-US" sz="1267" b="1">
                  <a:solidFill>
                    <a:srgbClr val="000000"/>
                  </a:solidFill>
                  <a:latin typeface="Now Bold"/>
                  <a:ea typeface="Now Bold"/>
                  <a:cs typeface="Now Bold"/>
                  <a:sym typeface="Now Bold"/>
                </a:rPr>
                <a:t>Memory Unit (RAM)</a:t>
              </a:r>
            </a:p>
          </p:txBody>
        </p:sp>
        <p:sp>
          <p:nvSpPr>
            <p:cNvPr id="58" name="TextBox 58"/>
            <p:cNvSpPr txBox="1"/>
            <p:nvPr/>
          </p:nvSpPr>
          <p:spPr>
            <a:xfrm>
              <a:off x="4717109" y="3309073"/>
              <a:ext cx="434689" cy="296976"/>
            </a:xfrm>
            <a:prstGeom prst="rect">
              <a:avLst/>
            </a:prstGeom>
          </p:spPr>
          <p:txBody>
            <a:bodyPr lIns="0" tIns="0" rIns="0" bIns="0" rtlCol="0" anchor="t">
              <a:spAutoFit/>
            </a:bodyPr>
            <a:lstStyle/>
            <a:p>
              <a:pPr algn="ctr">
                <a:lnSpc>
                  <a:spcPts val="1884"/>
                </a:lnSpc>
                <a:spcBef>
                  <a:spcPct val="0"/>
                </a:spcBef>
              </a:pPr>
              <a:r>
                <a:rPr lang="en-US" sz="1345">
                  <a:solidFill>
                    <a:srgbClr val="000000"/>
                  </a:solidFill>
                  <a:latin typeface="Gagalin"/>
                  <a:ea typeface="Gagalin"/>
                  <a:cs typeface="Gagalin"/>
                  <a:sym typeface="Gagalin"/>
                </a:rPr>
                <a:t>ALU</a:t>
              </a:r>
            </a:p>
          </p:txBody>
        </p:sp>
        <p:sp>
          <p:nvSpPr>
            <p:cNvPr id="59" name="TextBox 59"/>
            <p:cNvSpPr txBox="1"/>
            <p:nvPr/>
          </p:nvSpPr>
          <p:spPr>
            <a:xfrm>
              <a:off x="5451809" y="1593708"/>
              <a:ext cx="434689" cy="296976"/>
            </a:xfrm>
            <a:prstGeom prst="rect">
              <a:avLst/>
            </a:prstGeom>
          </p:spPr>
          <p:txBody>
            <a:bodyPr lIns="0" tIns="0" rIns="0" bIns="0" rtlCol="0" anchor="t">
              <a:spAutoFit/>
            </a:bodyPr>
            <a:lstStyle/>
            <a:p>
              <a:pPr algn="ctr">
                <a:lnSpc>
                  <a:spcPts val="1884"/>
                </a:lnSpc>
                <a:spcBef>
                  <a:spcPct val="0"/>
                </a:spcBef>
              </a:pPr>
              <a:r>
                <a:rPr lang="en-US" sz="1345">
                  <a:solidFill>
                    <a:srgbClr val="000000"/>
                  </a:solidFill>
                  <a:latin typeface="Gagalin"/>
                  <a:ea typeface="Gagalin"/>
                  <a:cs typeface="Gagalin"/>
                  <a:sym typeface="Gagalin"/>
                </a:rPr>
                <a:t>CU</a:t>
              </a:r>
            </a:p>
          </p:txBody>
        </p:sp>
        <p:sp>
          <p:nvSpPr>
            <p:cNvPr id="60" name="TextBox 60"/>
            <p:cNvSpPr txBox="1"/>
            <p:nvPr/>
          </p:nvSpPr>
          <p:spPr>
            <a:xfrm>
              <a:off x="7252951" y="1862109"/>
              <a:ext cx="686824" cy="250835"/>
            </a:xfrm>
            <a:prstGeom prst="rect">
              <a:avLst/>
            </a:prstGeom>
          </p:spPr>
          <p:txBody>
            <a:bodyPr lIns="0" tIns="0" rIns="0" bIns="0" rtlCol="0" anchor="t">
              <a:spAutoFit/>
            </a:bodyPr>
            <a:lstStyle/>
            <a:p>
              <a:pPr algn="ctr">
                <a:lnSpc>
                  <a:spcPts val="1531"/>
                </a:lnSpc>
              </a:pPr>
              <a:r>
                <a:rPr lang="en-US" sz="1093" b="1">
                  <a:solidFill>
                    <a:srgbClr val="000000"/>
                  </a:solidFill>
                  <a:latin typeface="Now Bold"/>
                  <a:ea typeface="Now Bold"/>
                  <a:cs typeface="Now Bold"/>
                  <a:sym typeface="Now Bold"/>
                </a:rPr>
                <a:t>PC</a:t>
              </a:r>
            </a:p>
          </p:txBody>
        </p:sp>
        <p:sp>
          <p:nvSpPr>
            <p:cNvPr id="61" name="TextBox 61"/>
            <p:cNvSpPr txBox="1"/>
            <p:nvPr/>
          </p:nvSpPr>
          <p:spPr>
            <a:xfrm>
              <a:off x="7252951" y="2877316"/>
              <a:ext cx="686824" cy="252379"/>
            </a:xfrm>
            <a:prstGeom prst="rect">
              <a:avLst/>
            </a:prstGeom>
          </p:spPr>
          <p:txBody>
            <a:bodyPr lIns="0" tIns="0" rIns="0" bIns="0" rtlCol="0" anchor="t">
              <a:spAutoFit/>
            </a:bodyPr>
            <a:lstStyle/>
            <a:p>
              <a:pPr algn="ctr">
                <a:lnSpc>
                  <a:spcPts val="1531"/>
                </a:lnSpc>
              </a:pPr>
              <a:r>
                <a:rPr lang="en-US" sz="1093" b="1">
                  <a:solidFill>
                    <a:srgbClr val="000000"/>
                  </a:solidFill>
                  <a:latin typeface="Now Bold"/>
                  <a:ea typeface="Now Bold"/>
                  <a:cs typeface="Now Bold"/>
                  <a:sym typeface="Now Bold"/>
                </a:rPr>
                <a:t>CIR</a:t>
              </a:r>
            </a:p>
          </p:txBody>
        </p:sp>
        <p:sp>
          <p:nvSpPr>
            <p:cNvPr id="62" name="TextBox 62"/>
            <p:cNvSpPr txBox="1"/>
            <p:nvPr/>
          </p:nvSpPr>
          <p:spPr>
            <a:xfrm>
              <a:off x="7252951" y="3377009"/>
              <a:ext cx="686824" cy="250835"/>
            </a:xfrm>
            <a:prstGeom prst="rect">
              <a:avLst/>
            </a:prstGeom>
          </p:spPr>
          <p:txBody>
            <a:bodyPr lIns="0" tIns="0" rIns="0" bIns="0" rtlCol="0" anchor="t">
              <a:spAutoFit/>
            </a:bodyPr>
            <a:lstStyle/>
            <a:p>
              <a:pPr algn="ctr">
                <a:lnSpc>
                  <a:spcPts val="1531"/>
                </a:lnSpc>
              </a:pPr>
              <a:r>
                <a:rPr lang="en-US" sz="1093" b="1">
                  <a:solidFill>
                    <a:srgbClr val="000000"/>
                  </a:solidFill>
                  <a:latin typeface="Now Bold"/>
                  <a:ea typeface="Now Bold"/>
                  <a:cs typeface="Now Bold"/>
                  <a:sym typeface="Now Bold"/>
                </a:rPr>
                <a:t>ACC</a:t>
              </a:r>
            </a:p>
          </p:txBody>
        </p:sp>
        <p:sp>
          <p:nvSpPr>
            <p:cNvPr id="63" name="TextBox 63"/>
            <p:cNvSpPr txBox="1"/>
            <p:nvPr/>
          </p:nvSpPr>
          <p:spPr>
            <a:xfrm>
              <a:off x="6067917" y="6917673"/>
              <a:ext cx="3882408" cy="586596"/>
            </a:xfrm>
            <a:prstGeom prst="rect">
              <a:avLst/>
            </a:prstGeom>
          </p:spPr>
          <p:txBody>
            <a:bodyPr lIns="0" tIns="0" rIns="0" bIns="0" rtlCol="0" anchor="t">
              <a:spAutoFit/>
            </a:bodyPr>
            <a:lstStyle/>
            <a:p>
              <a:pPr algn="ctr">
                <a:lnSpc>
                  <a:spcPts val="1774"/>
                </a:lnSpc>
              </a:pPr>
              <a:r>
                <a:rPr lang="en-US" sz="1267" b="1">
                  <a:solidFill>
                    <a:srgbClr val="000000"/>
                  </a:solidFill>
                  <a:latin typeface="Now Bold"/>
                  <a:ea typeface="Now Bold"/>
                  <a:cs typeface="Now Bold"/>
                  <a:sym typeface="Now Bold"/>
                </a:rPr>
                <a:t>Secondary Storage</a:t>
              </a:r>
            </a:p>
            <a:p>
              <a:pPr algn="ctr">
                <a:lnSpc>
                  <a:spcPts val="1774"/>
                </a:lnSpc>
              </a:pPr>
              <a:r>
                <a:rPr lang="en-US" sz="1267" b="1">
                  <a:solidFill>
                    <a:srgbClr val="000000"/>
                  </a:solidFill>
                  <a:latin typeface="Now Bold"/>
                  <a:ea typeface="Now Bold"/>
                  <a:cs typeface="Now Bold"/>
                  <a:sym typeface="Now Bold"/>
                </a:rPr>
                <a:t>(HDD, SSD, Removable Disk, CD)</a:t>
              </a:r>
            </a:p>
          </p:txBody>
        </p:sp>
        <p:sp>
          <p:nvSpPr>
            <p:cNvPr id="64" name="TextBox 64"/>
            <p:cNvSpPr txBox="1"/>
            <p:nvPr/>
          </p:nvSpPr>
          <p:spPr>
            <a:xfrm>
              <a:off x="7962629" y="5875333"/>
              <a:ext cx="2148341" cy="583658"/>
            </a:xfrm>
            <a:prstGeom prst="rect">
              <a:avLst/>
            </a:prstGeom>
          </p:spPr>
          <p:txBody>
            <a:bodyPr lIns="0" tIns="0" rIns="0" bIns="0" rtlCol="0" anchor="t">
              <a:spAutoFit/>
            </a:bodyPr>
            <a:lstStyle/>
            <a:p>
              <a:pPr algn="l">
                <a:lnSpc>
                  <a:spcPts val="1774"/>
                </a:lnSpc>
              </a:pPr>
              <a:r>
                <a:rPr lang="en-US" sz="1267" b="1">
                  <a:solidFill>
                    <a:srgbClr val="000000"/>
                  </a:solidFill>
                  <a:latin typeface="Now Bold"/>
                  <a:ea typeface="Now Bold"/>
                  <a:cs typeface="Now Bold"/>
                  <a:sym typeface="Now Bold"/>
                </a:rPr>
                <a:t>Load executable code when needed</a:t>
              </a:r>
            </a:p>
          </p:txBody>
        </p:sp>
        <p:sp>
          <p:nvSpPr>
            <p:cNvPr id="65" name="AutoShape 65"/>
            <p:cNvSpPr/>
            <p:nvPr/>
          </p:nvSpPr>
          <p:spPr>
            <a:xfrm flipH="1">
              <a:off x="14677424" y="442891"/>
              <a:ext cx="1042045" cy="0"/>
            </a:xfrm>
            <a:prstGeom prst="line">
              <a:avLst/>
            </a:prstGeom>
            <a:ln w="94726" cap="rnd">
              <a:solidFill>
                <a:srgbClr val="38B6FF"/>
              </a:solidFill>
              <a:prstDash val="solid"/>
              <a:headEnd type="none" w="sm" len="sm"/>
              <a:tailEnd type="none" w="sm" len="sm"/>
            </a:ln>
          </p:spPr>
          <p:txBody>
            <a:bodyPr/>
            <a:lstStyle/>
            <a:p>
              <a:endParaRPr lang="en-PH"/>
            </a:p>
          </p:txBody>
        </p:sp>
        <p:sp>
          <p:nvSpPr>
            <p:cNvPr id="66" name="AutoShape 66"/>
            <p:cNvSpPr/>
            <p:nvPr/>
          </p:nvSpPr>
          <p:spPr>
            <a:xfrm flipH="1">
              <a:off x="14677424" y="983703"/>
              <a:ext cx="1042045" cy="0"/>
            </a:xfrm>
            <a:prstGeom prst="line">
              <a:avLst/>
            </a:prstGeom>
            <a:ln w="94726" cap="rnd">
              <a:solidFill>
                <a:srgbClr val="C9E265"/>
              </a:solidFill>
              <a:prstDash val="solid"/>
              <a:headEnd type="none" w="sm" len="sm"/>
              <a:tailEnd type="none" w="sm" len="sm"/>
            </a:ln>
          </p:spPr>
          <p:txBody>
            <a:bodyPr/>
            <a:lstStyle/>
            <a:p>
              <a:endParaRPr lang="en-PH"/>
            </a:p>
          </p:txBody>
        </p:sp>
        <p:sp>
          <p:nvSpPr>
            <p:cNvPr id="67" name="AutoShape 67"/>
            <p:cNvSpPr/>
            <p:nvPr/>
          </p:nvSpPr>
          <p:spPr>
            <a:xfrm flipH="1">
              <a:off x="14677424" y="1491513"/>
              <a:ext cx="1042045" cy="0"/>
            </a:xfrm>
            <a:prstGeom prst="line">
              <a:avLst/>
            </a:prstGeom>
            <a:ln w="94726" cap="rnd">
              <a:solidFill>
                <a:srgbClr val="FF5757"/>
              </a:solidFill>
              <a:prstDash val="solid"/>
              <a:headEnd type="none" w="sm" len="sm"/>
              <a:tailEnd type="none" w="sm" len="sm"/>
            </a:ln>
          </p:spPr>
          <p:txBody>
            <a:bodyPr/>
            <a:lstStyle/>
            <a:p>
              <a:endParaRPr lang="en-PH"/>
            </a:p>
          </p:txBody>
        </p:sp>
        <p:sp>
          <p:nvSpPr>
            <p:cNvPr id="68" name="TextBox 68"/>
            <p:cNvSpPr txBox="1"/>
            <p:nvPr/>
          </p:nvSpPr>
          <p:spPr>
            <a:xfrm>
              <a:off x="13174413" y="304806"/>
              <a:ext cx="4008181" cy="249044"/>
            </a:xfrm>
            <a:prstGeom prst="rect">
              <a:avLst/>
            </a:prstGeom>
          </p:spPr>
          <p:txBody>
            <a:bodyPr lIns="0" tIns="0" rIns="0" bIns="0" rtlCol="0" anchor="t">
              <a:spAutoFit/>
            </a:bodyPr>
            <a:lstStyle/>
            <a:p>
              <a:pPr algn="l">
                <a:lnSpc>
                  <a:spcPts val="1556"/>
                </a:lnSpc>
              </a:pPr>
              <a:r>
                <a:rPr lang="en-US" sz="1111" b="1">
                  <a:solidFill>
                    <a:srgbClr val="000000"/>
                  </a:solidFill>
                  <a:latin typeface="Now Bold"/>
                  <a:ea typeface="Now Bold"/>
                  <a:cs typeface="Now Bold"/>
                  <a:sym typeface="Now Bold"/>
                </a:rPr>
                <a:t>CONTROL BUS</a:t>
              </a:r>
            </a:p>
          </p:txBody>
        </p:sp>
        <p:sp>
          <p:nvSpPr>
            <p:cNvPr id="69" name="TextBox 69"/>
            <p:cNvSpPr txBox="1"/>
            <p:nvPr/>
          </p:nvSpPr>
          <p:spPr>
            <a:xfrm>
              <a:off x="13613340" y="843812"/>
              <a:ext cx="4008181" cy="249044"/>
            </a:xfrm>
            <a:prstGeom prst="rect">
              <a:avLst/>
            </a:prstGeom>
          </p:spPr>
          <p:txBody>
            <a:bodyPr lIns="0" tIns="0" rIns="0" bIns="0" rtlCol="0" anchor="t">
              <a:spAutoFit/>
            </a:bodyPr>
            <a:lstStyle/>
            <a:p>
              <a:pPr algn="l">
                <a:lnSpc>
                  <a:spcPts val="1556"/>
                </a:lnSpc>
              </a:pPr>
              <a:r>
                <a:rPr lang="en-US" sz="1111" b="1">
                  <a:solidFill>
                    <a:srgbClr val="000000"/>
                  </a:solidFill>
                  <a:latin typeface="Now Bold"/>
                  <a:ea typeface="Now Bold"/>
                  <a:cs typeface="Now Bold"/>
                  <a:sym typeface="Now Bold"/>
                </a:rPr>
                <a:t>DATA BUS</a:t>
              </a:r>
            </a:p>
          </p:txBody>
        </p:sp>
        <p:sp>
          <p:nvSpPr>
            <p:cNvPr id="70" name="TextBox 70"/>
            <p:cNvSpPr txBox="1"/>
            <p:nvPr/>
          </p:nvSpPr>
          <p:spPr>
            <a:xfrm>
              <a:off x="13237335" y="1352704"/>
              <a:ext cx="4008181" cy="249044"/>
            </a:xfrm>
            <a:prstGeom prst="rect">
              <a:avLst/>
            </a:prstGeom>
          </p:spPr>
          <p:txBody>
            <a:bodyPr lIns="0" tIns="0" rIns="0" bIns="0" rtlCol="0" anchor="t">
              <a:spAutoFit/>
            </a:bodyPr>
            <a:lstStyle/>
            <a:p>
              <a:pPr algn="l">
                <a:lnSpc>
                  <a:spcPts val="1556"/>
                </a:lnSpc>
              </a:pPr>
              <a:r>
                <a:rPr lang="en-US" sz="1111" b="1">
                  <a:solidFill>
                    <a:srgbClr val="000000"/>
                  </a:solidFill>
                  <a:latin typeface="Now Bold"/>
                  <a:ea typeface="Now Bold"/>
                  <a:cs typeface="Now Bold"/>
                  <a:sym typeface="Now Bold"/>
                </a:rPr>
                <a:t>ADDRESS BUS</a:t>
              </a:r>
            </a:p>
          </p:txBody>
        </p:sp>
        <p:grpSp>
          <p:nvGrpSpPr>
            <p:cNvPr id="71" name="Group 71"/>
            <p:cNvGrpSpPr/>
            <p:nvPr/>
          </p:nvGrpSpPr>
          <p:grpSpPr>
            <a:xfrm rot="5400000">
              <a:off x="11134280" y="2727094"/>
              <a:ext cx="853355" cy="465185"/>
              <a:chOff x="0" y="0"/>
              <a:chExt cx="1122691" cy="612007"/>
            </a:xfrm>
          </p:grpSpPr>
          <p:sp>
            <p:nvSpPr>
              <p:cNvPr id="72" name="Freeform 72"/>
              <p:cNvSpPr/>
              <p:nvPr/>
            </p:nvSpPr>
            <p:spPr>
              <a:xfrm>
                <a:off x="0" y="0"/>
                <a:ext cx="1122691" cy="612007"/>
              </a:xfrm>
              <a:custGeom>
                <a:avLst/>
                <a:gdLst/>
                <a:ahLst/>
                <a:cxnLst/>
                <a:rect l="l" t="t" r="r" b="b"/>
                <a:pathLst>
                  <a:path w="1122691" h="612007">
                    <a:moveTo>
                      <a:pt x="0" y="0"/>
                    </a:moveTo>
                    <a:lnTo>
                      <a:pt x="0" y="612007"/>
                    </a:lnTo>
                    <a:lnTo>
                      <a:pt x="1122691" y="612007"/>
                    </a:lnTo>
                    <a:lnTo>
                      <a:pt x="1122691" y="0"/>
                    </a:lnTo>
                    <a:lnTo>
                      <a:pt x="0" y="0"/>
                    </a:lnTo>
                    <a:close/>
                    <a:moveTo>
                      <a:pt x="1061731" y="551047"/>
                    </a:moveTo>
                    <a:lnTo>
                      <a:pt x="59690" y="551047"/>
                    </a:lnTo>
                    <a:lnTo>
                      <a:pt x="59690" y="59690"/>
                    </a:lnTo>
                    <a:lnTo>
                      <a:pt x="1061731" y="59690"/>
                    </a:lnTo>
                    <a:lnTo>
                      <a:pt x="1061731" y="551047"/>
                    </a:lnTo>
                    <a:close/>
                  </a:path>
                </a:pathLst>
              </a:custGeom>
              <a:solidFill>
                <a:srgbClr val="642EC7"/>
              </a:solidFill>
            </p:spPr>
            <p:txBody>
              <a:bodyPr/>
              <a:lstStyle/>
              <a:p>
                <a:endParaRPr lang="en-PH"/>
              </a:p>
            </p:txBody>
          </p:sp>
        </p:grpSp>
        <p:sp>
          <p:nvSpPr>
            <p:cNvPr id="73" name="TextBox 73"/>
            <p:cNvSpPr txBox="1"/>
            <p:nvPr/>
          </p:nvSpPr>
          <p:spPr>
            <a:xfrm>
              <a:off x="11200947" y="3474876"/>
              <a:ext cx="720021" cy="249044"/>
            </a:xfrm>
            <a:prstGeom prst="rect">
              <a:avLst/>
            </a:prstGeom>
          </p:spPr>
          <p:txBody>
            <a:bodyPr lIns="0" tIns="0" rIns="0" bIns="0" rtlCol="0" anchor="t">
              <a:spAutoFit/>
            </a:bodyPr>
            <a:lstStyle/>
            <a:p>
              <a:pPr algn="l">
                <a:lnSpc>
                  <a:spcPts val="1556"/>
                </a:lnSpc>
              </a:pPr>
              <a:r>
                <a:rPr lang="en-US" sz="1111" b="1">
                  <a:solidFill>
                    <a:srgbClr val="000000"/>
                  </a:solidFill>
                  <a:latin typeface="Now Bold"/>
                  <a:ea typeface="Now Bold"/>
                  <a:cs typeface="Now Bold"/>
                  <a:sym typeface="Now Bold"/>
                </a:rPr>
                <a:t>CACHE</a:t>
              </a:r>
            </a:p>
          </p:txBody>
        </p:sp>
      </p:grpSp>
      <p:sp>
        <p:nvSpPr>
          <p:cNvPr id="74" name="TextBox 74"/>
          <p:cNvSpPr txBox="1"/>
          <p:nvPr/>
        </p:nvSpPr>
        <p:spPr>
          <a:xfrm>
            <a:off x="239737" y="2172498"/>
            <a:ext cx="16913942" cy="1435474"/>
          </a:xfrm>
          <a:prstGeom prst="rect">
            <a:avLst/>
          </a:prstGeom>
        </p:spPr>
        <p:txBody>
          <a:bodyPr lIns="0" tIns="0" rIns="0" bIns="0" rtlCol="0" anchor="t">
            <a:spAutoFit/>
          </a:bodyPr>
          <a:lstStyle/>
          <a:p>
            <a:pPr algn="l">
              <a:lnSpc>
                <a:spcPts val="3826"/>
              </a:lnSpc>
              <a:spcBef>
                <a:spcPct val="0"/>
              </a:spcBef>
            </a:pPr>
            <a:r>
              <a:rPr lang="en-US" sz="2733">
                <a:solidFill>
                  <a:srgbClr val="000000"/>
                </a:solidFill>
                <a:latin typeface="Open Sans"/>
                <a:ea typeface="Open Sans"/>
                <a:cs typeface="Open Sans"/>
                <a:sym typeface="Open Sans"/>
              </a:rPr>
              <a:t>The von Neumann architecture is a </a:t>
            </a:r>
            <a:r>
              <a:rPr lang="en-US" sz="2733" u="sng">
                <a:solidFill>
                  <a:srgbClr val="000000"/>
                </a:solidFill>
                <a:latin typeface="Open Sans"/>
                <a:ea typeface="Open Sans"/>
                <a:cs typeface="Open Sans"/>
                <a:sym typeface="Open Sans"/>
              </a:rPr>
              <a:t>computer design</a:t>
            </a:r>
            <a:r>
              <a:rPr lang="en-US" sz="2733">
                <a:solidFill>
                  <a:srgbClr val="000000"/>
                </a:solidFill>
                <a:latin typeface="Open Sans"/>
                <a:ea typeface="Open Sans"/>
                <a:cs typeface="Open Sans"/>
                <a:sym typeface="Open Sans"/>
              </a:rPr>
              <a:t> that incorporates a single </a:t>
            </a:r>
            <a:r>
              <a:rPr lang="en-US" sz="2733" b="1" i="1">
                <a:solidFill>
                  <a:srgbClr val="000000"/>
                </a:solidFill>
                <a:latin typeface="Open Sans Bold Italics"/>
                <a:ea typeface="Open Sans Bold Italics"/>
                <a:cs typeface="Open Sans Bold Italics"/>
                <a:sym typeface="Open Sans Bold Italics"/>
              </a:rPr>
              <a:t>memory</a:t>
            </a:r>
            <a:r>
              <a:rPr lang="en-US" sz="2733">
                <a:solidFill>
                  <a:srgbClr val="000000"/>
                </a:solidFill>
                <a:latin typeface="Open Sans"/>
                <a:ea typeface="Open Sans"/>
                <a:cs typeface="Open Sans"/>
                <a:sym typeface="Open Sans"/>
              </a:rPr>
              <a:t> to store both data and instructions, with a </a:t>
            </a:r>
            <a:r>
              <a:rPr lang="en-US" sz="2733" b="1" i="1">
                <a:solidFill>
                  <a:srgbClr val="000000"/>
                </a:solidFill>
                <a:latin typeface="Open Sans Bold Italics"/>
                <a:ea typeface="Open Sans Bold Italics"/>
                <a:cs typeface="Open Sans Bold Italics"/>
                <a:sym typeface="Open Sans Bold Italics"/>
              </a:rPr>
              <a:t>central processing unit (CPU)</a:t>
            </a:r>
            <a:r>
              <a:rPr lang="en-US" sz="2733">
                <a:solidFill>
                  <a:srgbClr val="000000"/>
                </a:solidFill>
                <a:latin typeface="Open Sans"/>
                <a:ea typeface="Open Sans"/>
                <a:cs typeface="Open Sans"/>
                <a:sym typeface="Open Sans"/>
              </a:rPr>
              <a:t> that can sequentially fetch, decode, and execute these instructions.</a:t>
            </a:r>
          </a:p>
        </p:txBody>
      </p:sp>
      <p:sp>
        <p:nvSpPr>
          <p:cNvPr id="75" name="TextBox 75"/>
          <p:cNvSpPr txBox="1"/>
          <p:nvPr/>
        </p:nvSpPr>
        <p:spPr>
          <a:xfrm>
            <a:off x="214495" y="9541"/>
            <a:ext cx="8482213" cy="976660"/>
          </a:xfrm>
          <a:prstGeom prst="rect">
            <a:avLst/>
          </a:prstGeom>
        </p:spPr>
        <p:txBody>
          <a:bodyPr lIns="0" tIns="0" rIns="0" bIns="0" rtlCol="0" anchor="t">
            <a:spAutoFit/>
          </a:bodyPr>
          <a:lstStyle/>
          <a:p>
            <a:pPr marL="0" lvl="0" indent="0" algn="l">
              <a:lnSpc>
                <a:spcPts val="3713"/>
              </a:lnSpc>
              <a:spcBef>
                <a:spcPct val="0"/>
              </a:spcBef>
            </a:pPr>
            <a:r>
              <a:rPr lang="en-US" sz="3315" b="1" spc="-99">
                <a:solidFill>
                  <a:srgbClr val="FFFFFF"/>
                </a:solidFill>
                <a:latin typeface="Poppins Bold"/>
                <a:ea typeface="Poppins Bold"/>
                <a:cs typeface="Poppins Bold"/>
                <a:sym typeface="Poppins Bold"/>
              </a:rPr>
              <a:t>3.1 Fundamentals of Computer Hardware Operations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FFDE59"/>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7" name="AutoShape 7"/>
          <p:cNvSpPr/>
          <p:nvPr/>
        </p:nvSpPr>
        <p:spPr>
          <a:xfrm flipV="1">
            <a:off x="402292" y="2278454"/>
            <a:ext cx="4514290" cy="33337"/>
          </a:xfrm>
          <a:prstGeom prst="line">
            <a:avLst/>
          </a:prstGeom>
          <a:ln w="66675" cap="rnd">
            <a:solidFill>
              <a:srgbClr val="FFDE59"/>
            </a:solidFill>
            <a:prstDash val="solid"/>
            <a:headEnd type="none" w="sm" len="sm"/>
            <a:tailEnd type="oval" w="lg" len="lg"/>
          </a:ln>
        </p:spPr>
        <p:txBody>
          <a:bodyPr/>
          <a:lstStyle/>
          <a:p>
            <a:endParaRPr lang="en-PH"/>
          </a:p>
        </p:txBody>
      </p:sp>
      <p:sp>
        <p:nvSpPr>
          <p:cNvPr id="8" name="Freeform 8"/>
          <p:cNvSpPr/>
          <p:nvPr/>
        </p:nvSpPr>
        <p:spPr>
          <a:xfrm>
            <a:off x="1617175" y="3564328"/>
            <a:ext cx="7385835" cy="4780649"/>
          </a:xfrm>
          <a:custGeom>
            <a:avLst/>
            <a:gdLst/>
            <a:ahLst/>
            <a:cxnLst/>
            <a:rect l="l" t="t" r="r" b="b"/>
            <a:pathLst>
              <a:path w="7385835" h="4780649">
                <a:moveTo>
                  <a:pt x="0" y="0"/>
                </a:moveTo>
                <a:lnTo>
                  <a:pt x="7385835" y="0"/>
                </a:lnTo>
                <a:lnTo>
                  <a:pt x="7385835" y="4780649"/>
                </a:lnTo>
                <a:lnTo>
                  <a:pt x="0" y="47806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9" name="TextBox 9"/>
          <p:cNvSpPr txBox="1"/>
          <p:nvPr/>
        </p:nvSpPr>
        <p:spPr>
          <a:xfrm>
            <a:off x="816741" y="186066"/>
            <a:ext cx="8008341" cy="647042"/>
          </a:xfrm>
          <a:prstGeom prst="rect">
            <a:avLst/>
          </a:prstGeom>
        </p:spPr>
        <p:txBody>
          <a:bodyPr lIns="0" tIns="0" rIns="0" bIns="0" rtlCol="0" anchor="t">
            <a:spAutoFit/>
          </a:bodyPr>
          <a:lstStyle/>
          <a:p>
            <a:pPr marL="0" lvl="0" indent="0" algn="l">
              <a:lnSpc>
                <a:spcPts val="4691"/>
              </a:lnSpc>
              <a:spcBef>
                <a:spcPct val="0"/>
              </a:spcBef>
            </a:pPr>
            <a:r>
              <a:rPr lang="en-US" sz="4188" b="1" spc="-125">
                <a:solidFill>
                  <a:srgbClr val="FF1495"/>
                </a:solidFill>
                <a:latin typeface="Poppins Bold"/>
                <a:ea typeface="Poppins Bold"/>
                <a:cs typeface="Poppins Bold"/>
                <a:sym typeface="Poppins Bold"/>
              </a:rPr>
              <a:t>3.4 Secondary storage device</a:t>
            </a:r>
          </a:p>
        </p:txBody>
      </p:sp>
      <p:sp>
        <p:nvSpPr>
          <p:cNvPr id="10" name="TextBox 10"/>
          <p:cNvSpPr txBox="1"/>
          <p:nvPr/>
        </p:nvSpPr>
        <p:spPr>
          <a:xfrm>
            <a:off x="402046" y="1527567"/>
            <a:ext cx="8778892"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019D97"/>
                </a:solidFill>
                <a:latin typeface="Poppins Bold"/>
                <a:ea typeface="Poppins Bold"/>
                <a:cs typeface="Poppins Bold"/>
                <a:sym typeface="Poppins Bold"/>
              </a:rPr>
              <a:t>Solid State Drive</a:t>
            </a:r>
          </a:p>
        </p:txBody>
      </p:sp>
      <p:sp>
        <p:nvSpPr>
          <p:cNvPr id="11" name="TextBox 11"/>
          <p:cNvSpPr txBox="1"/>
          <p:nvPr/>
        </p:nvSpPr>
        <p:spPr>
          <a:xfrm>
            <a:off x="11433154" y="2287978"/>
            <a:ext cx="4397137" cy="506131"/>
          </a:xfrm>
          <a:prstGeom prst="rect">
            <a:avLst/>
          </a:prstGeom>
        </p:spPr>
        <p:txBody>
          <a:bodyPr lIns="0" tIns="0" rIns="0" bIns="0" rtlCol="0" anchor="t">
            <a:spAutoFit/>
          </a:bodyPr>
          <a:lstStyle/>
          <a:p>
            <a:pPr algn="ctr">
              <a:lnSpc>
                <a:spcPts val="4128"/>
              </a:lnSpc>
              <a:spcBef>
                <a:spcPct val="0"/>
              </a:spcBef>
            </a:pPr>
            <a:r>
              <a:rPr lang="en-US" sz="2948">
                <a:solidFill>
                  <a:srgbClr val="000000"/>
                </a:solidFill>
                <a:latin typeface="Open Sans"/>
                <a:ea typeface="Open Sans"/>
                <a:cs typeface="Open Sans"/>
                <a:sym typeface="Open Sans"/>
              </a:rPr>
              <a:t>SSD is</a:t>
            </a:r>
          </a:p>
        </p:txBody>
      </p:sp>
      <p:grpSp>
        <p:nvGrpSpPr>
          <p:cNvPr id="12" name="Group 12"/>
          <p:cNvGrpSpPr/>
          <p:nvPr/>
        </p:nvGrpSpPr>
        <p:grpSpPr>
          <a:xfrm>
            <a:off x="10707423" y="3030412"/>
            <a:ext cx="5848599" cy="1016049"/>
            <a:chOff x="0" y="0"/>
            <a:chExt cx="2608209" cy="453112"/>
          </a:xfrm>
        </p:grpSpPr>
        <p:sp>
          <p:nvSpPr>
            <p:cNvPr id="13" name="Freeform 13"/>
            <p:cNvSpPr/>
            <p:nvPr/>
          </p:nvSpPr>
          <p:spPr>
            <a:xfrm>
              <a:off x="0" y="0"/>
              <a:ext cx="2608209" cy="453112"/>
            </a:xfrm>
            <a:custGeom>
              <a:avLst/>
              <a:gdLst/>
              <a:ahLst/>
              <a:cxnLst/>
              <a:rect l="l" t="t" r="r" b="b"/>
              <a:pathLst>
                <a:path w="2608209" h="453112">
                  <a:moveTo>
                    <a:pt x="67510" y="0"/>
                  </a:moveTo>
                  <a:lnTo>
                    <a:pt x="2540699" y="0"/>
                  </a:lnTo>
                  <a:cubicBezTo>
                    <a:pt x="2558604" y="0"/>
                    <a:pt x="2575775" y="7113"/>
                    <a:pt x="2588435" y="19773"/>
                  </a:cubicBezTo>
                  <a:cubicBezTo>
                    <a:pt x="2601096" y="32434"/>
                    <a:pt x="2608209" y="49605"/>
                    <a:pt x="2608209" y="67510"/>
                  </a:cubicBezTo>
                  <a:lnTo>
                    <a:pt x="2608209" y="385602"/>
                  </a:lnTo>
                  <a:cubicBezTo>
                    <a:pt x="2608209" y="403506"/>
                    <a:pt x="2601096" y="420678"/>
                    <a:pt x="2588435" y="433338"/>
                  </a:cubicBezTo>
                  <a:cubicBezTo>
                    <a:pt x="2575775" y="445999"/>
                    <a:pt x="2558604" y="453112"/>
                    <a:pt x="2540699" y="453112"/>
                  </a:cubicBezTo>
                  <a:lnTo>
                    <a:pt x="67510" y="453112"/>
                  </a:lnTo>
                  <a:cubicBezTo>
                    <a:pt x="49605" y="453112"/>
                    <a:pt x="32434" y="445999"/>
                    <a:pt x="19773" y="433338"/>
                  </a:cubicBezTo>
                  <a:cubicBezTo>
                    <a:pt x="7113" y="420678"/>
                    <a:pt x="0" y="403506"/>
                    <a:pt x="0" y="385602"/>
                  </a:cubicBezTo>
                  <a:lnTo>
                    <a:pt x="0" y="67510"/>
                  </a:lnTo>
                  <a:cubicBezTo>
                    <a:pt x="0" y="49605"/>
                    <a:pt x="7113" y="32434"/>
                    <a:pt x="19773" y="19773"/>
                  </a:cubicBezTo>
                  <a:cubicBezTo>
                    <a:pt x="32434" y="7113"/>
                    <a:pt x="49605" y="0"/>
                    <a:pt x="67510" y="0"/>
                  </a:cubicBezTo>
                  <a:close/>
                </a:path>
              </a:pathLst>
            </a:custGeom>
            <a:solidFill>
              <a:srgbClr val="FFDE59"/>
            </a:solidFill>
          </p:spPr>
          <p:txBody>
            <a:bodyPr/>
            <a:lstStyle/>
            <a:p>
              <a:endParaRPr lang="en-PH"/>
            </a:p>
          </p:txBody>
        </p:sp>
        <p:sp>
          <p:nvSpPr>
            <p:cNvPr id="14" name="TextBox 14"/>
            <p:cNvSpPr txBox="1"/>
            <p:nvPr/>
          </p:nvSpPr>
          <p:spPr>
            <a:xfrm>
              <a:off x="0" y="-28575"/>
              <a:ext cx="2608209" cy="481687"/>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10829384" y="3235208"/>
            <a:ext cx="603770" cy="60377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11554817" y="3259598"/>
            <a:ext cx="4561017" cy="49784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Open Sans"/>
                <a:ea typeface="Open Sans"/>
                <a:cs typeface="Open Sans"/>
                <a:sym typeface="Open Sans"/>
              </a:rPr>
              <a:t>Lighter</a:t>
            </a:r>
          </a:p>
        </p:txBody>
      </p:sp>
      <p:grpSp>
        <p:nvGrpSpPr>
          <p:cNvPr id="19" name="Group 19"/>
          <p:cNvGrpSpPr/>
          <p:nvPr/>
        </p:nvGrpSpPr>
        <p:grpSpPr>
          <a:xfrm>
            <a:off x="10707423" y="4159531"/>
            <a:ext cx="5848599" cy="1016049"/>
            <a:chOff x="0" y="0"/>
            <a:chExt cx="2608209" cy="453112"/>
          </a:xfrm>
        </p:grpSpPr>
        <p:sp>
          <p:nvSpPr>
            <p:cNvPr id="20" name="Freeform 20"/>
            <p:cNvSpPr/>
            <p:nvPr/>
          </p:nvSpPr>
          <p:spPr>
            <a:xfrm>
              <a:off x="0" y="0"/>
              <a:ext cx="2608209" cy="453112"/>
            </a:xfrm>
            <a:custGeom>
              <a:avLst/>
              <a:gdLst/>
              <a:ahLst/>
              <a:cxnLst/>
              <a:rect l="l" t="t" r="r" b="b"/>
              <a:pathLst>
                <a:path w="2608209" h="453112">
                  <a:moveTo>
                    <a:pt x="67510" y="0"/>
                  </a:moveTo>
                  <a:lnTo>
                    <a:pt x="2540699" y="0"/>
                  </a:lnTo>
                  <a:cubicBezTo>
                    <a:pt x="2558604" y="0"/>
                    <a:pt x="2575775" y="7113"/>
                    <a:pt x="2588435" y="19773"/>
                  </a:cubicBezTo>
                  <a:cubicBezTo>
                    <a:pt x="2601096" y="32434"/>
                    <a:pt x="2608209" y="49605"/>
                    <a:pt x="2608209" y="67510"/>
                  </a:cubicBezTo>
                  <a:lnTo>
                    <a:pt x="2608209" y="385602"/>
                  </a:lnTo>
                  <a:cubicBezTo>
                    <a:pt x="2608209" y="403506"/>
                    <a:pt x="2601096" y="420678"/>
                    <a:pt x="2588435" y="433338"/>
                  </a:cubicBezTo>
                  <a:cubicBezTo>
                    <a:pt x="2575775" y="445999"/>
                    <a:pt x="2558604" y="453112"/>
                    <a:pt x="2540699" y="453112"/>
                  </a:cubicBezTo>
                  <a:lnTo>
                    <a:pt x="67510" y="453112"/>
                  </a:lnTo>
                  <a:cubicBezTo>
                    <a:pt x="49605" y="453112"/>
                    <a:pt x="32434" y="445999"/>
                    <a:pt x="19773" y="433338"/>
                  </a:cubicBezTo>
                  <a:cubicBezTo>
                    <a:pt x="7113" y="420678"/>
                    <a:pt x="0" y="403506"/>
                    <a:pt x="0" y="385602"/>
                  </a:cubicBezTo>
                  <a:lnTo>
                    <a:pt x="0" y="67510"/>
                  </a:lnTo>
                  <a:cubicBezTo>
                    <a:pt x="0" y="49605"/>
                    <a:pt x="7113" y="32434"/>
                    <a:pt x="19773" y="19773"/>
                  </a:cubicBezTo>
                  <a:cubicBezTo>
                    <a:pt x="32434" y="7113"/>
                    <a:pt x="49605" y="0"/>
                    <a:pt x="67510" y="0"/>
                  </a:cubicBezTo>
                  <a:close/>
                </a:path>
              </a:pathLst>
            </a:custGeom>
            <a:solidFill>
              <a:srgbClr val="FFDE59"/>
            </a:solidFill>
          </p:spPr>
          <p:txBody>
            <a:bodyPr/>
            <a:lstStyle/>
            <a:p>
              <a:endParaRPr lang="en-PH"/>
            </a:p>
          </p:txBody>
        </p:sp>
        <p:sp>
          <p:nvSpPr>
            <p:cNvPr id="21" name="TextBox 21"/>
            <p:cNvSpPr txBox="1"/>
            <p:nvPr/>
          </p:nvSpPr>
          <p:spPr>
            <a:xfrm>
              <a:off x="0" y="-28575"/>
              <a:ext cx="2608209" cy="481687"/>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10829384" y="4364327"/>
            <a:ext cx="603770" cy="60377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11554817" y="4388717"/>
            <a:ext cx="4561017" cy="49784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Open Sans"/>
                <a:ea typeface="Open Sans"/>
                <a:cs typeface="Open Sans"/>
                <a:sym typeface="Open Sans"/>
              </a:rPr>
              <a:t>More Reliable</a:t>
            </a:r>
          </a:p>
        </p:txBody>
      </p:sp>
      <p:grpSp>
        <p:nvGrpSpPr>
          <p:cNvPr id="26" name="Group 26"/>
          <p:cNvGrpSpPr/>
          <p:nvPr/>
        </p:nvGrpSpPr>
        <p:grpSpPr>
          <a:xfrm>
            <a:off x="10707423" y="5289880"/>
            <a:ext cx="5848599" cy="1016049"/>
            <a:chOff x="0" y="0"/>
            <a:chExt cx="2608209" cy="453112"/>
          </a:xfrm>
        </p:grpSpPr>
        <p:sp>
          <p:nvSpPr>
            <p:cNvPr id="27" name="Freeform 27"/>
            <p:cNvSpPr/>
            <p:nvPr/>
          </p:nvSpPr>
          <p:spPr>
            <a:xfrm>
              <a:off x="0" y="0"/>
              <a:ext cx="2608209" cy="453112"/>
            </a:xfrm>
            <a:custGeom>
              <a:avLst/>
              <a:gdLst/>
              <a:ahLst/>
              <a:cxnLst/>
              <a:rect l="l" t="t" r="r" b="b"/>
              <a:pathLst>
                <a:path w="2608209" h="453112">
                  <a:moveTo>
                    <a:pt x="67510" y="0"/>
                  </a:moveTo>
                  <a:lnTo>
                    <a:pt x="2540699" y="0"/>
                  </a:lnTo>
                  <a:cubicBezTo>
                    <a:pt x="2558604" y="0"/>
                    <a:pt x="2575775" y="7113"/>
                    <a:pt x="2588435" y="19773"/>
                  </a:cubicBezTo>
                  <a:cubicBezTo>
                    <a:pt x="2601096" y="32434"/>
                    <a:pt x="2608209" y="49605"/>
                    <a:pt x="2608209" y="67510"/>
                  </a:cubicBezTo>
                  <a:lnTo>
                    <a:pt x="2608209" y="385602"/>
                  </a:lnTo>
                  <a:cubicBezTo>
                    <a:pt x="2608209" y="403506"/>
                    <a:pt x="2601096" y="420678"/>
                    <a:pt x="2588435" y="433338"/>
                  </a:cubicBezTo>
                  <a:cubicBezTo>
                    <a:pt x="2575775" y="445999"/>
                    <a:pt x="2558604" y="453112"/>
                    <a:pt x="2540699" y="453112"/>
                  </a:cubicBezTo>
                  <a:lnTo>
                    <a:pt x="67510" y="453112"/>
                  </a:lnTo>
                  <a:cubicBezTo>
                    <a:pt x="49605" y="453112"/>
                    <a:pt x="32434" y="445999"/>
                    <a:pt x="19773" y="433338"/>
                  </a:cubicBezTo>
                  <a:cubicBezTo>
                    <a:pt x="7113" y="420678"/>
                    <a:pt x="0" y="403506"/>
                    <a:pt x="0" y="385602"/>
                  </a:cubicBezTo>
                  <a:lnTo>
                    <a:pt x="0" y="67510"/>
                  </a:lnTo>
                  <a:cubicBezTo>
                    <a:pt x="0" y="49605"/>
                    <a:pt x="7113" y="32434"/>
                    <a:pt x="19773" y="19773"/>
                  </a:cubicBezTo>
                  <a:cubicBezTo>
                    <a:pt x="32434" y="7113"/>
                    <a:pt x="49605" y="0"/>
                    <a:pt x="67510" y="0"/>
                  </a:cubicBezTo>
                  <a:close/>
                </a:path>
              </a:pathLst>
            </a:custGeom>
            <a:solidFill>
              <a:srgbClr val="FFDE59"/>
            </a:solidFill>
          </p:spPr>
          <p:txBody>
            <a:bodyPr/>
            <a:lstStyle/>
            <a:p>
              <a:endParaRPr lang="en-PH"/>
            </a:p>
          </p:txBody>
        </p:sp>
        <p:sp>
          <p:nvSpPr>
            <p:cNvPr id="28" name="TextBox 28"/>
            <p:cNvSpPr txBox="1"/>
            <p:nvPr/>
          </p:nvSpPr>
          <p:spPr>
            <a:xfrm>
              <a:off x="0" y="-28575"/>
              <a:ext cx="2608209" cy="481687"/>
            </a:xfrm>
            <a:prstGeom prst="rect">
              <a:avLst/>
            </a:prstGeom>
          </p:spPr>
          <p:txBody>
            <a:bodyPr lIns="50800" tIns="50800" rIns="50800" bIns="50800" rtlCol="0" anchor="ctr"/>
            <a:lstStyle/>
            <a:p>
              <a:pPr algn="ctr">
                <a:lnSpc>
                  <a:spcPts val="2595"/>
                </a:lnSpc>
              </a:pPr>
              <a:endParaRPr/>
            </a:p>
          </p:txBody>
        </p:sp>
      </p:grpSp>
      <p:grpSp>
        <p:nvGrpSpPr>
          <p:cNvPr id="29" name="Group 29"/>
          <p:cNvGrpSpPr/>
          <p:nvPr/>
        </p:nvGrpSpPr>
        <p:grpSpPr>
          <a:xfrm>
            <a:off x="10829384" y="5494676"/>
            <a:ext cx="603770" cy="60377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31" name="TextBox 31"/>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32" name="TextBox 32"/>
          <p:cNvSpPr txBox="1"/>
          <p:nvPr/>
        </p:nvSpPr>
        <p:spPr>
          <a:xfrm>
            <a:off x="11554817" y="5519066"/>
            <a:ext cx="4561017" cy="49784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Open Sans"/>
                <a:ea typeface="Open Sans"/>
                <a:cs typeface="Open Sans"/>
                <a:sym typeface="Open Sans"/>
              </a:rPr>
              <a:t>Thinner</a:t>
            </a:r>
          </a:p>
        </p:txBody>
      </p:sp>
      <p:grpSp>
        <p:nvGrpSpPr>
          <p:cNvPr id="33" name="Group 33"/>
          <p:cNvGrpSpPr/>
          <p:nvPr/>
        </p:nvGrpSpPr>
        <p:grpSpPr>
          <a:xfrm>
            <a:off x="10707423" y="6420229"/>
            <a:ext cx="5848599" cy="1016049"/>
            <a:chOff x="0" y="0"/>
            <a:chExt cx="2608209" cy="453112"/>
          </a:xfrm>
        </p:grpSpPr>
        <p:sp>
          <p:nvSpPr>
            <p:cNvPr id="34" name="Freeform 34"/>
            <p:cNvSpPr/>
            <p:nvPr/>
          </p:nvSpPr>
          <p:spPr>
            <a:xfrm>
              <a:off x="0" y="0"/>
              <a:ext cx="2608209" cy="453112"/>
            </a:xfrm>
            <a:custGeom>
              <a:avLst/>
              <a:gdLst/>
              <a:ahLst/>
              <a:cxnLst/>
              <a:rect l="l" t="t" r="r" b="b"/>
              <a:pathLst>
                <a:path w="2608209" h="453112">
                  <a:moveTo>
                    <a:pt x="67510" y="0"/>
                  </a:moveTo>
                  <a:lnTo>
                    <a:pt x="2540699" y="0"/>
                  </a:lnTo>
                  <a:cubicBezTo>
                    <a:pt x="2558604" y="0"/>
                    <a:pt x="2575775" y="7113"/>
                    <a:pt x="2588435" y="19773"/>
                  </a:cubicBezTo>
                  <a:cubicBezTo>
                    <a:pt x="2601096" y="32434"/>
                    <a:pt x="2608209" y="49605"/>
                    <a:pt x="2608209" y="67510"/>
                  </a:cubicBezTo>
                  <a:lnTo>
                    <a:pt x="2608209" y="385602"/>
                  </a:lnTo>
                  <a:cubicBezTo>
                    <a:pt x="2608209" y="403506"/>
                    <a:pt x="2601096" y="420678"/>
                    <a:pt x="2588435" y="433338"/>
                  </a:cubicBezTo>
                  <a:cubicBezTo>
                    <a:pt x="2575775" y="445999"/>
                    <a:pt x="2558604" y="453112"/>
                    <a:pt x="2540699" y="453112"/>
                  </a:cubicBezTo>
                  <a:lnTo>
                    <a:pt x="67510" y="453112"/>
                  </a:lnTo>
                  <a:cubicBezTo>
                    <a:pt x="49605" y="453112"/>
                    <a:pt x="32434" y="445999"/>
                    <a:pt x="19773" y="433338"/>
                  </a:cubicBezTo>
                  <a:cubicBezTo>
                    <a:pt x="7113" y="420678"/>
                    <a:pt x="0" y="403506"/>
                    <a:pt x="0" y="385602"/>
                  </a:cubicBezTo>
                  <a:lnTo>
                    <a:pt x="0" y="67510"/>
                  </a:lnTo>
                  <a:cubicBezTo>
                    <a:pt x="0" y="49605"/>
                    <a:pt x="7113" y="32434"/>
                    <a:pt x="19773" y="19773"/>
                  </a:cubicBezTo>
                  <a:cubicBezTo>
                    <a:pt x="32434" y="7113"/>
                    <a:pt x="49605" y="0"/>
                    <a:pt x="67510" y="0"/>
                  </a:cubicBezTo>
                  <a:close/>
                </a:path>
              </a:pathLst>
            </a:custGeom>
            <a:solidFill>
              <a:srgbClr val="FFDE59"/>
            </a:solidFill>
          </p:spPr>
          <p:txBody>
            <a:bodyPr/>
            <a:lstStyle/>
            <a:p>
              <a:endParaRPr lang="en-PH"/>
            </a:p>
          </p:txBody>
        </p:sp>
        <p:sp>
          <p:nvSpPr>
            <p:cNvPr id="35" name="TextBox 35"/>
            <p:cNvSpPr txBox="1"/>
            <p:nvPr/>
          </p:nvSpPr>
          <p:spPr>
            <a:xfrm>
              <a:off x="0" y="-28575"/>
              <a:ext cx="2608209" cy="481687"/>
            </a:xfrm>
            <a:prstGeom prst="rect">
              <a:avLst/>
            </a:prstGeom>
          </p:spPr>
          <p:txBody>
            <a:bodyPr lIns="50800" tIns="50800" rIns="50800" bIns="50800" rtlCol="0" anchor="ctr"/>
            <a:lstStyle/>
            <a:p>
              <a:pPr algn="ctr">
                <a:lnSpc>
                  <a:spcPts val="2595"/>
                </a:lnSpc>
              </a:pPr>
              <a:endParaRPr/>
            </a:p>
          </p:txBody>
        </p:sp>
      </p:grpSp>
      <p:grpSp>
        <p:nvGrpSpPr>
          <p:cNvPr id="36" name="Group 36"/>
          <p:cNvGrpSpPr/>
          <p:nvPr/>
        </p:nvGrpSpPr>
        <p:grpSpPr>
          <a:xfrm>
            <a:off x="10829384" y="6625024"/>
            <a:ext cx="603770" cy="60377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38" name="TextBox 38"/>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39" name="TextBox 39"/>
          <p:cNvSpPr txBox="1"/>
          <p:nvPr/>
        </p:nvSpPr>
        <p:spPr>
          <a:xfrm>
            <a:off x="11554817" y="6649414"/>
            <a:ext cx="4561017" cy="49784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Open Sans"/>
                <a:ea typeface="Open Sans"/>
                <a:cs typeface="Open Sans"/>
                <a:sym typeface="Open Sans"/>
              </a:rPr>
              <a:t>Faster in data access</a:t>
            </a:r>
          </a:p>
        </p:txBody>
      </p:sp>
      <p:grpSp>
        <p:nvGrpSpPr>
          <p:cNvPr id="40" name="Group 40"/>
          <p:cNvGrpSpPr/>
          <p:nvPr/>
        </p:nvGrpSpPr>
        <p:grpSpPr>
          <a:xfrm>
            <a:off x="10707423" y="7550578"/>
            <a:ext cx="5848599" cy="1016049"/>
            <a:chOff x="0" y="0"/>
            <a:chExt cx="2608209" cy="453112"/>
          </a:xfrm>
        </p:grpSpPr>
        <p:sp>
          <p:nvSpPr>
            <p:cNvPr id="41" name="Freeform 41"/>
            <p:cNvSpPr/>
            <p:nvPr/>
          </p:nvSpPr>
          <p:spPr>
            <a:xfrm>
              <a:off x="0" y="0"/>
              <a:ext cx="2608209" cy="453112"/>
            </a:xfrm>
            <a:custGeom>
              <a:avLst/>
              <a:gdLst/>
              <a:ahLst/>
              <a:cxnLst/>
              <a:rect l="l" t="t" r="r" b="b"/>
              <a:pathLst>
                <a:path w="2608209" h="453112">
                  <a:moveTo>
                    <a:pt x="67510" y="0"/>
                  </a:moveTo>
                  <a:lnTo>
                    <a:pt x="2540699" y="0"/>
                  </a:lnTo>
                  <a:cubicBezTo>
                    <a:pt x="2558604" y="0"/>
                    <a:pt x="2575775" y="7113"/>
                    <a:pt x="2588435" y="19773"/>
                  </a:cubicBezTo>
                  <a:cubicBezTo>
                    <a:pt x="2601096" y="32434"/>
                    <a:pt x="2608209" y="49605"/>
                    <a:pt x="2608209" y="67510"/>
                  </a:cubicBezTo>
                  <a:lnTo>
                    <a:pt x="2608209" y="385602"/>
                  </a:lnTo>
                  <a:cubicBezTo>
                    <a:pt x="2608209" y="403506"/>
                    <a:pt x="2601096" y="420678"/>
                    <a:pt x="2588435" y="433338"/>
                  </a:cubicBezTo>
                  <a:cubicBezTo>
                    <a:pt x="2575775" y="445999"/>
                    <a:pt x="2558604" y="453112"/>
                    <a:pt x="2540699" y="453112"/>
                  </a:cubicBezTo>
                  <a:lnTo>
                    <a:pt x="67510" y="453112"/>
                  </a:lnTo>
                  <a:cubicBezTo>
                    <a:pt x="49605" y="453112"/>
                    <a:pt x="32434" y="445999"/>
                    <a:pt x="19773" y="433338"/>
                  </a:cubicBezTo>
                  <a:cubicBezTo>
                    <a:pt x="7113" y="420678"/>
                    <a:pt x="0" y="403506"/>
                    <a:pt x="0" y="385602"/>
                  </a:cubicBezTo>
                  <a:lnTo>
                    <a:pt x="0" y="67510"/>
                  </a:lnTo>
                  <a:cubicBezTo>
                    <a:pt x="0" y="49605"/>
                    <a:pt x="7113" y="32434"/>
                    <a:pt x="19773" y="19773"/>
                  </a:cubicBezTo>
                  <a:cubicBezTo>
                    <a:pt x="32434" y="7113"/>
                    <a:pt x="49605" y="0"/>
                    <a:pt x="67510" y="0"/>
                  </a:cubicBezTo>
                  <a:close/>
                </a:path>
              </a:pathLst>
            </a:custGeom>
            <a:solidFill>
              <a:srgbClr val="FFDE59"/>
            </a:solidFill>
          </p:spPr>
          <p:txBody>
            <a:bodyPr/>
            <a:lstStyle/>
            <a:p>
              <a:endParaRPr lang="en-PH"/>
            </a:p>
          </p:txBody>
        </p:sp>
        <p:sp>
          <p:nvSpPr>
            <p:cNvPr id="42" name="TextBox 42"/>
            <p:cNvSpPr txBox="1"/>
            <p:nvPr/>
          </p:nvSpPr>
          <p:spPr>
            <a:xfrm>
              <a:off x="0" y="-28575"/>
              <a:ext cx="2608209" cy="481687"/>
            </a:xfrm>
            <a:prstGeom prst="rect">
              <a:avLst/>
            </a:prstGeom>
          </p:spPr>
          <p:txBody>
            <a:bodyPr lIns="50800" tIns="50800" rIns="50800" bIns="50800" rtlCol="0" anchor="ctr"/>
            <a:lstStyle/>
            <a:p>
              <a:pPr algn="ctr">
                <a:lnSpc>
                  <a:spcPts val="2595"/>
                </a:lnSpc>
              </a:pPr>
              <a:endParaRPr/>
            </a:p>
          </p:txBody>
        </p:sp>
      </p:grpSp>
      <p:grpSp>
        <p:nvGrpSpPr>
          <p:cNvPr id="43" name="Group 43"/>
          <p:cNvGrpSpPr/>
          <p:nvPr/>
        </p:nvGrpSpPr>
        <p:grpSpPr>
          <a:xfrm>
            <a:off x="10829384" y="7755373"/>
            <a:ext cx="603770" cy="603770"/>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95"/>
            </a:solidFill>
          </p:spPr>
          <p:txBody>
            <a:bodyPr/>
            <a:lstStyle/>
            <a:p>
              <a:endParaRPr lang="en-PH"/>
            </a:p>
          </p:txBody>
        </p:sp>
        <p:sp>
          <p:nvSpPr>
            <p:cNvPr id="45" name="TextBox 45"/>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46" name="TextBox 46"/>
          <p:cNvSpPr txBox="1"/>
          <p:nvPr/>
        </p:nvSpPr>
        <p:spPr>
          <a:xfrm>
            <a:off x="11554817" y="7779763"/>
            <a:ext cx="4561017" cy="49784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Open Sans"/>
                <a:ea typeface="Open Sans"/>
                <a:cs typeface="Open Sans"/>
                <a:sym typeface="Open Sans"/>
              </a:rPr>
              <a:t>Cooler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grpSp>
        <p:nvGrpSpPr>
          <p:cNvPr id="3" name="Group 3"/>
          <p:cNvGrpSpPr/>
          <p:nvPr/>
        </p:nvGrpSpPr>
        <p:grpSpPr>
          <a:xfrm>
            <a:off x="0" y="-36799"/>
            <a:ext cx="9251830" cy="1065499"/>
            <a:chOff x="0" y="0"/>
            <a:chExt cx="3442595" cy="396471"/>
          </a:xfrm>
        </p:grpSpPr>
        <p:sp>
          <p:nvSpPr>
            <p:cNvPr id="4" name="Freeform 4"/>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5" name="TextBox 5"/>
          <p:cNvSpPr txBox="1"/>
          <p:nvPr/>
        </p:nvSpPr>
        <p:spPr>
          <a:xfrm>
            <a:off x="197676" y="254610"/>
            <a:ext cx="8250537" cy="482682"/>
          </a:xfrm>
          <a:prstGeom prst="rect">
            <a:avLst/>
          </a:prstGeom>
        </p:spPr>
        <p:txBody>
          <a:bodyPr lIns="0" tIns="0" rIns="0" bIns="0" rtlCol="0" anchor="t">
            <a:spAutoFit/>
          </a:bodyPr>
          <a:lstStyle/>
          <a:p>
            <a:pPr marL="0" lvl="0" indent="0" algn="l">
              <a:lnSpc>
                <a:spcPts val="3646"/>
              </a:lnSpc>
              <a:spcBef>
                <a:spcPct val="0"/>
              </a:spcBef>
            </a:pPr>
            <a:r>
              <a:rPr lang="en-US" sz="3255" b="1" spc="-97">
                <a:solidFill>
                  <a:srgbClr val="FFFFFF"/>
                </a:solidFill>
                <a:latin typeface="Poppins Bold"/>
                <a:ea typeface="Poppins Bold"/>
                <a:cs typeface="Poppins Bold"/>
                <a:sym typeface="Poppins Bold"/>
              </a:rPr>
              <a:t>3.5 Input Devices: Data Entry and Control</a:t>
            </a:r>
          </a:p>
        </p:txBody>
      </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1611416" y="2171785"/>
            <a:ext cx="13681616" cy="7086515"/>
            <a:chOff x="0" y="0"/>
            <a:chExt cx="3603388" cy="1866407"/>
          </a:xfrm>
        </p:grpSpPr>
        <p:sp>
          <p:nvSpPr>
            <p:cNvPr id="8" name="Freeform 8"/>
            <p:cNvSpPr/>
            <p:nvPr/>
          </p:nvSpPr>
          <p:spPr>
            <a:xfrm>
              <a:off x="0" y="0"/>
              <a:ext cx="3603389" cy="1866407"/>
            </a:xfrm>
            <a:custGeom>
              <a:avLst/>
              <a:gdLst/>
              <a:ahLst/>
              <a:cxnLst/>
              <a:rect l="l" t="t" r="r" b="b"/>
              <a:pathLst>
                <a:path w="3603389" h="1866407">
                  <a:moveTo>
                    <a:pt x="33386" y="0"/>
                  </a:moveTo>
                  <a:lnTo>
                    <a:pt x="3570003" y="0"/>
                  </a:lnTo>
                  <a:cubicBezTo>
                    <a:pt x="3578857" y="0"/>
                    <a:pt x="3587349" y="3517"/>
                    <a:pt x="3593610" y="9779"/>
                  </a:cubicBezTo>
                  <a:cubicBezTo>
                    <a:pt x="3599871" y="16040"/>
                    <a:pt x="3603389" y="24531"/>
                    <a:pt x="3603389" y="33386"/>
                  </a:cubicBezTo>
                  <a:lnTo>
                    <a:pt x="3603389" y="1833021"/>
                  </a:lnTo>
                  <a:cubicBezTo>
                    <a:pt x="3603389" y="1851460"/>
                    <a:pt x="3588441" y="1866407"/>
                    <a:pt x="3570003" y="1866407"/>
                  </a:cubicBezTo>
                  <a:lnTo>
                    <a:pt x="33386" y="1866407"/>
                  </a:lnTo>
                  <a:cubicBezTo>
                    <a:pt x="14947" y="1866407"/>
                    <a:pt x="0" y="1851460"/>
                    <a:pt x="0" y="1833021"/>
                  </a:cubicBezTo>
                  <a:lnTo>
                    <a:pt x="0" y="33386"/>
                  </a:lnTo>
                  <a:cubicBezTo>
                    <a:pt x="0" y="14947"/>
                    <a:pt x="14947" y="0"/>
                    <a:pt x="33386" y="0"/>
                  </a:cubicBezTo>
                  <a:close/>
                </a:path>
              </a:pathLst>
            </a:custGeom>
            <a:solidFill>
              <a:srgbClr val="F4F3F3">
                <a:alpha val="19608"/>
              </a:srgbClr>
            </a:solidFill>
          </p:spPr>
          <p:txBody>
            <a:bodyPr/>
            <a:lstStyle/>
            <a:p>
              <a:endParaRPr lang="en-PH"/>
            </a:p>
          </p:txBody>
        </p:sp>
        <p:sp>
          <p:nvSpPr>
            <p:cNvPr id="9" name="TextBox 9"/>
            <p:cNvSpPr txBox="1"/>
            <p:nvPr/>
          </p:nvSpPr>
          <p:spPr>
            <a:xfrm>
              <a:off x="0" y="-28575"/>
              <a:ext cx="3603388" cy="1894982"/>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3814031" y="6189859"/>
            <a:ext cx="1406093" cy="628518"/>
            <a:chOff x="0" y="0"/>
            <a:chExt cx="1193287" cy="533394"/>
          </a:xfrm>
        </p:grpSpPr>
        <p:sp>
          <p:nvSpPr>
            <p:cNvPr id="11" name="Freeform 11"/>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solidFill>
          </p:spPr>
          <p:txBody>
            <a:bodyPr/>
            <a:lstStyle/>
            <a:p>
              <a:endParaRPr lang="en-PH"/>
            </a:p>
          </p:txBody>
        </p:sp>
      </p:grpSp>
      <p:grpSp>
        <p:nvGrpSpPr>
          <p:cNvPr id="12" name="Group 12"/>
          <p:cNvGrpSpPr/>
          <p:nvPr/>
        </p:nvGrpSpPr>
        <p:grpSpPr>
          <a:xfrm>
            <a:off x="11784000" y="6207369"/>
            <a:ext cx="1406093" cy="628518"/>
            <a:chOff x="0" y="0"/>
            <a:chExt cx="1193287" cy="533394"/>
          </a:xfrm>
        </p:grpSpPr>
        <p:sp>
          <p:nvSpPr>
            <p:cNvPr id="13" name="Freeform 13"/>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19608"/>
              </a:srgbClr>
            </a:solidFill>
          </p:spPr>
          <p:txBody>
            <a:bodyPr/>
            <a:lstStyle/>
            <a:p>
              <a:endParaRPr lang="en-PH"/>
            </a:p>
          </p:txBody>
        </p:sp>
      </p:grpSp>
      <p:grpSp>
        <p:nvGrpSpPr>
          <p:cNvPr id="14" name="Group 14"/>
          <p:cNvGrpSpPr/>
          <p:nvPr/>
        </p:nvGrpSpPr>
        <p:grpSpPr>
          <a:xfrm>
            <a:off x="4903556" y="2505068"/>
            <a:ext cx="7225604" cy="3207018"/>
            <a:chOff x="0" y="0"/>
            <a:chExt cx="2820179" cy="1251711"/>
          </a:xfrm>
        </p:grpSpPr>
        <p:sp>
          <p:nvSpPr>
            <p:cNvPr id="15" name="Freeform 15"/>
            <p:cNvSpPr/>
            <p:nvPr/>
          </p:nvSpPr>
          <p:spPr>
            <a:xfrm>
              <a:off x="0" y="0"/>
              <a:ext cx="2820179" cy="1251711"/>
            </a:xfrm>
            <a:custGeom>
              <a:avLst/>
              <a:gdLst/>
              <a:ahLst/>
              <a:cxnLst/>
              <a:rect l="l" t="t" r="r" b="b"/>
              <a:pathLst>
                <a:path w="2820179" h="1251711">
                  <a:moveTo>
                    <a:pt x="0" y="0"/>
                  </a:moveTo>
                  <a:lnTo>
                    <a:pt x="0" y="1251711"/>
                  </a:lnTo>
                  <a:lnTo>
                    <a:pt x="2820179" y="1251711"/>
                  </a:lnTo>
                  <a:lnTo>
                    <a:pt x="2820179" y="0"/>
                  </a:lnTo>
                  <a:lnTo>
                    <a:pt x="0" y="0"/>
                  </a:lnTo>
                  <a:close/>
                  <a:moveTo>
                    <a:pt x="2759219" y="1190751"/>
                  </a:moveTo>
                  <a:lnTo>
                    <a:pt x="59690" y="1190751"/>
                  </a:lnTo>
                  <a:lnTo>
                    <a:pt x="59690" y="59690"/>
                  </a:lnTo>
                  <a:lnTo>
                    <a:pt x="2759219" y="59690"/>
                  </a:lnTo>
                  <a:lnTo>
                    <a:pt x="2759219" y="1190751"/>
                  </a:lnTo>
                  <a:close/>
                </a:path>
              </a:pathLst>
            </a:custGeom>
            <a:solidFill>
              <a:srgbClr val="FF1495">
                <a:alpha val="19608"/>
              </a:srgbClr>
            </a:solidFill>
          </p:spPr>
          <p:txBody>
            <a:bodyPr/>
            <a:lstStyle/>
            <a:p>
              <a:endParaRPr lang="en-PH"/>
            </a:p>
          </p:txBody>
        </p:sp>
      </p:grpSp>
      <p:grpSp>
        <p:nvGrpSpPr>
          <p:cNvPr id="16" name="Group 16"/>
          <p:cNvGrpSpPr/>
          <p:nvPr/>
        </p:nvGrpSpPr>
        <p:grpSpPr>
          <a:xfrm>
            <a:off x="6441851" y="6188242"/>
            <a:ext cx="4012723" cy="877488"/>
            <a:chOff x="0" y="0"/>
            <a:chExt cx="1566180" cy="342487"/>
          </a:xfrm>
        </p:grpSpPr>
        <p:sp>
          <p:nvSpPr>
            <p:cNvPr id="17" name="Freeform 17"/>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alpha val="19608"/>
              </a:srgbClr>
            </a:solidFill>
          </p:spPr>
          <p:txBody>
            <a:bodyPr/>
            <a:lstStyle/>
            <a:p>
              <a:endParaRPr lang="en-PH"/>
            </a:p>
          </p:txBody>
        </p:sp>
      </p:grpSp>
      <p:sp>
        <p:nvSpPr>
          <p:cNvPr id="18" name="Freeform 18"/>
          <p:cNvSpPr/>
          <p:nvPr/>
        </p:nvSpPr>
        <p:spPr>
          <a:xfrm>
            <a:off x="5441785" y="4691683"/>
            <a:ext cx="897268" cy="748811"/>
          </a:xfrm>
          <a:custGeom>
            <a:avLst/>
            <a:gdLst/>
            <a:ahLst/>
            <a:cxnLst/>
            <a:rect l="l" t="t" r="r" b="b"/>
            <a:pathLst>
              <a:path w="897268" h="748811">
                <a:moveTo>
                  <a:pt x="0" y="0"/>
                </a:moveTo>
                <a:lnTo>
                  <a:pt x="897268" y="0"/>
                </a:lnTo>
                <a:lnTo>
                  <a:pt x="897268" y="748811"/>
                </a:lnTo>
                <a:lnTo>
                  <a:pt x="0" y="748811"/>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9" name="Group 19"/>
          <p:cNvGrpSpPr/>
          <p:nvPr/>
        </p:nvGrpSpPr>
        <p:grpSpPr>
          <a:xfrm>
            <a:off x="6119990" y="3287415"/>
            <a:ext cx="815076" cy="815076"/>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DE59">
                <a:alpha val="19608"/>
              </a:srgbClr>
            </a:solidFill>
          </p:spPr>
          <p:txBody>
            <a:bodyPr/>
            <a:lstStyle/>
            <a:p>
              <a:endParaRPr lang="en-PH"/>
            </a:p>
          </p:txBody>
        </p:sp>
      </p:grpSp>
      <p:grpSp>
        <p:nvGrpSpPr>
          <p:cNvPr id="21" name="Group 21"/>
          <p:cNvGrpSpPr/>
          <p:nvPr/>
        </p:nvGrpSpPr>
        <p:grpSpPr>
          <a:xfrm>
            <a:off x="8591601" y="3258491"/>
            <a:ext cx="2676970" cy="375802"/>
            <a:chOff x="0" y="0"/>
            <a:chExt cx="2652321" cy="372342"/>
          </a:xfrm>
        </p:grpSpPr>
        <p:sp>
          <p:nvSpPr>
            <p:cNvPr id="22" name="Freeform 22"/>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9608"/>
              </a:srgbClr>
            </a:solidFill>
          </p:spPr>
          <p:txBody>
            <a:bodyPr/>
            <a:lstStyle/>
            <a:p>
              <a:endParaRPr lang="en-PH"/>
            </a:p>
          </p:txBody>
        </p:sp>
      </p:grpSp>
      <p:sp>
        <p:nvSpPr>
          <p:cNvPr id="23" name="Freeform 23"/>
          <p:cNvSpPr/>
          <p:nvPr/>
        </p:nvSpPr>
        <p:spPr>
          <a:xfrm>
            <a:off x="5478994" y="3319150"/>
            <a:ext cx="447221" cy="447221"/>
          </a:xfrm>
          <a:custGeom>
            <a:avLst/>
            <a:gdLst/>
            <a:ahLst/>
            <a:cxnLst/>
            <a:rect l="l" t="t" r="r" b="b"/>
            <a:pathLst>
              <a:path w="447221" h="447221">
                <a:moveTo>
                  <a:pt x="0" y="0"/>
                </a:moveTo>
                <a:lnTo>
                  <a:pt x="447222" y="0"/>
                </a:lnTo>
                <a:lnTo>
                  <a:pt x="447222" y="447222"/>
                </a:lnTo>
                <a:lnTo>
                  <a:pt x="0" y="447222"/>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24" name="Group 24"/>
          <p:cNvGrpSpPr/>
          <p:nvPr/>
        </p:nvGrpSpPr>
        <p:grpSpPr>
          <a:xfrm>
            <a:off x="8591601" y="3719795"/>
            <a:ext cx="2676970" cy="375802"/>
            <a:chOff x="0" y="0"/>
            <a:chExt cx="2652321" cy="372342"/>
          </a:xfrm>
        </p:grpSpPr>
        <p:sp>
          <p:nvSpPr>
            <p:cNvPr id="25" name="Freeform 25"/>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9608"/>
              </a:srgbClr>
            </a:solidFill>
          </p:spPr>
          <p:txBody>
            <a:bodyPr/>
            <a:lstStyle/>
            <a:p>
              <a:endParaRPr lang="en-PH"/>
            </a:p>
          </p:txBody>
        </p:sp>
      </p:grpSp>
      <p:grpSp>
        <p:nvGrpSpPr>
          <p:cNvPr id="26" name="Group 26"/>
          <p:cNvGrpSpPr/>
          <p:nvPr/>
        </p:nvGrpSpPr>
        <p:grpSpPr>
          <a:xfrm>
            <a:off x="8591601" y="4158429"/>
            <a:ext cx="2676970" cy="375802"/>
            <a:chOff x="0" y="0"/>
            <a:chExt cx="2652321" cy="372342"/>
          </a:xfrm>
        </p:grpSpPr>
        <p:sp>
          <p:nvSpPr>
            <p:cNvPr id="27" name="Freeform 27"/>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9608"/>
              </a:srgbClr>
            </a:solidFill>
          </p:spPr>
          <p:txBody>
            <a:bodyPr/>
            <a:lstStyle/>
            <a:p>
              <a:endParaRPr lang="en-PH"/>
            </a:p>
          </p:txBody>
        </p:sp>
      </p:grpSp>
      <p:grpSp>
        <p:nvGrpSpPr>
          <p:cNvPr id="28" name="Group 28"/>
          <p:cNvGrpSpPr/>
          <p:nvPr/>
        </p:nvGrpSpPr>
        <p:grpSpPr>
          <a:xfrm>
            <a:off x="8591601" y="4600150"/>
            <a:ext cx="2676970" cy="375802"/>
            <a:chOff x="0" y="0"/>
            <a:chExt cx="2652321" cy="372342"/>
          </a:xfrm>
        </p:grpSpPr>
        <p:sp>
          <p:nvSpPr>
            <p:cNvPr id="29" name="Freeform 29"/>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9608"/>
              </a:srgbClr>
            </a:solidFill>
          </p:spPr>
          <p:txBody>
            <a:bodyPr/>
            <a:lstStyle/>
            <a:p>
              <a:endParaRPr lang="en-PH"/>
            </a:p>
          </p:txBody>
        </p:sp>
      </p:grpSp>
      <p:grpSp>
        <p:nvGrpSpPr>
          <p:cNvPr id="30" name="Group 30"/>
          <p:cNvGrpSpPr/>
          <p:nvPr/>
        </p:nvGrpSpPr>
        <p:grpSpPr>
          <a:xfrm>
            <a:off x="8591601" y="5059707"/>
            <a:ext cx="2676970" cy="375802"/>
            <a:chOff x="0" y="0"/>
            <a:chExt cx="2652321" cy="372342"/>
          </a:xfrm>
        </p:grpSpPr>
        <p:sp>
          <p:nvSpPr>
            <p:cNvPr id="31" name="Freeform 31"/>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19608"/>
              </a:srgbClr>
            </a:solidFill>
          </p:spPr>
          <p:txBody>
            <a:bodyPr/>
            <a:lstStyle/>
            <a:p>
              <a:endParaRPr lang="en-PH"/>
            </a:p>
          </p:txBody>
        </p:sp>
      </p:grpSp>
      <p:sp>
        <p:nvSpPr>
          <p:cNvPr id="32" name="AutoShape 32"/>
          <p:cNvSpPr/>
          <p:nvPr/>
        </p:nvSpPr>
        <p:spPr>
          <a:xfrm flipV="1">
            <a:off x="7665590" y="3446392"/>
            <a:ext cx="0" cy="2743467"/>
          </a:xfrm>
          <a:prstGeom prst="line">
            <a:avLst/>
          </a:prstGeom>
          <a:ln w="47625" cap="rnd">
            <a:solidFill>
              <a:srgbClr val="C9E265">
                <a:alpha val="19608"/>
              </a:srgbClr>
            </a:solidFill>
            <a:prstDash val="solid"/>
            <a:headEnd type="none" w="sm" len="sm"/>
            <a:tailEnd type="none" w="sm" len="sm"/>
          </a:ln>
        </p:spPr>
        <p:txBody>
          <a:bodyPr/>
          <a:lstStyle/>
          <a:p>
            <a:endParaRPr lang="en-PH"/>
          </a:p>
        </p:txBody>
      </p:sp>
      <p:sp>
        <p:nvSpPr>
          <p:cNvPr id="33" name="AutoShape 33"/>
          <p:cNvSpPr/>
          <p:nvPr/>
        </p:nvSpPr>
        <p:spPr>
          <a:xfrm flipV="1">
            <a:off x="7820549" y="4302021"/>
            <a:ext cx="0" cy="1887838"/>
          </a:xfrm>
          <a:prstGeom prst="line">
            <a:avLst/>
          </a:prstGeom>
          <a:ln w="47625" cap="rnd">
            <a:solidFill>
              <a:srgbClr val="FF5757">
                <a:alpha val="19608"/>
              </a:srgbClr>
            </a:solidFill>
            <a:prstDash val="solid"/>
            <a:headEnd type="none" w="sm" len="sm"/>
            <a:tailEnd type="none" w="sm" len="sm"/>
          </a:ln>
        </p:spPr>
        <p:txBody>
          <a:bodyPr/>
          <a:lstStyle/>
          <a:p>
            <a:endParaRPr lang="en-PH"/>
          </a:p>
        </p:txBody>
      </p:sp>
      <p:sp>
        <p:nvSpPr>
          <p:cNvPr id="34" name="AutoShape 34"/>
          <p:cNvSpPr/>
          <p:nvPr/>
        </p:nvSpPr>
        <p:spPr>
          <a:xfrm flipV="1">
            <a:off x="7050274" y="4788388"/>
            <a:ext cx="0" cy="1372941"/>
          </a:xfrm>
          <a:prstGeom prst="line">
            <a:avLst/>
          </a:prstGeom>
          <a:ln w="47625" cap="rnd">
            <a:solidFill>
              <a:srgbClr val="38B6FF">
                <a:alpha val="19608"/>
              </a:srgbClr>
            </a:solidFill>
            <a:prstDash val="solid"/>
            <a:headEnd type="none" w="sm" len="sm"/>
            <a:tailEnd type="none" w="sm" len="sm"/>
          </a:ln>
        </p:spPr>
        <p:txBody>
          <a:bodyPr/>
          <a:lstStyle/>
          <a:p>
            <a:endParaRPr lang="en-PH"/>
          </a:p>
        </p:txBody>
      </p:sp>
      <p:sp>
        <p:nvSpPr>
          <p:cNvPr id="35" name="AutoShape 35"/>
          <p:cNvSpPr/>
          <p:nvPr/>
        </p:nvSpPr>
        <p:spPr>
          <a:xfrm flipH="1">
            <a:off x="5227243" y="6684074"/>
            <a:ext cx="1214209" cy="0"/>
          </a:xfrm>
          <a:prstGeom prst="line">
            <a:avLst/>
          </a:prstGeom>
          <a:ln w="47625" cap="rnd">
            <a:solidFill>
              <a:srgbClr val="C9E265">
                <a:alpha val="19608"/>
              </a:srgbClr>
            </a:solidFill>
            <a:prstDash val="solid"/>
            <a:headEnd type="none" w="sm" len="sm"/>
            <a:tailEnd type="none" w="sm" len="sm"/>
          </a:ln>
        </p:spPr>
        <p:txBody>
          <a:bodyPr/>
          <a:lstStyle/>
          <a:p>
            <a:endParaRPr lang="en-PH"/>
          </a:p>
        </p:txBody>
      </p:sp>
      <p:sp>
        <p:nvSpPr>
          <p:cNvPr id="36" name="AutoShape 36"/>
          <p:cNvSpPr/>
          <p:nvPr/>
        </p:nvSpPr>
        <p:spPr>
          <a:xfrm flipH="1">
            <a:off x="5211703" y="6499414"/>
            <a:ext cx="1230522" cy="0"/>
          </a:xfrm>
          <a:prstGeom prst="line">
            <a:avLst/>
          </a:prstGeom>
          <a:ln w="47625" cap="rnd">
            <a:solidFill>
              <a:srgbClr val="FF5757">
                <a:alpha val="19608"/>
              </a:srgbClr>
            </a:solidFill>
            <a:prstDash val="solid"/>
            <a:headEnd type="none" w="sm" len="sm"/>
            <a:tailEnd type="none" w="sm" len="sm"/>
          </a:ln>
        </p:spPr>
        <p:txBody>
          <a:bodyPr/>
          <a:lstStyle/>
          <a:p>
            <a:endParaRPr lang="en-PH"/>
          </a:p>
        </p:txBody>
      </p:sp>
      <p:sp>
        <p:nvSpPr>
          <p:cNvPr id="37" name="AutoShape 37"/>
          <p:cNvSpPr/>
          <p:nvPr/>
        </p:nvSpPr>
        <p:spPr>
          <a:xfrm flipH="1">
            <a:off x="5211703" y="6292008"/>
            <a:ext cx="1230541" cy="0"/>
          </a:xfrm>
          <a:prstGeom prst="line">
            <a:avLst/>
          </a:prstGeom>
          <a:ln w="47625" cap="rnd">
            <a:solidFill>
              <a:srgbClr val="38B6FF">
                <a:alpha val="19608"/>
              </a:srgbClr>
            </a:solidFill>
            <a:prstDash val="solid"/>
            <a:headEnd type="none" w="sm" len="sm"/>
            <a:tailEnd type="none" w="sm" len="sm"/>
          </a:ln>
        </p:spPr>
        <p:txBody>
          <a:bodyPr/>
          <a:lstStyle/>
          <a:p>
            <a:endParaRPr lang="en-PH"/>
          </a:p>
        </p:txBody>
      </p:sp>
      <p:sp>
        <p:nvSpPr>
          <p:cNvPr id="38" name="AutoShape 38"/>
          <p:cNvSpPr/>
          <p:nvPr/>
        </p:nvSpPr>
        <p:spPr>
          <a:xfrm flipH="1">
            <a:off x="10470114" y="6638034"/>
            <a:ext cx="1214209" cy="0"/>
          </a:xfrm>
          <a:prstGeom prst="line">
            <a:avLst/>
          </a:prstGeom>
          <a:ln w="47625" cap="rnd">
            <a:solidFill>
              <a:srgbClr val="C9E265">
                <a:alpha val="19608"/>
              </a:srgbClr>
            </a:solidFill>
            <a:prstDash val="solid"/>
            <a:headEnd type="none" w="sm" len="sm"/>
            <a:tailEnd type="none" w="sm" len="sm"/>
          </a:ln>
        </p:spPr>
        <p:txBody>
          <a:bodyPr/>
          <a:lstStyle/>
          <a:p>
            <a:endParaRPr lang="en-PH"/>
          </a:p>
        </p:txBody>
      </p:sp>
      <p:sp>
        <p:nvSpPr>
          <p:cNvPr id="39" name="AutoShape 39"/>
          <p:cNvSpPr/>
          <p:nvPr/>
        </p:nvSpPr>
        <p:spPr>
          <a:xfrm flipH="1">
            <a:off x="10454574" y="6453375"/>
            <a:ext cx="1230522" cy="0"/>
          </a:xfrm>
          <a:prstGeom prst="line">
            <a:avLst/>
          </a:prstGeom>
          <a:ln w="47625" cap="rnd">
            <a:solidFill>
              <a:srgbClr val="FF5757">
                <a:alpha val="19608"/>
              </a:srgbClr>
            </a:solidFill>
            <a:prstDash val="solid"/>
            <a:headEnd type="none" w="sm" len="sm"/>
            <a:tailEnd type="none" w="sm" len="sm"/>
          </a:ln>
        </p:spPr>
        <p:txBody>
          <a:bodyPr/>
          <a:lstStyle/>
          <a:p>
            <a:endParaRPr lang="en-PH"/>
          </a:p>
        </p:txBody>
      </p:sp>
      <p:sp>
        <p:nvSpPr>
          <p:cNvPr id="40" name="TextBox 40"/>
          <p:cNvSpPr txBox="1"/>
          <p:nvPr/>
        </p:nvSpPr>
        <p:spPr>
          <a:xfrm>
            <a:off x="7900947" y="3321449"/>
            <a:ext cx="595592" cy="221312"/>
          </a:xfrm>
          <a:prstGeom prst="rect">
            <a:avLst/>
          </a:prstGeom>
        </p:spPr>
        <p:txBody>
          <a:bodyPr lIns="0" tIns="0" rIns="0" bIns="0" rtlCol="0" anchor="t">
            <a:spAutoFit/>
          </a:bodyPr>
          <a:lstStyle/>
          <a:p>
            <a:pPr algn="ctr">
              <a:lnSpc>
                <a:spcPts val="1770"/>
              </a:lnSpc>
            </a:pPr>
            <a:r>
              <a:rPr lang="en-US" sz="1264" b="1">
                <a:solidFill>
                  <a:srgbClr val="000000">
                    <a:alpha val="19608"/>
                  </a:srgbClr>
                </a:solidFill>
                <a:latin typeface="Now Bold"/>
                <a:ea typeface="Now Bold"/>
                <a:cs typeface="Now Bold"/>
                <a:sym typeface="Now Bold"/>
              </a:rPr>
              <a:t>MAR</a:t>
            </a:r>
          </a:p>
        </p:txBody>
      </p:sp>
      <p:sp>
        <p:nvSpPr>
          <p:cNvPr id="41" name="TextBox 41"/>
          <p:cNvSpPr txBox="1"/>
          <p:nvPr/>
        </p:nvSpPr>
        <p:spPr>
          <a:xfrm>
            <a:off x="7920765" y="4221386"/>
            <a:ext cx="595592" cy="221312"/>
          </a:xfrm>
          <a:prstGeom prst="rect">
            <a:avLst/>
          </a:prstGeom>
        </p:spPr>
        <p:txBody>
          <a:bodyPr lIns="0" tIns="0" rIns="0" bIns="0" rtlCol="0" anchor="t">
            <a:spAutoFit/>
          </a:bodyPr>
          <a:lstStyle/>
          <a:p>
            <a:pPr algn="ctr">
              <a:lnSpc>
                <a:spcPts val="1770"/>
              </a:lnSpc>
            </a:pPr>
            <a:r>
              <a:rPr lang="en-US" sz="1264" b="1">
                <a:solidFill>
                  <a:srgbClr val="000000">
                    <a:alpha val="19608"/>
                  </a:srgbClr>
                </a:solidFill>
                <a:latin typeface="Now Bold"/>
                <a:ea typeface="Now Bold"/>
                <a:cs typeface="Now Bold"/>
                <a:sym typeface="Now Bold"/>
              </a:rPr>
              <a:t>MDR</a:t>
            </a:r>
          </a:p>
        </p:txBody>
      </p:sp>
      <p:sp>
        <p:nvSpPr>
          <p:cNvPr id="42" name="AutoShape 42"/>
          <p:cNvSpPr/>
          <p:nvPr/>
        </p:nvSpPr>
        <p:spPr>
          <a:xfrm flipH="1">
            <a:off x="7634665" y="3446392"/>
            <a:ext cx="327340" cy="0"/>
          </a:xfrm>
          <a:prstGeom prst="line">
            <a:avLst/>
          </a:prstGeom>
          <a:ln w="47625" cap="rnd">
            <a:solidFill>
              <a:srgbClr val="C9E265">
                <a:alpha val="19608"/>
              </a:srgbClr>
            </a:solidFill>
            <a:prstDash val="solid"/>
            <a:headEnd type="none" w="sm" len="sm"/>
            <a:tailEnd type="none" w="sm" len="sm"/>
          </a:ln>
        </p:spPr>
        <p:txBody>
          <a:bodyPr/>
          <a:lstStyle/>
          <a:p>
            <a:endParaRPr lang="en-PH"/>
          </a:p>
        </p:txBody>
      </p:sp>
      <p:sp>
        <p:nvSpPr>
          <p:cNvPr id="43" name="AutoShape 43"/>
          <p:cNvSpPr/>
          <p:nvPr/>
        </p:nvSpPr>
        <p:spPr>
          <a:xfrm>
            <a:off x="7800620" y="4324234"/>
            <a:ext cx="198525" cy="0"/>
          </a:xfrm>
          <a:prstGeom prst="line">
            <a:avLst/>
          </a:prstGeom>
          <a:ln w="47625" cap="rnd">
            <a:solidFill>
              <a:srgbClr val="FF5757">
                <a:alpha val="19608"/>
              </a:srgbClr>
            </a:solidFill>
            <a:prstDash val="solid"/>
            <a:headEnd type="none" w="sm" len="sm"/>
            <a:tailEnd type="none" w="sm" len="sm"/>
          </a:ln>
        </p:spPr>
        <p:txBody>
          <a:bodyPr/>
          <a:lstStyle/>
          <a:p>
            <a:endParaRPr lang="en-PH"/>
          </a:p>
        </p:txBody>
      </p:sp>
      <p:sp>
        <p:nvSpPr>
          <p:cNvPr id="44" name="AutoShape 44"/>
          <p:cNvSpPr/>
          <p:nvPr/>
        </p:nvSpPr>
        <p:spPr>
          <a:xfrm flipV="1">
            <a:off x="6693789" y="4086727"/>
            <a:ext cx="0" cy="731398"/>
          </a:xfrm>
          <a:prstGeom prst="line">
            <a:avLst/>
          </a:prstGeom>
          <a:ln w="47625" cap="rnd">
            <a:solidFill>
              <a:srgbClr val="38B6FF">
                <a:alpha val="19608"/>
              </a:srgbClr>
            </a:solidFill>
            <a:prstDash val="solid"/>
            <a:headEnd type="none" w="sm" len="sm"/>
            <a:tailEnd type="none" w="sm" len="sm"/>
          </a:ln>
        </p:spPr>
        <p:txBody>
          <a:bodyPr/>
          <a:lstStyle/>
          <a:p>
            <a:endParaRPr lang="en-PH"/>
          </a:p>
        </p:txBody>
      </p:sp>
      <p:sp>
        <p:nvSpPr>
          <p:cNvPr id="45" name="AutoShape 45"/>
          <p:cNvSpPr/>
          <p:nvPr/>
        </p:nvSpPr>
        <p:spPr>
          <a:xfrm flipH="1">
            <a:off x="6247700" y="4818126"/>
            <a:ext cx="468302" cy="0"/>
          </a:xfrm>
          <a:prstGeom prst="line">
            <a:avLst/>
          </a:prstGeom>
          <a:ln w="47625" cap="rnd">
            <a:solidFill>
              <a:srgbClr val="38B6FF">
                <a:alpha val="19608"/>
              </a:srgbClr>
            </a:solidFill>
            <a:prstDash val="solid"/>
            <a:headEnd type="none" w="sm" len="sm"/>
            <a:tailEnd type="none" w="sm" len="sm"/>
          </a:ln>
        </p:spPr>
        <p:txBody>
          <a:bodyPr/>
          <a:lstStyle/>
          <a:p>
            <a:endParaRPr lang="en-PH"/>
          </a:p>
        </p:txBody>
      </p:sp>
      <p:sp>
        <p:nvSpPr>
          <p:cNvPr id="46" name="AutoShape 46"/>
          <p:cNvSpPr/>
          <p:nvPr/>
        </p:nvSpPr>
        <p:spPr>
          <a:xfrm flipH="1">
            <a:off x="6581972" y="4818126"/>
            <a:ext cx="468302" cy="0"/>
          </a:xfrm>
          <a:prstGeom prst="line">
            <a:avLst/>
          </a:prstGeom>
          <a:ln w="47625" cap="rnd">
            <a:solidFill>
              <a:srgbClr val="38B6FF">
                <a:alpha val="19608"/>
              </a:srgbClr>
            </a:solidFill>
            <a:prstDash val="solid"/>
            <a:headEnd type="none" w="sm" len="sm"/>
            <a:tailEnd type="none" w="sm" len="sm"/>
          </a:ln>
        </p:spPr>
        <p:txBody>
          <a:bodyPr/>
          <a:lstStyle/>
          <a:p>
            <a:endParaRPr lang="en-PH"/>
          </a:p>
        </p:txBody>
      </p:sp>
      <p:sp>
        <p:nvSpPr>
          <p:cNvPr id="47" name="AutoShape 47"/>
          <p:cNvSpPr/>
          <p:nvPr/>
        </p:nvSpPr>
        <p:spPr>
          <a:xfrm flipH="1">
            <a:off x="11259410" y="3923834"/>
            <a:ext cx="285419" cy="6628"/>
          </a:xfrm>
          <a:prstGeom prst="line">
            <a:avLst/>
          </a:prstGeom>
          <a:ln w="47625" cap="rnd">
            <a:solidFill>
              <a:srgbClr val="FF5757">
                <a:alpha val="19608"/>
              </a:srgbClr>
            </a:solidFill>
            <a:prstDash val="solid"/>
            <a:headEnd type="none" w="sm" len="sm"/>
            <a:tailEnd type="none" w="sm" len="sm"/>
          </a:ln>
        </p:spPr>
        <p:txBody>
          <a:bodyPr/>
          <a:lstStyle/>
          <a:p>
            <a:endParaRPr lang="en-PH"/>
          </a:p>
        </p:txBody>
      </p:sp>
      <p:sp>
        <p:nvSpPr>
          <p:cNvPr id="48" name="AutoShape 48"/>
          <p:cNvSpPr/>
          <p:nvPr/>
        </p:nvSpPr>
        <p:spPr>
          <a:xfrm>
            <a:off x="11541727" y="3424258"/>
            <a:ext cx="0" cy="529771"/>
          </a:xfrm>
          <a:prstGeom prst="line">
            <a:avLst/>
          </a:prstGeom>
          <a:ln w="47625" cap="rnd">
            <a:solidFill>
              <a:srgbClr val="FF5757">
                <a:alpha val="19608"/>
              </a:srgbClr>
            </a:solidFill>
            <a:prstDash val="solid"/>
            <a:headEnd type="none" w="sm" len="sm"/>
            <a:tailEnd type="none" w="sm" len="sm"/>
          </a:ln>
        </p:spPr>
        <p:txBody>
          <a:bodyPr/>
          <a:lstStyle/>
          <a:p>
            <a:endParaRPr lang="en-PH"/>
          </a:p>
        </p:txBody>
      </p:sp>
      <p:sp>
        <p:nvSpPr>
          <p:cNvPr id="49" name="AutoShape 49"/>
          <p:cNvSpPr/>
          <p:nvPr/>
        </p:nvSpPr>
        <p:spPr>
          <a:xfrm>
            <a:off x="11268476" y="3424274"/>
            <a:ext cx="276869" cy="0"/>
          </a:xfrm>
          <a:prstGeom prst="line">
            <a:avLst/>
          </a:prstGeom>
          <a:ln w="47625" cap="rnd">
            <a:solidFill>
              <a:srgbClr val="FF5757">
                <a:alpha val="19608"/>
              </a:srgbClr>
            </a:solidFill>
            <a:prstDash val="solid"/>
            <a:headEnd type="none" w="sm" len="sm"/>
            <a:tailEnd type="none" w="sm" len="sm"/>
          </a:ln>
        </p:spPr>
        <p:txBody>
          <a:bodyPr/>
          <a:lstStyle/>
          <a:p>
            <a:endParaRPr lang="en-PH"/>
          </a:p>
        </p:txBody>
      </p:sp>
      <p:grpSp>
        <p:nvGrpSpPr>
          <p:cNvPr id="50" name="Group 50"/>
          <p:cNvGrpSpPr/>
          <p:nvPr/>
        </p:nvGrpSpPr>
        <p:grpSpPr>
          <a:xfrm>
            <a:off x="6509996" y="7998559"/>
            <a:ext cx="4012723" cy="877488"/>
            <a:chOff x="0" y="0"/>
            <a:chExt cx="1566180" cy="342487"/>
          </a:xfrm>
        </p:grpSpPr>
        <p:sp>
          <p:nvSpPr>
            <p:cNvPr id="51" name="Freeform 51"/>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alpha val="19608"/>
              </a:srgbClr>
            </a:solidFill>
          </p:spPr>
          <p:txBody>
            <a:bodyPr/>
            <a:lstStyle/>
            <a:p>
              <a:endParaRPr lang="en-PH"/>
            </a:p>
          </p:txBody>
        </p:sp>
      </p:grpSp>
      <p:sp>
        <p:nvSpPr>
          <p:cNvPr id="52" name="AutoShape 52"/>
          <p:cNvSpPr/>
          <p:nvPr/>
        </p:nvSpPr>
        <p:spPr>
          <a:xfrm flipV="1">
            <a:off x="8448213" y="7065730"/>
            <a:ext cx="0" cy="932829"/>
          </a:xfrm>
          <a:prstGeom prst="line">
            <a:avLst/>
          </a:prstGeom>
          <a:ln w="47625" cap="rnd">
            <a:solidFill>
              <a:srgbClr val="FF66C4">
                <a:alpha val="19608"/>
              </a:srgbClr>
            </a:solidFill>
            <a:prstDash val="solid"/>
            <a:headEnd type="none" w="sm" len="sm"/>
            <a:tailEnd type="none" w="sm" len="sm"/>
          </a:ln>
        </p:spPr>
        <p:txBody>
          <a:bodyPr/>
          <a:lstStyle/>
          <a:p>
            <a:endParaRPr lang="en-PH"/>
          </a:p>
        </p:txBody>
      </p:sp>
      <p:sp>
        <p:nvSpPr>
          <p:cNvPr id="53" name="TextBox 53"/>
          <p:cNvSpPr txBox="1"/>
          <p:nvPr/>
        </p:nvSpPr>
        <p:spPr>
          <a:xfrm>
            <a:off x="4130600" y="6266474"/>
            <a:ext cx="772956" cy="395391"/>
          </a:xfrm>
          <a:prstGeom prst="rect">
            <a:avLst/>
          </a:prstGeom>
        </p:spPr>
        <p:txBody>
          <a:bodyPr lIns="0" tIns="0" rIns="0" bIns="0" rtlCol="0" anchor="t">
            <a:spAutoFit/>
          </a:bodyPr>
          <a:lstStyle/>
          <a:p>
            <a:pPr algn="ctr">
              <a:lnSpc>
                <a:spcPts val="3107"/>
              </a:lnSpc>
            </a:pPr>
            <a:r>
              <a:rPr lang="en-US" sz="2219" b="1">
                <a:solidFill>
                  <a:srgbClr val="000000"/>
                </a:solidFill>
                <a:latin typeface="Now Bold"/>
                <a:ea typeface="Now Bold"/>
                <a:cs typeface="Now Bold"/>
                <a:sym typeface="Now Bold"/>
              </a:rPr>
              <a:t>Input</a:t>
            </a:r>
          </a:p>
        </p:txBody>
      </p:sp>
      <p:sp>
        <p:nvSpPr>
          <p:cNvPr id="54" name="TextBox 54"/>
          <p:cNvSpPr txBox="1"/>
          <p:nvPr/>
        </p:nvSpPr>
        <p:spPr>
          <a:xfrm>
            <a:off x="11999581" y="6325781"/>
            <a:ext cx="974931" cy="353594"/>
          </a:xfrm>
          <a:prstGeom prst="rect">
            <a:avLst/>
          </a:prstGeom>
        </p:spPr>
        <p:txBody>
          <a:bodyPr lIns="0" tIns="0" rIns="0" bIns="0" rtlCol="0" anchor="t">
            <a:spAutoFit/>
          </a:bodyPr>
          <a:lstStyle/>
          <a:p>
            <a:pPr algn="ctr">
              <a:lnSpc>
                <a:spcPts val="2898"/>
              </a:lnSpc>
            </a:pPr>
            <a:r>
              <a:rPr lang="en-US" sz="2070" b="1">
                <a:solidFill>
                  <a:srgbClr val="000000">
                    <a:alpha val="19608"/>
                  </a:srgbClr>
                </a:solidFill>
                <a:latin typeface="Now Bold"/>
                <a:ea typeface="Now Bold"/>
                <a:cs typeface="Now Bold"/>
                <a:sym typeface="Now Bold"/>
              </a:rPr>
              <a:t>Output</a:t>
            </a:r>
          </a:p>
        </p:txBody>
      </p:sp>
      <p:sp>
        <p:nvSpPr>
          <p:cNvPr id="55" name="TextBox 55"/>
          <p:cNvSpPr txBox="1"/>
          <p:nvPr/>
        </p:nvSpPr>
        <p:spPr>
          <a:xfrm>
            <a:off x="6921650" y="2735577"/>
            <a:ext cx="3149779" cy="284698"/>
          </a:xfrm>
          <a:prstGeom prst="rect">
            <a:avLst/>
          </a:prstGeom>
        </p:spPr>
        <p:txBody>
          <a:bodyPr lIns="0" tIns="0" rIns="0" bIns="0" rtlCol="0" anchor="t">
            <a:spAutoFit/>
          </a:bodyPr>
          <a:lstStyle/>
          <a:p>
            <a:pPr algn="ctr">
              <a:lnSpc>
                <a:spcPts val="2265"/>
              </a:lnSpc>
            </a:pPr>
            <a:r>
              <a:rPr lang="en-US" sz="1618" b="1">
                <a:solidFill>
                  <a:srgbClr val="000000">
                    <a:alpha val="19608"/>
                  </a:srgbClr>
                </a:solidFill>
                <a:latin typeface="Now Bold"/>
                <a:ea typeface="Now Bold"/>
                <a:cs typeface="Now Bold"/>
                <a:sym typeface="Now Bold"/>
              </a:rPr>
              <a:t>Central Processing Unit (CPU)</a:t>
            </a:r>
          </a:p>
        </p:txBody>
      </p:sp>
      <p:sp>
        <p:nvSpPr>
          <p:cNvPr id="56" name="TextBox 56"/>
          <p:cNvSpPr txBox="1"/>
          <p:nvPr/>
        </p:nvSpPr>
        <p:spPr>
          <a:xfrm>
            <a:off x="6935066" y="6493053"/>
            <a:ext cx="2852680" cy="251913"/>
          </a:xfrm>
          <a:prstGeom prst="rect">
            <a:avLst/>
          </a:prstGeom>
        </p:spPr>
        <p:txBody>
          <a:bodyPr lIns="0" tIns="0" rIns="0" bIns="0" rtlCol="0" anchor="t">
            <a:spAutoFit/>
          </a:bodyPr>
          <a:lstStyle/>
          <a:p>
            <a:pPr algn="ctr">
              <a:lnSpc>
                <a:spcPts val="2051"/>
              </a:lnSpc>
            </a:pPr>
            <a:r>
              <a:rPr lang="en-US" sz="1465" b="1">
                <a:solidFill>
                  <a:srgbClr val="000000">
                    <a:alpha val="19608"/>
                  </a:srgbClr>
                </a:solidFill>
                <a:latin typeface="Now Bold"/>
                <a:ea typeface="Now Bold"/>
                <a:cs typeface="Now Bold"/>
                <a:sym typeface="Now Bold"/>
              </a:rPr>
              <a:t>Memory Unit (RAM)</a:t>
            </a:r>
          </a:p>
        </p:txBody>
      </p:sp>
      <p:sp>
        <p:nvSpPr>
          <p:cNvPr id="57" name="TextBox 57"/>
          <p:cNvSpPr txBox="1"/>
          <p:nvPr/>
        </p:nvSpPr>
        <p:spPr>
          <a:xfrm>
            <a:off x="5701945" y="5037514"/>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19608"/>
                  </a:srgbClr>
                </a:solidFill>
                <a:latin typeface="Gagalin"/>
                <a:ea typeface="Gagalin"/>
                <a:cs typeface="Gagalin"/>
                <a:sym typeface="Gagalin"/>
              </a:rPr>
              <a:t>ALU</a:t>
            </a:r>
          </a:p>
        </p:txBody>
      </p:sp>
      <p:sp>
        <p:nvSpPr>
          <p:cNvPr id="58" name="TextBox 58"/>
          <p:cNvSpPr txBox="1"/>
          <p:nvPr/>
        </p:nvSpPr>
        <p:spPr>
          <a:xfrm>
            <a:off x="6339053" y="3550003"/>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19608"/>
                  </a:srgbClr>
                </a:solidFill>
                <a:latin typeface="Gagalin"/>
                <a:ea typeface="Gagalin"/>
                <a:cs typeface="Gagalin"/>
                <a:sym typeface="Gagalin"/>
              </a:rPr>
              <a:t>CU</a:t>
            </a:r>
          </a:p>
        </p:txBody>
      </p:sp>
      <p:sp>
        <p:nvSpPr>
          <p:cNvPr id="59" name="TextBox 59"/>
          <p:cNvSpPr txBox="1"/>
          <p:nvPr/>
        </p:nvSpPr>
        <p:spPr>
          <a:xfrm>
            <a:off x="7900947" y="3782752"/>
            <a:ext cx="595592" cy="221312"/>
          </a:xfrm>
          <a:prstGeom prst="rect">
            <a:avLst/>
          </a:prstGeom>
        </p:spPr>
        <p:txBody>
          <a:bodyPr lIns="0" tIns="0" rIns="0" bIns="0" rtlCol="0" anchor="t">
            <a:spAutoFit/>
          </a:bodyPr>
          <a:lstStyle/>
          <a:p>
            <a:pPr algn="ctr">
              <a:lnSpc>
                <a:spcPts val="1770"/>
              </a:lnSpc>
            </a:pPr>
            <a:r>
              <a:rPr lang="en-US" sz="1264" b="1">
                <a:solidFill>
                  <a:srgbClr val="000000">
                    <a:alpha val="19608"/>
                  </a:srgbClr>
                </a:solidFill>
                <a:latin typeface="Now Bold"/>
                <a:ea typeface="Now Bold"/>
                <a:cs typeface="Now Bold"/>
                <a:sym typeface="Now Bold"/>
              </a:rPr>
              <a:t>PC</a:t>
            </a:r>
          </a:p>
        </p:txBody>
      </p:sp>
      <p:sp>
        <p:nvSpPr>
          <p:cNvPr id="60" name="TextBox 60"/>
          <p:cNvSpPr txBox="1"/>
          <p:nvPr/>
        </p:nvSpPr>
        <p:spPr>
          <a:xfrm>
            <a:off x="7900947" y="4663108"/>
            <a:ext cx="595592" cy="222651"/>
          </a:xfrm>
          <a:prstGeom prst="rect">
            <a:avLst/>
          </a:prstGeom>
        </p:spPr>
        <p:txBody>
          <a:bodyPr lIns="0" tIns="0" rIns="0" bIns="0" rtlCol="0" anchor="t">
            <a:spAutoFit/>
          </a:bodyPr>
          <a:lstStyle/>
          <a:p>
            <a:pPr algn="ctr">
              <a:lnSpc>
                <a:spcPts val="1770"/>
              </a:lnSpc>
            </a:pPr>
            <a:r>
              <a:rPr lang="en-US" sz="1264" b="1">
                <a:solidFill>
                  <a:srgbClr val="000000">
                    <a:alpha val="19608"/>
                  </a:srgbClr>
                </a:solidFill>
                <a:latin typeface="Now Bold"/>
                <a:ea typeface="Now Bold"/>
                <a:cs typeface="Now Bold"/>
                <a:sym typeface="Now Bold"/>
              </a:rPr>
              <a:t>CIR</a:t>
            </a:r>
          </a:p>
        </p:txBody>
      </p:sp>
      <p:sp>
        <p:nvSpPr>
          <p:cNvPr id="61" name="TextBox 61"/>
          <p:cNvSpPr txBox="1"/>
          <p:nvPr/>
        </p:nvSpPr>
        <p:spPr>
          <a:xfrm>
            <a:off x="7900947" y="5096426"/>
            <a:ext cx="595592" cy="221312"/>
          </a:xfrm>
          <a:prstGeom prst="rect">
            <a:avLst/>
          </a:prstGeom>
        </p:spPr>
        <p:txBody>
          <a:bodyPr lIns="0" tIns="0" rIns="0" bIns="0" rtlCol="0" anchor="t">
            <a:spAutoFit/>
          </a:bodyPr>
          <a:lstStyle/>
          <a:p>
            <a:pPr algn="ctr">
              <a:lnSpc>
                <a:spcPts val="1770"/>
              </a:lnSpc>
            </a:pPr>
            <a:r>
              <a:rPr lang="en-US" sz="1264" b="1">
                <a:solidFill>
                  <a:srgbClr val="000000">
                    <a:alpha val="19608"/>
                  </a:srgbClr>
                </a:solidFill>
                <a:latin typeface="Now Bold"/>
                <a:ea typeface="Now Bold"/>
                <a:cs typeface="Now Bold"/>
                <a:sym typeface="Now Bold"/>
              </a:rPr>
              <a:t>ACC</a:t>
            </a:r>
          </a:p>
        </p:txBody>
      </p:sp>
      <p:sp>
        <p:nvSpPr>
          <p:cNvPr id="62" name="TextBox 62"/>
          <p:cNvSpPr txBox="1"/>
          <p:nvPr/>
        </p:nvSpPr>
        <p:spPr>
          <a:xfrm>
            <a:off x="6873323" y="8166778"/>
            <a:ext cx="3366702" cy="512473"/>
          </a:xfrm>
          <a:prstGeom prst="rect">
            <a:avLst/>
          </a:prstGeom>
        </p:spPr>
        <p:txBody>
          <a:bodyPr lIns="0" tIns="0" rIns="0" bIns="0" rtlCol="0" anchor="t">
            <a:spAutoFit/>
          </a:bodyPr>
          <a:lstStyle/>
          <a:p>
            <a:pPr algn="ctr">
              <a:lnSpc>
                <a:spcPts val="2051"/>
              </a:lnSpc>
            </a:pPr>
            <a:r>
              <a:rPr lang="en-US" sz="1465" b="1">
                <a:solidFill>
                  <a:srgbClr val="000000">
                    <a:alpha val="19608"/>
                  </a:srgbClr>
                </a:solidFill>
                <a:latin typeface="Now Bold"/>
                <a:ea typeface="Now Bold"/>
                <a:cs typeface="Now Bold"/>
                <a:sym typeface="Now Bold"/>
              </a:rPr>
              <a:t>Secondary Storage</a:t>
            </a:r>
          </a:p>
          <a:p>
            <a:pPr algn="ctr">
              <a:lnSpc>
                <a:spcPts val="2051"/>
              </a:lnSpc>
            </a:pPr>
            <a:r>
              <a:rPr lang="en-US" sz="1465" b="1">
                <a:solidFill>
                  <a:srgbClr val="000000">
                    <a:alpha val="19608"/>
                  </a:srgbClr>
                </a:solidFill>
                <a:latin typeface="Now Bold"/>
                <a:ea typeface="Now Bold"/>
                <a:cs typeface="Now Bold"/>
                <a:sym typeface="Now Bold"/>
              </a:rPr>
              <a:t>(HDD, SSD, Removable Disk, CD)</a:t>
            </a:r>
          </a:p>
        </p:txBody>
      </p:sp>
      <p:sp>
        <p:nvSpPr>
          <p:cNvPr id="63" name="TextBox 63"/>
          <p:cNvSpPr txBox="1"/>
          <p:nvPr/>
        </p:nvSpPr>
        <p:spPr>
          <a:xfrm>
            <a:off x="8516358" y="7262894"/>
            <a:ext cx="1862974" cy="509926"/>
          </a:xfrm>
          <a:prstGeom prst="rect">
            <a:avLst/>
          </a:prstGeom>
        </p:spPr>
        <p:txBody>
          <a:bodyPr lIns="0" tIns="0" rIns="0" bIns="0" rtlCol="0" anchor="t">
            <a:spAutoFit/>
          </a:bodyPr>
          <a:lstStyle/>
          <a:p>
            <a:pPr algn="l">
              <a:lnSpc>
                <a:spcPts val="2051"/>
              </a:lnSpc>
            </a:pPr>
            <a:r>
              <a:rPr lang="en-US" sz="1465" b="1">
                <a:solidFill>
                  <a:srgbClr val="000000">
                    <a:alpha val="19608"/>
                  </a:srgbClr>
                </a:solidFill>
                <a:latin typeface="Now Bold"/>
                <a:ea typeface="Now Bold"/>
                <a:cs typeface="Now Bold"/>
                <a:sym typeface="Now Bold"/>
              </a:rPr>
              <a:t>Load executable code when needed</a:t>
            </a:r>
          </a:p>
        </p:txBody>
      </p:sp>
      <p:sp>
        <p:nvSpPr>
          <p:cNvPr id="64" name="AutoShape 64"/>
          <p:cNvSpPr/>
          <p:nvPr/>
        </p:nvSpPr>
        <p:spPr>
          <a:xfrm flipH="1">
            <a:off x="14339216" y="2555847"/>
            <a:ext cx="903629" cy="0"/>
          </a:xfrm>
          <a:prstGeom prst="line">
            <a:avLst/>
          </a:prstGeom>
          <a:ln w="85725" cap="rnd">
            <a:solidFill>
              <a:srgbClr val="38B6FF">
                <a:alpha val="19608"/>
              </a:srgbClr>
            </a:solidFill>
            <a:prstDash val="solid"/>
            <a:headEnd type="none" w="sm" len="sm"/>
            <a:tailEnd type="none" w="sm" len="sm"/>
          </a:ln>
        </p:spPr>
        <p:txBody>
          <a:bodyPr/>
          <a:lstStyle/>
          <a:p>
            <a:endParaRPr lang="en-PH"/>
          </a:p>
        </p:txBody>
      </p:sp>
      <p:sp>
        <p:nvSpPr>
          <p:cNvPr id="65" name="AutoShape 65"/>
          <p:cNvSpPr/>
          <p:nvPr/>
        </p:nvSpPr>
        <p:spPr>
          <a:xfrm flipH="1">
            <a:off x="14339216" y="3024822"/>
            <a:ext cx="903629" cy="0"/>
          </a:xfrm>
          <a:prstGeom prst="line">
            <a:avLst/>
          </a:prstGeom>
          <a:ln w="85725" cap="rnd">
            <a:solidFill>
              <a:srgbClr val="C9E265">
                <a:alpha val="19608"/>
              </a:srgbClr>
            </a:solidFill>
            <a:prstDash val="solid"/>
            <a:headEnd type="none" w="sm" len="sm"/>
            <a:tailEnd type="none" w="sm" len="sm"/>
          </a:ln>
        </p:spPr>
        <p:txBody>
          <a:bodyPr/>
          <a:lstStyle/>
          <a:p>
            <a:endParaRPr lang="en-PH"/>
          </a:p>
        </p:txBody>
      </p:sp>
      <p:sp>
        <p:nvSpPr>
          <p:cNvPr id="66" name="AutoShape 66"/>
          <p:cNvSpPr/>
          <p:nvPr/>
        </p:nvSpPr>
        <p:spPr>
          <a:xfrm flipH="1">
            <a:off x="14339216" y="3465179"/>
            <a:ext cx="903629" cy="0"/>
          </a:xfrm>
          <a:prstGeom prst="line">
            <a:avLst/>
          </a:prstGeom>
          <a:ln w="85725" cap="rnd">
            <a:solidFill>
              <a:srgbClr val="FF5757">
                <a:alpha val="19608"/>
              </a:srgbClr>
            </a:solidFill>
            <a:prstDash val="solid"/>
            <a:headEnd type="none" w="sm" len="sm"/>
            <a:tailEnd type="none" w="sm" len="sm"/>
          </a:ln>
        </p:spPr>
        <p:txBody>
          <a:bodyPr/>
          <a:lstStyle/>
          <a:p>
            <a:endParaRPr lang="en-PH"/>
          </a:p>
        </p:txBody>
      </p:sp>
      <p:sp>
        <p:nvSpPr>
          <p:cNvPr id="67" name="TextBox 67"/>
          <p:cNvSpPr txBox="1"/>
          <p:nvPr/>
        </p:nvSpPr>
        <p:spPr>
          <a:xfrm>
            <a:off x="13035853" y="2432308"/>
            <a:ext cx="3475768" cy="219759"/>
          </a:xfrm>
          <a:prstGeom prst="rect">
            <a:avLst/>
          </a:prstGeom>
        </p:spPr>
        <p:txBody>
          <a:bodyPr lIns="0" tIns="0" rIns="0" bIns="0" rtlCol="0" anchor="t">
            <a:spAutoFit/>
          </a:bodyPr>
          <a:lstStyle/>
          <a:p>
            <a:pPr algn="l">
              <a:lnSpc>
                <a:spcPts val="1799"/>
              </a:lnSpc>
            </a:pPr>
            <a:r>
              <a:rPr lang="en-US" sz="1285" b="1">
                <a:solidFill>
                  <a:srgbClr val="000000">
                    <a:alpha val="19608"/>
                  </a:srgbClr>
                </a:solidFill>
                <a:latin typeface="Now Bold"/>
                <a:ea typeface="Now Bold"/>
                <a:cs typeface="Now Bold"/>
                <a:sym typeface="Now Bold"/>
              </a:rPr>
              <a:t>CONTROL BUS</a:t>
            </a:r>
          </a:p>
        </p:txBody>
      </p:sp>
      <p:sp>
        <p:nvSpPr>
          <p:cNvPr id="68" name="TextBox 68"/>
          <p:cNvSpPr txBox="1"/>
          <p:nvPr/>
        </p:nvSpPr>
        <p:spPr>
          <a:xfrm>
            <a:off x="13416477" y="2899717"/>
            <a:ext cx="3475768" cy="219759"/>
          </a:xfrm>
          <a:prstGeom prst="rect">
            <a:avLst/>
          </a:prstGeom>
        </p:spPr>
        <p:txBody>
          <a:bodyPr lIns="0" tIns="0" rIns="0" bIns="0" rtlCol="0" anchor="t">
            <a:spAutoFit/>
          </a:bodyPr>
          <a:lstStyle/>
          <a:p>
            <a:pPr algn="l">
              <a:lnSpc>
                <a:spcPts val="1799"/>
              </a:lnSpc>
            </a:pPr>
            <a:r>
              <a:rPr lang="en-US" sz="1285" b="1">
                <a:solidFill>
                  <a:srgbClr val="000000">
                    <a:alpha val="19608"/>
                  </a:srgbClr>
                </a:solidFill>
                <a:latin typeface="Now Bold"/>
                <a:ea typeface="Now Bold"/>
                <a:cs typeface="Now Bold"/>
                <a:sym typeface="Now Bold"/>
              </a:rPr>
              <a:t>DATA BUS</a:t>
            </a:r>
          </a:p>
        </p:txBody>
      </p:sp>
      <p:sp>
        <p:nvSpPr>
          <p:cNvPr id="69" name="TextBox 69"/>
          <p:cNvSpPr txBox="1"/>
          <p:nvPr/>
        </p:nvSpPr>
        <p:spPr>
          <a:xfrm>
            <a:off x="13090416" y="3341012"/>
            <a:ext cx="3475768" cy="219759"/>
          </a:xfrm>
          <a:prstGeom prst="rect">
            <a:avLst/>
          </a:prstGeom>
        </p:spPr>
        <p:txBody>
          <a:bodyPr lIns="0" tIns="0" rIns="0" bIns="0" rtlCol="0" anchor="t">
            <a:spAutoFit/>
          </a:bodyPr>
          <a:lstStyle/>
          <a:p>
            <a:pPr algn="l">
              <a:lnSpc>
                <a:spcPts val="1799"/>
              </a:lnSpc>
            </a:pPr>
            <a:r>
              <a:rPr lang="en-US" sz="1285" b="1">
                <a:solidFill>
                  <a:srgbClr val="000000">
                    <a:alpha val="19608"/>
                  </a:srgbClr>
                </a:solidFill>
                <a:latin typeface="Now Bold"/>
                <a:ea typeface="Now Bold"/>
                <a:cs typeface="Now Bold"/>
                <a:sym typeface="Now Bold"/>
              </a:rPr>
              <a:t>ADDRESS BUS</a:t>
            </a:r>
          </a:p>
        </p:txBody>
      </p:sp>
      <p:grpSp>
        <p:nvGrpSpPr>
          <p:cNvPr id="70" name="Group 70"/>
          <p:cNvGrpSpPr/>
          <p:nvPr/>
        </p:nvGrpSpPr>
        <p:grpSpPr>
          <a:xfrm rot="5400000">
            <a:off x="11266714" y="4536636"/>
            <a:ext cx="740002" cy="403394"/>
            <a:chOff x="0" y="0"/>
            <a:chExt cx="1122691" cy="612007"/>
          </a:xfrm>
        </p:grpSpPr>
        <p:sp>
          <p:nvSpPr>
            <p:cNvPr id="71" name="Freeform 71"/>
            <p:cNvSpPr/>
            <p:nvPr/>
          </p:nvSpPr>
          <p:spPr>
            <a:xfrm>
              <a:off x="0" y="0"/>
              <a:ext cx="1122691" cy="612007"/>
            </a:xfrm>
            <a:custGeom>
              <a:avLst/>
              <a:gdLst/>
              <a:ahLst/>
              <a:cxnLst/>
              <a:rect l="l" t="t" r="r" b="b"/>
              <a:pathLst>
                <a:path w="1122691" h="612007">
                  <a:moveTo>
                    <a:pt x="0" y="0"/>
                  </a:moveTo>
                  <a:lnTo>
                    <a:pt x="0" y="612007"/>
                  </a:lnTo>
                  <a:lnTo>
                    <a:pt x="1122691" y="612007"/>
                  </a:lnTo>
                  <a:lnTo>
                    <a:pt x="1122691" y="0"/>
                  </a:lnTo>
                  <a:lnTo>
                    <a:pt x="0" y="0"/>
                  </a:lnTo>
                  <a:close/>
                  <a:moveTo>
                    <a:pt x="1061731" y="551047"/>
                  </a:moveTo>
                  <a:lnTo>
                    <a:pt x="59690" y="551047"/>
                  </a:lnTo>
                  <a:lnTo>
                    <a:pt x="59690" y="59690"/>
                  </a:lnTo>
                  <a:lnTo>
                    <a:pt x="1061731" y="59690"/>
                  </a:lnTo>
                  <a:lnTo>
                    <a:pt x="1061731" y="551047"/>
                  </a:lnTo>
                  <a:close/>
                </a:path>
              </a:pathLst>
            </a:custGeom>
            <a:solidFill>
              <a:srgbClr val="642EC7">
                <a:alpha val="19608"/>
              </a:srgbClr>
            </a:solidFill>
          </p:spPr>
          <p:txBody>
            <a:bodyPr/>
            <a:lstStyle/>
            <a:p>
              <a:endParaRPr lang="en-PH"/>
            </a:p>
          </p:txBody>
        </p:sp>
      </p:grpSp>
      <p:sp>
        <p:nvSpPr>
          <p:cNvPr id="72" name="TextBox 72"/>
          <p:cNvSpPr txBox="1"/>
          <p:nvPr/>
        </p:nvSpPr>
        <p:spPr>
          <a:xfrm>
            <a:off x="11324525" y="5181293"/>
            <a:ext cx="624380" cy="219759"/>
          </a:xfrm>
          <a:prstGeom prst="rect">
            <a:avLst/>
          </a:prstGeom>
        </p:spPr>
        <p:txBody>
          <a:bodyPr lIns="0" tIns="0" rIns="0" bIns="0" rtlCol="0" anchor="t">
            <a:spAutoFit/>
          </a:bodyPr>
          <a:lstStyle/>
          <a:p>
            <a:pPr algn="l">
              <a:lnSpc>
                <a:spcPts val="1799"/>
              </a:lnSpc>
            </a:pPr>
            <a:r>
              <a:rPr lang="en-US" sz="1285" b="1">
                <a:solidFill>
                  <a:srgbClr val="000000">
                    <a:alpha val="19608"/>
                  </a:srgbClr>
                </a:solidFill>
                <a:latin typeface="Now Bold"/>
                <a:ea typeface="Now Bold"/>
                <a:cs typeface="Now Bold"/>
                <a:sym typeface="Now Bold"/>
              </a:rPr>
              <a:t>CACHE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402046" y="2627831"/>
            <a:ext cx="2780789"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10682591" y="1898046"/>
            <a:ext cx="5340710" cy="696447"/>
            <a:chOff x="0" y="0"/>
            <a:chExt cx="1406607" cy="183426"/>
          </a:xfrm>
        </p:grpSpPr>
        <p:sp>
          <p:nvSpPr>
            <p:cNvPr id="8" name="Freeform 8"/>
            <p:cNvSpPr/>
            <p:nvPr/>
          </p:nvSpPr>
          <p:spPr>
            <a:xfrm>
              <a:off x="0" y="0"/>
              <a:ext cx="1406607" cy="183426"/>
            </a:xfrm>
            <a:custGeom>
              <a:avLst/>
              <a:gdLst/>
              <a:ahLst/>
              <a:cxnLst/>
              <a:rect l="l" t="t" r="r" b="b"/>
              <a:pathLst>
                <a:path w="1406607" h="183426">
                  <a:moveTo>
                    <a:pt x="73930" y="0"/>
                  </a:moveTo>
                  <a:lnTo>
                    <a:pt x="1332677" y="0"/>
                  </a:lnTo>
                  <a:cubicBezTo>
                    <a:pt x="1352284" y="0"/>
                    <a:pt x="1371089" y="7789"/>
                    <a:pt x="1384953" y="21654"/>
                  </a:cubicBezTo>
                  <a:cubicBezTo>
                    <a:pt x="1398818" y="35518"/>
                    <a:pt x="1406607" y="54322"/>
                    <a:pt x="1406607" y="73930"/>
                  </a:cubicBezTo>
                  <a:lnTo>
                    <a:pt x="1406607" y="109497"/>
                  </a:lnTo>
                  <a:cubicBezTo>
                    <a:pt x="1406607" y="129104"/>
                    <a:pt x="1398818" y="147908"/>
                    <a:pt x="1384953" y="161773"/>
                  </a:cubicBezTo>
                  <a:cubicBezTo>
                    <a:pt x="1371089" y="175637"/>
                    <a:pt x="1352284" y="183426"/>
                    <a:pt x="1332677" y="183426"/>
                  </a:cubicBezTo>
                  <a:lnTo>
                    <a:pt x="73930" y="183426"/>
                  </a:lnTo>
                  <a:cubicBezTo>
                    <a:pt x="33100" y="183426"/>
                    <a:pt x="0" y="150327"/>
                    <a:pt x="0" y="109497"/>
                  </a:cubicBezTo>
                  <a:lnTo>
                    <a:pt x="0" y="73930"/>
                  </a:lnTo>
                  <a:cubicBezTo>
                    <a:pt x="0" y="54322"/>
                    <a:pt x="7789" y="35518"/>
                    <a:pt x="21654" y="21654"/>
                  </a:cubicBezTo>
                  <a:cubicBezTo>
                    <a:pt x="35518" y="7789"/>
                    <a:pt x="54322" y="0"/>
                    <a:pt x="73930" y="0"/>
                  </a:cubicBezTo>
                  <a:close/>
                </a:path>
              </a:pathLst>
            </a:custGeom>
            <a:solidFill>
              <a:srgbClr val="FFDE59"/>
            </a:solidFill>
          </p:spPr>
          <p:txBody>
            <a:bodyPr/>
            <a:lstStyle/>
            <a:p>
              <a:endParaRPr lang="en-PH"/>
            </a:p>
          </p:txBody>
        </p:sp>
        <p:sp>
          <p:nvSpPr>
            <p:cNvPr id="9" name="TextBox 9"/>
            <p:cNvSpPr txBox="1"/>
            <p:nvPr/>
          </p:nvSpPr>
          <p:spPr>
            <a:xfrm>
              <a:off x="0" y="-28575"/>
              <a:ext cx="1406607" cy="212001"/>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794555" y="3471404"/>
            <a:ext cx="7787284" cy="5188278"/>
          </a:xfrm>
          <a:custGeom>
            <a:avLst/>
            <a:gdLst/>
            <a:ahLst/>
            <a:cxnLst/>
            <a:rect l="l" t="t" r="r" b="b"/>
            <a:pathLst>
              <a:path w="7787284" h="5188278">
                <a:moveTo>
                  <a:pt x="0" y="0"/>
                </a:moveTo>
                <a:lnTo>
                  <a:pt x="7787284" y="0"/>
                </a:lnTo>
                <a:lnTo>
                  <a:pt x="7787284" y="5188278"/>
                </a:lnTo>
                <a:lnTo>
                  <a:pt x="0" y="5188278"/>
                </a:lnTo>
                <a:lnTo>
                  <a:pt x="0" y="0"/>
                </a:lnTo>
                <a:close/>
              </a:path>
            </a:pathLst>
          </a:custGeom>
          <a:blipFill>
            <a:blip r:embed="rId4"/>
            <a:stretch>
              <a:fillRect/>
            </a:stretch>
          </a:blipFill>
        </p:spPr>
        <p:txBody>
          <a:bodyPr/>
          <a:lstStyle/>
          <a:p>
            <a:endParaRPr lang="en-PH"/>
          </a:p>
        </p:txBody>
      </p:sp>
      <p:sp>
        <p:nvSpPr>
          <p:cNvPr id="11" name="TextBox 11"/>
          <p:cNvSpPr txBox="1"/>
          <p:nvPr/>
        </p:nvSpPr>
        <p:spPr>
          <a:xfrm>
            <a:off x="402046" y="1877010"/>
            <a:ext cx="4277402"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Keyboard</a:t>
            </a:r>
          </a:p>
        </p:txBody>
      </p:sp>
      <p:sp>
        <p:nvSpPr>
          <p:cNvPr id="12" name="TextBox 12"/>
          <p:cNvSpPr txBox="1"/>
          <p:nvPr/>
        </p:nvSpPr>
        <p:spPr>
          <a:xfrm>
            <a:off x="8581839" y="2604018"/>
            <a:ext cx="9249462" cy="691493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Open Sans"/>
                <a:ea typeface="Open Sans"/>
                <a:cs typeface="Open Sans"/>
                <a:sym typeface="Open Sans"/>
              </a:rPr>
              <a:t>The keyboard allows users to input text data, creating an illusion of immediate character transfer to the computer screen when a key is pressed.</a:t>
            </a:r>
          </a:p>
          <a:p>
            <a:pPr marL="647700" lvl="1" indent="-323850" algn="l">
              <a:lnSpc>
                <a:spcPts val="4200"/>
              </a:lnSpc>
              <a:buFont typeface="Arial"/>
              <a:buChar char="•"/>
            </a:pPr>
            <a:r>
              <a:rPr lang="en-US" sz="3000">
                <a:solidFill>
                  <a:srgbClr val="000000"/>
                </a:solidFill>
                <a:latin typeface="Open Sans"/>
                <a:ea typeface="Open Sans"/>
                <a:cs typeface="Open Sans"/>
                <a:sym typeface="Open Sans"/>
              </a:rPr>
              <a:t>In reality, key presses are converted into </a:t>
            </a:r>
            <a:r>
              <a:rPr lang="en-US" sz="3000" b="1" u="sng">
                <a:solidFill>
                  <a:srgbClr val="000000"/>
                </a:solidFill>
                <a:latin typeface="Open Sans Bold"/>
                <a:ea typeface="Open Sans Bold"/>
                <a:cs typeface="Open Sans Bold"/>
                <a:sym typeface="Open Sans Bold"/>
              </a:rPr>
              <a:t>character codes</a:t>
            </a:r>
            <a:r>
              <a:rPr lang="en-US" sz="3000">
                <a:solidFill>
                  <a:srgbClr val="000000"/>
                </a:solidFill>
                <a:latin typeface="Open Sans"/>
                <a:ea typeface="Open Sans"/>
                <a:cs typeface="Open Sans"/>
                <a:sym typeface="Open Sans"/>
              </a:rPr>
              <a:t>, which are then transmitted to the processor.</a:t>
            </a:r>
          </a:p>
          <a:p>
            <a:pPr marL="647700" lvl="1" indent="-323850" algn="l">
              <a:lnSpc>
                <a:spcPts val="4200"/>
              </a:lnSpc>
              <a:buFont typeface="Arial"/>
              <a:buChar char="•"/>
            </a:pPr>
            <a:r>
              <a:rPr lang="en-US" sz="3000">
                <a:solidFill>
                  <a:srgbClr val="000000"/>
                </a:solidFill>
                <a:latin typeface="Open Sans"/>
                <a:ea typeface="Open Sans"/>
                <a:cs typeface="Open Sans"/>
                <a:sym typeface="Open Sans"/>
              </a:rPr>
              <a:t>The </a:t>
            </a:r>
            <a:r>
              <a:rPr lang="en-US" sz="3000" b="1" u="sng">
                <a:solidFill>
                  <a:srgbClr val="000000"/>
                </a:solidFill>
                <a:latin typeface="Open Sans Bold"/>
                <a:ea typeface="Open Sans Bold"/>
                <a:cs typeface="Open Sans Bold"/>
                <a:sym typeface="Open Sans Bold"/>
              </a:rPr>
              <a:t>operating system</a:t>
            </a:r>
            <a:r>
              <a:rPr lang="en-US" sz="3000">
                <a:solidFill>
                  <a:srgbClr val="000000"/>
                </a:solidFill>
                <a:latin typeface="Open Sans"/>
                <a:ea typeface="Open Sans"/>
                <a:cs typeface="Open Sans"/>
                <a:sym typeface="Open Sans"/>
              </a:rPr>
              <a:t>, under its control, ensures that the text character appears on the screen.</a:t>
            </a:r>
          </a:p>
          <a:p>
            <a:pPr marL="647700" lvl="1" indent="-323850" algn="l">
              <a:lnSpc>
                <a:spcPts val="4200"/>
              </a:lnSpc>
              <a:spcBef>
                <a:spcPct val="0"/>
              </a:spcBef>
              <a:buFont typeface="Arial"/>
              <a:buChar char="•"/>
            </a:pPr>
            <a:r>
              <a:rPr lang="en-US" sz="3000">
                <a:solidFill>
                  <a:srgbClr val="000000"/>
                </a:solidFill>
                <a:latin typeface="Open Sans"/>
                <a:ea typeface="Open Sans"/>
                <a:cs typeface="Open Sans"/>
                <a:sym typeface="Open Sans"/>
              </a:rPr>
              <a:t>The same process occurs when using keyboard shortcuts to initiate actions, with the processor responding by executing the requested action.</a:t>
            </a:r>
          </a:p>
        </p:txBody>
      </p:sp>
      <p:sp>
        <p:nvSpPr>
          <p:cNvPr id="13" name="TextBox 13"/>
          <p:cNvSpPr txBox="1"/>
          <p:nvPr/>
        </p:nvSpPr>
        <p:spPr>
          <a:xfrm>
            <a:off x="11350714" y="1831421"/>
            <a:ext cx="4344564" cy="657192"/>
          </a:xfrm>
          <a:prstGeom prst="rect">
            <a:avLst/>
          </a:prstGeom>
        </p:spPr>
        <p:txBody>
          <a:bodyPr lIns="0" tIns="0" rIns="0" bIns="0" rtlCol="0" anchor="t">
            <a:spAutoFit/>
          </a:bodyPr>
          <a:lstStyle/>
          <a:p>
            <a:pPr algn="ctr">
              <a:lnSpc>
                <a:spcPts val="5400"/>
              </a:lnSpc>
            </a:pPr>
            <a:r>
              <a:rPr lang="en-US" sz="3000">
                <a:solidFill>
                  <a:srgbClr val="2D3240"/>
                </a:solidFill>
                <a:latin typeface="Poppins"/>
                <a:ea typeface="Poppins"/>
                <a:cs typeface="Poppins"/>
                <a:sym typeface="Poppins"/>
              </a:rPr>
              <a:t>Functionality</a:t>
            </a:r>
          </a:p>
        </p:txBody>
      </p:sp>
      <p:sp>
        <p:nvSpPr>
          <p:cNvPr id="14" name="TextBox 14"/>
          <p:cNvSpPr txBox="1"/>
          <p:nvPr/>
        </p:nvSpPr>
        <p:spPr>
          <a:xfrm>
            <a:off x="197676" y="254610"/>
            <a:ext cx="8250537" cy="482682"/>
          </a:xfrm>
          <a:prstGeom prst="rect">
            <a:avLst/>
          </a:prstGeom>
        </p:spPr>
        <p:txBody>
          <a:bodyPr lIns="0" tIns="0" rIns="0" bIns="0" rtlCol="0" anchor="t">
            <a:spAutoFit/>
          </a:bodyPr>
          <a:lstStyle/>
          <a:p>
            <a:pPr marL="0" lvl="0" indent="0" algn="l">
              <a:lnSpc>
                <a:spcPts val="3646"/>
              </a:lnSpc>
              <a:spcBef>
                <a:spcPct val="0"/>
              </a:spcBef>
            </a:pPr>
            <a:r>
              <a:rPr lang="en-US" sz="3255" b="1" spc="-97">
                <a:solidFill>
                  <a:srgbClr val="FFFFFF"/>
                </a:solidFill>
                <a:latin typeface="Poppins Bold"/>
                <a:ea typeface="Poppins Bold"/>
                <a:cs typeface="Poppins Bold"/>
                <a:sym typeface="Poppins Bold"/>
              </a:rPr>
              <a:t>3.5 Input Devices: Data Entry and Control</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402046" y="2627831"/>
            <a:ext cx="2780789"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10557874" y="1991310"/>
            <a:ext cx="5340710" cy="696447"/>
            <a:chOff x="0" y="0"/>
            <a:chExt cx="1406607" cy="183426"/>
          </a:xfrm>
        </p:grpSpPr>
        <p:sp>
          <p:nvSpPr>
            <p:cNvPr id="8" name="Freeform 8"/>
            <p:cNvSpPr/>
            <p:nvPr/>
          </p:nvSpPr>
          <p:spPr>
            <a:xfrm>
              <a:off x="0" y="0"/>
              <a:ext cx="1406607" cy="183426"/>
            </a:xfrm>
            <a:custGeom>
              <a:avLst/>
              <a:gdLst/>
              <a:ahLst/>
              <a:cxnLst/>
              <a:rect l="l" t="t" r="r" b="b"/>
              <a:pathLst>
                <a:path w="1406607" h="183426">
                  <a:moveTo>
                    <a:pt x="73930" y="0"/>
                  </a:moveTo>
                  <a:lnTo>
                    <a:pt x="1332677" y="0"/>
                  </a:lnTo>
                  <a:cubicBezTo>
                    <a:pt x="1352284" y="0"/>
                    <a:pt x="1371089" y="7789"/>
                    <a:pt x="1384953" y="21654"/>
                  </a:cubicBezTo>
                  <a:cubicBezTo>
                    <a:pt x="1398818" y="35518"/>
                    <a:pt x="1406607" y="54322"/>
                    <a:pt x="1406607" y="73930"/>
                  </a:cubicBezTo>
                  <a:lnTo>
                    <a:pt x="1406607" y="109497"/>
                  </a:lnTo>
                  <a:cubicBezTo>
                    <a:pt x="1406607" y="129104"/>
                    <a:pt x="1398818" y="147908"/>
                    <a:pt x="1384953" y="161773"/>
                  </a:cubicBezTo>
                  <a:cubicBezTo>
                    <a:pt x="1371089" y="175637"/>
                    <a:pt x="1352284" y="183426"/>
                    <a:pt x="1332677" y="183426"/>
                  </a:cubicBezTo>
                  <a:lnTo>
                    <a:pt x="73930" y="183426"/>
                  </a:lnTo>
                  <a:cubicBezTo>
                    <a:pt x="33100" y="183426"/>
                    <a:pt x="0" y="150327"/>
                    <a:pt x="0" y="109497"/>
                  </a:cubicBezTo>
                  <a:lnTo>
                    <a:pt x="0" y="73930"/>
                  </a:lnTo>
                  <a:cubicBezTo>
                    <a:pt x="0" y="54322"/>
                    <a:pt x="7789" y="35518"/>
                    <a:pt x="21654" y="21654"/>
                  </a:cubicBezTo>
                  <a:cubicBezTo>
                    <a:pt x="35518" y="7789"/>
                    <a:pt x="54322" y="0"/>
                    <a:pt x="73930" y="0"/>
                  </a:cubicBezTo>
                  <a:close/>
                </a:path>
              </a:pathLst>
            </a:custGeom>
            <a:solidFill>
              <a:srgbClr val="FFDE59"/>
            </a:solidFill>
          </p:spPr>
          <p:txBody>
            <a:bodyPr/>
            <a:lstStyle/>
            <a:p>
              <a:endParaRPr lang="en-PH"/>
            </a:p>
          </p:txBody>
        </p:sp>
        <p:sp>
          <p:nvSpPr>
            <p:cNvPr id="9" name="TextBox 9"/>
            <p:cNvSpPr txBox="1"/>
            <p:nvPr/>
          </p:nvSpPr>
          <p:spPr>
            <a:xfrm>
              <a:off x="0" y="-28575"/>
              <a:ext cx="1406607" cy="212001"/>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794555" y="3471404"/>
            <a:ext cx="7787284" cy="5188278"/>
          </a:xfrm>
          <a:custGeom>
            <a:avLst/>
            <a:gdLst/>
            <a:ahLst/>
            <a:cxnLst/>
            <a:rect l="l" t="t" r="r" b="b"/>
            <a:pathLst>
              <a:path w="7787284" h="5188278">
                <a:moveTo>
                  <a:pt x="0" y="0"/>
                </a:moveTo>
                <a:lnTo>
                  <a:pt x="7787284" y="0"/>
                </a:lnTo>
                <a:lnTo>
                  <a:pt x="7787284" y="5188278"/>
                </a:lnTo>
                <a:lnTo>
                  <a:pt x="0" y="5188278"/>
                </a:lnTo>
                <a:lnTo>
                  <a:pt x="0" y="0"/>
                </a:lnTo>
                <a:close/>
              </a:path>
            </a:pathLst>
          </a:custGeom>
          <a:blipFill>
            <a:blip r:embed="rId4"/>
            <a:stretch>
              <a:fillRect/>
            </a:stretch>
          </a:blipFill>
        </p:spPr>
        <p:txBody>
          <a:bodyPr/>
          <a:lstStyle/>
          <a:p>
            <a:endParaRPr lang="en-PH"/>
          </a:p>
        </p:txBody>
      </p:sp>
      <p:sp>
        <p:nvSpPr>
          <p:cNvPr id="11" name="TextBox 11"/>
          <p:cNvSpPr txBox="1"/>
          <p:nvPr/>
        </p:nvSpPr>
        <p:spPr>
          <a:xfrm>
            <a:off x="402046" y="1877010"/>
            <a:ext cx="4277402"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Keyboard</a:t>
            </a:r>
          </a:p>
        </p:txBody>
      </p:sp>
      <p:sp>
        <p:nvSpPr>
          <p:cNvPr id="12" name="TextBox 12"/>
          <p:cNvSpPr txBox="1"/>
          <p:nvPr/>
        </p:nvSpPr>
        <p:spPr>
          <a:xfrm>
            <a:off x="8581839" y="2745542"/>
            <a:ext cx="9249462" cy="1581100"/>
          </a:xfrm>
          <a:prstGeom prst="rect">
            <a:avLst/>
          </a:prstGeom>
        </p:spPr>
        <p:txBody>
          <a:bodyPr lIns="0" tIns="0" rIns="0" bIns="0" rtlCol="0" anchor="t">
            <a:spAutoFit/>
          </a:bodyPr>
          <a:lstStyle/>
          <a:p>
            <a:pPr marL="647700" lvl="1" indent="-323850" algn="l">
              <a:lnSpc>
                <a:spcPts val="4200"/>
              </a:lnSpc>
              <a:spcBef>
                <a:spcPct val="0"/>
              </a:spcBef>
              <a:buFont typeface="Arial"/>
              <a:buChar char="•"/>
            </a:pPr>
            <a:r>
              <a:rPr lang="en-US" sz="3000">
                <a:solidFill>
                  <a:srgbClr val="000000"/>
                </a:solidFill>
                <a:latin typeface="Open Sans"/>
                <a:ea typeface="Open Sans"/>
                <a:cs typeface="Open Sans"/>
                <a:sym typeface="Open Sans"/>
              </a:rPr>
              <a:t>The keyboard incorporates electrical circuitry, along with its own microprocessor and a ROM (Read-Only Memory) chip.</a:t>
            </a:r>
          </a:p>
        </p:txBody>
      </p:sp>
      <p:sp>
        <p:nvSpPr>
          <p:cNvPr id="13" name="TextBox 13"/>
          <p:cNvSpPr txBox="1"/>
          <p:nvPr/>
        </p:nvSpPr>
        <p:spPr>
          <a:xfrm>
            <a:off x="10514556" y="1884548"/>
            <a:ext cx="5134594" cy="657192"/>
          </a:xfrm>
          <a:prstGeom prst="rect">
            <a:avLst/>
          </a:prstGeom>
        </p:spPr>
        <p:txBody>
          <a:bodyPr lIns="0" tIns="0" rIns="0" bIns="0" rtlCol="0" anchor="t">
            <a:spAutoFit/>
          </a:bodyPr>
          <a:lstStyle/>
          <a:p>
            <a:pPr algn="ctr">
              <a:lnSpc>
                <a:spcPts val="5400"/>
              </a:lnSpc>
            </a:pPr>
            <a:r>
              <a:rPr lang="en-US" sz="3000">
                <a:solidFill>
                  <a:srgbClr val="2D3240"/>
                </a:solidFill>
                <a:latin typeface="Poppins"/>
                <a:ea typeface="Poppins"/>
                <a:cs typeface="Poppins"/>
                <a:sym typeface="Poppins"/>
              </a:rPr>
              <a:t>Keyboard Components</a:t>
            </a:r>
          </a:p>
        </p:txBody>
      </p:sp>
      <p:sp>
        <p:nvSpPr>
          <p:cNvPr id="14" name="TextBox 14"/>
          <p:cNvSpPr txBox="1"/>
          <p:nvPr/>
        </p:nvSpPr>
        <p:spPr>
          <a:xfrm>
            <a:off x="197676" y="254610"/>
            <a:ext cx="8250537" cy="482682"/>
          </a:xfrm>
          <a:prstGeom prst="rect">
            <a:avLst/>
          </a:prstGeom>
        </p:spPr>
        <p:txBody>
          <a:bodyPr lIns="0" tIns="0" rIns="0" bIns="0" rtlCol="0" anchor="t">
            <a:spAutoFit/>
          </a:bodyPr>
          <a:lstStyle/>
          <a:p>
            <a:pPr marL="0" lvl="0" indent="0" algn="l">
              <a:lnSpc>
                <a:spcPts val="3646"/>
              </a:lnSpc>
              <a:spcBef>
                <a:spcPct val="0"/>
              </a:spcBef>
            </a:pPr>
            <a:r>
              <a:rPr lang="en-US" sz="3255" b="1" spc="-97">
                <a:solidFill>
                  <a:srgbClr val="FFFFFF"/>
                </a:solidFill>
                <a:latin typeface="Poppins Bold"/>
                <a:ea typeface="Poppins Bold"/>
                <a:cs typeface="Poppins Bold"/>
                <a:sym typeface="Poppins Bold"/>
              </a:rPr>
              <a:t>3.5 Input Devices: Data Entry and Control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402046" y="2627831"/>
            <a:ext cx="2780789"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a:off x="794555" y="3471404"/>
            <a:ext cx="7787284" cy="5188278"/>
          </a:xfrm>
          <a:custGeom>
            <a:avLst/>
            <a:gdLst/>
            <a:ahLst/>
            <a:cxnLst/>
            <a:rect l="l" t="t" r="r" b="b"/>
            <a:pathLst>
              <a:path w="7787284" h="5188278">
                <a:moveTo>
                  <a:pt x="0" y="0"/>
                </a:moveTo>
                <a:lnTo>
                  <a:pt x="7787284" y="0"/>
                </a:lnTo>
                <a:lnTo>
                  <a:pt x="7787284" y="5188278"/>
                </a:lnTo>
                <a:lnTo>
                  <a:pt x="0" y="5188278"/>
                </a:lnTo>
                <a:lnTo>
                  <a:pt x="0" y="0"/>
                </a:lnTo>
                <a:close/>
              </a:path>
            </a:pathLst>
          </a:custGeom>
          <a:blipFill>
            <a:blip r:embed="rId4"/>
            <a:stretch>
              <a:fillRect/>
            </a:stretch>
          </a:blipFill>
        </p:spPr>
        <p:txBody>
          <a:bodyPr/>
          <a:lstStyle/>
          <a:p>
            <a:endParaRPr lang="en-PH"/>
          </a:p>
        </p:txBody>
      </p:sp>
      <p:sp>
        <p:nvSpPr>
          <p:cNvPr id="8" name="TextBox 8"/>
          <p:cNvSpPr txBox="1"/>
          <p:nvPr/>
        </p:nvSpPr>
        <p:spPr>
          <a:xfrm>
            <a:off x="402046" y="1877010"/>
            <a:ext cx="4277402"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Keyboard</a:t>
            </a:r>
          </a:p>
        </p:txBody>
      </p:sp>
      <p:grpSp>
        <p:nvGrpSpPr>
          <p:cNvPr id="9" name="Group 9"/>
          <p:cNvGrpSpPr/>
          <p:nvPr/>
        </p:nvGrpSpPr>
        <p:grpSpPr>
          <a:xfrm>
            <a:off x="10516554" y="1991310"/>
            <a:ext cx="5340710" cy="696447"/>
            <a:chOff x="0" y="0"/>
            <a:chExt cx="1406607" cy="183426"/>
          </a:xfrm>
        </p:grpSpPr>
        <p:sp>
          <p:nvSpPr>
            <p:cNvPr id="10" name="Freeform 10"/>
            <p:cNvSpPr/>
            <p:nvPr/>
          </p:nvSpPr>
          <p:spPr>
            <a:xfrm>
              <a:off x="0" y="0"/>
              <a:ext cx="1406607" cy="183426"/>
            </a:xfrm>
            <a:custGeom>
              <a:avLst/>
              <a:gdLst/>
              <a:ahLst/>
              <a:cxnLst/>
              <a:rect l="l" t="t" r="r" b="b"/>
              <a:pathLst>
                <a:path w="1406607" h="183426">
                  <a:moveTo>
                    <a:pt x="73930" y="0"/>
                  </a:moveTo>
                  <a:lnTo>
                    <a:pt x="1332677" y="0"/>
                  </a:lnTo>
                  <a:cubicBezTo>
                    <a:pt x="1352284" y="0"/>
                    <a:pt x="1371089" y="7789"/>
                    <a:pt x="1384953" y="21654"/>
                  </a:cubicBezTo>
                  <a:cubicBezTo>
                    <a:pt x="1398818" y="35518"/>
                    <a:pt x="1406607" y="54322"/>
                    <a:pt x="1406607" y="73930"/>
                  </a:cubicBezTo>
                  <a:lnTo>
                    <a:pt x="1406607" y="109497"/>
                  </a:lnTo>
                  <a:cubicBezTo>
                    <a:pt x="1406607" y="129104"/>
                    <a:pt x="1398818" y="147908"/>
                    <a:pt x="1384953" y="161773"/>
                  </a:cubicBezTo>
                  <a:cubicBezTo>
                    <a:pt x="1371089" y="175637"/>
                    <a:pt x="1352284" y="183426"/>
                    <a:pt x="1332677" y="183426"/>
                  </a:cubicBezTo>
                  <a:lnTo>
                    <a:pt x="73930" y="183426"/>
                  </a:lnTo>
                  <a:cubicBezTo>
                    <a:pt x="33100" y="183426"/>
                    <a:pt x="0" y="150327"/>
                    <a:pt x="0" y="109497"/>
                  </a:cubicBezTo>
                  <a:lnTo>
                    <a:pt x="0" y="73930"/>
                  </a:lnTo>
                  <a:cubicBezTo>
                    <a:pt x="0" y="54322"/>
                    <a:pt x="7789" y="35518"/>
                    <a:pt x="21654" y="21654"/>
                  </a:cubicBezTo>
                  <a:cubicBezTo>
                    <a:pt x="35518" y="7789"/>
                    <a:pt x="54322" y="0"/>
                    <a:pt x="73930" y="0"/>
                  </a:cubicBezTo>
                  <a:close/>
                </a:path>
              </a:pathLst>
            </a:custGeom>
            <a:solidFill>
              <a:srgbClr val="FFDE59"/>
            </a:solidFill>
          </p:spPr>
          <p:txBody>
            <a:bodyPr/>
            <a:lstStyle/>
            <a:p>
              <a:endParaRPr lang="en-PH"/>
            </a:p>
          </p:txBody>
        </p:sp>
        <p:sp>
          <p:nvSpPr>
            <p:cNvPr id="11" name="TextBox 11"/>
            <p:cNvSpPr txBox="1"/>
            <p:nvPr/>
          </p:nvSpPr>
          <p:spPr>
            <a:xfrm>
              <a:off x="0" y="-28575"/>
              <a:ext cx="1406607" cy="212001"/>
            </a:xfrm>
            <a:prstGeom prst="rect">
              <a:avLst/>
            </a:prstGeom>
          </p:spPr>
          <p:txBody>
            <a:bodyPr lIns="50800" tIns="50800" rIns="50800" bIns="50800" rtlCol="0" anchor="ctr"/>
            <a:lstStyle/>
            <a:p>
              <a:pPr algn="ctr">
                <a:lnSpc>
                  <a:spcPts val="2595"/>
                </a:lnSpc>
              </a:pPr>
              <a:endParaRPr/>
            </a:p>
          </p:txBody>
        </p:sp>
      </p:grpSp>
      <p:sp>
        <p:nvSpPr>
          <p:cNvPr id="12" name="TextBox 12"/>
          <p:cNvSpPr txBox="1"/>
          <p:nvPr/>
        </p:nvSpPr>
        <p:spPr>
          <a:xfrm>
            <a:off x="9676750" y="1910925"/>
            <a:ext cx="6387054" cy="657192"/>
          </a:xfrm>
          <a:prstGeom prst="rect">
            <a:avLst/>
          </a:prstGeom>
        </p:spPr>
        <p:txBody>
          <a:bodyPr lIns="0" tIns="0" rIns="0" bIns="0" rtlCol="0" anchor="t">
            <a:spAutoFit/>
          </a:bodyPr>
          <a:lstStyle/>
          <a:p>
            <a:pPr algn="ctr">
              <a:lnSpc>
                <a:spcPts val="5400"/>
              </a:lnSpc>
            </a:pPr>
            <a:r>
              <a:rPr lang="en-US" sz="3000">
                <a:solidFill>
                  <a:srgbClr val="2D3240"/>
                </a:solidFill>
                <a:latin typeface="Poppins"/>
                <a:ea typeface="Poppins"/>
                <a:cs typeface="Poppins"/>
                <a:sym typeface="Poppins"/>
              </a:rPr>
              <a:t>Key Recognition Process</a:t>
            </a:r>
          </a:p>
        </p:txBody>
      </p:sp>
      <p:sp>
        <p:nvSpPr>
          <p:cNvPr id="13" name="TextBox 13"/>
          <p:cNvSpPr txBox="1"/>
          <p:nvPr/>
        </p:nvSpPr>
        <p:spPr>
          <a:xfrm>
            <a:off x="8728215" y="2724905"/>
            <a:ext cx="8677461" cy="5934777"/>
          </a:xfrm>
          <a:prstGeom prst="rect">
            <a:avLst/>
          </a:prstGeom>
        </p:spPr>
        <p:txBody>
          <a:bodyPr lIns="0" tIns="0" rIns="0" bIns="0" rtlCol="0" anchor="t">
            <a:spAutoFit/>
          </a:bodyPr>
          <a:lstStyle/>
          <a:p>
            <a:pPr marL="555289" lvl="1" indent="-277645" algn="l">
              <a:lnSpc>
                <a:spcPts val="3600"/>
              </a:lnSpc>
              <a:buFont typeface="Arial"/>
              <a:buChar char="•"/>
            </a:pPr>
            <a:r>
              <a:rPr lang="en-US" sz="2571">
                <a:solidFill>
                  <a:srgbClr val="000000"/>
                </a:solidFill>
                <a:latin typeface="Open Sans"/>
                <a:ea typeface="Open Sans"/>
                <a:cs typeface="Open Sans"/>
                <a:sym typeface="Open Sans"/>
              </a:rPr>
              <a:t>The keys are positioned above a key matrix, consisting of rows and columns of wires.</a:t>
            </a:r>
          </a:p>
          <a:p>
            <a:pPr marL="555289" lvl="1" indent="-277645" algn="l">
              <a:lnSpc>
                <a:spcPts val="3600"/>
              </a:lnSpc>
              <a:buFont typeface="Arial"/>
              <a:buChar char="•"/>
            </a:pPr>
            <a:r>
              <a:rPr lang="en-US" sz="2571">
                <a:solidFill>
                  <a:srgbClr val="000000"/>
                </a:solidFill>
                <a:latin typeface="Open Sans"/>
                <a:ea typeface="Open Sans"/>
                <a:cs typeface="Open Sans"/>
                <a:sym typeface="Open Sans"/>
              </a:rPr>
              <a:t>Pressing a key establishes contact at the intersection where wires cross.</a:t>
            </a:r>
          </a:p>
          <a:p>
            <a:pPr marL="555289" lvl="1" indent="-277645" algn="l">
              <a:lnSpc>
                <a:spcPts val="3600"/>
              </a:lnSpc>
              <a:buFont typeface="Arial"/>
              <a:buChar char="•"/>
            </a:pPr>
            <a:r>
              <a:rPr lang="en-US" sz="2571">
                <a:solidFill>
                  <a:srgbClr val="000000"/>
                </a:solidFill>
                <a:latin typeface="Open Sans"/>
                <a:ea typeface="Open Sans"/>
                <a:cs typeface="Open Sans"/>
                <a:sym typeface="Open Sans"/>
              </a:rPr>
              <a:t>A continuous test is conducted by the microprocessor to identify closed electrical circuits between row and column wires.</a:t>
            </a:r>
          </a:p>
          <a:p>
            <a:pPr marL="555289" lvl="1" indent="-277645" algn="l">
              <a:lnSpc>
                <a:spcPts val="3600"/>
              </a:lnSpc>
              <a:buFont typeface="Arial"/>
              <a:buChar char="•"/>
            </a:pPr>
            <a:r>
              <a:rPr lang="en-US" sz="2571">
                <a:solidFill>
                  <a:srgbClr val="000000"/>
                </a:solidFill>
                <a:latin typeface="Open Sans"/>
                <a:ea typeface="Open Sans"/>
                <a:cs typeface="Open Sans"/>
                <a:sym typeface="Open Sans"/>
              </a:rPr>
              <a:t>When a closed circuit is detected, the microprocessor identifies the specific intersection responsible.</a:t>
            </a:r>
          </a:p>
          <a:p>
            <a:pPr marL="555289" lvl="1" indent="-277645" algn="l">
              <a:lnSpc>
                <a:spcPts val="3600"/>
              </a:lnSpc>
              <a:buFont typeface="Arial"/>
              <a:buChar char="•"/>
            </a:pPr>
            <a:r>
              <a:rPr lang="en-US" sz="2571">
                <a:solidFill>
                  <a:srgbClr val="000000"/>
                </a:solidFill>
                <a:latin typeface="Open Sans"/>
                <a:ea typeface="Open Sans"/>
                <a:cs typeface="Open Sans"/>
                <a:sym typeface="Open Sans"/>
              </a:rPr>
              <a:t>Data stored in the ROM is then used to determine the character code associated with the pressed key.</a:t>
            </a:r>
          </a:p>
          <a:p>
            <a:pPr marL="555289" lvl="1" indent="-277645" algn="l">
              <a:lnSpc>
                <a:spcPts val="3600"/>
              </a:lnSpc>
              <a:buFont typeface="Arial"/>
              <a:buChar char="•"/>
            </a:pPr>
            <a:r>
              <a:rPr lang="en-US" sz="2571">
                <a:solidFill>
                  <a:srgbClr val="000000"/>
                </a:solidFill>
                <a:latin typeface="Open Sans"/>
                <a:ea typeface="Open Sans"/>
                <a:cs typeface="Open Sans"/>
                <a:sym typeface="Open Sans"/>
              </a:rPr>
              <a:t>This character code is subsequently sent to the screen for display.</a:t>
            </a:r>
          </a:p>
        </p:txBody>
      </p:sp>
      <p:sp>
        <p:nvSpPr>
          <p:cNvPr id="14" name="TextBox 14"/>
          <p:cNvSpPr txBox="1"/>
          <p:nvPr/>
        </p:nvSpPr>
        <p:spPr>
          <a:xfrm>
            <a:off x="197676" y="254610"/>
            <a:ext cx="8250537" cy="482682"/>
          </a:xfrm>
          <a:prstGeom prst="rect">
            <a:avLst/>
          </a:prstGeom>
        </p:spPr>
        <p:txBody>
          <a:bodyPr lIns="0" tIns="0" rIns="0" bIns="0" rtlCol="0" anchor="t">
            <a:spAutoFit/>
          </a:bodyPr>
          <a:lstStyle/>
          <a:p>
            <a:pPr marL="0" lvl="0" indent="0" algn="l">
              <a:lnSpc>
                <a:spcPts val="3646"/>
              </a:lnSpc>
              <a:spcBef>
                <a:spcPct val="0"/>
              </a:spcBef>
            </a:pPr>
            <a:r>
              <a:rPr lang="en-US" sz="3255" b="1" spc="-97">
                <a:solidFill>
                  <a:srgbClr val="FFFFFF"/>
                </a:solidFill>
                <a:latin typeface="Poppins Bold"/>
                <a:ea typeface="Poppins Bold"/>
                <a:cs typeface="Poppins Bold"/>
                <a:sym typeface="Poppins Bold"/>
              </a:rPr>
              <a:t>3.5 Input Devices: Data Entry and Control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TextBox 3"/>
          <p:cNvSpPr txBox="1"/>
          <p:nvPr/>
        </p:nvSpPr>
        <p:spPr>
          <a:xfrm>
            <a:off x="514626" y="1694066"/>
            <a:ext cx="4277402"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Screen</a:t>
            </a:r>
          </a:p>
        </p:txBody>
      </p:sp>
      <p:sp>
        <p:nvSpPr>
          <p:cNvPr id="4" name="AutoShape 4"/>
          <p:cNvSpPr/>
          <p:nvPr/>
        </p:nvSpPr>
        <p:spPr>
          <a:xfrm flipV="1">
            <a:off x="515549" y="2444887"/>
            <a:ext cx="2137697" cy="5192"/>
          </a:xfrm>
          <a:prstGeom prst="line">
            <a:avLst/>
          </a:prstGeom>
          <a:ln w="66675" cap="rnd">
            <a:solidFill>
              <a:srgbClr val="FF1495"/>
            </a:solidFill>
            <a:prstDash val="solid"/>
            <a:headEnd type="none" w="sm" len="sm"/>
            <a:tailEnd type="oval" w="lg" len="lg"/>
          </a:ln>
        </p:spPr>
        <p:txBody>
          <a:bodyPr/>
          <a:lstStyle/>
          <a:p>
            <a:endParaRPr lang="en-PH"/>
          </a:p>
        </p:txBody>
      </p:sp>
      <p:grpSp>
        <p:nvGrpSpPr>
          <p:cNvPr id="5" name="Group 5"/>
          <p:cNvGrpSpPr/>
          <p:nvPr/>
        </p:nvGrpSpPr>
        <p:grpSpPr>
          <a:xfrm>
            <a:off x="0" y="-36799"/>
            <a:ext cx="9251830" cy="1065499"/>
            <a:chOff x="0" y="0"/>
            <a:chExt cx="3442595" cy="396471"/>
          </a:xfrm>
        </p:grpSpPr>
        <p:sp>
          <p:nvSpPr>
            <p:cNvPr id="6" name="Freeform 6"/>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7" name="Freeform 7"/>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8" name="Group 8"/>
          <p:cNvGrpSpPr/>
          <p:nvPr/>
        </p:nvGrpSpPr>
        <p:grpSpPr>
          <a:xfrm>
            <a:off x="8855692" y="3567173"/>
            <a:ext cx="6474166" cy="696447"/>
            <a:chOff x="0" y="0"/>
            <a:chExt cx="1705130" cy="183426"/>
          </a:xfrm>
        </p:grpSpPr>
        <p:sp>
          <p:nvSpPr>
            <p:cNvPr id="9" name="Freeform 9"/>
            <p:cNvSpPr/>
            <p:nvPr/>
          </p:nvSpPr>
          <p:spPr>
            <a:xfrm>
              <a:off x="0" y="0"/>
              <a:ext cx="1705130" cy="183426"/>
            </a:xfrm>
            <a:custGeom>
              <a:avLst/>
              <a:gdLst/>
              <a:ahLst/>
              <a:cxnLst/>
              <a:rect l="l" t="t" r="r" b="b"/>
              <a:pathLst>
                <a:path w="1705130" h="183426">
                  <a:moveTo>
                    <a:pt x="60987" y="0"/>
                  </a:moveTo>
                  <a:lnTo>
                    <a:pt x="1644144" y="0"/>
                  </a:lnTo>
                  <a:cubicBezTo>
                    <a:pt x="1677825" y="0"/>
                    <a:pt x="1705130" y="27305"/>
                    <a:pt x="1705130" y="60987"/>
                  </a:cubicBezTo>
                  <a:lnTo>
                    <a:pt x="1705130" y="122440"/>
                  </a:lnTo>
                  <a:cubicBezTo>
                    <a:pt x="1705130" y="138614"/>
                    <a:pt x="1698705" y="154127"/>
                    <a:pt x="1687268" y="165564"/>
                  </a:cubicBezTo>
                  <a:cubicBezTo>
                    <a:pt x="1675830" y="177001"/>
                    <a:pt x="1660318" y="183426"/>
                    <a:pt x="1644144" y="183426"/>
                  </a:cubicBezTo>
                  <a:lnTo>
                    <a:pt x="60987" y="183426"/>
                  </a:lnTo>
                  <a:cubicBezTo>
                    <a:pt x="27305" y="183426"/>
                    <a:pt x="0" y="156122"/>
                    <a:pt x="0" y="122440"/>
                  </a:cubicBezTo>
                  <a:lnTo>
                    <a:pt x="0" y="60987"/>
                  </a:lnTo>
                  <a:cubicBezTo>
                    <a:pt x="0" y="27305"/>
                    <a:pt x="27305" y="0"/>
                    <a:pt x="60987" y="0"/>
                  </a:cubicBezTo>
                  <a:close/>
                </a:path>
              </a:pathLst>
            </a:custGeom>
            <a:solidFill>
              <a:srgbClr val="FFDE59"/>
            </a:solidFill>
          </p:spPr>
          <p:txBody>
            <a:bodyPr/>
            <a:lstStyle/>
            <a:p>
              <a:endParaRPr lang="en-PH"/>
            </a:p>
          </p:txBody>
        </p:sp>
        <p:sp>
          <p:nvSpPr>
            <p:cNvPr id="10" name="TextBox 10"/>
            <p:cNvSpPr txBox="1"/>
            <p:nvPr/>
          </p:nvSpPr>
          <p:spPr>
            <a:xfrm>
              <a:off x="0" y="-28575"/>
              <a:ext cx="1705130" cy="212001"/>
            </a:xfrm>
            <a:prstGeom prst="rect">
              <a:avLst/>
            </a:prstGeom>
          </p:spPr>
          <p:txBody>
            <a:bodyPr lIns="50800" tIns="50800" rIns="50800" bIns="50800" rtlCol="0" anchor="ctr"/>
            <a:lstStyle/>
            <a:p>
              <a:pPr algn="ctr">
                <a:lnSpc>
                  <a:spcPts val="2595"/>
                </a:lnSpc>
              </a:pPr>
              <a:endParaRPr/>
            </a:p>
          </p:txBody>
        </p:sp>
      </p:grpSp>
      <p:sp>
        <p:nvSpPr>
          <p:cNvPr id="11" name="Freeform 11"/>
          <p:cNvSpPr/>
          <p:nvPr/>
        </p:nvSpPr>
        <p:spPr>
          <a:xfrm>
            <a:off x="638150" y="3067451"/>
            <a:ext cx="5161098" cy="5490530"/>
          </a:xfrm>
          <a:custGeom>
            <a:avLst/>
            <a:gdLst/>
            <a:ahLst/>
            <a:cxnLst/>
            <a:rect l="l" t="t" r="r" b="b"/>
            <a:pathLst>
              <a:path w="5161098" h="5490530">
                <a:moveTo>
                  <a:pt x="0" y="0"/>
                </a:moveTo>
                <a:lnTo>
                  <a:pt x="5161098" y="0"/>
                </a:lnTo>
                <a:lnTo>
                  <a:pt x="5161098" y="5490530"/>
                </a:lnTo>
                <a:lnTo>
                  <a:pt x="0" y="5490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2" name="Freeform 12"/>
          <p:cNvSpPr/>
          <p:nvPr/>
        </p:nvSpPr>
        <p:spPr>
          <a:xfrm>
            <a:off x="4625915" y="6025350"/>
            <a:ext cx="1481986" cy="1454198"/>
          </a:xfrm>
          <a:custGeom>
            <a:avLst/>
            <a:gdLst/>
            <a:ahLst/>
            <a:cxnLst/>
            <a:rect l="l" t="t" r="r" b="b"/>
            <a:pathLst>
              <a:path w="1481986" h="1454198">
                <a:moveTo>
                  <a:pt x="0" y="0"/>
                </a:moveTo>
                <a:lnTo>
                  <a:pt x="1481986" y="0"/>
                </a:lnTo>
                <a:lnTo>
                  <a:pt x="1481986" y="1454198"/>
                </a:lnTo>
                <a:lnTo>
                  <a:pt x="0" y="14541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3" name="TextBox 13"/>
          <p:cNvSpPr txBox="1"/>
          <p:nvPr/>
        </p:nvSpPr>
        <p:spPr>
          <a:xfrm>
            <a:off x="6926249" y="4667651"/>
            <a:ext cx="10333051" cy="158110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Open Sans"/>
                <a:ea typeface="Open Sans"/>
                <a:cs typeface="Open Sans"/>
                <a:sym typeface="Open Sans"/>
              </a:rPr>
              <a:t>GUI allows the user to control data input by providing different types of screen icon.</a:t>
            </a:r>
          </a:p>
          <a:p>
            <a:pPr marL="647700" lvl="1" indent="-323850" algn="l">
              <a:lnSpc>
                <a:spcPts val="4200"/>
              </a:lnSpc>
              <a:buFont typeface="Arial"/>
              <a:buChar char="•"/>
            </a:pPr>
            <a:r>
              <a:rPr lang="en-US" sz="3000">
                <a:solidFill>
                  <a:srgbClr val="000000"/>
                </a:solidFill>
                <a:latin typeface="Open Sans"/>
                <a:ea typeface="Open Sans"/>
                <a:cs typeface="Open Sans"/>
                <a:sym typeface="Open Sans"/>
              </a:rPr>
              <a:t>Pointing device (eg. A mouse) is required. </a:t>
            </a:r>
          </a:p>
        </p:txBody>
      </p:sp>
      <p:sp>
        <p:nvSpPr>
          <p:cNvPr id="14" name="TextBox 14"/>
          <p:cNvSpPr txBox="1"/>
          <p:nvPr/>
        </p:nvSpPr>
        <p:spPr>
          <a:xfrm>
            <a:off x="9138931" y="3486788"/>
            <a:ext cx="5907687" cy="657192"/>
          </a:xfrm>
          <a:prstGeom prst="rect">
            <a:avLst/>
          </a:prstGeom>
        </p:spPr>
        <p:txBody>
          <a:bodyPr lIns="0" tIns="0" rIns="0" bIns="0" rtlCol="0" anchor="t">
            <a:spAutoFit/>
          </a:bodyPr>
          <a:lstStyle/>
          <a:p>
            <a:pPr algn="ctr">
              <a:lnSpc>
                <a:spcPts val="5400"/>
              </a:lnSpc>
            </a:pPr>
            <a:r>
              <a:rPr lang="en-US" sz="3000">
                <a:solidFill>
                  <a:srgbClr val="2D3240"/>
                </a:solidFill>
                <a:latin typeface="Poppins"/>
                <a:ea typeface="Poppins"/>
                <a:cs typeface="Poppins"/>
                <a:sym typeface="Poppins"/>
              </a:rPr>
              <a:t>Graphical User Interface (GUI)</a:t>
            </a:r>
          </a:p>
        </p:txBody>
      </p:sp>
      <p:sp>
        <p:nvSpPr>
          <p:cNvPr id="15" name="TextBox 15"/>
          <p:cNvSpPr txBox="1"/>
          <p:nvPr/>
        </p:nvSpPr>
        <p:spPr>
          <a:xfrm>
            <a:off x="197676" y="254610"/>
            <a:ext cx="8250537" cy="482682"/>
          </a:xfrm>
          <a:prstGeom prst="rect">
            <a:avLst/>
          </a:prstGeom>
        </p:spPr>
        <p:txBody>
          <a:bodyPr lIns="0" tIns="0" rIns="0" bIns="0" rtlCol="0" anchor="t">
            <a:spAutoFit/>
          </a:bodyPr>
          <a:lstStyle/>
          <a:p>
            <a:pPr marL="0" lvl="0" indent="0" algn="l">
              <a:lnSpc>
                <a:spcPts val="3646"/>
              </a:lnSpc>
              <a:spcBef>
                <a:spcPct val="0"/>
              </a:spcBef>
            </a:pPr>
            <a:r>
              <a:rPr lang="en-US" sz="3255" b="1" spc="-97">
                <a:solidFill>
                  <a:srgbClr val="FFFFFF"/>
                </a:solidFill>
                <a:latin typeface="Poppins Bold"/>
                <a:ea typeface="Poppins Bold"/>
                <a:cs typeface="Poppins Bold"/>
                <a:sym typeface="Poppins Bold"/>
              </a:rPr>
              <a:t>3.5 Input Devices: Data Entry and Control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348513" y="2233799"/>
            <a:ext cx="3967243"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728473" y="2711983"/>
            <a:ext cx="4584215" cy="696447"/>
            <a:chOff x="0" y="0"/>
            <a:chExt cx="1207365" cy="183426"/>
          </a:xfrm>
        </p:grpSpPr>
        <p:sp>
          <p:nvSpPr>
            <p:cNvPr id="8" name="Freeform 8"/>
            <p:cNvSpPr/>
            <p:nvPr/>
          </p:nvSpPr>
          <p:spPr>
            <a:xfrm>
              <a:off x="0" y="0"/>
              <a:ext cx="1207365" cy="183426"/>
            </a:xfrm>
            <a:custGeom>
              <a:avLst/>
              <a:gdLst/>
              <a:ahLst/>
              <a:cxnLst/>
              <a:rect l="l" t="t" r="r" b="b"/>
              <a:pathLst>
                <a:path w="1207365" h="183426">
                  <a:moveTo>
                    <a:pt x="86130" y="0"/>
                  </a:moveTo>
                  <a:lnTo>
                    <a:pt x="1121235" y="0"/>
                  </a:lnTo>
                  <a:cubicBezTo>
                    <a:pt x="1168804" y="0"/>
                    <a:pt x="1207365" y="38562"/>
                    <a:pt x="1207365" y="86130"/>
                  </a:cubicBezTo>
                  <a:lnTo>
                    <a:pt x="1207365" y="97297"/>
                  </a:lnTo>
                  <a:cubicBezTo>
                    <a:pt x="1207365" y="144865"/>
                    <a:pt x="1168804" y="183426"/>
                    <a:pt x="1121235" y="183426"/>
                  </a:cubicBezTo>
                  <a:lnTo>
                    <a:pt x="86130" y="183426"/>
                  </a:lnTo>
                  <a:cubicBezTo>
                    <a:pt x="38562" y="183426"/>
                    <a:pt x="0" y="144865"/>
                    <a:pt x="0" y="97297"/>
                  </a:cubicBezTo>
                  <a:lnTo>
                    <a:pt x="0" y="86130"/>
                  </a:lnTo>
                  <a:cubicBezTo>
                    <a:pt x="0" y="38562"/>
                    <a:pt x="38562" y="0"/>
                    <a:pt x="86130" y="0"/>
                  </a:cubicBezTo>
                  <a:close/>
                </a:path>
              </a:pathLst>
            </a:custGeom>
            <a:solidFill>
              <a:srgbClr val="FFDE59"/>
            </a:solidFill>
          </p:spPr>
          <p:txBody>
            <a:bodyPr/>
            <a:lstStyle/>
            <a:p>
              <a:endParaRPr lang="en-PH"/>
            </a:p>
          </p:txBody>
        </p:sp>
        <p:sp>
          <p:nvSpPr>
            <p:cNvPr id="9" name="TextBox 9"/>
            <p:cNvSpPr txBox="1"/>
            <p:nvPr/>
          </p:nvSpPr>
          <p:spPr>
            <a:xfrm>
              <a:off x="0" y="-28575"/>
              <a:ext cx="1207365" cy="212001"/>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a:off x="1267934" y="3556586"/>
            <a:ext cx="2947017" cy="5983792"/>
          </a:xfrm>
          <a:custGeom>
            <a:avLst/>
            <a:gdLst/>
            <a:ahLst/>
            <a:cxnLst/>
            <a:rect l="l" t="t" r="r" b="b"/>
            <a:pathLst>
              <a:path w="2947017" h="5983792">
                <a:moveTo>
                  <a:pt x="0" y="0"/>
                </a:moveTo>
                <a:lnTo>
                  <a:pt x="2947017" y="0"/>
                </a:lnTo>
                <a:lnTo>
                  <a:pt x="2947017" y="5983791"/>
                </a:lnTo>
                <a:lnTo>
                  <a:pt x="0" y="59837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TextBox 11"/>
          <p:cNvSpPr txBox="1"/>
          <p:nvPr/>
        </p:nvSpPr>
        <p:spPr>
          <a:xfrm>
            <a:off x="348513" y="1482977"/>
            <a:ext cx="4277402"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Touch Screens</a:t>
            </a:r>
          </a:p>
        </p:txBody>
      </p:sp>
      <p:sp>
        <p:nvSpPr>
          <p:cNvPr id="12" name="TextBox 12"/>
          <p:cNvSpPr txBox="1"/>
          <p:nvPr/>
        </p:nvSpPr>
        <p:spPr>
          <a:xfrm>
            <a:off x="900699" y="2700247"/>
            <a:ext cx="4239761" cy="554393"/>
          </a:xfrm>
          <a:prstGeom prst="rect">
            <a:avLst/>
          </a:prstGeom>
        </p:spPr>
        <p:txBody>
          <a:bodyPr lIns="0" tIns="0" rIns="0" bIns="0" rtlCol="0" anchor="t">
            <a:spAutoFit/>
          </a:bodyPr>
          <a:lstStyle/>
          <a:p>
            <a:pPr algn="ctr">
              <a:lnSpc>
                <a:spcPts val="4678"/>
              </a:lnSpc>
            </a:pPr>
            <a:r>
              <a:rPr lang="en-US" sz="2599" b="1">
                <a:solidFill>
                  <a:srgbClr val="2D3240"/>
                </a:solidFill>
                <a:latin typeface="Poppins Bold"/>
                <a:ea typeface="Poppins Bold"/>
                <a:cs typeface="Poppins Bold"/>
                <a:sym typeface="Poppins Bold"/>
              </a:rPr>
              <a:t>Resistive Touch Screens</a:t>
            </a:r>
          </a:p>
        </p:txBody>
      </p:sp>
      <p:grpSp>
        <p:nvGrpSpPr>
          <p:cNvPr id="13" name="Group 13"/>
          <p:cNvGrpSpPr/>
          <p:nvPr/>
        </p:nvGrpSpPr>
        <p:grpSpPr>
          <a:xfrm>
            <a:off x="6016860" y="4028281"/>
            <a:ext cx="11129859" cy="1432822"/>
            <a:chOff x="0" y="0"/>
            <a:chExt cx="4399340" cy="566357"/>
          </a:xfrm>
        </p:grpSpPr>
        <p:sp>
          <p:nvSpPr>
            <p:cNvPr id="14" name="Freeform 14"/>
            <p:cNvSpPr/>
            <p:nvPr/>
          </p:nvSpPr>
          <p:spPr>
            <a:xfrm>
              <a:off x="0" y="0"/>
              <a:ext cx="4399340" cy="566357"/>
            </a:xfrm>
            <a:custGeom>
              <a:avLst/>
              <a:gdLst/>
              <a:ahLst/>
              <a:cxnLst/>
              <a:rect l="l" t="t" r="r" b="b"/>
              <a:pathLst>
                <a:path w="4399340" h="566357">
                  <a:moveTo>
                    <a:pt x="35476" y="0"/>
                  </a:moveTo>
                  <a:lnTo>
                    <a:pt x="4363864" y="0"/>
                  </a:lnTo>
                  <a:cubicBezTo>
                    <a:pt x="4383457" y="0"/>
                    <a:pt x="4399340" y="15883"/>
                    <a:pt x="4399340" y="35476"/>
                  </a:cubicBezTo>
                  <a:lnTo>
                    <a:pt x="4399340" y="530881"/>
                  </a:lnTo>
                  <a:cubicBezTo>
                    <a:pt x="4399340" y="550474"/>
                    <a:pt x="4383457" y="566357"/>
                    <a:pt x="4363864" y="566357"/>
                  </a:cubicBezTo>
                  <a:lnTo>
                    <a:pt x="35476" y="566357"/>
                  </a:lnTo>
                  <a:cubicBezTo>
                    <a:pt x="15883" y="566357"/>
                    <a:pt x="0" y="550474"/>
                    <a:pt x="0" y="530881"/>
                  </a:cubicBezTo>
                  <a:lnTo>
                    <a:pt x="0" y="35476"/>
                  </a:lnTo>
                  <a:cubicBezTo>
                    <a:pt x="0" y="15883"/>
                    <a:pt x="15883" y="0"/>
                    <a:pt x="35476" y="0"/>
                  </a:cubicBezTo>
                  <a:close/>
                </a:path>
              </a:pathLst>
            </a:custGeom>
            <a:solidFill>
              <a:srgbClr val="FFDE59"/>
            </a:solidFill>
          </p:spPr>
          <p:txBody>
            <a:bodyPr/>
            <a:lstStyle/>
            <a:p>
              <a:endParaRPr lang="en-PH"/>
            </a:p>
          </p:txBody>
        </p:sp>
        <p:sp>
          <p:nvSpPr>
            <p:cNvPr id="15" name="TextBox 15"/>
            <p:cNvSpPr txBox="1"/>
            <p:nvPr/>
          </p:nvSpPr>
          <p:spPr>
            <a:xfrm>
              <a:off x="0" y="-28575"/>
              <a:ext cx="4399340" cy="594932"/>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6154459" y="4404101"/>
            <a:ext cx="681183" cy="68118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H"/>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6016860" y="5618132"/>
            <a:ext cx="11129859" cy="1531331"/>
            <a:chOff x="0" y="0"/>
            <a:chExt cx="4399340" cy="605295"/>
          </a:xfrm>
        </p:grpSpPr>
        <p:sp>
          <p:nvSpPr>
            <p:cNvPr id="20" name="Freeform 20"/>
            <p:cNvSpPr/>
            <p:nvPr/>
          </p:nvSpPr>
          <p:spPr>
            <a:xfrm>
              <a:off x="0" y="0"/>
              <a:ext cx="4399340" cy="605295"/>
            </a:xfrm>
            <a:custGeom>
              <a:avLst/>
              <a:gdLst/>
              <a:ahLst/>
              <a:cxnLst/>
              <a:rect l="l" t="t" r="r" b="b"/>
              <a:pathLst>
                <a:path w="4399340" h="605295">
                  <a:moveTo>
                    <a:pt x="35476" y="0"/>
                  </a:moveTo>
                  <a:lnTo>
                    <a:pt x="4363864" y="0"/>
                  </a:lnTo>
                  <a:cubicBezTo>
                    <a:pt x="4383457" y="0"/>
                    <a:pt x="4399340" y="15883"/>
                    <a:pt x="4399340" y="35476"/>
                  </a:cubicBezTo>
                  <a:lnTo>
                    <a:pt x="4399340" y="569819"/>
                  </a:lnTo>
                  <a:cubicBezTo>
                    <a:pt x="4399340" y="589412"/>
                    <a:pt x="4383457" y="605295"/>
                    <a:pt x="4363864" y="605295"/>
                  </a:cubicBezTo>
                  <a:lnTo>
                    <a:pt x="35476" y="605295"/>
                  </a:lnTo>
                  <a:cubicBezTo>
                    <a:pt x="15883" y="605295"/>
                    <a:pt x="0" y="589412"/>
                    <a:pt x="0" y="569819"/>
                  </a:cubicBezTo>
                  <a:lnTo>
                    <a:pt x="0" y="35476"/>
                  </a:lnTo>
                  <a:cubicBezTo>
                    <a:pt x="0" y="15883"/>
                    <a:pt x="15883" y="0"/>
                    <a:pt x="35476" y="0"/>
                  </a:cubicBezTo>
                  <a:close/>
                </a:path>
              </a:pathLst>
            </a:custGeom>
            <a:solidFill>
              <a:srgbClr val="FFDE59"/>
            </a:solidFill>
          </p:spPr>
          <p:txBody>
            <a:bodyPr/>
            <a:lstStyle/>
            <a:p>
              <a:endParaRPr lang="en-PH"/>
            </a:p>
          </p:txBody>
        </p:sp>
        <p:sp>
          <p:nvSpPr>
            <p:cNvPr id="21" name="TextBox 21"/>
            <p:cNvSpPr txBox="1"/>
            <p:nvPr/>
          </p:nvSpPr>
          <p:spPr>
            <a:xfrm>
              <a:off x="0" y="-28575"/>
              <a:ext cx="4399340" cy="633870"/>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6154459" y="5993951"/>
            <a:ext cx="681183" cy="68118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H"/>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6976285" y="4179873"/>
            <a:ext cx="9887702" cy="90541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Alatsi"/>
                <a:ea typeface="Alatsi"/>
                <a:cs typeface="Alatsi"/>
                <a:sym typeface="Alatsi"/>
              </a:rPr>
              <a:t>Resistive touch screen consists of two flexible layers separated by a thin space.</a:t>
            </a:r>
          </a:p>
        </p:txBody>
      </p:sp>
      <p:sp>
        <p:nvSpPr>
          <p:cNvPr id="26" name="TextBox 26"/>
          <p:cNvSpPr txBox="1"/>
          <p:nvPr/>
        </p:nvSpPr>
        <p:spPr>
          <a:xfrm>
            <a:off x="6976285" y="5623029"/>
            <a:ext cx="9990871" cy="136256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Alatsi"/>
                <a:ea typeface="Alatsi"/>
                <a:cs typeface="Alatsi"/>
                <a:sym typeface="Alatsi"/>
              </a:rPr>
              <a:t>When pressure is applied, the top layer moves to make contact with the lower layer, creating voltage dividers in both horizontal and vertical directions.</a:t>
            </a:r>
          </a:p>
        </p:txBody>
      </p:sp>
      <p:sp>
        <p:nvSpPr>
          <p:cNvPr id="27" name="TextBox 27"/>
          <p:cNvSpPr txBox="1"/>
          <p:nvPr/>
        </p:nvSpPr>
        <p:spPr>
          <a:xfrm>
            <a:off x="197676" y="254610"/>
            <a:ext cx="8250537" cy="482682"/>
          </a:xfrm>
          <a:prstGeom prst="rect">
            <a:avLst/>
          </a:prstGeom>
        </p:spPr>
        <p:txBody>
          <a:bodyPr lIns="0" tIns="0" rIns="0" bIns="0" rtlCol="0" anchor="t">
            <a:spAutoFit/>
          </a:bodyPr>
          <a:lstStyle/>
          <a:p>
            <a:pPr marL="0" lvl="0" indent="0" algn="l">
              <a:lnSpc>
                <a:spcPts val="3646"/>
              </a:lnSpc>
              <a:spcBef>
                <a:spcPct val="0"/>
              </a:spcBef>
            </a:pPr>
            <a:r>
              <a:rPr lang="en-US" sz="3255" b="1" spc="-97">
                <a:solidFill>
                  <a:srgbClr val="FFFFFF"/>
                </a:solidFill>
                <a:latin typeface="Poppins Bold"/>
                <a:ea typeface="Poppins Bold"/>
                <a:cs typeface="Poppins Bold"/>
                <a:sym typeface="Poppins Bold"/>
              </a:rPr>
              <a:t>3.5 Input Devices: Data Entry and Control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a:off x="348513" y="2233799"/>
            <a:ext cx="3967243" cy="0"/>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672182" y="2711983"/>
            <a:ext cx="4879739" cy="696447"/>
            <a:chOff x="0" y="0"/>
            <a:chExt cx="1285199" cy="183426"/>
          </a:xfrm>
        </p:grpSpPr>
        <p:sp>
          <p:nvSpPr>
            <p:cNvPr id="8" name="Freeform 8"/>
            <p:cNvSpPr/>
            <p:nvPr/>
          </p:nvSpPr>
          <p:spPr>
            <a:xfrm>
              <a:off x="0" y="0"/>
              <a:ext cx="1285199" cy="183426"/>
            </a:xfrm>
            <a:custGeom>
              <a:avLst/>
              <a:gdLst/>
              <a:ahLst/>
              <a:cxnLst/>
              <a:rect l="l" t="t" r="r" b="b"/>
              <a:pathLst>
                <a:path w="1285199" h="183426">
                  <a:moveTo>
                    <a:pt x="80914" y="0"/>
                  </a:moveTo>
                  <a:lnTo>
                    <a:pt x="1204285" y="0"/>
                  </a:lnTo>
                  <a:cubicBezTo>
                    <a:pt x="1225745" y="0"/>
                    <a:pt x="1246325" y="8525"/>
                    <a:pt x="1261500" y="23699"/>
                  </a:cubicBezTo>
                  <a:cubicBezTo>
                    <a:pt x="1276674" y="38873"/>
                    <a:pt x="1285199" y="59454"/>
                    <a:pt x="1285199" y="80914"/>
                  </a:cubicBezTo>
                  <a:lnTo>
                    <a:pt x="1285199" y="102513"/>
                  </a:lnTo>
                  <a:cubicBezTo>
                    <a:pt x="1285199" y="147200"/>
                    <a:pt x="1248973" y="183426"/>
                    <a:pt x="1204285" y="183426"/>
                  </a:cubicBezTo>
                  <a:lnTo>
                    <a:pt x="80914" y="183426"/>
                  </a:lnTo>
                  <a:cubicBezTo>
                    <a:pt x="36226" y="183426"/>
                    <a:pt x="0" y="147200"/>
                    <a:pt x="0" y="102513"/>
                  </a:cubicBezTo>
                  <a:lnTo>
                    <a:pt x="0" y="80914"/>
                  </a:lnTo>
                  <a:cubicBezTo>
                    <a:pt x="0" y="36226"/>
                    <a:pt x="36226" y="0"/>
                    <a:pt x="80914" y="0"/>
                  </a:cubicBezTo>
                  <a:close/>
                </a:path>
              </a:pathLst>
            </a:custGeom>
            <a:solidFill>
              <a:srgbClr val="FFDE59"/>
            </a:solidFill>
          </p:spPr>
          <p:txBody>
            <a:bodyPr/>
            <a:lstStyle/>
            <a:p>
              <a:endParaRPr lang="en-PH"/>
            </a:p>
          </p:txBody>
        </p:sp>
        <p:sp>
          <p:nvSpPr>
            <p:cNvPr id="9" name="TextBox 9"/>
            <p:cNvSpPr txBox="1"/>
            <p:nvPr/>
          </p:nvSpPr>
          <p:spPr>
            <a:xfrm>
              <a:off x="0" y="-28575"/>
              <a:ext cx="1285199" cy="212001"/>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6326457" y="4112717"/>
            <a:ext cx="11129859" cy="1432822"/>
            <a:chOff x="0" y="0"/>
            <a:chExt cx="4399340" cy="566357"/>
          </a:xfrm>
        </p:grpSpPr>
        <p:sp>
          <p:nvSpPr>
            <p:cNvPr id="11" name="Freeform 11"/>
            <p:cNvSpPr/>
            <p:nvPr/>
          </p:nvSpPr>
          <p:spPr>
            <a:xfrm>
              <a:off x="0" y="0"/>
              <a:ext cx="4399340" cy="566357"/>
            </a:xfrm>
            <a:custGeom>
              <a:avLst/>
              <a:gdLst/>
              <a:ahLst/>
              <a:cxnLst/>
              <a:rect l="l" t="t" r="r" b="b"/>
              <a:pathLst>
                <a:path w="4399340" h="566357">
                  <a:moveTo>
                    <a:pt x="35476" y="0"/>
                  </a:moveTo>
                  <a:lnTo>
                    <a:pt x="4363864" y="0"/>
                  </a:lnTo>
                  <a:cubicBezTo>
                    <a:pt x="4383457" y="0"/>
                    <a:pt x="4399340" y="15883"/>
                    <a:pt x="4399340" y="35476"/>
                  </a:cubicBezTo>
                  <a:lnTo>
                    <a:pt x="4399340" y="530881"/>
                  </a:lnTo>
                  <a:cubicBezTo>
                    <a:pt x="4399340" y="550474"/>
                    <a:pt x="4383457" y="566357"/>
                    <a:pt x="4363864" y="566357"/>
                  </a:cubicBezTo>
                  <a:lnTo>
                    <a:pt x="35476" y="566357"/>
                  </a:lnTo>
                  <a:cubicBezTo>
                    <a:pt x="15883" y="566357"/>
                    <a:pt x="0" y="550474"/>
                    <a:pt x="0" y="530881"/>
                  </a:cubicBezTo>
                  <a:lnTo>
                    <a:pt x="0" y="35476"/>
                  </a:lnTo>
                  <a:cubicBezTo>
                    <a:pt x="0" y="15883"/>
                    <a:pt x="15883" y="0"/>
                    <a:pt x="35476" y="0"/>
                  </a:cubicBezTo>
                  <a:close/>
                </a:path>
              </a:pathLst>
            </a:custGeom>
            <a:solidFill>
              <a:srgbClr val="FFDE59"/>
            </a:solidFill>
          </p:spPr>
          <p:txBody>
            <a:bodyPr/>
            <a:lstStyle/>
            <a:p>
              <a:endParaRPr lang="en-PH"/>
            </a:p>
          </p:txBody>
        </p:sp>
        <p:sp>
          <p:nvSpPr>
            <p:cNvPr id="12" name="TextBox 12"/>
            <p:cNvSpPr txBox="1"/>
            <p:nvPr/>
          </p:nvSpPr>
          <p:spPr>
            <a:xfrm>
              <a:off x="0" y="-28575"/>
              <a:ext cx="4399340" cy="594932"/>
            </a:xfrm>
            <a:prstGeom prst="rect">
              <a:avLst/>
            </a:prstGeom>
          </p:spPr>
          <p:txBody>
            <a:bodyPr lIns="50800" tIns="50800" rIns="50800" bIns="50800" rtlCol="0" anchor="ctr"/>
            <a:lstStyle/>
            <a:p>
              <a:pPr algn="ctr">
                <a:lnSpc>
                  <a:spcPts val="2595"/>
                </a:lnSpc>
              </a:pPr>
              <a:endParaRPr/>
            </a:p>
          </p:txBody>
        </p:sp>
      </p:grpSp>
      <p:grpSp>
        <p:nvGrpSpPr>
          <p:cNvPr id="13" name="Group 13"/>
          <p:cNvGrpSpPr/>
          <p:nvPr/>
        </p:nvGrpSpPr>
        <p:grpSpPr>
          <a:xfrm>
            <a:off x="6464055" y="4488536"/>
            <a:ext cx="681183" cy="68118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H"/>
            </a:p>
          </p:txBody>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16" name="Group 16"/>
          <p:cNvGrpSpPr/>
          <p:nvPr/>
        </p:nvGrpSpPr>
        <p:grpSpPr>
          <a:xfrm>
            <a:off x="6326457" y="5702567"/>
            <a:ext cx="11129859" cy="1531331"/>
            <a:chOff x="0" y="0"/>
            <a:chExt cx="4399340" cy="605295"/>
          </a:xfrm>
        </p:grpSpPr>
        <p:sp>
          <p:nvSpPr>
            <p:cNvPr id="17" name="Freeform 17"/>
            <p:cNvSpPr/>
            <p:nvPr/>
          </p:nvSpPr>
          <p:spPr>
            <a:xfrm>
              <a:off x="0" y="0"/>
              <a:ext cx="4399340" cy="605295"/>
            </a:xfrm>
            <a:custGeom>
              <a:avLst/>
              <a:gdLst/>
              <a:ahLst/>
              <a:cxnLst/>
              <a:rect l="l" t="t" r="r" b="b"/>
              <a:pathLst>
                <a:path w="4399340" h="605295">
                  <a:moveTo>
                    <a:pt x="35476" y="0"/>
                  </a:moveTo>
                  <a:lnTo>
                    <a:pt x="4363864" y="0"/>
                  </a:lnTo>
                  <a:cubicBezTo>
                    <a:pt x="4383457" y="0"/>
                    <a:pt x="4399340" y="15883"/>
                    <a:pt x="4399340" y="35476"/>
                  </a:cubicBezTo>
                  <a:lnTo>
                    <a:pt x="4399340" y="569819"/>
                  </a:lnTo>
                  <a:cubicBezTo>
                    <a:pt x="4399340" y="589412"/>
                    <a:pt x="4383457" y="605295"/>
                    <a:pt x="4363864" y="605295"/>
                  </a:cubicBezTo>
                  <a:lnTo>
                    <a:pt x="35476" y="605295"/>
                  </a:lnTo>
                  <a:cubicBezTo>
                    <a:pt x="15883" y="605295"/>
                    <a:pt x="0" y="589412"/>
                    <a:pt x="0" y="569819"/>
                  </a:cubicBezTo>
                  <a:lnTo>
                    <a:pt x="0" y="35476"/>
                  </a:lnTo>
                  <a:cubicBezTo>
                    <a:pt x="0" y="15883"/>
                    <a:pt x="15883" y="0"/>
                    <a:pt x="35476" y="0"/>
                  </a:cubicBezTo>
                  <a:close/>
                </a:path>
              </a:pathLst>
            </a:custGeom>
            <a:solidFill>
              <a:srgbClr val="FFDE59"/>
            </a:solidFill>
          </p:spPr>
          <p:txBody>
            <a:bodyPr/>
            <a:lstStyle/>
            <a:p>
              <a:endParaRPr lang="en-PH"/>
            </a:p>
          </p:txBody>
        </p:sp>
        <p:sp>
          <p:nvSpPr>
            <p:cNvPr id="18" name="TextBox 18"/>
            <p:cNvSpPr txBox="1"/>
            <p:nvPr/>
          </p:nvSpPr>
          <p:spPr>
            <a:xfrm>
              <a:off x="0" y="-28575"/>
              <a:ext cx="4399340" cy="633870"/>
            </a:xfrm>
            <a:prstGeom prst="rect">
              <a:avLst/>
            </a:prstGeom>
          </p:spPr>
          <p:txBody>
            <a:bodyPr lIns="50800" tIns="50800" rIns="50800" bIns="50800" rtlCol="0" anchor="ctr"/>
            <a:lstStyle/>
            <a:p>
              <a:pPr algn="ctr">
                <a:lnSpc>
                  <a:spcPts val="2595"/>
                </a:lnSpc>
              </a:pPr>
              <a:endParaRPr/>
            </a:p>
          </p:txBody>
        </p:sp>
      </p:grpSp>
      <p:grpSp>
        <p:nvGrpSpPr>
          <p:cNvPr id="19" name="Group 19"/>
          <p:cNvGrpSpPr/>
          <p:nvPr/>
        </p:nvGrpSpPr>
        <p:grpSpPr>
          <a:xfrm>
            <a:off x="6464055" y="6078387"/>
            <a:ext cx="681183" cy="68118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H"/>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22" name="Freeform 22"/>
          <p:cNvSpPr/>
          <p:nvPr/>
        </p:nvSpPr>
        <p:spPr>
          <a:xfrm>
            <a:off x="578386" y="3998980"/>
            <a:ext cx="5295599" cy="4282816"/>
          </a:xfrm>
          <a:custGeom>
            <a:avLst/>
            <a:gdLst/>
            <a:ahLst/>
            <a:cxnLst/>
            <a:rect l="l" t="t" r="r" b="b"/>
            <a:pathLst>
              <a:path w="5295599" h="4282816">
                <a:moveTo>
                  <a:pt x="0" y="0"/>
                </a:moveTo>
                <a:lnTo>
                  <a:pt x="5295599" y="0"/>
                </a:lnTo>
                <a:lnTo>
                  <a:pt x="5295599" y="4282816"/>
                </a:lnTo>
                <a:lnTo>
                  <a:pt x="0" y="4282816"/>
                </a:lnTo>
                <a:lnTo>
                  <a:pt x="0" y="0"/>
                </a:lnTo>
                <a:close/>
              </a:path>
            </a:pathLst>
          </a:custGeom>
          <a:blipFill>
            <a:blip r:embed="rId4"/>
            <a:stretch>
              <a:fillRect/>
            </a:stretch>
          </a:blipFill>
        </p:spPr>
        <p:txBody>
          <a:bodyPr/>
          <a:lstStyle/>
          <a:p>
            <a:endParaRPr lang="en-PH"/>
          </a:p>
        </p:txBody>
      </p:sp>
      <p:sp>
        <p:nvSpPr>
          <p:cNvPr id="23" name="TextBox 23"/>
          <p:cNvSpPr txBox="1"/>
          <p:nvPr/>
        </p:nvSpPr>
        <p:spPr>
          <a:xfrm>
            <a:off x="348513" y="1482977"/>
            <a:ext cx="4277402"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Touch Screens</a:t>
            </a:r>
          </a:p>
        </p:txBody>
      </p:sp>
      <p:sp>
        <p:nvSpPr>
          <p:cNvPr id="24" name="TextBox 24"/>
          <p:cNvSpPr txBox="1"/>
          <p:nvPr/>
        </p:nvSpPr>
        <p:spPr>
          <a:xfrm>
            <a:off x="844409" y="2700247"/>
            <a:ext cx="4507140" cy="554393"/>
          </a:xfrm>
          <a:prstGeom prst="rect">
            <a:avLst/>
          </a:prstGeom>
        </p:spPr>
        <p:txBody>
          <a:bodyPr lIns="0" tIns="0" rIns="0" bIns="0" rtlCol="0" anchor="t">
            <a:spAutoFit/>
          </a:bodyPr>
          <a:lstStyle/>
          <a:p>
            <a:pPr algn="ctr">
              <a:lnSpc>
                <a:spcPts val="4678"/>
              </a:lnSpc>
            </a:pPr>
            <a:r>
              <a:rPr lang="en-US" sz="2599" b="1">
                <a:solidFill>
                  <a:srgbClr val="2D3240"/>
                </a:solidFill>
                <a:latin typeface="Poppins Bold"/>
                <a:ea typeface="Poppins Bold"/>
                <a:cs typeface="Poppins Bold"/>
                <a:sym typeface="Poppins Bold"/>
              </a:rPr>
              <a:t>Capacitive Touch Screens</a:t>
            </a:r>
          </a:p>
        </p:txBody>
      </p:sp>
      <p:sp>
        <p:nvSpPr>
          <p:cNvPr id="25" name="TextBox 25"/>
          <p:cNvSpPr txBox="1"/>
          <p:nvPr/>
        </p:nvSpPr>
        <p:spPr>
          <a:xfrm>
            <a:off x="7285882" y="4264309"/>
            <a:ext cx="9887702" cy="90541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Alatsi"/>
                <a:ea typeface="Alatsi"/>
                <a:cs typeface="Alatsi"/>
                <a:sym typeface="Alatsi"/>
              </a:rPr>
              <a:t>Capacitive touch screens operate by detecting capacitance changes caused by finger touches on a glass screen.</a:t>
            </a:r>
          </a:p>
        </p:txBody>
      </p:sp>
      <p:sp>
        <p:nvSpPr>
          <p:cNvPr id="26" name="TextBox 26"/>
          <p:cNvSpPr txBox="1"/>
          <p:nvPr/>
        </p:nvSpPr>
        <p:spPr>
          <a:xfrm>
            <a:off x="7285882" y="5709123"/>
            <a:ext cx="9990871" cy="136256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Alatsi"/>
                <a:ea typeface="Alatsi"/>
                <a:cs typeface="Alatsi"/>
                <a:sym typeface="Alatsi"/>
              </a:rPr>
              <a:t>Projective capacitive touch (PCT) technology uses mutual capacitance and features a circuit with an array of capacitors under the screen, enabling multitouch detection and versatile applications.</a:t>
            </a:r>
          </a:p>
        </p:txBody>
      </p:sp>
      <p:sp>
        <p:nvSpPr>
          <p:cNvPr id="30" name="TextBox 30"/>
          <p:cNvSpPr txBox="1"/>
          <p:nvPr/>
        </p:nvSpPr>
        <p:spPr>
          <a:xfrm>
            <a:off x="197676" y="254610"/>
            <a:ext cx="8250537" cy="482682"/>
          </a:xfrm>
          <a:prstGeom prst="rect">
            <a:avLst/>
          </a:prstGeom>
        </p:spPr>
        <p:txBody>
          <a:bodyPr lIns="0" tIns="0" rIns="0" bIns="0" rtlCol="0" anchor="t">
            <a:spAutoFit/>
          </a:bodyPr>
          <a:lstStyle/>
          <a:p>
            <a:pPr marL="0" lvl="0" indent="0" algn="l">
              <a:lnSpc>
                <a:spcPts val="3646"/>
              </a:lnSpc>
              <a:spcBef>
                <a:spcPct val="0"/>
              </a:spcBef>
            </a:pPr>
            <a:r>
              <a:rPr lang="en-US" sz="3255" b="1" spc="-97">
                <a:solidFill>
                  <a:srgbClr val="FFFFFF"/>
                </a:solidFill>
                <a:latin typeface="Poppins Bold"/>
                <a:ea typeface="Poppins Bold"/>
                <a:cs typeface="Poppins Bold"/>
                <a:sym typeface="Poppins Bold"/>
              </a:rPr>
              <a:t>3.5 Input Devices: Data Entry and Control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flipV="1">
            <a:off x="348259" y="2233798"/>
            <a:ext cx="5080529" cy="38746"/>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7" name="Group 7"/>
          <p:cNvGrpSpPr/>
          <p:nvPr/>
        </p:nvGrpSpPr>
        <p:grpSpPr>
          <a:xfrm>
            <a:off x="6268579" y="4653744"/>
            <a:ext cx="11129859" cy="1852977"/>
            <a:chOff x="0" y="0"/>
            <a:chExt cx="4399340" cy="732433"/>
          </a:xfrm>
        </p:grpSpPr>
        <p:sp>
          <p:nvSpPr>
            <p:cNvPr id="8" name="Freeform 8"/>
            <p:cNvSpPr/>
            <p:nvPr/>
          </p:nvSpPr>
          <p:spPr>
            <a:xfrm>
              <a:off x="0" y="0"/>
              <a:ext cx="4399340" cy="732433"/>
            </a:xfrm>
            <a:custGeom>
              <a:avLst/>
              <a:gdLst/>
              <a:ahLst/>
              <a:cxnLst/>
              <a:rect l="l" t="t" r="r" b="b"/>
              <a:pathLst>
                <a:path w="4399340" h="732433">
                  <a:moveTo>
                    <a:pt x="35476" y="0"/>
                  </a:moveTo>
                  <a:lnTo>
                    <a:pt x="4363864" y="0"/>
                  </a:lnTo>
                  <a:cubicBezTo>
                    <a:pt x="4383457" y="0"/>
                    <a:pt x="4399340" y="15883"/>
                    <a:pt x="4399340" y="35476"/>
                  </a:cubicBezTo>
                  <a:lnTo>
                    <a:pt x="4399340" y="696957"/>
                  </a:lnTo>
                  <a:cubicBezTo>
                    <a:pt x="4399340" y="716550"/>
                    <a:pt x="4383457" y="732433"/>
                    <a:pt x="4363864" y="732433"/>
                  </a:cubicBezTo>
                  <a:lnTo>
                    <a:pt x="35476" y="732433"/>
                  </a:lnTo>
                  <a:cubicBezTo>
                    <a:pt x="15883" y="732433"/>
                    <a:pt x="0" y="716550"/>
                    <a:pt x="0" y="696957"/>
                  </a:cubicBezTo>
                  <a:lnTo>
                    <a:pt x="0" y="35476"/>
                  </a:lnTo>
                  <a:cubicBezTo>
                    <a:pt x="0" y="15883"/>
                    <a:pt x="15883" y="0"/>
                    <a:pt x="35476" y="0"/>
                  </a:cubicBezTo>
                  <a:close/>
                </a:path>
              </a:pathLst>
            </a:custGeom>
            <a:solidFill>
              <a:srgbClr val="FFDE59"/>
            </a:solidFill>
          </p:spPr>
          <p:txBody>
            <a:bodyPr/>
            <a:lstStyle/>
            <a:p>
              <a:endParaRPr lang="en-PH"/>
            </a:p>
          </p:txBody>
        </p:sp>
        <p:sp>
          <p:nvSpPr>
            <p:cNvPr id="9" name="TextBox 9"/>
            <p:cNvSpPr txBox="1"/>
            <p:nvPr/>
          </p:nvSpPr>
          <p:spPr>
            <a:xfrm>
              <a:off x="0" y="-28575"/>
              <a:ext cx="4399340" cy="761008"/>
            </a:xfrm>
            <a:prstGeom prst="rect">
              <a:avLst/>
            </a:prstGeom>
          </p:spPr>
          <p:txBody>
            <a:bodyPr lIns="50800" tIns="50800" rIns="50800" bIns="50800" rtlCol="0" anchor="ctr"/>
            <a:lstStyle/>
            <a:p>
              <a:pPr algn="ctr">
                <a:lnSpc>
                  <a:spcPts val="2595"/>
                </a:lnSpc>
              </a:pPr>
              <a:endParaRPr/>
            </a:p>
          </p:txBody>
        </p:sp>
      </p:grpSp>
      <p:grpSp>
        <p:nvGrpSpPr>
          <p:cNvPr id="10" name="Group 10"/>
          <p:cNvGrpSpPr/>
          <p:nvPr/>
        </p:nvGrpSpPr>
        <p:grpSpPr>
          <a:xfrm>
            <a:off x="6406177" y="5029563"/>
            <a:ext cx="681183" cy="68118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H"/>
            </a:p>
          </p:txBody>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13" name="Freeform 13"/>
          <p:cNvSpPr/>
          <p:nvPr/>
        </p:nvSpPr>
        <p:spPr>
          <a:xfrm flipH="1">
            <a:off x="520434" y="3477455"/>
            <a:ext cx="3048317" cy="3029265"/>
          </a:xfrm>
          <a:custGeom>
            <a:avLst/>
            <a:gdLst/>
            <a:ahLst/>
            <a:cxnLst/>
            <a:rect l="l" t="t" r="r" b="b"/>
            <a:pathLst>
              <a:path w="3048317" h="3029265">
                <a:moveTo>
                  <a:pt x="3048318" y="0"/>
                </a:moveTo>
                <a:lnTo>
                  <a:pt x="0" y="0"/>
                </a:lnTo>
                <a:lnTo>
                  <a:pt x="0" y="3029266"/>
                </a:lnTo>
                <a:lnTo>
                  <a:pt x="3048318" y="3029266"/>
                </a:lnTo>
                <a:lnTo>
                  <a:pt x="304831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4" name="Freeform 14"/>
          <p:cNvSpPr/>
          <p:nvPr/>
        </p:nvSpPr>
        <p:spPr>
          <a:xfrm>
            <a:off x="2585066" y="6014593"/>
            <a:ext cx="3081187" cy="3004157"/>
          </a:xfrm>
          <a:custGeom>
            <a:avLst/>
            <a:gdLst/>
            <a:ahLst/>
            <a:cxnLst/>
            <a:rect l="l" t="t" r="r" b="b"/>
            <a:pathLst>
              <a:path w="3081187" h="3004157">
                <a:moveTo>
                  <a:pt x="0" y="0"/>
                </a:moveTo>
                <a:lnTo>
                  <a:pt x="3081186" y="0"/>
                </a:lnTo>
                <a:lnTo>
                  <a:pt x="3081186" y="3004157"/>
                </a:lnTo>
                <a:lnTo>
                  <a:pt x="0" y="30041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5" name="TextBox 15"/>
          <p:cNvSpPr txBox="1"/>
          <p:nvPr/>
        </p:nvSpPr>
        <p:spPr>
          <a:xfrm>
            <a:off x="348513" y="1482977"/>
            <a:ext cx="72802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Input of a graphic</a:t>
            </a:r>
          </a:p>
        </p:txBody>
      </p:sp>
      <p:sp>
        <p:nvSpPr>
          <p:cNvPr id="16" name="TextBox 16"/>
          <p:cNvSpPr txBox="1"/>
          <p:nvPr/>
        </p:nvSpPr>
        <p:spPr>
          <a:xfrm>
            <a:off x="7228003" y="4805336"/>
            <a:ext cx="9887702" cy="136256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Alatsi"/>
                <a:ea typeface="Alatsi"/>
                <a:cs typeface="Alatsi"/>
                <a:sym typeface="Alatsi"/>
              </a:rPr>
              <a:t>A webcam serves as a tool for transmitting video footage to a computer system, while a digital camera can be linked to a computer to transfer and save photos or videos within the computer's storage.</a:t>
            </a:r>
          </a:p>
        </p:txBody>
      </p:sp>
      <p:sp>
        <p:nvSpPr>
          <p:cNvPr id="17" name="TextBox 17"/>
          <p:cNvSpPr txBox="1"/>
          <p:nvPr/>
        </p:nvSpPr>
        <p:spPr>
          <a:xfrm>
            <a:off x="197676" y="254610"/>
            <a:ext cx="8250537" cy="482682"/>
          </a:xfrm>
          <a:prstGeom prst="rect">
            <a:avLst/>
          </a:prstGeom>
        </p:spPr>
        <p:txBody>
          <a:bodyPr lIns="0" tIns="0" rIns="0" bIns="0" rtlCol="0" anchor="t">
            <a:spAutoFit/>
          </a:bodyPr>
          <a:lstStyle/>
          <a:p>
            <a:pPr marL="0" lvl="0" indent="0" algn="l">
              <a:lnSpc>
                <a:spcPts val="3646"/>
              </a:lnSpc>
              <a:spcBef>
                <a:spcPct val="0"/>
              </a:spcBef>
            </a:pPr>
            <a:r>
              <a:rPr lang="en-US" sz="3255" b="1" spc="-97">
                <a:solidFill>
                  <a:srgbClr val="FFFFFF"/>
                </a:solidFill>
                <a:latin typeface="Poppins Bold"/>
                <a:ea typeface="Poppins Bold"/>
                <a:cs typeface="Poppins Bold"/>
                <a:sym typeface="Poppins Bold"/>
              </a:rPr>
              <a:t>3.5 Input Devices: Data Entry and Control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002" y="90615"/>
            <a:ext cx="8482213" cy="738342"/>
          </a:xfrm>
          <a:prstGeom prst="rect">
            <a:avLst/>
          </a:prstGeom>
        </p:spPr>
        <p:txBody>
          <a:bodyPr lIns="0" tIns="0" rIns="0" bIns="0" rtlCol="0" anchor="t">
            <a:spAutoFit/>
          </a:bodyPr>
          <a:lstStyle/>
          <a:p>
            <a:pPr marL="0" lvl="0" indent="0" algn="l">
              <a:lnSpc>
                <a:spcPts val="5505"/>
              </a:lnSpc>
              <a:spcBef>
                <a:spcPct val="0"/>
              </a:spcBef>
            </a:pPr>
            <a:r>
              <a:rPr lang="en-US" sz="4915" b="1" spc="-147">
                <a:solidFill>
                  <a:srgbClr val="FFFFFF"/>
                </a:solidFill>
                <a:latin typeface="Poppins Bold"/>
                <a:ea typeface="Poppins Bold"/>
                <a:cs typeface="Poppins Bold"/>
                <a:sym typeface="Poppins Bold"/>
              </a:rPr>
              <a:t>Subtopic 1</a:t>
            </a:r>
          </a:p>
        </p:txBody>
      </p:sp>
      <p:sp>
        <p:nvSpPr>
          <p:cNvPr id="3" name="AutoShape 3"/>
          <p:cNvSpPr/>
          <p:nvPr/>
        </p:nvSpPr>
        <p:spPr>
          <a:xfrm flipV="1">
            <a:off x="348259" y="2233798"/>
            <a:ext cx="5080529" cy="38746"/>
          </a:xfrm>
          <a:prstGeom prst="line">
            <a:avLst/>
          </a:prstGeom>
          <a:ln w="66675" cap="rnd">
            <a:solidFill>
              <a:srgbClr val="FF1495"/>
            </a:solidFill>
            <a:prstDash val="solid"/>
            <a:headEnd type="none" w="sm" len="sm"/>
            <a:tailEnd type="oval" w="lg" len="lg"/>
          </a:ln>
        </p:spPr>
        <p:txBody>
          <a:bodyPr/>
          <a:lstStyle/>
          <a:p>
            <a:endParaRPr lang="en-PH"/>
          </a:p>
        </p:txBody>
      </p:sp>
      <p:grpSp>
        <p:nvGrpSpPr>
          <p:cNvPr id="4" name="Group 4"/>
          <p:cNvGrpSpPr/>
          <p:nvPr/>
        </p:nvGrpSpPr>
        <p:grpSpPr>
          <a:xfrm>
            <a:off x="0" y="-36799"/>
            <a:ext cx="9251830" cy="1065499"/>
            <a:chOff x="0" y="0"/>
            <a:chExt cx="3442595" cy="396471"/>
          </a:xfrm>
        </p:grpSpPr>
        <p:sp>
          <p:nvSpPr>
            <p:cNvPr id="5" name="Freeform 5"/>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FF1495"/>
            </a:solidFill>
          </p:spPr>
          <p:txBody>
            <a:bodyPr/>
            <a:lstStyle/>
            <a:p>
              <a:endParaRPr lang="en-PH"/>
            </a:p>
          </p:txBody>
        </p:sp>
      </p:grpSp>
      <p:sp>
        <p:nvSpPr>
          <p:cNvPr id="6" name="Freeform 6"/>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7" name="Freeform 7"/>
          <p:cNvSpPr/>
          <p:nvPr/>
        </p:nvSpPr>
        <p:spPr>
          <a:xfrm flipH="1">
            <a:off x="348513" y="4477526"/>
            <a:ext cx="5263078" cy="2909047"/>
          </a:xfrm>
          <a:custGeom>
            <a:avLst/>
            <a:gdLst/>
            <a:ahLst/>
            <a:cxnLst/>
            <a:rect l="l" t="t" r="r" b="b"/>
            <a:pathLst>
              <a:path w="5263078" h="2909047">
                <a:moveTo>
                  <a:pt x="5263079" y="0"/>
                </a:moveTo>
                <a:lnTo>
                  <a:pt x="0" y="0"/>
                </a:lnTo>
                <a:lnTo>
                  <a:pt x="0" y="2909047"/>
                </a:lnTo>
                <a:lnTo>
                  <a:pt x="5263079" y="2909047"/>
                </a:lnTo>
                <a:lnTo>
                  <a:pt x="526307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8" name="TextBox 8"/>
          <p:cNvSpPr txBox="1"/>
          <p:nvPr/>
        </p:nvSpPr>
        <p:spPr>
          <a:xfrm>
            <a:off x="348513" y="1482977"/>
            <a:ext cx="7280221"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FF1495"/>
                </a:solidFill>
                <a:latin typeface="Poppins Bold"/>
                <a:ea typeface="Poppins Bold"/>
                <a:cs typeface="Poppins Bold"/>
                <a:sym typeface="Poppins Bold"/>
              </a:rPr>
              <a:t>Input of a graphic</a:t>
            </a:r>
          </a:p>
        </p:txBody>
      </p:sp>
      <p:grpSp>
        <p:nvGrpSpPr>
          <p:cNvPr id="9" name="Group 9"/>
          <p:cNvGrpSpPr/>
          <p:nvPr/>
        </p:nvGrpSpPr>
        <p:grpSpPr>
          <a:xfrm>
            <a:off x="5970404" y="2771961"/>
            <a:ext cx="11129859" cy="2925606"/>
            <a:chOff x="0" y="0"/>
            <a:chExt cx="4399340" cy="1156415"/>
          </a:xfrm>
        </p:grpSpPr>
        <p:sp>
          <p:nvSpPr>
            <p:cNvPr id="10" name="Freeform 10"/>
            <p:cNvSpPr/>
            <p:nvPr/>
          </p:nvSpPr>
          <p:spPr>
            <a:xfrm>
              <a:off x="0" y="0"/>
              <a:ext cx="4399340" cy="1156415"/>
            </a:xfrm>
            <a:custGeom>
              <a:avLst/>
              <a:gdLst/>
              <a:ahLst/>
              <a:cxnLst/>
              <a:rect l="l" t="t" r="r" b="b"/>
              <a:pathLst>
                <a:path w="4399340" h="1156415">
                  <a:moveTo>
                    <a:pt x="35476" y="0"/>
                  </a:moveTo>
                  <a:lnTo>
                    <a:pt x="4363864" y="0"/>
                  </a:lnTo>
                  <a:cubicBezTo>
                    <a:pt x="4383457" y="0"/>
                    <a:pt x="4399340" y="15883"/>
                    <a:pt x="4399340" y="35476"/>
                  </a:cubicBezTo>
                  <a:lnTo>
                    <a:pt x="4399340" y="1120939"/>
                  </a:lnTo>
                  <a:cubicBezTo>
                    <a:pt x="4399340" y="1140532"/>
                    <a:pt x="4383457" y="1156415"/>
                    <a:pt x="4363864" y="1156415"/>
                  </a:cubicBezTo>
                  <a:lnTo>
                    <a:pt x="35476" y="1156415"/>
                  </a:lnTo>
                  <a:cubicBezTo>
                    <a:pt x="15883" y="1156415"/>
                    <a:pt x="0" y="1140532"/>
                    <a:pt x="0" y="1120939"/>
                  </a:cubicBezTo>
                  <a:lnTo>
                    <a:pt x="0" y="35476"/>
                  </a:lnTo>
                  <a:cubicBezTo>
                    <a:pt x="0" y="15883"/>
                    <a:pt x="15883" y="0"/>
                    <a:pt x="35476" y="0"/>
                  </a:cubicBezTo>
                  <a:close/>
                </a:path>
              </a:pathLst>
            </a:custGeom>
            <a:solidFill>
              <a:srgbClr val="FFDE59"/>
            </a:solidFill>
          </p:spPr>
          <p:txBody>
            <a:bodyPr/>
            <a:lstStyle/>
            <a:p>
              <a:endParaRPr lang="en-PH"/>
            </a:p>
          </p:txBody>
        </p:sp>
        <p:sp>
          <p:nvSpPr>
            <p:cNvPr id="11" name="TextBox 11"/>
            <p:cNvSpPr txBox="1"/>
            <p:nvPr/>
          </p:nvSpPr>
          <p:spPr>
            <a:xfrm>
              <a:off x="0" y="-28575"/>
              <a:ext cx="4399340" cy="1184990"/>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6067343" y="3894172"/>
            <a:ext cx="681183" cy="68118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H"/>
            </a:p>
          </p:txBody>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6902722" y="2801573"/>
            <a:ext cx="9982576" cy="2734013"/>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Alatsi"/>
                <a:ea typeface="Alatsi"/>
                <a:cs typeface="Alatsi"/>
                <a:sym typeface="Alatsi"/>
              </a:rPr>
              <a:t>A scanner operates in contrast to the printing process by converting an image into a digital form. To do this, it keeps a sheet of paper with the image stationary while a light source moves across its width, spanning from one edge to the other. The </a:t>
            </a:r>
            <a:r>
              <a:rPr lang="en-US" sz="2599" u="sng">
                <a:solidFill>
                  <a:srgbClr val="000000"/>
                </a:solidFill>
                <a:latin typeface="Alatsi"/>
                <a:ea typeface="Alatsi"/>
                <a:cs typeface="Alatsi"/>
                <a:sym typeface="Alatsi"/>
              </a:rPr>
              <a:t>reflected light</a:t>
            </a:r>
            <a:r>
              <a:rPr lang="en-US" sz="2599">
                <a:solidFill>
                  <a:srgbClr val="000000"/>
                </a:solidFill>
                <a:latin typeface="Alatsi"/>
                <a:ea typeface="Alatsi"/>
                <a:cs typeface="Alatsi"/>
                <a:sym typeface="Alatsi"/>
              </a:rPr>
              <a:t> is then guided by a system comprised of mirrors and lenses onto a charge-coupled device (CCD).</a:t>
            </a:r>
          </a:p>
        </p:txBody>
      </p:sp>
      <p:grpSp>
        <p:nvGrpSpPr>
          <p:cNvPr id="16" name="Group 16"/>
          <p:cNvGrpSpPr/>
          <p:nvPr/>
        </p:nvGrpSpPr>
        <p:grpSpPr>
          <a:xfrm>
            <a:off x="5970404" y="6634569"/>
            <a:ext cx="11129859" cy="842887"/>
            <a:chOff x="0" y="0"/>
            <a:chExt cx="4399340" cy="333171"/>
          </a:xfrm>
        </p:grpSpPr>
        <p:sp>
          <p:nvSpPr>
            <p:cNvPr id="17" name="Freeform 17"/>
            <p:cNvSpPr/>
            <p:nvPr/>
          </p:nvSpPr>
          <p:spPr>
            <a:xfrm>
              <a:off x="0" y="0"/>
              <a:ext cx="4399340" cy="333171"/>
            </a:xfrm>
            <a:custGeom>
              <a:avLst/>
              <a:gdLst/>
              <a:ahLst/>
              <a:cxnLst/>
              <a:rect l="l" t="t" r="r" b="b"/>
              <a:pathLst>
                <a:path w="4399340" h="333171">
                  <a:moveTo>
                    <a:pt x="35476" y="0"/>
                  </a:moveTo>
                  <a:lnTo>
                    <a:pt x="4363864" y="0"/>
                  </a:lnTo>
                  <a:cubicBezTo>
                    <a:pt x="4383457" y="0"/>
                    <a:pt x="4399340" y="15883"/>
                    <a:pt x="4399340" y="35476"/>
                  </a:cubicBezTo>
                  <a:lnTo>
                    <a:pt x="4399340" y="297695"/>
                  </a:lnTo>
                  <a:cubicBezTo>
                    <a:pt x="4399340" y="317288"/>
                    <a:pt x="4383457" y="333171"/>
                    <a:pt x="4363864" y="333171"/>
                  </a:cubicBezTo>
                  <a:lnTo>
                    <a:pt x="35476" y="333171"/>
                  </a:lnTo>
                  <a:cubicBezTo>
                    <a:pt x="15883" y="333171"/>
                    <a:pt x="0" y="317288"/>
                    <a:pt x="0" y="297695"/>
                  </a:cubicBezTo>
                  <a:lnTo>
                    <a:pt x="0" y="35476"/>
                  </a:lnTo>
                  <a:cubicBezTo>
                    <a:pt x="0" y="15883"/>
                    <a:pt x="15883" y="0"/>
                    <a:pt x="35476" y="0"/>
                  </a:cubicBezTo>
                  <a:close/>
                </a:path>
              </a:pathLst>
            </a:custGeom>
            <a:solidFill>
              <a:srgbClr val="FFDE59"/>
            </a:solidFill>
          </p:spPr>
          <p:txBody>
            <a:bodyPr/>
            <a:lstStyle/>
            <a:p>
              <a:endParaRPr lang="en-PH"/>
            </a:p>
          </p:txBody>
        </p:sp>
        <p:sp>
          <p:nvSpPr>
            <p:cNvPr id="18" name="TextBox 18"/>
            <p:cNvSpPr txBox="1"/>
            <p:nvPr/>
          </p:nvSpPr>
          <p:spPr>
            <a:xfrm>
              <a:off x="0" y="-28575"/>
              <a:ext cx="4399340" cy="361746"/>
            </a:xfrm>
            <a:prstGeom prst="rect">
              <a:avLst/>
            </a:prstGeom>
          </p:spPr>
          <p:txBody>
            <a:bodyPr lIns="50800" tIns="50800" rIns="50800" bIns="50800" rtlCol="0" anchor="ctr"/>
            <a:lstStyle/>
            <a:p>
              <a:pPr algn="ctr">
                <a:lnSpc>
                  <a:spcPts val="2595"/>
                </a:lnSpc>
              </a:pPr>
              <a:endParaRPr/>
            </a:p>
          </p:txBody>
        </p:sp>
      </p:grpSp>
      <p:sp>
        <p:nvSpPr>
          <p:cNvPr id="19" name="TextBox 19"/>
          <p:cNvSpPr txBox="1"/>
          <p:nvPr/>
        </p:nvSpPr>
        <p:spPr>
          <a:xfrm>
            <a:off x="8036390" y="6206474"/>
            <a:ext cx="6645500" cy="498915"/>
          </a:xfrm>
          <a:prstGeom prst="rect">
            <a:avLst/>
          </a:prstGeom>
        </p:spPr>
        <p:txBody>
          <a:bodyPr lIns="0" tIns="0" rIns="0" bIns="0" rtlCol="0" anchor="t">
            <a:spAutoFit/>
          </a:bodyPr>
          <a:lstStyle/>
          <a:p>
            <a:pPr algn="ctr">
              <a:lnSpc>
                <a:spcPts val="3621"/>
              </a:lnSpc>
              <a:spcBef>
                <a:spcPct val="0"/>
              </a:spcBef>
            </a:pPr>
            <a:r>
              <a:rPr lang="en-US" sz="4023">
                <a:solidFill>
                  <a:srgbClr val="FF1495"/>
                </a:solidFill>
                <a:latin typeface="Organic"/>
                <a:ea typeface="Organic"/>
                <a:cs typeface="Organic"/>
                <a:sym typeface="Organic"/>
              </a:rPr>
              <a:t>CHARACTERISTICS OF A CCD</a:t>
            </a:r>
          </a:p>
        </p:txBody>
      </p:sp>
      <p:grpSp>
        <p:nvGrpSpPr>
          <p:cNvPr id="20" name="Group 20"/>
          <p:cNvGrpSpPr/>
          <p:nvPr/>
        </p:nvGrpSpPr>
        <p:grpSpPr>
          <a:xfrm>
            <a:off x="6067343" y="6705389"/>
            <a:ext cx="681183" cy="68118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H"/>
            </a:p>
          </p:txBody>
        </p:sp>
        <p:sp>
          <p:nvSpPr>
            <p:cNvPr id="22" name="TextBox 22"/>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23" name="Group 23"/>
          <p:cNvGrpSpPr/>
          <p:nvPr/>
        </p:nvGrpSpPr>
        <p:grpSpPr>
          <a:xfrm>
            <a:off x="5970404" y="7573064"/>
            <a:ext cx="11129859" cy="1047927"/>
            <a:chOff x="0" y="0"/>
            <a:chExt cx="4399340" cy="414218"/>
          </a:xfrm>
        </p:grpSpPr>
        <p:sp>
          <p:nvSpPr>
            <p:cNvPr id="24" name="Freeform 24"/>
            <p:cNvSpPr/>
            <p:nvPr/>
          </p:nvSpPr>
          <p:spPr>
            <a:xfrm>
              <a:off x="0" y="0"/>
              <a:ext cx="4399340" cy="414218"/>
            </a:xfrm>
            <a:custGeom>
              <a:avLst/>
              <a:gdLst/>
              <a:ahLst/>
              <a:cxnLst/>
              <a:rect l="l" t="t" r="r" b="b"/>
              <a:pathLst>
                <a:path w="4399340" h="414218">
                  <a:moveTo>
                    <a:pt x="35476" y="0"/>
                  </a:moveTo>
                  <a:lnTo>
                    <a:pt x="4363864" y="0"/>
                  </a:lnTo>
                  <a:cubicBezTo>
                    <a:pt x="4383457" y="0"/>
                    <a:pt x="4399340" y="15883"/>
                    <a:pt x="4399340" y="35476"/>
                  </a:cubicBezTo>
                  <a:lnTo>
                    <a:pt x="4399340" y="378742"/>
                  </a:lnTo>
                  <a:cubicBezTo>
                    <a:pt x="4399340" y="398335"/>
                    <a:pt x="4383457" y="414218"/>
                    <a:pt x="4363864" y="414218"/>
                  </a:cubicBezTo>
                  <a:lnTo>
                    <a:pt x="35476" y="414218"/>
                  </a:lnTo>
                  <a:cubicBezTo>
                    <a:pt x="15883" y="414218"/>
                    <a:pt x="0" y="398335"/>
                    <a:pt x="0" y="378742"/>
                  </a:cubicBezTo>
                  <a:lnTo>
                    <a:pt x="0" y="35476"/>
                  </a:lnTo>
                  <a:cubicBezTo>
                    <a:pt x="0" y="15883"/>
                    <a:pt x="15883" y="0"/>
                    <a:pt x="35476" y="0"/>
                  </a:cubicBezTo>
                  <a:close/>
                </a:path>
              </a:pathLst>
            </a:custGeom>
            <a:solidFill>
              <a:srgbClr val="FFDE59"/>
            </a:solidFill>
          </p:spPr>
          <p:txBody>
            <a:bodyPr/>
            <a:lstStyle/>
            <a:p>
              <a:endParaRPr lang="en-PH"/>
            </a:p>
          </p:txBody>
        </p:sp>
        <p:sp>
          <p:nvSpPr>
            <p:cNvPr id="25" name="TextBox 25"/>
            <p:cNvSpPr txBox="1"/>
            <p:nvPr/>
          </p:nvSpPr>
          <p:spPr>
            <a:xfrm>
              <a:off x="0" y="-28575"/>
              <a:ext cx="4399340" cy="442793"/>
            </a:xfrm>
            <a:prstGeom prst="rect">
              <a:avLst/>
            </a:prstGeom>
          </p:spPr>
          <p:txBody>
            <a:bodyPr lIns="50800" tIns="50800" rIns="50800" bIns="50800" rtlCol="0" anchor="ctr"/>
            <a:lstStyle/>
            <a:p>
              <a:pPr algn="ctr">
                <a:lnSpc>
                  <a:spcPts val="2595"/>
                </a:lnSpc>
              </a:pPr>
              <a:endParaRPr/>
            </a:p>
          </p:txBody>
        </p:sp>
      </p:grpSp>
      <p:grpSp>
        <p:nvGrpSpPr>
          <p:cNvPr id="26" name="Group 26"/>
          <p:cNvGrpSpPr/>
          <p:nvPr/>
        </p:nvGrpSpPr>
        <p:grpSpPr>
          <a:xfrm>
            <a:off x="6067343" y="7777883"/>
            <a:ext cx="681183" cy="68118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H"/>
            </a:p>
          </p:txBody>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29" name="TextBox 29"/>
          <p:cNvSpPr txBox="1"/>
          <p:nvPr/>
        </p:nvSpPr>
        <p:spPr>
          <a:xfrm>
            <a:off x="6795240" y="6803307"/>
            <a:ext cx="9982576" cy="44826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Alatsi"/>
                <a:ea typeface="Alatsi"/>
                <a:cs typeface="Alatsi"/>
                <a:sym typeface="Alatsi"/>
              </a:rPr>
              <a:t>A CCD comprises a grid of </a:t>
            </a:r>
            <a:r>
              <a:rPr lang="en-US" sz="2599" u="sng">
                <a:solidFill>
                  <a:srgbClr val="000000"/>
                </a:solidFill>
                <a:latin typeface="Alatsi"/>
                <a:ea typeface="Alatsi"/>
                <a:cs typeface="Alatsi"/>
                <a:sym typeface="Alatsi"/>
              </a:rPr>
              <a:t>light-sensitive cells.</a:t>
            </a:r>
          </a:p>
        </p:txBody>
      </p:sp>
      <p:grpSp>
        <p:nvGrpSpPr>
          <p:cNvPr id="30" name="Group 30"/>
          <p:cNvGrpSpPr/>
          <p:nvPr/>
        </p:nvGrpSpPr>
        <p:grpSpPr>
          <a:xfrm>
            <a:off x="5970404" y="8754342"/>
            <a:ext cx="11129859" cy="1220642"/>
            <a:chOff x="0" y="0"/>
            <a:chExt cx="4399340" cy="482488"/>
          </a:xfrm>
        </p:grpSpPr>
        <p:sp>
          <p:nvSpPr>
            <p:cNvPr id="31" name="Freeform 31"/>
            <p:cNvSpPr/>
            <p:nvPr/>
          </p:nvSpPr>
          <p:spPr>
            <a:xfrm>
              <a:off x="0" y="0"/>
              <a:ext cx="4399340" cy="482488"/>
            </a:xfrm>
            <a:custGeom>
              <a:avLst/>
              <a:gdLst/>
              <a:ahLst/>
              <a:cxnLst/>
              <a:rect l="l" t="t" r="r" b="b"/>
              <a:pathLst>
                <a:path w="4399340" h="482488">
                  <a:moveTo>
                    <a:pt x="35476" y="0"/>
                  </a:moveTo>
                  <a:lnTo>
                    <a:pt x="4363864" y="0"/>
                  </a:lnTo>
                  <a:cubicBezTo>
                    <a:pt x="4383457" y="0"/>
                    <a:pt x="4399340" y="15883"/>
                    <a:pt x="4399340" y="35476"/>
                  </a:cubicBezTo>
                  <a:lnTo>
                    <a:pt x="4399340" y="447012"/>
                  </a:lnTo>
                  <a:cubicBezTo>
                    <a:pt x="4399340" y="466605"/>
                    <a:pt x="4383457" y="482488"/>
                    <a:pt x="4363864" y="482488"/>
                  </a:cubicBezTo>
                  <a:lnTo>
                    <a:pt x="35476" y="482488"/>
                  </a:lnTo>
                  <a:cubicBezTo>
                    <a:pt x="15883" y="482488"/>
                    <a:pt x="0" y="466605"/>
                    <a:pt x="0" y="447012"/>
                  </a:cubicBezTo>
                  <a:lnTo>
                    <a:pt x="0" y="35476"/>
                  </a:lnTo>
                  <a:cubicBezTo>
                    <a:pt x="0" y="15883"/>
                    <a:pt x="15883" y="0"/>
                    <a:pt x="35476" y="0"/>
                  </a:cubicBezTo>
                  <a:close/>
                </a:path>
              </a:pathLst>
            </a:custGeom>
            <a:solidFill>
              <a:srgbClr val="FFDE59"/>
            </a:solidFill>
          </p:spPr>
          <p:txBody>
            <a:bodyPr/>
            <a:lstStyle/>
            <a:p>
              <a:endParaRPr lang="en-PH"/>
            </a:p>
          </p:txBody>
        </p:sp>
        <p:sp>
          <p:nvSpPr>
            <p:cNvPr id="32" name="TextBox 32"/>
            <p:cNvSpPr txBox="1"/>
            <p:nvPr/>
          </p:nvSpPr>
          <p:spPr>
            <a:xfrm>
              <a:off x="0" y="-28575"/>
              <a:ext cx="4399340" cy="511063"/>
            </a:xfrm>
            <a:prstGeom prst="rect">
              <a:avLst/>
            </a:prstGeom>
          </p:spPr>
          <p:txBody>
            <a:bodyPr lIns="50800" tIns="50800" rIns="50800" bIns="50800" rtlCol="0" anchor="ctr"/>
            <a:lstStyle/>
            <a:p>
              <a:pPr algn="ctr">
                <a:lnSpc>
                  <a:spcPts val="2595"/>
                </a:lnSpc>
              </a:pPr>
              <a:endParaRPr/>
            </a:p>
          </p:txBody>
        </p:sp>
      </p:grpSp>
      <p:grpSp>
        <p:nvGrpSpPr>
          <p:cNvPr id="33" name="Group 33"/>
          <p:cNvGrpSpPr/>
          <p:nvPr/>
        </p:nvGrpSpPr>
        <p:grpSpPr>
          <a:xfrm>
            <a:off x="6067343" y="8917708"/>
            <a:ext cx="681183" cy="681183"/>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PH"/>
            </a:p>
          </p:txBody>
        </p:sp>
        <p:sp>
          <p:nvSpPr>
            <p:cNvPr id="35" name="TextBox 35"/>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36" name="TextBox 36"/>
          <p:cNvSpPr txBox="1"/>
          <p:nvPr/>
        </p:nvSpPr>
        <p:spPr>
          <a:xfrm>
            <a:off x="6795240" y="7615748"/>
            <a:ext cx="9982576" cy="90541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Alatsi"/>
                <a:ea typeface="Alatsi"/>
                <a:cs typeface="Alatsi"/>
                <a:sym typeface="Alatsi"/>
              </a:rPr>
              <a:t>Each cell within a CCD generates an electrical signal that corresponds to the </a:t>
            </a:r>
            <a:r>
              <a:rPr lang="en-US" sz="2599" u="sng">
                <a:solidFill>
                  <a:srgbClr val="000000"/>
                </a:solidFill>
                <a:latin typeface="Alatsi"/>
                <a:ea typeface="Alatsi"/>
                <a:cs typeface="Alatsi"/>
                <a:sym typeface="Alatsi"/>
              </a:rPr>
              <a:t>intensity</a:t>
            </a:r>
            <a:r>
              <a:rPr lang="en-US" sz="2599">
                <a:solidFill>
                  <a:srgbClr val="000000"/>
                </a:solidFill>
                <a:latin typeface="Alatsi"/>
                <a:ea typeface="Alatsi"/>
                <a:cs typeface="Alatsi"/>
                <a:sym typeface="Alatsi"/>
              </a:rPr>
              <a:t> of light it receives.</a:t>
            </a:r>
          </a:p>
        </p:txBody>
      </p:sp>
      <p:sp>
        <p:nvSpPr>
          <p:cNvPr id="37" name="TextBox 37"/>
          <p:cNvSpPr txBox="1"/>
          <p:nvPr/>
        </p:nvSpPr>
        <p:spPr>
          <a:xfrm>
            <a:off x="6795240" y="8883382"/>
            <a:ext cx="10197541" cy="90541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Alatsi"/>
                <a:ea typeface="Alatsi"/>
                <a:cs typeface="Alatsi"/>
                <a:sym typeface="Alatsi"/>
              </a:rPr>
              <a:t>To facilitate communication with a computer, a CCD requires an analog-to-digital converter to transform its analog signals into </a:t>
            </a:r>
            <a:r>
              <a:rPr lang="en-US" sz="2599" u="sng">
                <a:solidFill>
                  <a:srgbClr val="000000"/>
                </a:solidFill>
                <a:latin typeface="Alatsi"/>
                <a:ea typeface="Alatsi"/>
                <a:cs typeface="Alatsi"/>
                <a:sym typeface="Alatsi"/>
              </a:rPr>
              <a:t>digital values.</a:t>
            </a:r>
          </a:p>
        </p:txBody>
      </p:sp>
      <p:sp>
        <p:nvSpPr>
          <p:cNvPr id="38" name="TextBox 38"/>
          <p:cNvSpPr txBox="1"/>
          <p:nvPr/>
        </p:nvSpPr>
        <p:spPr>
          <a:xfrm>
            <a:off x="197676" y="254610"/>
            <a:ext cx="8250537" cy="482682"/>
          </a:xfrm>
          <a:prstGeom prst="rect">
            <a:avLst/>
          </a:prstGeom>
        </p:spPr>
        <p:txBody>
          <a:bodyPr lIns="0" tIns="0" rIns="0" bIns="0" rtlCol="0" anchor="t">
            <a:spAutoFit/>
          </a:bodyPr>
          <a:lstStyle/>
          <a:p>
            <a:pPr marL="0" lvl="0" indent="0" algn="l">
              <a:lnSpc>
                <a:spcPts val="3646"/>
              </a:lnSpc>
              <a:spcBef>
                <a:spcPct val="0"/>
              </a:spcBef>
            </a:pPr>
            <a:r>
              <a:rPr lang="en-US" sz="3255" b="1" spc="-97">
                <a:solidFill>
                  <a:srgbClr val="FFFFFF"/>
                </a:solidFill>
                <a:latin typeface="Poppins Bold"/>
                <a:ea typeface="Poppins Bold"/>
                <a:cs typeface="Poppins Bold"/>
                <a:sym typeface="Poppins Bold"/>
              </a:rPr>
              <a:t>3.5 Input Devices: Data Entry and Control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27169" y="2104451"/>
            <a:ext cx="4812777" cy="15754"/>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1868197" y="2907777"/>
            <a:ext cx="13681616" cy="7086515"/>
            <a:chOff x="0" y="0"/>
            <a:chExt cx="3603388" cy="1866407"/>
          </a:xfrm>
        </p:grpSpPr>
        <p:sp>
          <p:nvSpPr>
            <p:cNvPr id="7" name="Freeform 7"/>
            <p:cNvSpPr/>
            <p:nvPr/>
          </p:nvSpPr>
          <p:spPr>
            <a:xfrm>
              <a:off x="0" y="0"/>
              <a:ext cx="3603389" cy="1866407"/>
            </a:xfrm>
            <a:custGeom>
              <a:avLst/>
              <a:gdLst/>
              <a:ahLst/>
              <a:cxnLst/>
              <a:rect l="l" t="t" r="r" b="b"/>
              <a:pathLst>
                <a:path w="3603389" h="1866407">
                  <a:moveTo>
                    <a:pt x="28859" y="0"/>
                  </a:moveTo>
                  <a:lnTo>
                    <a:pt x="3574529" y="0"/>
                  </a:lnTo>
                  <a:cubicBezTo>
                    <a:pt x="3590468" y="0"/>
                    <a:pt x="3603389" y="12921"/>
                    <a:pt x="3603389" y="28859"/>
                  </a:cubicBezTo>
                  <a:lnTo>
                    <a:pt x="3603389" y="1837548"/>
                  </a:lnTo>
                  <a:cubicBezTo>
                    <a:pt x="3603389" y="1853487"/>
                    <a:pt x="3590468" y="1866407"/>
                    <a:pt x="3574529" y="1866407"/>
                  </a:cubicBezTo>
                  <a:lnTo>
                    <a:pt x="28859" y="1866407"/>
                  </a:lnTo>
                  <a:cubicBezTo>
                    <a:pt x="12921" y="1866407"/>
                    <a:pt x="0" y="1853487"/>
                    <a:pt x="0" y="1837548"/>
                  </a:cubicBezTo>
                  <a:lnTo>
                    <a:pt x="0" y="28859"/>
                  </a:lnTo>
                  <a:cubicBezTo>
                    <a:pt x="0" y="12921"/>
                    <a:pt x="12921" y="0"/>
                    <a:pt x="28859" y="0"/>
                  </a:cubicBezTo>
                  <a:close/>
                </a:path>
              </a:pathLst>
            </a:custGeom>
            <a:solidFill>
              <a:srgbClr val="F4F3F3"/>
            </a:solidFill>
          </p:spPr>
          <p:txBody>
            <a:bodyPr/>
            <a:lstStyle/>
            <a:p>
              <a:endParaRPr lang="en-PH"/>
            </a:p>
          </p:txBody>
        </p:sp>
        <p:sp>
          <p:nvSpPr>
            <p:cNvPr id="8" name="TextBox 8"/>
            <p:cNvSpPr txBox="1"/>
            <p:nvPr/>
          </p:nvSpPr>
          <p:spPr>
            <a:xfrm>
              <a:off x="0" y="-28575"/>
              <a:ext cx="3603388" cy="1894982"/>
            </a:xfrm>
            <a:prstGeom prst="rect">
              <a:avLst/>
            </a:prstGeom>
          </p:spPr>
          <p:txBody>
            <a:bodyPr lIns="50800" tIns="50800" rIns="50800" bIns="50800" rtlCol="0" anchor="ctr"/>
            <a:lstStyle/>
            <a:p>
              <a:pPr algn="ctr">
                <a:lnSpc>
                  <a:spcPts val="2595"/>
                </a:lnSpc>
              </a:pPr>
              <a:endParaRPr/>
            </a:p>
          </p:txBody>
        </p:sp>
      </p:grpSp>
      <p:grpSp>
        <p:nvGrpSpPr>
          <p:cNvPr id="9" name="Group 9"/>
          <p:cNvGrpSpPr/>
          <p:nvPr/>
        </p:nvGrpSpPr>
        <p:grpSpPr>
          <a:xfrm>
            <a:off x="4070812" y="6925850"/>
            <a:ext cx="1406093" cy="628518"/>
            <a:chOff x="0" y="0"/>
            <a:chExt cx="1193287" cy="533394"/>
          </a:xfrm>
        </p:grpSpPr>
        <p:sp>
          <p:nvSpPr>
            <p:cNvPr id="10" name="Freeform 10"/>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1" name="Group 11"/>
          <p:cNvGrpSpPr/>
          <p:nvPr/>
        </p:nvGrpSpPr>
        <p:grpSpPr>
          <a:xfrm>
            <a:off x="11941104" y="6943360"/>
            <a:ext cx="1406093" cy="628518"/>
            <a:chOff x="0" y="0"/>
            <a:chExt cx="1193287" cy="533394"/>
          </a:xfrm>
        </p:grpSpPr>
        <p:sp>
          <p:nvSpPr>
            <p:cNvPr id="12" name="Freeform 12"/>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3" name="Group 13"/>
          <p:cNvGrpSpPr/>
          <p:nvPr/>
        </p:nvGrpSpPr>
        <p:grpSpPr>
          <a:xfrm>
            <a:off x="5160336" y="3241059"/>
            <a:ext cx="7225604" cy="3207018"/>
            <a:chOff x="0" y="0"/>
            <a:chExt cx="2820179" cy="1251711"/>
          </a:xfrm>
        </p:grpSpPr>
        <p:sp>
          <p:nvSpPr>
            <p:cNvPr id="14" name="Freeform 14"/>
            <p:cNvSpPr/>
            <p:nvPr/>
          </p:nvSpPr>
          <p:spPr>
            <a:xfrm>
              <a:off x="0" y="0"/>
              <a:ext cx="2820179" cy="1251711"/>
            </a:xfrm>
            <a:custGeom>
              <a:avLst/>
              <a:gdLst/>
              <a:ahLst/>
              <a:cxnLst/>
              <a:rect l="l" t="t" r="r" b="b"/>
              <a:pathLst>
                <a:path w="2820179" h="1251711">
                  <a:moveTo>
                    <a:pt x="0" y="0"/>
                  </a:moveTo>
                  <a:lnTo>
                    <a:pt x="0" y="1251711"/>
                  </a:lnTo>
                  <a:lnTo>
                    <a:pt x="2820179" y="1251711"/>
                  </a:lnTo>
                  <a:lnTo>
                    <a:pt x="2820179" y="0"/>
                  </a:lnTo>
                  <a:lnTo>
                    <a:pt x="0" y="0"/>
                  </a:lnTo>
                  <a:close/>
                  <a:moveTo>
                    <a:pt x="2759219" y="1190751"/>
                  </a:moveTo>
                  <a:lnTo>
                    <a:pt x="59690" y="1190751"/>
                  </a:lnTo>
                  <a:lnTo>
                    <a:pt x="59690" y="59690"/>
                  </a:lnTo>
                  <a:lnTo>
                    <a:pt x="2759219" y="59690"/>
                  </a:lnTo>
                  <a:lnTo>
                    <a:pt x="2759219" y="1190751"/>
                  </a:lnTo>
                  <a:close/>
                </a:path>
              </a:pathLst>
            </a:custGeom>
            <a:solidFill>
              <a:srgbClr val="FF1495">
                <a:alpha val="10980"/>
              </a:srgbClr>
            </a:solidFill>
          </p:spPr>
          <p:txBody>
            <a:bodyPr/>
            <a:lstStyle/>
            <a:p>
              <a:endParaRPr lang="en-PH"/>
            </a:p>
          </p:txBody>
        </p:sp>
      </p:grpSp>
      <p:grpSp>
        <p:nvGrpSpPr>
          <p:cNvPr id="15" name="Group 15"/>
          <p:cNvGrpSpPr/>
          <p:nvPr/>
        </p:nvGrpSpPr>
        <p:grpSpPr>
          <a:xfrm>
            <a:off x="6698632" y="6924233"/>
            <a:ext cx="4012723" cy="877488"/>
            <a:chOff x="0" y="0"/>
            <a:chExt cx="1566180" cy="342487"/>
          </a:xfrm>
        </p:grpSpPr>
        <p:sp>
          <p:nvSpPr>
            <p:cNvPr id="16" name="Freeform 16"/>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17" name="Freeform 17"/>
          <p:cNvSpPr/>
          <p:nvPr/>
        </p:nvSpPr>
        <p:spPr>
          <a:xfrm>
            <a:off x="5698565" y="5427674"/>
            <a:ext cx="897268" cy="748811"/>
          </a:xfrm>
          <a:custGeom>
            <a:avLst/>
            <a:gdLst/>
            <a:ahLst/>
            <a:cxnLst/>
            <a:rect l="l" t="t" r="r" b="b"/>
            <a:pathLst>
              <a:path w="897268" h="748811">
                <a:moveTo>
                  <a:pt x="0" y="0"/>
                </a:moveTo>
                <a:lnTo>
                  <a:pt x="897269" y="0"/>
                </a:lnTo>
                <a:lnTo>
                  <a:pt x="897269" y="748811"/>
                </a:lnTo>
                <a:lnTo>
                  <a:pt x="0" y="748811"/>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8" name="Group 18"/>
          <p:cNvGrpSpPr/>
          <p:nvPr/>
        </p:nvGrpSpPr>
        <p:grpSpPr>
          <a:xfrm>
            <a:off x="6376770" y="4023406"/>
            <a:ext cx="815076" cy="815076"/>
            <a:chOff x="0" y="0"/>
            <a:chExt cx="1913890" cy="1913890"/>
          </a:xfrm>
        </p:grpSpPr>
        <p:sp>
          <p:nvSpPr>
            <p:cNvPr id="19" name="Freeform 1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DE59">
                <a:alpha val="9804"/>
              </a:srgbClr>
            </a:solidFill>
          </p:spPr>
          <p:txBody>
            <a:bodyPr/>
            <a:lstStyle/>
            <a:p>
              <a:endParaRPr lang="en-PH"/>
            </a:p>
          </p:txBody>
        </p:sp>
      </p:grpSp>
      <p:grpSp>
        <p:nvGrpSpPr>
          <p:cNvPr id="20" name="Group 20"/>
          <p:cNvGrpSpPr/>
          <p:nvPr/>
        </p:nvGrpSpPr>
        <p:grpSpPr>
          <a:xfrm>
            <a:off x="8848381" y="3994482"/>
            <a:ext cx="2676970" cy="375802"/>
            <a:chOff x="0" y="0"/>
            <a:chExt cx="2652321" cy="372342"/>
          </a:xfrm>
        </p:grpSpPr>
        <p:sp>
          <p:nvSpPr>
            <p:cNvPr id="21" name="Freeform 21"/>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sp>
        <p:nvSpPr>
          <p:cNvPr id="22" name="Freeform 22"/>
          <p:cNvSpPr/>
          <p:nvPr/>
        </p:nvSpPr>
        <p:spPr>
          <a:xfrm>
            <a:off x="5735775" y="4055141"/>
            <a:ext cx="447221" cy="447221"/>
          </a:xfrm>
          <a:custGeom>
            <a:avLst/>
            <a:gdLst/>
            <a:ahLst/>
            <a:cxnLst/>
            <a:rect l="l" t="t" r="r" b="b"/>
            <a:pathLst>
              <a:path w="447221" h="447221">
                <a:moveTo>
                  <a:pt x="0" y="0"/>
                </a:moveTo>
                <a:lnTo>
                  <a:pt x="447221" y="0"/>
                </a:lnTo>
                <a:lnTo>
                  <a:pt x="447221" y="447222"/>
                </a:lnTo>
                <a:lnTo>
                  <a:pt x="0" y="447222"/>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23" name="Group 23"/>
          <p:cNvGrpSpPr/>
          <p:nvPr/>
        </p:nvGrpSpPr>
        <p:grpSpPr>
          <a:xfrm>
            <a:off x="8848381" y="4455786"/>
            <a:ext cx="2676970" cy="375802"/>
            <a:chOff x="0" y="0"/>
            <a:chExt cx="2652321" cy="372342"/>
          </a:xfrm>
        </p:grpSpPr>
        <p:sp>
          <p:nvSpPr>
            <p:cNvPr id="24" name="Freeform 24"/>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25" name="Group 25"/>
          <p:cNvGrpSpPr/>
          <p:nvPr/>
        </p:nvGrpSpPr>
        <p:grpSpPr>
          <a:xfrm>
            <a:off x="8848381" y="4894420"/>
            <a:ext cx="2676970" cy="375802"/>
            <a:chOff x="0" y="0"/>
            <a:chExt cx="2652321" cy="372342"/>
          </a:xfrm>
        </p:grpSpPr>
        <p:sp>
          <p:nvSpPr>
            <p:cNvPr id="26" name="Freeform 26"/>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27" name="Group 27"/>
          <p:cNvGrpSpPr/>
          <p:nvPr/>
        </p:nvGrpSpPr>
        <p:grpSpPr>
          <a:xfrm>
            <a:off x="8848381" y="5336142"/>
            <a:ext cx="2676970" cy="375802"/>
            <a:chOff x="0" y="0"/>
            <a:chExt cx="2652321" cy="372342"/>
          </a:xfrm>
        </p:grpSpPr>
        <p:sp>
          <p:nvSpPr>
            <p:cNvPr id="28" name="Freeform 28"/>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29" name="Group 29"/>
          <p:cNvGrpSpPr/>
          <p:nvPr/>
        </p:nvGrpSpPr>
        <p:grpSpPr>
          <a:xfrm>
            <a:off x="8848381" y="5795698"/>
            <a:ext cx="2676970" cy="375802"/>
            <a:chOff x="0" y="0"/>
            <a:chExt cx="2652321" cy="372342"/>
          </a:xfrm>
        </p:grpSpPr>
        <p:sp>
          <p:nvSpPr>
            <p:cNvPr id="30" name="Freeform 30"/>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sp>
        <p:nvSpPr>
          <p:cNvPr id="31" name="AutoShape 31"/>
          <p:cNvSpPr/>
          <p:nvPr/>
        </p:nvSpPr>
        <p:spPr>
          <a:xfrm flipV="1">
            <a:off x="7922371" y="4182384"/>
            <a:ext cx="0" cy="2743467"/>
          </a:xfrm>
          <a:prstGeom prst="line">
            <a:avLst/>
          </a:prstGeom>
          <a:ln w="47625" cap="rnd">
            <a:solidFill>
              <a:srgbClr val="C9E265">
                <a:alpha val="9804"/>
              </a:srgbClr>
            </a:solidFill>
            <a:prstDash val="solid"/>
            <a:headEnd type="none" w="sm" len="sm"/>
            <a:tailEnd type="none" w="sm" len="sm"/>
          </a:ln>
        </p:spPr>
        <p:txBody>
          <a:bodyPr/>
          <a:lstStyle/>
          <a:p>
            <a:endParaRPr lang="en-PH"/>
          </a:p>
        </p:txBody>
      </p:sp>
      <p:sp>
        <p:nvSpPr>
          <p:cNvPr id="32" name="AutoShape 32"/>
          <p:cNvSpPr/>
          <p:nvPr/>
        </p:nvSpPr>
        <p:spPr>
          <a:xfrm flipV="1">
            <a:off x="8077329" y="5038012"/>
            <a:ext cx="0" cy="1887838"/>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33" name="AutoShape 33"/>
          <p:cNvSpPr/>
          <p:nvPr/>
        </p:nvSpPr>
        <p:spPr>
          <a:xfrm flipV="1">
            <a:off x="7307054" y="5524380"/>
            <a:ext cx="0" cy="1372941"/>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34" name="AutoShape 34"/>
          <p:cNvSpPr/>
          <p:nvPr/>
        </p:nvSpPr>
        <p:spPr>
          <a:xfrm flipH="1">
            <a:off x="5484024" y="7420065"/>
            <a:ext cx="1214209" cy="0"/>
          </a:xfrm>
          <a:prstGeom prst="line">
            <a:avLst/>
          </a:prstGeom>
          <a:ln w="47625" cap="rnd">
            <a:solidFill>
              <a:srgbClr val="C9E265">
                <a:alpha val="12941"/>
              </a:srgbClr>
            </a:solidFill>
            <a:prstDash val="solid"/>
            <a:headEnd type="none" w="sm" len="sm"/>
            <a:tailEnd type="none" w="sm" len="sm"/>
          </a:ln>
        </p:spPr>
        <p:txBody>
          <a:bodyPr/>
          <a:lstStyle/>
          <a:p>
            <a:endParaRPr lang="en-PH"/>
          </a:p>
        </p:txBody>
      </p:sp>
      <p:sp>
        <p:nvSpPr>
          <p:cNvPr id="35" name="AutoShape 35"/>
          <p:cNvSpPr/>
          <p:nvPr/>
        </p:nvSpPr>
        <p:spPr>
          <a:xfrm flipH="1">
            <a:off x="5468484" y="7235406"/>
            <a:ext cx="1230522" cy="0"/>
          </a:xfrm>
          <a:prstGeom prst="line">
            <a:avLst/>
          </a:prstGeom>
          <a:ln w="47625" cap="rnd">
            <a:solidFill>
              <a:srgbClr val="FF5757">
                <a:alpha val="6667"/>
              </a:srgbClr>
            </a:solidFill>
            <a:prstDash val="solid"/>
            <a:headEnd type="none" w="sm" len="sm"/>
            <a:tailEnd type="none" w="sm" len="sm"/>
          </a:ln>
        </p:spPr>
        <p:txBody>
          <a:bodyPr/>
          <a:lstStyle/>
          <a:p>
            <a:endParaRPr lang="en-PH"/>
          </a:p>
        </p:txBody>
      </p:sp>
      <p:sp>
        <p:nvSpPr>
          <p:cNvPr id="36" name="AutoShape 36"/>
          <p:cNvSpPr/>
          <p:nvPr/>
        </p:nvSpPr>
        <p:spPr>
          <a:xfrm flipH="1">
            <a:off x="5468484" y="7027999"/>
            <a:ext cx="1230541" cy="0"/>
          </a:xfrm>
          <a:prstGeom prst="line">
            <a:avLst/>
          </a:prstGeom>
          <a:ln w="47625" cap="rnd">
            <a:solidFill>
              <a:srgbClr val="38B6FF">
                <a:alpha val="12941"/>
              </a:srgbClr>
            </a:solidFill>
            <a:prstDash val="solid"/>
            <a:headEnd type="none" w="sm" len="sm"/>
            <a:tailEnd type="none" w="sm" len="sm"/>
          </a:ln>
        </p:spPr>
        <p:txBody>
          <a:bodyPr/>
          <a:lstStyle/>
          <a:p>
            <a:endParaRPr lang="en-PH"/>
          </a:p>
        </p:txBody>
      </p:sp>
      <p:sp>
        <p:nvSpPr>
          <p:cNvPr id="37" name="AutoShape 37"/>
          <p:cNvSpPr/>
          <p:nvPr/>
        </p:nvSpPr>
        <p:spPr>
          <a:xfrm flipH="1">
            <a:off x="10726895" y="7374025"/>
            <a:ext cx="1214209" cy="0"/>
          </a:xfrm>
          <a:prstGeom prst="line">
            <a:avLst/>
          </a:prstGeom>
          <a:ln w="47625" cap="rnd">
            <a:solidFill>
              <a:srgbClr val="C9E265">
                <a:alpha val="10980"/>
              </a:srgbClr>
            </a:solidFill>
            <a:prstDash val="solid"/>
            <a:headEnd type="none" w="sm" len="sm"/>
            <a:tailEnd type="none" w="sm" len="sm"/>
          </a:ln>
        </p:spPr>
        <p:txBody>
          <a:bodyPr/>
          <a:lstStyle/>
          <a:p>
            <a:endParaRPr lang="en-PH"/>
          </a:p>
        </p:txBody>
      </p:sp>
      <p:sp>
        <p:nvSpPr>
          <p:cNvPr id="38" name="AutoShape 38"/>
          <p:cNvSpPr/>
          <p:nvPr/>
        </p:nvSpPr>
        <p:spPr>
          <a:xfrm flipH="1">
            <a:off x="10711355" y="7189366"/>
            <a:ext cx="1230522" cy="0"/>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39" name="TextBox 39"/>
          <p:cNvSpPr txBox="1"/>
          <p:nvPr/>
        </p:nvSpPr>
        <p:spPr>
          <a:xfrm>
            <a:off x="8157728" y="4057440"/>
            <a:ext cx="595592" cy="221312"/>
          </a:xfrm>
          <a:prstGeom prst="rect">
            <a:avLst/>
          </a:prstGeom>
        </p:spPr>
        <p:txBody>
          <a:bodyPr lIns="0" tIns="0" rIns="0" bIns="0" rtlCol="0" anchor="t">
            <a:spAutoFit/>
          </a:bodyPr>
          <a:lstStyle/>
          <a:p>
            <a:pPr algn="ctr">
              <a:lnSpc>
                <a:spcPts val="1770"/>
              </a:lnSpc>
            </a:pPr>
            <a:r>
              <a:rPr lang="en-US" sz="1264" b="1">
                <a:solidFill>
                  <a:srgbClr val="000000"/>
                </a:solidFill>
                <a:latin typeface="Now Bold"/>
                <a:ea typeface="Now Bold"/>
                <a:cs typeface="Now Bold"/>
                <a:sym typeface="Now Bold"/>
              </a:rPr>
              <a:t>MAR</a:t>
            </a:r>
          </a:p>
        </p:txBody>
      </p:sp>
      <p:sp>
        <p:nvSpPr>
          <p:cNvPr id="40" name="TextBox 40"/>
          <p:cNvSpPr txBox="1"/>
          <p:nvPr/>
        </p:nvSpPr>
        <p:spPr>
          <a:xfrm>
            <a:off x="8177546" y="4957377"/>
            <a:ext cx="595592" cy="221312"/>
          </a:xfrm>
          <a:prstGeom prst="rect">
            <a:avLst/>
          </a:prstGeom>
        </p:spPr>
        <p:txBody>
          <a:bodyPr lIns="0" tIns="0" rIns="0" bIns="0" rtlCol="0" anchor="t">
            <a:spAutoFit/>
          </a:bodyPr>
          <a:lstStyle/>
          <a:p>
            <a:pPr algn="ctr">
              <a:lnSpc>
                <a:spcPts val="1770"/>
              </a:lnSpc>
            </a:pPr>
            <a:r>
              <a:rPr lang="en-US" sz="1264" b="1">
                <a:solidFill>
                  <a:srgbClr val="000000"/>
                </a:solidFill>
                <a:latin typeface="Now Bold"/>
                <a:ea typeface="Now Bold"/>
                <a:cs typeface="Now Bold"/>
                <a:sym typeface="Now Bold"/>
              </a:rPr>
              <a:t>MDR</a:t>
            </a:r>
          </a:p>
        </p:txBody>
      </p:sp>
      <p:sp>
        <p:nvSpPr>
          <p:cNvPr id="41" name="AutoShape 41"/>
          <p:cNvSpPr/>
          <p:nvPr/>
        </p:nvSpPr>
        <p:spPr>
          <a:xfrm flipH="1">
            <a:off x="7891446" y="4182384"/>
            <a:ext cx="327340" cy="0"/>
          </a:xfrm>
          <a:prstGeom prst="line">
            <a:avLst/>
          </a:prstGeom>
          <a:ln w="47625" cap="rnd">
            <a:solidFill>
              <a:srgbClr val="C9E265">
                <a:alpha val="9804"/>
              </a:srgbClr>
            </a:solidFill>
            <a:prstDash val="solid"/>
            <a:headEnd type="none" w="sm" len="sm"/>
            <a:tailEnd type="none" w="sm" len="sm"/>
          </a:ln>
        </p:spPr>
        <p:txBody>
          <a:bodyPr/>
          <a:lstStyle/>
          <a:p>
            <a:endParaRPr lang="en-PH"/>
          </a:p>
        </p:txBody>
      </p:sp>
      <p:sp>
        <p:nvSpPr>
          <p:cNvPr id="42" name="AutoShape 42"/>
          <p:cNvSpPr/>
          <p:nvPr/>
        </p:nvSpPr>
        <p:spPr>
          <a:xfrm>
            <a:off x="8057401" y="5060225"/>
            <a:ext cx="198525" cy="0"/>
          </a:xfrm>
          <a:prstGeom prst="line">
            <a:avLst/>
          </a:prstGeom>
          <a:ln w="47625" cap="rnd">
            <a:solidFill>
              <a:srgbClr val="FF5757">
                <a:alpha val="9804"/>
              </a:srgbClr>
            </a:solidFill>
            <a:prstDash val="solid"/>
            <a:headEnd type="none" w="sm" len="sm"/>
            <a:tailEnd type="none" w="sm" len="sm"/>
          </a:ln>
        </p:spPr>
        <p:txBody>
          <a:bodyPr/>
          <a:lstStyle/>
          <a:p>
            <a:endParaRPr lang="en-PH"/>
          </a:p>
        </p:txBody>
      </p:sp>
      <p:sp>
        <p:nvSpPr>
          <p:cNvPr id="43" name="AutoShape 43"/>
          <p:cNvSpPr/>
          <p:nvPr/>
        </p:nvSpPr>
        <p:spPr>
          <a:xfrm flipV="1">
            <a:off x="6950569" y="4822718"/>
            <a:ext cx="0" cy="731398"/>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4" name="AutoShape 44"/>
          <p:cNvSpPr/>
          <p:nvPr/>
        </p:nvSpPr>
        <p:spPr>
          <a:xfrm flipH="1">
            <a:off x="6504481" y="5554117"/>
            <a:ext cx="468302" cy="0"/>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5" name="AutoShape 45"/>
          <p:cNvSpPr/>
          <p:nvPr/>
        </p:nvSpPr>
        <p:spPr>
          <a:xfrm flipH="1">
            <a:off x="6838752" y="5554117"/>
            <a:ext cx="468302" cy="0"/>
          </a:xfrm>
          <a:prstGeom prst="line">
            <a:avLst/>
          </a:prstGeom>
          <a:ln w="47625" cap="rnd">
            <a:solidFill>
              <a:srgbClr val="38B6FF">
                <a:alpha val="9804"/>
              </a:srgbClr>
            </a:solidFill>
            <a:prstDash val="solid"/>
            <a:headEnd type="none" w="sm" len="sm"/>
            <a:tailEnd type="none" w="sm" len="sm"/>
          </a:ln>
        </p:spPr>
        <p:txBody>
          <a:bodyPr/>
          <a:lstStyle/>
          <a:p>
            <a:endParaRPr lang="en-PH"/>
          </a:p>
        </p:txBody>
      </p:sp>
      <p:sp>
        <p:nvSpPr>
          <p:cNvPr id="46" name="AutoShape 46"/>
          <p:cNvSpPr/>
          <p:nvPr/>
        </p:nvSpPr>
        <p:spPr>
          <a:xfrm flipH="1">
            <a:off x="11516191" y="4659825"/>
            <a:ext cx="285419" cy="6628"/>
          </a:xfrm>
          <a:prstGeom prst="line">
            <a:avLst/>
          </a:prstGeom>
          <a:ln w="47625" cap="rnd">
            <a:solidFill>
              <a:srgbClr val="FF5757">
                <a:alpha val="13725"/>
              </a:srgbClr>
            </a:solidFill>
            <a:prstDash val="solid"/>
            <a:headEnd type="none" w="sm" len="sm"/>
            <a:tailEnd type="none" w="sm" len="sm"/>
          </a:ln>
        </p:spPr>
        <p:txBody>
          <a:bodyPr/>
          <a:lstStyle/>
          <a:p>
            <a:endParaRPr lang="en-PH"/>
          </a:p>
        </p:txBody>
      </p:sp>
      <p:sp>
        <p:nvSpPr>
          <p:cNvPr id="47" name="AutoShape 47"/>
          <p:cNvSpPr/>
          <p:nvPr/>
        </p:nvSpPr>
        <p:spPr>
          <a:xfrm>
            <a:off x="11798507" y="4160249"/>
            <a:ext cx="0" cy="529771"/>
          </a:xfrm>
          <a:prstGeom prst="line">
            <a:avLst/>
          </a:prstGeom>
          <a:ln w="47625" cap="rnd">
            <a:solidFill>
              <a:srgbClr val="FF5757">
                <a:alpha val="13725"/>
              </a:srgbClr>
            </a:solidFill>
            <a:prstDash val="solid"/>
            <a:headEnd type="none" w="sm" len="sm"/>
            <a:tailEnd type="none" w="sm" len="sm"/>
          </a:ln>
        </p:spPr>
        <p:txBody>
          <a:bodyPr/>
          <a:lstStyle/>
          <a:p>
            <a:endParaRPr lang="en-PH"/>
          </a:p>
        </p:txBody>
      </p:sp>
      <p:sp>
        <p:nvSpPr>
          <p:cNvPr id="48" name="AutoShape 48"/>
          <p:cNvSpPr/>
          <p:nvPr/>
        </p:nvSpPr>
        <p:spPr>
          <a:xfrm>
            <a:off x="11525256" y="4160265"/>
            <a:ext cx="276869" cy="0"/>
          </a:xfrm>
          <a:prstGeom prst="line">
            <a:avLst/>
          </a:prstGeom>
          <a:ln w="47625" cap="rnd">
            <a:solidFill>
              <a:srgbClr val="FF5757">
                <a:alpha val="13725"/>
              </a:srgbClr>
            </a:solidFill>
            <a:prstDash val="solid"/>
            <a:headEnd type="none" w="sm" len="sm"/>
            <a:tailEnd type="none" w="sm" len="sm"/>
          </a:ln>
        </p:spPr>
        <p:txBody>
          <a:bodyPr/>
          <a:lstStyle/>
          <a:p>
            <a:endParaRPr lang="en-PH"/>
          </a:p>
        </p:txBody>
      </p:sp>
      <p:grpSp>
        <p:nvGrpSpPr>
          <p:cNvPr id="49" name="Group 49"/>
          <p:cNvGrpSpPr/>
          <p:nvPr/>
        </p:nvGrpSpPr>
        <p:grpSpPr>
          <a:xfrm>
            <a:off x="6766777" y="8734550"/>
            <a:ext cx="4012723" cy="877488"/>
            <a:chOff x="0" y="0"/>
            <a:chExt cx="1566180" cy="342487"/>
          </a:xfrm>
        </p:grpSpPr>
        <p:sp>
          <p:nvSpPr>
            <p:cNvPr id="50" name="Freeform 50"/>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51" name="AutoShape 51"/>
          <p:cNvSpPr/>
          <p:nvPr/>
        </p:nvSpPr>
        <p:spPr>
          <a:xfrm flipV="1">
            <a:off x="8704993" y="7801721"/>
            <a:ext cx="0" cy="932829"/>
          </a:xfrm>
          <a:prstGeom prst="line">
            <a:avLst/>
          </a:prstGeom>
          <a:ln w="47625" cap="rnd">
            <a:solidFill>
              <a:srgbClr val="FF66C4"/>
            </a:solidFill>
            <a:prstDash val="solid"/>
            <a:headEnd type="none" w="sm" len="sm"/>
            <a:tailEnd type="none" w="sm" len="sm"/>
          </a:ln>
        </p:spPr>
        <p:txBody>
          <a:bodyPr/>
          <a:lstStyle/>
          <a:p>
            <a:endParaRPr lang="en-PH"/>
          </a:p>
        </p:txBody>
      </p:sp>
      <p:sp>
        <p:nvSpPr>
          <p:cNvPr id="52" name="AutoShape 52"/>
          <p:cNvSpPr/>
          <p:nvPr/>
        </p:nvSpPr>
        <p:spPr>
          <a:xfrm flipH="1">
            <a:off x="14595997" y="3291838"/>
            <a:ext cx="903629" cy="0"/>
          </a:xfrm>
          <a:prstGeom prst="line">
            <a:avLst/>
          </a:prstGeom>
          <a:ln w="85725" cap="rnd">
            <a:solidFill>
              <a:srgbClr val="38B6FF">
                <a:alpha val="8627"/>
              </a:srgbClr>
            </a:solidFill>
            <a:prstDash val="solid"/>
            <a:headEnd type="none" w="sm" len="sm"/>
            <a:tailEnd type="none" w="sm" len="sm"/>
          </a:ln>
        </p:spPr>
        <p:txBody>
          <a:bodyPr/>
          <a:lstStyle/>
          <a:p>
            <a:endParaRPr lang="en-PH"/>
          </a:p>
        </p:txBody>
      </p:sp>
      <p:sp>
        <p:nvSpPr>
          <p:cNvPr id="53" name="AutoShape 53"/>
          <p:cNvSpPr/>
          <p:nvPr/>
        </p:nvSpPr>
        <p:spPr>
          <a:xfrm flipH="1">
            <a:off x="14595997" y="3760813"/>
            <a:ext cx="903629" cy="0"/>
          </a:xfrm>
          <a:prstGeom prst="line">
            <a:avLst/>
          </a:prstGeom>
          <a:ln w="85725" cap="rnd">
            <a:solidFill>
              <a:srgbClr val="C9E265">
                <a:alpha val="13725"/>
              </a:srgbClr>
            </a:solidFill>
            <a:prstDash val="solid"/>
            <a:headEnd type="none" w="sm" len="sm"/>
            <a:tailEnd type="none" w="sm" len="sm"/>
          </a:ln>
        </p:spPr>
        <p:txBody>
          <a:bodyPr/>
          <a:lstStyle/>
          <a:p>
            <a:endParaRPr lang="en-PH"/>
          </a:p>
        </p:txBody>
      </p:sp>
      <p:sp>
        <p:nvSpPr>
          <p:cNvPr id="54" name="AutoShape 54"/>
          <p:cNvSpPr/>
          <p:nvPr/>
        </p:nvSpPr>
        <p:spPr>
          <a:xfrm flipH="1">
            <a:off x="14595997" y="4201170"/>
            <a:ext cx="903629" cy="0"/>
          </a:xfrm>
          <a:prstGeom prst="line">
            <a:avLst/>
          </a:prstGeom>
          <a:ln w="85725" cap="rnd">
            <a:solidFill>
              <a:srgbClr val="FF5757">
                <a:alpha val="9804"/>
              </a:srgbClr>
            </a:solidFill>
            <a:prstDash val="solid"/>
            <a:headEnd type="none" w="sm" len="sm"/>
            <a:tailEnd type="none" w="sm" len="sm"/>
          </a:ln>
        </p:spPr>
        <p:txBody>
          <a:bodyPr/>
          <a:lstStyle/>
          <a:p>
            <a:endParaRPr lang="en-PH"/>
          </a:p>
        </p:txBody>
      </p:sp>
      <p:grpSp>
        <p:nvGrpSpPr>
          <p:cNvPr id="55" name="Group 55"/>
          <p:cNvGrpSpPr/>
          <p:nvPr/>
        </p:nvGrpSpPr>
        <p:grpSpPr>
          <a:xfrm rot="5400000">
            <a:off x="11523494" y="5272627"/>
            <a:ext cx="740002" cy="403394"/>
            <a:chOff x="0" y="0"/>
            <a:chExt cx="1122691" cy="612007"/>
          </a:xfrm>
        </p:grpSpPr>
        <p:sp>
          <p:nvSpPr>
            <p:cNvPr id="56" name="Freeform 56"/>
            <p:cNvSpPr/>
            <p:nvPr/>
          </p:nvSpPr>
          <p:spPr>
            <a:xfrm>
              <a:off x="0" y="0"/>
              <a:ext cx="1122691" cy="612007"/>
            </a:xfrm>
            <a:custGeom>
              <a:avLst/>
              <a:gdLst/>
              <a:ahLst/>
              <a:cxnLst/>
              <a:rect l="l" t="t" r="r" b="b"/>
              <a:pathLst>
                <a:path w="1122691" h="612007">
                  <a:moveTo>
                    <a:pt x="0" y="0"/>
                  </a:moveTo>
                  <a:lnTo>
                    <a:pt x="0" y="612007"/>
                  </a:lnTo>
                  <a:lnTo>
                    <a:pt x="1122691" y="612007"/>
                  </a:lnTo>
                  <a:lnTo>
                    <a:pt x="1122691" y="0"/>
                  </a:lnTo>
                  <a:lnTo>
                    <a:pt x="0" y="0"/>
                  </a:lnTo>
                  <a:close/>
                  <a:moveTo>
                    <a:pt x="1061731" y="551047"/>
                  </a:moveTo>
                  <a:lnTo>
                    <a:pt x="59690" y="551047"/>
                  </a:lnTo>
                  <a:lnTo>
                    <a:pt x="59690" y="59690"/>
                  </a:lnTo>
                  <a:lnTo>
                    <a:pt x="1061731" y="59690"/>
                  </a:lnTo>
                  <a:lnTo>
                    <a:pt x="1061731" y="551047"/>
                  </a:lnTo>
                  <a:close/>
                </a:path>
              </a:pathLst>
            </a:custGeom>
            <a:solidFill>
              <a:srgbClr val="642EC7"/>
            </a:solidFill>
          </p:spPr>
          <p:txBody>
            <a:bodyPr/>
            <a:lstStyle/>
            <a:p>
              <a:endParaRPr lang="en-PH"/>
            </a:p>
          </p:txBody>
        </p:sp>
      </p:grpSp>
      <p:sp>
        <p:nvSpPr>
          <p:cNvPr id="57" name="Freeform 57"/>
          <p:cNvSpPr/>
          <p:nvPr/>
        </p:nvSpPr>
        <p:spPr>
          <a:xfrm>
            <a:off x="7805159" y="4160265"/>
            <a:ext cx="372388" cy="1838951"/>
          </a:xfrm>
          <a:custGeom>
            <a:avLst/>
            <a:gdLst/>
            <a:ahLst/>
            <a:cxnLst/>
            <a:rect l="l" t="t" r="r" b="b"/>
            <a:pathLst>
              <a:path w="372388" h="1838951">
                <a:moveTo>
                  <a:pt x="0" y="0"/>
                </a:moveTo>
                <a:lnTo>
                  <a:pt x="372387" y="0"/>
                </a:lnTo>
                <a:lnTo>
                  <a:pt x="372387" y="1838951"/>
                </a:lnTo>
                <a:lnTo>
                  <a:pt x="0" y="1838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58" name="TextBox 58"/>
          <p:cNvSpPr txBox="1"/>
          <p:nvPr/>
        </p:nvSpPr>
        <p:spPr>
          <a:xfrm>
            <a:off x="327060" y="1353564"/>
            <a:ext cx="511350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Storage of Data</a:t>
            </a:r>
          </a:p>
        </p:txBody>
      </p:sp>
      <p:sp>
        <p:nvSpPr>
          <p:cNvPr id="59" name="TextBox 59"/>
          <p:cNvSpPr txBox="1"/>
          <p:nvPr/>
        </p:nvSpPr>
        <p:spPr>
          <a:xfrm>
            <a:off x="4387380" y="7002465"/>
            <a:ext cx="772956" cy="395391"/>
          </a:xfrm>
          <a:prstGeom prst="rect">
            <a:avLst/>
          </a:prstGeom>
        </p:spPr>
        <p:txBody>
          <a:bodyPr lIns="0" tIns="0" rIns="0" bIns="0" rtlCol="0" anchor="t">
            <a:spAutoFit/>
          </a:bodyPr>
          <a:lstStyle/>
          <a:p>
            <a:pPr algn="ctr">
              <a:lnSpc>
                <a:spcPts val="3107"/>
              </a:lnSpc>
            </a:pPr>
            <a:r>
              <a:rPr lang="en-US" sz="2219" b="1">
                <a:solidFill>
                  <a:srgbClr val="000000">
                    <a:alpha val="9804"/>
                  </a:srgbClr>
                </a:solidFill>
                <a:latin typeface="Now Bold"/>
                <a:ea typeface="Now Bold"/>
                <a:cs typeface="Now Bold"/>
                <a:sym typeface="Now Bold"/>
              </a:rPr>
              <a:t>Input</a:t>
            </a:r>
          </a:p>
        </p:txBody>
      </p:sp>
      <p:sp>
        <p:nvSpPr>
          <p:cNvPr id="60" name="TextBox 60"/>
          <p:cNvSpPr txBox="1"/>
          <p:nvPr/>
        </p:nvSpPr>
        <p:spPr>
          <a:xfrm>
            <a:off x="12156685" y="7061772"/>
            <a:ext cx="974931" cy="353594"/>
          </a:xfrm>
          <a:prstGeom prst="rect">
            <a:avLst/>
          </a:prstGeom>
        </p:spPr>
        <p:txBody>
          <a:bodyPr lIns="0" tIns="0" rIns="0" bIns="0" rtlCol="0" anchor="t">
            <a:spAutoFit/>
          </a:bodyPr>
          <a:lstStyle/>
          <a:p>
            <a:pPr algn="ctr">
              <a:lnSpc>
                <a:spcPts val="2898"/>
              </a:lnSpc>
            </a:pPr>
            <a:r>
              <a:rPr lang="en-US" sz="2070" b="1">
                <a:solidFill>
                  <a:srgbClr val="000000">
                    <a:alpha val="9804"/>
                  </a:srgbClr>
                </a:solidFill>
                <a:latin typeface="Now Bold"/>
                <a:ea typeface="Now Bold"/>
                <a:cs typeface="Now Bold"/>
                <a:sym typeface="Now Bold"/>
              </a:rPr>
              <a:t>Output</a:t>
            </a:r>
          </a:p>
        </p:txBody>
      </p:sp>
      <p:sp>
        <p:nvSpPr>
          <p:cNvPr id="61" name="TextBox 61"/>
          <p:cNvSpPr txBox="1"/>
          <p:nvPr/>
        </p:nvSpPr>
        <p:spPr>
          <a:xfrm>
            <a:off x="7178431" y="3471568"/>
            <a:ext cx="3149779" cy="284698"/>
          </a:xfrm>
          <a:prstGeom prst="rect">
            <a:avLst/>
          </a:prstGeom>
        </p:spPr>
        <p:txBody>
          <a:bodyPr lIns="0" tIns="0" rIns="0" bIns="0" rtlCol="0" anchor="t">
            <a:spAutoFit/>
          </a:bodyPr>
          <a:lstStyle/>
          <a:p>
            <a:pPr algn="ctr">
              <a:lnSpc>
                <a:spcPts val="2265"/>
              </a:lnSpc>
            </a:pPr>
            <a:r>
              <a:rPr lang="en-US" sz="1618" b="1">
                <a:solidFill>
                  <a:srgbClr val="000000">
                    <a:alpha val="9804"/>
                  </a:srgbClr>
                </a:solidFill>
                <a:latin typeface="Now Bold"/>
                <a:ea typeface="Now Bold"/>
                <a:cs typeface="Now Bold"/>
                <a:sym typeface="Now Bold"/>
              </a:rPr>
              <a:t>Central Processing Unit (CPU)</a:t>
            </a:r>
          </a:p>
        </p:txBody>
      </p:sp>
      <p:sp>
        <p:nvSpPr>
          <p:cNvPr id="62" name="TextBox 62"/>
          <p:cNvSpPr txBox="1"/>
          <p:nvPr/>
        </p:nvSpPr>
        <p:spPr>
          <a:xfrm>
            <a:off x="7191846" y="7229044"/>
            <a:ext cx="2852680" cy="251913"/>
          </a:xfrm>
          <a:prstGeom prst="rect">
            <a:avLst/>
          </a:prstGeom>
        </p:spPr>
        <p:txBody>
          <a:bodyPr lIns="0" tIns="0" rIns="0" bIns="0" rtlCol="0" anchor="t">
            <a:spAutoFit/>
          </a:bodyPr>
          <a:lstStyle/>
          <a:p>
            <a:pPr algn="ctr">
              <a:lnSpc>
                <a:spcPts val="2051"/>
              </a:lnSpc>
            </a:pPr>
            <a:r>
              <a:rPr lang="en-US" sz="1465" b="1">
                <a:solidFill>
                  <a:srgbClr val="000000"/>
                </a:solidFill>
                <a:latin typeface="Now Bold"/>
                <a:ea typeface="Now Bold"/>
                <a:cs typeface="Now Bold"/>
                <a:sym typeface="Now Bold"/>
              </a:rPr>
              <a:t>Memory Unit (RAM)</a:t>
            </a:r>
          </a:p>
        </p:txBody>
      </p:sp>
      <p:sp>
        <p:nvSpPr>
          <p:cNvPr id="63" name="TextBox 63"/>
          <p:cNvSpPr txBox="1"/>
          <p:nvPr/>
        </p:nvSpPr>
        <p:spPr>
          <a:xfrm>
            <a:off x="5958725" y="5773505"/>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9804"/>
                  </a:srgbClr>
                </a:solidFill>
                <a:latin typeface="Gagalin"/>
                <a:ea typeface="Gagalin"/>
                <a:cs typeface="Gagalin"/>
                <a:sym typeface="Gagalin"/>
              </a:rPr>
              <a:t>ALU</a:t>
            </a:r>
          </a:p>
        </p:txBody>
      </p:sp>
      <p:sp>
        <p:nvSpPr>
          <p:cNvPr id="64" name="TextBox 64"/>
          <p:cNvSpPr txBox="1"/>
          <p:nvPr/>
        </p:nvSpPr>
        <p:spPr>
          <a:xfrm>
            <a:off x="6595834" y="4285994"/>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9804"/>
                  </a:srgbClr>
                </a:solidFill>
                <a:latin typeface="Gagalin"/>
                <a:ea typeface="Gagalin"/>
                <a:cs typeface="Gagalin"/>
                <a:sym typeface="Gagalin"/>
              </a:rPr>
              <a:t>CU</a:t>
            </a:r>
          </a:p>
        </p:txBody>
      </p:sp>
      <p:sp>
        <p:nvSpPr>
          <p:cNvPr id="65" name="TextBox 65"/>
          <p:cNvSpPr txBox="1"/>
          <p:nvPr/>
        </p:nvSpPr>
        <p:spPr>
          <a:xfrm>
            <a:off x="8157728" y="4518743"/>
            <a:ext cx="595592" cy="221312"/>
          </a:xfrm>
          <a:prstGeom prst="rect">
            <a:avLst/>
          </a:prstGeom>
        </p:spPr>
        <p:txBody>
          <a:bodyPr lIns="0" tIns="0" rIns="0" bIns="0" rtlCol="0" anchor="t">
            <a:spAutoFit/>
          </a:bodyPr>
          <a:lstStyle/>
          <a:p>
            <a:pPr algn="ctr">
              <a:lnSpc>
                <a:spcPts val="1770"/>
              </a:lnSpc>
            </a:pPr>
            <a:r>
              <a:rPr lang="en-US" sz="1264" b="1">
                <a:solidFill>
                  <a:srgbClr val="000000"/>
                </a:solidFill>
                <a:latin typeface="Now Bold"/>
                <a:ea typeface="Now Bold"/>
                <a:cs typeface="Now Bold"/>
                <a:sym typeface="Now Bold"/>
              </a:rPr>
              <a:t>PC</a:t>
            </a:r>
          </a:p>
        </p:txBody>
      </p:sp>
      <p:sp>
        <p:nvSpPr>
          <p:cNvPr id="66" name="TextBox 66"/>
          <p:cNvSpPr txBox="1"/>
          <p:nvPr/>
        </p:nvSpPr>
        <p:spPr>
          <a:xfrm>
            <a:off x="8157728" y="5399099"/>
            <a:ext cx="595592" cy="222651"/>
          </a:xfrm>
          <a:prstGeom prst="rect">
            <a:avLst/>
          </a:prstGeom>
        </p:spPr>
        <p:txBody>
          <a:bodyPr lIns="0" tIns="0" rIns="0" bIns="0" rtlCol="0" anchor="t">
            <a:spAutoFit/>
          </a:bodyPr>
          <a:lstStyle/>
          <a:p>
            <a:pPr algn="ctr">
              <a:lnSpc>
                <a:spcPts val="1770"/>
              </a:lnSpc>
            </a:pPr>
            <a:r>
              <a:rPr lang="en-US" sz="1264" b="1">
                <a:solidFill>
                  <a:srgbClr val="000000"/>
                </a:solidFill>
                <a:latin typeface="Now Bold"/>
                <a:ea typeface="Now Bold"/>
                <a:cs typeface="Now Bold"/>
                <a:sym typeface="Now Bold"/>
              </a:rPr>
              <a:t>CIR</a:t>
            </a:r>
          </a:p>
        </p:txBody>
      </p:sp>
      <p:sp>
        <p:nvSpPr>
          <p:cNvPr id="67" name="TextBox 67"/>
          <p:cNvSpPr txBox="1"/>
          <p:nvPr/>
        </p:nvSpPr>
        <p:spPr>
          <a:xfrm>
            <a:off x="8157728" y="5832417"/>
            <a:ext cx="595592" cy="221312"/>
          </a:xfrm>
          <a:prstGeom prst="rect">
            <a:avLst/>
          </a:prstGeom>
        </p:spPr>
        <p:txBody>
          <a:bodyPr lIns="0" tIns="0" rIns="0" bIns="0" rtlCol="0" anchor="t">
            <a:spAutoFit/>
          </a:bodyPr>
          <a:lstStyle/>
          <a:p>
            <a:pPr algn="ctr">
              <a:lnSpc>
                <a:spcPts val="1770"/>
              </a:lnSpc>
            </a:pPr>
            <a:r>
              <a:rPr lang="en-US" sz="1264" b="1">
                <a:solidFill>
                  <a:srgbClr val="000000"/>
                </a:solidFill>
                <a:latin typeface="Now Bold"/>
                <a:ea typeface="Now Bold"/>
                <a:cs typeface="Now Bold"/>
                <a:sym typeface="Now Bold"/>
              </a:rPr>
              <a:t>ACC</a:t>
            </a:r>
          </a:p>
        </p:txBody>
      </p:sp>
      <p:sp>
        <p:nvSpPr>
          <p:cNvPr id="68" name="TextBox 68"/>
          <p:cNvSpPr txBox="1"/>
          <p:nvPr/>
        </p:nvSpPr>
        <p:spPr>
          <a:xfrm>
            <a:off x="7130104" y="8902769"/>
            <a:ext cx="3366702" cy="512473"/>
          </a:xfrm>
          <a:prstGeom prst="rect">
            <a:avLst/>
          </a:prstGeom>
        </p:spPr>
        <p:txBody>
          <a:bodyPr lIns="0" tIns="0" rIns="0" bIns="0" rtlCol="0" anchor="t">
            <a:spAutoFit/>
          </a:bodyPr>
          <a:lstStyle/>
          <a:p>
            <a:pPr algn="ctr">
              <a:lnSpc>
                <a:spcPts val="2051"/>
              </a:lnSpc>
            </a:pPr>
            <a:r>
              <a:rPr lang="en-US" sz="1465" b="1">
                <a:solidFill>
                  <a:srgbClr val="000000"/>
                </a:solidFill>
                <a:latin typeface="Now Bold"/>
                <a:ea typeface="Now Bold"/>
                <a:cs typeface="Now Bold"/>
                <a:sym typeface="Now Bold"/>
              </a:rPr>
              <a:t>Secondary Storage</a:t>
            </a:r>
          </a:p>
          <a:p>
            <a:pPr algn="ctr">
              <a:lnSpc>
                <a:spcPts val="2051"/>
              </a:lnSpc>
            </a:pPr>
            <a:r>
              <a:rPr lang="en-US" sz="1465" b="1">
                <a:solidFill>
                  <a:srgbClr val="000000"/>
                </a:solidFill>
                <a:latin typeface="Now Bold"/>
                <a:ea typeface="Now Bold"/>
                <a:cs typeface="Now Bold"/>
                <a:sym typeface="Now Bold"/>
              </a:rPr>
              <a:t>(HDD, SSD, Removable Disk, CD)</a:t>
            </a:r>
          </a:p>
        </p:txBody>
      </p:sp>
      <p:sp>
        <p:nvSpPr>
          <p:cNvPr id="69" name="TextBox 69"/>
          <p:cNvSpPr txBox="1"/>
          <p:nvPr/>
        </p:nvSpPr>
        <p:spPr>
          <a:xfrm>
            <a:off x="8773138" y="7998885"/>
            <a:ext cx="1862974" cy="509926"/>
          </a:xfrm>
          <a:prstGeom prst="rect">
            <a:avLst/>
          </a:prstGeom>
        </p:spPr>
        <p:txBody>
          <a:bodyPr lIns="0" tIns="0" rIns="0" bIns="0" rtlCol="0" anchor="t">
            <a:spAutoFit/>
          </a:bodyPr>
          <a:lstStyle/>
          <a:p>
            <a:pPr algn="l">
              <a:lnSpc>
                <a:spcPts val="2051"/>
              </a:lnSpc>
            </a:pPr>
            <a:r>
              <a:rPr lang="en-US" sz="1465" b="1">
                <a:solidFill>
                  <a:srgbClr val="000000"/>
                </a:solidFill>
                <a:latin typeface="Now Bold"/>
                <a:ea typeface="Now Bold"/>
                <a:cs typeface="Now Bold"/>
                <a:sym typeface="Now Bold"/>
              </a:rPr>
              <a:t>Load executable code when needed</a:t>
            </a:r>
          </a:p>
        </p:txBody>
      </p:sp>
      <p:sp>
        <p:nvSpPr>
          <p:cNvPr id="70" name="TextBox 70"/>
          <p:cNvSpPr txBox="1"/>
          <p:nvPr/>
        </p:nvSpPr>
        <p:spPr>
          <a:xfrm>
            <a:off x="13309927" y="3196874"/>
            <a:ext cx="3475768" cy="219759"/>
          </a:xfrm>
          <a:prstGeom prst="rect">
            <a:avLst/>
          </a:prstGeom>
        </p:spPr>
        <p:txBody>
          <a:bodyPr lIns="0" tIns="0" rIns="0" bIns="0" rtlCol="0" anchor="t">
            <a:spAutoFit/>
          </a:bodyPr>
          <a:lstStyle/>
          <a:p>
            <a:pPr algn="l">
              <a:lnSpc>
                <a:spcPts val="1799"/>
              </a:lnSpc>
            </a:pPr>
            <a:r>
              <a:rPr lang="en-US" sz="1285" b="1">
                <a:solidFill>
                  <a:srgbClr val="000000">
                    <a:alpha val="13725"/>
                  </a:srgbClr>
                </a:solidFill>
                <a:latin typeface="Now Bold"/>
                <a:ea typeface="Now Bold"/>
                <a:cs typeface="Now Bold"/>
                <a:sym typeface="Now Bold"/>
              </a:rPr>
              <a:t>CONTROL BUS</a:t>
            </a:r>
          </a:p>
        </p:txBody>
      </p:sp>
      <p:sp>
        <p:nvSpPr>
          <p:cNvPr id="71" name="TextBox 71"/>
          <p:cNvSpPr txBox="1"/>
          <p:nvPr/>
        </p:nvSpPr>
        <p:spPr>
          <a:xfrm>
            <a:off x="13673257" y="3635709"/>
            <a:ext cx="3475768" cy="219759"/>
          </a:xfrm>
          <a:prstGeom prst="rect">
            <a:avLst/>
          </a:prstGeom>
        </p:spPr>
        <p:txBody>
          <a:bodyPr lIns="0" tIns="0" rIns="0" bIns="0" rtlCol="0" anchor="t">
            <a:spAutoFit/>
          </a:bodyPr>
          <a:lstStyle/>
          <a:p>
            <a:pPr algn="l">
              <a:lnSpc>
                <a:spcPts val="1799"/>
              </a:lnSpc>
            </a:pPr>
            <a:r>
              <a:rPr lang="en-US" sz="1285" b="1">
                <a:solidFill>
                  <a:srgbClr val="000000">
                    <a:alpha val="13725"/>
                  </a:srgbClr>
                </a:solidFill>
                <a:latin typeface="Now Bold"/>
                <a:ea typeface="Now Bold"/>
                <a:cs typeface="Now Bold"/>
                <a:sym typeface="Now Bold"/>
              </a:rPr>
              <a:t>DATA BUS</a:t>
            </a:r>
          </a:p>
        </p:txBody>
      </p:sp>
      <p:sp>
        <p:nvSpPr>
          <p:cNvPr id="72" name="TextBox 72"/>
          <p:cNvSpPr txBox="1"/>
          <p:nvPr/>
        </p:nvSpPr>
        <p:spPr>
          <a:xfrm>
            <a:off x="13309927" y="4034140"/>
            <a:ext cx="3475768" cy="219759"/>
          </a:xfrm>
          <a:prstGeom prst="rect">
            <a:avLst/>
          </a:prstGeom>
        </p:spPr>
        <p:txBody>
          <a:bodyPr lIns="0" tIns="0" rIns="0" bIns="0" rtlCol="0" anchor="t">
            <a:spAutoFit/>
          </a:bodyPr>
          <a:lstStyle/>
          <a:p>
            <a:pPr algn="l">
              <a:lnSpc>
                <a:spcPts val="1799"/>
              </a:lnSpc>
            </a:pPr>
            <a:r>
              <a:rPr lang="en-US" sz="1285" b="1">
                <a:solidFill>
                  <a:srgbClr val="000000">
                    <a:alpha val="9804"/>
                  </a:srgbClr>
                </a:solidFill>
                <a:latin typeface="Now Bold"/>
                <a:ea typeface="Now Bold"/>
                <a:cs typeface="Now Bold"/>
                <a:sym typeface="Now Bold"/>
              </a:rPr>
              <a:t>ADDRESS BUS</a:t>
            </a:r>
          </a:p>
        </p:txBody>
      </p:sp>
      <p:sp>
        <p:nvSpPr>
          <p:cNvPr id="73" name="TextBox 73"/>
          <p:cNvSpPr txBox="1"/>
          <p:nvPr/>
        </p:nvSpPr>
        <p:spPr>
          <a:xfrm>
            <a:off x="11581306" y="5917284"/>
            <a:ext cx="624380" cy="219759"/>
          </a:xfrm>
          <a:prstGeom prst="rect">
            <a:avLst/>
          </a:prstGeom>
        </p:spPr>
        <p:txBody>
          <a:bodyPr lIns="0" tIns="0" rIns="0" bIns="0" rtlCol="0" anchor="t">
            <a:spAutoFit/>
          </a:bodyPr>
          <a:lstStyle/>
          <a:p>
            <a:pPr algn="l">
              <a:lnSpc>
                <a:spcPts val="1799"/>
              </a:lnSpc>
            </a:pPr>
            <a:r>
              <a:rPr lang="en-US" sz="1285" b="1">
                <a:solidFill>
                  <a:srgbClr val="000000"/>
                </a:solidFill>
                <a:latin typeface="Now Bold"/>
                <a:ea typeface="Now Bold"/>
                <a:cs typeface="Now Bold"/>
                <a:sym typeface="Now Bold"/>
              </a:rPr>
              <a:t>CACHE</a:t>
            </a:r>
          </a:p>
        </p:txBody>
      </p:sp>
      <p:sp>
        <p:nvSpPr>
          <p:cNvPr id="74" name="TextBox 74"/>
          <p:cNvSpPr txBox="1"/>
          <p:nvPr/>
        </p:nvSpPr>
        <p:spPr>
          <a:xfrm>
            <a:off x="327060" y="2096392"/>
            <a:ext cx="14362017" cy="5143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following are the components for storage of data. </a:t>
            </a:r>
          </a:p>
        </p:txBody>
      </p:sp>
      <p:sp>
        <p:nvSpPr>
          <p:cNvPr id="75" name="TextBox 75"/>
          <p:cNvSpPr txBox="1"/>
          <p:nvPr/>
        </p:nvSpPr>
        <p:spPr>
          <a:xfrm>
            <a:off x="6837431" y="4959871"/>
            <a:ext cx="805803" cy="219759"/>
          </a:xfrm>
          <a:prstGeom prst="rect">
            <a:avLst/>
          </a:prstGeom>
        </p:spPr>
        <p:txBody>
          <a:bodyPr lIns="0" tIns="0" rIns="0" bIns="0" rtlCol="0" anchor="t">
            <a:spAutoFit/>
          </a:bodyPr>
          <a:lstStyle/>
          <a:p>
            <a:pPr algn="l">
              <a:lnSpc>
                <a:spcPts val="1799"/>
              </a:lnSpc>
            </a:pPr>
            <a:r>
              <a:rPr lang="en-US" sz="1285" b="1">
                <a:solidFill>
                  <a:srgbClr val="000000"/>
                </a:solidFill>
                <a:latin typeface="Now Bold"/>
                <a:ea typeface="Now Bold"/>
                <a:cs typeface="Now Bold"/>
                <a:sym typeface="Now Bold"/>
              </a:rPr>
              <a:t>Registers</a:t>
            </a:r>
          </a:p>
        </p:txBody>
      </p:sp>
      <p:sp>
        <p:nvSpPr>
          <p:cNvPr id="76" name="TextBox 76"/>
          <p:cNvSpPr txBox="1"/>
          <p:nvPr/>
        </p:nvSpPr>
        <p:spPr>
          <a:xfrm>
            <a:off x="214495" y="9541"/>
            <a:ext cx="8482213" cy="976660"/>
          </a:xfrm>
          <a:prstGeom prst="rect">
            <a:avLst/>
          </a:prstGeom>
        </p:spPr>
        <p:txBody>
          <a:bodyPr lIns="0" tIns="0" rIns="0" bIns="0" rtlCol="0" anchor="t">
            <a:spAutoFit/>
          </a:bodyPr>
          <a:lstStyle/>
          <a:p>
            <a:pPr marL="0" lvl="0" indent="0" algn="l">
              <a:lnSpc>
                <a:spcPts val="3713"/>
              </a:lnSpc>
              <a:spcBef>
                <a:spcPct val="0"/>
              </a:spcBef>
            </a:pPr>
            <a:r>
              <a:rPr lang="en-US" sz="3315" b="1" spc="-99">
                <a:solidFill>
                  <a:srgbClr val="FFFFFF"/>
                </a:solidFill>
                <a:latin typeface="Poppins Bold"/>
                <a:ea typeface="Poppins Bold"/>
                <a:cs typeface="Poppins Bold"/>
                <a:sym typeface="Poppins Bold"/>
              </a:rPr>
              <a:t>3.1 Fundamentals of Computer Hardware Operations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TextBox 4"/>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1611416" y="2171785"/>
            <a:ext cx="13681616" cy="7086515"/>
            <a:chOff x="0" y="0"/>
            <a:chExt cx="3603388" cy="1866407"/>
          </a:xfrm>
        </p:grpSpPr>
        <p:sp>
          <p:nvSpPr>
            <p:cNvPr id="7" name="Freeform 7"/>
            <p:cNvSpPr/>
            <p:nvPr/>
          </p:nvSpPr>
          <p:spPr>
            <a:xfrm>
              <a:off x="0" y="0"/>
              <a:ext cx="3603389" cy="1866407"/>
            </a:xfrm>
            <a:custGeom>
              <a:avLst/>
              <a:gdLst/>
              <a:ahLst/>
              <a:cxnLst/>
              <a:rect l="l" t="t" r="r" b="b"/>
              <a:pathLst>
                <a:path w="3603389" h="1866407">
                  <a:moveTo>
                    <a:pt x="33386" y="0"/>
                  </a:moveTo>
                  <a:lnTo>
                    <a:pt x="3570003" y="0"/>
                  </a:lnTo>
                  <a:cubicBezTo>
                    <a:pt x="3578857" y="0"/>
                    <a:pt x="3587349" y="3517"/>
                    <a:pt x="3593610" y="9779"/>
                  </a:cubicBezTo>
                  <a:cubicBezTo>
                    <a:pt x="3599871" y="16040"/>
                    <a:pt x="3603389" y="24531"/>
                    <a:pt x="3603389" y="33386"/>
                  </a:cubicBezTo>
                  <a:lnTo>
                    <a:pt x="3603389" y="1833021"/>
                  </a:lnTo>
                  <a:cubicBezTo>
                    <a:pt x="3603389" y="1851460"/>
                    <a:pt x="3588441" y="1866407"/>
                    <a:pt x="3570003" y="1866407"/>
                  </a:cubicBezTo>
                  <a:lnTo>
                    <a:pt x="33386" y="1866407"/>
                  </a:lnTo>
                  <a:cubicBezTo>
                    <a:pt x="14947" y="1866407"/>
                    <a:pt x="0" y="1851460"/>
                    <a:pt x="0" y="1833021"/>
                  </a:cubicBezTo>
                  <a:lnTo>
                    <a:pt x="0" y="33386"/>
                  </a:lnTo>
                  <a:cubicBezTo>
                    <a:pt x="0" y="14947"/>
                    <a:pt x="14947" y="0"/>
                    <a:pt x="33386" y="0"/>
                  </a:cubicBezTo>
                  <a:close/>
                </a:path>
              </a:pathLst>
            </a:custGeom>
            <a:solidFill>
              <a:srgbClr val="F4F3F3">
                <a:alpha val="32941"/>
              </a:srgbClr>
            </a:solidFill>
          </p:spPr>
          <p:txBody>
            <a:bodyPr/>
            <a:lstStyle/>
            <a:p>
              <a:endParaRPr lang="en-PH"/>
            </a:p>
          </p:txBody>
        </p:sp>
        <p:sp>
          <p:nvSpPr>
            <p:cNvPr id="8" name="TextBox 8"/>
            <p:cNvSpPr txBox="1"/>
            <p:nvPr/>
          </p:nvSpPr>
          <p:spPr>
            <a:xfrm>
              <a:off x="0" y="-28575"/>
              <a:ext cx="3603388" cy="1894982"/>
            </a:xfrm>
            <a:prstGeom prst="rect">
              <a:avLst/>
            </a:prstGeom>
          </p:spPr>
          <p:txBody>
            <a:bodyPr lIns="50800" tIns="50800" rIns="50800" bIns="50800" rtlCol="0" anchor="ctr"/>
            <a:lstStyle/>
            <a:p>
              <a:pPr algn="ctr">
                <a:lnSpc>
                  <a:spcPts val="2595"/>
                </a:lnSpc>
              </a:pPr>
              <a:endParaRPr/>
            </a:p>
          </p:txBody>
        </p:sp>
      </p:grpSp>
      <p:grpSp>
        <p:nvGrpSpPr>
          <p:cNvPr id="9" name="Group 9"/>
          <p:cNvGrpSpPr/>
          <p:nvPr/>
        </p:nvGrpSpPr>
        <p:grpSpPr>
          <a:xfrm>
            <a:off x="3814031" y="6189859"/>
            <a:ext cx="1406093" cy="628518"/>
            <a:chOff x="0" y="0"/>
            <a:chExt cx="1193287" cy="533394"/>
          </a:xfrm>
        </p:grpSpPr>
        <p:sp>
          <p:nvSpPr>
            <p:cNvPr id="10" name="Freeform 10"/>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32941"/>
              </a:srgbClr>
            </a:solidFill>
          </p:spPr>
          <p:txBody>
            <a:bodyPr/>
            <a:lstStyle/>
            <a:p>
              <a:endParaRPr lang="en-PH"/>
            </a:p>
          </p:txBody>
        </p:sp>
      </p:grpSp>
      <p:grpSp>
        <p:nvGrpSpPr>
          <p:cNvPr id="11" name="Group 11"/>
          <p:cNvGrpSpPr/>
          <p:nvPr/>
        </p:nvGrpSpPr>
        <p:grpSpPr>
          <a:xfrm>
            <a:off x="11784000" y="6207369"/>
            <a:ext cx="1406093" cy="628518"/>
            <a:chOff x="0" y="0"/>
            <a:chExt cx="1193287" cy="533394"/>
          </a:xfrm>
        </p:grpSpPr>
        <p:sp>
          <p:nvSpPr>
            <p:cNvPr id="12" name="Freeform 12"/>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solidFill>
          </p:spPr>
          <p:txBody>
            <a:bodyPr/>
            <a:lstStyle/>
            <a:p>
              <a:endParaRPr lang="en-PH"/>
            </a:p>
          </p:txBody>
        </p:sp>
      </p:grpSp>
      <p:grpSp>
        <p:nvGrpSpPr>
          <p:cNvPr id="13" name="Group 13"/>
          <p:cNvGrpSpPr/>
          <p:nvPr/>
        </p:nvGrpSpPr>
        <p:grpSpPr>
          <a:xfrm>
            <a:off x="4903556" y="2505068"/>
            <a:ext cx="7225604" cy="3207018"/>
            <a:chOff x="0" y="0"/>
            <a:chExt cx="2820179" cy="1251711"/>
          </a:xfrm>
        </p:grpSpPr>
        <p:sp>
          <p:nvSpPr>
            <p:cNvPr id="14" name="Freeform 14"/>
            <p:cNvSpPr/>
            <p:nvPr/>
          </p:nvSpPr>
          <p:spPr>
            <a:xfrm>
              <a:off x="0" y="0"/>
              <a:ext cx="2820179" cy="1251711"/>
            </a:xfrm>
            <a:custGeom>
              <a:avLst/>
              <a:gdLst/>
              <a:ahLst/>
              <a:cxnLst/>
              <a:rect l="l" t="t" r="r" b="b"/>
              <a:pathLst>
                <a:path w="2820179" h="1251711">
                  <a:moveTo>
                    <a:pt x="0" y="0"/>
                  </a:moveTo>
                  <a:lnTo>
                    <a:pt x="0" y="1251711"/>
                  </a:lnTo>
                  <a:lnTo>
                    <a:pt x="2820179" y="1251711"/>
                  </a:lnTo>
                  <a:lnTo>
                    <a:pt x="2820179" y="0"/>
                  </a:lnTo>
                  <a:lnTo>
                    <a:pt x="0" y="0"/>
                  </a:lnTo>
                  <a:close/>
                  <a:moveTo>
                    <a:pt x="2759219" y="1190751"/>
                  </a:moveTo>
                  <a:lnTo>
                    <a:pt x="59690" y="1190751"/>
                  </a:lnTo>
                  <a:lnTo>
                    <a:pt x="59690" y="59690"/>
                  </a:lnTo>
                  <a:lnTo>
                    <a:pt x="2759219" y="59690"/>
                  </a:lnTo>
                  <a:lnTo>
                    <a:pt x="2759219" y="1190751"/>
                  </a:lnTo>
                  <a:close/>
                </a:path>
              </a:pathLst>
            </a:custGeom>
            <a:solidFill>
              <a:srgbClr val="FF1495">
                <a:alpha val="32941"/>
              </a:srgbClr>
            </a:solidFill>
          </p:spPr>
          <p:txBody>
            <a:bodyPr/>
            <a:lstStyle/>
            <a:p>
              <a:endParaRPr lang="en-PH"/>
            </a:p>
          </p:txBody>
        </p:sp>
      </p:grpSp>
      <p:grpSp>
        <p:nvGrpSpPr>
          <p:cNvPr id="15" name="Group 15"/>
          <p:cNvGrpSpPr/>
          <p:nvPr/>
        </p:nvGrpSpPr>
        <p:grpSpPr>
          <a:xfrm>
            <a:off x="6441851" y="6188242"/>
            <a:ext cx="4012723" cy="877488"/>
            <a:chOff x="0" y="0"/>
            <a:chExt cx="1566180" cy="342487"/>
          </a:xfrm>
        </p:grpSpPr>
        <p:sp>
          <p:nvSpPr>
            <p:cNvPr id="16" name="Freeform 16"/>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alpha val="32941"/>
              </a:srgbClr>
            </a:solidFill>
          </p:spPr>
          <p:txBody>
            <a:bodyPr/>
            <a:lstStyle/>
            <a:p>
              <a:endParaRPr lang="en-PH"/>
            </a:p>
          </p:txBody>
        </p:sp>
      </p:grpSp>
      <p:sp>
        <p:nvSpPr>
          <p:cNvPr id="17" name="Freeform 17"/>
          <p:cNvSpPr/>
          <p:nvPr/>
        </p:nvSpPr>
        <p:spPr>
          <a:xfrm>
            <a:off x="5441785" y="4691683"/>
            <a:ext cx="897268" cy="748811"/>
          </a:xfrm>
          <a:custGeom>
            <a:avLst/>
            <a:gdLst/>
            <a:ahLst/>
            <a:cxnLst/>
            <a:rect l="l" t="t" r="r" b="b"/>
            <a:pathLst>
              <a:path w="897268" h="748811">
                <a:moveTo>
                  <a:pt x="0" y="0"/>
                </a:moveTo>
                <a:lnTo>
                  <a:pt x="897268" y="0"/>
                </a:lnTo>
                <a:lnTo>
                  <a:pt x="897268" y="748811"/>
                </a:lnTo>
                <a:lnTo>
                  <a:pt x="0" y="748811"/>
                </a:lnTo>
                <a:lnTo>
                  <a:pt x="0" y="0"/>
                </a:lnTo>
                <a:close/>
              </a:path>
            </a:pathLst>
          </a:custGeom>
          <a:blipFill>
            <a:blip r:embed="rId4">
              <a:alphaModFix amt="32999"/>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8" name="Group 18"/>
          <p:cNvGrpSpPr/>
          <p:nvPr/>
        </p:nvGrpSpPr>
        <p:grpSpPr>
          <a:xfrm>
            <a:off x="6119990" y="3287415"/>
            <a:ext cx="815076" cy="815076"/>
            <a:chOff x="0" y="0"/>
            <a:chExt cx="1913890" cy="1913890"/>
          </a:xfrm>
        </p:grpSpPr>
        <p:sp>
          <p:nvSpPr>
            <p:cNvPr id="19" name="Freeform 1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DE59">
                <a:alpha val="32941"/>
              </a:srgbClr>
            </a:solidFill>
          </p:spPr>
          <p:txBody>
            <a:bodyPr/>
            <a:lstStyle/>
            <a:p>
              <a:endParaRPr lang="en-PH"/>
            </a:p>
          </p:txBody>
        </p:sp>
      </p:grpSp>
      <p:grpSp>
        <p:nvGrpSpPr>
          <p:cNvPr id="20" name="Group 20"/>
          <p:cNvGrpSpPr/>
          <p:nvPr/>
        </p:nvGrpSpPr>
        <p:grpSpPr>
          <a:xfrm>
            <a:off x="8591601" y="3258491"/>
            <a:ext cx="2676970" cy="375802"/>
            <a:chOff x="0" y="0"/>
            <a:chExt cx="2652321" cy="372342"/>
          </a:xfrm>
        </p:grpSpPr>
        <p:sp>
          <p:nvSpPr>
            <p:cNvPr id="21" name="Freeform 21"/>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32941"/>
              </a:srgbClr>
            </a:solidFill>
          </p:spPr>
          <p:txBody>
            <a:bodyPr/>
            <a:lstStyle/>
            <a:p>
              <a:endParaRPr lang="en-PH"/>
            </a:p>
          </p:txBody>
        </p:sp>
      </p:grpSp>
      <p:sp>
        <p:nvSpPr>
          <p:cNvPr id="22" name="Freeform 22"/>
          <p:cNvSpPr/>
          <p:nvPr/>
        </p:nvSpPr>
        <p:spPr>
          <a:xfrm>
            <a:off x="5478994" y="3319150"/>
            <a:ext cx="447221" cy="447221"/>
          </a:xfrm>
          <a:custGeom>
            <a:avLst/>
            <a:gdLst/>
            <a:ahLst/>
            <a:cxnLst/>
            <a:rect l="l" t="t" r="r" b="b"/>
            <a:pathLst>
              <a:path w="447221" h="447221">
                <a:moveTo>
                  <a:pt x="0" y="0"/>
                </a:moveTo>
                <a:lnTo>
                  <a:pt x="447222" y="0"/>
                </a:lnTo>
                <a:lnTo>
                  <a:pt x="447222" y="447222"/>
                </a:lnTo>
                <a:lnTo>
                  <a:pt x="0" y="447222"/>
                </a:lnTo>
                <a:lnTo>
                  <a:pt x="0" y="0"/>
                </a:lnTo>
                <a:close/>
              </a:path>
            </a:pathLst>
          </a:custGeom>
          <a:blipFill>
            <a:blip r:embed="rId6">
              <a:alphaModFix amt="32999"/>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23" name="Group 23"/>
          <p:cNvGrpSpPr/>
          <p:nvPr/>
        </p:nvGrpSpPr>
        <p:grpSpPr>
          <a:xfrm>
            <a:off x="8591601" y="3719795"/>
            <a:ext cx="2676970" cy="375802"/>
            <a:chOff x="0" y="0"/>
            <a:chExt cx="2652321" cy="372342"/>
          </a:xfrm>
        </p:grpSpPr>
        <p:sp>
          <p:nvSpPr>
            <p:cNvPr id="24" name="Freeform 24"/>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32941"/>
              </a:srgbClr>
            </a:solidFill>
          </p:spPr>
          <p:txBody>
            <a:bodyPr/>
            <a:lstStyle/>
            <a:p>
              <a:endParaRPr lang="en-PH"/>
            </a:p>
          </p:txBody>
        </p:sp>
      </p:grpSp>
      <p:grpSp>
        <p:nvGrpSpPr>
          <p:cNvPr id="25" name="Group 25"/>
          <p:cNvGrpSpPr/>
          <p:nvPr/>
        </p:nvGrpSpPr>
        <p:grpSpPr>
          <a:xfrm>
            <a:off x="8591601" y="4158429"/>
            <a:ext cx="2676970" cy="375802"/>
            <a:chOff x="0" y="0"/>
            <a:chExt cx="2652321" cy="372342"/>
          </a:xfrm>
        </p:grpSpPr>
        <p:sp>
          <p:nvSpPr>
            <p:cNvPr id="26" name="Freeform 26"/>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32941"/>
              </a:srgbClr>
            </a:solidFill>
          </p:spPr>
          <p:txBody>
            <a:bodyPr/>
            <a:lstStyle/>
            <a:p>
              <a:endParaRPr lang="en-PH"/>
            </a:p>
          </p:txBody>
        </p:sp>
      </p:grpSp>
      <p:grpSp>
        <p:nvGrpSpPr>
          <p:cNvPr id="27" name="Group 27"/>
          <p:cNvGrpSpPr/>
          <p:nvPr/>
        </p:nvGrpSpPr>
        <p:grpSpPr>
          <a:xfrm>
            <a:off x="8591601" y="4600150"/>
            <a:ext cx="2676970" cy="375802"/>
            <a:chOff x="0" y="0"/>
            <a:chExt cx="2652321" cy="372342"/>
          </a:xfrm>
        </p:grpSpPr>
        <p:sp>
          <p:nvSpPr>
            <p:cNvPr id="28" name="Freeform 28"/>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32941"/>
              </a:srgbClr>
            </a:solidFill>
          </p:spPr>
          <p:txBody>
            <a:bodyPr/>
            <a:lstStyle/>
            <a:p>
              <a:endParaRPr lang="en-PH"/>
            </a:p>
          </p:txBody>
        </p:sp>
      </p:grpSp>
      <p:grpSp>
        <p:nvGrpSpPr>
          <p:cNvPr id="29" name="Group 29"/>
          <p:cNvGrpSpPr/>
          <p:nvPr/>
        </p:nvGrpSpPr>
        <p:grpSpPr>
          <a:xfrm>
            <a:off x="8591601" y="5059707"/>
            <a:ext cx="2676970" cy="375802"/>
            <a:chOff x="0" y="0"/>
            <a:chExt cx="2652321" cy="372342"/>
          </a:xfrm>
        </p:grpSpPr>
        <p:sp>
          <p:nvSpPr>
            <p:cNvPr id="30" name="Freeform 30"/>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alpha val="32941"/>
              </a:srgbClr>
            </a:solidFill>
          </p:spPr>
          <p:txBody>
            <a:bodyPr/>
            <a:lstStyle/>
            <a:p>
              <a:endParaRPr lang="en-PH"/>
            </a:p>
          </p:txBody>
        </p:sp>
      </p:grpSp>
      <p:sp>
        <p:nvSpPr>
          <p:cNvPr id="31" name="AutoShape 31"/>
          <p:cNvSpPr/>
          <p:nvPr/>
        </p:nvSpPr>
        <p:spPr>
          <a:xfrm flipV="1">
            <a:off x="7665590" y="3446392"/>
            <a:ext cx="0" cy="2743467"/>
          </a:xfrm>
          <a:prstGeom prst="line">
            <a:avLst/>
          </a:prstGeom>
          <a:ln w="47625" cap="rnd">
            <a:solidFill>
              <a:srgbClr val="C9E265">
                <a:alpha val="32941"/>
              </a:srgbClr>
            </a:solidFill>
            <a:prstDash val="solid"/>
            <a:headEnd type="none" w="sm" len="sm"/>
            <a:tailEnd type="none" w="sm" len="sm"/>
          </a:ln>
        </p:spPr>
        <p:txBody>
          <a:bodyPr/>
          <a:lstStyle/>
          <a:p>
            <a:endParaRPr lang="en-PH"/>
          </a:p>
        </p:txBody>
      </p:sp>
      <p:sp>
        <p:nvSpPr>
          <p:cNvPr id="32" name="AutoShape 32"/>
          <p:cNvSpPr/>
          <p:nvPr/>
        </p:nvSpPr>
        <p:spPr>
          <a:xfrm flipV="1">
            <a:off x="7820549" y="4302021"/>
            <a:ext cx="0" cy="1887838"/>
          </a:xfrm>
          <a:prstGeom prst="line">
            <a:avLst/>
          </a:prstGeom>
          <a:ln w="47625" cap="rnd">
            <a:solidFill>
              <a:srgbClr val="FF5757">
                <a:alpha val="32941"/>
              </a:srgbClr>
            </a:solidFill>
            <a:prstDash val="solid"/>
            <a:headEnd type="none" w="sm" len="sm"/>
            <a:tailEnd type="none" w="sm" len="sm"/>
          </a:ln>
        </p:spPr>
        <p:txBody>
          <a:bodyPr/>
          <a:lstStyle/>
          <a:p>
            <a:endParaRPr lang="en-PH"/>
          </a:p>
        </p:txBody>
      </p:sp>
      <p:sp>
        <p:nvSpPr>
          <p:cNvPr id="33" name="AutoShape 33"/>
          <p:cNvSpPr/>
          <p:nvPr/>
        </p:nvSpPr>
        <p:spPr>
          <a:xfrm flipV="1">
            <a:off x="7050274" y="4788388"/>
            <a:ext cx="0" cy="1372941"/>
          </a:xfrm>
          <a:prstGeom prst="line">
            <a:avLst/>
          </a:prstGeom>
          <a:ln w="47625" cap="rnd">
            <a:solidFill>
              <a:srgbClr val="38B6FF">
                <a:alpha val="32941"/>
              </a:srgbClr>
            </a:solidFill>
            <a:prstDash val="solid"/>
            <a:headEnd type="none" w="sm" len="sm"/>
            <a:tailEnd type="none" w="sm" len="sm"/>
          </a:ln>
        </p:spPr>
        <p:txBody>
          <a:bodyPr/>
          <a:lstStyle/>
          <a:p>
            <a:endParaRPr lang="en-PH"/>
          </a:p>
        </p:txBody>
      </p:sp>
      <p:sp>
        <p:nvSpPr>
          <p:cNvPr id="34" name="AutoShape 34"/>
          <p:cNvSpPr/>
          <p:nvPr/>
        </p:nvSpPr>
        <p:spPr>
          <a:xfrm flipH="1">
            <a:off x="5227243" y="6684074"/>
            <a:ext cx="1214209" cy="0"/>
          </a:xfrm>
          <a:prstGeom prst="line">
            <a:avLst/>
          </a:prstGeom>
          <a:ln w="47625" cap="rnd">
            <a:solidFill>
              <a:srgbClr val="C9E265">
                <a:alpha val="32941"/>
              </a:srgbClr>
            </a:solidFill>
            <a:prstDash val="solid"/>
            <a:headEnd type="none" w="sm" len="sm"/>
            <a:tailEnd type="none" w="sm" len="sm"/>
          </a:ln>
        </p:spPr>
        <p:txBody>
          <a:bodyPr/>
          <a:lstStyle/>
          <a:p>
            <a:endParaRPr lang="en-PH"/>
          </a:p>
        </p:txBody>
      </p:sp>
      <p:sp>
        <p:nvSpPr>
          <p:cNvPr id="35" name="AutoShape 35"/>
          <p:cNvSpPr/>
          <p:nvPr/>
        </p:nvSpPr>
        <p:spPr>
          <a:xfrm flipH="1">
            <a:off x="5211703" y="6499414"/>
            <a:ext cx="1230522" cy="0"/>
          </a:xfrm>
          <a:prstGeom prst="line">
            <a:avLst/>
          </a:prstGeom>
          <a:ln w="47625" cap="rnd">
            <a:solidFill>
              <a:srgbClr val="FF5757">
                <a:alpha val="32941"/>
              </a:srgbClr>
            </a:solidFill>
            <a:prstDash val="solid"/>
            <a:headEnd type="none" w="sm" len="sm"/>
            <a:tailEnd type="none" w="sm" len="sm"/>
          </a:ln>
        </p:spPr>
        <p:txBody>
          <a:bodyPr/>
          <a:lstStyle/>
          <a:p>
            <a:endParaRPr lang="en-PH"/>
          </a:p>
        </p:txBody>
      </p:sp>
      <p:sp>
        <p:nvSpPr>
          <p:cNvPr id="36" name="AutoShape 36"/>
          <p:cNvSpPr/>
          <p:nvPr/>
        </p:nvSpPr>
        <p:spPr>
          <a:xfrm flipH="1">
            <a:off x="5211703" y="6292008"/>
            <a:ext cx="1230541" cy="0"/>
          </a:xfrm>
          <a:prstGeom prst="line">
            <a:avLst/>
          </a:prstGeom>
          <a:ln w="47625" cap="rnd">
            <a:solidFill>
              <a:srgbClr val="38B6FF">
                <a:alpha val="32941"/>
              </a:srgbClr>
            </a:solidFill>
            <a:prstDash val="solid"/>
            <a:headEnd type="none" w="sm" len="sm"/>
            <a:tailEnd type="none" w="sm" len="sm"/>
          </a:ln>
        </p:spPr>
        <p:txBody>
          <a:bodyPr/>
          <a:lstStyle/>
          <a:p>
            <a:endParaRPr lang="en-PH"/>
          </a:p>
        </p:txBody>
      </p:sp>
      <p:sp>
        <p:nvSpPr>
          <p:cNvPr id="37" name="AutoShape 37"/>
          <p:cNvSpPr/>
          <p:nvPr/>
        </p:nvSpPr>
        <p:spPr>
          <a:xfrm flipH="1">
            <a:off x="10470114" y="6638034"/>
            <a:ext cx="1214209" cy="0"/>
          </a:xfrm>
          <a:prstGeom prst="line">
            <a:avLst/>
          </a:prstGeom>
          <a:ln w="47625" cap="rnd">
            <a:solidFill>
              <a:srgbClr val="C9E265">
                <a:alpha val="32941"/>
              </a:srgbClr>
            </a:solidFill>
            <a:prstDash val="solid"/>
            <a:headEnd type="none" w="sm" len="sm"/>
            <a:tailEnd type="none" w="sm" len="sm"/>
          </a:ln>
        </p:spPr>
        <p:txBody>
          <a:bodyPr/>
          <a:lstStyle/>
          <a:p>
            <a:endParaRPr lang="en-PH"/>
          </a:p>
        </p:txBody>
      </p:sp>
      <p:sp>
        <p:nvSpPr>
          <p:cNvPr id="38" name="AutoShape 38"/>
          <p:cNvSpPr/>
          <p:nvPr/>
        </p:nvSpPr>
        <p:spPr>
          <a:xfrm flipH="1">
            <a:off x="10454574" y="6453375"/>
            <a:ext cx="1230522" cy="0"/>
          </a:xfrm>
          <a:prstGeom prst="line">
            <a:avLst/>
          </a:prstGeom>
          <a:ln w="47625" cap="rnd">
            <a:solidFill>
              <a:srgbClr val="FF5757">
                <a:alpha val="32941"/>
              </a:srgbClr>
            </a:solidFill>
            <a:prstDash val="solid"/>
            <a:headEnd type="none" w="sm" len="sm"/>
            <a:tailEnd type="none" w="sm" len="sm"/>
          </a:ln>
        </p:spPr>
        <p:txBody>
          <a:bodyPr/>
          <a:lstStyle/>
          <a:p>
            <a:endParaRPr lang="en-PH"/>
          </a:p>
        </p:txBody>
      </p:sp>
      <p:sp>
        <p:nvSpPr>
          <p:cNvPr id="39" name="TextBox 39"/>
          <p:cNvSpPr txBox="1"/>
          <p:nvPr/>
        </p:nvSpPr>
        <p:spPr>
          <a:xfrm>
            <a:off x="7900947" y="3321449"/>
            <a:ext cx="595592" cy="221312"/>
          </a:xfrm>
          <a:prstGeom prst="rect">
            <a:avLst/>
          </a:prstGeom>
        </p:spPr>
        <p:txBody>
          <a:bodyPr lIns="0" tIns="0" rIns="0" bIns="0" rtlCol="0" anchor="t">
            <a:spAutoFit/>
          </a:bodyPr>
          <a:lstStyle/>
          <a:p>
            <a:pPr algn="ctr">
              <a:lnSpc>
                <a:spcPts val="1770"/>
              </a:lnSpc>
            </a:pPr>
            <a:r>
              <a:rPr lang="en-US" sz="1264" b="1">
                <a:solidFill>
                  <a:srgbClr val="000000">
                    <a:alpha val="32941"/>
                  </a:srgbClr>
                </a:solidFill>
                <a:latin typeface="Now Bold"/>
                <a:ea typeface="Now Bold"/>
                <a:cs typeface="Now Bold"/>
                <a:sym typeface="Now Bold"/>
              </a:rPr>
              <a:t>MAR</a:t>
            </a:r>
          </a:p>
        </p:txBody>
      </p:sp>
      <p:sp>
        <p:nvSpPr>
          <p:cNvPr id="40" name="TextBox 40"/>
          <p:cNvSpPr txBox="1"/>
          <p:nvPr/>
        </p:nvSpPr>
        <p:spPr>
          <a:xfrm>
            <a:off x="7920765" y="4221386"/>
            <a:ext cx="595592" cy="221312"/>
          </a:xfrm>
          <a:prstGeom prst="rect">
            <a:avLst/>
          </a:prstGeom>
        </p:spPr>
        <p:txBody>
          <a:bodyPr lIns="0" tIns="0" rIns="0" bIns="0" rtlCol="0" anchor="t">
            <a:spAutoFit/>
          </a:bodyPr>
          <a:lstStyle/>
          <a:p>
            <a:pPr algn="ctr">
              <a:lnSpc>
                <a:spcPts val="1770"/>
              </a:lnSpc>
            </a:pPr>
            <a:r>
              <a:rPr lang="en-US" sz="1264" b="1">
                <a:solidFill>
                  <a:srgbClr val="000000">
                    <a:alpha val="32941"/>
                  </a:srgbClr>
                </a:solidFill>
                <a:latin typeface="Now Bold"/>
                <a:ea typeface="Now Bold"/>
                <a:cs typeface="Now Bold"/>
                <a:sym typeface="Now Bold"/>
              </a:rPr>
              <a:t>MDR</a:t>
            </a:r>
          </a:p>
        </p:txBody>
      </p:sp>
      <p:sp>
        <p:nvSpPr>
          <p:cNvPr id="41" name="AutoShape 41"/>
          <p:cNvSpPr/>
          <p:nvPr/>
        </p:nvSpPr>
        <p:spPr>
          <a:xfrm flipH="1">
            <a:off x="7634665" y="3446392"/>
            <a:ext cx="327340" cy="0"/>
          </a:xfrm>
          <a:prstGeom prst="line">
            <a:avLst/>
          </a:prstGeom>
          <a:ln w="47625" cap="rnd">
            <a:solidFill>
              <a:srgbClr val="C9E265">
                <a:alpha val="32941"/>
              </a:srgbClr>
            </a:solidFill>
            <a:prstDash val="solid"/>
            <a:headEnd type="none" w="sm" len="sm"/>
            <a:tailEnd type="none" w="sm" len="sm"/>
          </a:ln>
        </p:spPr>
        <p:txBody>
          <a:bodyPr/>
          <a:lstStyle/>
          <a:p>
            <a:endParaRPr lang="en-PH"/>
          </a:p>
        </p:txBody>
      </p:sp>
      <p:sp>
        <p:nvSpPr>
          <p:cNvPr id="42" name="AutoShape 42"/>
          <p:cNvSpPr/>
          <p:nvPr/>
        </p:nvSpPr>
        <p:spPr>
          <a:xfrm>
            <a:off x="7800620" y="4324234"/>
            <a:ext cx="198525" cy="0"/>
          </a:xfrm>
          <a:prstGeom prst="line">
            <a:avLst/>
          </a:prstGeom>
          <a:ln w="47625" cap="rnd">
            <a:solidFill>
              <a:srgbClr val="FF5757">
                <a:alpha val="32941"/>
              </a:srgbClr>
            </a:solidFill>
            <a:prstDash val="solid"/>
            <a:headEnd type="none" w="sm" len="sm"/>
            <a:tailEnd type="none" w="sm" len="sm"/>
          </a:ln>
        </p:spPr>
        <p:txBody>
          <a:bodyPr/>
          <a:lstStyle/>
          <a:p>
            <a:endParaRPr lang="en-PH"/>
          </a:p>
        </p:txBody>
      </p:sp>
      <p:sp>
        <p:nvSpPr>
          <p:cNvPr id="43" name="AutoShape 43"/>
          <p:cNvSpPr/>
          <p:nvPr/>
        </p:nvSpPr>
        <p:spPr>
          <a:xfrm flipV="1">
            <a:off x="6693789" y="4086727"/>
            <a:ext cx="0" cy="731398"/>
          </a:xfrm>
          <a:prstGeom prst="line">
            <a:avLst/>
          </a:prstGeom>
          <a:ln w="47625" cap="rnd">
            <a:solidFill>
              <a:srgbClr val="38B6FF">
                <a:alpha val="32941"/>
              </a:srgbClr>
            </a:solidFill>
            <a:prstDash val="solid"/>
            <a:headEnd type="none" w="sm" len="sm"/>
            <a:tailEnd type="none" w="sm" len="sm"/>
          </a:ln>
        </p:spPr>
        <p:txBody>
          <a:bodyPr/>
          <a:lstStyle/>
          <a:p>
            <a:endParaRPr lang="en-PH"/>
          </a:p>
        </p:txBody>
      </p:sp>
      <p:sp>
        <p:nvSpPr>
          <p:cNvPr id="44" name="AutoShape 44"/>
          <p:cNvSpPr/>
          <p:nvPr/>
        </p:nvSpPr>
        <p:spPr>
          <a:xfrm flipH="1">
            <a:off x="6247700" y="4818126"/>
            <a:ext cx="468302" cy="0"/>
          </a:xfrm>
          <a:prstGeom prst="line">
            <a:avLst/>
          </a:prstGeom>
          <a:ln w="47625" cap="rnd">
            <a:solidFill>
              <a:srgbClr val="38B6FF">
                <a:alpha val="32941"/>
              </a:srgbClr>
            </a:solidFill>
            <a:prstDash val="solid"/>
            <a:headEnd type="none" w="sm" len="sm"/>
            <a:tailEnd type="none" w="sm" len="sm"/>
          </a:ln>
        </p:spPr>
        <p:txBody>
          <a:bodyPr/>
          <a:lstStyle/>
          <a:p>
            <a:endParaRPr lang="en-PH"/>
          </a:p>
        </p:txBody>
      </p:sp>
      <p:sp>
        <p:nvSpPr>
          <p:cNvPr id="45" name="AutoShape 45"/>
          <p:cNvSpPr/>
          <p:nvPr/>
        </p:nvSpPr>
        <p:spPr>
          <a:xfrm flipH="1">
            <a:off x="6581972" y="4818126"/>
            <a:ext cx="468302" cy="0"/>
          </a:xfrm>
          <a:prstGeom prst="line">
            <a:avLst/>
          </a:prstGeom>
          <a:ln w="47625" cap="rnd">
            <a:solidFill>
              <a:srgbClr val="38B6FF">
                <a:alpha val="32941"/>
              </a:srgbClr>
            </a:solidFill>
            <a:prstDash val="solid"/>
            <a:headEnd type="none" w="sm" len="sm"/>
            <a:tailEnd type="none" w="sm" len="sm"/>
          </a:ln>
        </p:spPr>
        <p:txBody>
          <a:bodyPr/>
          <a:lstStyle/>
          <a:p>
            <a:endParaRPr lang="en-PH"/>
          </a:p>
        </p:txBody>
      </p:sp>
      <p:sp>
        <p:nvSpPr>
          <p:cNvPr id="46" name="AutoShape 46"/>
          <p:cNvSpPr/>
          <p:nvPr/>
        </p:nvSpPr>
        <p:spPr>
          <a:xfrm flipH="1">
            <a:off x="11259410" y="3923834"/>
            <a:ext cx="285419" cy="6628"/>
          </a:xfrm>
          <a:prstGeom prst="line">
            <a:avLst/>
          </a:prstGeom>
          <a:ln w="47625" cap="rnd">
            <a:solidFill>
              <a:srgbClr val="FF5757">
                <a:alpha val="32941"/>
              </a:srgbClr>
            </a:solidFill>
            <a:prstDash val="solid"/>
            <a:headEnd type="none" w="sm" len="sm"/>
            <a:tailEnd type="none" w="sm" len="sm"/>
          </a:ln>
        </p:spPr>
        <p:txBody>
          <a:bodyPr/>
          <a:lstStyle/>
          <a:p>
            <a:endParaRPr lang="en-PH"/>
          </a:p>
        </p:txBody>
      </p:sp>
      <p:sp>
        <p:nvSpPr>
          <p:cNvPr id="47" name="AutoShape 47"/>
          <p:cNvSpPr/>
          <p:nvPr/>
        </p:nvSpPr>
        <p:spPr>
          <a:xfrm>
            <a:off x="11541727" y="3424258"/>
            <a:ext cx="0" cy="529771"/>
          </a:xfrm>
          <a:prstGeom prst="line">
            <a:avLst/>
          </a:prstGeom>
          <a:ln w="47625" cap="rnd">
            <a:solidFill>
              <a:srgbClr val="FF5757">
                <a:alpha val="32941"/>
              </a:srgbClr>
            </a:solidFill>
            <a:prstDash val="solid"/>
            <a:headEnd type="none" w="sm" len="sm"/>
            <a:tailEnd type="none" w="sm" len="sm"/>
          </a:ln>
        </p:spPr>
        <p:txBody>
          <a:bodyPr/>
          <a:lstStyle/>
          <a:p>
            <a:endParaRPr lang="en-PH"/>
          </a:p>
        </p:txBody>
      </p:sp>
      <p:sp>
        <p:nvSpPr>
          <p:cNvPr id="48" name="AutoShape 48"/>
          <p:cNvSpPr/>
          <p:nvPr/>
        </p:nvSpPr>
        <p:spPr>
          <a:xfrm>
            <a:off x="11268476" y="3424274"/>
            <a:ext cx="276869" cy="0"/>
          </a:xfrm>
          <a:prstGeom prst="line">
            <a:avLst/>
          </a:prstGeom>
          <a:ln w="47625" cap="rnd">
            <a:solidFill>
              <a:srgbClr val="FF5757">
                <a:alpha val="32941"/>
              </a:srgbClr>
            </a:solidFill>
            <a:prstDash val="solid"/>
            <a:headEnd type="none" w="sm" len="sm"/>
            <a:tailEnd type="none" w="sm" len="sm"/>
          </a:ln>
        </p:spPr>
        <p:txBody>
          <a:bodyPr/>
          <a:lstStyle/>
          <a:p>
            <a:endParaRPr lang="en-PH"/>
          </a:p>
        </p:txBody>
      </p:sp>
      <p:grpSp>
        <p:nvGrpSpPr>
          <p:cNvPr id="49" name="Group 49"/>
          <p:cNvGrpSpPr/>
          <p:nvPr/>
        </p:nvGrpSpPr>
        <p:grpSpPr>
          <a:xfrm>
            <a:off x="6509996" y="7998559"/>
            <a:ext cx="4012723" cy="877488"/>
            <a:chOff x="0" y="0"/>
            <a:chExt cx="1566180" cy="342487"/>
          </a:xfrm>
        </p:grpSpPr>
        <p:sp>
          <p:nvSpPr>
            <p:cNvPr id="50" name="Freeform 50"/>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alpha val="32941"/>
              </a:srgbClr>
            </a:solidFill>
          </p:spPr>
          <p:txBody>
            <a:bodyPr/>
            <a:lstStyle/>
            <a:p>
              <a:endParaRPr lang="en-PH"/>
            </a:p>
          </p:txBody>
        </p:sp>
      </p:grpSp>
      <p:sp>
        <p:nvSpPr>
          <p:cNvPr id="51" name="AutoShape 51"/>
          <p:cNvSpPr/>
          <p:nvPr/>
        </p:nvSpPr>
        <p:spPr>
          <a:xfrm flipV="1">
            <a:off x="8448213" y="7065730"/>
            <a:ext cx="0" cy="932829"/>
          </a:xfrm>
          <a:prstGeom prst="line">
            <a:avLst/>
          </a:prstGeom>
          <a:ln w="47625" cap="rnd">
            <a:solidFill>
              <a:srgbClr val="FF66C4">
                <a:alpha val="32941"/>
              </a:srgbClr>
            </a:solidFill>
            <a:prstDash val="solid"/>
            <a:headEnd type="none" w="sm" len="sm"/>
            <a:tailEnd type="none" w="sm" len="sm"/>
          </a:ln>
        </p:spPr>
        <p:txBody>
          <a:bodyPr/>
          <a:lstStyle/>
          <a:p>
            <a:endParaRPr lang="en-PH"/>
          </a:p>
        </p:txBody>
      </p:sp>
      <p:sp>
        <p:nvSpPr>
          <p:cNvPr id="52" name="TextBox 52"/>
          <p:cNvSpPr txBox="1"/>
          <p:nvPr/>
        </p:nvSpPr>
        <p:spPr>
          <a:xfrm>
            <a:off x="4130600" y="6266474"/>
            <a:ext cx="772956" cy="395391"/>
          </a:xfrm>
          <a:prstGeom prst="rect">
            <a:avLst/>
          </a:prstGeom>
        </p:spPr>
        <p:txBody>
          <a:bodyPr lIns="0" tIns="0" rIns="0" bIns="0" rtlCol="0" anchor="t">
            <a:spAutoFit/>
          </a:bodyPr>
          <a:lstStyle/>
          <a:p>
            <a:pPr algn="ctr">
              <a:lnSpc>
                <a:spcPts val="3107"/>
              </a:lnSpc>
            </a:pPr>
            <a:r>
              <a:rPr lang="en-US" sz="2219" b="1">
                <a:solidFill>
                  <a:srgbClr val="000000">
                    <a:alpha val="32941"/>
                  </a:srgbClr>
                </a:solidFill>
                <a:latin typeface="Now Bold"/>
                <a:ea typeface="Now Bold"/>
                <a:cs typeface="Now Bold"/>
                <a:sym typeface="Now Bold"/>
              </a:rPr>
              <a:t>Input</a:t>
            </a:r>
          </a:p>
        </p:txBody>
      </p:sp>
      <p:sp>
        <p:nvSpPr>
          <p:cNvPr id="53" name="TextBox 53"/>
          <p:cNvSpPr txBox="1"/>
          <p:nvPr/>
        </p:nvSpPr>
        <p:spPr>
          <a:xfrm>
            <a:off x="11999581" y="6325781"/>
            <a:ext cx="974931" cy="353594"/>
          </a:xfrm>
          <a:prstGeom prst="rect">
            <a:avLst/>
          </a:prstGeom>
        </p:spPr>
        <p:txBody>
          <a:bodyPr lIns="0" tIns="0" rIns="0" bIns="0" rtlCol="0" anchor="t">
            <a:spAutoFit/>
          </a:bodyPr>
          <a:lstStyle/>
          <a:p>
            <a:pPr algn="ctr">
              <a:lnSpc>
                <a:spcPts val="2898"/>
              </a:lnSpc>
            </a:pPr>
            <a:r>
              <a:rPr lang="en-US" sz="2070" b="1">
                <a:solidFill>
                  <a:srgbClr val="000000"/>
                </a:solidFill>
                <a:latin typeface="Now Bold"/>
                <a:ea typeface="Now Bold"/>
                <a:cs typeface="Now Bold"/>
                <a:sym typeface="Now Bold"/>
              </a:rPr>
              <a:t>Output</a:t>
            </a:r>
          </a:p>
        </p:txBody>
      </p:sp>
      <p:sp>
        <p:nvSpPr>
          <p:cNvPr id="54" name="TextBox 54"/>
          <p:cNvSpPr txBox="1"/>
          <p:nvPr/>
        </p:nvSpPr>
        <p:spPr>
          <a:xfrm>
            <a:off x="6921650" y="2735577"/>
            <a:ext cx="3149779" cy="284698"/>
          </a:xfrm>
          <a:prstGeom prst="rect">
            <a:avLst/>
          </a:prstGeom>
        </p:spPr>
        <p:txBody>
          <a:bodyPr lIns="0" tIns="0" rIns="0" bIns="0" rtlCol="0" anchor="t">
            <a:spAutoFit/>
          </a:bodyPr>
          <a:lstStyle/>
          <a:p>
            <a:pPr algn="ctr">
              <a:lnSpc>
                <a:spcPts val="2265"/>
              </a:lnSpc>
            </a:pPr>
            <a:r>
              <a:rPr lang="en-US" sz="1618" b="1">
                <a:solidFill>
                  <a:srgbClr val="000000">
                    <a:alpha val="32941"/>
                  </a:srgbClr>
                </a:solidFill>
                <a:latin typeface="Now Bold"/>
                <a:ea typeface="Now Bold"/>
                <a:cs typeface="Now Bold"/>
                <a:sym typeface="Now Bold"/>
              </a:rPr>
              <a:t>Central Processing Unit (CPU)</a:t>
            </a:r>
          </a:p>
        </p:txBody>
      </p:sp>
      <p:sp>
        <p:nvSpPr>
          <p:cNvPr id="55" name="TextBox 55"/>
          <p:cNvSpPr txBox="1"/>
          <p:nvPr/>
        </p:nvSpPr>
        <p:spPr>
          <a:xfrm>
            <a:off x="6935066" y="6493053"/>
            <a:ext cx="2852680" cy="251913"/>
          </a:xfrm>
          <a:prstGeom prst="rect">
            <a:avLst/>
          </a:prstGeom>
        </p:spPr>
        <p:txBody>
          <a:bodyPr lIns="0" tIns="0" rIns="0" bIns="0" rtlCol="0" anchor="t">
            <a:spAutoFit/>
          </a:bodyPr>
          <a:lstStyle/>
          <a:p>
            <a:pPr algn="ctr">
              <a:lnSpc>
                <a:spcPts val="2051"/>
              </a:lnSpc>
            </a:pPr>
            <a:r>
              <a:rPr lang="en-US" sz="1465" b="1">
                <a:solidFill>
                  <a:srgbClr val="000000">
                    <a:alpha val="32941"/>
                  </a:srgbClr>
                </a:solidFill>
                <a:latin typeface="Now Bold"/>
                <a:ea typeface="Now Bold"/>
                <a:cs typeface="Now Bold"/>
                <a:sym typeface="Now Bold"/>
              </a:rPr>
              <a:t>Memory Unit (RAM)</a:t>
            </a:r>
          </a:p>
        </p:txBody>
      </p:sp>
      <p:sp>
        <p:nvSpPr>
          <p:cNvPr id="56" name="TextBox 56"/>
          <p:cNvSpPr txBox="1"/>
          <p:nvPr/>
        </p:nvSpPr>
        <p:spPr>
          <a:xfrm>
            <a:off x="5701945" y="5037514"/>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32941"/>
                  </a:srgbClr>
                </a:solidFill>
                <a:latin typeface="Gagalin"/>
                <a:ea typeface="Gagalin"/>
                <a:cs typeface="Gagalin"/>
                <a:sym typeface="Gagalin"/>
              </a:rPr>
              <a:t>ALU</a:t>
            </a:r>
          </a:p>
        </p:txBody>
      </p:sp>
      <p:sp>
        <p:nvSpPr>
          <p:cNvPr id="57" name="TextBox 57"/>
          <p:cNvSpPr txBox="1"/>
          <p:nvPr/>
        </p:nvSpPr>
        <p:spPr>
          <a:xfrm>
            <a:off x="6339053" y="3550003"/>
            <a:ext cx="376949" cy="261324"/>
          </a:xfrm>
          <a:prstGeom prst="rect">
            <a:avLst/>
          </a:prstGeom>
        </p:spPr>
        <p:txBody>
          <a:bodyPr lIns="0" tIns="0" rIns="0" bIns="0" rtlCol="0" anchor="t">
            <a:spAutoFit/>
          </a:bodyPr>
          <a:lstStyle/>
          <a:p>
            <a:pPr algn="ctr">
              <a:lnSpc>
                <a:spcPts val="2178"/>
              </a:lnSpc>
              <a:spcBef>
                <a:spcPct val="0"/>
              </a:spcBef>
            </a:pPr>
            <a:r>
              <a:rPr lang="en-US" sz="1556">
                <a:solidFill>
                  <a:srgbClr val="000000">
                    <a:alpha val="32941"/>
                  </a:srgbClr>
                </a:solidFill>
                <a:latin typeface="Gagalin"/>
                <a:ea typeface="Gagalin"/>
                <a:cs typeface="Gagalin"/>
                <a:sym typeface="Gagalin"/>
              </a:rPr>
              <a:t>CU</a:t>
            </a:r>
          </a:p>
        </p:txBody>
      </p:sp>
      <p:sp>
        <p:nvSpPr>
          <p:cNvPr id="58" name="TextBox 58"/>
          <p:cNvSpPr txBox="1"/>
          <p:nvPr/>
        </p:nvSpPr>
        <p:spPr>
          <a:xfrm>
            <a:off x="7900947" y="3782752"/>
            <a:ext cx="595592" cy="221312"/>
          </a:xfrm>
          <a:prstGeom prst="rect">
            <a:avLst/>
          </a:prstGeom>
        </p:spPr>
        <p:txBody>
          <a:bodyPr lIns="0" tIns="0" rIns="0" bIns="0" rtlCol="0" anchor="t">
            <a:spAutoFit/>
          </a:bodyPr>
          <a:lstStyle/>
          <a:p>
            <a:pPr algn="ctr">
              <a:lnSpc>
                <a:spcPts val="1770"/>
              </a:lnSpc>
            </a:pPr>
            <a:r>
              <a:rPr lang="en-US" sz="1264" b="1">
                <a:solidFill>
                  <a:srgbClr val="000000">
                    <a:alpha val="32941"/>
                  </a:srgbClr>
                </a:solidFill>
                <a:latin typeface="Now Bold"/>
                <a:ea typeface="Now Bold"/>
                <a:cs typeface="Now Bold"/>
                <a:sym typeface="Now Bold"/>
              </a:rPr>
              <a:t>PC</a:t>
            </a:r>
          </a:p>
        </p:txBody>
      </p:sp>
      <p:sp>
        <p:nvSpPr>
          <p:cNvPr id="59" name="TextBox 59"/>
          <p:cNvSpPr txBox="1"/>
          <p:nvPr/>
        </p:nvSpPr>
        <p:spPr>
          <a:xfrm>
            <a:off x="7900947" y="4663108"/>
            <a:ext cx="595592" cy="222651"/>
          </a:xfrm>
          <a:prstGeom prst="rect">
            <a:avLst/>
          </a:prstGeom>
        </p:spPr>
        <p:txBody>
          <a:bodyPr lIns="0" tIns="0" rIns="0" bIns="0" rtlCol="0" anchor="t">
            <a:spAutoFit/>
          </a:bodyPr>
          <a:lstStyle/>
          <a:p>
            <a:pPr algn="ctr">
              <a:lnSpc>
                <a:spcPts val="1770"/>
              </a:lnSpc>
            </a:pPr>
            <a:r>
              <a:rPr lang="en-US" sz="1264" b="1">
                <a:solidFill>
                  <a:srgbClr val="000000">
                    <a:alpha val="32941"/>
                  </a:srgbClr>
                </a:solidFill>
                <a:latin typeface="Now Bold"/>
                <a:ea typeface="Now Bold"/>
                <a:cs typeface="Now Bold"/>
                <a:sym typeface="Now Bold"/>
              </a:rPr>
              <a:t>CIR</a:t>
            </a:r>
          </a:p>
        </p:txBody>
      </p:sp>
      <p:sp>
        <p:nvSpPr>
          <p:cNvPr id="60" name="TextBox 60"/>
          <p:cNvSpPr txBox="1"/>
          <p:nvPr/>
        </p:nvSpPr>
        <p:spPr>
          <a:xfrm>
            <a:off x="7900947" y="5096426"/>
            <a:ext cx="595592" cy="221312"/>
          </a:xfrm>
          <a:prstGeom prst="rect">
            <a:avLst/>
          </a:prstGeom>
        </p:spPr>
        <p:txBody>
          <a:bodyPr lIns="0" tIns="0" rIns="0" bIns="0" rtlCol="0" anchor="t">
            <a:spAutoFit/>
          </a:bodyPr>
          <a:lstStyle/>
          <a:p>
            <a:pPr algn="ctr">
              <a:lnSpc>
                <a:spcPts val="1770"/>
              </a:lnSpc>
            </a:pPr>
            <a:r>
              <a:rPr lang="en-US" sz="1264" b="1">
                <a:solidFill>
                  <a:srgbClr val="000000">
                    <a:alpha val="32941"/>
                  </a:srgbClr>
                </a:solidFill>
                <a:latin typeface="Now Bold"/>
                <a:ea typeface="Now Bold"/>
                <a:cs typeface="Now Bold"/>
                <a:sym typeface="Now Bold"/>
              </a:rPr>
              <a:t>ACC</a:t>
            </a:r>
          </a:p>
        </p:txBody>
      </p:sp>
      <p:sp>
        <p:nvSpPr>
          <p:cNvPr id="61" name="TextBox 61"/>
          <p:cNvSpPr txBox="1"/>
          <p:nvPr/>
        </p:nvSpPr>
        <p:spPr>
          <a:xfrm>
            <a:off x="6873323" y="8166778"/>
            <a:ext cx="3366702" cy="512473"/>
          </a:xfrm>
          <a:prstGeom prst="rect">
            <a:avLst/>
          </a:prstGeom>
        </p:spPr>
        <p:txBody>
          <a:bodyPr lIns="0" tIns="0" rIns="0" bIns="0" rtlCol="0" anchor="t">
            <a:spAutoFit/>
          </a:bodyPr>
          <a:lstStyle/>
          <a:p>
            <a:pPr algn="ctr">
              <a:lnSpc>
                <a:spcPts val="2051"/>
              </a:lnSpc>
            </a:pPr>
            <a:r>
              <a:rPr lang="en-US" sz="1465" b="1">
                <a:solidFill>
                  <a:srgbClr val="000000">
                    <a:alpha val="32941"/>
                  </a:srgbClr>
                </a:solidFill>
                <a:latin typeface="Now Bold"/>
                <a:ea typeface="Now Bold"/>
                <a:cs typeface="Now Bold"/>
                <a:sym typeface="Now Bold"/>
              </a:rPr>
              <a:t>Secondary Storage</a:t>
            </a:r>
          </a:p>
          <a:p>
            <a:pPr algn="ctr">
              <a:lnSpc>
                <a:spcPts val="2051"/>
              </a:lnSpc>
            </a:pPr>
            <a:r>
              <a:rPr lang="en-US" sz="1465" b="1">
                <a:solidFill>
                  <a:srgbClr val="000000">
                    <a:alpha val="32941"/>
                  </a:srgbClr>
                </a:solidFill>
                <a:latin typeface="Now Bold"/>
                <a:ea typeface="Now Bold"/>
                <a:cs typeface="Now Bold"/>
                <a:sym typeface="Now Bold"/>
              </a:rPr>
              <a:t>(HDD, SSD, Removable Disk, CD)</a:t>
            </a:r>
          </a:p>
        </p:txBody>
      </p:sp>
      <p:sp>
        <p:nvSpPr>
          <p:cNvPr id="62" name="TextBox 62"/>
          <p:cNvSpPr txBox="1"/>
          <p:nvPr/>
        </p:nvSpPr>
        <p:spPr>
          <a:xfrm>
            <a:off x="8516358" y="7262894"/>
            <a:ext cx="1862974" cy="509926"/>
          </a:xfrm>
          <a:prstGeom prst="rect">
            <a:avLst/>
          </a:prstGeom>
        </p:spPr>
        <p:txBody>
          <a:bodyPr lIns="0" tIns="0" rIns="0" bIns="0" rtlCol="0" anchor="t">
            <a:spAutoFit/>
          </a:bodyPr>
          <a:lstStyle/>
          <a:p>
            <a:pPr algn="l">
              <a:lnSpc>
                <a:spcPts val="2051"/>
              </a:lnSpc>
            </a:pPr>
            <a:r>
              <a:rPr lang="en-US" sz="1465" b="1">
                <a:solidFill>
                  <a:srgbClr val="000000">
                    <a:alpha val="32941"/>
                  </a:srgbClr>
                </a:solidFill>
                <a:latin typeface="Now Bold"/>
                <a:ea typeface="Now Bold"/>
                <a:cs typeface="Now Bold"/>
                <a:sym typeface="Now Bold"/>
              </a:rPr>
              <a:t>Load executable code when needed</a:t>
            </a:r>
          </a:p>
        </p:txBody>
      </p:sp>
      <p:sp>
        <p:nvSpPr>
          <p:cNvPr id="63" name="AutoShape 63"/>
          <p:cNvSpPr/>
          <p:nvPr/>
        </p:nvSpPr>
        <p:spPr>
          <a:xfrm flipH="1">
            <a:off x="14339216" y="2555847"/>
            <a:ext cx="903629" cy="0"/>
          </a:xfrm>
          <a:prstGeom prst="line">
            <a:avLst/>
          </a:prstGeom>
          <a:ln w="85725" cap="rnd">
            <a:solidFill>
              <a:srgbClr val="38B6FF">
                <a:alpha val="32941"/>
              </a:srgbClr>
            </a:solidFill>
            <a:prstDash val="solid"/>
            <a:headEnd type="none" w="sm" len="sm"/>
            <a:tailEnd type="none" w="sm" len="sm"/>
          </a:ln>
        </p:spPr>
        <p:txBody>
          <a:bodyPr/>
          <a:lstStyle/>
          <a:p>
            <a:endParaRPr lang="en-PH"/>
          </a:p>
        </p:txBody>
      </p:sp>
      <p:sp>
        <p:nvSpPr>
          <p:cNvPr id="64" name="AutoShape 64"/>
          <p:cNvSpPr/>
          <p:nvPr/>
        </p:nvSpPr>
        <p:spPr>
          <a:xfrm flipH="1">
            <a:off x="14339216" y="3024822"/>
            <a:ext cx="903629" cy="0"/>
          </a:xfrm>
          <a:prstGeom prst="line">
            <a:avLst/>
          </a:prstGeom>
          <a:ln w="85725" cap="rnd">
            <a:solidFill>
              <a:srgbClr val="C9E265">
                <a:alpha val="32941"/>
              </a:srgbClr>
            </a:solidFill>
            <a:prstDash val="solid"/>
            <a:headEnd type="none" w="sm" len="sm"/>
            <a:tailEnd type="none" w="sm" len="sm"/>
          </a:ln>
        </p:spPr>
        <p:txBody>
          <a:bodyPr/>
          <a:lstStyle/>
          <a:p>
            <a:endParaRPr lang="en-PH"/>
          </a:p>
        </p:txBody>
      </p:sp>
      <p:sp>
        <p:nvSpPr>
          <p:cNvPr id="65" name="AutoShape 65"/>
          <p:cNvSpPr/>
          <p:nvPr/>
        </p:nvSpPr>
        <p:spPr>
          <a:xfrm flipH="1">
            <a:off x="14339216" y="3465179"/>
            <a:ext cx="903629" cy="0"/>
          </a:xfrm>
          <a:prstGeom prst="line">
            <a:avLst/>
          </a:prstGeom>
          <a:ln w="85725" cap="rnd">
            <a:solidFill>
              <a:srgbClr val="FF5757">
                <a:alpha val="32941"/>
              </a:srgbClr>
            </a:solidFill>
            <a:prstDash val="solid"/>
            <a:headEnd type="none" w="sm" len="sm"/>
            <a:tailEnd type="none" w="sm" len="sm"/>
          </a:ln>
        </p:spPr>
        <p:txBody>
          <a:bodyPr/>
          <a:lstStyle/>
          <a:p>
            <a:endParaRPr lang="en-PH"/>
          </a:p>
        </p:txBody>
      </p:sp>
      <p:sp>
        <p:nvSpPr>
          <p:cNvPr id="66" name="TextBox 66"/>
          <p:cNvSpPr txBox="1"/>
          <p:nvPr/>
        </p:nvSpPr>
        <p:spPr>
          <a:xfrm>
            <a:off x="13035853" y="2432308"/>
            <a:ext cx="3475768" cy="219759"/>
          </a:xfrm>
          <a:prstGeom prst="rect">
            <a:avLst/>
          </a:prstGeom>
        </p:spPr>
        <p:txBody>
          <a:bodyPr lIns="0" tIns="0" rIns="0" bIns="0" rtlCol="0" anchor="t">
            <a:spAutoFit/>
          </a:bodyPr>
          <a:lstStyle/>
          <a:p>
            <a:pPr algn="l">
              <a:lnSpc>
                <a:spcPts val="1799"/>
              </a:lnSpc>
            </a:pPr>
            <a:r>
              <a:rPr lang="en-US" sz="1285" b="1">
                <a:solidFill>
                  <a:srgbClr val="000000">
                    <a:alpha val="32941"/>
                  </a:srgbClr>
                </a:solidFill>
                <a:latin typeface="Now Bold"/>
                <a:ea typeface="Now Bold"/>
                <a:cs typeface="Now Bold"/>
                <a:sym typeface="Now Bold"/>
              </a:rPr>
              <a:t>CONTROL BUS</a:t>
            </a:r>
          </a:p>
        </p:txBody>
      </p:sp>
      <p:sp>
        <p:nvSpPr>
          <p:cNvPr id="67" name="TextBox 67"/>
          <p:cNvSpPr txBox="1"/>
          <p:nvPr/>
        </p:nvSpPr>
        <p:spPr>
          <a:xfrm>
            <a:off x="13416477" y="2899717"/>
            <a:ext cx="3475768" cy="219759"/>
          </a:xfrm>
          <a:prstGeom prst="rect">
            <a:avLst/>
          </a:prstGeom>
        </p:spPr>
        <p:txBody>
          <a:bodyPr lIns="0" tIns="0" rIns="0" bIns="0" rtlCol="0" anchor="t">
            <a:spAutoFit/>
          </a:bodyPr>
          <a:lstStyle/>
          <a:p>
            <a:pPr algn="l">
              <a:lnSpc>
                <a:spcPts val="1799"/>
              </a:lnSpc>
            </a:pPr>
            <a:r>
              <a:rPr lang="en-US" sz="1285" b="1">
                <a:solidFill>
                  <a:srgbClr val="000000">
                    <a:alpha val="32941"/>
                  </a:srgbClr>
                </a:solidFill>
                <a:latin typeface="Now Bold"/>
                <a:ea typeface="Now Bold"/>
                <a:cs typeface="Now Bold"/>
                <a:sym typeface="Now Bold"/>
              </a:rPr>
              <a:t>DATA BUS</a:t>
            </a:r>
          </a:p>
        </p:txBody>
      </p:sp>
      <p:sp>
        <p:nvSpPr>
          <p:cNvPr id="68" name="TextBox 68"/>
          <p:cNvSpPr txBox="1"/>
          <p:nvPr/>
        </p:nvSpPr>
        <p:spPr>
          <a:xfrm>
            <a:off x="13090416" y="3341012"/>
            <a:ext cx="3475768" cy="219759"/>
          </a:xfrm>
          <a:prstGeom prst="rect">
            <a:avLst/>
          </a:prstGeom>
        </p:spPr>
        <p:txBody>
          <a:bodyPr lIns="0" tIns="0" rIns="0" bIns="0" rtlCol="0" anchor="t">
            <a:spAutoFit/>
          </a:bodyPr>
          <a:lstStyle/>
          <a:p>
            <a:pPr algn="l">
              <a:lnSpc>
                <a:spcPts val="1799"/>
              </a:lnSpc>
            </a:pPr>
            <a:r>
              <a:rPr lang="en-US" sz="1285" b="1">
                <a:solidFill>
                  <a:srgbClr val="000000">
                    <a:alpha val="32941"/>
                  </a:srgbClr>
                </a:solidFill>
                <a:latin typeface="Now Bold"/>
                <a:ea typeface="Now Bold"/>
                <a:cs typeface="Now Bold"/>
                <a:sym typeface="Now Bold"/>
              </a:rPr>
              <a:t>ADDRESS BUS</a:t>
            </a:r>
          </a:p>
        </p:txBody>
      </p:sp>
      <p:grpSp>
        <p:nvGrpSpPr>
          <p:cNvPr id="69" name="Group 69"/>
          <p:cNvGrpSpPr/>
          <p:nvPr/>
        </p:nvGrpSpPr>
        <p:grpSpPr>
          <a:xfrm rot="5400000">
            <a:off x="11266714" y="4536636"/>
            <a:ext cx="740002" cy="403394"/>
            <a:chOff x="0" y="0"/>
            <a:chExt cx="1122691" cy="612007"/>
          </a:xfrm>
        </p:grpSpPr>
        <p:sp>
          <p:nvSpPr>
            <p:cNvPr id="70" name="Freeform 70"/>
            <p:cNvSpPr/>
            <p:nvPr/>
          </p:nvSpPr>
          <p:spPr>
            <a:xfrm>
              <a:off x="0" y="0"/>
              <a:ext cx="1122691" cy="612007"/>
            </a:xfrm>
            <a:custGeom>
              <a:avLst/>
              <a:gdLst/>
              <a:ahLst/>
              <a:cxnLst/>
              <a:rect l="l" t="t" r="r" b="b"/>
              <a:pathLst>
                <a:path w="1122691" h="612007">
                  <a:moveTo>
                    <a:pt x="0" y="0"/>
                  </a:moveTo>
                  <a:lnTo>
                    <a:pt x="0" y="612007"/>
                  </a:lnTo>
                  <a:lnTo>
                    <a:pt x="1122691" y="612007"/>
                  </a:lnTo>
                  <a:lnTo>
                    <a:pt x="1122691" y="0"/>
                  </a:lnTo>
                  <a:lnTo>
                    <a:pt x="0" y="0"/>
                  </a:lnTo>
                  <a:close/>
                  <a:moveTo>
                    <a:pt x="1061731" y="551047"/>
                  </a:moveTo>
                  <a:lnTo>
                    <a:pt x="59690" y="551047"/>
                  </a:lnTo>
                  <a:lnTo>
                    <a:pt x="59690" y="59690"/>
                  </a:lnTo>
                  <a:lnTo>
                    <a:pt x="1061731" y="59690"/>
                  </a:lnTo>
                  <a:lnTo>
                    <a:pt x="1061731" y="551047"/>
                  </a:lnTo>
                  <a:close/>
                </a:path>
              </a:pathLst>
            </a:custGeom>
            <a:solidFill>
              <a:srgbClr val="642EC7">
                <a:alpha val="32941"/>
              </a:srgbClr>
            </a:solidFill>
          </p:spPr>
          <p:txBody>
            <a:bodyPr/>
            <a:lstStyle/>
            <a:p>
              <a:endParaRPr lang="en-PH"/>
            </a:p>
          </p:txBody>
        </p:sp>
      </p:grpSp>
      <p:sp>
        <p:nvSpPr>
          <p:cNvPr id="71" name="TextBox 71"/>
          <p:cNvSpPr txBox="1"/>
          <p:nvPr/>
        </p:nvSpPr>
        <p:spPr>
          <a:xfrm>
            <a:off x="11324525" y="5181293"/>
            <a:ext cx="624380" cy="219759"/>
          </a:xfrm>
          <a:prstGeom prst="rect">
            <a:avLst/>
          </a:prstGeom>
        </p:spPr>
        <p:txBody>
          <a:bodyPr lIns="0" tIns="0" rIns="0" bIns="0" rtlCol="0" anchor="t">
            <a:spAutoFit/>
          </a:bodyPr>
          <a:lstStyle/>
          <a:p>
            <a:pPr algn="l">
              <a:lnSpc>
                <a:spcPts val="1799"/>
              </a:lnSpc>
            </a:pPr>
            <a:r>
              <a:rPr lang="en-US" sz="1285" b="1">
                <a:solidFill>
                  <a:srgbClr val="000000">
                    <a:alpha val="32941"/>
                  </a:srgbClr>
                </a:solidFill>
                <a:latin typeface="Now Bold"/>
                <a:ea typeface="Now Bold"/>
                <a:cs typeface="Now Bold"/>
                <a:sym typeface="Now Bold"/>
              </a:rPr>
              <a:t>CACHE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404134" y="2484793"/>
            <a:ext cx="3989424"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404134" y="2869429"/>
            <a:ext cx="4710305" cy="3986096"/>
          </a:xfrm>
          <a:custGeom>
            <a:avLst/>
            <a:gdLst/>
            <a:ahLst/>
            <a:cxnLst/>
            <a:rect l="l" t="t" r="r" b="b"/>
            <a:pathLst>
              <a:path w="4710305" h="3986096">
                <a:moveTo>
                  <a:pt x="0" y="0"/>
                </a:moveTo>
                <a:lnTo>
                  <a:pt x="4710305" y="0"/>
                </a:lnTo>
                <a:lnTo>
                  <a:pt x="4710305" y="3986095"/>
                </a:lnTo>
                <a:lnTo>
                  <a:pt x="0" y="39860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4189511" y="3272569"/>
            <a:ext cx="455729" cy="455729"/>
          </a:xfrm>
          <a:custGeom>
            <a:avLst/>
            <a:gdLst/>
            <a:ahLst/>
            <a:cxnLst/>
            <a:rect l="l" t="t" r="r" b="b"/>
            <a:pathLst>
              <a:path w="455729" h="455729">
                <a:moveTo>
                  <a:pt x="0" y="0"/>
                </a:moveTo>
                <a:lnTo>
                  <a:pt x="455729" y="0"/>
                </a:lnTo>
                <a:lnTo>
                  <a:pt x="455729" y="455729"/>
                </a:lnTo>
                <a:lnTo>
                  <a:pt x="0" y="455729"/>
                </a:lnTo>
                <a:lnTo>
                  <a:pt x="0" y="0"/>
                </a:lnTo>
                <a:close/>
              </a:path>
            </a:pathLst>
          </a:custGeom>
          <a:blipFill>
            <a:blip r:embed="rId6">
              <a:extLst>
                <a:ext uri="{96DAC541-7B7A-43D3-8B79-37D633B846F1}">
                  <asvg:svgBlip xmlns:asvg="http://schemas.microsoft.com/office/drawing/2016/SVG/main" r:embed="rId7"/>
                </a:ext>
              </a:extLst>
            </a:blip>
            <a:stretch>
              <a:fillRect/>
            </a:stretch>
          </a:blipFill>
          <a:ln w="57150" cap="sq">
            <a:solidFill>
              <a:srgbClr val="FFFFFF"/>
            </a:solidFill>
            <a:prstDash val="solid"/>
            <a:miter/>
          </a:ln>
        </p:spPr>
        <p:txBody>
          <a:bodyPr/>
          <a:lstStyle/>
          <a:p>
            <a:endParaRPr lang="en-PH"/>
          </a:p>
        </p:txBody>
      </p:sp>
      <p:sp>
        <p:nvSpPr>
          <p:cNvPr id="8" name="Freeform 8"/>
          <p:cNvSpPr/>
          <p:nvPr/>
        </p:nvSpPr>
        <p:spPr>
          <a:xfrm rot="1233551">
            <a:off x="4876756" y="2870757"/>
            <a:ext cx="1535085" cy="548793"/>
          </a:xfrm>
          <a:custGeom>
            <a:avLst/>
            <a:gdLst/>
            <a:ahLst/>
            <a:cxnLst/>
            <a:rect l="l" t="t" r="r" b="b"/>
            <a:pathLst>
              <a:path w="1535085" h="548793">
                <a:moveTo>
                  <a:pt x="0" y="0"/>
                </a:moveTo>
                <a:lnTo>
                  <a:pt x="1535086" y="0"/>
                </a:lnTo>
                <a:lnTo>
                  <a:pt x="1535086" y="548793"/>
                </a:lnTo>
                <a:lnTo>
                  <a:pt x="0" y="5487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grpSp>
        <p:nvGrpSpPr>
          <p:cNvPr id="9" name="Group 9"/>
          <p:cNvGrpSpPr/>
          <p:nvPr/>
        </p:nvGrpSpPr>
        <p:grpSpPr>
          <a:xfrm>
            <a:off x="6459318" y="3401667"/>
            <a:ext cx="3086100" cy="539897"/>
            <a:chOff x="0" y="0"/>
            <a:chExt cx="812800" cy="142195"/>
          </a:xfrm>
        </p:grpSpPr>
        <p:sp>
          <p:nvSpPr>
            <p:cNvPr id="10" name="Freeform 10"/>
            <p:cNvSpPr/>
            <p:nvPr/>
          </p:nvSpPr>
          <p:spPr>
            <a:xfrm>
              <a:off x="0" y="0"/>
              <a:ext cx="812800" cy="142195"/>
            </a:xfrm>
            <a:custGeom>
              <a:avLst/>
              <a:gdLst/>
              <a:ahLst/>
              <a:cxnLst/>
              <a:rect l="l" t="t" r="r" b="b"/>
              <a:pathLst>
                <a:path w="812800" h="142195">
                  <a:moveTo>
                    <a:pt x="0" y="0"/>
                  </a:moveTo>
                  <a:lnTo>
                    <a:pt x="812800" y="0"/>
                  </a:lnTo>
                  <a:lnTo>
                    <a:pt x="812800" y="142195"/>
                  </a:lnTo>
                  <a:lnTo>
                    <a:pt x="0" y="142195"/>
                  </a:lnTo>
                  <a:close/>
                </a:path>
              </a:pathLst>
            </a:custGeom>
            <a:solidFill>
              <a:srgbClr val="FE305C"/>
            </a:solidFill>
          </p:spPr>
          <p:txBody>
            <a:bodyPr/>
            <a:lstStyle/>
            <a:p>
              <a:endParaRPr lang="en-PH"/>
            </a:p>
          </p:txBody>
        </p:sp>
        <p:sp>
          <p:nvSpPr>
            <p:cNvPr id="11" name="TextBox 11"/>
            <p:cNvSpPr txBox="1"/>
            <p:nvPr/>
          </p:nvSpPr>
          <p:spPr>
            <a:xfrm>
              <a:off x="0" y="-28575"/>
              <a:ext cx="812800" cy="170770"/>
            </a:xfrm>
            <a:prstGeom prst="rect">
              <a:avLst/>
            </a:prstGeom>
          </p:spPr>
          <p:txBody>
            <a:bodyPr lIns="50800" tIns="50800" rIns="50800" bIns="50800" rtlCol="0" anchor="ctr"/>
            <a:lstStyle/>
            <a:p>
              <a:pPr algn="ctr">
                <a:lnSpc>
                  <a:spcPts val="2595"/>
                </a:lnSpc>
              </a:pPr>
              <a:r>
                <a:rPr lang="en-US" sz="1854">
                  <a:solidFill>
                    <a:srgbClr val="FFFFFF"/>
                  </a:solidFill>
                  <a:latin typeface="Open Sans"/>
                  <a:ea typeface="Open Sans"/>
                  <a:cs typeface="Open Sans"/>
                  <a:sym typeface="Open Sans"/>
                </a:rPr>
                <a:t>11011010</a:t>
              </a:r>
            </a:p>
          </p:txBody>
        </p:sp>
      </p:grpSp>
      <p:grpSp>
        <p:nvGrpSpPr>
          <p:cNvPr id="12" name="Group 12"/>
          <p:cNvGrpSpPr/>
          <p:nvPr/>
        </p:nvGrpSpPr>
        <p:grpSpPr>
          <a:xfrm>
            <a:off x="9794291" y="3401667"/>
            <a:ext cx="3086100" cy="539897"/>
            <a:chOff x="0" y="0"/>
            <a:chExt cx="812800" cy="142195"/>
          </a:xfrm>
        </p:grpSpPr>
        <p:sp>
          <p:nvSpPr>
            <p:cNvPr id="13" name="Freeform 13"/>
            <p:cNvSpPr/>
            <p:nvPr/>
          </p:nvSpPr>
          <p:spPr>
            <a:xfrm>
              <a:off x="0" y="0"/>
              <a:ext cx="812800" cy="142195"/>
            </a:xfrm>
            <a:custGeom>
              <a:avLst/>
              <a:gdLst/>
              <a:ahLst/>
              <a:cxnLst/>
              <a:rect l="l" t="t" r="r" b="b"/>
              <a:pathLst>
                <a:path w="812800" h="142195">
                  <a:moveTo>
                    <a:pt x="0" y="0"/>
                  </a:moveTo>
                  <a:lnTo>
                    <a:pt x="812800" y="0"/>
                  </a:lnTo>
                  <a:lnTo>
                    <a:pt x="812800" y="142195"/>
                  </a:lnTo>
                  <a:lnTo>
                    <a:pt x="0" y="142195"/>
                  </a:lnTo>
                  <a:close/>
                </a:path>
              </a:pathLst>
            </a:custGeom>
            <a:solidFill>
              <a:srgbClr val="55D876"/>
            </a:solidFill>
          </p:spPr>
          <p:txBody>
            <a:bodyPr/>
            <a:lstStyle/>
            <a:p>
              <a:endParaRPr lang="en-PH"/>
            </a:p>
          </p:txBody>
        </p:sp>
        <p:sp>
          <p:nvSpPr>
            <p:cNvPr id="14" name="TextBox 14"/>
            <p:cNvSpPr txBox="1"/>
            <p:nvPr/>
          </p:nvSpPr>
          <p:spPr>
            <a:xfrm>
              <a:off x="0" y="-28575"/>
              <a:ext cx="812800" cy="170770"/>
            </a:xfrm>
            <a:prstGeom prst="rect">
              <a:avLst/>
            </a:prstGeom>
          </p:spPr>
          <p:txBody>
            <a:bodyPr lIns="50800" tIns="50800" rIns="50800" bIns="50800" rtlCol="0" anchor="ctr"/>
            <a:lstStyle/>
            <a:p>
              <a:pPr algn="ctr">
                <a:lnSpc>
                  <a:spcPts val="2595"/>
                </a:lnSpc>
              </a:pPr>
              <a:r>
                <a:rPr lang="en-US" sz="1854">
                  <a:solidFill>
                    <a:srgbClr val="FFFFFF"/>
                  </a:solidFill>
                  <a:latin typeface="Open Sans"/>
                  <a:ea typeface="Open Sans"/>
                  <a:cs typeface="Open Sans"/>
                  <a:sym typeface="Open Sans"/>
                </a:rPr>
                <a:t>10110111</a:t>
              </a:r>
            </a:p>
          </p:txBody>
        </p:sp>
      </p:grpSp>
      <p:grpSp>
        <p:nvGrpSpPr>
          <p:cNvPr id="15" name="Group 15"/>
          <p:cNvGrpSpPr/>
          <p:nvPr/>
        </p:nvGrpSpPr>
        <p:grpSpPr>
          <a:xfrm>
            <a:off x="13128041" y="3401667"/>
            <a:ext cx="3086100" cy="539897"/>
            <a:chOff x="0" y="0"/>
            <a:chExt cx="812800" cy="142195"/>
          </a:xfrm>
        </p:grpSpPr>
        <p:sp>
          <p:nvSpPr>
            <p:cNvPr id="16" name="Freeform 16"/>
            <p:cNvSpPr/>
            <p:nvPr/>
          </p:nvSpPr>
          <p:spPr>
            <a:xfrm>
              <a:off x="0" y="0"/>
              <a:ext cx="812800" cy="142195"/>
            </a:xfrm>
            <a:custGeom>
              <a:avLst/>
              <a:gdLst/>
              <a:ahLst/>
              <a:cxnLst/>
              <a:rect l="l" t="t" r="r" b="b"/>
              <a:pathLst>
                <a:path w="812800" h="142195">
                  <a:moveTo>
                    <a:pt x="0" y="0"/>
                  </a:moveTo>
                  <a:lnTo>
                    <a:pt x="812800" y="0"/>
                  </a:lnTo>
                  <a:lnTo>
                    <a:pt x="812800" y="142195"/>
                  </a:lnTo>
                  <a:lnTo>
                    <a:pt x="0" y="142195"/>
                  </a:lnTo>
                  <a:close/>
                </a:path>
              </a:pathLst>
            </a:custGeom>
            <a:solidFill>
              <a:srgbClr val="5284FF"/>
            </a:solidFill>
          </p:spPr>
          <p:txBody>
            <a:bodyPr/>
            <a:lstStyle/>
            <a:p>
              <a:endParaRPr lang="en-PH"/>
            </a:p>
          </p:txBody>
        </p:sp>
        <p:sp>
          <p:nvSpPr>
            <p:cNvPr id="17" name="TextBox 17"/>
            <p:cNvSpPr txBox="1"/>
            <p:nvPr/>
          </p:nvSpPr>
          <p:spPr>
            <a:xfrm>
              <a:off x="0" y="-28575"/>
              <a:ext cx="812800" cy="170770"/>
            </a:xfrm>
            <a:prstGeom prst="rect">
              <a:avLst/>
            </a:prstGeom>
          </p:spPr>
          <p:txBody>
            <a:bodyPr lIns="50800" tIns="50800" rIns="50800" bIns="50800" rtlCol="0" anchor="ctr"/>
            <a:lstStyle/>
            <a:p>
              <a:pPr algn="ctr">
                <a:lnSpc>
                  <a:spcPts val="2595"/>
                </a:lnSpc>
              </a:pPr>
              <a:r>
                <a:rPr lang="en-US" sz="1854">
                  <a:solidFill>
                    <a:srgbClr val="FFFFFF"/>
                  </a:solidFill>
                  <a:latin typeface="Open Sans"/>
                  <a:ea typeface="Open Sans"/>
                  <a:cs typeface="Open Sans"/>
                  <a:sym typeface="Open Sans"/>
                </a:rPr>
                <a:t>01101111</a:t>
              </a:r>
            </a:p>
          </p:txBody>
        </p:sp>
      </p:grpSp>
      <p:sp>
        <p:nvSpPr>
          <p:cNvPr id="18" name="Freeform 18"/>
          <p:cNvSpPr/>
          <p:nvPr/>
        </p:nvSpPr>
        <p:spPr>
          <a:xfrm>
            <a:off x="7042156" y="6416091"/>
            <a:ext cx="6507794" cy="4352087"/>
          </a:xfrm>
          <a:custGeom>
            <a:avLst/>
            <a:gdLst/>
            <a:ahLst/>
            <a:cxnLst/>
            <a:rect l="l" t="t" r="r" b="b"/>
            <a:pathLst>
              <a:path w="6507794" h="4352087">
                <a:moveTo>
                  <a:pt x="0" y="0"/>
                </a:moveTo>
                <a:lnTo>
                  <a:pt x="6507794" y="0"/>
                </a:lnTo>
                <a:lnTo>
                  <a:pt x="6507794" y="4352087"/>
                </a:lnTo>
                <a:lnTo>
                  <a:pt x="0" y="4352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H"/>
          </a:p>
        </p:txBody>
      </p:sp>
      <p:sp>
        <p:nvSpPr>
          <p:cNvPr id="19" name="TextBox 19"/>
          <p:cNvSpPr txBox="1"/>
          <p:nvPr/>
        </p:nvSpPr>
        <p:spPr>
          <a:xfrm>
            <a:off x="5769716" y="4008238"/>
            <a:ext cx="12329812"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A screen pixel comprises three sub-pixels, typically representing red, green, and blue colours. Adjusting the brightness of these individual sub-pixels enables the display of a wide spectrum of colors.</a:t>
            </a:r>
          </a:p>
        </p:txBody>
      </p:sp>
      <p:sp>
        <p:nvSpPr>
          <p:cNvPr id="20" name="TextBox 20"/>
          <p:cNvSpPr txBox="1"/>
          <p:nvPr/>
        </p:nvSpPr>
        <p:spPr>
          <a:xfrm>
            <a:off x="404134" y="1733905"/>
            <a:ext cx="6657347"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Screen Display</a:t>
            </a:r>
          </a:p>
        </p:txBody>
      </p:sp>
      <p:sp>
        <p:nvSpPr>
          <p:cNvPr id="21" name="TextBox 21"/>
          <p:cNvSpPr txBox="1"/>
          <p:nvPr/>
        </p:nvSpPr>
        <p:spPr>
          <a:xfrm>
            <a:off x="8328767" y="8749716"/>
            <a:ext cx="4212051" cy="1275043"/>
          </a:xfrm>
          <a:prstGeom prst="rect">
            <a:avLst/>
          </a:prstGeom>
        </p:spPr>
        <p:txBody>
          <a:bodyPr lIns="0" tIns="0" rIns="0" bIns="0" rtlCol="0" anchor="t">
            <a:spAutoFit/>
          </a:bodyPr>
          <a:lstStyle/>
          <a:p>
            <a:pPr algn="l">
              <a:lnSpc>
                <a:spcPts val="3408"/>
              </a:lnSpc>
              <a:spcBef>
                <a:spcPct val="0"/>
              </a:spcBef>
            </a:pPr>
            <a:r>
              <a:rPr lang="en-US" sz="2434">
                <a:solidFill>
                  <a:srgbClr val="000000"/>
                </a:solidFill>
                <a:latin typeface="Open Sans"/>
                <a:ea typeface="Open Sans"/>
                <a:cs typeface="Open Sans"/>
                <a:sym typeface="Open Sans"/>
              </a:rPr>
              <a:t>An image can be stored as a bitmap created from individual pixels.</a:t>
            </a:r>
          </a:p>
        </p:txBody>
      </p:sp>
      <p:graphicFrame>
        <p:nvGraphicFramePr>
          <p:cNvPr id="22" name="Table 22"/>
          <p:cNvGraphicFramePr>
            <a:graphicFrameLocks noGrp="1"/>
          </p:cNvGraphicFramePr>
          <p:nvPr/>
        </p:nvGraphicFramePr>
        <p:xfrm>
          <a:off x="9171922" y="6549441"/>
          <a:ext cx="2248262" cy="2238375"/>
        </p:xfrm>
        <a:graphic>
          <a:graphicData uri="http://schemas.openxmlformats.org/drawingml/2006/table">
            <a:tbl>
              <a:tblPr/>
              <a:tblGrid>
                <a:gridCol w="747636">
                  <a:extLst>
                    <a:ext uri="{9D8B030D-6E8A-4147-A177-3AD203B41FA5}">
                      <a16:colId xmlns:a16="http://schemas.microsoft.com/office/drawing/2014/main" val="20000"/>
                    </a:ext>
                  </a:extLst>
                </a:gridCol>
                <a:gridCol w="758476">
                  <a:extLst>
                    <a:ext uri="{9D8B030D-6E8A-4147-A177-3AD203B41FA5}">
                      <a16:colId xmlns:a16="http://schemas.microsoft.com/office/drawing/2014/main" val="20001"/>
                    </a:ext>
                  </a:extLst>
                </a:gridCol>
                <a:gridCol w="742150">
                  <a:extLst>
                    <a:ext uri="{9D8B030D-6E8A-4147-A177-3AD203B41FA5}">
                      <a16:colId xmlns:a16="http://schemas.microsoft.com/office/drawing/2014/main" val="20002"/>
                    </a:ext>
                  </a:extLst>
                </a:gridCol>
              </a:tblGrid>
              <a:tr h="746125">
                <a:tc>
                  <a:txBody>
                    <a:bodyPr/>
                    <a:lstStyle/>
                    <a:p>
                      <a:pPr algn="ctr">
                        <a:lnSpc>
                          <a:spcPts val="2132"/>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529AE3"/>
                    </a:solidFill>
                  </a:tcPr>
                </a:tc>
                <a:tc>
                  <a:txBody>
                    <a:bodyPr/>
                    <a:lstStyle/>
                    <a:p>
                      <a:pPr algn="ctr">
                        <a:lnSpc>
                          <a:spcPts val="2132"/>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55D876"/>
                    </a:solidFill>
                  </a:tcPr>
                </a:tc>
                <a:tc>
                  <a:txBody>
                    <a:bodyPr/>
                    <a:lstStyle/>
                    <a:p>
                      <a:pPr algn="ctr">
                        <a:lnSpc>
                          <a:spcPts val="2132"/>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42EC7"/>
                    </a:solidFill>
                  </a:tcPr>
                </a:tc>
                <a:extLst>
                  <a:ext uri="{0D108BD9-81ED-4DB2-BD59-A6C34878D82A}">
                    <a16:rowId xmlns:a16="http://schemas.microsoft.com/office/drawing/2014/main" val="10000"/>
                  </a:ext>
                </a:extLst>
              </a:tr>
              <a:tr h="746125">
                <a:tc>
                  <a:txBody>
                    <a:bodyPr/>
                    <a:lstStyle/>
                    <a:p>
                      <a:pPr algn="ctr">
                        <a:lnSpc>
                          <a:spcPts val="2132"/>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5BA01"/>
                    </a:solidFill>
                  </a:tcPr>
                </a:tc>
                <a:tc>
                  <a:txBody>
                    <a:bodyPr/>
                    <a:lstStyle/>
                    <a:p>
                      <a:pPr algn="ctr">
                        <a:lnSpc>
                          <a:spcPts val="2132"/>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A3C7E"/>
                    </a:solidFill>
                  </a:tcPr>
                </a:tc>
                <a:tc>
                  <a:txBody>
                    <a:bodyPr/>
                    <a:lstStyle/>
                    <a:p>
                      <a:pPr algn="ctr">
                        <a:lnSpc>
                          <a:spcPts val="2132"/>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3F4042"/>
                    </a:solidFill>
                  </a:tcPr>
                </a:tc>
                <a:extLst>
                  <a:ext uri="{0D108BD9-81ED-4DB2-BD59-A6C34878D82A}">
                    <a16:rowId xmlns:a16="http://schemas.microsoft.com/office/drawing/2014/main" val="10001"/>
                  </a:ext>
                </a:extLst>
              </a:tr>
              <a:tr h="746125">
                <a:tc>
                  <a:txBody>
                    <a:bodyPr/>
                    <a:lstStyle/>
                    <a:p>
                      <a:pPr algn="ctr">
                        <a:lnSpc>
                          <a:spcPts val="2132"/>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DA696"/>
                    </a:solidFill>
                  </a:tcPr>
                </a:tc>
                <a:tc>
                  <a:txBody>
                    <a:bodyPr/>
                    <a:lstStyle/>
                    <a:p>
                      <a:pPr algn="ctr">
                        <a:lnSpc>
                          <a:spcPts val="2132"/>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A3C7E"/>
                    </a:solidFill>
                  </a:tcPr>
                </a:tc>
                <a:tc>
                  <a:txBody>
                    <a:bodyPr/>
                    <a:lstStyle/>
                    <a:p>
                      <a:pPr algn="ctr">
                        <a:lnSpc>
                          <a:spcPts val="2132"/>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23" name="TextBox 23"/>
          <p:cNvSpPr txBox="1"/>
          <p:nvPr/>
        </p:nvSpPr>
        <p:spPr>
          <a:xfrm>
            <a:off x="3325030" y="3244507"/>
            <a:ext cx="815555" cy="454704"/>
          </a:xfrm>
          <a:prstGeom prst="rect">
            <a:avLst/>
          </a:prstGeom>
        </p:spPr>
        <p:txBody>
          <a:bodyPr lIns="0" tIns="0" rIns="0" bIns="0" rtlCol="0" anchor="t">
            <a:spAutoFit/>
          </a:bodyPr>
          <a:lstStyle/>
          <a:p>
            <a:pPr algn="l">
              <a:lnSpc>
                <a:spcPts val="3652"/>
              </a:lnSpc>
              <a:spcBef>
                <a:spcPct val="0"/>
              </a:spcBef>
            </a:pPr>
            <a:r>
              <a:rPr lang="en-US" sz="2608">
                <a:solidFill>
                  <a:srgbClr val="FFFFFF"/>
                </a:solidFill>
                <a:latin typeface="Open Sans"/>
                <a:ea typeface="Open Sans"/>
                <a:cs typeface="Open Sans"/>
                <a:sym typeface="Open Sans"/>
              </a:rPr>
              <a:t>Pixel</a:t>
            </a:r>
          </a:p>
        </p:txBody>
      </p:sp>
      <p:sp>
        <p:nvSpPr>
          <p:cNvPr id="24" name="TextBox 24"/>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404134" y="2484793"/>
            <a:ext cx="3989424"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4189511" y="3272569"/>
            <a:ext cx="455729" cy="455729"/>
          </a:xfrm>
          <a:custGeom>
            <a:avLst/>
            <a:gdLst/>
            <a:ahLst/>
            <a:cxnLst/>
            <a:rect l="l" t="t" r="r" b="b"/>
            <a:pathLst>
              <a:path w="455729" h="455729">
                <a:moveTo>
                  <a:pt x="0" y="0"/>
                </a:moveTo>
                <a:lnTo>
                  <a:pt x="455729" y="0"/>
                </a:lnTo>
                <a:lnTo>
                  <a:pt x="455729" y="455729"/>
                </a:lnTo>
                <a:lnTo>
                  <a:pt x="0" y="4557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w="57150" cap="sq">
            <a:solidFill>
              <a:srgbClr val="FFFFFF"/>
            </a:solidFill>
            <a:prstDash val="solid"/>
            <a:miter/>
          </a:ln>
        </p:spPr>
        <p:txBody>
          <a:bodyPr/>
          <a:lstStyle/>
          <a:p>
            <a:endParaRPr lang="en-PH"/>
          </a:p>
        </p:txBody>
      </p:sp>
      <p:sp>
        <p:nvSpPr>
          <p:cNvPr id="7" name="Freeform 7"/>
          <p:cNvSpPr/>
          <p:nvPr/>
        </p:nvSpPr>
        <p:spPr>
          <a:xfrm>
            <a:off x="979552" y="3994962"/>
            <a:ext cx="3364857" cy="1970722"/>
          </a:xfrm>
          <a:custGeom>
            <a:avLst/>
            <a:gdLst/>
            <a:ahLst/>
            <a:cxnLst/>
            <a:rect l="l" t="t" r="r" b="b"/>
            <a:pathLst>
              <a:path w="3364857" h="1970722">
                <a:moveTo>
                  <a:pt x="0" y="0"/>
                </a:moveTo>
                <a:lnTo>
                  <a:pt x="3364858" y="0"/>
                </a:lnTo>
                <a:lnTo>
                  <a:pt x="3364858" y="1970722"/>
                </a:lnTo>
                <a:lnTo>
                  <a:pt x="0" y="1970722"/>
                </a:lnTo>
                <a:lnTo>
                  <a:pt x="0" y="0"/>
                </a:lnTo>
                <a:close/>
              </a:path>
            </a:pathLst>
          </a:custGeom>
          <a:blipFill>
            <a:blip r:embed="rId6"/>
            <a:stretch>
              <a:fillRect/>
            </a:stretch>
          </a:blipFill>
        </p:spPr>
        <p:txBody>
          <a:bodyPr/>
          <a:lstStyle/>
          <a:p>
            <a:endParaRPr lang="en-PH"/>
          </a:p>
        </p:txBody>
      </p:sp>
      <p:sp>
        <p:nvSpPr>
          <p:cNvPr id="8" name="TextBox 8"/>
          <p:cNvSpPr txBox="1"/>
          <p:nvPr/>
        </p:nvSpPr>
        <p:spPr>
          <a:xfrm>
            <a:off x="546832" y="3231117"/>
            <a:ext cx="4221781" cy="481483"/>
          </a:xfrm>
          <a:prstGeom prst="rect">
            <a:avLst/>
          </a:prstGeom>
        </p:spPr>
        <p:txBody>
          <a:bodyPr lIns="0" tIns="0" rIns="0" bIns="0" rtlCol="0" anchor="t">
            <a:spAutoFit/>
          </a:bodyPr>
          <a:lstStyle/>
          <a:p>
            <a:pPr algn="ctr">
              <a:lnSpc>
                <a:spcPts val="3911"/>
              </a:lnSpc>
              <a:spcBef>
                <a:spcPct val="0"/>
              </a:spcBef>
            </a:pPr>
            <a:r>
              <a:rPr lang="en-US" sz="2793" b="1" i="1">
                <a:solidFill>
                  <a:srgbClr val="000000"/>
                </a:solidFill>
                <a:latin typeface="Open Sans Bold Italics"/>
                <a:ea typeface="Open Sans Bold Italics"/>
                <a:cs typeface="Open Sans Bold Italics"/>
                <a:sym typeface="Open Sans Bold Italics"/>
              </a:rPr>
              <a:t>Cathode Ray Tube (CRT)</a:t>
            </a:r>
          </a:p>
        </p:txBody>
      </p:sp>
      <p:sp>
        <p:nvSpPr>
          <p:cNvPr id="9" name="TextBox 9"/>
          <p:cNvSpPr txBox="1"/>
          <p:nvPr/>
        </p:nvSpPr>
        <p:spPr>
          <a:xfrm>
            <a:off x="404134" y="1733905"/>
            <a:ext cx="6657347"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Evolution</a:t>
            </a:r>
          </a:p>
        </p:txBody>
      </p:sp>
      <p:sp>
        <p:nvSpPr>
          <p:cNvPr id="10" name="TextBox 10"/>
          <p:cNvSpPr txBox="1"/>
          <p:nvPr/>
        </p:nvSpPr>
        <p:spPr>
          <a:xfrm>
            <a:off x="404134" y="6201327"/>
            <a:ext cx="4507179" cy="2731158"/>
          </a:xfrm>
          <a:prstGeom prst="rect">
            <a:avLst/>
          </a:prstGeom>
        </p:spPr>
        <p:txBody>
          <a:bodyPr lIns="0" tIns="0" rIns="0" bIns="0" rtlCol="0" anchor="t">
            <a:spAutoFit/>
          </a:bodyPr>
          <a:lstStyle/>
          <a:p>
            <a:pPr marL="426211" lvl="1" indent="-213105" algn="l">
              <a:lnSpc>
                <a:spcPts val="2763"/>
              </a:lnSpc>
              <a:buFont typeface="Arial"/>
              <a:buChar char="•"/>
            </a:pPr>
            <a:r>
              <a:rPr lang="en-US" sz="1974">
                <a:solidFill>
                  <a:srgbClr val="000000"/>
                </a:solidFill>
                <a:latin typeface="Open Sans"/>
                <a:ea typeface="Open Sans"/>
                <a:cs typeface="Open Sans"/>
                <a:sym typeface="Open Sans"/>
              </a:rPr>
              <a:t>A cathode ray tube (CRT) uses an electron gun to emit a stream of electrons.</a:t>
            </a:r>
          </a:p>
          <a:p>
            <a:pPr marL="426211" lvl="1" indent="-213105" algn="l">
              <a:lnSpc>
                <a:spcPts val="2763"/>
              </a:lnSpc>
              <a:buFont typeface="Arial"/>
              <a:buChar char="•"/>
            </a:pPr>
            <a:r>
              <a:rPr lang="en-US" sz="1974">
                <a:solidFill>
                  <a:srgbClr val="000000"/>
                </a:solidFill>
                <a:latin typeface="Open Sans"/>
                <a:ea typeface="Open Sans"/>
                <a:cs typeface="Open Sans"/>
                <a:sym typeface="Open Sans"/>
              </a:rPr>
              <a:t>These electrons are directed and controlled by electromagnets to strike a phosphorescent screen, producing light and creating the images you see on the screen.</a:t>
            </a:r>
          </a:p>
        </p:txBody>
      </p:sp>
      <p:sp>
        <p:nvSpPr>
          <p:cNvPr id="11" name="TextBox 11"/>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404134" y="2484793"/>
            <a:ext cx="3989424"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4189511" y="3272569"/>
            <a:ext cx="455729" cy="455729"/>
          </a:xfrm>
          <a:custGeom>
            <a:avLst/>
            <a:gdLst/>
            <a:ahLst/>
            <a:cxnLst/>
            <a:rect l="l" t="t" r="r" b="b"/>
            <a:pathLst>
              <a:path w="455729" h="455729">
                <a:moveTo>
                  <a:pt x="0" y="0"/>
                </a:moveTo>
                <a:lnTo>
                  <a:pt x="455729" y="0"/>
                </a:lnTo>
                <a:lnTo>
                  <a:pt x="455729" y="455729"/>
                </a:lnTo>
                <a:lnTo>
                  <a:pt x="0" y="4557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w="57150" cap="sq">
            <a:solidFill>
              <a:srgbClr val="FFFFFF"/>
            </a:solidFill>
            <a:prstDash val="solid"/>
            <a:miter/>
          </a:ln>
        </p:spPr>
        <p:txBody>
          <a:bodyPr/>
          <a:lstStyle/>
          <a:p>
            <a:endParaRPr lang="en-PH"/>
          </a:p>
        </p:txBody>
      </p:sp>
      <p:sp>
        <p:nvSpPr>
          <p:cNvPr id="7" name="Freeform 7"/>
          <p:cNvSpPr/>
          <p:nvPr/>
        </p:nvSpPr>
        <p:spPr>
          <a:xfrm>
            <a:off x="979552" y="3994962"/>
            <a:ext cx="3364857" cy="1970722"/>
          </a:xfrm>
          <a:custGeom>
            <a:avLst/>
            <a:gdLst/>
            <a:ahLst/>
            <a:cxnLst/>
            <a:rect l="l" t="t" r="r" b="b"/>
            <a:pathLst>
              <a:path w="3364857" h="1970722">
                <a:moveTo>
                  <a:pt x="0" y="0"/>
                </a:moveTo>
                <a:lnTo>
                  <a:pt x="3364858" y="0"/>
                </a:lnTo>
                <a:lnTo>
                  <a:pt x="3364858" y="1970722"/>
                </a:lnTo>
                <a:lnTo>
                  <a:pt x="0" y="1970722"/>
                </a:lnTo>
                <a:lnTo>
                  <a:pt x="0" y="0"/>
                </a:lnTo>
                <a:close/>
              </a:path>
            </a:pathLst>
          </a:custGeom>
          <a:blipFill>
            <a:blip r:embed="rId6"/>
            <a:stretch>
              <a:fillRect/>
            </a:stretch>
          </a:blipFill>
        </p:spPr>
        <p:txBody>
          <a:bodyPr/>
          <a:lstStyle/>
          <a:p>
            <a:endParaRPr lang="en-PH"/>
          </a:p>
        </p:txBody>
      </p:sp>
      <p:sp>
        <p:nvSpPr>
          <p:cNvPr id="8" name="Freeform 8"/>
          <p:cNvSpPr/>
          <p:nvPr/>
        </p:nvSpPr>
        <p:spPr>
          <a:xfrm>
            <a:off x="5038258" y="5329776"/>
            <a:ext cx="1785007" cy="1271817"/>
          </a:xfrm>
          <a:custGeom>
            <a:avLst/>
            <a:gdLst/>
            <a:ahLst/>
            <a:cxnLst/>
            <a:rect l="l" t="t" r="r" b="b"/>
            <a:pathLst>
              <a:path w="1785007" h="1271817">
                <a:moveTo>
                  <a:pt x="0" y="0"/>
                </a:moveTo>
                <a:lnTo>
                  <a:pt x="1785006" y="0"/>
                </a:lnTo>
                <a:lnTo>
                  <a:pt x="1785006" y="1271817"/>
                </a:lnTo>
                <a:lnTo>
                  <a:pt x="0" y="12718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9" name="Freeform 9"/>
          <p:cNvSpPr/>
          <p:nvPr/>
        </p:nvSpPr>
        <p:spPr>
          <a:xfrm>
            <a:off x="6823264" y="3994962"/>
            <a:ext cx="5863851" cy="4888654"/>
          </a:xfrm>
          <a:custGeom>
            <a:avLst/>
            <a:gdLst/>
            <a:ahLst/>
            <a:cxnLst/>
            <a:rect l="l" t="t" r="r" b="b"/>
            <a:pathLst>
              <a:path w="5863851" h="4888654">
                <a:moveTo>
                  <a:pt x="0" y="0"/>
                </a:moveTo>
                <a:lnTo>
                  <a:pt x="5863852" y="0"/>
                </a:lnTo>
                <a:lnTo>
                  <a:pt x="5863852" y="4888654"/>
                </a:lnTo>
                <a:lnTo>
                  <a:pt x="0" y="4888654"/>
                </a:lnTo>
                <a:lnTo>
                  <a:pt x="0" y="0"/>
                </a:lnTo>
                <a:close/>
              </a:path>
            </a:pathLst>
          </a:custGeom>
          <a:blipFill>
            <a:blip r:embed="rId9"/>
            <a:stretch>
              <a:fillRect/>
            </a:stretch>
          </a:blipFill>
        </p:spPr>
        <p:txBody>
          <a:bodyPr/>
          <a:lstStyle/>
          <a:p>
            <a:endParaRPr lang="en-PH"/>
          </a:p>
        </p:txBody>
      </p:sp>
      <p:sp>
        <p:nvSpPr>
          <p:cNvPr id="10" name="TextBox 10"/>
          <p:cNvSpPr txBox="1"/>
          <p:nvPr/>
        </p:nvSpPr>
        <p:spPr>
          <a:xfrm>
            <a:off x="546832" y="3231117"/>
            <a:ext cx="4221781" cy="481483"/>
          </a:xfrm>
          <a:prstGeom prst="rect">
            <a:avLst/>
          </a:prstGeom>
        </p:spPr>
        <p:txBody>
          <a:bodyPr lIns="0" tIns="0" rIns="0" bIns="0" rtlCol="0" anchor="t">
            <a:spAutoFit/>
          </a:bodyPr>
          <a:lstStyle/>
          <a:p>
            <a:pPr algn="ctr">
              <a:lnSpc>
                <a:spcPts val="3911"/>
              </a:lnSpc>
              <a:spcBef>
                <a:spcPct val="0"/>
              </a:spcBef>
            </a:pPr>
            <a:r>
              <a:rPr lang="en-US" sz="2793" b="1" i="1">
                <a:solidFill>
                  <a:srgbClr val="000000"/>
                </a:solidFill>
                <a:latin typeface="Open Sans Bold Italics"/>
                <a:ea typeface="Open Sans Bold Italics"/>
                <a:cs typeface="Open Sans Bold Italics"/>
                <a:sym typeface="Open Sans Bold Italics"/>
              </a:rPr>
              <a:t>Cathode Ray Tube (CRT)</a:t>
            </a:r>
          </a:p>
        </p:txBody>
      </p:sp>
      <p:sp>
        <p:nvSpPr>
          <p:cNvPr id="11" name="TextBox 11"/>
          <p:cNvSpPr txBox="1"/>
          <p:nvPr/>
        </p:nvSpPr>
        <p:spPr>
          <a:xfrm>
            <a:off x="404134" y="1733905"/>
            <a:ext cx="6657347"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Evolution</a:t>
            </a:r>
          </a:p>
        </p:txBody>
      </p:sp>
      <p:sp>
        <p:nvSpPr>
          <p:cNvPr id="12" name="TextBox 12"/>
          <p:cNvSpPr txBox="1"/>
          <p:nvPr/>
        </p:nvSpPr>
        <p:spPr>
          <a:xfrm>
            <a:off x="404134" y="6201327"/>
            <a:ext cx="4507179" cy="2731158"/>
          </a:xfrm>
          <a:prstGeom prst="rect">
            <a:avLst/>
          </a:prstGeom>
        </p:spPr>
        <p:txBody>
          <a:bodyPr lIns="0" tIns="0" rIns="0" bIns="0" rtlCol="0" anchor="t">
            <a:spAutoFit/>
          </a:bodyPr>
          <a:lstStyle/>
          <a:p>
            <a:pPr marL="426211" lvl="1" indent="-213105" algn="l">
              <a:lnSpc>
                <a:spcPts val="2763"/>
              </a:lnSpc>
              <a:buFont typeface="Arial"/>
              <a:buChar char="•"/>
            </a:pPr>
            <a:r>
              <a:rPr lang="en-US" sz="1974">
                <a:solidFill>
                  <a:srgbClr val="000000"/>
                </a:solidFill>
                <a:latin typeface="Open Sans"/>
                <a:ea typeface="Open Sans"/>
                <a:cs typeface="Open Sans"/>
                <a:sym typeface="Open Sans"/>
              </a:rPr>
              <a:t>A cathode ray tube (CRT) uses an electron gun to emit a stream of electrons.</a:t>
            </a:r>
          </a:p>
          <a:p>
            <a:pPr marL="426211" lvl="1" indent="-213105" algn="l">
              <a:lnSpc>
                <a:spcPts val="2763"/>
              </a:lnSpc>
              <a:buFont typeface="Arial"/>
              <a:buChar char="•"/>
            </a:pPr>
            <a:r>
              <a:rPr lang="en-US" sz="1974">
                <a:solidFill>
                  <a:srgbClr val="000000"/>
                </a:solidFill>
                <a:latin typeface="Open Sans"/>
                <a:ea typeface="Open Sans"/>
                <a:cs typeface="Open Sans"/>
                <a:sym typeface="Open Sans"/>
              </a:rPr>
              <a:t>These electrons are directed and controlled by electromagnets to strike a phosphorescent screen, producing light and creating the images you see on the screen.</a:t>
            </a:r>
          </a:p>
        </p:txBody>
      </p:sp>
      <p:sp>
        <p:nvSpPr>
          <p:cNvPr id="13" name="TextBox 13"/>
          <p:cNvSpPr txBox="1"/>
          <p:nvPr/>
        </p:nvSpPr>
        <p:spPr>
          <a:xfrm>
            <a:off x="10551030" y="3246815"/>
            <a:ext cx="4615620" cy="481483"/>
          </a:xfrm>
          <a:prstGeom prst="rect">
            <a:avLst/>
          </a:prstGeom>
        </p:spPr>
        <p:txBody>
          <a:bodyPr lIns="0" tIns="0" rIns="0" bIns="0" rtlCol="0" anchor="t">
            <a:spAutoFit/>
          </a:bodyPr>
          <a:lstStyle/>
          <a:p>
            <a:pPr algn="ctr">
              <a:lnSpc>
                <a:spcPts val="3911"/>
              </a:lnSpc>
              <a:spcBef>
                <a:spcPct val="0"/>
              </a:spcBef>
            </a:pPr>
            <a:r>
              <a:rPr lang="en-US" sz="2793" b="1" i="1">
                <a:solidFill>
                  <a:srgbClr val="000000"/>
                </a:solidFill>
                <a:latin typeface="Open Sans Bold Italics"/>
                <a:ea typeface="Open Sans Bold Italics"/>
                <a:cs typeface="Open Sans Bold Italics"/>
                <a:sym typeface="Open Sans Bold Italics"/>
              </a:rPr>
              <a:t>Liquid Crystal Display (LCD)</a:t>
            </a:r>
          </a:p>
        </p:txBody>
      </p:sp>
      <p:sp>
        <p:nvSpPr>
          <p:cNvPr id="14" name="TextBox 14"/>
          <p:cNvSpPr txBox="1"/>
          <p:nvPr/>
        </p:nvSpPr>
        <p:spPr>
          <a:xfrm>
            <a:off x="12858840" y="4197410"/>
            <a:ext cx="5200334" cy="4445658"/>
          </a:xfrm>
          <a:prstGeom prst="rect">
            <a:avLst/>
          </a:prstGeom>
        </p:spPr>
        <p:txBody>
          <a:bodyPr lIns="0" tIns="0" rIns="0" bIns="0" rtlCol="0" anchor="t">
            <a:spAutoFit/>
          </a:bodyPr>
          <a:lstStyle/>
          <a:p>
            <a:pPr marL="426211" lvl="1" indent="-213105" algn="l">
              <a:lnSpc>
                <a:spcPts val="2763"/>
              </a:lnSpc>
              <a:buFont typeface="Arial"/>
              <a:buChar char="•"/>
            </a:pPr>
            <a:r>
              <a:rPr lang="en-US" sz="1974">
                <a:solidFill>
                  <a:srgbClr val="000000"/>
                </a:solidFill>
                <a:latin typeface="Open Sans"/>
                <a:ea typeface="Open Sans"/>
                <a:cs typeface="Open Sans"/>
                <a:sym typeface="Open Sans"/>
              </a:rPr>
              <a:t>Each pixel contains a liquid crystal cell.</a:t>
            </a:r>
          </a:p>
          <a:p>
            <a:pPr marL="426211" lvl="1" indent="-213105" algn="l">
              <a:lnSpc>
                <a:spcPts val="2763"/>
              </a:lnSpc>
              <a:buFont typeface="Arial"/>
              <a:buChar char="•"/>
            </a:pPr>
            <a:r>
              <a:rPr lang="en-US" sz="1974">
                <a:solidFill>
                  <a:srgbClr val="000000"/>
                </a:solidFill>
                <a:latin typeface="Open Sans"/>
                <a:ea typeface="Open Sans"/>
                <a:cs typeface="Open Sans"/>
                <a:sym typeface="Open Sans"/>
              </a:rPr>
              <a:t>LED backlighting is used to illuminate the pixel matrix.</a:t>
            </a:r>
          </a:p>
          <a:p>
            <a:pPr marL="426211" lvl="1" indent="-213105" algn="l">
              <a:lnSpc>
                <a:spcPts val="2763"/>
              </a:lnSpc>
              <a:buFont typeface="Arial"/>
              <a:buChar char="•"/>
            </a:pPr>
            <a:r>
              <a:rPr lang="en-US" sz="1974">
                <a:solidFill>
                  <a:srgbClr val="000000"/>
                </a:solidFill>
                <a:latin typeface="Open Sans"/>
                <a:ea typeface="Open Sans"/>
                <a:cs typeface="Open Sans"/>
                <a:sym typeface="Open Sans"/>
              </a:rPr>
              <a:t>Polarized light is directed at the pixel matrix.</a:t>
            </a:r>
          </a:p>
          <a:p>
            <a:pPr marL="426211" lvl="1" indent="-213105" algn="l">
              <a:lnSpc>
                <a:spcPts val="2763"/>
              </a:lnSpc>
              <a:buFont typeface="Arial"/>
              <a:buChar char="•"/>
            </a:pPr>
            <a:r>
              <a:rPr lang="en-US" sz="1974">
                <a:solidFill>
                  <a:srgbClr val="000000"/>
                </a:solidFill>
                <a:latin typeface="Open Sans"/>
                <a:ea typeface="Open Sans"/>
                <a:cs typeface="Open Sans"/>
                <a:sym typeface="Open Sans"/>
              </a:rPr>
              <a:t>A polarizer is placed between the pixel matrix and the screen.</a:t>
            </a:r>
          </a:p>
          <a:p>
            <a:pPr marL="426211" lvl="1" indent="-213105" algn="l">
              <a:lnSpc>
                <a:spcPts val="2763"/>
              </a:lnSpc>
              <a:buFont typeface="Arial"/>
              <a:buChar char="•"/>
            </a:pPr>
            <a:r>
              <a:rPr lang="en-US" sz="1974">
                <a:solidFill>
                  <a:srgbClr val="000000"/>
                </a:solidFill>
                <a:latin typeface="Open Sans"/>
                <a:ea typeface="Open Sans"/>
                <a:cs typeface="Open Sans"/>
                <a:sym typeface="Open Sans"/>
              </a:rPr>
              <a:t>When voltage is applied to a pixel cell, it changes the liquid crystal molecule alignment.</a:t>
            </a:r>
          </a:p>
          <a:p>
            <a:pPr marL="426211" lvl="1" indent="-213105" algn="l">
              <a:lnSpc>
                <a:spcPts val="2763"/>
              </a:lnSpc>
              <a:buFont typeface="Arial"/>
              <a:buChar char="•"/>
            </a:pPr>
            <a:r>
              <a:rPr lang="en-US" sz="1974">
                <a:solidFill>
                  <a:srgbClr val="000000"/>
                </a:solidFill>
                <a:latin typeface="Open Sans"/>
                <a:ea typeface="Open Sans"/>
                <a:cs typeface="Open Sans"/>
                <a:sym typeface="Open Sans"/>
              </a:rPr>
              <a:t>This change in alignment alters the light's polarization and the displayed screen content.</a:t>
            </a:r>
          </a:p>
        </p:txBody>
      </p:sp>
      <p:sp>
        <p:nvSpPr>
          <p:cNvPr id="15" name="TextBox 15"/>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84809" y="2689589"/>
            <a:ext cx="6116170" cy="0"/>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13779841" y="4442595"/>
            <a:ext cx="1801313" cy="499397"/>
            <a:chOff x="0" y="0"/>
            <a:chExt cx="474420" cy="131528"/>
          </a:xfrm>
        </p:grpSpPr>
        <p:sp>
          <p:nvSpPr>
            <p:cNvPr id="7" name="Freeform 7"/>
            <p:cNvSpPr/>
            <p:nvPr/>
          </p:nvSpPr>
          <p:spPr>
            <a:xfrm>
              <a:off x="0" y="0"/>
              <a:ext cx="474420" cy="131528"/>
            </a:xfrm>
            <a:custGeom>
              <a:avLst/>
              <a:gdLst/>
              <a:ahLst/>
              <a:cxnLst/>
              <a:rect l="l" t="t" r="r" b="b"/>
              <a:pathLst>
                <a:path w="474420" h="131528">
                  <a:moveTo>
                    <a:pt x="65764" y="0"/>
                  </a:moveTo>
                  <a:lnTo>
                    <a:pt x="408656" y="0"/>
                  </a:lnTo>
                  <a:cubicBezTo>
                    <a:pt x="426097" y="0"/>
                    <a:pt x="442825" y="6929"/>
                    <a:pt x="455158" y="19262"/>
                  </a:cubicBezTo>
                  <a:cubicBezTo>
                    <a:pt x="467491" y="31595"/>
                    <a:pt x="474420" y="48322"/>
                    <a:pt x="474420" y="65764"/>
                  </a:cubicBezTo>
                  <a:lnTo>
                    <a:pt x="474420" y="65764"/>
                  </a:lnTo>
                  <a:cubicBezTo>
                    <a:pt x="474420" y="102085"/>
                    <a:pt x="444976" y="131528"/>
                    <a:pt x="408656" y="131528"/>
                  </a:cubicBezTo>
                  <a:lnTo>
                    <a:pt x="65764" y="131528"/>
                  </a:lnTo>
                  <a:cubicBezTo>
                    <a:pt x="48322" y="131528"/>
                    <a:pt x="31595" y="124600"/>
                    <a:pt x="19262" y="112266"/>
                  </a:cubicBezTo>
                  <a:cubicBezTo>
                    <a:pt x="6929" y="99933"/>
                    <a:pt x="0" y="83206"/>
                    <a:pt x="0" y="65764"/>
                  </a:cubicBezTo>
                  <a:lnTo>
                    <a:pt x="0" y="65764"/>
                  </a:lnTo>
                  <a:cubicBezTo>
                    <a:pt x="0" y="48322"/>
                    <a:pt x="6929" y="31595"/>
                    <a:pt x="19262" y="19262"/>
                  </a:cubicBezTo>
                  <a:cubicBezTo>
                    <a:pt x="31595" y="6929"/>
                    <a:pt x="48322" y="0"/>
                    <a:pt x="65764" y="0"/>
                  </a:cubicBezTo>
                  <a:close/>
                </a:path>
              </a:pathLst>
            </a:custGeom>
            <a:solidFill>
              <a:srgbClr val="019D97"/>
            </a:solidFill>
          </p:spPr>
          <p:txBody>
            <a:bodyPr/>
            <a:lstStyle/>
            <a:p>
              <a:endParaRPr lang="en-PH"/>
            </a:p>
          </p:txBody>
        </p:sp>
        <p:sp>
          <p:nvSpPr>
            <p:cNvPr id="8" name="TextBox 8"/>
            <p:cNvSpPr txBox="1"/>
            <p:nvPr/>
          </p:nvSpPr>
          <p:spPr>
            <a:xfrm>
              <a:off x="0" y="-28575"/>
              <a:ext cx="474420" cy="160103"/>
            </a:xfrm>
            <a:prstGeom prst="rect">
              <a:avLst/>
            </a:prstGeom>
          </p:spPr>
          <p:txBody>
            <a:bodyPr lIns="50800" tIns="50800" rIns="50800" bIns="50800" rtlCol="0" anchor="ctr"/>
            <a:lstStyle/>
            <a:p>
              <a:pPr algn="ctr">
                <a:lnSpc>
                  <a:spcPts val="2595"/>
                </a:lnSpc>
              </a:pPr>
              <a:endParaRPr/>
            </a:p>
          </p:txBody>
        </p:sp>
      </p:grpSp>
      <p:sp>
        <p:nvSpPr>
          <p:cNvPr id="9" name="Freeform 9"/>
          <p:cNvSpPr/>
          <p:nvPr/>
        </p:nvSpPr>
        <p:spPr>
          <a:xfrm>
            <a:off x="558098" y="3951651"/>
            <a:ext cx="6996404" cy="3924375"/>
          </a:xfrm>
          <a:custGeom>
            <a:avLst/>
            <a:gdLst/>
            <a:ahLst/>
            <a:cxnLst/>
            <a:rect l="l" t="t" r="r" b="b"/>
            <a:pathLst>
              <a:path w="6996404" h="3924375">
                <a:moveTo>
                  <a:pt x="0" y="0"/>
                </a:moveTo>
                <a:lnTo>
                  <a:pt x="6996404" y="0"/>
                </a:lnTo>
                <a:lnTo>
                  <a:pt x="6996404" y="3924375"/>
                </a:lnTo>
                <a:lnTo>
                  <a:pt x="0" y="3924375"/>
                </a:lnTo>
                <a:lnTo>
                  <a:pt x="0" y="0"/>
                </a:lnTo>
                <a:close/>
              </a:path>
            </a:pathLst>
          </a:custGeom>
          <a:blipFill>
            <a:blip r:embed="rId4"/>
            <a:stretch>
              <a:fillRect l="-11374" t="-11755" r="-12363" b="-12275"/>
            </a:stretch>
          </a:blipFill>
        </p:spPr>
        <p:txBody>
          <a:bodyPr/>
          <a:lstStyle/>
          <a:p>
            <a:endParaRPr lang="en-PH"/>
          </a:p>
        </p:txBody>
      </p:sp>
      <p:sp>
        <p:nvSpPr>
          <p:cNvPr id="10" name="TextBox 10"/>
          <p:cNvSpPr txBox="1"/>
          <p:nvPr/>
        </p:nvSpPr>
        <p:spPr>
          <a:xfrm>
            <a:off x="384809" y="1938701"/>
            <a:ext cx="9587503"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Virtual Reality Headset</a:t>
            </a:r>
          </a:p>
        </p:txBody>
      </p:sp>
      <p:grpSp>
        <p:nvGrpSpPr>
          <p:cNvPr id="11" name="Group 11"/>
          <p:cNvGrpSpPr/>
          <p:nvPr/>
        </p:nvGrpSpPr>
        <p:grpSpPr>
          <a:xfrm>
            <a:off x="8728215" y="5536590"/>
            <a:ext cx="5928737" cy="402810"/>
            <a:chOff x="0" y="0"/>
            <a:chExt cx="1561478" cy="106090"/>
          </a:xfrm>
        </p:grpSpPr>
        <p:sp>
          <p:nvSpPr>
            <p:cNvPr id="12" name="Freeform 12"/>
            <p:cNvSpPr/>
            <p:nvPr/>
          </p:nvSpPr>
          <p:spPr>
            <a:xfrm>
              <a:off x="0" y="0"/>
              <a:ext cx="1561478" cy="106090"/>
            </a:xfrm>
            <a:custGeom>
              <a:avLst/>
              <a:gdLst/>
              <a:ahLst/>
              <a:cxnLst/>
              <a:rect l="l" t="t" r="r" b="b"/>
              <a:pathLst>
                <a:path w="1561478" h="106090">
                  <a:moveTo>
                    <a:pt x="53045" y="0"/>
                  </a:moveTo>
                  <a:lnTo>
                    <a:pt x="1508433" y="0"/>
                  </a:lnTo>
                  <a:cubicBezTo>
                    <a:pt x="1522502" y="0"/>
                    <a:pt x="1535994" y="5589"/>
                    <a:pt x="1545942" y="15536"/>
                  </a:cubicBezTo>
                  <a:cubicBezTo>
                    <a:pt x="1555890" y="25484"/>
                    <a:pt x="1561478" y="38977"/>
                    <a:pt x="1561478" y="53045"/>
                  </a:cubicBezTo>
                  <a:lnTo>
                    <a:pt x="1561478" y="53045"/>
                  </a:lnTo>
                  <a:cubicBezTo>
                    <a:pt x="1561478" y="67113"/>
                    <a:pt x="1555890" y="80605"/>
                    <a:pt x="1545942" y="90553"/>
                  </a:cubicBezTo>
                  <a:cubicBezTo>
                    <a:pt x="1535994" y="100501"/>
                    <a:pt x="1522502" y="106090"/>
                    <a:pt x="1508433" y="106090"/>
                  </a:cubicBezTo>
                  <a:lnTo>
                    <a:pt x="53045" y="106090"/>
                  </a:lnTo>
                  <a:cubicBezTo>
                    <a:pt x="38977" y="106090"/>
                    <a:pt x="25484" y="100501"/>
                    <a:pt x="15536" y="90553"/>
                  </a:cubicBezTo>
                  <a:cubicBezTo>
                    <a:pt x="5589" y="80605"/>
                    <a:pt x="0" y="67113"/>
                    <a:pt x="0" y="53045"/>
                  </a:cubicBezTo>
                  <a:lnTo>
                    <a:pt x="0" y="53045"/>
                  </a:lnTo>
                  <a:cubicBezTo>
                    <a:pt x="0" y="38977"/>
                    <a:pt x="5589" y="25484"/>
                    <a:pt x="15536" y="15536"/>
                  </a:cubicBezTo>
                  <a:cubicBezTo>
                    <a:pt x="25484" y="5589"/>
                    <a:pt x="38977" y="0"/>
                    <a:pt x="53045" y="0"/>
                  </a:cubicBezTo>
                  <a:close/>
                </a:path>
              </a:pathLst>
            </a:custGeom>
            <a:solidFill>
              <a:srgbClr val="019D97"/>
            </a:solidFill>
          </p:spPr>
          <p:txBody>
            <a:bodyPr/>
            <a:lstStyle/>
            <a:p>
              <a:endParaRPr lang="en-PH"/>
            </a:p>
          </p:txBody>
        </p:sp>
        <p:sp>
          <p:nvSpPr>
            <p:cNvPr id="13" name="TextBox 13"/>
            <p:cNvSpPr txBox="1"/>
            <p:nvPr/>
          </p:nvSpPr>
          <p:spPr>
            <a:xfrm>
              <a:off x="0" y="-28575"/>
              <a:ext cx="1561478" cy="134665"/>
            </a:xfrm>
            <a:prstGeom prst="rect">
              <a:avLst/>
            </a:prstGeom>
          </p:spPr>
          <p:txBody>
            <a:bodyPr lIns="50800" tIns="50800" rIns="50800" bIns="50800" rtlCol="0" anchor="ctr"/>
            <a:lstStyle/>
            <a:p>
              <a:pPr algn="ctr">
                <a:lnSpc>
                  <a:spcPts val="2595"/>
                </a:lnSpc>
              </a:pPr>
              <a:endParaRPr/>
            </a:p>
          </p:txBody>
        </p:sp>
      </p:grpSp>
      <p:sp>
        <p:nvSpPr>
          <p:cNvPr id="14" name="TextBox 14"/>
          <p:cNvSpPr txBox="1"/>
          <p:nvPr/>
        </p:nvSpPr>
        <p:spPr>
          <a:xfrm>
            <a:off x="8214909" y="4385445"/>
            <a:ext cx="9458703" cy="264795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Open Sans"/>
                <a:ea typeface="Open Sans"/>
                <a:cs typeface="Open Sans"/>
                <a:sym typeface="Open Sans"/>
              </a:rPr>
              <a:t>A virtual reality headset is a </a:t>
            </a:r>
            <a:r>
              <a:rPr lang="en-US" sz="3000">
                <a:solidFill>
                  <a:srgbClr val="FFFFFF"/>
                </a:solidFill>
                <a:latin typeface="Open Sans"/>
                <a:ea typeface="Open Sans"/>
                <a:cs typeface="Open Sans"/>
                <a:sym typeface="Open Sans"/>
              </a:rPr>
              <a:t>wearable</a:t>
            </a:r>
            <a:r>
              <a:rPr lang="en-US" sz="3000">
                <a:solidFill>
                  <a:srgbClr val="000000"/>
                </a:solidFill>
                <a:latin typeface="Open Sans"/>
                <a:ea typeface="Open Sans"/>
                <a:cs typeface="Open Sans"/>
                <a:sym typeface="Open Sans"/>
              </a:rPr>
              <a:t> device that immerses the user in a computer-generated, </a:t>
            </a:r>
            <a:r>
              <a:rPr lang="en-US" sz="3000">
                <a:solidFill>
                  <a:srgbClr val="FFFFFF"/>
                </a:solidFill>
                <a:latin typeface="Open Sans"/>
                <a:ea typeface="Open Sans"/>
                <a:cs typeface="Open Sans"/>
                <a:sym typeface="Open Sans"/>
              </a:rPr>
              <a:t>three-dimensional environment</a:t>
            </a:r>
            <a:r>
              <a:rPr lang="en-US" sz="3000">
                <a:solidFill>
                  <a:srgbClr val="000000"/>
                </a:solidFill>
                <a:latin typeface="Open Sans"/>
                <a:ea typeface="Open Sans"/>
                <a:cs typeface="Open Sans"/>
                <a:sym typeface="Open Sans"/>
              </a:rPr>
              <a:t>, often incorporating head and body tracking for an interactive and immersive experience.</a:t>
            </a:r>
          </a:p>
        </p:txBody>
      </p:sp>
      <p:sp>
        <p:nvSpPr>
          <p:cNvPr id="15" name="TextBox 15"/>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76417" y="2343717"/>
            <a:ext cx="6840833"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3292631" y="2956052"/>
            <a:ext cx="3597215" cy="611468"/>
            <a:chOff x="0" y="0"/>
            <a:chExt cx="947415" cy="161045"/>
          </a:xfrm>
        </p:grpSpPr>
        <p:sp>
          <p:nvSpPr>
            <p:cNvPr id="7" name="Freeform 7"/>
            <p:cNvSpPr/>
            <p:nvPr/>
          </p:nvSpPr>
          <p:spPr>
            <a:xfrm>
              <a:off x="0" y="0"/>
              <a:ext cx="947415" cy="161045"/>
            </a:xfrm>
            <a:custGeom>
              <a:avLst/>
              <a:gdLst/>
              <a:ahLst/>
              <a:cxnLst/>
              <a:rect l="l" t="t" r="r" b="b"/>
              <a:pathLst>
                <a:path w="947415" h="161045">
                  <a:moveTo>
                    <a:pt x="80522" y="0"/>
                  </a:moveTo>
                  <a:lnTo>
                    <a:pt x="866892" y="0"/>
                  </a:lnTo>
                  <a:cubicBezTo>
                    <a:pt x="888248" y="0"/>
                    <a:pt x="908729" y="8484"/>
                    <a:pt x="923830" y="23584"/>
                  </a:cubicBezTo>
                  <a:cubicBezTo>
                    <a:pt x="938931" y="38685"/>
                    <a:pt x="947415" y="59167"/>
                    <a:pt x="947415" y="80522"/>
                  </a:cubicBezTo>
                  <a:lnTo>
                    <a:pt x="947415" y="80522"/>
                  </a:lnTo>
                  <a:cubicBezTo>
                    <a:pt x="947415" y="101878"/>
                    <a:pt x="938931" y="122360"/>
                    <a:pt x="923830" y="137460"/>
                  </a:cubicBezTo>
                  <a:cubicBezTo>
                    <a:pt x="908729" y="152561"/>
                    <a:pt x="888248" y="161045"/>
                    <a:pt x="866892"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8" name="TextBox 8"/>
            <p:cNvSpPr txBox="1"/>
            <p:nvPr/>
          </p:nvSpPr>
          <p:spPr>
            <a:xfrm>
              <a:off x="0" y="-28575"/>
              <a:ext cx="947415" cy="189620"/>
            </a:xfrm>
            <a:prstGeom prst="rect">
              <a:avLst/>
            </a:prstGeom>
          </p:spPr>
          <p:txBody>
            <a:bodyPr lIns="50800" tIns="50800" rIns="50800" bIns="50800" rtlCol="0" anchor="ctr"/>
            <a:lstStyle/>
            <a:p>
              <a:pPr algn="ctr">
                <a:lnSpc>
                  <a:spcPts val="2595"/>
                </a:lnSpc>
              </a:pPr>
              <a:endParaRPr/>
            </a:p>
          </p:txBody>
        </p:sp>
      </p:grpSp>
      <p:grpSp>
        <p:nvGrpSpPr>
          <p:cNvPr id="9" name="Group 9"/>
          <p:cNvGrpSpPr/>
          <p:nvPr/>
        </p:nvGrpSpPr>
        <p:grpSpPr>
          <a:xfrm>
            <a:off x="11984121" y="2956052"/>
            <a:ext cx="3597215" cy="611468"/>
            <a:chOff x="0" y="0"/>
            <a:chExt cx="947415" cy="161045"/>
          </a:xfrm>
        </p:grpSpPr>
        <p:sp>
          <p:nvSpPr>
            <p:cNvPr id="10" name="Freeform 10"/>
            <p:cNvSpPr/>
            <p:nvPr/>
          </p:nvSpPr>
          <p:spPr>
            <a:xfrm>
              <a:off x="0" y="0"/>
              <a:ext cx="947415" cy="161045"/>
            </a:xfrm>
            <a:custGeom>
              <a:avLst/>
              <a:gdLst/>
              <a:ahLst/>
              <a:cxnLst/>
              <a:rect l="l" t="t" r="r" b="b"/>
              <a:pathLst>
                <a:path w="947415" h="161045">
                  <a:moveTo>
                    <a:pt x="80522" y="0"/>
                  </a:moveTo>
                  <a:lnTo>
                    <a:pt x="866892" y="0"/>
                  </a:lnTo>
                  <a:cubicBezTo>
                    <a:pt x="888248" y="0"/>
                    <a:pt x="908729" y="8484"/>
                    <a:pt x="923830" y="23584"/>
                  </a:cubicBezTo>
                  <a:cubicBezTo>
                    <a:pt x="938931" y="38685"/>
                    <a:pt x="947415" y="59167"/>
                    <a:pt x="947415" y="80522"/>
                  </a:cubicBezTo>
                  <a:lnTo>
                    <a:pt x="947415" y="80522"/>
                  </a:lnTo>
                  <a:cubicBezTo>
                    <a:pt x="947415" y="101878"/>
                    <a:pt x="938931" y="122360"/>
                    <a:pt x="923830" y="137460"/>
                  </a:cubicBezTo>
                  <a:cubicBezTo>
                    <a:pt x="908729" y="152561"/>
                    <a:pt x="888248" y="161045"/>
                    <a:pt x="866892"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11" name="TextBox 11"/>
            <p:cNvSpPr txBox="1"/>
            <p:nvPr/>
          </p:nvSpPr>
          <p:spPr>
            <a:xfrm>
              <a:off x="0" y="-28575"/>
              <a:ext cx="947415" cy="189620"/>
            </a:xfrm>
            <a:prstGeom prst="rect">
              <a:avLst/>
            </a:prstGeom>
          </p:spPr>
          <p:txBody>
            <a:bodyPr lIns="50800" tIns="50800" rIns="50800" bIns="50800" rtlCol="0" anchor="ctr"/>
            <a:lstStyle/>
            <a:p>
              <a:pPr algn="ctr">
                <a:lnSpc>
                  <a:spcPts val="2595"/>
                </a:lnSpc>
              </a:pPr>
              <a:endParaRPr/>
            </a:p>
          </p:txBody>
        </p:sp>
      </p:grpSp>
      <p:sp>
        <p:nvSpPr>
          <p:cNvPr id="12" name="Freeform 12"/>
          <p:cNvSpPr/>
          <p:nvPr/>
        </p:nvSpPr>
        <p:spPr>
          <a:xfrm>
            <a:off x="3475411" y="4110444"/>
            <a:ext cx="3406299" cy="3363720"/>
          </a:xfrm>
          <a:custGeom>
            <a:avLst/>
            <a:gdLst/>
            <a:ahLst/>
            <a:cxnLst/>
            <a:rect l="l" t="t" r="r" b="b"/>
            <a:pathLst>
              <a:path w="3406299" h="3363720">
                <a:moveTo>
                  <a:pt x="0" y="0"/>
                </a:moveTo>
                <a:lnTo>
                  <a:pt x="3406299" y="0"/>
                </a:lnTo>
                <a:lnTo>
                  <a:pt x="3406299" y="3363720"/>
                </a:lnTo>
                <a:lnTo>
                  <a:pt x="0" y="3363720"/>
                </a:lnTo>
                <a:lnTo>
                  <a:pt x="0" y="0"/>
                </a:lnTo>
                <a:close/>
              </a:path>
            </a:pathLst>
          </a:custGeom>
          <a:blipFill>
            <a:blip r:embed="rId4"/>
            <a:stretch>
              <a:fillRect/>
            </a:stretch>
          </a:blipFill>
        </p:spPr>
        <p:txBody>
          <a:bodyPr/>
          <a:lstStyle/>
          <a:p>
            <a:endParaRPr lang="en-PH"/>
          </a:p>
        </p:txBody>
      </p:sp>
      <p:sp>
        <p:nvSpPr>
          <p:cNvPr id="13" name="Freeform 13"/>
          <p:cNvSpPr/>
          <p:nvPr/>
        </p:nvSpPr>
        <p:spPr>
          <a:xfrm>
            <a:off x="11524868" y="3943593"/>
            <a:ext cx="4153390" cy="3042358"/>
          </a:xfrm>
          <a:custGeom>
            <a:avLst/>
            <a:gdLst/>
            <a:ahLst/>
            <a:cxnLst/>
            <a:rect l="l" t="t" r="r" b="b"/>
            <a:pathLst>
              <a:path w="4153390" h="3042358">
                <a:moveTo>
                  <a:pt x="0" y="0"/>
                </a:moveTo>
                <a:lnTo>
                  <a:pt x="4153390" y="0"/>
                </a:lnTo>
                <a:lnTo>
                  <a:pt x="4153390" y="3042358"/>
                </a:lnTo>
                <a:lnTo>
                  <a:pt x="0" y="30423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4" name="TextBox 14"/>
          <p:cNvSpPr txBox="1"/>
          <p:nvPr/>
        </p:nvSpPr>
        <p:spPr>
          <a:xfrm>
            <a:off x="376255" y="1592830"/>
            <a:ext cx="684115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Hard-copy output of text</a:t>
            </a:r>
          </a:p>
        </p:txBody>
      </p:sp>
      <p:sp>
        <p:nvSpPr>
          <p:cNvPr id="15" name="TextBox 15"/>
          <p:cNvSpPr txBox="1"/>
          <p:nvPr/>
        </p:nvSpPr>
        <p:spPr>
          <a:xfrm>
            <a:off x="3812587" y="2976035"/>
            <a:ext cx="2763454" cy="514350"/>
          </a:xfrm>
          <a:prstGeom prst="rect">
            <a:avLst/>
          </a:prstGeom>
        </p:spPr>
        <p:txBody>
          <a:bodyPr lIns="0" tIns="0" rIns="0" bIns="0" rtlCol="0" anchor="t">
            <a:spAutoFit/>
          </a:bodyPr>
          <a:lstStyle/>
          <a:p>
            <a:pPr algn="l">
              <a:lnSpc>
                <a:spcPts val="4200"/>
              </a:lnSpc>
            </a:pPr>
            <a:r>
              <a:rPr lang="en-US" sz="3000" b="1">
                <a:solidFill>
                  <a:srgbClr val="FFFFFF"/>
                </a:solidFill>
                <a:latin typeface="Open Sans Bold"/>
                <a:ea typeface="Open Sans Bold"/>
                <a:cs typeface="Open Sans Bold"/>
                <a:sym typeface="Open Sans Bold"/>
              </a:rPr>
              <a:t>Inkjet Printer</a:t>
            </a:r>
          </a:p>
        </p:txBody>
      </p:sp>
      <p:sp>
        <p:nvSpPr>
          <p:cNvPr id="16" name="TextBox 16"/>
          <p:cNvSpPr txBox="1"/>
          <p:nvPr/>
        </p:nvSpPr>
        <p:spPr>
          <a:xfrm>
            <a:off x="12621551" y="2976035"/>
            <a:ext cx="2684686" cy="514350"/>
          </a:xfrm>
          <a:prstGeom prst="rect">
            <a:avLst/>
          </a:prstGeom>
        </p:spPr>
        <p:txBody>
          <a:bodyPr lIns="0" tIns="0" rIns="0" bIns="0" rtlCol="0" anchor="t">
            <a:spAutoFit/>
          </a:bodyPr>
          <a:lstStyle/>
          <a:p>
            <a:pPr algn="l">
              <a:lnSpc>
                <a:spcPts val="4200"/>
              </a:lnSpc>
            </a:pPr>
            <a:r>
              <a:rPr lang="en-US" sz="3000" b="1">
                <a:solidFill>
                  <a:srgbClr val="FFFFFF"/>
                </a:solidFill>
                <a:latin typeface="Open Sans Bold"/>
                <a:ea typeface="Open Sans Bold"/>
                <a:cs typeface="Open Sans Bold"/>
                <a:sym typeface="Open Sans Bold"/>
              </a:rPr>
              <a:t>Laser Printer</a:t>
            </a:r>
          </a:p>
        </p:txBody>
      </p:sp>
      <p:sp>
        <p:nvSpPr>
          <p:cNvPr id="17" name="TextBox 17"/>
          <p:cNvSpPr txBox="1"/>
          <p:nvPr/>
        </p:nvSpPr>
        <p:spPr>
          <a:xfrm>
            <a:off x="2780318" y="7862588"/>
            <a:ext cx="4796485" cy="1395712"/>
          </a:xfrm>
          <a:prstGeom prst="rect">
            <a:avLst/>
          </a:prstGeom>
        </p:spPr>
        <p:txBody>
          <a:bodyPr lIns="0" tIns="0" rIns="0" bIns="0" rtlCol="0" anchor="t">
            <a:spAutoFit/>
          </a:bodyPr>
          <a:lstStyle/>
          <a:p>
            <a:pPr algn="ctr">
              <a:lnSpc>
                <a:spcPts val="3706"/>
              </a:lnSpc>
              <a:spcBef>
                <a:spcPct val="0"/>
              </a:spcBef>
            </a:pPr>
            <a:r>
              <a:rPr lang="en-US" sz="2647">
                <a:solidFill>
                  <a:srgbClr val="000000"/>
                </a:solidFill>
                <a:latin typeface="Open Sans"/>
                <a:ea typeface="Open Sans"/>
                <a:cs typeface="Open Sans"/>
                <a:sym typeface="Open Sans"/>
              </a:rPr>
              <a:t>A type of printer that sprays tiny droplets of ink onto paper to create text and images.</a:t>
            </a:r>
          </a:p>
        </p:txBody>
      </p:sp>
      <p:sp>
        <p:nvSpPr>
          <p:cNvPr id="18" name="TextBox 18"/>
          <p:cNvSpPr txBox="1"/>
          <p:nvPr/>
        </p:nvSpPr>
        <p:spPr>
          <a:xfrm>
            <a:off x="10502288" y="7157892"/>
            <a:ext cx="6560881" cy="2332923"/>
          </a:xfrm>
          <a:prstGeom prst="rect">
            <a:avLst/>
          </a:prstGeom>
        </p:spPr>
        <p:txBody>
          <a:bodyPr lIns="0" tIns="0" rIns="0" bIns="0" rtlCol="0" anchor="t">
            <a:spAutoFit/>
          </a:bodyPr>
          <a:lstStyle/>
          <a:p>
            <a:pPr algn="ctr">
              <a:lnSpc>
                <a:spcPts val="3706"/>
              </a:lnSpc>
              <a:spcBef>
                <a:spcPct val="0"/>
              </a:spcBef>
            </a:pPr>
            <a:r>
              <a:rPr lang="en-US" sz="2647">
                <a:solidFill>
                  <a:srgbClr val="000000"/>
                </a:solidFill>
                <a:latin typeface="Open Sans"/>
                <a:ea typeface="Open Sans"/>
                <a:cs typeface="Open Sans"/>
                <a:sym typeface="Open Sans"/>
              </a:rPr>
              <a:t>A type of printer that uses a laser beam to create an electrostatic image on a photosensitive drum, which is then transferred and fused onto paper to produce text and images.</a:t>
            </a:r>
          </a:p>
        </p:txBody>
      </p:sp>
      <p:sp>
        <p:nvSpPr>
          <p:cNvPr id="19" name="TextBox 19"/>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76417" y="2343717"/>
            <a:ext cx="6840833"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3796834" y="1585495"/>
            <a:ext cx="3597215" cy="611468"/>
            <a:chOff x="0" y="0"/>
            <a:chExt cx="947415" cy="161045"/>
          </a:xfrm>
        </p:grpSpPr>
        <p:sp>
          <p:nvSpPr>
            <p:cNvPr id="7" name="Freeform 7"/>
            <p:cNvSpPr/>
            <p:nvPr/>
          </p:nvSpPr>
          <p:spPr>
            <a:xfrm>
              <a:off x="0" y="0"/>
              <a:ext cx="947415" cy="161045"/>
            </a:xfrm>
            <a:custGeom>
              <a:avLst/>
              <a:gdLst/>
              <a:ahLst/>
              <a:cxnLst/>
              <a:rect l="l" t="t" r="r" b="b"/>
              <a:pathLst>
                <a:path w="947415" h="161045">
                  <a:moveTo>
                    <a:pt x="80522" y="0"/>
                  </a:moveTo>
                  <a:lnTo>
                    <a:pt x="866892" y="0"/>
                  </a:lnTo>
                  <a:cubicBezTo>
                    <a:pt x="888248" y="0"/>
                    <a:pt x="908729" y="8484"/>
                    <a:pt x="923830" y="23584"/>
                  </a:cubicBezTo>
                  <a:cubicBezTo>
                    <a:pt x="938931" y="38685"/>
                    <a:pt x="947415" y="59167"/>
                    <a:pt x="947415" y="80522"/>
                  </a:cubicBezTo>
                  <a:lnTo>
                    <a:pt x="947415" y="80522"/>
                  </a:lnTo>
                  <a:cubicBezTo>
                    <a:pt x="947415" y="101878"/>
                    <a:pt x="938931" y="122360"/>
                    <a:pt x="923830" y="137460"/>
                  </a:cubicBezTo>
                  <a:cubicBezTo>
                    <a:pt x="908729" y="152561"/>
                    <a:pt x="888248" y="161045"/>
                    <a:pt x="866892"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8" name="TextBox 8"/>
            <p:cNvSpPr txBox="1"/>
            <p:nvPr/>
          </p:nvSpPr>
          <p:spPr>
            <a:xfrm>
              <a:off x="0" y="-28575"/>
              <a:ext cx="947415" cy="189620"/>
            </a:xfrm>
            <a:prstGeom prst="rect">
              <a:avLst/>
            </a:prstGeom>
          </p:spPr>
          <p:txBody>
            <a:bodyPr lIns="50800" tIns="50800" rIns="50800" bIns="50800" rtlCol="0" anchor="ctr"/>
            <a:lstStyle/>
            <a:p>
              <a:pPr algn="ctr">
                <a:lnSpc>
                  <a:spcPts val="2595"/>
                </a:lnSpc>
              </a:pPr>
              <a:endParaRPr/>
            </a:p>
          </p:txBody>
        </p:sp>
      </p:grpSp>
      <p:sp>
        <p:nvSpPr>
          <p:cNvPr id="9" name="Freeform 9"/>
          <p:cNvSpPr/>
          <p:nvPr/>
        </p:nvSpPr>
        <p:spPr>
          <a:xfrm>
            <a:off x="13375775" y="271681"/>
            <a:ext cx="4129010" cy="4077397"/>
          </a:xfrm>
          <a:custGeom>
            <a:avLst/>
            <a:gdLst/>
            <a:ahLst/>
            <a:cxnLst/>
            <a:rect l="l" t="t" r="r" b="b"/>
            <a:pathLst>
              <a:path w="4129010" h="4077397">
                <a:moveTo>
                  <a:pt x="0" y="0"/>
                </a:moveTo>
                <a:lnTo>
                  <a:pt x="4129009" y="0"/>
                </a:lnTo>
                <a:lnTo>
                  <a:pt x="4129009" y="4077397"/>
                </a:lnTo>
                <a:lnTo>
                  <a:pt x="0" y="4077397"/>
                </a:lnTo>
                <a:lnTo>
                  <a:pt x="0" y="0"/>
                </a:lnTo>
                <a:close/>
              </a:path>
            </a:pathLst>
          </a:custGeom>
          <a:blipFill>
            <a:blip r:embed="rId4"/>
            <a:stretch>
              <a:fillRect/>
            </a:stretch>
          </a:blipFill>
        </p:spPr>
        <p:txBody>
          <a:bodyPr/>
          <a:lstStyle/>
          <a:p>
            <a:endParaRPr lang="en-PH"/>
          </a:p>
        </p:txBody>
      </p:sp>
      <p:sp>
        <p:nvSpPr>
          <p:cNvPr id="10" name="Freeform 10"/>
          <p:cNvSpPr/>
          <p:nvPr/>
        </p:nvSpPr>
        <p:spPr>
          <a:xfrm flipH="1">
            <a:off x="376255" y="4715007"/>
            <a:ext cx="6356677" cy="3571297"/>
          </a:xfrm>
          <a:custGeom>
            <a:avLst/>
            <a:gdLst/>
            <a:ahLst/>
            <a:cxnLst/>
            <a:rect l="l" t="t" r="r" b="b"/>
            <a:pathLst>
              <a:path w="6356677" h="3571297">
                <a:moveTo>
                  <a:pt x="6356677" y="0"/>
                </a:moveTo>
                <a:lnTo>
                  <a:pt x="0" y="0"/>
                </a:lnTo>
                <a:lnTo>
                  <a:pt x="0" y="3571297"/>
                </a:lnTo>
                <a:lnTo>
                  <a:pt x="6356677" y="3571297"/>
                </a:lnTo>
                <a:lnTo>
                  <a:pt x="635667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1" name="Freeform 11"/>
          <p:cNvSpPr/>
          <p:nvPr/>
        </p:nvSpPr>
        <p:spPr>
          <a:xfrm flipH="1">
            <a:off x="6365832" y="4715007"/>
            <a:ext cx="6356677" cy="3571297"/>
          </a:xfrm>
          <a:custGeom>
            <a:avLst/>
            <a:gdLst/>
            <a:ahLst/>
            <a:cxnLst/>
            <a:rect l="l" t="t" r="r" b="b"/>
            <a:pathLst>
              <a:path w="6356677" h="3571297">
                <a:moveTo>
                  <a:pt x="6356678" y="0"/>
                </a:moveTo>
                <a:lnTo>
                  <a:pt x="0" y="0"/>
                </a:lnTo>
                <a:lnTo>
                  <a:pt x="0" y="3571297"/>
                </a:lnTo>
                <a:lnTo>
                  <a:pt x="6356678" y="3571297"/>
                </a:lnTo>
                <a:lnTo>
                  <a:pt x="63566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2" name="Freeform 12"/>
          <p:cNvSpPr/>
          <p:nvPr/>
        </p:nvSpPr>
        <p:spPr>
          <a:xfrm flipH="1">
            <a:off x="12393173" y="4715007"/>
            <a:ext cx="6356677" cy="3571297"/>
          </a:xfrm>
          <a:custGeom>
            <a:avLst/>
            <a:gdLst/>
            <a:ahLst/>
            <a:cxnLst/>
            <a:rect l="l" t="t" r="r" b="b"/>
            <a:pathLst>
              <a:path w="6356677" h="3571297">
                <a:moveTo>
                  <a:pt x="6356678" y="0"/>
                </a:moveTo>
                <a:lnTo>
                  <a:pt x="0" y="0"/>
                </a:lnTo>
                <a:lnTo>
                  <a:pt x="0" y="3571297"/>
                </a:lnTo>
                <a:lnTo>
                  <a:pt x="6356678" y="3571297"/>
                </a:lnTo>
                <a:lnTo>
                  <a:pt x="63566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13" name="Freeform 13"/>
          <p:cNvSpPr/>
          <p:nvPr/>
        </p:nvSpPr>
        <p:spPr>
          <a:xfrm>
            <a:off x="1546929" y="6608578"/>
            <a:ext cx="4015329" cy="3844677"/>
          </a:xfrm>
          <a:custGeom>
            <a:avLst/>
            <a:gdLst/>
            <a:ahLst/>
            <a:cxnLst/>
            <a:rect l="l" t="t" r="r" b="b"/>
            <a:pathLst>
              <a:path w="4015329" h="3844677">
                <a:moveTo>
                  <a:pt x="0" y="0"/>
                </a:moveTo>
                <a:lnTo>
                  <a:pt x="4015329" y="0"/>
                </a:lnTo>
                <a:lnTo>
                  <a:pt x="4015329" y="3844677"/>
                </a:lnTo>
                <a:lnTo>
                  <a:pt x="0" y="3844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sp>
        <p:nvSpPr>
          <p:cNvPr id="14" name="Freeform 14"/>
          <p:cNvSpPr/>
          <p:nvPr/>
        </p:nvSpPr>
        <p:spPr>
          <a:xfrm>
            <a:off x="8581839" y="7750145"/>
            <a:ext cx="1882563" cy="2338588"/>
          </a:xfrm>
          <a:custGeom>
            <a:avLst/>
            <a:gdLst/>
            <a:ahLst/>
            <a:cxnLst/>
            <a:rect l="l" t="t" r="r" b="b"/>
            <a:pathLst>
              <a:path w="1882563" h="2338588">
                <a:moveTo>
                  <a:pt x="0" y="0"/>
                </a:moveTo>
                <a:lnTo>
                  <a:pt x="1882564" y="0"/>
                </a:lnTo>
                <a:lnTo>
                  <a:pt x="1882564" y="2338588"/>
                </a:lnTo>
                <a:lnTo>
                  <a:pt x="0" y="23385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5" name="TextBox 15"/>
          <p:cNvSpPr txBox="1"/>
          <p:nvPr/>
        </p:nvSpPr>
        <p:spPr>
          <a:xfrm>
            <a:off x="376255" y="1471195"/>
            <a:ext cx="684115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How it works</a:t>
            </a:r>
          </a:p>
        </p:txBody>
      </p:sp>
      <p:sp>
        <p:nvSpPr>
          <p:cNvPr id="16" name="TextBox 16"/>
          <p:cNvSpPr txBox="1"/>
          <p:nvPr/>
        </p:nvSpPr>
        <p:spPr>
          <a:xfrm>
            <a:off x="4316790" y="1605478"/>
            <a:ext cx="2763454" cy="514350"/>
          </a:xfrm>
          <a:prstGeom prst="rect">
            <a:avLst/>
          </a:prstGeom>
        </p:spPr>
        <p:txBody>
          <a:bodyPr lIns="0" tIns="0" rIns="0" bIns="0" rtlCol="0" anchor="t">
            <a:spAutoFit/>
          </a:bodyPr>
          <a:lstStyle/>
          <a:p>
            <a:pPr algn="l">
              <a:lnSpc>
                <a:spcPts val="4200"/>
              </a:lnSpc>
            </a:pPr>
            <a:r>
              <a:rPr lang="en-US" sz="3000" b="1">
                <a:solidFill>
                  <a:srgbClr val="FFFFFF"/>
                </a:solidFill>
                <a:latin typeface="Open Sans Bold"/>
                <a:ea typeface="Open Sans Bold"/>
                <a:cs typeface="Open Sans Bold"/>
                <a:sym typeface="Open Sans Bold"/>
              </a:rPr>
              <a:t>Inkjet Printer</a:t>
            </a:r>
          </a:p>
        </p:txBody>
      </p:sp>
      <p:sp>
        <p:nvSpPr>
          <p:cNvPr id="17" name="TextBox 17"/>
          <p:cNvSpPr txBox="1"/>
          <p:nvPr/>
        </p:nvSpPr>
        <p:spPr>
          <a:xfrm>
            <a:off x="1601097" y="4875326"/>
            <a:ext cx="4391474" cy="2313736"/>
          </a:xfrm>
          <a:prstGeom prst="rect">
            <a:avLst/>
          </a:prstGeom>
        </p:spPr>
        <p:txBody>
          <a:bodyPr lIns="0" tIns="0" rIns="0" bIns="0" rtlCol="0" anchor="t">
            <a:spAutoFit/>
          </a:bodyPr>
          <a:lstStyle/>
          <a:p>
            <a:pPr algn="l">
              <a:lnSpc>
                <a:spcPts val="3676"/>
              </a:lnSpc>
              <a:spcBef>
                <a:spcPct val="0"/>
              </a:spcBef>
            </a:pPr>
            <a:r>
              <a:rPr lang="en-US" sz="2626">
                <a:solidFill>
                  <a:srgbClr val="000000"/>
                </a:solidFill>
                <a:latin typeface="Open Sans"/>
                <a:ea typeface="Open Sans"/>
                <a:cs typeface="Open Sans"/>
                <a:sym typeface="Open Sans"/>
              </a:rPr>
              <a:t>A sheet of paper is inserted, and subsequently, the printhead traverses across the sheet, applying ink onto the paper.</a:t>
            </a:r>
          </a:p>
        </p:txBody>
      </p:sp>
      <p:sp>
        <p:nvSpPr>
          <p:cNvPr id="18" name="TextBox 18"/>
          <p:cNvSpPr txBox="1"/>
          <p:nvPr/>
        </p:nvSpPr>
        <p:spPr>
          <a:xfrm>
            <a:off x="13375775" y="4819812"/>
            <a:ext cx="4391474" cy="2780298"/>
          </a:xfrm>
          <a:prstGeom prst="rect">
            <a:avLst/>
          </a:prstGeom>
        </p:spPr>
        <p:txBody>
          <a:bodyPr lIns="0" tIns="0" rIns="0" bIns="0" rtlCol="0" anchor="t">
            <a:spAutoFit/>
          </a:bodyPr>
          <a:lstStyle/>
          <a:p>
            <a:pPr algn="l">
              <a:lnSpc>
                <a:spcPts val="3676"/>
              </a:lnSpc>
              <a:spcBef>
                <a:spcPct val="0"/>
              </a:spcBef>
            </a:pPr>
            <a:r>
              <a:rPr lang="en-US" sz="2626">
                <a:solidFill>
                  <a:srgbClr val="000000"/>
                </a:solidFill>
                <a:latin typeface="Open Sans"/>
                <a:ea typeface="Open Sans"/>
                <a:cs typeface="Open Sans"/>
                <a:sym typeface="Open Sans"/>
              </a:rPr>
              <a:t>The printhead is composed of nozzles that eject droplets onto the paper, and ink is provided to the printhead from one or multiple ink cartridges.</a:t>
            </a:r>
          </a:p>
        </p:txBody>
      </p:sp>
      <p:sp>
        <p:nvSpPr>
          <p:cNvPr id="19" name="TextBox 19"/>
          <p:cNvSpPr txBox="1"/>
          <p:nvPr/>
        </p:nvSpPr>
        <p:spPr>
          <a:xfrm>
            <a:off x="7394049" y="4865801"/>
            <a:ext cx="4771956" cy="2734310"/>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Open Sans"/>
                <a:ea typeface="Open Sans"/>
                <a:cs typeface="Open Sans"/>
                <a:sym typeface="Open Sans"/>
              </a:rPr>
              <a:t>The paper is advanced slightly, and the printhead repeats its movement across the paper, with this process continuing until the entire sheet has been completely printed.</a:t>
            </a:r>
          </a:p>
        </p:txBody>
      </p:sp>
      <p:sp>
        <p:nvSpPr>
          <p:cNvPr id="20" name="TextBox 20"/>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76417" y="2343717"/>
            <a:ext cx="6840833"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3796834" y="1585495"/>
            <a:ext cx="3597215" cy="611468"/>
            <a:chOff x="0" y="0"/>
            <a:chExt cx="947415" cy="161045"/>
          </a:xfrm>
        </p:grpSpPr>
        <p:sp>
          <p:nvSpPr>
            <p:cNvPr id="7" name="Freeform 7"/>
            <p:cNvSpPr/>
            <p:nvPr/>
          </p:nvSpPr>
          <p:spPr>
            <a:xfrm>
              <a:off x="0" y="0"/>
              <a:ext cx="947415" cy="161045"/>
            </a:xfrm>
            <a:custGeom>
              <a:avLst/>
              <a:gdLst/>
              <a:ahLst/>
              <a:cxnLst/>
              <a:rect l="l" t="t" r="r" b="b"/>
              <a:pathLst>
                <a:path w="947415" h="161045">
                  <a:moveTo>
                    <a:pt x="80522" y="0"/>
                  </a:moveTo>
                  <a:lnTo>
                    <a:pt x="866892" y="0"/>
                  </a:lnTo>
                  <a:cubicBezTo>
                    <a:pt x="888248" y="0"/>
                    <a:pt x="908729" y="8484"/>
                    <a:pt x="923830" y="23584"/>
                  </a:cubicBezTo>
                  <a:cubicBezTo>
                    <a:pt x="938931" y="38685"/>
                    <a:pt x="947415" y="59167"/>
                    <a:pt x="947415" y="80522"/>
                  </a:cubicBezTo>
                  <a:lnTo>
                    <a:pt x="947415" y="80522"/>
                  </a:lnTo>
                  <a:cubicBezTo>
                    <a:pt x="947415" y="101878"/>
                    <a:pt x="938931" y="122360"/>
                    <a:pt x="923830" y="137460"/>
                  </a:cubicBezTo>
                  <a:cubicBezTo>
                    <a:pt x="908729" y="152561"/>
                    <a:pt x="888248" y="161045"/>
                    <a:pt x="866892"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8" name="TextBox 8"/>
            <p:cNvSpPr txBox="1"/>
            <p:nvPr/>
          </p:nvSpPr>
          <p:spPr>
            <a:xfrm>
              <a:off x="0" y="-28575"/>
              <a:ext cx="947415" cy="189620"/>
            </a:xfrm>
            <a:prstGeom prst="rect">
              <a:avLst/>
            </a:prstGeom>
          </p:spPr>
          <p:txBody>
            <a:bodyPr lIns="50800" tIns="50800" rIns="50800" bIns="50800" rtlCol="0" anchor="ctr"/>
            <a:lstStyle/>
            <a:p>
              <a:pPr algn="ctr">
                <a:lnSpc>
                  <a:spcPts val="2595"/>
                </a:lnSpc>
              </a:pPr>
              <a:endParaRPr/>
            </a:p>
          </p:txBody>
        </p:sp>
      </p:grpSp>
      <p:sp>
        <p:nvSpPr>
          <p:cNvPr id="9" name="Freeform 9"/>
          <p:cNvSpPr/>
          <p:nvPr/>
        </p:nvSpPr>
        <p:spPr>
          <a:xfrm flipH="1">
            <a:off x="12475144" y="4681407"/>
            <a:ext cx="6356677" cy="3571297"/>
          </a:xfrm>
          <a:custGeom>
            <a:avLst/>
            <a:gdLst/>
            <a:ahLst/>
            <a:cxnLst/>
            <a:rect l="l" t="t" r="r" b="b"/>
            <a:pathLst>
              <a:path w="6356677" h="3571297">
                <a:moveTo>
                  <a:pt x="6356677" y="0"/>
                </a:moveTo>
                <a:lnTo>
                  <a:pt x="0" y="0"/>
                </a:lnTo>
                <a:lnTo>
                  <a:pt x="0" y="3571296"/>
                </a:lnTo>
                <a:lnTo>
                  <a:pt x="6356677" y="3571296"/>
                </a:lnTo>
                <a:lnTo>
                  <a:pt x="63566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0" name="Freeform 10"/>
          <p:cNvSpPr/>
          <p:nvPr/>
        </p:nvSpPr>
        <p:spPr>
          <a:xfrm flipH="1">
            <a:off x="6425052" y="4681407"/>
            <a:ext cx="6356677" cy="3571297"/>
          </a:xfrm>
          <a:custGeom>
            <a:avLst/>
            <a:gdLst/>
            <a:ahLst/>
            <a:cxnLst/>
            <a:rect l="l" t="t" r="r" b="b"/>
            <a:pathLst>
              <a:path w="6356677" h="3571297">
                <a:moveTo>
                  <a:pt x="6356677" y="0"/>
                </a:moveTo>
                <a:lnTo>
                  <a:pt x="0" y="0"/>
                </a:lnTo>
                <a:lnTo>
                  <a:pt x="0" y="3571296"/>
                </a:lnTo>
                <a:lnTo>
                  <a:pt x="6356677" y="3571296"/>
                </a:lnTo>
                <a:lnTo>
                  <a:pt x="63566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Freeform 11"/>
          <p:cNvSpPr/>
          <p:nvPr/>
        </p:nvSpPr>
        <p:spPr>
          <a:xfrm flipH="1">
            <a:off x="376255" y="4715007"/>
            <a:ext cx="6356677" cy="3571297"/>
          </a:xfrm>
          <a:custGeom>
            <a:avLst/>
            <a:gdLst/>
            <a:ahLst/>
            <a:cxnLst/>
            <a:rect l="l" t="t" r="r" b="b"/>
            <a:pathLst>
              <a:path w="6356677" h="3571297">
                <a:moveTo>
                  <a:pt x="6356677" y="0"/>
                </a:moveTo>
                <a:lnTo>
                  <a:pt x="0" y="0"/>
                </a:lnTo>
                <a:lnTo>
                  <a:pt x="0" y="3571297"/>
                </a:lnTo>
                <a:lnTo>
                  <a:pt x="6356677" y="3571297"/>
                </a:lnTo>
                <a:lnTo>
                  <a:pt x="63566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2" name="Freeform 12"/>
          <p:cNvSpPr/>
          <p:nvPr/>
        </p:nvSpPr>
        <p:spPr>
          <a:xfrm>
            <a:off x="11788403" y="215519"/>
            <a:ext cx="4699655" cy="4189721"/>
          </a:xfrm>
          <a:custGeom>
            <a:avLst/>
            <a:gdLst/>
            <a:ahLst/>
            <a:cxnLst/>
            <a:rect l="l" t="t" r="r" b="b"/>
            <a:pathLst>
              <a:path w="4699655" h="4189721">
                <a:moveTo>
                  <a:pt x="0" y="0"/>
                </a:moveTo>
                <a:lnTo>
                  <a:pt x="4699655" y="0"/>
                </a:lnTo>
                <a:lnTo>
                  <a:pt x="4699655" y="4189722"/>
                </a:lnTo>
                <a:lnTo>
                  <a:pt x="0" y="4189722"/>
                </a:lnTo>
                <a:lnTo>
                  <a:pt x="0" y="0"/>
                </a:lnTo>
                <a:close/>
              </a:path>
            </a:pathLst>
          </a:custGeom>
          <a:blipFill>
            <a:blip r:embed="rId6"/>
            <a:stretch>
              <a:fillRect/>
            </a:stretch>
          </a:blipFill>
        </p:spPr>
        <p:txBody>
          <a:bodyPr/>
          <a:lstStyle/>
          <a:p>
            <a:endParaRPr lang="en-PH"/>
          </a:p>
        </p:txBody>
      </p:sp>
      <p:sp>
        <p:nvSpPr>
          <p:cNvPr id="13" name="TextBox 13"/>
          <p:cNvSpPr txBox="1"/>
          <p:nvPr/>
        </p:nvSpPr>
        <p:spPr>
          <a:xfrm>
            <a:off x="376255" y="1471195"/>
            <a:ext cx="684115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How it works</a:t>
            </a:r>
          </a:p>
        </p:txBody>
      </p:sp>
      <p:sp>
        <p:nvSpPr>
          <p:cNvPr id="14" name="TextBox 14"/>
          <p:cNvSpPr txBox="1"/>
          <p:nvPr/>
        </p:nvSpPr>
        <p:spPr>
          <a:xfrm>
            <a:off x="4316790" y="1605478"/>
            <a:ext cx="2763454" cy="514350"/>
          </a:xfrm>
          <a:prstGeom prst="rect">
            <a:avLst/>
          </a:prstGeom>
        </p:spPr>
        <p:txBody>
          <a:bodyPr lIns="0" tIns="0" rIns="0" bIns="0" rtlCol="0" anchor="t">
            <a:spAutoFit/>
          </a:bodyPr>
          <a:lstStyle/>
          <a:p>
            <a:pPr algn="l">
              <a:lnSpc>
                <a:spcPts val="4200"/>
              </a:lnSpc>
            </a:pPr>
            <a:r>
              <a:rPr lang="en-US" sz="3000" b="1">
                <a:solidFill>
                  <a:srgbClr val="FFFFFF"/>
                </a:solidFill>
                <a:latin typeface="Open Sans Bold"/>
                <a:ea typeface="Open Sans Bold"/>
                <a:cs typeface="Open Sans Bold"/>
                <a:sym typeface="Open Sans Bold"/>
              </a:rPr>
              <a:t>Laser Printer</a:t>
            </a:r>
          </a:p>
        </p:txBody>
      </p:sp>
      <p:sp>
        <p:nvSpPr>
          <p:cNvPr id="15" name="TextBox 15"/>
          <p:cNvSpPr txBox="1"/>
          <p:nvPr/>
        </p:nvSpPr>
        <p:spPr>
          <a:xfrm>
            <a:off x="1547802" y="4819243"/>
            <a:ext cx="4391474" cy="3248000"/>
          </a:xfrm>
          <a:prstGeom prst="rect">
            <a:avLst/>
          </a:prstGeom>
        </p:spPr>
        <p:txBody>
          <a:bodyPr lIns="0" tIns="0" rIns="0" bIns="0" rtlCol="0" anchor="t">
            <a:spAutoFit/>
          </a:bodyPr>
          <a:lstStyle/>
          <a:p>
            <a:pPr algn="l">
              <a:lnSpc>
                <a:spcPts val="3676"/>
              </a:lnSpc>
              <a:spcBef>
                <a:spcPct val="0"/>
              </a:spcBef>
            </a:pPr>
            <a:r>
              <a:rPr lang="en-US" sz="2625" b="1">
                <a:solidFill>
                  <a:srgbClr val="FFFFFF"/>
                </a:solidFill>
                <a:latin typeface="Open Sans Bold"/>
                <a:ea typeface="Open Sans Bold"/>
                <a:cs typeface="Open Sans Bold"/>
                <a:sym typeface="Open Sans Bold"/>
              </a:rPr>
              <a:t>The drum is electrically charged. The revolving drum is exposed to a laser beam guided by mirrors and lenses, selectively discharging its surface at various positions.</a:t>
            </a:r>
          </a:p>
        </p:txBody>
      </p:sp>
      <p:sp>
        <p:nvSpPr>
          <p:cNvPr id="16" name="TextBox 16"/>
          <p:cNvSpPr txBox="1"/>
          <p:nvPr/>
        </p:nvSpPr>
        <p:spPr>
          <a:xfrm>
            <a:off x="13457745" y="4819243"/>
            <a:ext cx="4391474" cy="3248000"/>
          </a:xfrm>
          <a:prstGeom prst="rect">
            <a:avLst/>
          </a:prstGeom>
        </p:spPr>
        <p:txBody>
          <a:bodyPr lIns="0" tIns="0" rIns="0" bIns="0" rtlCol="0" anchor="t">
            <a:spAutoFit/>
          </a:bodyPr>
          <a:lstStyle/>
          <a:p>
            <a:pPr algn="l">
              <a:lnSpc>
                <a:spcPts val="3676"/>
              </a:lnSpc>
              <a:spcBef>
                <a:spcPct val="0"/>
              </a:spcBef>
            </a:pPr>
            <a:r>
              <a:rPr lang="en-US" sz="2625" b="1">
                <a:solidFill>
                  <a:srgbClr val="FFFFFF"/>
                </a:solidFill>
                <a:latin typeface="Open Sans Bold"/>
                <a:ea typeface="Open Sans Bold"/>
                <a:cs typeface="Open Sans Bold"/>
                <a:sym typeface="Open Sans Bold"/>
              </a:rPr>
              <a:t>The toner is transferred to a charged sheet of paper, fused using heated rollers, and the drum is discharged before repeating the process for the next page.</a:t>
            </a:r>
          </a:p>
        </p:txBody>
      </p:sp>
      <p:sp>
        <p:nvSpPr>
          <p:cNvPr id="17" name="TextBox 17"/>
          <p:cNvSpPr txBox="1"/>
          <p:nvPr/>
        </p:nvSpPr>
        <p:spPr>
          <a:xfrm>
            <a:off x="7217413" y="5086350"/>
            <a:ext cx="4771956" cy="2277110"/>
          </a:xfrm>
          <a:prstGeom prst="rect">
            <a:avLst/>
          </a:prstGeom>
        </p:spPr>
        <p:txBody>
          <a:bodyPr lIns="0" tIns="0" rIns="0" bIns="0" rtlCol="0" anchor="t">
            <a:spAutoFit/>
          </a:bodyPr>
          <a:lstStyle/>
          <a:p>
            <a:pPr algn="ctr">
              <a:lnSpc>
                <a:spcPts val="3640"/>
              </a:lnSpc>
              <a:spcBef>
                <a:spcPct val="0"/>
              </a:spcBef>
            </a:pPr>
            <a:r>
              <a:rPr lang="en-US" sz="2600" b="1">
                <a:solidFill>
                  <a:srgbClr val="FFFFFF"/>
                </a:solidFill>
                <a:latin typeface="Open Sans Bold"/>
                <a:ea typeface="Open Sans Bold"/>
                <a:cs typeface="Open Sans Bold"/>
                <a:sym typeface="Open Sans Bold"/>
              </a:rPr>
              <a:t>This repetition creates a full-page electrostatic image. Charged toner adheres only to the discharged areas on the drum's surface.</a:t>
            </a:r>
          </a:p>
        </p:txBody>
      </p:sp>
      <p:sp>
        <p:nvSpPr>
          <p:cNvPr id="21" name="TextBox 21"/>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a:off x="376417" y="2343717"/>
            <a:ext cx="6840833" cy="33338"/>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3796834" y="1585495"/>
            <a:ext cx="3597215" cy="611468"/>
            <a:chOff x="0" y="0"/>
            <a:chExt cx="947415" cy="161045"/>
          </a:xfrm>
        </p:grpSpPr>
        <p:sp>
          <p:nvSpPr>
            <p:cNvPr id="7" name="Freeform 7"/>
            <p:cNvSpPr/>
            <p:nvPr/>
          </p:nvSpPr>
          <p:spPr>
            <a:xfrm>
              <a:off x="0" y="0"/>
              <a:ext cx="947415" cy="161045"/>
            </a:xfrm>
            <a:custGeom>
              <a:avLst/>
              <a:gdLst/>
              <a:ahLst/>
              <a:cxnLst/>
              <a:rect l="l" t="t" r="r" b="b"/>
              <a:pathLst>
                <a:path w="947415" h="161045">
                  <a:moveTo>
                    <a:pt x="80522" y="0"/>
                  </a:moveTo>
                  <a:lnTo>
                    <a:pt x="866892" y="0"/>
                  </a:lnTo>
                  <a:cubicBezTo>
                    <a:pt x="888248" y="0"/>
                    <a:pt x="908729" y="8484"/>
                    <a:pt x="923830" y="23584"/>
                  </a:cubicBezTo>
                  <a:cubicBezTo>
                    <a:pt x="938931" y="38685"/>
                    <a:pt x="947415" y="59167"/>
                    <a:pt x="947415" y="80522"/>
                  </a:cubicBezTo>
                  <a:lnTo>
                    <a:pt x="947415" y="80522"/>
                  </a:lnTo>
                  <a:cubicBezTo>
                    <a:pt x="947415" y="101878"/>
                    <a:pt x="938931" y="122360"/>
                    <a:pt x="923830" y="137460"/>
                  </a:cubicBezTo>
                  <a:cubicBezTo>
                    <a:pt x="908729" y="152561"/>
                    <a:pt x="888248" y="161045"/>
                    <a:pt x="866892"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8" name="TextBox 8"/>
            <p:cNvSpPr txBox="1"/>
            <p:nvPr/>
          </p:nvSpPr>
          <p:spPr>
            <a:xfrm>
              <a:off x="0" y="-28575"/>
              <a:ext cx="947415" cy="189620"/>
            </a:xfrm>
            <a:prstGeom prst="rect">
              <a:avLst/>
            </a:prstGeom>
          </p:spPr>
          <p:txBody>
            <a:bodyPr lIns="50800" tIns="50800" rIns="50800" bIns="50800" rtlCol="0" anchor="ctr"/>
            <a:lstStyle/>
            <a:p>
              <a:pPr algn="ctr">
                <a:lnSpc>
                  <a:spcPts val="2595"/>
                </a:lnSpc>
              </a:pPr>
              <a:endParaRPr/>
            </a:p>
          </p:txBody>
        </p:sp>
      </p:grpSp>
      <p:sp>
        <p:nvSpPr>
          <p:cNvPr id="9" name="Freeform 9"/>
          <p:cNvSpPr/>
          <p:nvPr/>
        </p:nvSpPr>
        <p:spPr>
          <a:xfrm flipH="1">
            <a:off x="8756574" y="5043416"/>
            <a:ext cx="6356677" cy="3571297"/>
          </a:xfrm>
          <a:custGeom>
            <a:avLst/>
            <a:gdLst/>
            <a:ahLst/>
            <a:cxnLst/>
            <a:rect l="l" t="t" r="r" b="b"/>
            <a:pathLst>
              <a:path w="6356677" h="3571297">
                <a:moveTo>
                  <a:pt x="6356677" y="0"/>
                </a:moveTo>
                <a:lnTo>
                  <a:pt x="0" y="0"/>
                </a:lnTo>
                <a:lnTo>
                  <a:pt x="0" y="3571297"/>
                </a:lnTo>
                <a:lnTo>
                  <a:pt x="6356677" y="3571297"/>
                </a:lnTo>
                <a:lnTo>
                  <a:pt x="63566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0" name="Freeform 10"/>
          <p:cNvSpPr/>
          <p:nvPr/>
        </p:nvSpPr>
        <p:spPr>
          <a:xfrm flipH="1">
            <a:off x="2707777" y="5077016"/>
            <a:ext cx="6356677" cy="3571297"/>
          </a:xfrm>
          <a:custGeom>
            <a:avLst/>
            <a:gdLst/>
            <a:ahLst/>
            <a:cxnLst/>
            <a:rect l="l" t="t" r="r" b="b"/>
            <a:pathLst>
              <a:path w="6356677" h="3571297">
                <a:moveTo>
                  <a:pt x="6356678" y="0"/>
                </a:moveTo>
                <a:lnTo>
                  <a:pt x="0" y="0"/>
                </a:lnTo>
                <a:lnTo>
                  <a:pt x="0" y="3571297"/>
                </a:lnTo>
                <a:lnTo>
                  <a:pt x="6356678" y="3571297"/>
                </a:lnTo>
                <a:lnTo>
                  <a:pt x="63566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1" name="Freeform 11"/>
          <p:cNvSpPr/>
          <p:nvPr/>
        </p:nvSpPr>
        <p:spPr>
          <a:xfrm>
            <a:off x="11788403" y="215519"/>
            <a:ext cx="4699655" cy="4189721"/>
          </a:xfrm>
          <a:custGeom>
            <a:avLst/>
            <a:gdLst/>
            <a:ahLst/>
            <a:cxnLst/>
            <a:rect l="l" t="t" r="r" b="b"/>
            <a:pathLst>
              <a:path w="4699655" h="4189721">
                <a:moveTo>
                  <a:pt x="0" y="0"/>
                </a:moveTo>
                <a:lnTo>
                  <a:pt x="4699655" y="0"/>
                </a:lnTo>
                <a:lnTo>
                  <a:pt x="4699655" y="4189722"/>
                </a:lnTo>
                <a:lnTo>
                  <a:pt x="0" y="4189722"/>
                </a:lnTo>
                <a:lnTo>
                  <a:pt x="0" y="0"/>
                </a:lnTo>
                <a:close/>
              </a:path>
            </a:pathLst>
          </a:custGeom>
          <a:blipFill>
            <a:blip r:embed="rId6"/>
            <a:stretch>
              <a:fillRect/>
            </a:stretch>
          </a:blipFill>
        </p:spPr>
        <p:txBody>
          <a:bodyPr/>
          <a:lstStyle/>
          <a:p>
            <a:endParaRPr lang="en-PH"/>
          </a:p>
        </p:txBody>
      </p:sp>
      <p:grpSp>
        <p:nvGrpSpPr>
          <p:cNvPr id="12" name="Group 12"/>
          <p:cNvGrpSpPr/>
          <p:nvPr/>
        </p:nvGrpSpPr>
        <p:grpSpPr>
          <a:xfrm>
            <a:off x="3577170" y="8249822"/>
            <a:ext cx="1479240" cy="1400472"/>
            <a:chOff x="0" y="0"/>
            <a:chExt cx="389594" cy="368849"/>
          </a:xfrm>
        </p:grpSpPr>
        <p:sp>
          <p:nvSpPr>
            <p:cNvPr id="13" name="Freeform 13"/>
            <p:cNvSpPr/>
            <p:nvPr/>
          </p:nvSpPr>
          <p:spPr>
            <a:xfrm>
              <a:off x="0" y="0"/>
              <a:ext cx="389594" cy="368849"/>
            </a:xfrm>
            <a:custGeom>
              <a:avLst/>
              <a:gdLst/>
              <a:ahLst/>
              <a:cxnLst/>
              <a:rect l="l" t="t" r="r" b="b"/>
              <a:pathLst>
                <a:path w="389594" h="368849">
                  <a:moveTo>
                    <a:pt x="0" y="0"/>
                  </a:moveTo>
                  <a:lnTo>
                    <a:pt x="389594" y="0"/>
                  </a:lnTo>
                  <a:lnTo>
                    <a:pt x="389594" y="368849"/>
                  </a:lnTo>
                  <a:lnTo>
                    <a:pt x="0" y="368849"/>
                  </a:lnTo>
                  <a:close/>
                </a:path>
              </a:pathLst>
            </a:custGeom>
            <a:solidFill>
              <a:srgbClr val="52DFE3"/>
            </a:solidFill>
          </p:spPr>
          <p:txBody>
            <a:bodyPr/>
            <a:lstStyle/>
            <a:p>
              <a:endParaRPr lang="en-PH"/>
            </a:p>
          </p:txBody>
        </p:sp>
        <p:sp>
          <p:nvSpPr>
            <p:cNvPr id="14" name="TextBox 14"/>
            <p:cNvSpPr txBox="1"/>
            <p:nvPr/>
          </p:nvSpPr>
          <p:spPr>
            <a:xfrm>
              <a:off x="0" y="-28575"/>
              <a:ext cx="389594" cy="397424"/>
            </a:xfrm>
            <a:prstGeom prst="rect">
              <a:avLst/>
            </a:prstGeom>
          </p:spPr>
          <p:txBody>
            <a:bodyPr lIns="50800" tIns="50800" rIns="50800" bIns="50800" rtlCol="0" anchor="ctr"/>
            <a:lstStyle/>
            <a:p>
              <a:pPr algn="ctr">
                <a:lnSpc>
                  <a:spcPts val="2595"/>
                </a:lnSpc>
              </a:pPr>
              <a:endParaRPr/>
            </a:p>
          </p:txBody>
        </p:sp>
      </p:grpSp>
      <p:sp>
        <p:nvSpPr>
          <p:cNvPr id="15" name="TextBox 15"/>
          <p:cNvSpPr txBox="1"/>
          <p:nvPr/>
        </p:nvSpPr>
        <p:spPr>
          <a:xfrm>
            <a:off x="376255" y="1471195"/>
            <a:ext cx="6841158"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How it works</a:t>
            </a:r>
          </a:p>
        </p:txBody>
      </p:sp>
      <p:sp>
        <p:nvSpPr>
          <p:cNvPr id="16" name="TextBox 16"/>
          <p:cNvSpPr txBox="1"/>
          <p:nvPr/>
        </p:nvSpPr>
        <p:spPr>
          <a:xfrm>
            <a:off x="4316790" y="1605478"/>
            <a:ext cx="2763454" cy="514350"/>
          </a:xfrm>
          <a:prstGeom prst="rect">
            <a:avLst/>
          </a:prstGeom>
        </p:spPr>
        <p:txBody>
          <a:bodyPr lIns="0" tIns="0" rIns="0" bIns="0" rtlCol="0" anchor="t">
            <a:spAutoFit/>
          </a:bodyPr>
          <a:lstStyle/>
          <a:p>
            <a:pPr algn="l">
              <a:lnSpc>
                <a:spcPts val="4200"/>
              </a:lnSpc>
            </a:pPr>
            <a:r>
              <a:rPr lang="en-US" sz="3000" b="1">
                <a:solidFill>
                  <a:srgbClr val="FFFFFF"/>
                </a:solidFill>
                <a:latin typeface="Open Sans Bold"/>
                <a:ea typeface="Open Sans Bold"/>
                <a:cs typeface="Open Sans Bold"/>
                <a:sym typeface="Open Sans Bold"/>
              </a:rPr>
              <a:t>Laser Printer</a:t>
            </a:r>
          </a:p>
        </p:txBody>
      </p:sp>
      <p:sp>
        <p:nvSpPr>
          <p:cNvPr id="17" name="TextBox 17"/>
          <p:cNvSpPr txBox="1"/>
          <p:nvPr/>
        </p:nvSpPr>
        <p:spPr>
          <a:xfrm>
            <a:off x="3879325" y="5181252"/>
            <a:ext cx="4391474" cy="2781275"/>
          </a:xfrm>
          <a:prstGeom prst="rect">
            <a:avLst/>
          </a:prstGeom>
        </p:spPr>
        <p:txBody>
          <a:bodyPr lIns="0" tIns="0" rIns="0" bIns="0" rtlCol="0" anchor="t">
            <a:spAutoFit/>
          </a:bodyPr>
          <a:lstStyle/>
          <a:p>
            <a:pPr algn="l">
              <a:lnSpc>
                <a:spcPts val="3676"/>
              </a:lnSpc>
              <a:spcBef>
                <a:spcPct val="0"/>
              </a:spcBef>
            </a:pPr>
            <a:r>
              <a:rPr lang="en-US" sz="2625" b="1">
                <a:solidFill>
                  <a:srgbClr val="FFFFFF"/>
                </a:solidFill>
                <a:latin typeface="Open Sans Bold"/>
                <a:ea typeface="Open Sans Bold"/>
                <a:cs typeface="Open Sans Bold"/>
                <a:sym typeface="Open Sans Bold"/>
              </a:rPr>
              <a:t>Color printing necessitates separate toners for cyan, magenta, yellow, and black, with each color processed individually.</a:t>
            </a:r>
          </a:p>
        </p:txBody>
      </p:sp>
      <p:sp>
        <p:nvSpPr>
          <p:cNvPr id="18" name="TextBox 18"/>
          <p:cNvSpPr txBox="1"/>
          <p:nvPr/>
        </p:nvSpPr>
        <p:spPr>
          <a:xfrm>
            <a:off x="9548935" y="5204734"/>
            <a:ext cx="4771956" cy="3191510"/>
          </a:xfrm>
          <a:prstGeom prst="rect">
            <a:avLst/>
          </a:prstGeom>
        </p:spPr>
        <p:txBody>
          <a:bodyPr lIns="0" tIns="0" rIns="0" bIns="0" rtlCol="0" anchor="t">
            <a:spAutoFit/>
          </a:bodyPr>
          <a:lstStyle/>
          <a:p>
            <a:pPr algn="ctr">
              <a:lnSpc>
                <a:spcPts val="3640"/>
              </a:lnSpc>
              <a:spcBef>
                <a:spcPct val="0"/>
              </a:spcBef>
            </a:pPr>
            <a:r>
              <a:rPr lang="en-US" sz="2600" b="1">
                <a:solidFill>
                  <a:srgbClr val="FFFFFF"/>
                </a:solidFill>
                <a:latin typeface="Open Sans Bold"/>
                <a:ea typeface="Open Sans Bold"/>
                <a:cs typeface="Open Sans Bold"/>
                <a:sym typeface="Open Sans Bold"/>
              </a:rPr>
              <a:t>The technology generates dots, and image quality is influenced by the dots per inch, which can be controlled by software to adjust the number of dots per pixel.</a:t>
            </a:r>
          </a:p>
        </p:txBody>
      </p:sp>
      <p:grpSp>
        <p:nvGrpSpPr>
          <p:cNvPr id="19" name="Group 19"/>
          <p:cNvGrpSpPr/>
          <p:nvPr/>
        </p:nvGrpSpPr>
        <p:grpSpPr>
          <a:xfrm>
            <a:off x="5146496" y="8249822"/>
            <a:ext cx="1479240" cy="1400472"/>
            <a:chOff x="0" y="0"/>
            <a:chExt cx="389594" cy="368849"/>
          </a:xfrm>
        </p:grpSpPr>
        <p:sp>
          <p:nvSpPr>
            <p:cNvPr id="20" name="Freeform 20"/>
            <p:cNvSpPr/>
            <p:nvPr/>
          </p:nvSpPr>
          <p:spPr>
            <a:xfrm>
              <a:off x="0" y="0"/>
              <a:ext cx="389594" cy="368849"/>
            </a:xfrm>
            <a:custGeom>
              <a:avLst/>
              <a:gdLst/>
              <a:ahLst/>
              <a:cxnLst/>
              <a:rect l="l" t="t" r="r" b="b"/>
              <a:pathLst>
                <a:path w="389594" h="368849">
                  <a:moveTo>
                    <a:pt x="0" y="0"/>
                  </a:moveTo>
                  <a:lnTo>
                    <a:pt x="389594" y="0"/>
                  </a:lnTo>
                  <a:lnTo>
                    <a:pt x="389594" y="368849"/>
                  </a:lnTo>
                  <a:lnTo>
                    <a:pt x="0" y="368849"/>
                  </a:lnTo>
                  <a:close/>
                </a:path>
              </a:pathLst>
            </a:custGeom>
            <a:solidFill>
              <a:srgbClr val="E151AF"/>
            </a:solidFill>
          </p:spPr>
          <p:txBody>
            <a:bodyPr/>
            <a:lstStyle/>
            <a:p>
              <a:endParaRPr lang="en-PH"/>
            </a:p>
          </p:txBody>
        </p:sp>
        <p:sp>
          <p:nvSpPr>
            <p:cNvPr id="21" name="TextBox 21"/>
            <p:cNvSpPr txBox="1"/>
            <p:nvPr/>
          </p:nvSpPr>
          <p:spPr>
            <a:xfrm>
              <a:off x="0" y="-28575"/>
              <a:ext cx="389594" cy="397424"/>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6711461" y="8249822"/>
            <a:ext cx="1479240" cy="1400472"/>
            <a:chOff x="0" y="0"/>
            <a:chExt cx="389594" cy="368849"/>
          </a:xfrm>
        </p:grpSpPr>
        <p:sp>
          <p:nvSpPr>
            <p:cNvPr id="23" name="Freeform 23"/>
            <p:cNvSpPr/>
            <p:nvPr/>
          </p:nvSpPr>
          <p:spPr>
            <a:xfrm>
              <a:off x="0" y="0"/>
              <a:ext cx="389594" cy="368849"/>
            </a:xfrm>
            <a:custGeom>
              <a:avLst/>
              <a:gdLst/>
              <a:ahLst/>
              <a:cxnLst/>
              <a:rect l="l" t="t" r="r" b="b"/>
              <a:pathLst>
                <a:path w="389594" h="368849">
                  <a:moveTo>
                    <a:pt x="0" y="0"/>
                  </a:moveTo>
                  <a:lnTo>
                    <a:pt x="389594" y="0"/>
                  </a:lnTo>
                  <a:lnTo>
                    <a:pt x="389594" y="368849"/>
                  </a:lnTo>
                  <a:lnTo>
                    <a:pt x="0" y="368849"/>
                  </a:lnTo>
                  <a:close/>
                </a:path>
              </a:pathLst>
            </a:custGeom>
            <a:solidFill>
              <a:srgbClr val="FDE962"/>
            </a:solidFill>
          </p:spPr>
          <p:txBody>
            <a:bodyPr/>
            <a:lstStyle/>
            <a:p>
              <a:endParaRPr lang="en-PH"/>
            </a:p>
          </p:txBody>
        </p:sp>
        <p:sp>
          <p:nvSpPr>
            <p:cNvPr id="24" name="TextBox 24"/>
            <p:cNvSpPr txBox="1"/>
            <p:nvPr/>
          </p:nvSpPr>
          <p:spPr>
            <a:xfrm>
              <a:off x="0" y="-28575"/>
              <a:ext cx="389594" cy="397424"/>
            </a:xfrm>
            <a:prstGeom prst="rect">
              <a:avLst/>
            </a:prstGeom>
          </p:spPr>
          <p:txBody>
            <a:bodyPr lIns="50800" tIns="50800" rIns="50800" bIns="50800" rtlCol="0" anchor="ctr"/>
            <a:lstStyle/>
            <a:p>
              <a:pPr algn="ctr">
                <a:lnSpc>
                  <a:spcPts val="2595"/>
                </a:lnSpc>
              </a:pPr>
              <a:endParaRPr/>
            </a:p>
          </p:txBody>
        </p:sp>
      </p:grpSp>
      <p:sp>
        <p:nvSpPr>
          <p:cNvPr id="25" name="TextBox 25"/>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59288" y="2227433"/>
            <a:ext cx="6762511" cy="33337"/>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2329650" y="3059115"/>
            <a:ext cx="4314917" cy="611468"/>
            <a:chOff x="0" y="0"/>
            <a:chExt cx="1136439" cy="161045"/>
          </a:xfrm>
        </p:grpSpPr>
        <p:sp>
          <p:nvSpPr>
            <p:cNvPr id="7" name="Freeform 7"/>
            <p:cNvSpPr/>
            <p:nvPr/>
          </p:nvSpPr>
          <p:spPr>
            <a:xfrm>
              <a:off x="0" y="0"/>
              <a:ext cx="1136439" cy="161045"/>
            </a:xfrm>
            <a:custGeom>
              <a:avLst/>
              <a:gdLst/>
              <a:ahLst/>
              <a:cxnLst/>
              <a:rect l="l" t="t" r="r" b="b"/>
              <a:pathLst>
                <a:path w="1136439" h="161045">
                  <a:moveTo>
                    <a:pt x="80522" y="0"/>
                  </a:moveTo>
                  <a:lnTo>
                    <a:pt x="1055916" y="0"/>
                  </a:lnTo>
                  <a:cubicBezTo>
                    <a:pt x="1077272" y="0"/>
                    <a:pt x="1097754" y="8484"/>
                    <a:pt x="1112854" y="23584"/>
                  </a:cubicBezTo>
                  <a:cubicBezTo>
                    <a:pt x="1127955" y="38685"/>
                    <a:pt x="1136439" y="59167"/>
                    <a:pt x="1136439" y="80522"/>
                  </a:cubicBezTo>
                  <a:lnTo>
                    <a:pt x="1136439" y="80522"/>
                  </a:lnTo>
                  <a:cubicBezTo>
                    <a:pt x="1136439" y="124994"/>
                    <a:pt x="1100388" y="161045"/>
                    <a:pt x="1055916"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8" name="TextBox 8"/>
            <p:cNvSpPr txBox="1"/>
            <p:nvPr/>
          </p:nvSpPr>
          <p:spPr>
            <a:xfrm>
              <a:off x="0" y="-28575"/>
              <a:ext cx="1136439" cy="189620"/>
            </a:xfrm>
            <a:prstGeom prst="rect">
              <a:avLst/>
            </a:prstGeom>
          </p:spPr>
          <p:txBody>
            <a:bodyPr lIns="50800" tIns="50800" rIns="50800" bIns="50800" rtlCol="0" anchor="ctr"/>
            <a:lstStyle/>
            <a:p>
              <a:pPr algn="ctr">
                <a:lnSpc>
                  <a:spcPts val="2595"/>
                </a:lnSpc>
              </a:pPr>
              <a:endParaRPr/>
            </a:p>
          </p:txBody>
        </p:sp>
      </p:grpSp>
      <p:sp>
        <p:nvSpPr>
          <p:cNvPr id="9" name="Freeform 9"/>
          <p:cNvSpPr/>
          <p:nvPr/>
        </p:nvSpPr>
        <p:spPr>
          <a:xfrm>
            <a:off x="2169366" y="3844873"/>
            <a:ext cx="4635485" cy="4635485"/>
          </a:xfrm>
          <a:custGeom>
            <a:avLst/>
            <a:gdLst/>
            <a:ahLst/>
            <a:cxnLst/>
            <a:rect l="l" t="t" r="r" b="b"/>
            <a:pathLst>
              <a:path w="4635485" h="4635485">
                <a:moveTo>
                  <a:pt x="0" y="0"/>
                </a:moveTo>
                <a:lnTo>
                  <a:pt x="4635485" y="0"/>
                </a:lnTo>
                <a:lnTo>
                  <a:pt x="4635485" y="4635485"/>
                </a:lnTo>
                <a:lnTo>
                  <a:pt x="0" y="4635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10" name="TextBox 10"/>
          <p:cNvSpPr txBox="1"/>
          <p:nvPr/>
        </p:nvSpPr>
        <p:spPr>
          <a:xfrm>
            <a:off x="263674" y="1476612"/>
            <a:ext cx="6953738"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Hard-copy graphic output</a:t>
            </a:r>
          </a:p>
        </p:txBody>
      </p:sp>
      <p:sp>
        <p:nvSpPr>
          <p:cNvPr id="11" name="TextBox 11"/>
          <p:cNvSpPr txBox="1"/>
          <p:nvPr/>
        </p:nvSpPr>
        <p:spPr>
          <a:xfrm>
            <a:off x="2754157" y="3079107"/>
            <a:ext cx="3404825" cy="514334"/>
          </a:xfrm>
          <a:prstGeom prst="rect">
            <a:avLst/>
          </a:prstGeom>
        </p:spPr>
        <p:txBody>
          <a:bodyPr lIns="0" tIns="0" rIns="0" bIns="0" rtlCol="0" anchor="t">
            <a:spAutoFit/>
          </a:bodyPr>
          <a:lstStyle/>
          <a:p>
            <a:pPr algn="ctr">
              <a:lnSpc>
                <a:spcPts val="4200"/>
              </a:lnSpc>
            </a:pPr>
            <a:r>
              <a:rPr lang="en-US" sz="3000" b="1">
                <a:solidFill>
                  <a:srgbClr val="FFFFFF"/>
                </a:solidFill>
                <a:latin typeface="Open Sans Bold"/>
                <a:ea typeface="Open Sans Bold"/>
                <a:cs typeface="Open Sans Bold"/>
                <a:sym typeface="Open Sans Bold"/>
              </a:rPr>
              <a:t>Graphic Plotter</a:t>
            </a:r>
          </a:p>
        </p:txBody>
      </p:sp>
      <p:grpSp>
        <p:nvGrpSpPr>
          <p:cNvPr id="12" name="Group 12"/>
          <p:cNvGrpSpPr/>
          <p:nvPr/>
        </p:nvGrpSpPr>
        <p:grpSpPr>
          <a:xfrm>
            <a:off x="7678705" y="3449403"/>
            <a:ext cx="8976755" cy="1432822"/>
            <a:chOff x="0" y="0"/>
            <a:chExt cx="3548274" cy="566357"/>
          </a:xfrm>
        </p:grpSpPr>
        <p:sp>
          <p:nvSpPr>
            <p:cNvPr id="13" name="Freeform 13"/>
            <p:cNvSpPr/>
            <p:nvPr/>
          </p:nvSpPr>
          <p:spPr>
            <a:xfrm>
              <a:off x="0" y="0"/>
              <a:ext cx="3548275" cy="566357"/>
            </a:xfrm>
            <a:custGeom>
              <a:avLst/>
              <a:gdLst/>
              <a:ahLst/>
              <a:cxnLst/>
              <a:rect l="l" t="t" r="r" b="b"/>
              <a:pathLst>
                <a:path w="3548275" h="566357">
                  <a:moveTo>
                    <a:pt x="43984" y="0"/>
                  </a:moveTo>
                  <a:lnTo>
                    <a:pt x="3504290" y="0"/>
                  </a:lnTo>
                  <a:cubicBezTo>
                    <a:pt x="3515956" y="0"/>
                    <a:pt x="3527143" y="4634"/>
                    <a:pt x="3535392" y="12883"/>
                  </a:cubicBezTo>
                  <a:cubicBezTo>
                    <a:pt x="3543640" y="21131"/>
                    <a:pt x="3548275" y="32319"/>
                    <a:pt x="3548275" y="43984"/>
                  </a:cubicBezTo>
                  <a:lnTo>
                    <a:pt x="3548275" y="522372"/>
                  </a:lnTo>
                  <a:cubicBezTo>
                    <a:pt x="3548275" y="534038"/>
                    <a:pt x="3543640" y="545225"/>
                    <a:pt x="3535392" y="553474"/>
                  </a:cubicBezTo>
                  <a:cubicBezTo>
                    <a:pt x="3527143" y="561723"/>
                    <a:pt x="3515956" y="566357"/>
                    <a:pt x="3504290" y="566357"/>
                  </a:cubicBezTo>
                  <a:lnTo>
                    <a:pt x="43984" y="566357"/>
                  </a:lnTo>
                  <a:cubicBezTo>
                    <a:pt x="32319" y="566357"/>
                    <a:pt x="21131" y="561723"/>
                    <a:pt x="12883" y="553474"/>
                  </a:cubicBezTo>
                  <a:cubicBezTo>
                    <a:pt x="4634" y="545225"/>
                    <a:pt x="0" y="534038"/>
                    <a:pt x="0" y="522372"/>
                  </a:cubicBezTo>
                  <a:lnTo>
                    <a:pt x="0" y="43984"/>
                  </a:lnTo>
                  <a:cubicBezTo>
                    <a:pt x="0" y="32319"/>
                    <a:pt x="4634" y="21131"/>
                    <a:pt x="12883" y="12883"/>
                  </a:cubicBezTo>
                  <a:cubicBezTo>
                    <a:pt x="21131" y="4634"/>
                    <a:pt x="32319" y="0"/>
                    <a:pt x="43984" y="0"/>
                  </a:cubicBezTo>
                  <a:close/>
                </a:path>
              </a:pathLst>
            </a:custGeom>
            <a:solidFill>
              <a:srgbClr val="0DA696"/>
            </a:solidFill>
          </p:spPr>
          <p:txBody>
            <a:bodyPr/>
            <a:lstStyle/>
            <a:p>
              <a:endParaRPr lang="en-PH"/>
            </a:p>
          </p:txBody>
        </p:sp>
        <p:sp>
          <p:nvSpPr>
            <p:cNvPr id="14" name="TextBox 14"/>
            <p:cNvSpPr txBox="1"/>
            <p:nvPr/>
          </p:nvSpPr>
          <p:spPr>
            <a:xfrm>
              <a:off x="0" y="-28575"/>
              <a:ext cx="3548274" cy="594932"/>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7816303" y="3825222"/>
            <a:ext cx="681183" cy="68118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PH"/>
            </a:p>
          </p:txBody>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18" name="TextBox 18"/>
          <p:cNvSpPr txBox="1"/>
          <p:nvPr/>
        </p:nvSpPr>
        <p:spPr>
          <a:xfrm>
            <a:off x="8634749" y="3455958"/>
            <a:ext cx="7725186" cy="1362561"/>
          </a:xfrm>
          <a:prstGeom prst="rect">
            <a:avLst/>
          </a:prstGeom>
        </p:spPr>
        <p:txBody>
          <a:bodyPr lIns="0" tIns="0" rIns="0" bIns="0" rtlCol="0" anchor="t">
            <a:spAutoFit/>
          </a:bodyPr>
          <a:lstStyle/>
          <a:p>
            <a:pPr algn="l">
              <a:lnSpc>
                <a:spcPts val="3639"/>
              </a:lnSpc>
              <a:spcBef>
                <a:spcPct val="0"/>
              </a:spcBef>
            </a:pPr>
            <a:r>
              <a:rPr lang="en-US" sz="2599" u="sng">
                <a:solidFill>
                  <a:srgbClr val="FFFFFF"/>
                </a:solidFill>
                <a:latin typeface="Alatsi"/>
                <a:ea typeface="Alatsi"/>
                <a:cs typeface="Alatsi"/>
                <a:sym typeface="Alatsi"/>
              </a:rPr>
              <a:t>Graphic Plotter:</a:t>
            </a:r>
            <a:r>
              <a:rPr lang="en-US" sz="2599">
                <a:solidFill>
                  <a:srgbClr val="FFFFFF"/>
                </a:solidFill>
                <a:latin typeface="Alatsi"/>
                <a:ea typeface="Alatsi"/>
                <a:cs typeface="Alatsi"/>
                <a:sym typeface="Alatsi"/>
              </a:rPr>
              <a:t> A graphic plotter is a specialized device for drawing precise, detailed illustrations and designs on paper.</a:t>
            </a:r>
          </a:p>
        </p:txBody>
      </p:sp>
      <p:grpSp>
        <p:nvGrpSpPr>
          <p:cNvPr id="19" name="Group 19"/>
          <p:cNvGrpSpPr/>
          <p:nvPr/>
        </p:nvGrpSpPr>
        <p:grpSpPr>
          <a:xfrm>
            <a:off x="7678705" y="5039253"/>
            <a:ext cx="8976755" cy="1432822"/>
            <a:chOff x="0" y="0"/>
            <a:chExt cx="3548274" cy="566357"/>
          </a:xfrm>
        </p:grpSpPr>
        <p:sp>
          <p:nvSpPr>
            <p:cNvPr id="20" name="Freeform 20"/>
            <p:cNvSpPr/>
            <p:nvPr/>
          </p:nvSpPr>
          <p:spPr>
            <a:xfrm>
              <a:off x="0" y="0"/>
              <a:ext cx="3548275" cy="566357"/>
            </a:xfrm>
            <a:custGeom>
              <a:avLst/>
              <a:gdLst/>
              <a:ahLst/>
              <a:cxnLst/>
              <a:rect l="l" t="t" r="r" b="b"/>
              <a:pathLst>
                <a:path w="3548275" h="566357">
                  <a:moveTo>
                    <a:pt x="43984" y="0"/>
                  </a:moveTo>
                  <a:lnTo>
                    <a:pt x="3504290" y="0"/>
                  </a:lnTo>
                  <a:cubicBezTo>
                    <a:pt x="3515956" y="0"/>
                    <a:pt x="3527143" y="4634"/>
                    <a:pt x="3535392" y="12883"/>
                  </a:cubicBezTo>
                  <a:cubicBezTo>
                    <a:pt x="3543640" y="21131"/>
                    <a:pt x="3548275" y="32319"/>
                    <a:pt x="3548275" y="43984"/>
                  </a:cubicBezTo>
                  <a:lnTo>
                    <a:pt x="3548275" y="522372"/>
                  </a:lnTo>
                  <a:cubicBezTo>
                    <a:pt x="3548275" y="534038"/>
                    <a:pt x="3543640" y="545225"/>
                    <a:pt x="3535392" y="553474"/>
                  </a:cubicBezTo>
                  <a:cubicBezTo>
                    <a:pt x="3527143" y="561723"/>
                    <a:pt x="3515956" y="566357"/>
                    <a:pt x="3504290" y="566357"/>
                  </a:cubicBezTo>
                  <a:lnTo>
                    <a:pt x="43984" y="566357"/>
                  </a:lnTo>
                  <a:cubicBezTo>
                    <a:pt x="32319" y="566357"/>
                    <a:pt x="21131" y="561723"/>
                    <a:pt x="12883" y="553474"/>
                  </a:cubicBezTo>
                  <a:cubicBezTo>
                    <a:pt x="4634" y="545225"/>
                    <a:pt x="0" y="534038"/>
                    <a:pt x="0" y="522372"/>
                  </a:cubicBezTo>
                  <a:lnTo>
                    <a:pt x="0" y="43984"/>
                  </a:lnTo>
                  <a:cubicBezTo>
                    <a:pt x="0" y="32319"/>
                    <a:pt x="4634" y="21131"/>
                    <a:pt x="12883" y="12883"/>
                  </a:cubicBezTo>
                  <a:cubicBezTo>
                    <a:pt x="21131" y="4634"/>
                    <a:pt x="32319" y="0"/>
                    <a:pt x="43984" y="0"/>
                  </a:cubicBezTo>
                  <a:close/>
                </a:path>
              </a:pathLst>
            </a:custGeom>
            <a:solidFill>
              <a:srgbClr val="0DA696"/>
            </a:solidFill>
          </p:spPr>
          <p:txBody>
            <a:bodyPr/>
            <a:lstStyle/>
            <a:p>
              <a:endParaRPr lang="en-PH"/>
            </a:p>
          </p:txBody>
        </p:sp>
        <p:sp>
          <p:nvSpPr>
            <p:cNvPr id="21" name="TextBox 21"/>
            <p:cNvSpPr txBox="1"/>
            <p:nvPr/>
          </p:nvSpPr>
          <p:spPr>
            <a:xfrm>
              <a:off x="0" y="-28575"/>
              <a:ext cx="3548274" cy="594932"/>
            </a:xfrm>
            <a:prstGeom prst="rect">
              <a:avLst/>
            </a:prstGeom>
          </p:spPr>
          <p:txBody>
            <a:bodyPr lIns="50800" tIns="50800" rIns="50800" bIns="50800" rtlCol="0" anchor="ctr"/>
            <a:lstStyle/>
            <a:p>
              <a:pPr algn="ctr">
                <a:lnSpc>
                  <a:spcPts val="2595"/>
                </a:lnSpc>
              </a:pPr>
              <a:endParaRPr/>
            </a:p>
          </p:txBody>
        </p:sp>
      </p:grpSp>
      <p:grpSp>
        <p:nvGrpSpPr>
          <p:cNvPr id="22" name="Group 22"/>
          <p:cNvGrpSpPr/>
          <p:nvPr/>
        </p:nvGrpSpPr>
        <p:grpSpPr>
          <a:xfrm>
            <a:off x="7816303" y="5415072"/>
            <a:ext cx="681183" cy="68118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PH"/>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25" name="Group 25"/>
          <p:cNvGrpSpPr/>
          <p:nvPr/>
        </p:nvGrpSpPr>
        <p:grpSpPr>
          <a:xfrm>
            <a:off x="7678705" y="6629103"/>
            <a:ext cx="8976755" cy="1531331"/>
            <a:chOff x="0" y="0"/>
            <a:chExt cx="3548274" cy="605295"/>
          </a:xfrm>
        </p:grpSpPr>
        <p:sp>
          <p:nvSpPr>
            <p:cNvPr id="26" name="Freeform 26"/>
            <p:cNvSpPr/>
            <p:nvPr/>
          </p:nvSpPr>
          <p:spPr>
            <a:xfrm>
              <a:off x="0" y="0"/>
              <a:ext cx="3548275" cy="605295"/>
            </a:xfrm>
            <a:custGeom>
              <a:avLst/>
              <a:gdLst/>
              <a:ahLst/>
              <a:cxnLst/>
              <a:rect l="l" t="t" r="r" b="b"/>
              <a:pathLst>
                <a:path w="3548275" h="605295">
                  <a:moveTo>
                    <a:pt x="43984" y="0"/>
                  </a:moveTo>
                  <a:lnTo>
                    <a:pt x="3504290" y="0"/>
                  </a:lnTo>
                  <a:cubicBezTo>
                    <a:pt x="3515956" y="0"/>
                    <a:pt x="3527143" y="4634"/>
                    <a:pt x="3535392" y="12883"/>
                  </a:cubicBezTo>
                  <a:cubicBezTo>
                    <a:pt x="3543640" y="21131"/>
                    <a:pt x="3548275" y="32319"/>
                    <a:pt x="3548275" y="43984"/>
                  </a:cubicBezTo>
                  <a:lnTo>
                    <a:pt x="3548275" y="561310"/>
                  </a:lnTo>
                  <a:cubicBezTo>
                    <a:pt x="3548275" y="572976"/>
                    <a:pt x="3543640" y="584163"/>
                    <a:pt x="3535392" y="592412"/>
                  </a:cubicBezTo>
                  <a:cubicBezTo>
                    <a:pt x="3527143" y="600661"/>
                    <a:pt x="3515956" y="605295"/>
                    <a:pt x="3504290" y="605295"/>
                  </a:cubicBezTo>
                  <a:lnTo>
                    <a:pt x="43984" y="605295"/>
                  </a:lnTo>
                  <a:cubicBezTo>
                    <a:pt x="32319" y="605295"/>
                    <a:pt x="21131" y="600661"/>
                    <a:pt x="12883" y="592412"/>
                  </a:cubicBezTo>
                  <a:cubicBezTo>
                    <a:pt x="4634" y="584163"/>
                    <a:pt x="0" y="572976"/>
                    <a:pt x="0" y="561310"/>
                  </a:cubicBezTo>
                  <a:lnTo>
                    <a:pt x="0" y="43984"/>
                  </a:lnTo>
                  <a:cubicBezTo>
                    <a:pt x="0" y="32319"/>
                    <a:pt x="4634" y="21131"/>
                    <a:pt x="12883" y="12883"/>
                  </a:cubicBezTo>
                  <a:cubicBezTo>
                    <a:pt x="21131" y="4634"/>
                    <a:pt x="32319" y="0"/>
                    <a:pt x="43984" y="0"/>
                  </a:cubicBezTo>
                  <a:close/>
                </a:path>
              </a:pathLst>
            </a:custGeom>
            <a:solidFill>
              <a:srgbClr val="0DA696"/>
            </a:solidFill>
          </p:spPr>
          <p:txBody>
            <a:bodyPr/>
            <a:lstStyle/>
            <a:p>
              <a:endParaRPr lang="en-PH"/>
            </a:p>
          </p:txBody>
        </p:sp>
        <p:sp>
          <p:nvSpPr>
            <p:cNvPr id="27" name="TextBox 27"/>
            <p:cNvSpPr txBox="1"/>
            <p:nvPr/>
          </p:nvSpPr>
          <p:spPr>
            <a:xfrm>
              <a:off x="0" y="-28575"/>
              <a:ext cx="3548274" cy="633870"/>
            </a:xfrm>
            <a:prstGeom prst="rect">
              <a:avLst/>
            </a:prstGeom>
          </p:spPr>
          <p:txBody>
            <a:bodyPr lIns="50800" tIns="50800" rIns="50800" bIns="50800" rtlCol="0" anchor="ctr"/>
            <a:lstStyle/>
            <a:p>
              <a:pPr algn="ctr">
                <a:lnSpc>
                  <a:spcPts val="2595"/>
                </a:lnSpc>
              </a:pPr>
              <a:endParaRPr/>
            </a:p>
          </p:txBody>
        </p:sp>
      </p:grpSp>
      <p:grpSp>
        <p:nvGrpSpPr>
          <p:cNvPr id="28" name="Group 28"/>
          <p:cNvGrpSpPr/>
          <p:nvPr/>
        </p:nvGrpSpPr>
        <p:grpSpPr>
          <a:xfrm>
            <a:off x="7816303" y="7004923"/>
            <a:ext cx="681183" cy="681183"/>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PH"/>
            </a:p>
          </p:txBody>
        </p:sp>
        <p:sp>
          <p:nvSpPr>
            <p:cNvPr id="30" name="TextBox 30"/>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31" name="TextBox 31"/>
          <p:cNvSpPr txBox="1"/>
          <p:nvPr/>
        </p:nvSpPr>
        <p:spPr>
          <a:xfrm>
            <a:off x="8638130" y="5045808"/>
            <a:ext cx="7725186" cy="1362561"/>
          </a:xfrm>
          <a:prstGeom prst="rect">
            <a:avLst/>
          </a:prstGeom>
        </p:spPr>
        <p:txBody>
          <a:bodyPr lIns="0" tIns="0" rIns="0" bIns="0" rtlCol="0" anchor="t">
            <a:spAutoFit/>
          </a:bodyPr>
          <a:lstStyle/>
          <a:p>
            <a:pPr algn="l">
              <a:lnSpc>
                <a:spcPts val="3639"/>
              </a:lnSpc>
              <a:spcBef>
                <a:spcPct val="0"/>
              </a:spcBef>
            </a:pPr>
            <a:r>
              <a:rPr lang="en-US" sz="2599" u="sng">
                <a:solidFill>
                  <a:srgbClr val="FFFFFF"/>
                </a:solidFill>
                <a:latin typeface="Alatsi"/>
                <a:ea typeface="Alatsi"/>
                <a:cs typeface="Alatsi"/>
                <a:sym typeface="Alatsi"/>
              </a:rPr>
              <a:t>Pen-based Drawing:</a:t>
            </a:r>
            <a:r>
              <a:rPr lang="en-US" sz="2599">
                <a:solidFill>
                  <a:srgbClr val="FFFFFF"/>
                </a:solidFill>
                <a:latin typeface="Alatsi"/>
                <a:ea typeface="Alatsi"/>
                <a:cs typeface="Alatsi"/>
                <a:sym typeface="Alatsi"/>
              </a:rPr>
              <a:t> It works by using pens or drawing tools to move across the paper, creating lines and shapes according to digital instructions.</a:t>
            </a:r>
          </a:p>
        </p:txBody>
      </p:sp>
      <p:sp>
        <p:nvSpPr>
          <p:cNvPr id="32" name="TextBox 32"/>
          <p:cNvSpPr txBox="1"/>
          <p:nvPr/>
        </p:nvSpPr>
        <p:spPr>
          <a:xfrm>
            <a:off x="8638130" y="6634000"/>
            <a:ext cx="7809622" cy="1362561"/>
          </a:xfrm>
          <a:prstGeom prst="rect">
            <a:avLst/>
          </a:prstGeom>
        </p:spPr>
        <p:txBody>
          <a:bodyPr lIns="0" tIns="0" rIns="0" bIns="0" rtlCol="0" anchor="t">
            <a:spAutoFit/>
          </a:bodyPr>
          <a:lstStyle/>
          <a:p>
            <a:pPr algn="l">
              <a:lnSpc>
                <a:spcPts val="3639"/>
              </a:lnSpc>
              <a:spcBef>
                <a:spcPct val="0"/>
              </a:spcBef>
            </a:pPr>
            <a:r>
              <a:rPr lang="en-US" sz="2599" u="sng">
                <a:solidFill>
                  <a:srgbClr val="FFFFFF"/>
                </a:solidFill>
                <a:latin typeface="Alatsi"/>
                <a:ea typeface="Alatsi"/>
                <a:cs typeface="Alatsi"/>
                <a:sym typeface="Alatsi"/>
              </a:rPr>
              <a:t>Vector Graphics: </a:t>
            </a:r>
            <a:r>
              <a:rPr lang="en-US" sz="2599">
                <a:solidFill>
                  <a:srgbClr val="FFFFFF"/>
                </a:solidFill>
                <a:latin typeface="Alatsi"/>
                <a:ea typeface="Alatsi"/>
                <a:cs typeface="Alatsi"/>
                <a:sym typeface="Alatsi"/>
              </a:rPr>
              <a:t>Graphic plotters excel at producing vector graphics with consistent line quality, making them valuable in engineering and design application.</a:t>
            </a:r>
          </a:p>
        </p:txBody>
      </p:sp>
      <p:sp>
        <p:nvSpPr>
          <p:cNvPr id="33" name="TextBox 33"/>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27169" y="2104451"/>
            <a:ext cx="4812777" cy="15754"/>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9769934" y="2213168"/>
            <a:ext cx="8306103" cy="5964105"/>
            <a:chOff x="0" y="0"/>
            <a:chExt cx="11074804" cy="7952141"/>
          </a:xfrm>
        </p:grpSpPr>
        <p:grpSp>
          <p:nvGrpSpPr>
            <p:cNvPr id="7" name="Group 7"/>
            <p:cNvGrpSpPr/>
            <p:nvPr/>
          </p:nvGrpSpPr>
          <p:grpSpPr>
            <a:xfrm>
              <a:off x="0" y="0"/>
              <a:ext cx="11074804" cy="7952141"/>
              <a:chOff x="0" y="0"/>
              <a:chExt cx="2599312" cy="1866407"/>
            </a:xfrm>
          </p:grpSpPr>
          <p:sp>
            <p:nvSpPr>
              <p:cNvPr id="8" name="Freeform 8"/>
              <p:cNvSpPr/>
              <p:nvPr/>
            </p:nvSpPr>
            <p:spPr>
              <a:xfrm>
                <a:off x="0" y="0"/>
                <a:ext cx="2599312" cy="1866407"/>
              </a:xfrm>
              <a:custGeom>
                <a:avLst/>
                <a:gdLst/>
                <a:ahLst/>
                <a:cxnLst/>
                <a:rect l="l" t="t" r="r" b="b"/>
                <a:pathLst>
                  <a:path w="2599312" h="1866407">
                    <a:moveTo>
                      <a:pt x="40007" y="0"/>
                    </a:moveTo>
                    <a:lnTo>
                      <a:pt x="2559305" y="0"/>
                    </a:lnTo>
                    <a:cubicBezTo>
                      <a:pt x="2569915" y="0"/>
                      <a:pt x="2580091" y="4215"/>
                      <a:pt x="2587594" y="11718"/>
                    </a:cubicBezTo>
                    <a:cubicBezTo>
                      <a:pt x="2595097" y="19220"/>
                      <a:pt x="2599312" y="29396"/>
                      <a:pt x="2599312" y="40007"/>
                    </a:cubicBezTo>
                    <a:lnTo>
                      <a:pt x="2599312" y="1826400"/>
                    </a:lnTo>
                    <a:cubicBezTo>
                      <a:pt x="2599312" y="1837011"/>
                      <a:pt x="2595097" y="1847187"/>
                      <a:pt x="2587594" y="1854690"/>
                    </a:cubicBezTo>
                    <a:cubicBezTo>
                      <a:pt x="2580091" y="1862192"/>
                      <a:pt x="2569915" y="1866407"/>
                      <a:pt x="2559305" y="1866407"/>
                    </a:cubicBezTo>
                    <a:lnTo>
                      <a:pt x="40007" y="1866407"/>
                    </a:lnTo>
                    <a:cubicBezTo>
                      <a:pt x="29396" y="1866407"/>
                      <a:pt x="19220" y="1862192"/>
                      <a:pt x="11718" y="1854690"/>
                    </a:cubicBezTo>
                    <a:cubicBezTo>
                      <a:pt x="4215" y="1847187"/>
                      <a:pt x="0" y="1837011"/>
                      <a:pt x="0" y="1826400"/>
                    </a:cubicBezTo>
                    <a:lnTo>
                      <a:pt x="0" y="40007"/>
                    </a:lnTo>
                    <a:cubicBezTo>
                      <a:pt x="0" y="29396"/>
                      <a:pt x="4215" y="19220"/>
                      <a:pt x="11718" y="11718"/>
                    </a:cubicBezTo>
                    <a:cubicBezTo>
                      <a:pt x="19220" y="4215"/>
                      <a:pt x="29396" y="0"/>
                      <a:pt x="40007" y="0"/>
                    </a:cubicBezTo>
                    <a:close/>
                  </a:path>
                </a:pathLst>
              </a:custGeom>
              <a:solidFill>
                <a:srgbClr val="F4F3F3"/>
              </a:solidFill>
            </p:spPr>
            <p:txBody>
              <a:bodyPr/>
              <a:lstStyle/>
              <a:p>
                <a:endParaRPr lang="en-PH"/>
              </a:p>
            </p:txBody>
          </p:sp>
          <p:sp>
            <p:nvSpPr>
              <p:cNvPr id="9" name="TextBox 9"/>
              <p:cNvSpPr txBox="1"/>
              <p:nvPr/>
            </p:nvSpPr>
            <p:spPr>
              <a:xfrm>
                <a:off x="0" y="-28575"/>
                <a:ext cx="2599312" cy="1894982"/>
              </a:xfrm>
              <a:prstGeom prst="rect">
                <a:avLst/>
              </a:prstGeom>
            </p:spPr>
            <p:txBody>
              <a:bodyPr lIns="50800" tIns="50800" rIns="50800" bIns="50800" rtlCol="0" anchor="ctr"/>
              <a:lstStyle/>
              <a:p>
                <a:pPr algn="ctr">
                  <a:lnSpc>
                    <a:spcPts val="2596"/>
                  </a:lnSpc>
                </a:pPr>
                <a:endParaRPr/>
              </a:p>
            </p:txBody>
          </p:sp>
        </p:grpSp>
        <p:grpSp>
          <p:nvGrpSpPr>
            <p:cNvPr id="10" name="Group 10"/>
            <p:cNvGrpSpPr/>
            <p:nvPr/>
          </p:nvGrpSpPr>
          <p:grpSpPr>
            <a:xfrm>
              <a:off x="421038" y="4508886"/>
              <a:ext cx="1577849" cy="705292"/>
              <a:chOff x="0" y="0"/>
              <a:chExt cx="1193287" cy="533394"/>
            </a:xfrm>
          </p:grpSpPr>
          <p:sp>
            <p:nvSpPr>
              <p:cNvPr id="11" name="Freeform 11"/>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2" name="Group 12"/>
            <p:cNvGrpSpPr/>
            <p:nvPr/>
          </p:nvGrpSpPr>
          <p:grpSpPr>
            <a:xfrm>
              <a:off x="9252695" y="4528535"/>
              <a:ext cx="1577849" cy="705292"/>
              <a:chOff x="0" y="0"/>
              <a:chExt cx="1193287" cy="533394"/>
            </a:xfrm>
          </p:grpSpPr>
          <p:sp>
            <p:nvSpPr>
              <p:cNvPr id="13" name="Freeform 13"/>
              <p:cNvSpPr/>
              <p:nvPr/>
            </p:nvSpPr>
            <p:spPr>
              <a:xfrm>
                <a:off x="0" y="0"/>
                <a:ext cx="1193287" cy="533394"/>
              </a:xfrm>
              <a:custGeom>
                <a:avLst/>
                <a:gdLst/>
                <a:ahLst/>
                <a:cxnLst/>
                <a:rect l="l" t="t" r="r" b="b"/>
                <a:pathLst>
                  <a:path w="1193287" h="533394">
                    <a:moveTo>
                      <a:pt x="0" y="0"/>
                    </a:moveTo>
                    <a:lnTo>
                      <a:pt x="0" y="533394"/>
                    </a:lnTo>
                    <a:lnTo>
                      <a:pt x="1193287" y="533394"/>
                    </a:lnTo>
                    <a:lnTo>
                      <a:pt x="1193287" y="0"/>
                    </a:lnTo>
                    <a:lnTo>
                      <a:pt x="0" y="0"/>
                    </a:lnTo>
                    <a:close/>
                    <a:moveTo>
                      <a:pt x="1132327" y="472434"/>
                    </a:moveTo>
                    <a:lnTo>
                      <a:pt x="59690" y="472434"/>
                    </a:lnTo>
                    <a:lnTo>
                      <a:pt x="59690" y="59690"/>
                    </a:lnTo>
                    <a:lnTo>
                      <a:pt x="1132327" y="59690"/>
                    </a:lnTo>
                    <a:lnTo>
                      <a:pt x="1132327" y="472434"/>
                    </a:lnTo>
                    <a:close/>
                  </a:path>
                </a:pathLst>
              </a:custGeom>
              <a:solidFill>
                <a:srgbClr val="642EC7">
                  <a:alpha val="9804"/>
                </a:srgbClr>
              </a:solidFill>
            </p:spPr>
            <p:txBody>
              <a:bodyPr/>
              <a:lstStyle/>
              <a:p>
                <a:endParaRPr lang="en-PH"/>
              </a:p>
            </p:txBody>
          </p:sp>
        </p:grpSp>
        <p:grpSp>
          <p:nvGrpSpPr>
            <p:cNvPr id="14" name="Group 14"/>
            <p:cNvGrpSpPr/>
            <p:nvPr/>
          </p:nvGrpSpPr>
          <p:grpSpPr>
            <a:xfrm>
              <a:off x="1643649" y="373993"/>
              <a:ext cx="8108220" cy="3598759"/>
              <a:chOff x="0" y="0"/>
              <a:chExt cx="2820179" cy="1251711"/>
            </a:xfrm>
          </p:grpSpPr>
          <p:sp>
            <p:nvSpPr>
              <p:cNvPr id="15" name="Freeform 15"/>
              <p:cNvSpPr/>
              <p:nvPr/>
            </p:nvSpPr>
            <p:spPr>
              <a:xfrm>
                <a:off x="0" y="0"/>
                <a:ext cx="2820179" cy="1251711"/>
              </a:xfrm>
              <a:custGeom>
                <a:avLst/>
                <a:gdLst/>
                <a:ahLst/>
                <a:cxnLst/>
                <a:rect l="l" t="t" r="r" b="b"/>
                <a:pathLst>
                  <a:path w="2820179" h="1251711">
                    <a:moveTo>
                      <a:pt x="0" y="0"/>
                    </a:moveTo>
                    <a:lnTo>
                      <a:pt x="0" y="1251711"/>
                    </a:lnTo>
                    <a:lnTo>
                      <a:pt x="2820179" y="1251711"/>
                    </a:lnTo>
                    <a:lnTo>
                      <a:pt x="2820179" y="0"/>
                    </a:lnTo>
                    <a:lnTo>
                      <a:pt x="0" y="0"/>
                    </a:lnTo>
                    <a:close/>
                    <a:moveTo>
                      <a:pt x="2759219" y="1190751"/>
                    </a:moveTo>
                    <a:lnTo>
                      <a:pt x="59690" y="1190751"/>
                    </a:lnTo>
                    <a:lnTo>
                      <a:pt x="59690" y="59690"/>
                    </a:lnTo>
                    <a:lnTo>
                      <a:pt x="2759219" y="59690"/>
                    </a:lnTo>
                    <a:lnTo>
                      <a:pt x="2759219" y="1190751"/>
                    </a:lnTo>
                    <a:close/>
                  </a:path>
                </a:pathLst>
              </a:custGeom>
              <a:solidFill>
                <a:srgbClr val="FF1495">
                  <a:alpha val="10980"/>
                </a:srgbClr>
              </a:solidFill>
            </p:spPr>
            <p:txBody>
              <a:bodyPr/>
              <a:lstStyle/>
              <a:p>
                <a:endParaRPr lang="en-PH"/>
              </a:p>
            </p:txBody>
          </p:sp>
        </p:grpSp>
        <p:grpSp>
          <p:nvGrpSpPr>
            <p:cNvPr id="16" name="Group 16"/>
            <p:cNvGrpSpPr/>
            <p:nvPr/>
          </p:nvGrpSpPr>
          <p:grpSpPr>
            <a:xfrm>
              <a:off x="3369849" y="4507071"/>
              <a:ext cx="4502882" cy="984674"/>
              <a:chOff x="0" y="0"/>
              <a:chExt cx="1566180" cy="342487"/>
            </a:xfrm>
          </p:grpSpPr>
          <p:sp>
            <p:nvSpPr>
              <p:cNvPr id="17" name="Freeform 17"/>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18" name="Freeform 18"/>
            <p:cNvSpPr/>
            <p:nvPr/>
          </p:nvSpPr>
          <p:spPr>
            <a:xfrm>
              <a:off x="2247623" y="2827706"/>
              <a:ext cx="1006871" cy="840279"/>
            </a:xfrm>
            <a:custGeom>
              <a:avLst/>
              <a:gdLst/>
              <a:ahLst/>
              <a:cxnLst/>
              <a:rect l="l" t="t" r="r" b="b"/>
              <a:pathLst>
                <a:path w="1006871" h="840279">
                  <a:moveTo>
                    <a:pt x="0" y="0"/>
                  </a:moveTo>
                  <a:lnTo>
                    <a:pt x="1006871" y="0"/>
                  </a:lnTo>
                  <a:lnTo>
                    <a:pt x="1006871" y="840279"/>
                  </a:lnTo>
                  <a:lnTo>
                    <a:pt x="0" y="840279"/>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9" name="Group 19"/>
            <p:cNvGrpSpPr/>
            <p:nvPr/>
          </p:nvGrpSpPr>
          <p:grpSpPr>
            <a:xfrm>
              <a:off x="3008672" y="1251905"/>
              <a:ext cx="914638" cy="914638"/>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DE59">
                  <a:alpha val="9804"/>
                </a:srgbClr>
              </a:solidFill>
            </p:spPr>
            <p:txBody>
              <a:bodyPr/>
              <a:lstStyle/>
              <a:p>
                <a:endParaRPr lang="en-PH"/>
              </a:p>
            </p:txBody>
          </p:sp>
        </p:grpSp>
        <p:grpSp>
          <p:nvGrpSpPr>
            <p:cNvPr id="21" name="Group 21"/>
            <p:cNvGrpSpPr/>
            <p:nvPr/>
          </p:nvGrpSpPr>
          <p:grpSpPr>
            <a:xfrm>
              <a:off x="5782193" y="1219448"/>
              <a:ext cx="3003966" cy="421707"/>
              <a:chOff x="0" y="0"/>
              <a:chExt cx="2652321" cy="372342"/>
            </a:xfrm>
          </p:grpSpPr>
          <p:sp>
            <p:nvSpPr>
              <p:cNvPr id="22" name="Freeform 22"/>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sp>
          <p:nvSpPr>
            <p:cNvPr id="23" name="Freeform 23"/>
            <p:cNvSpPr/>
            <p:nvPr/>
          </p:nvSpPr>
          <p:spPr>
            <a:xfrm>
              <a:off x="2289378" y="1287517"/>
              <a:ext cx="501850" cy="501850"/>
            </a:xfrm>
            <a:custGeom>
              <a:avLst/>
              <a:gdLst/>
              <a:ahLst/>
              <a:cxnLst/>
              <a:rect l="l" t="t" r="r" b="b"/>
              <a:pathLst>
                <a:path w="501850" h="501850">
                  <a:moveTo>
                    <a:pt x="0" y="0"/>
                  </a:moveTo>
                  <a:lnTo>
                    <a:pt x="501850" y="0"/>
                  </a:lnTo>
                  <a:lnTo>
                    <a:pt x="501850" y="501850"/>
                  </a:lnTo>
                  <a:lnTo>
                    <a:pt x="0" y="501850"/>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24" name="Group 24"/>
            <p:cNvGrpSpPr/>
            <p:nvPr/>
          </p:nvGrpSpPr>
          <p:grpSpPr>
            <a:xfrm>
              <a:off x="5782193" y="1737100"/>
              <a:ext cx="3003966" cy="421707"/>
              <a:chOff x="0" y="0"/>
              <a:chExt cx="2652321" cy="372342"/>
            </a:xfrm>
          </p:grpSpPr>
          <p:sp>
            <p:nvSpPr>
              <p:cNvPr id="25" name="Freeform 25"/>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26" name="Group 26"/>
            <p:cNvGrpSpPr/>
            <p:nvPr/>
          </p:nvGrpSpPr>
          <p:grpSpPr>
            <a:xfrm>
              <a:off x="5782193" y="2229314"/>
              <a:ext cx="3003966" cy="421707"/>
              <a:chOff x="0" y="0"/>
              <a:chExt cx="2652321" cy="372342"/>
            </a:xfrm>
          </p:grpSpPr>
          <p:sp>
            <p:nvSpPr>
              <p:cNvPr id="27" name="Freeform 27"/>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28" name="Group 28"/>
            <p:cNvGrpSpPr/>
            <p:nvPr/>
          </p:nvGrpSpPr>
          <p:grpSpPr>
            <a:xfrm>
              <a:off x="5782193" y="2724993"/>
              <a:ext cx="3003966" cy="421707"/>
              <a:chOff x="0" y="0"/>
              <a:chExt cx="2652321" cy="372342"/>
            </a:xfrm>
          </p:grpSpPr>
          <p:sp>
            <p:nvSpPr>
              <p:cNvPr id="29" name="Freeform 29"/>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30" name="Group 30"/>
            <p:cNvGrpSpPr/>
            <p:nvPr/>
          </p:nvGrpSpPr>
          <p:grpSpPr>
            <a:xfrm>
              <a:off x="5782193" y="3240684"/>
              <a:ext cx="3003966" cy="421707"/>
              <a:chOff x="0" y="0"/>
              <a:chExt cx="2652321" cy="372342"/>
            </a:xfrm>
          </p:grpSpPr>
          <p:sp>
            <p:nvSpPr>
              <p:cNvPr id="31" name="Freeform 31"/>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sp>
          <p:nvSpPr>
            <p:cNvPr id="32" name="AutoShape 32"/>
            <p:cNvSpPr/>
            <p:nvPr/>
          </p:nvSpPr>
          <p:spPr>
            <a:xfrm flipV="1">
              <a:off x="4743069" y="1430302"/>
              <a:ext cx="0" cy="3078584"/>
            </a:xfrm>
            <a:prstGeom prst="line">
              <a:avLst/>
            </a:prstGeom>
            <a:ln w="53442" cap="rnd">
              <a:solidFill>
                <a:srgbClr val="C9E265">
                  <a:alpha val="9804"/>
                </a:srgbClr>
              </a:solidFill>
              <a:prstDash val="solid"/>
              <a:headEnd type="none" w="sm" len="sm"/>
              <a:tailEnd type="none" w="sm" len="sm"/>
            </a:ln>
          </p:spPr>
          <p:txBody>
            <a:bodyPr/>
            <a:lstStyle/>
            <a:p>
              <a:endParaRPr lang="en-PH"/>
            </a:p>
          </p:txBody>
        </p:sp>
        <p:sp>
          <p:nvSpPr>
            <p:cNvPr id="33" name="AutoShape 33"/>
            <p:cNvSpPr/>
            <p:nvPr/>
          </p:nvSpPr>
          <p:spPr>
            <a:xfrm flipV="1">
              <a:off x="4916956" y="2390446"/>
              <a:ext cx="0" cy="2118440"/>
            </a:xfrm>
            <a:prstGeom prst="line">
              <a:avLst/>
            </a:prstGeom>
            <a:ln w="53442" cap="rnd">
              <a:solidFill>
                <a:srgbClr val="FF5757">
                  <a:alpha val="9804"/>
                </a:srgbClr>
              </a:solidFill>
              <a:prstDash val="solid"/>
              <a:headEnd type="none" w="sm" len="sm"/>
              <a:tailEnd type="none" w="sm" len="sm"/>
            </a:ln>
          </p:spPr>
          <p:txBody>
            <a:bodyPr/>
            <a:lstStyle/>
            <a:p>
              <a:endParaRPr lang="en-PH"/>
            </a:p>
          </p:txBody>
        </p:sp>
        <p:sp>
          <p:nvSpPr>
            <p:cNvPr id="34" name="AutoShape 34"/>
            <p:cNvSpPr/>
            <p:nvPr/>
          </p:nvSpPr>
          <p:spPr>
            <a:xfrm flipV="1">
              <a:off x="4052591" y="2936224"/>
              <a:ext cx="0" cy="1540647"/>
            </a:xfrm>
            <a:prstGeom prst="line">
              <a:avLst/>
            </a:prstGeom>
            <a:ln w="53442" cap="rnd">
              <a:solidFill>
                <a:srgbClr val="38B6FF">
                  <a:alpha val="9804"/>
                </a:srgbClr>
              </a:solidFill>
              <a:prstDash val="solid"/>
              <a:headEnd type="none" w="sm" len="sm"/>
              <a:tailEnd type="none" w="sm" len="sm"/>
            </a:ln>
          </p:spPr>
          <p:txBody>
            <a:bodyPr/>
            <a:lstStyle/>
            <a:p>
              <a:endParaRPr lang="en-PH"/>
            </a:p>
          </p:txBody>
        </p:sp>
        <p:sp>
          <p:nvSpPr>
            <p:cNvPr id="35" name="AutoShape 35"/>
            <p:cNvSpPr/>
            <p:nvPr/>
          </p:nvSpPr>
          <p:spPr>
            <a:xfrm flipH="1">
              <a:off x="2006875" y="5063470"/>
              <a:ext cx="1362526" cy="0"/>
            </a:xfrm>
            <a:prstGeom prst="line">
              <a:avLst/>
            </a:prstGeom>
            <a:ln w="53442" cap="rnd">
              <a:solidFill>
                <a:srgbClr val="C9E265">
                  <a:alpha val="12941"/>
                </a:srgbClr>
              </a:solidFill>
              <a:prstDash val="solid"/>
              <a:headEnd type="none" w="sm" len="sm"/>
              <a:tailEnd type="none" w="sm" len="sm"/>
            </a:ln>
          </p:spPr>
          <p:txBody>
            <a:bodyPr/>
            <a:lstStyle/>
            <a:p>
              <a:endParaRPr lang="en-PH"/>
            </a:p>
          </p:txBody>
        </p:sp>
        <p:sp>
          <p:nvSpPr>
            <p:cNvPr id="36" name="AutoShape 36"/>
            <p:cNvSpPr/>
            <p:nvPr/>
          </p:nvSpPr>
          <p:spPr>
            <a:xfrm flipH="1">
              <a:off x="1989437" y="4856254"/>
              <a:ext cx="1380832" cy="0"/>
            </a:xfrm>
            <a:prstGeom prst="line">
              <a:avLst/>
            </a:prstGeom>
            <a:ln w="53442" cap="rnd">
              <a:solidFill>
                <a:srgbClr val="FF5757">
                  <a:alpha val="6667"/>
                </a:srgbClr>
              </a:solidFill>
              <a:prstDash val="solid"/>
              <a:headEnd type="none" w="sm" len="sm"/>
              <a:tailEnd type="none" w="sm" len="sm"/>
            </a:ln>
          </p:spPr>
          <p:txBody>
            <a:bodyPr/>
            <a:lstStyle/>
            <a:p>
              <a:endParaRPr lang="en-PH"/>
            </a:p>
          </p:txBody>
        </p:sp>
        <p:sp>
          <p:nvSpPr>
            <p:cNvPr id="37" name="AutoShape 37"/>
            <p:cNvSpPr/>
            <p:nvPr/>
          </p:nvSpPr>
          <p:spPr>
            <a:xfrm flipH="1">
              <a:off x="1989437" y="4623513"/>
              <a:ext cx="1380853" cy="0"/>
            </a:xfrm>
            <a:prstGeom prst="line">
              <a:avLst/>
            </a:prstGeom>
            <a:ln w="53442" cap="rnd">
              <a:solidFill>
                <a:srgbClr val="38B6FF">
                  <a:alpha val="12941"/>
                </a:srgbClr>
              </a:solidFill>
              <a:prstDash val="solid"/>
              <a:headEnd type="none" w="sm" len="sm"/>
              <a:tailEnd type="none" w="sm" len="sm"/>
            </a:ln>
          </p:spPr>
          <p:txBody>
            <a:bodyPr/>
            <a:lstStyle/>
            <a:p>
              <a:endParaRPr lang="en-PH"/>
            </a:p>
          </p:txBody>
        </p:sp>
        <p:sp>
          <p:nvSpPr>
            <p:cNvPr id="38" name="AutoShape 38"/>
            <p:cNvSpPr/>
            <p:nvPr/>
          </p:nvSpPr>
          <p:spPr>
            <a:xfrm flipH="1">
              <a:off x="7890169" y="5011806"/>
              <a:ext cx="1362526" cy="0"/>
            </a:xfrm>
            <a:prstGeom prst="line">
              <a:avLst/>
            </a:prstGeom>
            <a:ln w="53442" cap="rnd">
              <a:solidFill>
                <a:srgbClr val="C9E265">
                  <a:alpha val="10980"/>
                </a:srgbClr>
              </a:solidFill>
              <a:prstDash val="solid"/>
              <a:headEnd type="none" w="sm" len="sm"/>
              <a:tailEnd type="none" w="sm" len="sm"/>
            </a:ln>
          </p:spPr>
          <p:txBody>
            <a:bodyPr/>
            <a:lstStyle/>
            <a:p>
              <a:endParaRPr lang="en-PH"/>
            </a:p>
          </p:txBody>
        </p:sp>
        <p:sp>
          <p:nvSpPr>
            <p:cNvPr id="39" name="AutoShape 39"/>
            <p:cNvSpPr/>
            <p:nvPr/>
          </p:nvSpPr>
          <p:spPr>
            <a:xfrm flipH="1">
              <a:off x="7872731" y="4804590"/>
              <a:ext cx="1380832" cy="0"/>
            </a:xfrm>
            <a:prstGeom prst="line">
              <a:avLst/>
            </a:prstGeom>
            <a:ln w="53442" cap="rnd">
              <a:solidFill>
                <a:srgbClr val="FF5757">
                  <a:alpha val="9804"/>
                </a:srgbClr>
              </a:solidFill>
              <a:prstDash val="solid"/>
              <a:headEnd type="none" w="sm" len="sm"/>
              <a:tailEnd type="none" w="sm" len="sm"/>
            </a:ln>
          </p:spPr>
          <p:txBody>
            <a:bodyPr/>
            <a:lstStyle/>
            <a:p>
              <a:endParaRPr lang="en-PH"/>
            </a:p>
          </p:txBody>
        </p:sp>
        <p:sp>
          <p:nvSpPr>
            <p:cNvPr id="40" name="TextBox 40"/>
            <p:cNvSpPr txBox="1"/>
            <p:nvPr/>
          </p:nvSpPr>
          <p:spPr>
            <a:xfrm>
              <a:off x="5007175" y="1303112"/>
              <a:ext cx="668344" cy="235330"/>
            </a:xfrm>
            <a:prstGeom prst="rect">
              <a:avLst/>
            </a:prstGeom>
          </p:spPr>
          <p:txBody>
            <a:bodyPr lIns="0" tIns="0" rIns="0" bIns="0" rtlCol="0" anchor="t">
              <a:spAutoFit/>
            </a:bodyPr>
            <a:lstStyle/>
            <a:p>
              <a:pPr algn="ctr">
                <a:lnSpc>
                  <a:spcPts val="1490"/>
                </a:lnSpc>
              </a:pPr>
              <a:r>
                <a:rPr lang="en-US" sz="1064" b="1">
                  <a:solidFill>
                    <a:srgbClr val="000000"/>
                  </a:solidFill>
                  <a:latin typeface="Now Bold"/>
                  <a:ea typeface="Now Bold"/>
                  <a:cs typeface="Now Bold"/>
                  <a:sym typeface="Now Bold"/>
                </a:rPr>
                <a:t>MAR</a:t>
              </a:r>
            </a:p>
          </p:txBody>
        </p:sp>
        <p:sp>
          <p:nvSpPr>
            <p:cNvPr id="41" name="TextBox 41"/>
            <p:cNvSpPr txBox="1"/>
            <p:nvPr/>
          </p:nvSpPr>
          <p:spPr>
            <a:xfrm>
              <a:off x="5029414" y="2312977"/>
              <a:ext cx="668344" cy="235330"/>
            </a:xfrm>
            <a:prstGeom prst="rect">
              <a:avLst/>
            </a:prstGeom>
          </p:spPr>
          <p:txBody>
            <a:bodyPr lIns="0" tIns="0" rIns="0" bIns="0" rtlCol="0" anchor="t">
              <a:spAutoFit/>
            </a:bodyPr>
            <a:lstStyle/>
            <a:p>
              <a:pPr algn="ctr">
                <a:lnSpc>
                  <a:spcPts val="1490"/>
                </a:lnSpc>
              </a:pPr>
              <a:r>
                <a:rPr lang="en-US" sz="1064" b="1">
                  <a:solidFill>
                    <a:srgbClr val="000000"/>
                  </a:solidFill>
                  <a:latin typeface="Now Bold"/>
                  <a:ea typeface="Now Bold"/>
                  <a:cs typeface="Now Bold"/>
                  <a:sym typeface="Now Bold"/>
                </a:rPr>
                <a:t>MDR</a:t>
              </a:r>
            </a:p>
          </p:txBody>
        </p:sp>
        <p:sp>
          <p:nvSpPr>
            <p:cNvPr id="42" name="AutoShape 42"/>
            <p:cNvSpPr/>
            <p:nvPr/>
          </p:nvSpPr>
          <p:spPr>
            <a:xfrm flipH="1">
              <a:off x="4708366" y="1430302"/>
              <a:ext cx="367325" cy="0"/>
            </a:xfrm>
            <a:prstGeom prst="line">
              <a:avLst/>
            </a:prstGeom>
            <a:ln w="53442" cap="rnd">
              <a:solidFill>
                <a:srgbClr val="C9E265">
                  <a:alpha val="9804"/>
                </a:srgbClr>
              </a:solidFill>
              <a:prstDash val="solid"/>
              <a:headEnd type="none" w="sm" len="sm"/>
              <a:tailEnd type="none" w="sm" len="sm"/>
            </a:ln>
          </p:spPr>
          <p:txBody>
            <a:bodyPr/>
            <a:lstStyle/>
            <a:p>
              <a:endParaRPr lang="en-PH"/>
            </a:p>
          </p:txBody>
        </p:sp>
        <p:sp>
          <p:nvSpPr>
            <p:cNvPr id="43" name="AutoShape 43"/>
            <p:cNvSpPr/>
            <p:nvPr/>
          </p:nvSpPr>
          <p:spPr>
            <a:xfrm>
              <a:off x="4894593" y="2415373"/>
              <a:ext cx="222775" cy="0"/>
            </a:xfrm>
            <a:prstGeom prst="line">
              <a:avLst/>
            </a:prstGeom>
            <a:ln w="53442" cap="rnd">
              <a:solidFill>
                <a:srgbClr val="FF5757">
                  <a:alpha val="9804"/>
                </a:srgbClr>
              </a:solidFill>
              <a:prstDash val="solid"/>
              <a:headEnd type="none" w="sm" len="sm"/>
              <a:tailEnd type="none" w="sm" len="sm"/>
            </a:ln>
          </p:spPr>
          <p:txBody>
            <a:bodyPr/>
            <a:lstStyle/>
            <a:p>
              <a:endParaRPr lang="en-PH"/>
            </a:p>
          </p:txBody>
        </p:sp>
        <p:sp>
          <p:nvSpPr>
            <p:cNvPr id="44" name="AutoShape 44"/>
            <p:cNvSpPr/>
            <p:nvPr/>
          </p:nvSpPr>
          <p:spPr>
            <a:xfrm flipV="1">
              <a:off x="3652561" y="2148854"/>
              <a:ext cx="0" cy="820739"/>
            </a:xfrm>
            <a:prstGeom prst="line">
              <a:avLst/>
            </a:prstGeom>
            <a:ln w="53442" cap="rnd">
              <a:solidFill>
                <a:srgbClr val="38B6FF">
                  <a:alpha val="9804"/>
                </a:srgbClr>
              </a:solidFill>
              <a:prstDash val="solid"/>
              <a:headEnd type="none" w="sm" len="sm"/>
              <a:tailEnd type="none" w="sm" len="sm"/>
            </a:ln>
          </p:spPr>
          <p:txBody>
            <a:bodyPr/>
            <a:lstStyle/>
            <a:p>
              <a:endParaRPr lang="en-PH"/>
            </a:p>
          </p:txBody>
        </p:sp>
        <p:sp>
          <p:nvSpPr>
            <p:cNvPr id="45" name="AutoShape 45"/>
            <p:cNvSpPr/>
            <p:nvPr/>
          </p:nvSpPr>
          <p:spPr>
            <a:xfrm flipH="1">
              <a:off x="3151982" y="2969594"/>
              <a:ext cx="525506" cy="0"/>
            </a:xfrm>
            <a:prstGeom prst="line">
              <a:avLst/>
            </a:prstGeom>
            <a:ln w="53442" cap="rnd">
              <a:solidFill>
                <a:srgbClr val="38B6FF">
                  <a:alpha val="9804"/>
                </a:srgbClr>
              </a:solidFill>
              <a:prstDash val="solid"/>
              <a:headEnd type="none" w="sm" len="sm"/>
              <a:tailEnd type="none" w="sm" len="sm"/>
            </a:ln>
          </p:spPr>
          <p:txBody>
            <a:bodyPr/>
            <a:lstStyle/>
            <a:p>
              <a:endParaRPr lang="en-PH"/>
            </a:p>
          </p:txBody>
        </p:sp>
        <p:sp>
          <p:nvSpPr>
            <p:cNvPr id="46" name="AutoShape 46"/>
            <p:cNvSpPr/>
            <p:nvPr/>
          </p:nvSpPr>
          <p:spPr>
            <a:xfrm flipH="1">
              <a:off x="3527085" y="2969594"/>
              <a:ext cx="525506" cy="0"/>
            </a:xfrm>
            <a:prstGeom prst="line">
              <a:avLst/>
            </a:prstGeom>
            <a:ln w="53442" cap="rnd">
              <a:solidFill>
                <a:srgbClr val="38B6FF">
                  <a:alpha val="9804"/>
                </a:srgbClr>
              </a:solidFill>
              <a:prstDash val="solid"/>
              <a:headEnd type="none" w="sm" len="sm"/>
              <a:tailEnd type="none" w="sm" len="sm"/>
            </a:ln>
          </p:spPr>
          <p:txBody>
            <a:bodyPr/>
            <a:lstStyle/>
            <a:p>
              <a:endParaRPr lang="en-PH"/>
            </a:p>
          </p:txBody>
        </p:sp>
        <p:sp>
          <p:nvSpPr>
            <p:cNvPr id="47" name="AutoShape 47"/>
            <p:cNvSpPr/>
            <p:nvPr/>
          </p:nvSpPr>
          <p:spPr>
            <a:xfrm flipH="1">
              <a:off x="8775879" y="1966063"/>
              <a:ext cx="320283" cy="7437"/>
            </a:xfrm>
            <a:prstGeom prst="line">
              <a:avLst/>
            </a:prstGeom>
            <a:ln w="53442" cap="rnd">
              <a:solidFill>
                <a:srgbClr val="FF5757">
                  <a:alpha val="13725"/>
                </a:srgbClr>
              </a:solidFill>
              <a:prstDash val="solid"/>
              <a:headEnd type="none" w="sm" len="sm"/>
              <a:tailEnd type="none" w="sm" len="sm"/>
            </a:ln>
          </p:spPr>
          <p:txBody>
            <a:bodyPr/>
            <a:lstStyle/>
            <a:p>
              <a:endParaRPr lang="en-PH"/>
            </a:p>
          </p:txBody>
        </p:sp>
        <p:sp>
          <p:nvSpPr>
            <p:cNvPr id="48" name="AutoShape 48"/>
            <p:cNvSpPr/>
            <p:nvPr/>
          </p:nvSpPr>
          <p:spPr>
            <a:xfrm>
              <a:off x="9092680" y="1405464"/>
              <a:ext cx="0" cy="594483"/>
            </a:xfrm>
            <a:prstGeom prst="line">
              <a:avLst/>
            </a:prstGeom>
            <a:ln w="53442" cap="rnd">
              <a:solidFill>
                <a:srgbClr val="FF5757">
                  <a:alpha val="13725"/>
                </a:srgbClr>
              </a:solidFill>
              <a:prstDash val="solid"/>
              <a:headEnd type="none" w="sm" len="sm"/>
              <a:tailEnd type="none" w="sm" len="sm"/>
            </a:ln>
          </p:spPr>
          <p:txBody>
            <a:bodyPr/>
            <a:lstStyle/>
            <a:p>
              <a:endParaRPr lang="en-PH"/>
            </a:p>
          </p:txBody>
        </p:sp>
        <p:sp>
          <p:nvSpPr>
            <p:cNvPr id="49" name="AutoShape 49"/>
            <p:cNvSpPr/>
            <p:nvPr/>
          </p:nvSpPr>
          <p:spPr>
            <a:xfrm>
              <a:off x="8786051" y="1405482"/>
              <a:ext cx="310689" cy="0"/>
            </a:xfrm>
            <a:prstGeom prst="line">
              <a:avLst/>
            </a:prstGeom>
            <a:ln w="53442" cap="rnd">
              <a:solidFill>
                <a:srgbClr val="FF5757">
                  <a:alpha val="13725"/>
                </a:srgbClr>
              </a:solidFill>
              <a:prstDash val="solid"/>
              <a:headEnd type="none" w="sm" len="sm"/>
              <a:tailEnd type="none" w="sm" len="sm"/>
            </a:ln>
          </p:spPr>
          <p:txBody>
            <a:bodyPr/>
            <a:lstStyle/>
            <a:p>
              <a:endParaRPr lang="en-PH"/>
            </a:p>
          </p:txBody>
        </p:sp>
        <p:grpSp>
          <p:nvGrpSpPr>
            <p:cNvPr id="50" name="Group 50"/>
            <p:cNvGrpSpPr/>
            <p:nvPr/>
          </p:nvGrpSpPr>
          <p:grpSpPr>
            <a:xfrm>
              <a:off x="3446318" y="6538520"/>
              <a:ext cx="4502882" cy="984674"/>
              <a:chOff x="0" y="0"/>
              <a:chExt cx="1566180" cy="342487"/>
            </a:xfrm>
          </p:grpSpPr>
          <p:sp>
            <p:nvSpPr>
              <p:cNvPr id="51" name="Freeform 51"/>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52" name="AutoShape 52"/>
            <p:cNvSpPr/>
            <p:nvPr/>
          </p:nvSpPr>
          <p:spPr>
            <a:xfrm flipV="1">
              <a:off x="5621290" y="5491745"/>
              <a:ext cx="0" cy="1046775"/>
            </a:xfrm>
            <a:prstGeom prst="line">
              <a:avLst/>
            </a:prstGeom>
            <a:ln w="53442" cap="rnd">
              <a:solidFill>
                <a:srgbClr val="FF66C4"/>
              </a:solidFill>
              <a:prstDash val="solid"/>
              <a:headEnd type="none" w="sm" len="sm"/>
              <a:tailEnd type="none" w="sm" len="sm"/>
            </a:ln>
          </p:spPr>
          <p:txBody>
            <a:bodyPr/>
            <a:lstStyle/>
            <a:p>
              <a:endParaRPr lang="en-PH"/>
            </a:p>
          </p:txBody>
        </p:sp>
        <p:grpSp>
          <p:nvGrpSpPr>
            <p:cNvPr id="53" name="Group 53"/>
            <p:cNvGrpSpPr/>
            <p:nvPr/>
          </p:nvGrpSpPr>
          <p:grpSpPr>
            <a:xfrm rot="5400000">
              <a:off x="8784074" y="2653720"/>
              <a:ext cx="830395" cy="452669"/>
              <a:chOff x="0" y="0"/>
              <a:chExt cx="1122691" cy="612007"/>
            </a:xfrm>
          </p:grpSpPr>
          <p:sp>
            <p:nvSpPr>
              <p:cNvPr id="54" name="Freeform 54"/>
              <p:cNvSpPr/>
              <p:nvPr/>
            </p:nvSpPr>
            <p:spPr>
              <a:xfrm>
                <a:off x="0" y="0"/>
                <a:ext cx="1122691" cy="612007"/>
              </a:xfrm>
              <a:custGeom>
                <a:avLst/>
                <a:gdLst/>
                <a:ahLst/>
                <a:cxnLst/>
                <a:rect l="l" t="t" r="r" b="b"/>
                <a:pathLst>
                  <a:path w="1122691" h="612007">
                    <a:moveTo>
                      <a:pt x="0" y="0"/>
                    </a:moveTo>
                    <a:lnTo>
                      <a:pt x="0" y="612007"/>
                    </a:lnTo>
                    <a:lnTo>
                      <a:pt x="1122691" y="612007"/>
                    </a:lnTo>
                    <a:lnTo>
                      <a:pt x="1122691" y="0"/>
                    </a:lnTo>
                    <a:lnTo>
                      <a:pt x="0" y="0"/>
                    </a:lnTo>
                    <a:close/>
                    <a:moveTo>
                      <a:pt x="1061731" y="551047"/>
                    </a:moveTo>
                    <a:lnTo>
                      <a:pt x="59690" y="551047"/>
                    </a:lnTo>
                    <a:lnTo>
                      <a:pt x="59690" y="59690"/>
                    </a:lnTo>
                    <a:lnTo>
                      <a:pt x="1061731" y="59690"/>
                    </a:lnTo>
                    <a:lnTo>
                      <a:pt x="1061731" y="551047"/>
                    </a:lnTo>
                    <a:close/>
                  </a:path>
                </a:pathLst>
              </a:custGeom>
              <a:solidFill>
                <a:srgbClr val="642EC7"/>
              </a:solidFill>
            </p:spPr>
            <p:txBody>
              <a:bodyPr/>
              <a:lstStyle/>
              <a:p>
                <a:endParaRPr lang="en-PH"/>
              </a:p>
            </p:txBody>
          </p:sp>
        </p:grpSp>
        <p:sp>
          <p:nvSpPr>
            <p:cNvPr id="55" name="Freeform 55"/>
            <p:cNvSpPr/>
            <p:nvPr/>
          </p:nvSpPr>
          <p:spPr>
            <a:xfrm>
              <a:off x="4611539" y="1405482"/>
              <a:ext cx="417875" cy="2063581"/>
            </a:xfrm>
            <a:custGeom>
              <a:avLst/>
              <a:gdLst/>
              <a:ahLst/>
              <a:cxnLst/>
              <a:rect l="l" t="t" r="r" b="b"/>
              <a:pathLst>
                <a:path w="417875" h="2063581">
                  <a:moveTo>
                    <a:pt x="0" y="0"/>
                  </a:moveTo>
                  <a:lnTo>
                    <a:pt x="417875" y="0"/>
                  </a:lnTo>
                  <a:lnTo>
                    <a:pt x="417875" y="2063581"/>
                  </a:lnTo>
                  <a:lnTo>
                    <a:pt x="0" y="20635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H"/>
            </a:p>
          </p:txBody>
        </p:sp>
        <p:sp>
          <p:nvSpPr>
            <p:cNvPr id="56" name="TextBox 56"/>
            <p:cNvSpPr txBox="1"/>
            <p:nvPr/>
          </p:nvSpPr>
          <p:spPr>
            <a:xfrm>
              <a:off x="776275" y="4611366"/>
              <a:ext cx="867373" cy="427182"/>
            </a:xfrm>
            <a:prstGeom prst="rect">
              <a:avLst/>
            </a:prstGeom>
          </p:spPr>
          <p:txBody>
            <a:bodyPr lIns="0" tIns="0" rIns="0" bIns="0" rtlCol="0" anchor="t">
              <a:spAutoFit/>
            </a:bodyPr>
            <a:lstStyle/>
            <a:p>
              <a:pPr algn="ctr">
                <a:lnSpc>
                  <a:spcPts val="2615"/>
                </a:lnSpc>
              </a:pPr>
              <a:r>
                <a:rPr lang="en-US" sz="1867" b="1">
                  <a:solidFill>
                    <a:srgbClr val="000000">
                      <a:alpha val="9804"/>
                    </a:srgbClr>
                  </a:solidFill>
                  <a:latin typeface="Now Bold"/>
                  <a:ea typeface="Now Bold"/>
                  <a:cs typeface="Now Bold"/>
                  <a:sym typeface="Now Bold"/>
                </a:rPr>
                <a:t>Input</a:t>
              </a:r>
            </a:p>
          </p:txBody>
        </p:sp>
        <p:sp>
          <p:nvSpPr>
            <p:cNvPr id="57" name="TextBox 57"/>
            <p:cNvSpPr txBox="1"/>
            <p:nvPr/>
          </p:nvSpPr>
          <p:spPr>
            <a:xfrm>
              <a:off x="9494610" y="4666065"/>
              <a:ext cx="1094020" cy="392132"/>
            </a:xfrm>
            <a:prstGeom prst="rect">
              <a:avLst/>
            </a:prstGeom>
          </p:spPr>
          <p:txBody>
            <a:bodyPr lIns="0" tIns="0" rIns="0" bIns="0" rtlCol="0" anchor="t">
              <a:spAutoFit/>
            </a:bodyPr>
            <a:lstStyle/>
            <a:p>
              <a:pPr algn="ctr">
                <a:lnSpc>
                  <a:spcPts val="2439"/>
                </a:lnSpc>
              </a:pPr>
              <a:r>
                <a:rPr lang="en-US" sz="1742" b="1">
                  <a:solidFill>
                    <a:srgbClr val="000000">
                      <a:alpha val="9804"/>
                    </a:srgbClr>
                  </a:solidFill>
                  <a:latin typeface="Now Bold"/>
                  <a:ea typeface="Now Bold"/>
                  <a:cs typeface="Now Bold"/>
                  <a:sym typeface="Now Bold"/>
                </a:rPr>
                <a:t>Output</a:t>
              </a:r>
            </a:p>
          </p:txBody>
        </p:sp>
        <p:sp>
          <p:nvSpPr>
            <p:cNvPr id="58" name="TextBox 58"/>
            <p:cNvSpPr txBox="1"/>
            <p:nvPr/>
          </p:nvSpPr>
          <p:spPr>
            <a:xfrm>
              <a:off x="3908256" y="646838"/>
              <a:ext cx="3534528" cy="305295"/>
            </a:xfrm>
            <a:prstGeom prst="rect">
              <a:avLst/>
            </a:prstGeom>
          </p:spPr>
          <p:txBody>
            <a:bodyPr lIns="0" tIns="0" rIns="0" bIns="0" rtlCol="0" anchor="t">
              <a:spAutoFit/>
            </a:bodyPr>
            <a:lstStyle/>
            <a:p>
              <a:pPr algn="ctr">
                <a:lnSpc>
                  <a:spcPts val="1906"/>
                </a:lnSpc>
              </a:pPr>
              <a:r>
                <a:rPr lang="en-US" sz="1361" b="1">
                  <a:solidFill>
                    <a:srgbClr val="000000">
                      <a:alpha val="9804"/>
                    </a:srgbClr>
                  </a:solidFill>
                  <a:latin typeface="Now Bold"/>
                  <a:ea typeface="Now Bold"/>
                  <a:cs typeface="Now Bold"/>
                  <a:sym typeface="Now Bold"/>
                </a:rPr>
                <a:t>Central Processing Unit (CPU)</a:t>
              </a:r>
            </a:p>
          </p:txBody>
        </p:sp>
        <p:sp>
          <p:nvSpPr>
            <p:cNvPr id="59" name="TextBox 59"/>
            <p:cNvSpPr txBox="1"/>
            <p:nvPr/>
          </p:nvSpPr>
          <p:spPr>
            <a:xfrm>
              <a:off x="3923310" y="4852606"/>
              <a:ext cx="3201138" cy="279194"/>
            </a:xfrm>
            <a:prstGeom prst="rect">
              <a:avLst/>
            </a:prstGeom>
          </p:spPr>
          <p:txBody>
            <a:bodyPr lIns="0" tIns="0" rIns="0" bIns="0" rtlCol="0" anchor="t">
              <a:spAutoFit/>
            </a:bodyPr>
            <a:lstStyle/>
            <a:p>
              <a:pPr algn="ctr">
                <a:lnSpc>
                  <a:spcPts val="1726"/>
                </a:lnSpc>
              </a:pPr>
              <a:r>
                <a:rPr lang="en-US" sz="1233" b="1">
                  <a:solidFill>
                    <a:srgbClr val="000000"/>
                  </a:solidFill>
                  <a:latin typeface="Now Bold"/>
                  <a:ea typeface="Now Bold"/>
                  <a:cs typeface="Now Bold"/>
                  <a:sym typeface="Now Bold"/>
                </a:rPr>
                <a:t>Memory Unit (RAM)</a:t>
              </a:r>
            </a:p>
          </p:txBody>
        </p:sp>
        <p:sp>
          <p:nvSpPr>
            <p:cNvPr id="60" name="TextBox 60"/>
            <p:cNvSpPr txBox="1"/>
            <p:nvPr/>
          </p:nvSpPr>
          <p:spPr>
            <a:xfrm>
              <a:off x="2539562" y="3219271"/>
              <a:ext cx="422994" cy="289755"/>
            </a:xfrm>
            <a:prstGeom prst="rect">
              <a:avLst/>
            </a:prstGeom>
          </p:spPr>
          <p:txBody>
            <a:bodyPr lIns="0" tIns="0" rIns="0" bIns="0" rtlCol="0" anchor="t">
              <a:spAutoFit/>
            </a:bodyPr>
            <a:lstStyle/>
            <a:p>
              <a:pPr algn="ctr">
                <a:lnSpc>
                  <a:spcPts val="1833"/>
                </a:lnSpc>
                <a:spcBef>
                  <a:spcPct val="0"/>
                </a:spcBef>
              </a:pPr>
              <a:r>
                <a:rPr lang="en-US" sz="1309">
                  <a:solidFill>
                    <a:srgbClr val="000000">
                      <a:alpha val="9804"/>
                    </a:srgbClr>
                  </a:solidFill>
                  <a:latin typeface="Gagalin"/>
                  <a:ea typeface="Gagalin"/>
                  <a:cs typeface="Gagalin"/>
                  <a:sym typeface="Gagalin"/>
                </a:rPr>
                <a:t>ALU</a:t>
              </a:r>
            </a:p>
          </p:txBody>
        </p:sp>
        <p:sp>
          <p:nvSpPr>
            <p:cNvPr id="61" name="TextBox 61"/>
            <p:cNvSpPr txBox="1"/>
            <p:nvPr/>
          </p:nvSpPr>
          <p:spPr>
            <a:xfrm>
              <a:off x="3254494" y="1550059"/>
              <a:ext cx="422994" cy="289755"/>
            </a:xfrm>
            <a:prstGeom prst="rect">
              <a:avLst/>
            </a:prstGeom>
          </p:spPr>
          <p:txBody>
            <a:bodyPr lIns="0" tIns="0" rIns="0" bIns="0" rtlCol="0" anchor="t">
              <a:spAutoFit/>
            </a:bodyPr>
            <a:lstStyle/>
            <a:p>
              <a:pPr algn="ctr">
                <a:lnSpc>
                  <a:spcPts val="1833"/>
                </a:lnSpc>
                <a:spcBef>
                  <a:spcPct val="0"/>
                </a:spcBef>
              </a:pPr>
              <a:r>
                <a:rPr lang="en-US" sz="1309">
                  <a:solidFill>
                    <a:srgbClr val="000000">
                      <a:alpha val="9804"/>
                    </a:srgbClr>
                  </a:solidFill>
                  <a:latin typeface="Gagalin"/>
                  <a:ea typeface="Gagalin"/>
                  <a:cs typeface="Gagalin"/>
                  <a:sym typeface="Gagalin"/>
                </a:rPr>
                <a:t>CU</a:t>
              </a:r>
            </a:p>
          </p:txBody>
        </p:sp>
        <p:sp>
          <p:nvSpPr>
            <p:cNvPr id="62" name="TextBox 62"/>
            <p:cNvSpPr txBox="1"/>
            <p:nvPr/>
          </p:nvSpPr>
          <p:spPr>
            <a:xfrm>
              <a:off x="5007175" y="1820764"/>
              <a:ext cx="668344" cy="235330"/>
            </a:xfrm>
            <a:prstGeom prst="rect">
              <a:avLst/>
            </a:prstGeom>
          </p:spPr>
          <p:txBody>
            <a:bodyPr lIns="0" tIns="0" rIns="0" bIns="0" rtlCol="0" anchor="t">
              <a:spAutoFit/>
            </a:bodyPr>
            <a:lstStyle/>
            <a:p>
              <a:pPr algn="ctr">
                <a:lnSpc>
                  <a:spcPts val="1490"/>
                </a:lnSpc>
              </a:pPr>
              <a:r>
                <a:rPr lang="en-US" sz="1064" b="1">
                  <a:solidFill>
                    <a:srgbClr val="000000"/>
                  </a:solidFill>
                  <a:latin typeface="Now Bold"/>
                  <a:ea typeface="Now Bold"/>
                  <a:cs typeface="Now Bold"/>
                  <a:sym typeface="Now Bold"/>
                </a:rPr>
                <a:t>PC</a:t>
              </a:r>
            </a:p>
          </p:txBody>
        </p:sp>
        <p:sp>
          <p:nvSpPr>
            <p:cNvPr id="63" name="TextBox 63"/>
            <p:cNvSpPr txBox="1"/>
            <p:nvPr/>
          </p:nvSpPr>
          <p:spPr>
            <a:xfrm>
              <a:off x="5007175" y="2808656"/>
              <a:ext cx="668344" cy="236832"/>
            </a:xfrm>
            <a:prstGeom prst="rect">
              <a:avLst/>
            </a:prstGeom>
          </p:spPr>
          <p:txBody>
            <a:bodyPr lIns="0" tIns="0" rIns="0" bIns="0" rtlCol="0" anchor="t">
              <a:spAutoFit/>
            </a:bodyPr>
            <a:lstStyle/>
            <a:p>
              <a:pPr algn="ctr">
                <a:lnSpc>
                  <a:spcPts val="1490"/>
                </a:lnSpc>
              </a:pPr>
              <a:r>
                <a:rPr lang="en-US" sz="1064" b="1">
                  <a:solidFill>
                    <a:srgbClr val="000000"/>
                  </a:solidFill>
                  <a:latin typeface="Now Bold"/>
                  <a:ea typeface="Now Bold"/>
                  <a:cs typeface="Now Bold"/>
                  <a:sym typeface="Now Bold"/>
                </a:rPr>
                <a:t>CIR</a:t>
              </a:r>
            </a:p>
          </p:txBody>
        </p:sp>
        <p:sp>
          <p:nvSpPr>
            <p:cNvPr id="64" name="TextBox 64"/>
            <p:cNvSpPr txBox="1"/>
            <p:nvPr/>
          </p:nvSpPr>
          <p:spPr>
            <a:xfrm>
              <a:off x="5007175" y="3294904"/>
              <a:ext cx="668344" cy="235330"/>
            </a:xfrm>
            <a:prstGeom prst="rect">
              <a:avLst/>
            </a:prstGeom>
          </p:spPr>
          <p:txBody>
            <a:bodyPr lIns="0" tIns="0" rIns="0" bIns="0" rtlCol="0" anchor="t">
              <a:spAutoFit/>
            </a:bodyPr>
            <a:lstStyle/>
            <a:p>
              <a:pPr algn="ctr">
                <a:lnSpc>
                  <a:spcPts val="1490"/>
                </a:lnSpc>
              </a:pPr>
              <a:r>
                <a:rPr lang="en-US" sz="1064" b="1">
                  <a:solidFill>
                    <a:srgbClr val="000000"/>
                  </a:solidFill>
                  <a:latin typeface="Now Bold"/>
                  <a:ea typeface="Now Bold"/>
                  <a:cs typeface="Now Bold"/>
                  <a:sym typeface="Now Bold"/>
                </a:rPr>
                <a:t>ACC</a:t>
              </a:r>
            </a:p>
          </p:txBody>
        </p:sp>
        <p:sp>
          <p:nvSpPr>
            <p:cNvPr id="65" name="TextBox 65"/>
            <p:cNvSpPr txBox="1"/>
            <p:nvPr/>
          </p:nvSpPr>
          <p:spPr>
            <a:xfrm>
              <a:off x="3854026" y="6730779"/>
              <a:ext cx="3777949" cy="571582"/>
            </a:xfrm>
            <a:prstGeom prst="rect">
              <a:avLst/>
            </a:prstGeom>
          </p:spPr>
          <p:txBody>
            <a:bodyPr lIns="0" tIns="0" rIns="0" bIns="0" rtlCol="0" anchor="t">
              <a:spAutoFit/>
            </a:bodyPr>
            <a:lstStyle/>
            <a:p>
              <a:pPr algn="ctr">
                <a:lnSpc>
                  <a:spcPts val="1726"/>
                </a:lnSpc>
              </a:pPr>
              <a:r>
                <a:rPr lang="en-US" sz="1233" b="1">
                  <a:solidFill>
                    <a:srgbClr val="000000"/>
                  </a:solidFill>
                  <a:latin typeface="Now Bold"/>
                  <a:ea typeface="Now Bold"/>
                  <a:cs typeface="Now Bold"/>
                  <a:sym typeface="Now Bold"/>
                </a:rPr>
                <a:t>Secondary Storage</a:t>
              </a:r>
            </a:p>
            <a:p>
              <a:pPr algn="ctr">
                <a:lnSpc>
                  <a:spcPts val="1726"/>
                </a:lnSpc>
              </a:pPr>
              <a:r>
                <a:rPr lang="en-US" sz="1233" b="1">
                  <a:solidFill>
                    <a:srgbClr val="000000"/>
                  </a:solidFill>
                  <a:latin typeface="Now Bold"/>
                  <a:ea typeface="Now Bold"/>
                  <a:cs typeface="Now Bold"/>
                  <a:sym typeface="Now Bold"/>
                </a:rPr>
                <a:t>(HDD, SSD, Removable Disk, CD)</a:t>
              </a:r>
            </a:p>
          </p:txBody>
        </p:sp>
        <p:sp>
          <p:nvSpPr>
            <p:cNvPr id="66" name="TextBox 66"/>
            <p:cNvSpPr txBox="1"/>
            <p:nvPr/>
          </p:nvSpPr>
          <p:spPr>
            <a:xfrm>
              <a:off x="5697759" y="5716484"/>
              <a:ext cx="2090538" cy="568723"/>
            </a:xfrm>
            <a:prstGeom prst="rect">
              <a:avLst/>
            </a:prstGeom>
          </p:spPr>
          <p:txBody>
            <a:bodyPr lIns="0" tIns="0" rIns="0" bIns="0" rtlCol="0" anchor="t">
              <a:spAutoFit/>
            </a:bodyPr>
            <a:lstStyle/>
            <a:p>
              <a:pPr algn="l">
                <a:lnSpc>
                  <a:spcPts val="1726"/>
                </a:lnSpc>
              </a:pPr>
              <a:r>
                <a:rPr lang="en-US" sz="1233" b="1">
                  <a:solidFill>
                    <a:srgbClr val="000000"/>
                  </a:solidFill>
                  <a:latin typeface="Now Bold"/>
                  <a:ea typeface="Now Bold"/>
                  <a:cs typeface="Now Bold"/>
                  <a:sym typeface="Now Bold"/>
                </a:rPr>
                <a:t>Load executable code when needed</a:t>
              </a:r>
            </a:p>
          </p:txBody>
        </p:sp>
        <p:sp>
          <p:nvSpPr>
            <p:cNvPr id="67" name="TextBox 67"/>
            <p:cNvSpPr txBox="1"/>
            <p:nvPr/>
          </p:nvSpPr>
          <p:spPr>
            <a:xfrm>
              <a:off x="8848947" y="3380613"/>
              <a:ext cx="700648" cy="243112"/>
            </a:xfrm>
            <a:prstGeom prst="rect">
              <a:avLst/>
            </a:prstGeom>
          </p:spPr>
          <p:txBody>
            <a:bodyPr lIns="0" tIns="0" rIns="0" bIns="0" rtlCol="0" anchor="t">
              <a:spAutoFit/>
            </a:bodyPr>
            <a:lstStyle/>
            <a:p>
              <a:pPr algn="l">
                <a:lnSpc>
                  <a:spcPts val="1514"/>
                </a:lnSpc>
              </a:pPr>
              <a:r>
                <a:rPr lang="en-US" sz="1081" b="1">
                  <a:solidFill>
                    <a:srgbClr val="000000"/>
                  </a:solidFill>
                  <a:latin typeface="Now Bold"/>
                  <a:ea typeface="Now Bold"/>
                  <a:cs typeface="Now Bold"/>
                  <a:sym typeface="Now Bold"/>
                </a:rPr>
                <a:t>CACHE</a:t>
              </a:r>
            </a:p>
          </p:txBody>
        </p:sp>
        <p:sp>
          <p:nvSpPr>
            <p:cNvPr id="68" name="TextBox 68"/>
            <p:cNvSpPr txBox="1"/>
            <p:nvPr/>
          </p:nvSpPr>
          <p:spPr>
            <a:xfrm>
              <a:off x="3525602" y="2306250"/>
              <a:ext cx="904233" cy="243112"/>
            </a:xfrm>
            <a:prstGeom prst="rect">
              <a:avLst/>
            </a:prstGeom>
          </p:spPr>
          <p:txBody>
            <a:bodyPr lIns="0" tIns="0" rIns="0" bIns="0" rtlCol="0" anchor="t">
              <a:spAutoFit/>
            </a:bodyPr>
            <a:lstStyle/>
            <a:p>
              <a:pPr algn="l">
                <a:lnSpc>
                  <a:spcPts val="1514"/>
                </a:lnSpc>
              </a:pPr>
              <a:r>
                <a:rPr lang="en-US" sz="1081" b="1">
                  <a:solidFill>
                    <a:srgbClr val="000000"/>
                  </a:solidFill>
                  <a:latin typeface="Now Bold"/>
                  <a:ea typeface="Now Bold"/>
                  <a:cs typeface="Now Bold"/>
                  <a:sym typeface="Now Bold"/>
                </a:rPr>
                <a:t>Registers</a:t>
              </a:r>
            </a:p>
          </p:txBody>
        </p:sp>
      </p:grpSp>
      <p:grpSp>
        <p:nvGrpSpPr>
          <p:cNvPr id="69" name="Group 69"/>
          <p:cNvGrpSpPr/>
          <p:nvPr/>
        </p:nvGrpSpPr>
        <p:grpSpPr>
          <a:xfrm>
            <a:off x="2305152" y="5212668"/>
            <a:ext cx="6762410" cy="764988"/>
            <a:chOff x="0" y="0"/>
            <a:chExt cx="1621870" cy="183472"/>
          </a:xfrm>
        </p:grpSpPr>
        <p:sp>
          <p:nvSpPr>
            <p:cNvPr id="70" name="Freeform 70"/>
            <p:cNvSpPr/>
            <p:nvPr/>
          </p:nvSpPr>
          <p:spPr>
            <a:xfrm>
              <a:off x="0" y="0"/>
              <a:ext cx="1621870" cy="183472"/>
            </a:xfrm>
            <a:custGeom>
              <a:avLst/>
              <a:gdLst/>
              <a:ahLst/>
              <a:cxnLst/>
              <a:rect l="l" t="t" r="r" b="b"/>
              <a:pathLst>
                <a:path w="1621870" h="183472">
                  <a:moveTo>
                    <a:pt x="0" y="0"/>
                  </a:moveTo>
                  <a:lnTo>
                    <a:pt x="1621870" y="0"/>
                  </a:lnTo>
                  <a:lnTo>
                    <a:pt x="1621870" y="183472"/>
                  </a:lnTo>
                  <a:lnTo>
                    <a:pt x="0" y="183472"/>
                  </a:lnTo>
                  <a:close/>
                </a:path>
              </a:pathLst>
            </a:custGeom>
            <a:solidFill>
              <a:srgbClr val="FFDE59"/>
            </a:solidFill>
          </p:spPr>
          <p:txBody>
            <a:bodyPr/>
            <a:lstStyle/>
            <a:p>
              <a:endParaRPr lang="en-PH"/>
            </a:p>
          </p:txBody>
        </p:sp>
        <p:sp>
          <p:nvSpPr>
            <p:cNvPr id="71" name="TextBox 71"/>
            <p:cNvSpPr txBox="1"/>
            <p:nvPr/>
          </p:nvSpPr>
          <p:spPr>
            <a:xfrm>
              <a:off x="0" y="-28575"/>
              <a:ext cx="1621870" cy="212047"/>
            </a:xfrm>
            <a:prstGeom prst="rect">
              <a:avLst/>
            </a:prstGeom>
          </p:spPr>
          <p:txBody>
            <a:bodyPr lIns="50800" tIns="50800" rIns="50800" bIns="50800" rtlCol="0" anchor="ctr"/>
            <a:lstStyle/>
            <a:p>
              <a:pPr algn="ctr">
                <a:lnSpc>
                  <a:spcPts val="2595"/>
                </a:lnSpc>
              </a:pPr>
              <a:endParaRPr/>
            </a:p>
          </p:txBody>
        </p:sp>
      </p:grpSp>
      <p:grpSp>
        <p:nvGrpSpPr>
          <p:cNvPr id="72" name="Group 72"/>
          <p:cNvGrpSpPr/>
          <p:nvPr/>
        </p:nvGrpSpPr>
        <p:grpSpPr>
          <a:xfrm>
            <a:off x="2305152" y="6176393"/>
            <a:ext cx="3270930" cy="764988"/>
            <a:chOff x="0" y="0"/>
            <a:chExt cx="784487" cy="183472"/>
          </a:xfrm>
        </p:grpSpPr>
        <p:sp>
          <p:nvSpPr>
            <p:cNvPr id="73" name="Freeform 73"/>
            <p:cNvSpPr/>
            <p:nvPr/>
          </p:nvSpPr>
          <p:spPr>
            <a:xfrm>
              <a:off x="0" y="0"/>
              <a:ext cx="784487" cy="183472"/>
            </a:xfrm>
            <a:custGeom>
              <a:avLst/>
              <a:gdLst/>
              <a:ahLst/>
              <a:cxnLst/>
              <a:rect l="l" t="t" r="r" b="b"/>
              <a:pathLst>
                <a:path w="784487" h="183472">
                  <a:moveTo>
                    <a:pt x="0" y="0"/>
                  </a:moveTo>
                  <a:lnTo>
                    <a:pt x="784487" y="0"/>
                  </a:lnTo>
                  <a:lnTo>
                    <a:pt x="784487" y="183472"/>
                  </a:lnTo>
                  <a:lnTo>
                    <a:pt x="0" y="183472"/>
                  </a:lnTo>
                  <a:close/>
                </a:path>
              </a:pathLst>
            </a:custGeom>
            <a:solidFill>
              <a:srgbClr val="FFDE59"/>
            </a:solidFill>
          </p:spPr>
          <p:txBody>
            <a:bodyPr/>
            <a:lstStyle/>
            <a:p>
              <a:endParaRPr lang="en-PH"/>
            </a:p>
          </p:txBody>
        </p:sp>
        <p:sp>
          <p:nvSpPr>
            <p:cNvPr id="74" name="TextBox 74"/>
            <p:cNvSpPr txBox="1"/>
            <p:nvPr/>
          </p:nvSpPr>
          <p:spPr>
            <a:xfrm>
              <a:off x="0" y="-28575"/>
              <a:ext cx="784487" cy="212047"/>
            </a:xfrm>
            <a:prstGeom prst="rect">
              <a:avLst/>
            </a:prstGeom>
          </p:spPr>
          <p:txBody>
            <a:bodyPr lIns="50800" tIns="50800" rIns="50800" bIns="50800" rtlCol="0" anchor="ctr"/>
            <a:lstStyle/>
            <a:p>
              <a:pPr algn="ctr">
                <a:lnSpc>
                  <a:spcPts val="2595"/>
                </a:lnSpc>
              </a:pPr>
              <a:endParaRPr/>
            </a:p>
          </p:txBody>
        </p:sp>
      </p:grpSp>
      <p:grpSp>
        <p:nvGrpSpPr>
          <p:cNvPr id="75" name="Group 75"/>
          <p:cNvGrpSpPr/>
          <p:nvPr/>
        </p:nvGrpSpPr>
        <p:grpSpPr>
          <a:xfrm>
            <a:off x="5686357" y="6176393"/>
            <a:ext cx="3381205" cy="764988"/>
            <a:chOff x="0" y="0"/>
            <a:chExt cx="810935" cy="183472"/>
          </a:xfrm>
        </p:grpSpPr>
        <p:sp>
          <p:nvSpPr>
            <p:cNvPr id="76" name="Freeform 76"/>
            <p:cNvSpPr/>
            <p:nvPr/>
          </p:nvSpPr>
          <p:spPr>
            <a:xfrm>
              <a:off x="0" y="0"/>
              <a:ext cx="810935" cy="183472"/>
            </a:xfrm>
            <a:custGeom>
              <a:avLst/>
              <a:gdLst/>
              <a:ahLst/>
              <a:cxnLst/>
              <a:rect l="l" t="t" r="r" b="b"/>
              <a:pathLst>
                <a:path w="810935" h="183472">
                  <a:moveTo>
                    <a:pt x="0" y="0"/>
                  </a:moveTo>
                  <a:lnTo>
                    <a:pt x="810935" y="0"/>
                  </a:lnTo>
                  <a:lnTo>
                    <a:pt x="810935" y="183472"/>
                  </a:lnTo>
                  <a:lnTo>
                    <a:pt x="0" y="183472"/>
                  </a:lnTo>
                  <a:close/>
                </a:path>
              </a:pathLst>
            </a:custGeom>
            <a:solidFill>
              <a:srgbClr val="FFDE59"/>
            </a:solidFill>
          </p:spPr>
          <p:txBody>
            <a:bodyPr/>
            <a:lstStyle/>
            <a:p>
              <a:endParaRPr lang="en-PH"/>
            </a:p>
          </p:txBody>
        </p:sp>
        <p:sp>
          <p:nvSpPr>
            <p:cNvPr id="77" name="TextBox 77"/>
            <p:cNvSpPr txBox="1"/>
            <p:nvPr/>
          </p:nvSpPr>
          <p:spPr>
            <a:xfrm>
              <a:off x="0" y="-28575"/>
              <a:ext cx="810935" cy="212047"/>
            </a:xfrm>
            <a:prstGeom prst="rect">
              <a:avLst/>
            </a:prstGeom>
          </p:spPr>
          <p:txBody>
            <a:bodyPr lIns="50800" tIns="50800" rIns="50800" bIns="50800" rtlCol="0" anchor="ctr"/>
            <a:lstStyle/>
            <a:p>
              <a:pPr algn="ctr">
                <a:lnSpc>
                  <a:spcPts val="2595"/>
                </a:lnSpc>
              </a:pPr>
              <a:endParaRPr/>
            </a:p>
          </p:txBody>
        </p:sp>
      </p:grpSp>
      <p:grpSp>
        <p:nvGrpSpPr>
          <p:cNvPr id="78" name="Group 78"/>
          <p:cNvGrpSpPr/>
          <p:nvPr/>
        </p:nvGrpSpPr>
        <p:grpSpPr>
          <a:xfrm>
            <a:off x="2305152" y="7137854"/>
            <a:ext cx="3270930" cy="764988"/>
            <a:chOff x="0" y="0"/>
            <a:chExt cx="784487" cy="183472"/>
          </a:xfrm>
        </p:grpSpPr>
        <p:sp>
          <p:nvSpPr>
            <p:cNvPr id="79" name="Freeform 79"/>
            <p:cNvSpPr/>
            <p:nvPr/>
          </p:nvSpPr>
          <p:spPr>
            <a:xfrm>
              <a:off x="0" y="0"/>
              <a:ext cx="784487" cy="183472"/>
            </a:xfrm>
            <a:custGeom>
              <a:avLst/>
              <a:gdLst/>
              <a:ahLst/>
              <a:cxnLst/>
              <a:rect l="l" t="t" r="r" b="b"/>
              <a:pathLst>
                <a:path w="784487" h="183472">
                  <a:moveTo>
                    <a:pt x="0" y="0"/>
                  </a:moveTo>
                  <a:lnTo>
                    <a:pt x="784487" y="0"/>
                  </a:lnTo>
                  <a:lnTo>
                    <a:pt x="784487" y="183472"/>
                  </a:lnTo>
                  <a:lnTo>
                    <a:pt x="0" y="183472"/>
                  </a:lnTo>
                  <a:close/>
                </a:path>
              </a:pathLst>
            </a:custGeom>
            <a:solidFill>
              <a:srgbClr val="FFDE59"/>
            </a:solidFill>
          </p:spPr>
          <p:txBody>
            <a:bodyPr/>
            <a:lstStyle/>
            <a:p>
              <a:endParaRPr lang="en-PH"/>
            </a:p>
          </p:txBody>
        </p:sp>
        <p:sp>
          <p:nvSpPr>
            <p:cNvPr id="80" name="TextBox 80"/>
            <p:cNvSpPr txBox="1"/>
            <p:nvPr/>
          </p:nvSpPr>
          <p:spPr>
            <a:xfrm>
              <a:off x="0" y="-28575"/>
              <a:ext cx="784487" cy="212047"/>
            </a:xfrm>
            <a:prstGeom prst="rect">
              <a:avLst/>
            </a:prstGeom>
          </p:spPr>
          <p:txBody>
            <a:bodyPr lIns="50800" tIns="50800" rIns="50800" bIns="50800" rtlCol="0" anchor="ctr"/>
            <a:lstStyle/>
            <a:p>
              <a:pPr algn="ctr">
                <a:lnSpc>
                  <a:spcPts val="2595"/>
                </a:lnSpc>
              </a:pPr>
              <a:endParaRPr/>
            </a:p>
          </p:txBody>
        </p:sp>
      </p:grpSp>
      <p:grpSp>
        <p:nvGrpSpPr>
          <p:cNvPr id="81" name="Group 81"/>
          <p:cNvGrpSpPr/>
          <p:nvPr/>
        </p:nvGrpSpPr>
        <p:grpSpPr>
          <a:xfrm>
            <a:off x="5686357" y="7137854"/>
            <a:ext cx="3381205" cy="764988"/>
            <a:chOff x="0" y="0"/>
            <a:chExt cx="810935" cy="183472"/>
          </a:xfrm>
        </p:grpSpPr>
        <p:sp>
          <p:nvSpPr>
            <p:cNvPr id="82" name="Freeform 82"/>
            <p:cNvSpPr/>
            <p:nvPr/>
          </p:nvSpPr>
          <p:spPr>
            <a:xfrm>
              <a:off x="0" y="0"/>
              <a:ext cx="810935" cy="183472"/>
            </a:xfrm>
            <a:custGeom>
              <a:avLst/>
              <a:gdLst/>
              <a:ahLst/>
              <a:cxnLst/>
              <a:rect l="l" t="t" r="r" b="b"/>
              <a:pathLst>
                <a:path w="810935" h="183472">
                  <a:moveTo>
                    <a:pt x="0" y="0"/>
                  </a:moveTo>
                  <a:lnTo>
                    <a:pt x="810935" y="0"/>
                  </a:lnTo>
                  <a:lnTo>
                    <a:pt x="810935" y="183472"/>
                  </a:lnTo>
                  <a:lnTo>
                    <a:pt x="0" y="183472"/>
                  </a:lnTo>
                  <a:close/>
                </a:path>
              </a:pathLst>
            </a:custGeom>
            <a:solidFill>
              <a:srgbClr val="FFDE59"/>
            </a:solidFill>
          </p:spPr>
          <p:txBody>
            <a:bodyPr/>
            <a:lstStyle/>
            <a:p>
              <a:endParaRPr lang="en-PH"/>
            </a:p>
          </p:txBody>
        </p:sp>
        <p:sp>
          <p:nvSpPr>
            <p:cNvPr id="83" name="TextBox 83"/>
            <p:cNvSpPr txBox="1"/>
            <p:nvPr/>
          </p:nvSpPr>
          <p:spPr>
            <a:xfrm>
              <a:off x="0" y="-28575"/>
              <a:ext cx="810935" cy="212047"/>
            </a:xfrm>
            <a:prstGeom prst="rect">
              <a:avLst/>
            </a:prstGeom>
          </p:spPr>
          <p:txBody>
            <a:bodyPr lIns="50800" tIns="50800" rIns="50800" bIns="50800" rtlCol="0" anchor="ctr"/>
            <a:lstStyle/>
            <a:p>
              <a:pPr algn="ctr">
                <a:lnSpc>
                  <a:spcPts val="2595"/>
                </a:lnSpc>
              </a:pPr>
              <a:endParaRPr/>
            </a:p>
          </p:txBody>
        </p:sp>
      </p:grpSp>
      <p:grpSp>
        <p:nvGrpSpPr>
          <p:cNvPr id="84" name="Group 84"/>
          <p:cNvGrpSpPr/>
          <p:nvPr/>
        </p:nvGrpSpPr>
        <p:grpSpPr>
          <a:xfrm>
            <a:off x="327060" y="5212668"/>
            <a:ext cx="1863792" cy="764988"/>
            <a:chOff x="0" y="0"/>
            <a:chExt cx="490875" cy="201478"/>
          </a:xfrm>
        </p:grpSpPr>
        <p:sp>
          <p:nvSpPr>
            <p:cNvPr id="85" name="Freeform 85"/>
            <p:cNvSpPr/>
            <p:nvPr/>
          </p:nvSpPr>
          <p:spPr>
            <a:xfrm>
              <a:off x="0" y="0"/>
              <a:ext cx="490875" cy="201478"/>
            </a:xfrm>
            <a:custGeom>
              <a:avLst/>
              <a:gdLst/>
              <a:ahLst/>
              <a:cxnLst/>
              <a:rect l="l" t="t" r="r" b="b"/>
              <a:pathLst>
                <a:path w="490875" h="201478">
                  <a:moveTo>
                    <a:pt x="100739" y="0"/>
                  </a:moveTo>
                  <a:lnTo>
                    <a:pt x="390136" y="0"/>
                  </a:lnTo>
                  <a:cubicBezTo>
                    <a:pt x="445773" y="0"/>
                    <a:pt x="490875" y="45102"/>
                    <a:pt x="490875" y="100739"/>
                  </a:cubicBezTo>
                  <a:lnTo>
                    <a:pt x="490875" y="100739"/>
                  </a:lnTo>
                  <a:cubicBezTo>
                    <a:pt x="490875" y="127457"/>
                    <a:pt x="480262" y="153080"/>
                    <a:pt x="461370" y="171973"/>
                  </a:cubicBezTo>
                  <a:cubicBezTo>
                    <a:pt x="442477" y="190865"/>
                    <a:pt x="416854" y="201478"/>
                    <a:pt x="390136" y="201478"/>
                  </a:cubicBezTo>
                  <a:lnTo>
                    <a:pt x="100739" y="201478"/>
                  </a:lnTo>
                  <a:cubicBezTo>
                    <a:pt x="74021" y="201478"/>
                    <a:pt x="48398" y="190865"/>
                    <a:pt x="29506" y="171973"/>
                  </a:cubicBezTo>
                  <a:cubicBezTo>
                    <a:pt x="10614" y="153080"/>
                    <a:pt x="0" y="127457"/>
                    <a:pt x="0" y="100739"/>
                  </a:cubicBezTo>
                  <a:lnTo>
                    <a:pt x="0" y="100739"/>
                  </a:lnTo>
                  <a:cubicBezTo>
                    <a:pt x="0" y="74021"/>
                    <a:pt x="10614" y="48398"/>
                    <a:pt x="29506" y="29506"/>
                  </a:cubicBezTo>
                  <a:cubicBezTo>
                    <a:pt x="48398" y="10614"/>
                    <a:pt x="74021" y="0"/>
                    <a:pt x="100739" y="0"/>
                  </a:cubicBezTo>
                  <a:close/>
                </a:path>
              </a:pathLst>
            </a:custGeom>
            <a:solidFill>
              <a:srgbClr val="019D97"/>
            </a:solidFill>
          </p:spPr>
          <p:txBody>
            <a:bodyPr/>
            <a:lstStyle/>
            <a:p>
              <a:endParaRPr lang="en-PH"/>
            </a:p>
          </p:txBody>
        </p:sp>
        <p:sp>
          <p:nvSpPr>
            <p:cNvPr id="86" name="TextBox 86"/>
            <p:cNvSpPr txBox="1"/>
            <p:nvPr/>
          </p:nvSpPr>
          <p:spPr>
            <a:xfrm>
              <a:off x="0" y="-28575"/>
              <a:ext cx="490875" cy="230053"/>
            </a:xfrm>
            <a:prstGeom prst="rect">
              <a:avLst/>
            </a:prstGeom>
          </p:spPr>
          <p:txBody>
            <a:bodyPr lIns="50800" tIns="50800" rIns="50800" bIns="50800" rtlCol="0" anchor="ctr"/>
            <a:lstStyle/>
            <a:p>
              <a:pPr algn="ctr">
                <a:lnSpc>
                  <a:spcPts val="2595"/>
                </a:lnSpc>
              </a:pPr>
              <a:endParaRPr/>
            </a:p>
          </p:txBody>
        </p:sp>
      </p:grpSp>
      <p:sp>
        <p:nvSpPr>
          <p:cNvPr id="87" name="TextBox 87"/>
          <p:cNvSpPr txBox="1"/>
          <p:nvPr/>
        </p:nvSpPr>
        <p:spPr>
          <a:xfrm>
            <a:off x="327060" y="1353564"/>
            <a:ext cx="511350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Storage of Data</a:t>
            </a:r>
          </a:p>
        </p:txBody>
      </p:sp>
      <p:sp>
        <p:nvSpPr>
          <p:cNvPr id="88" name="TextBox 88"/>
          <p:cNvSpPr txBox="1"/>
          <p:nvPr/>
        </p:nvSpPr>
        <p:spPr>
          <a:xfrm>
            <a:off x="327060" y="2190913"/>
            <a:ext cx="9147599" cy="15811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The memory hierarchy serves as a valuable concept when deciding on the elements to employ in a computer system for storing data.</a:t>
            </a:r>
          </a:p>
        </p:txBody>
      </p:sp>
      <p:sp>
        <p:nvSpPr>
          <p:cNvPr id="89" name="TextBox 89"/>
          <p:cNvSpPr txBox="1"/>
          <p:nvPr/>
        </p:nvSpPr>
        <p:spPr>
          <a:xfrm>
            <a:off x="473458" y="5219202"/>
            <a:ext cx="1570995" cy="70897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Processor component</a:t>
            </a:r>
          </a:p>
        </p:txBody>
      </p:sp>
      <p:grpSp>
        <p:nvGrpSpPr>
          <p:cNvPr id="90" name="Group 90"/>
          <p:cNvGrpSpPr/>
          <p:nvPr/>
        </p:nvGrpSpPr>
        <p:grpSpPr>
          <a:xfrm>
            <a:off x="327060" y="6176393"/>
            <a:ext cx="1863792" cy="764988"/>
            <a:chOff x="0" y="0"/>
            <a:chExt cx="490875" cy="201478"/>
          </a:xfrm>
        </p:grpSpPr>
        <p:sp>
          <p:nvSpPr>
            <p:cNvPr id="91" name="Freeform 91"/>
            <p:cNvSpPr/>
            <p:nvPr/>
          </p:nvSpPr>
          <p:spPr>
            <a:xfrm>
              <a:off x="0" y="0"/>
              <a:ext cx="490875" cy="201478"/>
            </a:xfrm>
            <a:custGeom>
              <a:avLst/>
              <a:gdLst/>
              <a:ahLst/>
              <a:cxnLst/>
              <a:rect l="l" t="t" r="r" b="b"/>
              <a:pathLst>
                <a:path w="490875" h="201478">
                  <a:moveTo>
                    <a:pt x="100739" y="0"/>
                  </a:moveTo>
                  <a:lnTo>
                    <a:pt x="390136" y="0"/>
                  </a:lnTo>
                  <a:cubicBezTo>
                    <a:pt x="445773" y="0"/>
                    <a:pt x="490875" y="45102"/>
                    <a:pt x="490875" y="100739"/>
                  </a:cubicBezTo>
                  <a:lnTo>
                    <a:pt x="490875" y="100739"/>
                  </a:lnTo>
                  <a:cubicBezTo>
                    <a:pt x="490875" y="127457"/>
                    <a:pt x="480262" y="153080"/>
                    <a:pt x="461370" y="171973"/>
                  </a:cubicBezTo>
                  <a:cubicBezTo>
                    <a:pt x="442477" y="190865"/>
                    <a:pt x="416854" y="201478"/>
                    <a:pt x="390136" y="201478"/>
                  </a:cubicBezTo>
                  <a:lnTo>
                    <a:pt x="100739" y="201478"/>
                  </a:lnTo>
                  <a:cubicBezTo>
                    <a:pt x="74021" y="201478"/>
                    <a:pt x="48398" y="190865"/>
                    <a:pt x="29506" y="171973"/>
                  </a:cubicBezTo>
                  <a:cubicBezTo>
                    <a:pt x="10614" y="153080"/>
                    <a:pt x="0" y="127457"/>
                    <a:pt x="0" y="100739"/>
                  </a:cubicBezTo>
                  <a:lnTo>
                    <a:pt x="0" y="100739"/>
                  </a:lnTo>
                  <a:cubicBezTo>
                    <a:pt x="0" y="74021"/>
                    <a:pt x="10614" y="48398"/>
                    <a:pt x="29506" y="29506"/>
                  </a:cubicBezTo>
                  <a:cubicBezTo>
                    <a:pt x="48398" y="10614"/>
                    <a:pt x="74021" y="0"/>
                    <a:pt x="100739" y="0"/>
                  </a:cubicBezTo>
                  <a:close/>
                </a:path>
              </a:pathLst>
            </a:custGeom>
            <a:solidFill>
              <a:srgbClr val="019D97"/>
            </a:solidFill>
          </p:spPr>
          <p:txBody>
            <a:bodyPr/>
            <a:lstStyle/>
            <a:p>
              <a:endParaRPr lang="en-PH"/>
            </a:p>
          </p:txBody>
        </p:sp>
        <p:sp>
          <p:nvSpPr>
            <p:cNvPr id="92" name="TextBox 92"/>
            <p:cNvSpPr txBox="1"/>
            <p:nvPr/>
          </p:nvSpPr>
          <p:spPr>
            <a:xfrm>
              <a:off x="0" y="-28575"/>
              <a:ext cx="490875" cy="230053"/>
            </a:xfrm>
            <a:prstGeom prst="rect">
              <a:avLst/>
            </a:prstGeom>
          </p:spPr>
          <p:txBody>
            <a:bodyPr lIns="50800" tIns="50800" rIns="50800" bIns="50800" rtlCol="0" anchor="ctr"/>
            <a:lstStyle/>
            <a:p>
              <a:pPr algn="ctr">
                <a:lnSpc>
                  <a:spcPts val="2595"/>
                </a:lnSpc>
              </a:pPr>
              <a:endParaRPr/>
            </a:p>
          </p:txBody>
        </p:sp>
      </p:grpSp>
      <p:sp>
        <p:nvSpPr>
          <p:cNvPr id="93" name="TextBox 93"/>
          <p:cNvSpPr txBox="1"/>
          <p:nvPr/>
        </p:nvSpPr>
        <p:spPr>
          <a:xfrm>
            <a:off x="621286" y="6183069"/>
            <a:ext cx="1208664" cy="70897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Primary Storage</a:t>
            </a:r>
          </a:p>
        </p:txBody>
      </p:sp>
      <p:grpSp>
        <p:nvGrpSpPr>
          <p:cNvPr id="94" name="Group 94"/>
          <p:cNvGrpSpPr/>
          <p:nvPr/>
        </p:nvGrpSpPr>
        <p:grpSpPr>
          <a:xfrm>
            <a:off x="327060" y="7135556"/>
            <a:ext cx="1863792" cy="764988"/>
            <a:chOff x="0" y="0"/>
            <a:chExt cx="490875" cy="201478"/>
          </a:xfrm>
        </p:grpSpPr>
        <p:sp>
          <p:nvSpPr>
            <p:cNvPr id="95" name="Freeform 95"/>
            <p:cNvSpPr/>
            <p:nvPr/>
          </p:nvSpPr>
          <p:spPr>
            <a:xfrm>
              <a:off x="0" y="0"/>
              <a:ext cx="490875" cy="201478"/>
            </a:xfrm>
            <a:custGeom>
              <a:avLst/>
              <a:gdLst/>
              <a:ahLst/>
              <a:cxnLst/>
              <a:rect l="l" t="t" r="r" b="b"/>
              <a:pathLst>
                <a:path w="490875" h="201478">
                  <a:moveTo>
                    <a:pt x="100739" y="0"/>
                  </a:moveTo>
                  <a:lnTo>
                    <a:pt x="390136" y="0"/>
                  </a:lnTo>
                  <a:cubicBezTo>
                    <a:pt x="445773" y="0"/>
                    <a:pt x="490875" y="45102"/>
                    <a:pt x="490875" y="100739"/>
                  </a:cubicBezTo>
                  <a:lnTo>
                    <a:pt x="490875" y="100739"/>
                  </a:lnTo>
                  <a:cubicBezTo>
                    <a:pt x="490875" y="127457"/>
                    <a:pt x="480262" y="153080"/>
                    <a:pt x="461370" y="171973"/>
                  </a:cubicBezTo>
                  <a:cubicBezTo>
                    <a:pt x="442477" y="190865"/>
                    <a:pt x="416854" y="201478"/>
                    <a:pt x="390136" y="201478"/>
                  </a:cubicBezTo>
                  <a:lnTo>
                    <a:pt x="100739" y="201478"/>
                  </a:lnTo>
                  <a:cubicBezTo>
                    <a:pt x="74021" y="201478"/>
                    <a:pt x="48398" y="190865"/>
                    <a:pt x="29506" y="171973"/>
                  </a:cubicBezTo>
                  <a:cubicBezTo>
                    <a:pt x="10614" y="153080"/>
                    <a:pt x="0" y="127457"/>
                    <a:pt x="0" y="100739"/>
                  </a:cubicBezTo>
                  <a:lnTo>
                    <a:pt x="0" y="100739"/>
                  </a:lnTo>
                  <a:cubicBezTo>
                    <a:pt x="0" y="74021"/>
                    <a:pt x="10614" y="48398"/>
                    <a:pt x="29506" y="29506"/>
                  </a:cubicBezTo>
                  <a:cubicBezTo>
                    <a:pt x="48398" y="10614"/>
                    <a:pt x="74021" y="0"/>
                    <a:pt x="100739" y="0"/>
                  </a:cubicBezTo>
                  <a:close/>
                </a:path>
              </a:pathLst>
            </a:custGeom>
            <a:solidFill>
              <a:srgbClr val="019D97"/>
            </a:solidFill>
          </p:spPr>
          <p:txBody>
            <a:bodyPr/>
            <a:lstStyle/>
            <a:p>
              <a:endParaRPr lang="en-PH"/>
            </a:p>
          </p:txBody>
        </p:sp>
        <p:sp>
          <p:nvSpPr>
            <p:cNvPr id="96" name="TextBox 96"/>
            <p:cNvSpPr txBox="1"/>
            <p:nvPr/>
          </p:nvSpPr>
          <p:spPr>
            <a:xfrm>
              <a:off x="0" y="-28575"/>
              <a:ext cx="490875" cy="230053"/>
            </a:xfrm>
            <a:prstGeom prst="rect">
              <a:avLst/>
            </a:prstGeom>
          </p:spPr>
          <p:txBody>
            <a:bodyPr lIns="50800" tIns="50800" rIns="50800" bIns="50800" rtlCol="0" anchor="ctr"/>
            <a:lstStyle/>
            <a:p>
              <a:pPr algn="ctr">
                <a:lnSpc>
                  <a:spcPts val="2595"/>
                </a:lnSpc>
              </a:pPr>
              <a:endParaRPr/>
            </a:p>
          </p:txBody>
        </p:sp>
      </p:grpSp>
      <p:sp>
        <p:nvSpPr>
          <p:cNvPr id="97" name="TextBox 97"/>
          <p:cNvSpPr txBox="1"/>
          <p:nvPr/>
        </p:nvSpPr>
        <p:spPr>
          <a:xfrm>
            <a:off x="473458" y="7144513"/>
            <a:ext cx="1504320" cy="708973"/>
          </a:xfrm>
          <a:prstGeom prst="rect">
            <a:avLst/>
          </a:prstGeom>
        </p:spPr>
        <p:txBody>
          <a:bodyPr lIns="0" tIns="0" rIns="0" bIns="0" rtlCol="0" anchor="t">
            <a:spAutoFit/>
          </a:bodyPr>
          <a:lstStyle/>
          <a:p>
            <a:pPr algn="ctr">
              <a:lnSpc>
                <a:spcPts val="2922"/>
              </a:lnSpc>
              <a:spcBef>
                <a:spcPct val="0"/>
              </a:spcBef>
            </a:pPr>
            <a:r>
              <a:rPr lang="en-US" sz="2087" b="1" i="1">
                <a:solidFill>
                  <a:srgbClr val="FFFFFF"/>
                </a:solidFill>
                <a:latin typeface="Open Sans Bold Italics"/>
                <a:ea typeface="Open Sans Bold Italics"/>
                <a:cs typeface="Open Sans Bold Italics"/>
                <a:sym typeface="Open Sans Bold Italics"/>
              </a:rPr>
              <a:t>Secondary Storage</a:t>
            </a:r>
          </a:p>
        </p:txBody>
      </p:sp>
      <p:sp>
        <p:nvSpPr>
          <p:cNvPr id="98" name="TextBox 98"/>
          <p:cNvSpPr txBox="1"/>
          <p:nvPr/>
        </p:nvSpPr>
        <p:spPr>
          <a:xfrm>
            <a:off x="4751622" y="5309413"/>
            <a:ext cx="1648920"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Registers</a:t>
            </a:r>
          </a:p>
        </p:txBody>
      </p:sp>
      <p:sp>
        <p:nvSpPr>
          <p:cNvPr id="99" name="TextBox 99"/>
          <p:cNvSpPr txBox="1"/>
          <p:nvPr/>
        </p:nvSpPr>
        <p:spPr>
          <a:xfrm>
            <a:off x="2367935" y="6273137"/>
            <a:ext cx="3145364"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Cache Memory</a:t>
            </a:r>
          </a:p>
        </p:txBody>
      </p:sp>
      <p:sp>
        <p:nvSpPr>
          <p:cNvPr id="100" name="TextBox 100"/>
          <p:cNvSpPr txBox="1"/>
          <p:nvPr/>
        </p:nvSpPr>
        <p:spPr>
          <a:xfrm>
            <a:off x="5804277" y="6272005"/>
            <a:ext cx="3145364"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Main Memory</a:t>
            </a:r>
          </a:p>
        </p:txBody>
      </p:sp>
      <p:sp>
        <p:nvSpPr>
          <p:cNvPr id="101" name="TextBox 101"/>
          <p:cNvSpPr txBox="1"/>
          <p:nvPr/>
        </p:nvSpPr>
        <p:spPr>
          <a:xfrm>
            <a:off x="2367935" y="7234598"/>
            <a:ext cx="3145364"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Open Sans"/>
                <a:ea typeface="Open Sans"/>
                <a:cs typeface="Open Sans"/>
                <a:sym typeface="Open Sans"/>
              </a:rPr>
              <a:t>Hard Disk</a:t>
            </a:r>
          </a:p>
        </p:txBody>
      </p:sp>
      <p:sp>
        <p:nvSpPr>
          <p:cNvPr id="102" name="TextBox 102"/>
          <p:cNvSpPr txBox="1"/>
          <p:nvPr/>
        </p:nvSpPr>
        <p:spPr>
          <a:xfrm>
            <a:off x="5686357" y="7090229"/>
            <a:ext cx="3263284" cy="810315"/>
          </a:xfrm>
          <a:prstGeom prst="rect">
            <a:avLst/>
          </a:prstGeom>
        </p:spPr>
        <p:txBody>
          <a:bodyPr lIns="0" tIns="0" rIns="0" bIns="0" rtlCol="0" anchor="t">
            <a:spAutoFit/>
          </a:bodyPr>
          <a:lstStyle/>
          <a:p>
            <a:pPr algn="ctr">
              <a:lnSpc>
                <a:spcPts val="3233"/>
              </a:lnSpc>
            </a:pPr>
            <a:r>
              <a:rPr lang="en-US" sz="2309">
                <a:solidFill>
                  <a:srgbClr val="000000"/>
                </a:solidFill>
                <a:latin typeface="Open Sans"/>
                <a:ea typeface="Open Sans"/>
                <a:cs typeface="Open Sans"/>
                <a:sym typeface="Open Sans"/>
              </a:rPr>
              <a:t>Auxiliary </a:t>
            </a:r>
          </a:p>
          <a:p>
            <a:pPr algn="ctr">
              <a:lnSpc>
                <a:spcPts val="3233"/>
              </a:lnSpc>
              <a:spcBef>
                <a:spcPct val="0"/>
              </a:spcBef>
            </a:pPr>
            <a:r>
              <a:rPr lang="en-US" sz="2309">
                <a:solidFill>
                  <a:srgbClr val="000000"/>
                </a:solidFill>
                <a:latin typeface="Open Sans"/>
                <a:ea typeface="Open Sans"/>
                <a:cs typeface="Open Sans"/>
                <a:sym typeface="Open Sans"/>
              </a:rPr>
              <a:t>Storage</a:t>
            </a:r>
          </a:p>
        </p:txBody>
      </p:sp>
      <p:sp>
        <p:nvSpPr>
          <p:cNvPr id="103" name="TextBox 103"/>
          <p:cNvSpPr txBox="1"/>
          <p:nvPr/>
        </p:nvSpPr>
        <p:spPr>
          <a:xfrm>
            <a:off x="214495" y="9541"/>
            <a:ext cx="8482213" cy="976660"/>
          </a:xfrm>
          <a:prstGeom prst="rect">
            <a:avLst/>
          </a:prstGeom>
        </p:spPr>
        <p:txBody>
          <a:bodyPr lIns="0" tIns="0" rIns="0" bIns="0" rtlCol="0" anchor="t">
            <a:spAutoFit/>
          </a:bodyPr>
          <a:lstStyle/>
          <a:p>
            <a:pPr marL="0" lvl="0" indent="0" algn="l">
              <a:lnSpc>
                <a:spcPts val="3713"/>
              </a:lnSpc>
              <a:spcBef>
                <a:spcPct val="0"/>
              </a:spcBef>
            </a:pPr>
            <a:r>
              <a:rPr lang="en-US" sz="3315" b="1" spc="-99">
                <a:solidFill>
                  <a:srgbClr val="FFFFFF"/>
                </a:solidFill>
                <a:latin typeface="Poppins Bold"/>
                <a:ea typeface="Poppins Bold"/>
                <a:cs typeface="Poppins Bold"/>
                <a:sym typeface="Poppins Bold"/>
              </a:rPr>
              <a:t>3.1 Fundamentals of Computer Hardware Operations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59288" y="2227433"/>
            <a:ext cx="6762511" cy="33337"/>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2329650" y="3059115"/>
            <a:ext cx="4314917" cy="611468"/>
            <a:chOff x="0" y="0"/>
            <a:chExt cx="1136439" cy="161045"/>
          </a:xfrm>
        </p:grpSpPr>
        <p:sp>
          <p:nvSpPr>
            <p:cNvPr id="7" name="Freeform 7"/>
            <p:cNvSpPr/>
            <p:nvPr/>
          </p:nvSpPr>
          <p:spPr>
            <a:xfrm>
              <a:off x="0" y="0"/>
              <a:ext cx="1136439" cy="161045"/>
            </a:xfrm>
            <a:custGeom>
              <a:avLst/>
              <a:gdLst/>
              <a:ahLst/>
              <a:cxnLst/>
              <a:rect l="l" t="t" r="r" b="b"/>
              <a:pathLst>
                <a:path w="1136439" h="161045">
                  <a:moveTo>
                    <a:pt x="80522" y="0"/>
                  </a:moveTo>
                  <a:lnTo>
                    <a:pt x="1055916" y="0"/>
                  </a:lnTo>
                  <a:cubicBezTo>
                    <a:pt x="1077272" y="0"/>
                    <a:pt x="1097754" y="8484"/>
                    <a:pt x="1112854" y="23584"/>
                  </a:cubicBezTo>
                  <a:cubicBezTo>
                    <a:pt x="1127955" y="38685"/>
                    <a:pt x="1136439" y="59167"/>
                    <a:pt x="1136439" y="80522"/>
                  </a:cubicBezTo>
                  <a:lnTo>
                    <a:pt x="1136439" y="80522"/>
                  </a:lnTo>
                  <a:cubicBezTo>
                    <a:pt x="1136439" y="124994"/>
                    <a:pt x="1100388" y="161045"/>
                    <a:pt x="1055916" y="161045"/>
                  </a:cubicBezTo>
                  <a:lnTo>
                    <a:pt x="80522" y="161045"/>
                  </a:lnTo>
                  <a:cubicBezTo>
                    <a:pt x="59167" y="161045"/>
                    <a:pt x="38685" y="152561"/>
                    <a:pt x="23584" y="137460"/>
                  </a:cubicBezTo>
                  <a:cubicBezTo>
                    <a:pt x="8484" y="122360"/>
                    <a:pt x="0" y="101878"/>
                    <a:pt x="0" y="80522"/>
                  </a:cubicBezTo>
                  <a:lnTo>
                    <a:pt x="0" y="80522"/>
                  </a:lnTo>
                  <a:cubicBezTo>
                    <a:pt x="0" y="59167"/>
                    <a:pt x="8484" y="38685"/>
                    <a:pt x="23584" y="23584"/>
                  </a:cubicBezTo>
                  <a:cubicBezTo>
                    <a:pt x="38685" y="8484"/>
                    <a:pt x="59167" y="0"/>
                    <a:pt x="80522" y="0"/>
                  </a:cubicBezTo>
                  <a:close/>
                </a:path>
              </a:pathLst>
            </a:custGeom>
            <a:solidFill>
              <a:srgbClr val="019D97"/>
            </a:solidFill>
          </p:spPr>
          <p:txBody>
            <a:bodyPr/>
            <a:lstStyle/>
            <a:p>
              <a:endParaRPr lang="en-PH"/>
            </a:p>
          </p:txBody>
        </p:sp>
        <p:sp>
          <p:nvSpPr>
            <p:cNvPr id="8" name="TextBox 8"/>
            <p:cNvSpPr txBox="1"/>
            <p:nvPr/>
          </p:nvSpPr>
          <p:spPr>
            <a:xfrm>
              <a:off x="0" y="-28575"/>
              <a:ext cx="1136439" cy="189620"/>
            </a:xfrm>
            <a:prstGeom prst="rect">
              <a:avLst/>
            </a:prstGeom>
          </p:spPr>
          <p:txBody>
            <a:bodyPr lIns="50800" tIns="50800" rIns="50800" bIns="50800" rtlCol="0" anchor="ctr"/>
            <a:lstStyle/>
            <a:p>
              <a:pPr algn="ctr">
                <a:lnSpc>
                  <a:spcPts val="2595"/>
                </a:lnSpc>
              </a:pPr>
              <a:endParaRPr/>
            </a:p>
          </p:txBody>
        </p:sp>
      </p:grpSp>
      <p:grpSp>
        <p:nvGrpSpPr>
          <p:cNvPr id="9" name="Group 9"/>
          <p:cNvGrpSpPr/>
          <p:nvPr/>
        </p:nvGrpSpPr>
        <p:grpSpPr>
          <a:xfrm>
            <a:off x="7805358" y="2830209"/>
            <a:ext cx="8976755" cy="1242545"/>
            <a:chOff x="0" y="0"/>
            <a:chExt cx="3548274" cy="491145"/>
          </a:xfrm>
        </p:grpSpPr>
        <p:sp>
          <p:nvSpPr>
            <p:cNvPr id="10" name="Freeform 10"/>
            <p:cNvSpPr/>
            <p:nvPr/>
          </p:nvSpPr>
          <p:spPr>
            <a:xfrm>
              <a:off x="0" y="0"/>
              <a:ext cx="3548275" cy="491145"/>
            </a:xfrm>
            <a:custGeom>
              <a:avLst/>
              <a:gdLst/>
              <a:ahLst/>
              <a:cxnLst/>
              <a:rect l="l" t="t" r="r" b="b"/>
              <a:pathLst>
                <a:path w="3548275" h="491145">
                  <a:moveTo>
                    <a:pt x="43984" y="0"/>
                  </a:moveTo>
                  <a:lnTo>
                    <a:pt x="3504290" y="0"/>
                  </a:lnTo>
                  <a:cubicBezTo>
                    <a:pt x="3515956" y="0"/>
                    <a:pt x="3527143" y="4634"/>
                    <a:pt x="3535392" y="12883"/>
                  </a:cubicBezTo>
                  <a:cubicBezTo>
                    <a:pt x="3543640" y="21131"/>
                    <a:pt x="3548275" y="32319"/>
                    <a:pt x="3548275" y="43984"/>
                  </a:cubicBezTo>
                  <a:lnTo>
                    <a:pt x="3548275" y="447161"/>
                  </a:lnTo>
                  <a:cubicBezTo>
                    <a:pt x="3548275" y="458826"/>
                    <a:pt x="3543640" y="470014"/>
                    <a:pt x="3535392" y="478262"/>
                  </a:cubicBezTo>
                  <a:cubicBezTo>
                    <a:pt x="3527143" y="486511"/>
                    <a:pt x="3515956" y="491145"/>
                    <a:pt x="3504290" y="491145"/>
                  </a:cubicBezTo>
                  <a:lnTo>
                    <a:pt x="43984" y="491145"/>
                  </a:lnTo>
                  <a:cubicBezTo>
                    <a:pt x="32319" y="491145"/>
                    <a:pt x="21131" y="486511"/>
                    <a:pt x="12883" y="478262"/>
                  </a:cubicBezTo>
                  <a:cubicBezTo>
                    <a:pt x="4634" y="470014"/>
                    <a:pt x="0" y="458826"/>
                    <a:pt x="0" y="447161"/>
                  </a:cubicBezTo>
                  <a:lnTo>
                    <a:pt x="0" y="43984"/>
                  </a:lnTo>
                  <a:cubicBezTo>
                    <a:pt x="0" y="32319"/>
                    <a:pt x="4634" y="21131"/>
                    <a:pt x="12883" y="12883"/>
                  </a:cubicBezTo>
                  <a:cubicBezTo>
                    <a:pt x="21131" y="4634"/>
                    <a:pt x="32319" y="0"/>
                    <a:pt x="43984" y="0"/>
                  </a:cubicBezTo>
                  <a:close/>
                </a:path>
              </a:pathLst>
            </a:custGeom>
            <a:solidFill>
              <a:srgbClr val="0DA696"/>
            </a:solidFill>
          </p:spPr>
          <p:txBody>
            <a:bodyPr/>
            <a:lstStyle/>
            <a:p>
              <a:endParaRPr lang="en-PH"/>
            </a:p>
          </p:txBody>
        </p:sp>
        <p:sp>
          <p:nvSpPr>
            <p:cNvPr id="11" name="TextBox 11"/>
            <p:cNvSpPr txBox="1"/>
            <p:nvPr/>
          </p:nvSpPr>
          <p:spPr>
            <a:xfrm>
              <a:off x="0" y="-28575"/>
              <a:ext cx="3548274" cy="519720"/>
            </a:xfrm>
            <a:prstGeom prst="rect">
              <a:avLst/>
            </a:prstGeom>
          </p:spPr>
          <p:txBody>
            <a:bodyPr lIns="50800" tIns="50800" rIns="50800" bIns="50800" rtlCol="0" anchor="ctr"/>
            <a:lstStyle/>
            <a:p>
              <a:pPr algn="ctr">
                <a:lnSpc>
                  <a:spcPts val="2595"/>
                </a:lnSpc>
              </a:pPr>
              <a:endParaRPr/>
            </a:p>
          </p:txBody>
        </p:sp>
      </p:grpSp>
      <p:grpSp>
        <p:nvGrpSpPr>
          <p:cNvPr id="12" name="Group 12"/>
          <p:cNvGrpSpPr/>
          <p:nvPr/>
        </p:nvGrpSpPr>
        <p:grpSpPr>
          <a:xfrm>
            <a:off x="7942956" y="3110890"/>
            <a:ext cx="681183" cy="68118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PH"/>
            </a:p>
          </p:txBody>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15" name="Group 15"/>
          <p:cNvGrpSpPr/>
          <p:nvPr/>
        </p:nvGrpSpPr>
        <p:grpSpPr>
          <a:xfrm>
            <a:off x="7805358" y="4161488"/>
            <a:ext cx="8976755" cy="2896371"/>
            <a:chOff x="0" y="0"/>
            <a:chExt cx="3548274" cy="1144859"/>
          </a:xfrm>
        </p:grpSpPr>
        <p:sp>
          <p:nvSpPr>
            <p:cNvPr id="16" name="Freeform 16"/>
            <p:cNvSpPr/>
            <p:nvPr/>
          </p:nvSpPr>
          <p:spPr>
            <a:xfrm>
              <a:off x="0" y="0"/>
              <a:ext cx="3548275" cy="1144859"/>
            </a:xfrm>
            <a:custGeom>
              <a:avLst/>
              <a:gdLst/>
              <a:ahLst/>
              <a:cxnLst/>
              <a:rect l="l" t="t" r="r" b="b"/>
              <a:pathLst>
                <a:path w="3548275" h="1144859">
                  <a:moveTo>
                    <a:pt x="43984" y="0"/>
                  </a:moveTo>
                  <a:lnTo>
                    <a:pt x="3504290" y="0"/>
                  </a:lnTo>
                  <a:cubicBezTo>
                    <a:pt x="3515956" y="0"/>
                    <a:pt x="3527143" y="4634"/>
                    <a:pt x="3535392" y="12883"/>
                  </a:cubicBezTo>
                  <a:cubicBezTo>
                    <a:pt x="3543640" y="21131"/>
                    <a:pt x="3548275" y="32319"/>
                    <a:pt x="3548275" y="43984"/>
                  </a:cubicBezTo>
                  <a:lnTo>
                    <a:pt x="3548275" y="1100874"/>
                  </a:lnTo>
                  <a:cubicBezTo>
                    <a:pt x="3548275" y="1112540"/>
                    <a:pt x="3543640" y="1123727"/>
                    <a:pt x="3535392" y="1131976"/>
                  </a:cubicBezTo>
                  <a:cubicBezTo>
                    <a:pt x="3527143" y="1140225"/>
                    <a:pt x="3515956" y="1144859"/>
                    <a:pt x="3504290" y="1144859"/>
                  </a:cubicBezTo>
                  <a:lnTo>
                    <a:pt x="43984" y="1144859"/>
                  </a:lnTo>
                  <a:cubicBezTo>
                    <a:pt x="32319" y="1144859"/>
                    <a:pt x="21131" y="1140225"/>
                    <a:pt x="12883" y="1131976"/>
                  </a:cubicBezTo>
                  <a:cubicBezTo>
                    <a:pt x="4634" y="1123727"/>
                    <a:pt x="0" y="1112540"/>
                    <a:pt x="0" y="1100874"/>
                  </a:cubicBezTo>
                  <a:lnTo>
                    <a:pt x="0" y="43984"/>
                  </a:lnTo>
                  <a:cubicBezTo>
                    <a:pt x="0" y="32319"/>
                    <a:pt x="4634" y="21131"/>
                    <a:pt x="12883" y="12883"/>
                  </a:cubicBezTo>
                  <a:cubicBezTo>
                    <a:pt x="21131" y="4634"/>
                    <a:pt x="32319" y="0"/>
                    <a:pt x="43984" y="0"/>
                  </a:cubicBezTo>
                  <a:close/>
                </a:path>
              </a:pathLst>
            </a:custGeom>
            <a:solidFill>
              <a:srgbClr val="0DA696"/>
            </a:solidFill>
          </p:spPr>
          <p:txBody>
            <a:bodyPr/>
            <a:lstStyle/>
            <a:p>
              <a:endParaRPr lang="en-PH"/>
            </a:p>
          </p:txBody>
        </p:sp>
        <p:sp>
          <p:nvSpPr>
            <p:cNvPr id="17" name="TextBox 17"/>
            <p:cNvSpPr txBox="1"/>
            <p:nvPr/>
          </p:nvSpPr>
          <p:spPr>
            <a:xfrm>
              <a:off x="0" y="-28575"/>
              <a:ext cx="3548274" cy="1173434"/>
            </a:xfrm>
            <a:prstGeom prst="rect">
              <a:avLst/>
            </a:prstGeom>
          </p:spPr>
          <p:txBody>
            <a:bodyPr lIns="50800" tIns="50800" rIns="50800" bIns="50800" rtlCol="0" anchor="ctr"/>
            <a:lstStyle/>
            <a:p>
              <a:pPr algn="ctr">
                <a:lnSpc>
                  <a:spcPts val="2595"/>
                </a:lnSpc>
              </a:pPr>
              <a:endParaRPr/>
            </a:p>
          </p:txBody>
        </p:sp>
      </p:grpSp>
      <p:grpSp>
        <p:nvGrpSpPr>
          <p:cNvPr id="18" name="Group 18"/>
          <p:cNvGrpSpPr/>
          <p:nvPr/>
        </p:nvGrpSpPr>
        <p:grpSpPr>
          <a:xfrm>
            <a:off x="7942956" y="4382509"/>
            <a:ext cx="681183" cy="68118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PH"/>
            </a:p>
          </p:txBody>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21" name="Group 21"/>
          <p:cNvGrpSpPr/>
          <p:nvPr/>
        </p:nvGrpSpPr>
        <p:grpSpPr>
          <a:xfrm>
            <a:off x="7942956" y="7143583"/>
            <a:ext cx="8976755" cy="1981653"/>
            <a:chOff x="0" y="0"/>
            <a:chExt cx="3548274" cy="783295"/>
          </a:xfrm>
        </p:grpSpPr>
        <p:sp>
          <p:nvSpPr>
            <p:cNvPr id="22" name="Freeform 22"/>
            <p:cNvSpPr/>
            <p:nvPr/>
          </p:nvSpPr>
          <p:spPr>
            <a:xfrm>
              <a:off x="0" y="0"/>
              <a:ext cx="3548275" cy="783295"/>
            </a:xfrm>
            <a:custGeom>
              <a:avLst/>
              <a:gdLst/>
              <a:ahLst/>
              <a:cxnLst/>
              <a:rect l="l" t="t" r="r" b="b"/>
              <a:pathLst>
                <a:path w="3548275" h="783295">
                  <a:moveTo>
                    <a:pt x="43984" y="0"/>
                  </a:moveTo>
                  <a:lnTo>
                    <a:pt x="3504290" y="0"/>
                  </a:lnTo>
                  <a:cubicBezTo>
                    <a:pt x="3515956" y="0"/>
                    <a:pt x="3527143" y="4634"/>
                    <a:pt x="3535392" y="12883"/>
                  </a:cubicBezTo>
                  <a:cubicBezTo>
                    <a:pt x="3543640" y="21131"/>
                    <a:pt x="3548275" y="32319"/>
                    <a:pt x="3548275" y="43984"/>
                  </a:cubicBezTo>
                  <a:lnTo>
                    <a:pt x="3548275" y="739311"/>
                  </a:lnTo>
                  <a:cubicBezTo>
                    <a:pt x="3548275" y="750976"/>
                    <a:pt x="3543640" y="762164"/>
                    <a:pt x="3535392" y="770412"/>
                  </a:cubicBezTo>
                  <a:cubicBezTo>
                    <a:pt x="3527143" y="778661"/>
                    <a:pt x="3515956" y="783295"/>
                    <a:pt x="3504290" y="783295"/>
                  </a:cubicBezTo>
                  <a:lnTo>
                    <a:pt x="43984" y="783295"/>
                  </a:lnTo>
                  <a:cubicBezTo>
                    <a:pt x="32319" y="783295"/>
                    <a:pt x="21131" y="778661"/>
                    <a:pt x="12883" y="770412"/>
                  </a:cubicBezTo>
                  <a:cubicBezTo>
                    <a:pt x="4634" y="762164"/>
                    <a:pt x="0" y="750976"/>
                    <a:pt x="0" y="739311"/>
                  </a:cubicBezTo>
                  <a:lnTo>
                    <a:pt x="0" y="43984"/>
                  </a:lnTo>
                  <a:cubicBezTo>
                    <a:pt x="0" y="32319"/>
                    <a:pt x="4634" y="21131"/>
                    <a:pt x="12883" y="12883"/>
                  </a:cubicBezTo>
                  <a:cubicBezTo>
                    <a:pt x="21131" y="4634"/>
                    <a:pt x="32319" y="0"/>
                    <a:pt x="43984" y="0"/>
                  </a:cubicBezTo>
                  <a:close/>
                </a:path>
              </a:pathLst>
            </a:custGeom>
            <a:solidFill>
              <a:srgbClr val="0DA696"/>
            </a:solidFill>
          </p:spPr>
          <p:txBody>
            <a:bodyPr/>
            <a:lstStyle/>
            <a:p>
              <a:endParaRPr lang="en-PH"/>
            </a:p>
          </p:txBody>
        </p:sp>
        <p:sp>
          <p:nvSpPr>
            <p:cNvPr id="23" name="TextBox 23"/>
            <p:cNvSpPr txBox="1"/>
            <p:nvPr/>
          </p:nvSpPr>
          <p:spPr>
            <a:xfrm>
              <a:off x="0" y="-28575"/>
              <a:ext cx="3548274" cy="811870"/>
            </a:xfrm>
            <a:prstGeom prst="rect">
              <a:avLst/>
            </a:prstGeom>
          </p:spPr>
          <p:txBody>
            <a:bodyPr lIns="50800" tIns="50800" rIns="50800" bIns="50800" rtlCol="0" anchor="ctr"/>
            <a:lstStyle/>
            <a:p>
              <a:pPr algn="ctr">
                <a:lnSpc>
                  <a:spcPts val="2595"/>
                </a:lnSpc>
              </a:pPr>
              <a:endParaRPr/>
            </a:p>
          </p:txBody>
        </p:sp>
      </p:grpSp>
      <p:grpSp>
        <p:nvGrpSpPr>
          <p:cNvPr id="24" name="Group 24"/>
          <p:cNvGrpSpPr/>
          <p:nvPr/>
        </p:nvGrpSpPr>
        <p:grpSpPr>
          <a:xfrm>
            <a:off x="8080555" y="7519403"/>
            <a:ext cx="681183" cy="68118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PH"/>
            </a:p>
          </p:txBody>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27" name="Freeform 27"/>
          <p:cNvSpPr/>
          <p:nvPr/>
        </p:nvSpPr>
        <p:spPr>
          <a:xfrm>
            <a:off x="2463744" y="3825222"/>
            <a:ext cx="3985651" cy="5118011"/>
          </a:xfrm>
          <a:custGeom>
            <a:avLst/>
            <a:gdLst/>
            <a:ahLst/>
            <a:cxnLst/>
            <a:rect l="l" t="t" r="r" b="b"/>
            <a:pathLst>
              <a:path w="3985651" h="5118011">
                <a:moveTo>
                  <a:pt x="0" y="0"/>
                </a:moveTo>
                <a:lnTo>
                  <a:pt x="3985651" y="0"/>
                </a:lnTo>
                <a:lnTo>
                  <a:pt x="3985651" y="5118011"/>
                </a:lnTo>
                <a:lnTo>
                  <a:pt x="0" y="5118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8" name="TextBox 28"/>
          <p:cNvSpPr txBox="1"/>
          <p:nvPr/>
        </p:nvSpPr>
        <p:spPr>
          <a:xfrm>
            <a:off x="263674" y="1476612"/>
            <a:ext cx="6953738" cy="717484"/>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Hard-copy graphic output</a:t>
            </a:r>
          </a:p>
        </p:txBody>
      </p:sp>
      <p:sp>
        <p:nvSpPr>
          <p:cNvPr id="29" name="TextBox 29"/>
          <p:cNvSpPr txBox="1"/>
          <p:nvPr/>
        </p:nvSpPr>
        <p:spPr>
          <a:xfrm>
            <a:off x="2754157" y="3079107"/>
            <a:ext cx="3404825" cy="514334"/>
          </a:xfrm>
          <a:prstGeom prst="rect">
            <a:avLst/>
          </a:prstGeom>
        </p:spPr>
        <p:txBody>
          <a:bodyPr lIns="0" tIns="0" rIns="0" bIns="0" rtlCol="0" anchor="t">
            <a:spAutoFit/>
          </a:bodyPr>
          <a:lstStyle/>
          <a:p>
            <a:pPr algn="ctr">
              <a:lnSpc>
                <a:spcPts val="4200"/>
              </a:lnSpc>
            </a:pPr>
            <a:r>
              <a:rPr lang="en-US" sz="3000" b="1">
                <a:solidFill>
                  <a:srgbClr val="FFFFFF"/>
                </a:solidFill>
                <a:latin typeface="Open Sans Bold"/>
                <a:ea typeface="Open Sans Bold"/>
                <a:cs typeface="Open Sans Bold"/>
                <a:sym typeface="Open Sans Bold"/>
              </a:rPr>
              <a:t>3D Printer</a:t>
            </a:r>
          </a:p>
        </p:txBody>
      </p:sp>
      <p:sp>
        <p:nvSpPr>
          <p:cNvPr id="30" name="TextBox 30"/>
          <p:cNvSpPr txBox="1"/>
          <p:nvPr/>
        </p:nvSpPr>
        <p:spPr>
          <a:xfrm>
            <a:off x="8764783" y="2886662"/>
            <a:ext cx="7725186" cy="905411"/>
          </a:xfrm>
          <a:prstGeom prst="rect">
            <a:avLst/>
          </a:prstGeom>
        </p:spPr>
        <p:txBody>
          <a:bodyPr lIns="0" tIns="0" rIns="0" bIns="0" rtlCol="0" anchor="t">
            <a:spAutoFit/>
          </a:bodyPr>
          <a:lstStyle/>
          <a:p>
            <a:pPr algn="l">
              <a:lnSpc>
                <a:spcPts val="3639"/>
              </a:lnSpc>
              <a:spcBef>
                <a:spcPct val="0"/>
              </a:spcBef>
            </a:pPr>
            <a:r>
              <a:rPr lang="en-US" sz="2599" u="sng">
                <a:solidFill>
                  <a:srgbClr val="FFFFFF"/>
                </a:solidFill>
                <a:latin typeface="Alatsi"/>
                <a:ea typeface="Alatsi"/>
                <a:cs typeface="Alatsi"/>
                <a:sym typeface="Alatsi"/>
              </a:rPr>
              <a:t>3D Printer: </a:t>
            </a:r>
            <a:r>
              <a:rPr lang="en-US" sz="2599">
                <a:solidFill>
                  <a:srgbClr val="FFFFFF"/>
                </a:solidFill>
                <a:latin typeface="Alatsi"/>
                <a:ea typeface="Alatsi"/>
                <a:cs typeface="Alatsi"/>
                <a:sym typeface="Alatsi"/>
              </a:rPr>
              <a:t>A 3D printer is a machine that creates physical objects layer by layer from digital 3D models.</a:t>
            </a:r>
          </a:p>
        </p:txBody>
      </p:sp>
      <p:sp>
        <p:nvSpPr>
          <p:cNvPr id="31" name="TextBox 31"/>
          <p:cNvSpPr txBox="1"/>
          <p:nvPr/>
        </p:nvSpPr>
        <p:spPr>
          <a:xfrm>
            <a:off x="8764783" y="4238406"/>
            <a:ext cx="7725186" cy="2734013"/>
          </a:xfrm>
          <a:prstGeom prst="rect">
            <a:avLst/>
          </a:prstGeom>
        </p:spPr>
        <p:txBody>
          <a:bodyPr lIns="0" tIns="0" rIns="0" bIns="0" rtlCol="0" anchor="t">
            <a:spAutoFit/>
          </a:bodyPr>
          <a:lstStyle/>
          <a:p>
            <a:pPr algn="l">
              <a:lnSpc>
                <a:spcPts val="3639"/>
              </a:lnSpc>
              <a:spcBef>
                <a:spcPct val="0"/>
              </a:spcBef>
            </a:pPr>
            <a:r>
              <a:rPr lang="en-US" sz="2599" u="sng">
                <a:solidFill>
                  <a:srgbClr val="FFFFFF"/>
                </a:solidFill>
                <a:latin typeface="Alatsi"/>
                <a:ea typeface="Alatsi"/>
                <a:cs typeface="Alatsi"/>
                <a:sym typeface="Alatsi"/>
              </a:rPr>
              <a:t>Mechanism: </a:t>
            </a:r>
            <a:r>
              <a:rPr lang="en-US" sz="2599">
                <a:solidFill>
                  <a:srgbClr val="FFFFFF"/>
                </a:solidFill>
                <a:latin typeface="Alatsi"/>
                <a:ea typeface="Alatsi"/>
                <a:cs typeface="Alatsi"/>
                <a:sym typeface="Alatsi"/>
              </a:rPr>
              <a:t>The design is split into layers. Each layer is sent to the printer. The 3D printer uses a nozzle to squirt material on to the printer bed to create a physical layer. This is repeated for many layers. The object will then be cured to ensure all layers stuck together.</a:t>
            </a:r>
          </a:p>
        </p:txBody>
      </p:sp>
      <p:sp>
        <p:nvSpPr>
          <p:cNvPr id="32" name="TextBox 32"/>
          <p:cNvSpPr txBox="1"/>
          <p:nvPr/>
        </p:nvSpPr>
        <p:spPr>
          <a:xfrm>
            <a:off x="8902381" y="7148480"/>
            <a:ext cx="7809622" cy="1819712"/>
          </a:xfrm>
          <a:prstGeom prst="rect">
            <a:avLst/>
          </a:prstGeom>
        </p:spPr>
        <p:txBody>
          <a:bodyPr lIns="0" tIns="0" rIns="0" bIns="0" rtlCol="0" anchor="t">
            <a:spAutoFit/>
          </a:bodyPr>
          <a:lstStyle/>
          <a:p>
            <a:pPr algn="l">
              <a:lnSpc>
                <a:spcPts val="3639"/>
              </a:lnSpc>
              <a:spcBef>
                <a:spcPct val="0"/>
              </a:spcBef>
            </a:pPr>
            <a:r>
              <a:rPr lang="en-US" sz="2599" u="sng">
                <a:solidFill>
                  <a:srgbClr val="FFFFFF"/>
                </a:solidFill>
                <a:latin typeface="Alatsi"/>
                <a:ea typeface="Alatsi"/>
                <a:cs typeface="Alatsi"/>
                <a:sym typeface="Alatsi"/>
              </a:rPr>
              <a:t>Diverse Applications: </a:t>
            </a:r>
            <a:r>
              <a:rPr lang="en-US" sz="2599">
                <a:solidFill>
                  <a:srgbClr val="FFFFFF"/>
                </a:solidFill>
                <a:latin typeface="Alatsi"/>
                <a:ea typeface="Alatsi"/>
                <a:cs typeface="Alatsi"/>
                <a:sym typeface="Alatsi"/>
              </a:rPr>
              <a:t>3D printers are used in various fields, from prototyping and product design to healthcare and aerospace for creating custom parts and prototypes.</a:t>
            </a:r>
          </a:p>
        </p:txBody>
      </p:sp>
      <p:sp>
        <p:nvSpPr>
          <p:cNvPr id="35" name="TextBox 35"/>
          <p:cNvSpPr txBox="1"/>
          <p:nvPr/>
        </p:nvSpPr>
        <p:spPr>
          <a:xfrm>
            <a:off x="192832" y="23229"/>
            <a:ext cx="8168573" cy="996031"/>
          </a:xfrm>
          <a:prstGeom prst="rect">
            <a:avLst/>
          </a:prstGeom>
        </p:spPr>
        <p:txBody>
          <a:bodyPr lIns="0" tIns="0" rIns="0" bIns="0" rtlCol="0" anchor="t">
            <a:spAutoFit/>
          </a:bodyPr>
          <a:lstStyle/>
          <a:p>
            <a:pPr marL="0" lvl="0" indent="0" algn="l">
              <a:lnSpc>
                <a:spcPts val="3895"/>
              </a:lnSpc>
              <a:spcBef>
                <a:spcPct val="0"/>
              </a:spcBef>
            </a:pPr>
            <a:r>
              <a:rPr lang="en-US" sz="3477" b="1" spc="-104">
                <a:solidFill>
                  <a:srgbClr val="FFFFFF"/>
                </a:solidFill>
                <a:latin typeface="Poppins Bold"/>
                <a:ea typeface="Poppins Bold"/>
                <a:cs typeface="Poppins Bold"/>
                <a:sym typeface="Poppins Bold"/>
              </a:rPr>
              <a:t>3.6 Output Devices: Data Display and Communication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 y="0"/>
            <a:ext cx="8648050" cy="1028700"/>
            <a:chOff x="0" y="0"/>
            <a:chExt cx="16089643" cy="1913890"/>
          </a:xfrm>
        </p:grpSpPr>
        <p:sp>
          <p:nvSpPr>
            <p:cNvPr id="3" name="Freeform 3"/>
            <p:cNvSpPr/>
            <p:nvPr/>
          </p:nvSpPr>
          <p:spPr>
            <a:xfrm>
              <a:off x="0" y="0"/>
              <a:ext cx="16089643" cy="1913890"/>
            </a:xfrm>
            <a:custGeom>
              <a:avLst/>
              <a:gdLst/>
              <a:ahLst/>
              <a:cxnLst/>
              <a:rect l="l" t="t" r="r" b="b"/>
              <a:pathLst>
                <a:path w="16089643" h="1913890">
                  <a:moveTo>
                    <a:pt x="0" y="0"/>
                  </a:moveTo>
                  <a:lnTo>
                    <a:pt x="16089643" y="0"/>
                  </a:lnTo>
                  <a:lnTo>
                    <a:pt x="16089643" y="1913890"/>
                  </a:lnTo>
                  <a:lnTo>
                    <a:pt x="0" y="1913890"/>
                  </a:lnTo>
                  <a:close/>
                </a:path>
              </a:pathLst>
            </a:custGeom>
            <a:solidFill>
              <a:srgbClr val="019D97"/>
            </a:solidFill>
          </p:spPr>
          <p:txBody>
            <a:bodyPr/>
            <a:lstStyle/>
            <a:p>
              <a:endParaRPr lang="en-PH"/>
            </a:p>
          </p:txBody>
        </p:sp>
      </p:grpSp>
      <p:sp>
        <p:nvSpPr>
          <p:cNvPr id="4" name="Freeform 4"/>
          <p:cNvSpPr/>
          <p:nvPr/>
        </p:nvSpPr>
        <p:spPr>
          <a:xfrm rot="5400000" flipH="1">
            <a:off x="8647154" y="0"/>
            <a:ext cx="1028700" cy="1028700"/>
          </a:xfrm>
          <a:custGeom>
            <a:avLst/>
            <a:gdLst/>
            <a:ahLst/>
            <a:cxnLst/>
            <a:rect l="l" t="t" r="r" b="b"/>
            <a:pathLst>
              <a:path w="1028700" h="1028700">
                <a:moveTo>
                  <a:pt x="1028700" y="0"/>
                </a:moveTo>
                <a:lnTo>
                  <a:pt x="0" y="0"/>
                </a:lnTo>
                <a:lnTo>
                  <a:pt x="0" y="1028700"/>
                </a:lnTo>
                <a:lnTo>
                  <a:pt x="1028700" y="1028700"/>
                </a:lnTo>
                <a:lnTo>
                  <a:pt x="10287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5" name="Freeform 5"/>
          <p:cNvSpPr/>
          <p:nvPr/>
        </p:nvSpPr>
        <p:spPr>
          <a:xfrm rot="5400000">
            <a:off x="8825082" y="158494"/>
            <a:ext cx="355856" cy="355856"/>
          </a:xfrm>
          <a:custGeom>
            <a:avLst/>
            <a:gdLst/>
            <a:ahLst/>
            <a:cxnLst/>
            <a:rect l="l" t="t" r="r" b="b"/>
            <a:pathLst>
              <a:path w="355856" h="355856">
                <a:moveTo>
                  <a:pt x="0" y="0"/>
                </a:moveTo>
                <a:lnTo>
                  <a:pt x="355856" y="0"/>
                </a:lnTo>
                <a:lnTo>
                  <a:pt x="355856" y="355856"/>
                </a:lnTo>
                <a:lnTo>
                  <a:pt x="0" y="355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6" name="Freeform 6"/>
          <p:cNvSpPr/>
          <p:nvPr/>
        </p:nvSpPr>
        <p:spPr>
          <a:xfrm rot="-10800000" flipV="1">
            <a:off x="-896" y="0"/>
            <a:ext cx="1028700" cy="1028700"/>
          </a:xfrm>
          <a:custGeom>
            <a:avLst/>
            <a:gdLst/>
            <a:ahLst/>
            <a:cxnLst/>
            <a:rect l="l" t="t" r="r" b="b"/>
            <a:pathLst>
              <a:path w="1028700" h="1028700">
                <a:moveTo>
                  <a:pt x="0" y="1028700"/>
                </a:moveTo>
                <a:lnTo>
                  <a:pt x="1028700" y="1028700"/>
                </a:lnTo>
                <a:lnTo>
                  <a:pt x="1028700" y="0"/>
                </a:lnTo>
                <a:lnTo>
                  <a:pt x="0" y="0"/>
                </a:lnTo>
                <a:lnTo>
                  <a:pt x="0" y="10287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7" name="Group 7"/>
          <p:cNvGrpSpPr/>
          <p:nvPr/>
        </p:nvGrpSpPr>
        <p:grpSpPr>
          <a:xfrm>
            <a:off x="393442" y="5756848"/>
            <a:ext cx="6721413" cy="1362376"/>
            <a:chOff x="0" y="0"/>
            <a:chExt cx="1787933" cy="362400"/>
          </a:xfrm>
        </p:grpSpPr>
        <p:sp>
          <p:nvSpPr>
            <p:cNvPr id="8" name="Freeform 8"/>
            <p:cNvSpPr/>
            <p:nvPr/>
          </p:nvSpPr>
          <p:spPr>
            <a:xfrm>
              <a:off x="0" y="0"/>
              <a:ext cx="1787933" cy="362400"/>
            </a:xfrm>
            <a:custGeom>
              <a:avLst/>
              <a:gdLst/>
              <a:ahLst/>
              <a:cxnLst/>
              <a:rect l="l" t="t" r="r" b="b"/>
              <a:pathLst>
                <a:path w="1787933" h="362400">
                  <a:moveTo>
                    <a:pt x="58743" y="0"/>
                  </a:moveTo>
                  <a:lnTo>
                    <a:pt x="1729190" y="0"/>
                  </a:lnTo>
                  <a:cubicBezTo>
                    <a:pt x="1761633" y="0"/>
                    <a:pt x="1787933" y="26300"/>
                    <a:pt x="1787933" y="58743"/>
                  </a:cubicBezTo>
                  <a:lnTo>
                    <a:pt x="1787933" y="303656"/>
                  </a:lnTo>
                  <a:cubicBezTo>
                    <a:pt x="1787933" y="336099"/>
                    <a:pt x="1761633" y="362400"/>
                    <a:pt x="1729190" y="362400"/>
                  </a:cubicBezTo>
                  <a:lnTo>
                    <a:pt x="58743" y="362400"/>
                  </a:lnTo>
                  <a:cubicBezTo>
                    <a:pt x="26300" y="362400"/>
                    <a:pt x="0" y="336099"/>
                    <a:pt x="0" y="303656"/>
                  </a:cubicBezTo>
                  <a:lnTo>
                    <a:pt x="0" y="58743"/>
                  </a:lnTo>
                  <a:cubicBezTo>
                    <a:pt x="0" y="26300"/>
                    <a:pt x="26300" y="0"/>
                    <a:pt x="58743" y="0"/>
                  </a:cubicBezTo>
                  <a:close/>
                </a:path>
              </a:pathLst>
            </a:custGeom>
            <a:solidFill>
              <a:srgbClr val="FF1495"/>
            </a:solidFill>
          </p:spPr>
          <p:txBody>
            <a:bodyPr/>
            <a:lstStyle/>
            <a:p>
              <a:endParaRPr lang="en-PH"/>
            </a:p>
          </p:txBody>
        </p:sp>
        <p:sp>
          <p:nvSpPr>
            <p:cNvPr id="9" name="TextBox 9"/>
            <p:cNvSpPr txBox="1"/>
            <p:nvPr/>
          </p:nvSpPr>
          <p:spPr>
            <a:xfrm>
              <a:off x="0" y="-28575"/>
              <a:ext cx="1787933" cy="390975"/>
            </a:xfrm>
            <a:prstGeom prst="rect">
              <a:avLst/>
            </a:prstGeom>
          </p:spPr>
          <p:txBody>
            <a:bodyPr lIns="50800" tIns="50800" rIns="50800" bIns="50800" rtlCol="0" anchor="ctr"/>
            <a:lstStyle/>
            <a:p>
              <a:pPr algn="ctr">
                <a:lnSpc>
                  <a:spcPts val="2595"/>
                </a:lnSpc>
              </a:pPr>
              <a:endParaRPr/>
            </a:p>
          </p:txBody>
        </p:sp>
      </p:grpSp>
      <p:sp>
        <p:nvSpPr>
          <p:cNvPr id="10" name="Freeform 10"/>
          <p:cNvSpPr/>
          <p:nvPr/>
        </p:nvSpPr>
        <p:spPr>
          <a:xfrm flipH="1">
            <a:off x="6122459" y="4289658"/>
            <a:ext cx="2359105" cy="787351"/>
          </a:xfrm>
          <a:custGeom>
            <a:avLst/>
            <a:gdLst/>
            <a:ahLst/>
            <a:cxnLst/>
            <a:rect l="l" t="t" r="r" b="b"/>
            <a:pathLst>
              <a:path w="2359105" h="787351">
                <a:moveTo>
                  <a:pt x="2359105" y="0"/>
                </a:moveTo>
                <a:lnTo>
                  <a:pt x="0" y="0"/>
                </a:lnTo>
                <a:lnTo>
                  <a:pt x="0" y="787352"/>
                </a:lnTo>
                <a:lnTo>
                  <a:pt x="2359105" y="787352"/>
                </a:lnTo>
                <a:lnTo>
                  <a:pt x="2359105" y="0"/>
                </a:lnTo>
                <a:close/>
              </a:path>
            </a:pathLst>
          </a:custGeom>
          <a:blipFill>
            <a:blip r:embed="rId8"/>
            <a:stretch>
              <a:fillRect/>
            </a:stretch>
          </a:blipFill>
        </p:spPr>
        <p:txBody>
          <a:bodyPr/>
          <a:lstStyle/>
          <a:p>
            <a:endParaRPr lang="en-PH"/>
          </a:p>
        </p:txBody>
      </p:sp>
      <p:sp>
        <p:nvSpPr>
          <p:cNvPr id="11" name="Freeform 11"/>
          <p:cNvSpPr/>
          <p:nvPr/>
        </p:nvSpPr>
        <p:spPr>
          <a:xfrm>
            <a:off x="9570313" y="4311942"/>
            <a:ext cx="2220128" cy="740968"/>
          </a:xfrm>
          <a:custGeom>
            <a:avLst/>
            <a:gdLst/>
            <a:ahLst/>
            <a:cxnLst/>
            <a:rect l="l" t="t" r="r" b="b"/>
            <a:pathLst>
              <a:path w="2220128" h="740968">
                <a:moveTo>
                  <a:pt x="0" y="0"/>
                </a:moveTo>
                <a:lnTo>
                  <a:pt x="2220129" y="0"/>
                </a:lnTo>
                <a:lnTo>
                  <a:pt x="2220129" y="740967"/>
                </a:lnTo>
                <a:lnTo>
                  <a:pt x="0" y="740967"/>
                </a:lnTo>
                <a:lnTo>
                  <a:pt x="0" y="0"/>
                </a:lnTo>
                <a:close/>
              </a:path>
            </a:pathLst>
          </a:custGeom>
          <a:blipFill>
            <a:blip r:embed="rId8"/>
            <a:stretch>
              <a:fillRect/>
            </a:stretch>
          </a:blipFill>
        </p:spPr>
        <p:txBody>
          <a:bodyPr/>
          <a:lstStyle/>
          <a:p>
            <a:endParaRPr lang="en-PH"/>
          </a:p>
        </p:txBody>
      </p:sp>
      <p:sp>
        <p:nvSpPr>
          <p:cNvPr id="12" name="Freeform 12"/>
          <p:cNvSpPr/>
          <p:nvPr/>
        </p:nvSpPr>
        <p:spPr>
          <a:xfrm>
            <a:off x="7763479" y="3051247"/>
            <a:ext cx="2642216" cy="5419931"/>
          </a:xfrm>
          <a:custGeom>
            <a:avLst/>
            <a:gdLst/>
            <a:ahLst/>
            <a:cxnLst/>
            <a:rect l="l" t="t" r="r" b="b"/>
            <a:pathLst>
              <a:path w="2642216" h="5419931">
                <a:moveTo>
                  <a:pt x="0" y="0"/>
                </a:moveTo>
                <a:lnTo>
                  <a:pt x="2642216" y="0"/>
                </a:lnTo>
                <a:lnTo>
                  <a:pt x="2642216" y="5419931"/>
                </a:lnTo>
                <a:lnTo>
                  <a:pt x="0" y="54199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H"/>
          </a:p>
        </p:txBody>
      </p:sp>
      <p:sp>
        <p:nvSpPr>
          <p:cNvPr id="13" name="Freeform 13"/>
          <p:cNvSpPr/>
          <p:nvPr/>
        </p:nvSpPr>
        <p:spPr>
          <a:xfrm flipH="1">
            <a:off x="10389253" y="5160431"/>
            <a:ext cx="1191291" cy="147422"/>
          </a:xfrm>
          <a:custGeom>
            <a:avLst/>
            <a:gdLst/>
            <a:ahLst/>
            <a:cxnLst/>
            <a:rect l="l" t="t" r="r" b="b"/>
            <a:pathLst>
              <a:path w="1191291" h="147422">
                <a:moveTo>
                  <a:pt x="1191292" y="0"/>
                </a:moveTo>
                <a:lnTo>
                  <a:pt x="0" y="0"/>
                </a:lnTo>
                <a:lnTo>
                  <a:pt x="0" y="147422"/>
                </a:lnTo>
                <a:lnTo>
                  <a:pt x="1191292" y="147422"/>
                </a:lnTo>
                <a:lnTo>
                  <a:pt x="119129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H"/>
          </a:p>
        </p:txBody>
      </p:sp>
      <p:sp>
        <p:nvSpPr>
          <p:cNvPr id="14" name="Freeform 14"/>
          <p:cNvSpPr/>
          <p:nvPr/>
        </p:nvSpPr>
        <p:spPr>
          <a:xfrm>
            <a:off x="6481924" y="5202582"/>
            <a:ext cx="1265864" cy="156651"/>
          </a:xfrm>
          <a:custGeom>
            <a:avLst/>
            <a:gdLst/>
            <a:ahLst/>
            <a:cxnLst/>
            <a:rect l="l" t="t" r="r" b="b"/>
            <a:pathLst>
              <a:path w="1265864" h="156651">
                <a:moveTo>
                  <a:pt x="0" y="0"/>
                </a:moveTo>
                <a:lnTo>
                  <a:pt x="1265864" y="0"/>
                </a:lnTo>
                <a:lnTo>
                  <a:pt x="1265864" y="156651"/>
                </a:lnTo>
                <a:lnTo>
                  <a:pt x="0" y="1566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H"/>
          </a:p>
        </p:txBody>
      </p:sp>
      <p:sp>
        <p:nvSpPr>
          <p:cNvPr id="15" name="Freeform 15"/>
          <p:cNvSpPr/>
          <p:nvPr/>
        </p:nvSpPr>
        <p:spPr>
          <a:xfrm>
            <a:off x="3101781" y="2781879"/>
            <a:ext cx="3208978" cy="2731642"/>
          </a:xfrm>
          <a:custGeom>
            <a:avLst/>
            <a:gdLst/>
            <a:ahLst/>
            <a:cxnLst/>
            <a:rect l="l" t="t" r="r" b="b"/>
            <a:pathLst>
              <a:path w="3208978" h="2731642">
                <a:moveTo>
                  <a:pt x="0" y="0"/>
                </a:moveTo>
                <a:lnTo>
                  <a:pt x="3208978" y="0"/>
                </a:lnTo>
                <a:lnTo>
                  <a:pt x="3208978" y="2731643"/>
                </a:lnTo>
                <a:lnTo>
                  <a:pt x="0" y="2731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PH"/>
          </a:p>
        </p:txBody>
      </p:sp>
      <p:sp>
        <p:nvSpPr>
          <p:cNvPr id="16" name="Freeform 16"/>
          <p:cNvSpPr/>
          <p:nvPr/>
        </p:nvSpPr>
        <p:spPr>
          <a:xfrm>
            <a:off x="11604989" y="2733904"/>
            <a:ext cx="3299250" cy="2779618"/>
          </a:xfrm>
          <a:custGeom>
            <a:avLst/>
            <a:gdLst/>
            <a:ahLst/>
            <a:cxnLst/>
            <a:rect l="l" t="t" r="r" b="b"/>
            <a:pathLst>
              <a:path w="3299250" h="2779618">
                <a:moveTo>
                  <a:pt x="0" y="0"/>
                </a:moveTo>
                <a:lnTo>
                  <a:pt x="3299249" y="0"/>
                </a:lnTo>
                <a:lnTo>
                  <a:pt x="3299249" y="2779618"/>
                </a:lnTo>
                <a:lnTo>
                  <a:pt x="0" y="27796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PH"/>
          </a:p>
        </p:txBody>
      </p:sp>
      <p:sp>
        <p:nvSpPr>
          <p:cNvPr id="17" name="TextBox 17"/>
          <p:cNvSpPr txBox="1"/>
          <p:nvPr/>
        </p:nvSpPr>
        <p:spPr>
          <a:xfrm>
            <a:off x="738528" y="250660"/>
            <a:ext cx="7935484" cy="527380"/>
          </a:xfrm>
          <a:prstGeom prst="rect">
            <a:avLst/>
          </a:prstGeom>
        </p:spPr>
        <p:txBody>
          <a:bodyPr lIns="0" tIns="0" rIns="0" bIns="0" rtlCol="0" anchor="t">
            <a:spAutoFit/>
          </a:bodyPr>
          <a:lstStyle/>
          <a:p>
            <a:pPr marL="0" lvl="0" indent="0" algn="l">
              <a:lnSpc>
                <a:spcPts val="3879"/>
              </a:lnSpc>
              <a:spcBef>
                <a:spcPct val="0"/>
              </a:spcBef>
            </a:pPr>
            <a:r>
              <a:rPr lang="en-US" sz="3464" b="1" spc="-103">
                <a:solidFill>
                  <a:srgbClr val="FFFFFF"/>
                </a:solidFill>
                <a:latin typeface="Poppins Bold"/>
                <a:ea typeface="Poppins Bold"/>
                <a:cs typeface="Poppins Bold"/>
                <a:sym typeface="Poppins Bold"/>
              </a:rPr>
              <a:t>3.7 Sound Input and Output Systems</a:t>
            </a:r>
          </a:p>
        </p:txBody>
      </p:sp>
      <p:sp>
        <p:nvSpPr>
          <p:cNvPr id="18" name="TextBox 18"/>
          <p:cNvSpPr txBox="1"/>
          <p:nvPr/>
        </p:nvSpPr>
        <p:spPr>
          <a:xfrm>
            <a:off x="355267" y="1151192"/>
            <a:ext cx="17295486" cy="1047717"/>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There are many applications that require both voice input and voice output:</a:t>
            </a:r>
          </a:p>
          <a:p>
            <a:pPr algn="l">
              <a:lnSpc>
                <a:spcPts val="4200"/>
              </a:lnSpc>
              <a:spcBef>
                <a:spcPct val="0"/>
              </a:spcBef>
            </a:pPr>
            <a:r>
              <a:rPr lang="en-US" sz="3000" b="1" i="1">
                <a:solidFill>
                  <a:srgbClr val="5284FF"/>
                </a:solidFill>
                <a:latin typeface="Open Sans Bold Italics"/>
                <a:ea typeface="Open Sans Bold Italics"/>
                <a:cs typeface="Open Sans Bold Italics"/>
                <a:sym typeface="Open Sans Bold Italics"/>
              </a:rPr>
              <a:t>Video conferencing, IP telephony, and voice assistant (Siri).</a:t>
            </a:r>
          </a:p>
        </p:txBody>
      </p:sp>
      <p:sp>
        <p:nvSpPr>
          <p:cNvPr id="19" name="TextBox 19"/>
          <p:cNvSpPr txBox="1"/>
          <p:nvPr/>
        </p:nvSpPr>
        <p:spPr>
          <a:xfrm>
            <a:off x="1140167" y="5722915"/>
            <a:ext cx="5707169" cy="1313616"/>
          </a:xfrm>
          <a:prstGeom prst="rect">
            <a:avLst/>
          </a:prstGeom>
        </p:spPr>
        <p:txBody>
          <a:bodyPr lIns="0" tIns="0" rIns="0" bIns="0" rtlCol="0" anchor="t">
            <a:spAutoFit/>
          </a:bodyPr>
          <a:lstStyle/>
          <a:p>
            <a:pPr algn="l">
              <a:lnSpc>
                <a:spcPts val="3528"/>
              </a:lnSpc>
            </a:pPr>
            <a:r>
              <a:rPr lang="en-US" sz="1960">
                <a:solidFill>
                  <a:srgbClr val="FFFFFF"/>
                </a:solidFill>
                <a:latin typeface="Poppins"/>
                <a:ea typeface="Poppins"/>
                <a:cs typeface="Poppins"/>
                <a:sym typeface="Poppins"/>
              </a:rPr>
              <a:t>A microphone requires a diaphragm that vibrates when it captures sound, producing an electrical signal.</a:t>
            </a:r>
          </a:p>
        </p:txBody>
      </p:sp>
      <p:sp>
        <p:nvSpPr>
          <p:cNvPr id="20" name="TextBox 20"/>
          <p:cNvSpPr txBox="1"/>
          <p:nvPr/>
        </p:nvSpPr>
        <p:spPr>
          <a:xfrm>
            <a:off x="6729795" y="5273508"/>
            <a:ext cx="1010144" cy="302365"/>
          </a:xfrm>
          <a:prstGeom prst="rect">
            <a:avLst/>
          </a:prstGeom>
        </p:spPr>
        <p:txBody>
          <a:bodyPr lIns="0" tIns="0" rIns="0" bIns="0" rtlCol="0" anchor="t">
            <a:spAutoFit/>
          </a:bodyPr>
          <a:lstStyle/>
          <a:p>
            <a:pPr algn="ctr">
              <a:lnSpc>
                <a:spcPts val="2581"/>
              </a:lnSpc>
            </a:pPr>
            <a:r>
              <a:rPr lang="en-US" sz="1434" b="1" i="1">
                <a:solidFill>
                  <a:srgbClr val="5284FF"/>
                </a:solidFill>
                <a:latin typeface="Poppins Bold Italics"/>
                <a:ea typeface="Poppins Bold Italics"/>
                <a:cs typeface="Poppins Bold Italics"/>
                <a:sym typeface="Poppins Bold Italics"/>
              </a:rPr>
              <a:t>Input</a:t>
            </a:r>
          </a:p>
        </p:txBody>
      </p:sp>
      <p:sp>
        <p:nvSpPr>
          <p:cNvPr id="21" name="TextBox 21"/>
          <p:cNvSpPr txBox="1"/>
          <p:nvPr/>
        </p:nvSpPr>
        <p:spPr>
          <a:xfrm>
            <a:off x="10389253" y="5212603"/>
            <a:ext cx="950636" cy="293856"/>
          </a:xfrm>
          <a:prstGeom prst="rect">
            <a:avLst/>
          </a:prstGeom>
        </p:spPr>
        <p:txBody>
          <a:bodyPr lIns="0" tIns="0" rIns="0" bIns="0" rtlCol="0" anchor="t">
            <a:spAutoFit/>
          </a:bodyPr>
          <a:lstStyle/>
          <a:p>
            <a:pPr algn="ctr">
              <a:lnSpc>
                <a:spcPts val="2429"/>
              </a:lnSpc>
            </a:pPr>
            <a:r>
              <a:rPr lang="en-US" sz="1349" b="1" i="1">
                <a:solidFill>
                  <a:srgbClr val="5284FF"/>
                </a:solidFill>
                <a:latin typeface="Poppins Bold Italics"/>
                <a:ea typeface="Poppins Bold Italics"/>
                <a:cs typeface="Poppins Bold Italics"/>
                <a:sym typeface="Poppins Bold Italics"/>
              </a:rPr>
              <a:t>Output</a:t>
            </a:r>
          </a:p>
        </p:txBody>
      </p:sp>
      <p:grpSp>
        <p:nvGrpSpPr>
          <p:cNvPr id="22" name="Group 22"/>
          <p:cNvGrpSpPr/>
          <p:nvPr/>
        </p:nvGrpSpPr>
        <p:grpSpPr>
          <a:xfrm>
            <a:off x="480880" y="5949150"/>
            <a:ext cx="548354" cy="54835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CFF"/>
            </a:solidFill>
          </p:spPr>
          <p:txBody>
            <a:bodyPr/>
            <a:lstStyle/>
            <a:p>
              <a:endParaRPr lang="en-PH"/>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25" name="Group 25"/>
          <p:cNvGrpSpPr/>
          <p:nvPr/>
        </p:nvGrpSpPr>
        <p:grpSpPr>
          <a:xfrm>
            <a:off x="11053395" y="5770697"/>
            <a:ext cx="6873592" cy="1438179"/>
            <a:chOff x="0" y="0"/>
            <a:chExt cx="1846153" cy="386275"/>
          </a:xfrm>
        </p:grpSpPr>
        <p:sp>
          <p:nvSpPr>
            <p:cNvPr id="26" name="Freeform 26"/>
            <p:cNvSpPr/>
            <p:nvPr/>
          </p:nvSpPr>
          <p:spPr>
            <a:xfrm>
              <a:off x="0" y="0"/>
              <a:ext cx="1846153" cy="386275"/>
            </a:xfrm>
            <a:custGeom>
              <a:avLst/>
              <a:gdLst/>
              <a:ahLst/>
              <a:cxnLst/>
              <a:rect l="l" t="t" r="r" b="b"/>
              <a:pathLst>
                <a:path w="1846153" h="386275">
                  <a:moveTo>
                    <a:pt x="57443" y="0"/>
                  </a:moveTo>
                  <a:lnTo>
                    <a:pt x="1788711" y="0"/>
                  </a:lnTo>
                  <a:cubicBezTo>
                    <a:pt x="1820435" y="0"/>
                    <a:pt x="1846153" y="25718"/>
                    <a:pt x="1846153" y="57443"/>
                  </a:cubicBezTo>
                  <a:lnTo>
                    <a:pt x="1846153" y="328833"/>
                  </a:lnTo>
                  <a:cubicBezTo>
                    <a:pt x="1846153" y="344067"/>
                    <a:pt x="1840101" y="358678"/>
                    <a:pt x="1829329" y="369451"/>
                  </a:cubicBezTo>
                  <a:cubicBezTo>
                    <a:pt x="1818556" y="380223"/>
                    <a:pt x="1803946" y="386275"/>
                    <a:pt x="1788711" y="386275"/>
                  </a:cubicBezTo>
                  <a:lnTo>
                    <a:pt x="57443" y="386275"/>
                  </a:lnTo>
                  <a:cubicBezTo>
                    <a:pt x="25718" y="386275"/>
                    <a:pt x="0" y="360557"/>
                    <a:pt x="0" y="328833"/>
                  </a:cubicBezTo>
                  <a:lnTo>
                    <a:pt x="0" y="57443"/>
                  </a:lnTo>
                  <a:cubicBezTo>
                    <a:pt x="0" y="42208"/>
                    <a:pt x="6052" y="27597"/>
                    <a:pt x="16825" y="16825"/>
                  </a:cubicBezTo>
                  <a:cubicBezTo>
                    <a:pt x="27597" y="6052"/>
                    <a:pt x="42208" y="0"/>
                    <a:pt x="57443" y="0"/>
                  </a:cubicBezTo>
                  <a:close/>
                </a:path>
              </a:pathLst>
            </a:custGeom>
            <a:solidFill>
              <a:srgbClr val="FF1495"/>
            </a:solidFill>
          </p:spPr>
          <p:txBody>
            <a:bodyPr/>
            <a:lstStyle/>
            <a:p>
              <a:endParaRPr lang="en-PH"/>
            </a:p>
          </p:txBody>
        </p:sp>
        <p:sp>
          <p:nvSpPr>
            <p:cNvPr id="27" name="TextBox 27"/>
            <p:cNvSpPr txBox="1"/>
            <p:nvPr/>
          </p:nvSpPr>
          <p:spPr>
            <a:xfrm>
              <a:off x="0" y="-28575"/>
              <a:ext cx="1846153" cy="414850"/>
            </a:xfrm>
            <a:prstGeom prst="rect">
              <a:avLst/>
            </a:prstGeom>
          </p:spPr>
          <p:txBody>
            <a:bodyPr lIns="50800" tIns="50800" rIns="50800" bIns="50800" rtlCol="0" anchor="ctr"/>
            <a:lstStyle/>
            <a:p>
              <a:pPr algn="ctr">
                <a:lnSpc>
                  <a:spcPts val="2595"/>
                </a:lnSpc>
              </a:pPr>
              <a:endParaRPr/>
            </a:p>
          </p:txBody>
        </p:sp>
      </p:grpSp>
      <p:grpSp>
        <p:nvGrpSpPr>
          <p:cNvPr id="28" name="Group 28"/>
          <p:cNvGrpSpPr/>
          <p:nvPr/>
        </p:nvGrpSpPr>
        <p:grpSpPr>
          <a:xfrm>
            <a:off x="11139588" y="6207457"/>
            <a:ext cx="543085" cy="54308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CFF"/>
            </a:solidFill>
          </p:spPr>
          <p:txBody>
            <a:bodyPr/>
            <a:lstStyle/>
            <a:p>
              <a:endParaRPr lang="en-PH"/>
            </a:p>
          </p:txBody>
        </p:sp>
        <p:sp>
          <p:nvSpPr>
            <p:cNvPr id="30" name="TextBox 30"/>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31" name="Group 31"/>
          <p:cNvGrpSpPr/>
          <p:nvPr/>
        </p:nvGrpSpPr>
        <p:grpSpPr>
          <a:xfrm>
            <a:off x="393442" y="7241824"/>
            <a:ext cx="6721413" cy="1362376"/>
            <a:chOff x="0" y="0"/>
            <a:chExt cx="1787933" cy="362400"/>
          </a:xfrm>
        </p:grpSpPr>
        <p:sp>
          <p:nvSpPr>
            <p:cNvPr id="32" name="Freeform 32"/>
            <p:cNvSpPr/>
            <p:nvPr/>
          </p:nvSpPr>
          <p:spPr>
            <a:xfrm>
              <a:off x="0" y="0"/>
              <a:ext cx="1787933" cy="362400"/>
            </a:xfrm>
            <a:custGeom>
              <a:avLst/>
              <a:gdLst/>
              <a:ahLst/>
              <a:cxnLst/>
              <a:rect l="l" t="t" r="r" b="b"/>
              <a:pathLst>
                <a:path w="1787933" h="362400">
                  <a:moveTo>
                    <a:pt x="58743" y="0"/>
                  </a:moveTo>
                  <a:lnTo>
                    <a:pt x="1729190" y="0"/>
                  </a:lnTo>
                  <a:cubicBezTo>
                    <a:pt x="1761633" y="0"/>
                    <a:pt x="1787933" y="26300"/>
                    <a:pt x="1787933" y="58743"/>
                  </a:cubicBezTo>
                  <a:lnTo>
                    <a:pt x="1787933" y="303656"/>
                  </a:lnTo>
                  <a:cubicBezTo>
                    <a:pt x="1787933" y="336099"/>
                    <a:pt x="1761633" y="362400"/>
                    <a:pt x="1729190" y="362400"/>
                  </a:cubicBezTo>
                  <a:lnTo>
                    <a:pt x="58743" y="362400"/>
                  </a:lnTo>
                  <a:cubicBezTo>
                    <a:pt x="26300" y="362400"/>
                    <a:pt x="0" y="336099"/>
                    <a:pt x="0" y="303656"/>
                  </a:cubicBezTo>
                  <a:lnTo>
                    <a:pt x="0" y="58743"/>
                  </a:lnTo>
                  <a:cubicBezTo>
                    <a:pt x="0" y="26300"/>
                    <a:pt x="26300" y="0"/>
                    <a:pt x="58743" y="0"/>
                  </a:cubicBezTo>
                  <a:close/>
                </a:path>
              </a:pathLst>
            </a:custGeom>
            <a:solidFill>
              <a:srgbClr val="FF1495"/>
            </a:solidFill>
          </p:spPr>
          <p:txBody>
            <a:bodyPr/>
            <a:lstStyle/>
            <a:p>
              <a:endParaRPr lang="en-PH"/>
            </a:p>
          </p:txBody>
        </p:sp>
        <p:sp>
          <p:nvSpPr>
            <p:cNvPr id="33" name="TextBox 33"/>
            <p:cNvSpPr txBox="1"/>
            <p:nvPr/>
          </p:nvSpPr>
          <p:spPr>
            <a:xfrm>
              <a:off x="0" y="-28575"/>
              <a:ext cx="1787933" cy="390975"/>
            </a:xfrm>
            <a:prstGeom prst="rect">
              <a:avLst/>
            </a:prstGeom>
          </p:spPr>
          <p:txBody>
            <a:bodyPr lIns="50800" tIns="50800" rIns="50800" bIns="50800" rtlCol="0" anchor="ctr"/>
            <a:lstStyle/>
            <a:p>
              <a:pPr algn="ctr">
                <a:lnSpc>
                  <a:spcPts val="2595"/>
                </a:lnSpc>
              </a:pPr>
              <a:endParaRPr/>
            </a:p>
          </p:txBody>
        </p:sp>
      </p:grpSp>
      <p:sp>
        <p:nvSpPr>
          <p:cNvPr id="34" name="TextBox 34"/>
          <p:cNvSpPr txBox="1"/>
          <p:nvPr/>
        </p:nvSpPr>
        <p:spPr>
          <a:xfrm>
            <a:off x="1140167" y="7207891"/>
            <a:ext cx="5707169" cy="1313616"/>
          </a:xfrm>
          <a:prstGeom prst="rect">
            <a:avLst/>
          </a:prstGeom>
        </p:spPr>
        <p:txBody>
          <a:bodyPr lIns="0" tIns="0" rIns="0" bIns="0" rtlCol="0" anchor="t">
            <a:spAutoFit/>
          </a:bodyPr>
          <a:lstStyle/>
          <a:p>
            <a:pPr algn="l">
              <a:lnSpc>
                <a:spcPts val="3528"/>
              </a:lnSpc>
            </a:pPr>
            <a:r>
              <a:rPr lang="en-US" sz="1960">
                <a:solidFill>
                  <a:srgbClr val="FFFFFF"/>
                </a:solidFill>
                <a:latin typeface="Poppins"/>
                <a:ea typeface="Poppins"/>
                <a:cs typeface="Poppins"/>
                <a:sym typeface="Poppins"/>
              </a:rPr>
              <a:t>Condenser microphones use capacitance changes or piezoelectric crystals for this process.</a:t>
            </a:r>
          </a:p>
        </p:txBody>
      </p:sp>
      <p:grpSp>
        <p:nvGrpSpPr>
          <p:cNvPr id="35" name="Group 35"/>
          <p:cNvGrpSpPr/>
          <p:nvPr/>
        </p:nvGrpSpPr>
        <p:grpSpPr>
          <a:xfrm>
            <a:off x="480880" y="7434126"/>
            <a:ext cx="548354" cy="54835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CFF"/>
            </a:solidFill>
          </p:spPr>
          <p:txBody>
            <a:bodyPr/>
            <a:lstStyle/>
            <a:p>
              <a:endParaRPr lang="en-PH"/>
            </a:p>
          </p:txBody>
        </p:sp>
        <p:sp>
          <p:nvSpPr>
            <p:cNvPr id="37" name="TextBox 37"/>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grpSp>
        <p:nvGrpSpPr>
          <p:cNvPr id="38" name="Group 38"/>
          <p:cNvGrpSpPr/>
          <p:nvPr/>
        </p:nvGrpSpPr>
        <p:grpSpPr>
          <a:xfrm>
            <a:off x="393442" y="8726801"/>
            <a:ext cx="6721413" cy="1362376"/>
            <a:chOff x="0" y="0"/>
            <a:chExt cx="1787933" cy="362400"/>
          </a:xfrm>
        </p:grpSpPr>
        <p:sp>
          <p:nvSpPr>
            <p:cNvPr id="39" name="Freeform 39"/>
            <p:cNvSpPr/>
            <p:nvPr/>
          </p:nvSpPr>
          <p:spPr>
            <a:xfrm>
              <a:off x="0" y="0"/>
              <a:ext cx="1787933" cy="362400"/>
            </a:xfrm>
            <a:custGeom>
              <a:avLst/>
              <a:gdLst/>
              <a:ahLst/>
              <a:cxnLst/>
              <a:rect l="l" t="t" r="r" b="b"/>
              <a:pathLst>
                <a:path w="1787933" h="362400">
                  <a:moveTo>
                    <a:pt x="58743" y="0"/>
                  </a:moveTo>
                  <a:lnTo>
                    <a:pt x="1729190" y="0"/>
                  </a:lnTo>
                  <a:cubicBezTo>
                    <a:pt x="1761633" y="0"/>
                    <a:pt x="1787933" y="26300"/>
                    <a:pt x="1787933" y="58743"/>
                  </a:cubicBezTo>
                  <a:lnTo>
                    <a:pt x="1787933" y="303656"/>
                  </a:lnTo>
                  <a:cubicBezTo>
                    <a:pt x="1787933" y="336099"/>
                    <a:pt x="1761633" y="362400"/>
                    <a:pt x="1729190" y="362400"/>
                  </a:cubicBezTo>
                  <a:lnTo>
                    <a:pt x="58743" y="362400"/>
                  </a:lnTo>
                  <a:cubicBezTo>
                    <a:pt x="26300" y="362400"/>
                    <a:pt x="0" y="336099"/>
                    <a:pt x="0" y="303656"/>
                  </a:cubicBezTo>
                  <a:lnTo>
                    <a:pt x="0" y="58743"/>
                  </a:lnTo>
                  <a:cubicBezTo>
                    <a:pt x="0" y="26300"/>
                    <a:pt x="26300" y="0"/>
                    <a:pt x="58743" y="0"/>
                  </a:cubicBezTo>
                  <a:close/>
                </a:path>
              </a:pathLst>
            </a:custGeom>
            <a:solidFill>
              <a:srgbClr val="FF1495"/>
            </a:solidFill>
          </p:spPr>
          <p:txBody>
            <a:bodyPr/>
            <a:lstStyle/>
            <a:p>
              <a:endParaRPr lang="en-PH"/>
            </a:p>
          </p:txBody>
        </p:sp>
        <p:sp>
          <p:nvSpPr>
            <p:cNvPr id="40" name="TextBox 40"/>
            <p:cNvSpPr txBox="1"/>
            <p:nvPr/>
          </p:nvSpPr>
          <p:spPr>
            <a:xfrm>
              <a:off x="0" y="-28575"/>
              <a:ext cx="1787933" cy="390975"/>
            </a:xfrm>
            <a:prstGeom prst="rect">
              <a:avLst/>
            </a:prstGeom>
          </p:spPr>
          <p:txBody>
            <a:bodyPr lIns="50800" tIns="50800" rIns="50800" bIns="50800" rtlCol="0" anchor="ctr"/>
            <a:lstStyle/>
            <a:p>
              <a:pPr algn="ctr">
                <a:lnSpc>
                  <a:spcPts val="2595"/>
                </a:lnSpc>
              </a:pPr>
              <a:endParaRPr/>
            </a:p>
          </p:txBody>
        </p:sp>
      </p:grpSp>
      <p:sp>
        <p:nvSpPr>
          <p:cNvPr id="41" name="TextBox 41"/>
          <p:cNvSpPr txBox="1"/>
          <p:nvPr/>
        </p:nvSpPr>
        <p:spPr>
          <a:xfrm>
            <a:off x="1140167" y="8692868"/>
            <a:ext cx="5707169" cy="1313616"/>
          </a:xfrm>
          <a:prstGeom prst="rect">
            <a:avLst/>
          </a:prstGeom>
        </p:spPr>
        <p:txBody>
          <a:bodyPr lIns="0" tIns="0" rIns="0" bIns="0" rtlCol="0" anchor="t">
            <a:spAutoFit/>
          </a:bodyPr>
          <a:lstStyle/>
          <a:p>
            <a:pPr algn="l">
              <a:lnSpc>
                <a:spcPts val="3528"/>
              </a:lnSpc>
            </a:pPr>
            <a:r>
              <a:rPr lang="en-US" sz="1960">
                <a:solidFill>
                  <a:srgbClr val="FFFFFF"/>
                </a:solidFill>
                <a:latin typeface="Poppins"/>
                <a:ea typeface="Poppins"/>
                <a:cs typeface="Poppins"/>
                <a:sym typeface="Poppins"/>
              </a:rPr>
              <a:t>An analog-to-digital converter (ADC) is used to transform the analog electrical signal into a digital format for computer processing.</a:t>
            </a:r>
          </a:p>
        </p:txBody>
      </p:sp>
      <p:grpSp>
        <p:nvGrpSpPr>
          <p:cNvPr id="42" name="Group 42"/>
          <p:cNvGrpSpPr/>
          <p:nvPr/>
        </p:nvGrpSpPr>
        <p:grpSpPr>
          <a:xfrm>
            <a:off x="480880" y="8919102"/>
            <a:ext cx="548354" cy="54835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CFF"/>
            </a:solidFill>
          </p:spPr>
          <p:txBody>
            <a:bodyPr/>
            <a:lstStyle/>
            <a:p>
              <a:endParaRPr lang="en-PH"/>
            </a:p>
          </p:txBody>
        </p:sp>
        <p:sp>
          <p:nvSpPr>
            <p:cNvPr id="44" name="TextBox 44"/>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45" name="TextBox 45"/>
          <p:cNvSpPr txBox="1"/>
          <p:nvPr/>
        </p:nvSpPr>
        <p:spPr>
          <a:xfrm>
            <a:off x="11795160" y="5734630"/>
            <a:ext cx="5952415" cy="1281188"/>
          </a:xfrm>
          <a:prstGeom prst="rect">
            <a:avLst/>
          </a:prstGeom>
        </p:spPr>
        <p:txBody>
          <a:bodyPr lIns="0" tIns="0" rIns="0" bIns="0" rtlCol="0" anchor="t">
            <a:spAutoFit/>
          </a:bodyPr>
          <a:lstStyle/>
          <a:p>
            <a:pPr algn="l">
              <a:lnSpc>
                <a:spcPts val="3460"/>
              </a:lnSpc>
            </a:pPr>
            <a:r>
              <a:rPr lang="en-US" sz="1922">
                <a:solidFill>
                  <a:srgbClr val="FFFFFF"/>
                </a:solidFill>
                <a:latin typeface="Poppins"/>
                <a:ea typeface="Poppins"/>
                <a:cs typeface="Poppins"/>
                <a:sym typeface="Poppins"/>
              </a:rPr>
              <a:t>For output, a speaker reverses the process. Digital computer data is converted to an analog signal via a DAC.</a:t>
            </a:r>
          </a:p>
        </p:txBody>
      </p:sp>
      <p:grpSp>
        <p:nvGrpSpPr>
          <p:cNvPr id="46" name="Group 46"/>
          <p:cNvGrpSpPr/>
          <p:nvPr/>
        </p:nvGrpSpPr>
        <p:grpSpPr>
          <a:xfrm>
            <a:off x="11053883" y="7306364"/>
            <a:ext cx="6873592" cy="2368505"/>
            <a:chOff x="0" y="0"/>
            <a:chExt cx="1846153" cy="636148"/>
          </a:xfrm>
        </p:grpSpPr>
        <p:sp>
          <p:nvSpPr>
            <p:cNvPr id="47" name="Freeform 47"/>
            <p:cNvSpPr/>
            <p:nvPr/>
          </p:nvSpPr>
          <p:spPr>
            <a:xfrm>
              <a:off x="0" y="0"/>
              <a:ext cx="1846153" cy="636148"/>
            </a:xfrm>
            <a:custGeom>
              <a:avLst/>
              <a:gdLst/>
              <a:ahLst/>
              <a:cxnLst/>
              <a:rect l="l" t="t" r="r" b="b"/>
              <a:pathLst>
                <a:path w="1846153" h="636148">
                  <a:moveTo>
                    <a:pt x="57443" y="0"/>
                  </a:moveTo>
                  <a:lnTo>
                    <a:pt x="1788711" y="0"/>
                  </a:lnTo>
                  <a:cubicBezTo>
                    <a:pt x="1820435" y="0"/>
                    <a:pt x="1846153" y="25718"/>
                    <a:pt x="1846153" y="57443"/>
                  </a:cubicBezTo>
                  <a:lnTo>
                    <a:pt x="1846153" y="578706"/>
                  </a:lnTo>
                  <a:cubicBezTo>
                    <a:pt x="1846153" y="610430"/>
                    <a:pt x="1820435" y="636148"/>
                    <a:pt x="1788711" y="636148"/>
                  </a:cubicBezTo>
                  <a:lnTo>
                    <a:pt x="57443" y="636148"/>
                  </a:lnTo>
                  <a:cubicBezTo>
                    <a:pt x="42208" y="636148"/>
                    <a:pt x="27597" y="630096"/>
                    <a:pt x="16825" y="619324"/>
                  </a:cubicBezTo>
                  <a:cubicBezTo>
                    <a:pt x="6052" y="608551"/>
                    <a:pt x="0" y="593940"/>
                    <a:pt x="0" y="578706"/>
                  </a:cubicBezTo>
                  <a:lnTo>
                    <a:pt x="0" y="57443"/>
                  </a:lnTo>
                  <a:cubicBezTo>
                    <a:pt x="0" y="42208"/>
                    <a:pt x="6052" y="27597"/>
                    <a:pt x="16825" y="16825"/>
                  </a:cubicBezTo>
                  <a:cubicBezTo>
                    <a:pt x="27597" y="6052"/>
                    <a:pt x="42208" y="0"/>
                    <a:pt x="57443" y="0"/>
                  </a:cubicBezTo>
                  <a:close/>
                </a:path>
              </a:pathLst>
            </a:custGeom>
            <a:solidFill>
              <a:srgbClr val="FF1495"/>
            </a:solidFill>
          </p:spPr>
          <p:txBody>
            <a:bodyPr/>
            <a:lstStyle/>
            <a:p>
              <a:endParaRPr lang="en-PH"/>
            </a:p>
          </p:txBody>
        </p:sp>
        <p:sp>
          <p:nvSpPr>
            <p:cNvPr id="48" name="TextBox 48"/>
            <p:cNvSpPr txBox="1"/>
            <p:nvPr/>
          </p:nvSpPr>
          <p:spPr>
            <a:xfrm>
              <a:off x="0" y="-28575"/>
              <a:ext cx="1846153" cy="664723"/>
            </a:xfrm>
            <a:prstGeom prst="rect">
              <a:avLst/>
            </a:prstGeom>
          </p:spPr>
          <p:txBody>
            <a:bodyPr lIns="50800" tIns="50800" rIns="50800" bIns="50800" rtlCol="0" anchor="ctr"/>
            <a:lstStyle/>
            <a:p>
              <a:pPr algn="ctr">
                <a:lnSpc>
                  <a:spcPts val="2595"/>
                </a:lnSpc>
              </a:pPr>
              <a:endParaRPr/>
            </a:p>
          </p:txBody>
        </p:sp>
      </p:grpSp>
      <p:grpSp>
        <p:nvGrpSpPr>
          <p:cNvPr id="49" name="Group 49"/>
          <p:cNvGrpSpPr/>
          <p:nvPr/>
        </p:nvGrpSpPr>
        <p:grpSpPr>
          <a:xfrm>
            <a:off x="11139588" y="8219074"/>
            <a:ext cx="543085" cy="543085"/>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CFF"/>
            </a:solidFill>
          </p:spPr>
          <p:txBody>
            <a:bodyPr/>
            <a:lstStyle/>
            <a:p>
              <a:endParaRPr lang="en-PH"/>
            </a:p>
          </p:txBody>
        </p:sp>
        <p:sp>
          <p:nvSpPr>
            <p:cNvPr id="51" name="TextBox 51"/>
            <p:cNvSpPr txBox="1"/>
            <p:nvPr/>
          </p:nvSpPr>
          <p:spPr>
            <a:xfrm>
              <a:off x="76200" y="47625"/>
              <a:ext cx="660400" cy="688975"/>
            </a:xfrm>
            <a:prstGeom prst="rect">
              <a:avLst/>
            </a:prstGeom>
          </p:spPr>
          <p:txBody>
            <a:bodyPr lIns="50800" tIns="50800" rIns="50800" bIns="50800" rtlCol="0" anchor="ctr"/>
            <a:lstStyle/>
            <a:p>
              <a:pPr algn="ctr">
                <a:lnSpc>
                  <a:spcPts val="2595"/>
                </a:lnSpc>
              </a:pPr>
              <a:endParaRPr/>
            </a:p>
          </p:txBody>
        </p:sp>
      </p:grpSp>
      <p:sp>
        <p:nvSpPr>
          <p:cNvPr id="52" name="TextBox 52"/>
          <p:cNvSpPr txBox="1"/>
          <p:nvPr/>
        </p:nvSpPr>
        <p:spPr>
          <a:xfrm>
            <a:off x="11794755" y="7322947"/>
            <a:ext cx="5952415" cy="2150416"/>
          </a:xfrm>
          <a:prstGeom prst="rect">
            <a:avLst/>
          </a:prstGeom>
        </p:spPr>
        <p:txBody>
          <a:bodyPr lIns="0" tIns="0" rIns="0" bIns="0" rtlCol="0" anchor="t">
            <a:spAutoFit/>
          </a:bodyPr>
          <a:lstStyle/>
          <a:p>
            <a:pPr algn="l">
              <a:lnSpc>
                <a:spcPts val="3460"/>
              </a:lnSpc>
            </a:pPr>
            <a:r>
              <a:rPr lang="en-US" sz="1922">
                <a:solidFill>
                  <a:srgbClr val="FFFFFF"/>
                </a:solidFill>
                <a:latin typeface="Poppins"/>
                <a:ea typeface="Poppins"/>
                <a:cs typeface="Poppins"/>
                <a:sym typeface="Poppins"/>
              </a:rPr>
              <a:t>This analog signal drives a coil in a magnetic field created by a permanent magnet within the speaker. The changing current makes the coil move, which controls a diaphragm to produce sound.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27169" y="2104451"/>
            <a:ext cx="4812777" cy="15754"/>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grpSp>
        <p:nvGrpSpPr>
          <p:cNvPr id="6" name="Group 6"/>
          <p:cNvGrpSpPr/>
          <p:nvPr/>
        </p:nvGrpSpPr>
        <p:grpSpPr>
          <a:xfrm>
            <a:off x="2519752" y="6562803"/>
            <a:ext cx="3615198" cy="790559"/>
            <a:chOff x="0" y="0"/>
            <a:chExt cx="1566180" cy="342487"/>
          </a:xfrm>
        </p:grpSpPr>
        <p:sp>
          <p:nvSpPr>
            <p:cNvPr id="7" name="Freeform 7"/>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grpSp>
        <p:nvGrpSpPr>
          <p:cNvPr id="8" name="Group 8"/>
          <p:cNvGrpSpPr/>
          <p:nvPr/>
        </p:nvGrpSpPr>
        <p:grpSpPr>
          <a:xfrm>
            <a:off x="1660716" y="2796488"/>
            <a:ext cx="4839454" cy="2211994"/>
            <a:chOff x="0" y="0"/>
            <a:chExt cx="1269361" cy="580193"/>
          </a:xfrm>
        </p:grpSpPr>
        <p:sp>
          <p:nvSpPr>
            <p:cNvPr id="9" name="Freeform 9"/>
            <p:cNvSpPr/>
            <p:nvPr/>
          </p:nvSpPr>
          <p:spPr>
            <a:xfrm>
              <a:off x="0" y="0"/>
              <a:ext cx="1269361" cy="580193"/>
            </a:xfrm>
            <a:custGeom>
              <a:avLst/>
              <a:gdLst/>
              <a:ahLst/>
              <a:cxnLst/>
              <a:rect l="l" t="t" r="r" b="b"/>
              <a:pathLst>
                <a:path w="1269361" h="580193">
                  <a:moveTo>
                    <a:pt x="81587" y="0"/>
                  </a:moveTo>
                  <a:lnTo>
                    <a:pt x="1187773" y="0"/>
                  </a:lnTo>
                  <a:cubicBezTo>
                    <a:pt x="1209412" y="0"/>
                    <a:pt x="1230164" y="8596"/>
                    <a:pt x="1245464" y="23896"/>
                  </a:cubicBezTo>
                  <a:cubicBezTo>
                    <a:pt x="1260765" y="39197"/>
                    <a:pt x="1269361" y="59949"/>
                    <a:pt x="1269361" y="81587"/>
                  </a:cubicBezTo>
                  <a:lnTo>
                    <a:pt x="1269361" y="498606"/>
                  </a:lnTo>
                  <a:cubicBezTo>
                    <a:pt x="1269361" y="520244"/>
                    <a:pt x="1260765" y="540996"/>
                    <a:pt x="1245464" y="556297"/>
                  </a:cubicBezTo>
                  <a:cubicBezTo>
                    <a:pt x="1230164" y="571597"/>
                    <a:pt x="1209412" y="580193"/>
                    <a:pt x="1187773" y="580193"/>
                  </a:cubicBezTo>
                  <a:lnTo>
                    <a:pt x="81587" y="580193"/>
                  </a:lnTo>
                  <a:cubicBezTo>
                    <a:pt x="59949" y="580193"/>
                    <a:pt x="39197" y="571597"/>
                    <a:pt x="23896" y="556297"/>
                  </a:cubicBezTo>
                  <a:cubicBezTo>
                    <a:pt x="8596" y="540996"/>
                    <a:pt x="0" y="520244"/>
                    <a:pt x="0" y="498606"/>
                  </a:cubicBezTo>
                  <a:lnTo>
                    <a:pt x="0" y="81587"/>
                  </a:lnTo>
                  <a:cubicBezTo>
                    <a:pt x="0" y="59949"/>
                    <a:pt x="8596" y="39197"/>
                    <a:pt x="23896" y="23896"/>
                  </a:cubicBezTo>
                  <a:cubicBezTo>
                    <a:pt x="39197" y="8596"/>
                    <a:pt x="59949" y="0"/>
                    <a:pt x="81587" y="0"/>
                  </a:cubicBezTo>
                  <a:close/>
                </a:path>
              </a:pathLst>
            </a:custGeom>
            <a:solidFill>
              <a:srgbClr val="F4F3F3"/>
            </a:solidFill>
          </p:spPr>
          <p:txBody>
            <a:bodyPr/>
            <a:lstStyle/>
            <a:p>
              <a:endParaRPr lang="en-PH"/>
            </a:p>
          </p:txBody>
        </p:sp>
        <p:sp>
          <p:nvSpPr>
            <p:cNvPr id="10" name="TextBox 10"/>
            <p:cNvSpPr txBox="1"/>
            <p:nvPr/>
          </p:nvSpPr>
          <p:spPr>
            <a:xfrm>
              <a:off x="0" y="-28575"/>
              <a:ext cx="1269361" cy="608768"/>
            </a:xfrm>
            <a:prstGeom prst="rect">
              <a:avLst/>
            </a:prstGeom>
          </p:spPr>
          <p:txBody>
            <a:bodyPr lIns="50800" tIns="50800" rIns="50800" bIns="50800" rtlCol="0" anchor="ctr"/>
            <a:lstStyle/>
            <a:p>
              <a:pPr algn="ctr">
                <a:lnSpc>
                  <a:spcPts val="2595"/>
                </a:lnSpc>
              </a:pPr>
              <a:endParaRPr/>
            </a:p>
          </p:txBody>
        </p:sp>
      </p:grpSp>
      <p:grpSp>
        <p:nvGrpSpPr>
          <p:cNvPr id="11" name="Group 11"/>
          <p:cNvGrpSpPr/>
          <p:nvPr/>
        </p:nvGrpSpPr>
        <p:grpSpPr>
          <a:xfrm>
            <a:off x="3878681" y="2981724"/>
            <a:ext cx="2262253" cy="317583"/>
            <a:chOff x="0" y="0"/>
            <a:chExt cx="2652321" cy="372342"/>
          </a:xfrm>
        </p:grpSpPr>
        <p:sp>
          <p:nvSpPr>
            <p:cNvPr id="12" name="Freeform 12"/>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13" name="Group 13"/>
          <p:cNvGrpSpPr/>
          <p:nvPr/>
        </p:nvGrpSpPr>
        <p:grpSpPr>
          <a:xfrm>
            <a:off x="3878681" y="3371562"/>
            <a:ext cx="2262253" cy="317583"/>
            <a:chOff x="0" y="0"/>
            <a:chExt cx="2652321" cy="372342"/>
          </a:xfrm>
        </p:grpSpPr>
        <p:sp>
          <p:nvSpPr>
            <p:cNvPr id="14" name="Freeform 14"/>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15" name="Group 15"/>
          <p:cNvGrpSpPr/>
          <p:nvPr/>
        </p:nvGrpSpPr>
        <p:grpSpPr>
          <a:xfrm>
            <a:off x="3878681" y="3742242"/>
            <a:ext cx="2262253" cy="317583"/>
            <a:chOff x="0" y="0"/>
            <a:chExt cx="2652321" cy="372342"/>
          </a:xfrm>
        </p:grpSpPr>
        <p:sp>
          <p:nvSpPr>
            <p:cNvPr id="16" name="Freeform 16"/>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17" name="Group 17"/>
          <p:cNvGrpSpPr/>
          <p:nvPr/>
        </p:nvGrpSpPr>
        <p:grpSpPr>
          <a:xfrm>
            <a:off x="3878681" y="4115533"/>
            <a:ext cx="2262253" cy="317583"/>
            <a:chOff x="0" y="0"/>
            <a:chExt cx="2652321" cy="372342"/>
          </a:xfrm>
        </p:grpSpPr>
        <p:sp>
          <p:nvSpPr>
            <p:cNvPr id="18" name="Freeform 18"/>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grpSp>
        <p:nvGrpSpPr>
          <p:cNvPr id="19" name="Group 19"/>
          <p:cNvGrpSpPr/>
          <p:nvPr/>
        </p:nvGrpSpPr>
        <p:grpSpPr>
          <a:xfrm>
            <a:off x="3878681" y="4503894"/>
            <a:ext cx="2262253" cy="317583"/>
            <a:chOff x="0" y="0"/>
            <a:chExt cx="2652321" cy="372342"/>
          </a:xfrm>
        </p:grpSpPr>
        <p:sp>
          <p:nvSpPr>
            <p:cNvPr id="20" name="Freeform 20"/>
            <p:cNvSpPr/>
            <p:nvPr/>
          </p:nvSpPr>
          <p:spPr>
            <a:xfrm>
              <a:off x="0" y="0"/>
              <a:ext cx="2652321" cy="372342"/>
            </a:xfrm>
            <a:custGeom>
              <a:avLst/>
              <a:gdLst/>
              <a:ahLst/>
              <a:cxnLst/>
              <a:rect l="l" t="t" r="r" b="b"/>
              <a:pathLst>
                <a:path w="2652321" h="372342">
                  <a:moveTo>
                    <a:pt x="0" y="0"/>
                  </a:moveTo>
                  <a:lnTo>
                    <a:pt x="0" y="372342"/>
                  </a:lnTo>
                  <a:lnTo>
                    <a:pt x="2652321" y="372342"/>
                  </a:lnTo>
                  <a:lnTo>
                    <a:pt x="2652321" y="0"/>
                  </a:lnTo>
                  <a:lnTo>
                    <a:pt x="0" y="0"/>
                  </a:lnTo>
                  <a:close/>
                  <a:moveTo>
                    <a:pt x="2591361" y="311382"/>
                  </a:moveTo>
                  <a:lnTo>
                    <a:pt x="59690" y="311382"/>
                  </a:lnTo>
                  <a:lnTo>
                    <a:pt x="59690" y="59690"/>
                  </a:lnTo>
                  <a:lnTo>
                    <a:pt x="2591361" y="59690"/>
                  </a:lnTo>
                  <a:lnTo>
                    <a:pt x="2591361" y="311382"/>
                  </a:lnTo>
                  <a:close/>
                </a:path>
              </a:pathLst>
            </a:custGeom>
            <a:solidFill>
              <a:srgbClr val="019D97"/>
            </a:solidFill>
          </p:spPr>
          <p:txBody>
            <a:bodyPr/>
            <a:lstStyle/>
            <a:p>
              <a:endParaRPr lang="en-PH"/>
            </a:p>
          </p:txBody>
        </p:sp>
      </p:grpSp>
      <p:sp>
        <p:nvSpPr>
          <p:cNvPr id="21" name="TextBox 21"/>
          <p:cNvSpPr txBox="1"/>
          <p:nvPr/>
        </p:nvSpPr>
        <p:spPr>
          <a:xfrm>
            <a:off x="3295024" y="3040026"/>
            <a:ext cx="503323" cy="181928"/>
          </a:xfrm>
          <a:prstGeom prst="rect">
            <a:avLst/>
          </a:prstGeom>
        </p:spPr>
        <p:txBody>
          <a:bodyPr lIns="0" tIns="0" rIns="0" bIns="0" rtlCol="0" anchor="t">
            <a:spAutoFit/>
          </a:bodyPr>
          <a:lstStyle/>
          <a:p>
            <a:pPr algn="ctr">
              <a:lnSpc>
                <a:spcPts val="1496"/>
              </a:lnSpc>
            </a:pPr>
            <a:r>
              <a:rPr lang="en-US" sz="1068" b="1">
                <a:solidFill>
                  <a:srgbClr val="000000"/>
                </a:solidFill>
                <a:latin typeface="Now Bold"/>
                <a:ea typeface="Now Bold"/>
                <a:cs typeface="Now Bold"/>
                <a:sym typeface="Now Bold"/>
              </a:rPr>
              <a:t>MAR</a:t>
            </a:r>
          </a:p>
        </p:txBody>
      </p:sp>
      <p:sp>
        <p:nvSpPr>
          <p:cNvPr id="22" name="TextBox 22"/>
          <p:cNvSpPr txBox="1"/>
          <p:nvPr/>
        </p:nvSpPr>
        <p:spPr>
          <a:xfrm>
            <a:off x="3311772" y="3800545"/>
            <a:ext cx="503323" cy="181928"/>
          </a:xfrm>
          <a:prstGeom prst="rect">
            <a:avLst/>
          </a:prstGeom>
        </p:spPr>
        <p:txBody>
          <a:bodyPr lIns="0" tIns="0" rIns="0" bIns="0" rtlCol="0" anchor="t">
            <a:spAutoFit/>
          </a:bodyPr>
          <a:lstStyle/>
          <a:p>
            <a:pPr algn="ctr">
              <a:lnSpc>
                <a:spcPts val="1496"/>
              </a:lnSpc>
            </a:pPr>
            <a:r>
              <a:rPr lang="en-US" sz="1068" b="1">
                <a:solidFill>
                  <a:srgbClr val="000000"/>
                </a:solidFill>
                <a:latin typeface="Now Bold"/>
                <a:ea typeface="Now Bold"/>
                <a:cs typeface="Now Bold"/>
                <a:sym typeface="Now Bold"/>
              </a:rPr>
              <a:t>MDR</a:t>
            </a:r>
          </a:p>
        </p:txBody>
      </p:sp>
      <p:sp>
        <p:nvSpPr>
          <p:cNvPr id="23" name="AutoShape 23"/>
          <p:cNvSpPr/>
          <p:nvPr/>
        </p:nvSpPr>
        <p:spPr>
          <a:xfrm flipH="1">
            <a:off x="12937508" y="3280257"/>
            <a:ext cx="275494" cy="0"/>
          </a:xfrm>
          <a:prstGeom prst="line">
            <a:avLst/>
          </a:prstGeom>
          <a:ln w="38100" cap="rnd">
            <a:solidFill>
              <a:srgbClr val="C9E265">
                <a:alpha val="9804"/>
              </a:srgbClr>
            </a:solidFill>
            <a:prstDash val="solid"/>
            <a:headEnd type="none" w="sm" len="sm"/>
            <a:tailEnd type="none" w="sm" len="sm"/>
          </a:ln>
        </p:spPr>
        <p:txBody>
          <a:bodyPr/>
          <a:lstStyle/>
          <a:p>
            <a:endParaRPr lang="en-PH"/>
          </a:p>
        </p:txBody>
      </p:sp>
      <p:sp>
        <p:nvSpPr>
          <p:cNvPr id="24" name="AutoShape 24"/>
          <p:cNvSpPr/>
          <p:nvPr/>
        </p:nvSpPr>
        <p:spPr>
          <a:xfrm>
            <a:off x="3210240" y="3882361"/>
            <a:ext cx="167769" cy="0"/>
          </a:xfrm>
          <a:prstGeom prst="line">
            <a:avLst/>
          </a:prstGeom>
          <a:ln w="38100" cap="rnd">
            <a:solidFill>
              <a:srgbClr val="FF5757">
                <a:alpha val="9804"/>
              </a:srgbClr>
            </a:solidFill>
            <a:prstDash val="solid"/>
            <a:headEnd type="none" w="sm" len="sm"/>
            <a:tailEnd type="none" w="sm" len="sm"/>
          </a:ln>
        </p:spPr>
        <p:txBody>
          <a:bodyPr/>
          <a:lstStyle/>
          <a:p>
            <a:endParaRPr lang="en-PH"/>
          </a:p>
        </p:txBody>
      </p:sp>
      <p:grpSp>
        <p:nvGrpSpPr>
          <p:cNvPr id="25" name="Group 25"/>
          <p:cNvGrpSpPr/>
          <p:nvPr/>
        </p:nvGrpSpPr>
        <p:grpSpPr>
          <a:xfrm>
            <a:off x="2519752" y="7669449"/>
            <a:ext cx="3615198" cy="790559"/>
            <a:chOff x="0" y="0"/>
            <a:chExt cx="1566180" cy="342487"/>
          </a:xfrm>
        </p:grpSpPr>
        <p:sp>
          <p:nvSpPr>
            <p:cNvPr id="26" name="Freeform 26"/>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27" name="Freeform 27"/>
          <p:cNvSpPr/>
          <p:nvPr/>
        </p:nvSpPr>
        <p:spPr>
          <a:xfrm>
            <a:off x="2997075" y="3121824"/>
            <a:ext cx="314697" cy="1554060"/>
          </a:xfrm>
          <a:custGeom>
            <a:avLst/>
            <a:gdLst/>
            <a:ahLst/>
            <a:cxnLst/>
            <a:rect l="l" t="t" r="r" b="b"/>
            <a:pathLst>
              <a:path w="314697" h="1554060">
                <a:moveTo>
                  <a:pt x="0" y="0"/>
                </a:moveTo>
                <a:lnTo>
                  <a:pt x="314697" y="0"/>
                </a:lnTo>
                <a:lnTo>
                  <a:pt x="314697" y="1554060"/>
                </a:lnTo>
                <a:lnTo>
                  <a:pt x="0" y="15540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28" name="TextBox 28"/>
          <p:cNvSpPr txBox="1"/>
          <p:nvPr/>
        </p:nvSpPr>
        <p:spPr>
          <a:xfrm>
            <a:off x="2964105" y="6825062"/>
            <a:ext cx="2570076" cy="239313"/>
          </a:xfrm>
          <a:prstGeom prst="rect">
            <a:avLst/>
          </a:prstGeom>
        </p:spPr>
        <p:txBody>
          <a:bodyPr lIns="0" tIns="0" rIns="0" bIns="0" rtlCol="0" anchor="t">
            <a:spAutoFit/>
          </a:bodyPr>
          <a:lstStyle/>
          <a:p>
            <a:pPr algn="ctr">
              <a:lnSpc>
                <a:spcPts val="1848"/>
              </a:lnSpc>
            </a:pPr>
            <a:r>
              <a:rPr lang="en-US" sz="1320" b="1">
                <a:solidFill>
                  <a:srgbClr val="000000"/>
                </a:solidFill>
                <a:latin typeface="Now Bold"/>
                <a:ea typeface="Now Bold"/>
                <a:cs typeface="Now Bold"/>
                <a:sym typeface="Now Bold"/>
              </a:rPr>
              <a:t>Memory Unit (RAM)</a:t>
            </a:r>
          </a:p>
        </p:txBody>
      </p:sp>
      <p:sp>
        <p:nvSpPr>
          <p:cNvPr id="29" name="TextBox 29"/>
          <p:cNvSpPr txBox="1"/>
          <p:nvPr/>
        </p:nvSpPr>
        <p:spPr>
          <a:xfrm>
            <a:off x="3295024" y="3429864"/>
            <a:ext cx="503323" cy="181928"/>
          </a:xfrm>
          <a:prstGeom prst="rect">
            <a:avLst/>
          </a:prstGeom>
        </p:spPr>
        <p:txBody>
          <a:bodyPr lIns="0" tIns="0" rIns="0" bIns="0" rtlCol="0" anchor="t">
            <a:spAutoFit/>
          </a:bodyPr>
          <a:lstStyle/>
          <a:p>
            <a:pPr algn="ctr">
              <a:lnSpc>
                <a:spcPts val="1496"/>
              </a:lnSpc>
            </a:pPr>
            <a:r>
              <a:rPr lang="en-US" sz="1068" b="1">
                <a:solidFill>
                  <a:srgbClr val="000000"/>
                </a:solidFill>
                <a:latin typeface="Now Bold"/>
                <a:ea typeface="Now Bold"/>
                <a:cs typeface="Now Bold"/>
                <a:sym typeface="Now Bold"/>
              </a:rPr>
              <a:t>PC</a:t>
            </a:r>
          </a:p>
        </p:txBody>
      </p:sp>
      <p:sp>
        <p:nvSpPr>
          <p:cNvPr id="30" name="TextBox 30"/>
          <p:cNvSpPr txBox="1"/>
          <p:nvPr/>
        </p:nvSpPr>
        <p:spPr>
          <a:xfrm>
            <a:off x="3295024" y="4173835"/>
            <a:ext cx="503323" cy="183059"/>
          </a:xfrm>
          <a:prstGeom prst="rect">
            <a:avLst/>
          </a:prstGeom>
        </p:spPr>
        <p:txBody>
          <a:bodyPr lIns="0" tIns="0" rIns="0" bIns="0" rtlCol="0" anchor="t">
            <a:spAutoFit/>
          </a:bodyPr>
          <a:lstStyle/>
          <a:p>
            <a:pPr algn="ctr">
              <a:lnSpc>
                <a:spcPts val="1496"/>
              </a:lnSpc>
            </a:pPr>
            <a:r>
              <a:rPr lang="en-US" sz="1068" b="1">
                <a:solidFill>
                  <a:srgbClr val="000000"/>
                </a:solidFill>
                <a:latin typeface="Now Bold"/>
                <a:ea typeface="Now Bold"/>
                <a:cs typeface="Now Bold"/>
                <a:sym typeface="Now Bold"/>
              </a:rPr>
              <a:t>CIR</a:t>
            </a:r>
          </a:p>
        </p:txBody>
      </p:sp>
      <p:sp>
        <p:nvSpPr>
          <p:cNvPr id="31" name="TextBox 31"/>
          <p:cNvSpPr txBox="1"/>
          <p:nvPr/>
        </p:nvSpPr>
        <p:spPr>
          <a:xfrm>
            <a:off x="3295024" y="4540023"/>
            <a:ext cx="503323" cy="181928"/>
          </a:xfrm>
          <a:prstGeom prst="rect">
            <a:avLst/>
          </a:prstGeom>
        </p:spPr>
        <p:txBody>
          <a:bodyPr lIns="0" tIns="0" rIns="0" bIns="0" rtlCol="0" anchor="t">
            <a:spAutoFit/>
          </a:bodyPr>
          <a:lstStyle/>
          <a:p>
            <a:pPr algn="ctr">
              <a:lnSpc>
                <a:spcPts val="1496"/>
              </a:lnSpc>
            </a:pPr>
            <a:r>
              <a:rPr lang="en-US" sz="1068" b="1">
                <a:solidFill>
                  <a:srgbClr val="000000"/>
                </a:solidFill>
                <a:latin typeface="Now Bold"/>
                <a:ea typeface="Now Bold"/>
                <a:cs typeface="Now Bold"/>
                <a:sym typeface="Now Bold"/>
              </a:rPr>
              <a:t>ACC</a:t>
            </a:r>
          </a:p>
        </p:txBody>
      </p:sp>
      <p:sp>
        <p:nvSpPr>
          <p:cNvPr id="32" name="TextBox 32"/>
          <p:cNvSpPr txBox="1"/>
          <p:nvPr/>
        </p:nvSpPr>
        <p:spPr>
          <a:xfrm>
            <a:off x="2847085" y="7808648"/>
            <a:ext cx="3033176" cy="474061"/>
          </a:xfrm>
          <a:prstGeom prst="rect">
            <a:avLst/>
          </a:prstGeom>
        </p:spPr>
        <p:txBody>
          <a:bodyPr lIns="0" tIns="0" rIns="0" bIns="0" rtlCol="0" anchor="t">
            <a:spAutoFit/>
          </a:bodyPr>
          <a:lstStyle/>
          <a:p>
            <a:pPr algn="ctr">
              <a:lnSpc>
                <a:spcPts val="1848"/>
              </a:lnSpc>
            </a:pPr>
            <a:r>
              <a:rPr lang="en-US" sz="1320" b="1">
                <a:solidFill>
                  <a:srgbClr val="000000"/>
                </a:solidFill>
                <a:latin typeface="Now Bold"/>
                <a:ea typeface="Now Bold"/>
                <a:cs typeface="Now Bold"/>
                <a:sym typeface="Now Bold"/>
              </a:rPr>
              <a:t>Secondary Storage</a:t>
            </a:r>
          </a:p>
          <a:p>
            <a:pPr algn="ctr">
              <a:lnSpc>
                <a:spcPts val="1848"/>
              </a:lnSpc>
            </a:pPr>
            <a:r>
              <a:rPr lang="en-US" sz="1320" b="1">
                <a:solidFill>
                  <a:srgbClr val="000000"/>
                </a:solidFill>
                <a:latin typeface="Now Bold"/>
                <a:ea typeface="Now Bold"/>
                <a:cs typeface="Now Bold"/>
                <a:sym typeface="Now Bold"/>
              </a:rPr>
              <a:t>(HDD, SSD, Removable Disk, CD)</a:t>
            </a:r>
          </a:p>
        </p:txBody>
      </p:sp>
      <p:sp>
        <p:nvSpPr>
          <p:cNvPr id="33" name="TextBox 33"/>
          <p:cNvSpPr txBox="1"/>
          <p:nvPr/>
        </p:nvSpPr>
        <p:spPr>
          <a:xfrm>
            <a:off x="3847970" y="5649182"/>
            <a:ext cx="958761" cy="356883"/>
          </a:xfrm>
          <a:prstGeom prst="rect">
            <a:avLst/>
          </a:prstGeom>
        </p:spPr>
        <p:txBody>
          <a:bodyPr lIns="0" tIns="0" rIns="0" bIns="0" rtlCol="0" anchor="t">
            <a:spAutoFit/>
          </a:bodyPr>
          <a:lstStyle/>
          <a:p>
            <a:pPr algn="l">
              <a:lnSpc>
                <a:spcPts val="2911"/>
              </a:lnSpc>
            </a:pPr>
            <a:r>
              <a:rPr lang="en-US" sz="2079" b="1">
                <a:solidFill>
                  <a:srgbClr val="000000"/>
                </a:solidFill>
                <a:latin typeface="Now Bold"/>
                <a:ea typeface="Now Bold"/>
                <a:cs typeface="Now Bold"/>
                <a:sym typeface="Now Bold"/>
              </a:rPr>
              <a:t>Cache</a:t>
            </a:r>
          </a:p>
        </p:txBody>
      </p:sp>
      <p:sp>
        <p:nvSpPr>
          <p:cNvPr id="34" name="TextBox 34"/>
          <p:cNvSpPr txBox="1"/>
          <p:nvPr/>
        </p:nvSpPr>
        <p:spPr>
          <a:xfrm>
            <a:off x="2179268" y="3793127"/>
            <a:ext cx="680968" cy="190141"/>
          </a:xfrm>
          <a:prstGeom prst="rect">
            <a:avLst/>
          </a:prstGeom>
        </p:spPr>
        <p:txBody>
          <a:bodyPr lIns="0" tIns="0" rIns="0" bIns="0" rtlCol="0" anchor="t">
            <a:spAutoFit/>
          </a:bodyPr>
          <a:lstStyle/>
          <a:p>
            <a:pPr algn="l">
              <a:lnSpc>
                <a:spcPts val="1520"/>
              </a:lnSpc>
            </a:pPr>
            <a:r>
              <a:rPr lang="en-US" sz="1086" b="1">
                <a:solidFill>
                  <a:srgbClr val="000000"/>
                </a:solidFill>
                <a:latin typeface="Now Bold"/>
                <a:ea typeface="Now Bold"/>
                <a:cs typeface="Now Bold"/>
                <a:sym typeface="Now Bold"/>
              </a:rPr>
              <a:t>Registers</a:t>
            </a:r>
          </a:p>
        </p:txBody>
      </p:sp>
      <p:sp>
        <p:nvSpPr>
          <p:cNvPr id="35" name="TextBox 35"/>
          <p:cNvSpPr txBox="1"/>
          <p:nvPr/>
        </p:nvSpPr>
        <p:spPr>
          <a:xfrm>
            <a:off x="327060" y="1353564"/>
            <a:ext cx="511350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Storage of Data</a:t>
            </a:r>
          </a:p>
        </p:txBody>
      </p:sp>
      <p:grpSp>
        <p:nvGrpSpPr>
          <p:cNvPr id="36" name="Group 36"/>
          <p:cNvGrpSpPr/>
          <p:nvPr/>
        </p:nvGrpSpPr>
        <p:grpSpPr>
          <a:xfrm>
            <a:off x="2519752" y="5456157"/>
            <a:ext cx="3615198" cy="790559"/>
            <a:chOff x="0" y="0"/>
            <a:chExt cx="1566180" cy="342487"/>
          </a:xfrm>
        </p:grpSpPr>
        <p:sp>
          <p:nvSpPr>
            <p:cNvPr id="37" name="Freeform 37"/>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grpSp>
        <p:nvGrpSpPr>
          <p:cNvPr id="38" name="Group 38"/>
          <p:cNvGrpSpPr/>
          <p:nvPr/>
        </p:nvGrpSpPr>
        <p:grpSpPr>
          <a:xfrm>
            <a:off x="2519752" y="8776094"/>
            <a:ext cx="3615198" cy="790559"/>
            <a:chOff x="0" y="0"/>
            <a:chExt cx="1566180" cy="342487"/>
          </a:xfrm>
        </p:grpSpPr>
        <p:sp>
          <p:nvSpPr>
            <p:cNvPr id="39" name="Freeform 39"/>
            <p:cNvSpPr/>
            <p:nvPr/>
          </p:nvSpPr>
          <p:spPr>
            <a:xfrm>
              <a:off x="0" y="0"/>
              <a:ext cx="1566180" cy="342487"/>
            </a:xfrm>
            <a:custGeom>
              <a:avLst/>
              <a:gdLst/>
              <a:ahLst/>
              <a:cxnLst/>
              <a:rect l="l" t="t" r="r" b="b"/>
              <a:pathLst>
                <a:path w="1566180" h="342487">
                  <a:moveTo>
                    <a:pt x="0" y="0"/>
                  </a:moveTo>
                  <a:lnTo>
                    <a:pt x="0" y="342487"/>
                  </a:lnTo>
                  <a:lnTo>
                    <a:pt x="1566180" y="342487"/>
                  </a:lnTo>
                  <a:lnTo>
                    <a:pt x="1566180" y="0"/>
                  </a:lnTo>
                  <a:lnTo>
                    <a:pt x="0" y="0"/>
                  </a:lnTo>
                  <a:close/>
                  <a:moveTo>
                    <a:pt x="1505220" y="281527"/>
                  </a:moveTo>
                  <a:lnTo>
                    <a:pt x="59690" y="281527"/>
                  </a:lnTo>
                  <a:lnTo>
                    <a:pt x="59690" y="59690"/>
                  </a:lnTo>
                  <a:lnTo>
                    <a:pt x="1505220" y="59690"/>
                  </a:lnTo>
                  <a:lnTo>
                    <a:pt x="1505220" y="281527"/>
                  </a:lnTo>
                  <a:close/>
                </a:path>
              </a:pathLst>
            </a:custGeom>
            <a:solidFill>
              <a:srgbClr val="642EC7"/>
            </a:solidFill>
          </p:spPr>
          <p:txBody>
            <a:bodyPr/>
            <a:lstStyle/>
            <a:p>
              <a:endParaRPr lang="en-PH"/>
            </a:p>
          </p:txBody>
        </p:sp>
      </p:grpSp>
      <p:sp>
        <p:nvSpPr>
          <p:cNvPr id="40" name="TextBox 40"/>
          <p:cNvSpPr txBox="1"/>
          <p:nvPr/>
        </p:nvSpPr>
        <p:spPr>
          <a:xfrm>
            <a:off x="2847085" y="8993697"/>
            <a:ext cx="3033176" cy="317253"/>
          </a:xfrm>
          <a:prstGeom prst="rect">
            <a:avLst/>
          </a:prstGeom>
        </p:spPr>
        <p:txBody>
          <a:bodyPr lIns="0" tIns="0" rIns="0" bIns="0" rtlCol="0" anchor="t">
            <a:spAutoFit/>
          </a:bodyPr>
          <a:lstStyle/>
          <a:p>
            <a:pPr algn="ctr">
              <a:lnSpc>
                <a:spcPts val="2597"/>
              </a:lnSpc>
            </a:pPr>
            <a:r>
              <a:rPr lang="en-US" sz="1855" b="1">
                <a:solidFill>
                  <a:srgbClr val="000000"/>
                </a:solidFill>
                <a:latin typeface="Now Bold"/>
                <a:ea typeface="Now Bold"/>
                <a:cs typeface="Now Bold"/>
                <a:sym typeface="Now Bold"/>
              </a:rPr>
              <a:t>Auxiliary Storage</a:t>
            </a:r>
          </a:p>
        </p:txBody>
      </p:sp>
      <p:grpSp>
        <p:nvGrpSpPr>
          <p:cNvPr id="41" name="Group 41"/>
          <p:cNvGrpSpPr/>
          <p:nvPr/>
        </p:nvGrpSpPr>
        <p:grpSpPr>
          <a:xfrm>
            <a:off x="7335618" y="1771048"/>
            <a:ext cx="1863792" cy="764988"/>
            <a:chOff x="0" y="0"/>
            <a:chExt cx="490875" cy="201478"/>
          </a:xfrm>
        </p:grpSpPr>
        <p:sp>
          <p:nvSpPr>
            <p:cNvPr id="42" name="Freeform 42"/>
            <p:cNvSpPr/>
            <p:nvPr/>
          </p:nvSpPr>
          <p:spPr>
            <a:xfrm>
              <a:off x="0" y="0"/>
              <a:ext cx="490875" cy="201478"/>
            </a:xfrm>
            <a:custGeom>
              <a:avLst/>
              <a:gdLst/>
              <a:ahLst/>
              <a:cxnLst/>
              <a:rect l="l" t="t" r="r" b="b"/>
              <a:pathLst>
                <a:path w="490875" h="201478">
                  <a:moveTo>
                    <a:pt x="100739" y="0"/>
                  </a:moveTo>
                  <a:lnTo>
                    <a:pt x="390136" y="0"/>
                  </a:lnTo>
                  <a:cubicBezTo>
                    <a:pt x="445773" y="0"/>
                    <a:pt x="490875" y="45102"/>
                    <a:pt x="490875" y="100739"/>
                  </a:cubicBezTo>
                  <a:lnTo>
                    <a:pt x="490875" y="100739"/>
                  </a:lnTo>
                  <a:cubicBezTo>
                    <a:pt x="490875" y="127457"/>
                    <a:pt x="480262" y="153080"/>
                    <a:pt x="461370" y="171973"/>
                  </a:cubicBezTo>
                  <a:cubicBezTo>
                    <a:pt x="442477" y="190865"/>
                    <a:pt x="416854" y="201478"/>
                    <a:pt x="390136" y="201478"/>
                  </a:cubicBezTo>
                  <a:lnTo>
                    <a:pt x="100739" y="201478"/>
                  </a:lnTo>
                  <a:cubicBezTo>
                    <a:pt x="74021" y="201478"/>
                    <a:pt x="48398" y="190865"/>
                    <a:pt x="29506" y="171973"/>
                  </a:cubicBezTo>
                  <a:cubicBezTo>
                    <a:pt x="10614" y="153080"/>
                    <a:pt x="0" y="127457"/>
                    <a:pt x="0" y="100739"/>
                  </a:cubicBezTo>
                  <a:lnTo>
                    <a:pt x="0" y="100739"/>
                  </a:lnTo>
                  <a:cubicBezTo>
                    <a:pt x="0" y="74021"/>
                    <a:pt x="10614" y="48398"/>
                    <a:pt x="29506" y="29506"/>
                  </a:cubicBezTo>
                  <a:cubicBezTo>
                    <a:pt x="48398" y="10614"/>
                    <a:pt x="74021" y="0"/>
                    <a:pt x="100739" y="0"/>
                  </a:cubicBezTo>
                  <a:close/>
                </a:path>
              </a:pathLst>
            </a:custGeom>
            <a:solidFill>
              <a:srgbClr val="019D97"/>
            </a:solidFill>
          </p:spPr>
          <p:txBody>
            <a:bodyPr/>
            <a:lstStyle/>
            <a:p>
              <a:endParaRPr lang="en-PH"/>
            </a:p>
          </p:txBody>
        </p:sp>
        <p:sp>
          <p:nvSpPr>
            <p:cNvPr id="43" name="TextBox 43"/>
            <p:cNvSpPr txBox="1"/>
            <p:nvPr/>
          </p:nvSpPr>
          <p:spPr>
            <a:xfrm>
              <a:off x="0" y="-28575"/>
              <a:ext cx="490875" cy="230053"/>
            </a:xfrm>
            <a:prstGeom prst="rect">
              <a:avLst/>
            </a:prstGeom>
          </p:spPr>
          <p:txBody>
            <a:bodyPr lIns="50800" tIns="50800" rIns="50800" bIns="50800" rtlCol="0" anchor="ctr"/>
            <a:lstStyle/>
            <a:p>
              <a:pPr algn="ctr">
                <a:lnSpc>
                  <a:spcPts val="2595"/>
                </a:lnSpc>
              </a:pPr>
              <a:endParaRPr/>
            </a:p>
          </p:txBody>
        </p:sp>
      </p:grpSp>
      <p:sp>
        <p:nvSpPr>
          <p:cNvPr id="44" name="TextBox 44"/>
          <p:cNvSpPr txBox="1"/>
          <p:nvPr/>
        </p:nvSpPr>
        <p:spPr>
          <a:xfrm>
            <a:off x="7482017" y="1919766"/>
            <a:ext cx="1570995" cy="34702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Access time </a:t>
            </a:r>
          </a:p>
        </p:txBody>
      </p:sp>
      <p:grpSp>
        <p:nvGrpSpPr>
          <p:cNvPr id="45" name="Group 45"/>
          <p:cNvGrpSpPr/>
          <p:nvPr/>
        </p:nvGrpSpPr>
        <p:grpSpPr>
          <a:xfrm>
            <a:off x="10085235" y="1765410"/>
            <a:ext cx="1863792" cy="764988"/>
            <a:chOff x="0" y="0"/>
            <a:chExt cx="490875" cy="201478"/>
          </a:xfrm>
        </p:grpSpPr>
        <p:sp>
          <p:nvSpPr>
            <p:cNvPr id="46" name="Freeform 46"/>
            <p:cNvSpPr/>
            <p:nvPr/>
          </p:nvSpPr>
          <p:spPr>
            <a:xfrm>
              <a:off x="0" y="0"/>
              <a:ext cx="490875" cy="201478"/>
            </a:xfrm>
            <a:custGeom>
              <a:avLst/>
              <a:gdLst/>
              <a:ahLst/>
              <a:cxnLst/>
              <a:rect l="l" t="t" r="r" b="b"/>
              <a:pathLst>
                <a:path w="490875" h="201478">
                  <a:moveTo>
                    <a:pt x="100739" y="0"/>
                  </a:moveTo>
                  <a:lnTo>
                    <a:pt x="390136" y="0"/>
                  </a:lnTo>
                  <a:cubicBezTo>
                    <a:pt x="445773" y="0"/>
                    <a:pt x="490875" y="45102"/>
                    <a:pt x="490875" y="100739"/>
                  </a:cubicBezTo>
                  <a:lnTo>
                    <a:pt x="490875" y="100739"/>
                  </a:lnTo>
                  <a:cubicBezTo>
                    <a:pt x="490875" y="127457"/>
                    <a:pt x="480262" y="153080"/>
                    <a:pt x="461370" y="171973"/>
                  </a:cubicBezTo>
                  <a:cubicBezTo>
                    <a:pt x="442477" y="190865"/>
                    <a:pt x="416854" y="201478"/>
                    <a:pt x="390136" y="201478"/>
                  </a:cubicBezTo>
                  <a:lnTo>
                    <a:pt x="100739" y="201478"/>
                  </a:lnTo>
                  <a:cubicBezTo>
                    <a:pt x="74021" y="201478"/>
                    <a:pt x="48398" y="190865"/>
                    <a:pt x="29506" y="171973"/>
                  </a:cubicBezTo>
                  <a:cubicBezTo>
                    <a:pt x="10614" y="153080"/>
                    <a:pt x="0" y="127457"/>
                    <a:pt x="0" y="100739"/>
                  </a:cubicBezTo>
                  <a:lnTo>
                    <a:pt x="0" y="100739"/>
                  </a:lnTo>
                  <a:cubicBezTo>
                    <a:pt x="0" y="74021"/>
                    <a:pt x="10614" y="48398"/>
                    <a:pt x="29506" y="29506"/>
                  </a:cubicBezTo>
                  <a:cubicBezTo>
                    <a:pt x="48398" y="10614"/>
                    <a:pt x="74021" y="0"/>
                    <a:pt x="100739" y="0"/>
                  </a:cubicBezTo>
                  <a:close/>
                </a:path>
              </a:pathLst>
            </a:custGeom>
            <a:solidFill>
              <a:srgbClr val="019D97"/>
            </a:solidFill>
          </p:spPr>
          <p:txBody>
            <a:bodyPr/>
            <a:lstStyle/>
            <a:p>
              <a:endParaRPr lang="en-PH"/>
            </a:p>
          </p:txBody>
        </p:sp>
        <p:sp>
          <p:nvSpPr>
            <p:cNvPr id="47" name="TextBox 47"/>
            <p:cNvSpPr txBox="1"/>
            <p:nvPr/>
          </p:nvSpPr>
          <p:spPr>
            <a:xfrm>
              <a:off x="0" y="-28575"/>
              <a:ext cx="490875" cy="230053"/>
            </a:xfrm>
            <a:prstGeom prst="rect">
              <a:avLst/>
            </a:prstGeom>
          </p:spPr>
          <p:txBody>
            <a:bodyPr lIns="50800" tIns="50800" rIns="50800" bIns="50800" rtlCol="0" anchor="ctr"/>
            <a:lstStyle/>
            <a:p>
              <a:pPr algn="ctr">
                <a:lnSpc>
                  <a:spcPts val="2595"/>
                </a:lnSpc>
              </a:pPr>
              <a:endParaRPr/>
            </a:p>
          </p:txBody>
        </p:sp>
      </p:grpSp>
      <p:sp>
        <p:nvSpPr>
          <p:cNvPr id="48" name="TextBox 48"/>
          <p:cNvSpPr txBox="1"/>
          <p:nvPr/>
        </p:nvSpPr>
        <p:spPr>
          <a:xfrm>
            <a:off x="10231634" y="1914128"/>
            <a:ext cx="1570995" cy="34702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Capacity</a:t>
            </a:r>
          </a:p>
        </p:txBody>
      </p:sp>
      <p:grpSp>
        <p:nvGrpSpPr>
          <p:cNvPr id="49" name="Group 49"/>
          <p:cNvGrpSpPr/>
          <p:nvPr/>
        </p:nvGrpSpPr>
        <p:grpSpPr>
          <a:xfrm>
            <a:off x="12537650" y="1763851"/>
            <a:ext cx="1863792" cy="764988"/>
            <a:chOff x="0" y="0"/>
            <a:chExt cx="490875" cy="201478"/>
          </a:xfrm>
        </p:grpSpPr>
        <p:sp>
          <p:nvSpPr>
            <p:cNvPr id="50" name="Freeform 50"/>
            <p:cNvSpPr/>
            <p:nvPr/>
          </p:nvSpPr>
          <p:spPr>
            <a:xfrm>
              <a:off x="0" y="0"/>
              <a:ext cx="490875" cy="201478"/>
            </a:xfrm>
            <a:custGeom>
              <a:avLst/>
              <a:gdLst/>
              <a:ahLst/>
              <a:cxnLst/>
              <a:rect l="l" t="t" r="r" b="b"/>
              <a:pathLst>
                <a:path w="490875" h="201478">
                  <a:moveTo>
                    <a:pt x="100739" y="0"/>
                  </a:moveTo>
                  <a:lnTo>
                    <a:pt x="390136" y="0"/>
                  </a:lnTo>
                  <a:cubicBezTo>
                    <a:pt x="445773" y="0"/>
                    <a:pt x="490875" y="45102"/>
                    <a:pt x="490875" y="100739"/>
                  </a:cubicBezTo>
                  <a:lnTo>
                    <a:pt x="490875" y="100739"/>
                  </a:lnTo>
                  <a:cubicBezTo>
                    <a:pt x="490875" y="127457"/>
                    <a:pt x="480262" y="153080"/>
                    <a:pt x="461370" y="171973"/>
                  </a:cubicBezTo>
                  <a:cubicBezTo>
                    <a:pt x="442477" y="190865"/>
                    <a:pt x="416854" y="201478"/>
                    <a:pt x="390136" y="201478"/>
                  </a:cubicBezTo>
                  <a:lnTo>
                    <a:pt x="100739" y="201478"/>
                  </a:lnTo>
                  <a:cubicBezTo>
                    <a:pt x="74021" y="201478"/>
                    <a:pt x="48398" y="190865"/>
                    <a:pt x="29506" y="171973"/>
                  </a:cubicBezTo>
                  <a:cubicBezTo>
                    <a:pt x="10614" y="153080"/>
                    <a:pt x="0" y="127457"/>
                    <a:pt x="0" y="100739"/>
                  </a:cubicBezTo>
                  <a:lnTo>
                    <a:pt x="0" y="100739"/>
                  </a:lnTo>
                  <a:cubicBezTo>
                    <a:pt x="0" y="74021"/>
                    <a:pt x="10614" y="48398"/>
                    <a:pt x="29506" y="29506"/>
                  </a:cubicBezTo>
                  <a:cubicBezTo>
                    <a:pt x="48398" y="10614"/>
                    <a:pt x="74021" y="0"/>
                    <a:pt x="100739" y="0"/>
                  </a:cubicBezTo>
                  <a:close/>
                </a:path>
              </a:pathLst>
            </a:custGeom>
            <a:solidFill>
              <a:srgbClr val="019D97"/>
            </a:solidFill>
          </p:spPr>
          <p:txBody>
            <a:bodyPr/>
            <a:lstStyle/>
            <a:p>
              <a:endParaRPr lang="en-PH"/>
            </a:p>
          </p:txBody>
        </p:sp>
        <p:sp>
          <p:nvSpPr>
            <p:cNvPr id="51" name="TextBox 51"/>
            <p:cNvSpPr txBox="1"/>
            <p:nvPr/>
          </p:nvSpPr>
          <p:spPr>
            <a:xfrm>
              <a:off x="0" y="-28575"/>
              <a:ext cx="490875" cy="230053"/>
            </a:xfrm>
            <a:prstGeom prst="rect">
              <a:avLst/>
            </a:prstGeom>
          </p:spPr>
          <p:txBody>
            <a:bodyPr lIns="50800" tIns="50800" rIns="50800" bIns="50800" rtlCol="0" anchor="ctr"/>
            <a:lstStyle/>
            <a:p>
              <a:pPr algn="ctr">
                <a:lnSpc>
                  <a:spcPts val="2595"/>
                </a:lnSpc>
              </a:pPr>
              <a:endParaRPr/>
            </a:p>
          </p:txBody>
        </p:sp>
      </p:grpSp>
      <p:sp>
        <p:nvSpPr>
          <p:cNvPr id="52" name="TextBox 52"/>
          <p:cNvSpPr txBox="1"/>
          <p:nvPr/>
        </p:nvSpPr>
        <p:spPr>
          <a:xfrm>
            <a:off x="12684049" y="1912569"/>
            <a:ext cx="1570995" cy="34702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Size</a:t>
            </a:r>
          </a:p>
        </p:txBody>
      </p:sp>
      <p:grpSp>
        <p:nvGrpSpPr>
          <p:cNvPr id="53" name="Group 53"/>
          <p:cNvGrpSpPr/>
          <p:nvPr/>
        </p:nvGrpSpPr>
        <p:grpSpPr>
          <a:xfrm>
            <a:off x="14991993" y="1763851"/>
            <a:ext cx="1863792" cy="764988"/>
            <a:chOff x="0" y="0"/>
            <a:chExt cx="490875" cy="201478"/>
          </a:xfrm>
        </p:grpSpPr>
        <p:sp>
          <p:nvSpPr>
            <p:cNvPr id="54" name="Freeform 54"/>
            <p:cNvSpPr/>
            <p:nvPr/>
          </p:nvSpPr>
          <p:spPr>
            <a:xfrm>
              <a:off x="0" y="0"/>
              <a:ext cx="490875" cy="201478"/>
            </a:xfrm>
            <a:custGeom>
              <a:avLst/>
              <a:gdLst/>
              <a:ahLst/>
              <a:cxnLst/>
              <a:rect l="l" t="t" r="r" b="b"/>
              <a:pathLst>
                <a:path w="490875" h="201478">
                  <a:moveTo>
                    <a:pt x="100739" y="0"/>
                  </a:moveTo>
                  <a:lnTo>
                    <a:pt x="390136" y="0"/>
                  </a:lnTo>
                  <a:cubicBezTo>
                    <a:pt x="445773" y="0"/>
                    <a:pt x="490875" y="45102"/>
                    <a:pt x="490875" y="100739"/>
                  </a:cubicBezTo>
                  <a:lnTo>
                    <a:pt x="490875" y="100739"/>
                  </a:lnTo>
                  <a:cubicBezTo>
                    <a:pt x="490875" y="127457"/>
                    <a:pt x="480262" y="153080"/>
                    <a:pt x="461370" y="171973"/>
                  </a:cubicBezTo>
                  <a:cubicBezTo>
                    <a:pt x="442477" y="190865"/>
                    <a:pt x="416854" y="201478"/>
                    <a:pt x="390136" y="201478"/>
                  </a:cubicBezTo>
                  <a:lnTo>
                    <a:pt x="100739" y="201478"/>
                  </a:lnTo>
                  <a:cubicBezTo>
                    <a:pt x="74021" y="201478"/>
                    <a:pt x="48398" y="190865"/>
                    <a:pt x="29506" y="171973"/>
                  </a:cubicBezTo>
                  <a:cubicBezTo>
                    <a:pt x="10614" y="153080"/>
                    <a:pt x="0" y="127457"/>
                    <a:pt x="0" y="100739"/>
                  </a:cubicBezTo>
                  <a:lnTo>
                    <a:pt x="0" y="100739"/>
                  </a:lnTo>
                  <a:cubicBezTo>
                    <a:pt x="0" y="74021"/>
                    <a:pt x="10614" y="48398"/>
                    <a:pt x="29506" y="29506"/>
                  </a:cubicBezTo>
                  <a:cubicBezTo>
                    <a:pt x="48398" y="10614"/>
                    <a:pt x="74021" y="0"/>
                    <a:pt x="100739" y="0"/>
                  </a:cubicBezTo>
                  <a:close/>
                </a:path>
              </a:pathLst>
            </a:custGeom>
            <a:solidFill>
              <a:srgbClr val="019D97"/>
            </a:solidFill>
          </p:spPr>
          <p:txBody>
            <a:bodyPr/>
            <a:lstStyle/>
            <a:p>
              <a:endParaRPr lang="en-PH"/>
            </a:p>
          </p:txBody>
        </p:sp>
        <p:sp>
          <p:nvSpPr>
            <p:cNvPr id="55" name="TextBox 55"/>
            <p:cNvSpPr txBox="1"/>
            <p:nvPr/>
          </p:nvSpPr>
          <p:spPr>
            <a:xfrm>
              <a:off x="0" y="-28575"/>
              <a:ext cx="490875" cy="230053"/>
            </a:xfrm>
            <a:prstGeom prst="rect">
              <a:avLst/>
            </a:prstGeom>
          </p:spPr>
          <p:txBody>
            <a:bodyPr lIns="50800" tIns="50800" rIns="50800" bIns="50800" rtlCol="0" anchor="ctr"/>
            <a:lstStyle/>
            <a:p>
              <a:pPr algn="ctr">
                <a:lnSpc>
                  <a:spcPts val="2595"/>
                </a:lnSpc>
              </a:pPr>
              <a:endParaRPr/>
            </a:p>
          </p:txBody>
        </p:sp>
      </p:grpSp>
      <p:sp>
        <p:nvSpPr>
          <p:cNvPr id="56" name="TextBox 56"/>
          <p:cNvSpPr txBox="1"/>
          <p:nvPr/>
        </p:nvSpPr>
        <p:spPr>
          <a:xfrm>
            <a:off x="15138391" y="1912569"/>
            <a:ext cx="1570995" cy="347023"/>
          </a:xfrm>
          <a:prstGeom prst="rect">
            <a:avLst/>
          </a:prstGeom>
        </p:spPr>
        <p:txBody>
          <a:bodyPr lIns="0" tIns="0" rIns="0" bIns="0" rtlCol="0" anchor="t">
            <a:spAutoFit/>
          </a:bodyPr>
          <a:lstStyle/>
          <a:p>
            <a:pPr algn="ctr">
              <a:lnSpc>
                <a:spcPts val="2922"/>
              </a:lnSpc>
              <a:spcBef>
                <a:spcPct val="0"/>
              </a:spcBef>
            </a:pPr>
            <a:r>
              <a:rPr lang="en-US" sz="2087" b="1" i="1">
                <a:solidFill>
                  <a:srgbClr val="FAFAFA"/>
                </a:solidFill>
                <a:latin typeface="Open Sans Bold Italics"/>
                <a:ea typeface="Open Sans Bold Italics"/>
                <a:cs typeface="Open Sans Bold Italics"/>
                <a:sym typeface="Open Sans Bold Italics"/>
              </a:rPr>
              <a:t>Cost</a:t>
            </a:r>
          </a:p>
        </p:txBody>
      </p:sp>
      <p:sp>
        <p:nvSpPr>
          <p:cNvPr id="57" name="AutoShape 57"/>
          <p:cNvSpPr/>
          <p:nvPr/>
        </p:nvSpPr>
        <p:spPr>
          <a:xfrm flipH="1">
            <a:off x="8286564" y="2796544"/>
            <a:ext cx="19050" cy="6530282"/>
          </a:xfrm>
          <a:prstGeom prst="line">
            <a:avLst/>
          </a:prstGeom>
          <a:ln w="38100" cap="flat">
            <a:solidFill>
              <a:srgbClr val="642EC7"/>
            </a:solidFill>
            <a:prstDash val="solid"/>
            <a:headEnd type="none" w="sm" len="sm"/>
            <a:tailEnd type="arrow" w="med" len="sm"/>
          </a:ln>
        </p:spPr>
        <p:txBody>
          <a:bodyPr/>
          <a:lstStyle/>
          <a:p>
            <a:endParaRPr lang="en-PH"/>
          </a:p>
        </p:txBody>
      </p:sp>
      <p:sp>
        <p:nvSpPr>
          <p:cNvPr id="58" name="AutoShape 58"/>
          <p:cNvSpPr/>
          <p:nvPr/>
        </p:nvSpPr>
        <p:spPr>
          <a:xfrm flipH="1">
            <a:off x="10979032" y="2796544"/>
            <a:ext cx="19050" cy="6530282"/>
          </a:xfrm>
          <a:prstGeom prst="line">
            <a:avLst/>
          </a:prstGeom>
          <a:ln w="38100" cap="flat">
            <a:solidFill>
              <a:srgbClr val="642EC7"/>
            </a:solidFill>
            <a:prstDash val="solid"/>
            <a:headEnd type="none" w="sm" len="sm"/>
            <a:tailEnd type="arrow" w="med" len="sm"/>
          </a:ln>
        </p:spPr>
        <p:txBody>
          <a:bodyPr/>
          <a:lstStyle/>
          <a:p>
            <a:endParaRPr lang="en-PH"/>
          </a:p>
        </p:txBody>
      </p:sp>
      <p:sp>
        <p:nvSpPr>
          <p:cNvPr id="59" name="AutoShape 59"/>
          <p:cNvSpPr/>
          <p:nvPr/>
        </p:nvSpPr>
        <p:spPr>
          <a:xfrm flipH="1">
            <a:off x="13488597" y="2796544"/>
            <a:ext cx="19050" cy="6530282"/>
          </a:xfrm>
          <a:prstGeom prst="line">
            <a:avLst/>
          </a:prstGeom>
          <a:ln w="38100" cap="flat">
            <a:solidFill>
              <a:srgbClr val="642EC7"/>
            </a:solidFill>
            <a:prstDash val="solid"/>
            <a:headEnd type="none" w="sm" len="sm"/>
            <a:tailEnd type="arrow" w="med" len="sm"/>
          </a:ln>
        </p:spPr>
        <p:txBody>
          <a:bodyPr/>
          <a:lstStyle/>
          <a:p>
            <a:endParaRPr lang="en-PH"/>
          </a:p>
        </p:txBody>
      </p:sp>
      <p:sp>
        <p:nvSpPr>
          <p:cNvPr id="60" name="AutoShape 60"/>
          <p:cNvSpPr/>
          <p:nvPr/>
        </p:nvSpPr>
        <p:spPr>
          <a:xfrm flipV="1">
            <a:off x="15923889" y="2912453"/>
            <a:ext cx="0" cy="6398497"/>
          </a:xfrm>
          <a:prstGeom prst="line">
            <a:avLst/>
          </a:prstGeom>
          <a:ln w="38100" cap="flat">
            <a:solidFill>
              <a:srgbClr val="642EC7"/>
            </a:solidFill>
            <a:prstDash val="solid"/>
            <a:headEnd type="none" w="sm" len="sm"/>
            <a:tailEnd type="arrow" w="med" len="sm"/>
          </a:ln>
        </p:spPr>
        <p:txBody>
          <a:bodyPr/>
          <a:lstStyle/>
          <a:p>
            <a:endParaRPr lang="en-PH"/>
          </a:p>
        </p:txBody>
      </p:sp>
      <p:sp>
        <p:nvSpPr>
          <p:cNvPr id="61" name="TextBox 61"/>
          <p:cNvSpPr txBox="1"/>
          <p:nvPr/>
        </p:nvSpPr>
        <p:spPr>
          <a:xfrm>
            <a:off x="214495" y="9541"/>
            <a:ext cx="8482213" cy="976660"/>
          </a:xfrm>
          <a:prstGeom prst="rect">
            <a:avLst/>
          </a:prstGeom>
        </p:spPr>
        <p:txBody>
          <a:bodyPr lIns="0" tIns="0" rIns="0" bIns="0" rtlCol="0" anchor="t">
            <a:spAutoFit/>
          </a:bodyPr>
          <a:lstStyle/>
          <a:p>
            <a:pPr marL="0" lvl="0" indent="0" algn="l">
              <a:lnSpc>
                <a:spcPts val="3713"/>
              </a:lnSpc>
              <a:spcBef>
                <a:spcPct val="0"/>
              </a:spcBef>
            </a:pPr>
            <a:r>
              <a:rPr lang="en-US" sz="3315" b="1" spc="-99">
                <a:solidFill>
                  <a:srgbClr val="FFFFFF"/>
                </a:solidFill>
                <a:latin typeface="Poppins Bold"/>
                <a:ea typeface="Poppins Bold"/>
                <a:cs typeface="Poppins Bold"/>
                <a:sym typeface="Poppins Bold"/>
              </a:rPr>
              <a:t>3.1 Fundamentals of Computer Hardware Operations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799"/>
            <a:ext cx="9251830" cy="1065499"/>
            <a:chOff x="0" y="0"/>
            <a:chExt cx="3442595" cy="396471"/>
          </a:xfrm>
        </p:grpSpPr>
        <p:sp>
          <p:nvSpPr>
            <p:cNvPr id="3" name="Freeform 3"/>
            <p:cNvSpPr/>
            <p:nvPr/>
          </p:nvSpPr>
          <p:spPr>
            <a:xfrm>
              <a:off x="0" y="0"/>
              <a:ext cx="3442595" cy="396471"/>
            </a:xfrm>
            <a:custGeom>
              <a:avLst/>
              <a:gdLst/>
              <a:ahLst/>
              <a:cxnLst/>
              <a:rect l="l" t="t" r="r" b="b"/>
              <a:pathLst>
                <a:path w="3442595" h="396471">
                  <a:moveTo>
                    <a:pt x="0" y="0"/>
                  </a:moveTo>
                  <a:lnTo>
                    <a:pt x="3442595" y="0"/>
                  </a:lnTo>
                  <a:lnTo>
                    <a:pt x="3442595" y="396471"/>
                  </a:lnTo>
                  <a:lnTo>
                    <a:pt x="0" y="396471"/>
                  </a:lnTo>
                  <a:close/>
                </a:path>
              </a:pathLst>
            </a:custGeom>
            <a:solidFill>
              <a:srgbClr val="642EC7"/>
            </a:solidFill>
          </p:spPr>
          <p:txBody>
            <a:bodyPr/>
            <a:lstStyle/>
            <a:p>
              <a:endParaRPr lang="en-PH"/>
            </a:p>
          </p:txBody>
        </p:sp>
      </p:grpSp>
      <p:sp>
        <p:nvSpPr>
          <p:cNvPr id="4" name="AutoShape 4"/>
          <p:cNvSpPr/>
          <p:nvPr/>
        </p:nvSpPr>
        <p:spPr>
          <a:xfrm flipV="1">
            <a:off x="327169" y="2104451"/>
            <a:ext cx="4812777" cy="15754"/>
          </a:xfrm>
          <a:prstGeom prst="line">
            <a:avLst/>
          </a:prstGeom>
          <a:ln w="66675" cap="rnd">
            <a:solidFill>
              <a:srgbClr val="642EC7"/>
            </a:solidFill>
            <a:prstDash val="solid"/>
            <a:headEnd type="none" w="sm" len="sm"/>
            <a:tailEnd type="oval" w="lg" len="lg"/>
          </a:ln>
        </p:spPr>
        <p:txBody>
          <a:bodyPr/>
          <a:lstStyle/>
          <a:p>
            <a:endParaRPr lang="en-PH"/>
          </a:p>
        </p:txBody>
      </p:sp>
      <p:sp>
        <p:nvSpPr>
          <p:cNvPr id="5" name="Freeform 5"/>
          <p:cNvSpPr/>
          <p:nvPr/>
        </p:nvSpPr>
        <p:spPr>
          <a:xfrm>
            <a:off x="8581839" y="-66210"/>
            <a:ext cx="1094910" cy="1094910"/>
          </a:xfrm>
          <a:custGeom>
            <a:avLst/>
            <a:gdLst/>
            <a:ahLst/>
            <a:cxnLst/>
            <a:rect l="l" t="t" r="r" b="b"/>
            <a:pathLst>
              <a:path w="1094910" h="1094910">
                <a:moveTo>
                  <a:pt x="0" y="0"/>
                </a:moveTo>
                <a:lnTo>
                  <a:pt x="1094911" y="0"/>
                </a:lnTo>
                <a:lnTo>
                  <a:pt x="1094911" y="1094910"/>
                </a:lnTo>
                <a:lnTo>
                  <a:pt x="0" y="1094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H"/>
          </a:p>
        </p:txBody>
      </p:sp>
      <p:sp>
        <p:nvSpPr>
          <p:cNvPr id="6" name="Freeform 6"/>
          <p:cNvSpPr/>
          <p:nvPr/>
        </p:nvSpPr>
        <p:spPr>
          <a:xfrm>
            <a:off x="3699519" y="2591692"/>
            <a:ext cx="3911129" cy="6542514"/>
          </a:xfrm>
          <a:custGeom>
            <a:avLst/>
            <a:gdLst/>
            <a:ahLst/>
            <a:cxnLst/>
            <a:rect l="l" t="t" r="r" b="b"/>
            <a:pathLst>
              <a:path w="3911129" h="6542514">
                <a:moveTo>
                  <a:pt x="0" y="0"/>
                </a:moveTo>
                <a:lnTo>
                  <a:pt x="3911129" y="0"/>
                </a:lnTo>
                <a:lnTo>
                  <a:pt x="3911129" y="6542514"/>
                </a:lnTo>
                <a:lnTo>
                  <a:pt x="0" y="6542514"/>
                </a:lnTo>
                <a:lnTo>
                  <a:pt x="0" y="0"/>
                </a:lnTo>
                <a:close/>
              </a:path>
            </a:pathLst>
          </a:custGeom>
          <a:blipFill>
            <a:blip r:embed="rId4"/>
            <a:stretch>
              <a:fillRect/>
            </a:stretch>
          </a:blipFill>
        </p:spPr>
        <p:txBody>
          <a:bodyPr/>
          <a:lstStyle/>
          <a:p>
            <a:endParaRPr lang="en-PH"/>
          </a:p>
        </p:txBody>
      </p:sp>
      <p:sp>
        <p:nvSpPr>
          <p:cNvPr id="7" name="Freeform 7"/>
          <p:cNvSpPr/>
          <p:nvPr/>
        </p:nvSpPr>
        <p:spPr>
          <a:xfrm>
            <a:off x="10213846" y="2591692"/>
            <a:ext cx="3932220" cy="6539296"/>
          </a:xfrm>
          <a:custGeom>
            <a:avLst/>
            <a:gdLst/>
            <a:ahLst/>
            <a:cxnLst/>
            <a:rect l="l" t="t" r="r" b="b"/>
            <a:pathLst>
              <a:path w="3932220" h="6539296">
                <a:moveTo>
                  <a:pt x="0" y="0"/>
                </a:moveTo>
                <a:lnTo>
                  <a:pt x="3932220" y="0"/>
                </a:lnTo>
                <a:lnTo>
                  <a:pt x="3932220" y="6539296"/>
                </a:lnTo>
                <a:lnTo>
                  <a:pt x="0" y="6539296"/>
                </a:lnTo>
                <a:lnTo>
                  <a:pt x="0" y="0"/>
                </a:lnTo>
                <a:close/>
              </a:path>
            </a:pathLst>
          </a:custGeom>
          <a:blipFill>
            <a:blip r:embed="rId5"/>
            <a:stretch>
              <a:fillRect/>
            </a:stretch>
          </a:blipFill>
        </p:spPr>
        <p:txBody>
          <a:bodyPr/>
          <a:lstStyle/>
          <a:p>
            <a:endParaRPr lang="en-PH"/>
          </a:p>
        </p:txBody>
      </p:sp>
      <p:sp>
        <p:nvSpPr>
          <p:cNvPr id="8" name="TextBox 8"/>
          <p:cNvSpPr txBox="1"/>
          <p:nvPr/>
        </p:nvSpPr>
        <p:spPr>
          <a:xfrm>
            <a:off x="327060" y="1353564"/>
            <a:ext cx="5113501" cy="7175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642EC7"/>
                </a:solidFill>
                <a:latin typeface="Poppins Bold"/>
                <a:ea typeface="Poppins Bold"/>
                <a:cs typeface="Poppins Bold"/>
                <a:sym typeface="Poppins Bold"/>
              </a:rPr>
              <a:t>Storage of Data</a:t>
            </a:r>
          </a:p>
        </p:txBody>
      </p:sp>
      <p:sp>
        <p:nvSpPr>
          <p:cNvPr id="9" name="TextBox 9"/>
          <p:cNvSpPr txBox="1"/>
          <p:nvPr/>
        </p:nvSpPr>
        <p:spPr>
          <a:xfrm>
            <a:off x="214495" y="9541"/>
            <a:ext cx="8482213" cy="976660"/>
          </a:xfrm>
          <a:prstGeom prst="rect">
            <a:avLst/>
          </a:prstGeom>
        </p:spPr>
        <p:txBody>
          <a:bodyPr lIns="0" tIns="0" rIns="0" bIns="0" rtlCol="0" anchor="t">
            <a:spAutoFit/>
          </a:bodyPr>
          <a:lstStyle/>
          <a:p>
            <a:pPr marL="0" lvl="0" indent="0" algn="l">
              <a:lnSpc>
                <a:spcPts val="3713"/>
              </a:lnSpc>
              <a:spcBef>
                <a:spcPct val="0"/>
              </a:spcBef>
            </a:pPr>
            <a:r>
              <a:rPr lang="en-US" sz="3315" b="1" spc="-99">
                <a:solidFill>
                  <a:srgbClr val="FFFFFF"/>
                </a:solidFill>
                <a:latin typeface="Poppins Bold"/>
                <a:ea typeface="Poppins Bold"/>
                <a:cs typeface="Poppins Bold"/>
                <a:sym typeface="Poppins Bold"/>
              </a:rPr>
              <a:t>3.1 Fundamentals of Computer Hardware Operations</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TotalTime>
  <Words>6403</Words>
  <Application>Microsoft Office PowerPoint</Application>
  <PresentationFormat>Custom</PresentationFormat>
  <Paragraphs>2641</Paragraphs>
  <Slides>71</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71</vt:i4>
      </vt:variant>
    </vt:vector>
  </HeadingPairs>
  <TitlesOfParts>
    <vt:vector size="89" baseType="lpstr">
      <vt:lpstr>Organic</vt:lpstr>
      <vt:lpstr>Poppins Bold Italics</vt:lpstr>
      <vt:lpstr>Gagalin</vt:lpstr>
      <vt:lpstr>Times New Roman</vt:lpstr>
      <vt:lpstr>Open Sans Bold Italics</vt:lpstr>
      <vt:lpstr>Aptos</vt:lpstr>
      <vt:lpstr>Bukhari Script</vt:lpstr>
      <vt:lpstr>Open Sans Bold</vt:lpstr>
      <vt:lpstr>Alatsi</vt:lpstr>
      <vt:lpstr>Aptos Display</vt:lpstr>
      <vt:lpstr>Open Sans Extra Bold</vt:lpstr>
      <vt:lpstr>Canva Sans Bold</vt:lpstr>
      <vt:lpstr>Poppins Bold</vt:lpstr>
      <vt:lpstr>Open Sans</vt:lpstr>
      <vt:lpstr>Poppins</vt:lpstr>
      <vt:lpstr>Now Bold</vt:lpstr>
      <vt:lpstr>Arial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dc:title>
  <dc:creator>John</dc:creator>
  <cp:lastModifiedBy>Chezka Mae Madrona</cp:lastModifiedBy>
  <cp:revision>4</cp:revision>
  <dcterms:created xsi:type="dcterms:W3CDTF">2006-08-16T00:00:00Z</dcterms:created>
  <dcterms:modified xsi:type="dcterms:W3CDTF">2024-10-11T10:34:44Z</dcterms:modified>
  <dc:identifier>DAFtWCW-2tQ</dc:identifier>
</cp:coreProperties>
</file>