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sldIdLst>
    <p:sldId id="367"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Lst>
  <p:sldSz cx="18288000" cy="10287000"/>
  <p:notesSz cx="6858000" cy="9144000"/>
  <p:embeddedFontLst>
    <p:embeddedFont>
      <p:font typeface="Alatsi" panose="020B0604020202020204" charset="0"/>
      <p:regular r:id="rId114"/>
    </p:embeddedFont>
    <p:embeddedFont>
      <p:font typeface="Arimo Italics" panose="020B0604020202020204" charset="0"/>
      <p:regular r:id="rId115"/>
    </p:embeddedFont>
    <p:embeddedFont>
      <p:font typeface="Canva Sans Bold" panose="020B0604020202020204" charset="0"/>
      <p:regular r:id="rId116"/>
    </p:embeddedFont>
    <p:embeddedFont>
      <p:font typeface="Open Sans" panose="020B0606030504020204" pitchFamily="34" charset="0"/>
      <p:regular r:id="rId117"/>
      <p:bold r:id="rId118"/>
      <p:italic r:id="rId119"/>
      <p:boldItalic r:id="rId120"/>
    </p:embeddedFont>
    <p:embeddedFont>
      <p:font typeface="Open Sans Bold" panose="020B0806030504020204" charset="0"/>
      <p:regular r:id="rId121"/>
      <p:bold r:id="rId122"/>
    </p:embeddedFont>
    <p:embeddedFont>
      <p:font typeface="Open Sans Bold Italics" panose="020B0604020202020204" charset="0"/>
      <p:regular r:id="rId123"/>
    </p:embeddedFont>
    <p:embeddedFont>
      <p:font typeface="Open Sans Italics" panose="020B0604020202020204" charset="0"/>
      <p:regular r:id="rId124"/>
    </p:embeddedFont>
    <p:embeddedFont>
      <p:font typeface="Poppins" panose="00000500000000000000" pitchFamily="2" charset="0"/>
      <p:regular r:id="rId125"/>
      <p:bold r:id="rId126"/>
      <p:italic r:id="rId127"/>
      <p:boldItalic r:id="rId128"/>
    </p:embeddedFont>
    <p:embeddedFont>
      <p:font typeface="Poppins Bold" panose="00000800000000000000" charset="0"/>
      <p:regular r:id="rId1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84" autoAdjust="0"/>
    <p:restoredTop sz="94622" autoAdjust="0"/>
  </p:normalViewPr>
  <p:slideViewPr>
    <p:cSldViewPr>
      <p:cViewPr>
        <p:scale>
          <a:sx n="66" d="100"/>
          <a:sy n="66" d="100"/>
        </p:scale>
        <p:origin x="798"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4.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0.fntdata"/><Relationship Id="rId128" Type="http://schemas.openxmlformats.org/officeDocument/2006/relationships/font" Target="fonts/font1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5.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11.fntdata"/><Relationship Id="rId129" Type="http://schemas.openxmlformats.org/officeDocument/2006/relationships/font" Target="fonts/font16.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fntdata"/><Relationship Id="rId119" Type="http://schemas.openxmlformats.org/officeDocument/2006/relationships/font" Target="fonts/font6.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7.fntdata"/><Relationship Id="rId125"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2.fntdata"/><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2D91-BAE7-84D6-2396-03531E59BA60}"/>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1A93F4B2-D577-E6FE-546E-E5E7FC28C7F4}"/>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1C3C252E-532C-6234-4A3F-E6978725F450}"/>
              </a:ext>
            </a:extLst>
          </p:cNvPr>
          <p:cNvSpPr>
            <a:spLocks noGrp="1"/>
          </p:cNvSpPr>
          <p:nvPr>
            <p:ph type="dt" sz="half" idx="10"/>
          </p:nvPr>
        </p:nvSpPr>
        <p:spPr/>
        <p:txBody>
          <a:bodyPr/>
          <a:lstStyle/>
          <a:p>
            <a:fld id="{1406F9D2-E488-4BCF-BCE2-012C946FBB0D}" type="datetimeFigureOut">
              <a:rPr lang="en-PH" smtClean="0"/>
              <a:t>11/10/2024</a:t>
            </a:fld>
            <a:endParaRPr lang="en-PH"/>
          </a:p>
        </p:txBody>
      </p:sp>
      <p:sp>
        <p:nvSpPr>
          <p:cNvPr id="5" name="Footer Placeholder 4">
            <a:extLst>
              <a:ext uri="{FF2B5EF4-FFF2-40B4-BE49-F238E27FC236}">
                <a16:creationId xmlns:a16="http://schemas.microsoft.com/office/drawing/2014/main" id="{05E40555-1ADE-5542-182F-0B580A24BC61}"/>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5A30AE61-E369-0AFF-9298-D334577D2979}"/>
              </a:ext>
            </a:extLst>
          </p:cNvPr>
          <p:cNvSpPr>
            <a:spLocks noGrp="1"/>
          </p:cNvSpPr>
          <p:nvPr>
            <p:ph type="sldNum" sz="quarter" idx="12"/>
          </p:nvPr>
        </p:nvSpPr>
        <p:spPr/>
        <p:txBody>
          <a:bodyPr/>
          <a:lstStyle/>
          <a:p>
            <a:fld id="{EE0D5BE7-83FF-4AA9-AC4C-0A68FA837134}" type="slidenum">
              <a:rPr lang="en-PH" smtClean="0"/>
              <a:t>‹#›</a:t>
            </a:fld>
            <a:endParaRPr lang="en-PH"/>
          </a:p>
        </p:txBody>
      </p:sp>
    </p:spTree>
    <p:extLst>
      <p:ext uri="{BB962C8B-B14F-4D97-AF65-F5344CB8AC3E}">
        <p14:creationId xmlns:p14="http://schemas.microsoft.com/office/powerpoint/2010/main" val="2110933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B590-3ABA-6736-7C62-A39AB80BE9D0}"/>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EA21236C-1CCF-ED42-D439-F6EDB3EA97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6E933216-8551-E9E4-C361-D14AA94280D6}"/>
              </a:ext>
            </a:extLst>
          </p:cNvPr>
          <p:cNvSpPr>
            <a:spLocks noGrp="1"/>
          </p:cNvSpPr>
          <p:nvPr>
            <p:ph type="dt" sz="half" idx="10"/>
          </p:nvPr>
        </p:nvSpPr>
        <p:spPr/>
        <p:txBody>
          <a:bodyPr/>
          <a:lstStyle/>
          <a:p>
            <a:fld id="{1406F9D2-E488-4BCF-BCE2-012C946FBB0D}" type="datetimeFigureOut">
              <a:rPr lang="en-PH" smtClean="0"/>
              <a:t>11/10/2024</a:t>
            </a:fld>
            <a:endParaRPr lang="en-PH"/>
          </a:p>
        </p:txBody>
      </p:sp>
      <p:sp>
        <p:nvSpPr>
          <p:cNvPr id="5" name="Footer Placeholder 4">
            <a:extLst>
              <a:ext uri="{FF2B5EF4-FFF2-40B4-BE49-F238E27FC236}">
                <a16:creationId xmlns:a16="http://schemas.microsoft.com/office/drawing/2014/main" id="{D668D5AA-6723-9446-C8A2-4DA0A3A88E87}"/>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B930E694-221F-43CC-44EC-6094AB90C892}"/>
              </a:ext>
            </a:extLst>
          </p:cNvPr>
          <p:cNvSpPr>
            <a:spLocks noGrp="1"/>
          </p:cNvSpPr>
          <p:nvPr>
            <p:ph type="sldNum" sz="quarter" idx="12"/>
          </p:nvPr>
        </p:nvSpPr>
        <p:spPr/>
        <p:txBody>
          <a:bodyPr/>
          <a:lstStyle/>
          <a:p>
            <a:fld id="{EE0D5BE7-83FF-4AA9-AC4C-0A68FA837134}" type="slidenum">
              <a:rPr lang="en-PH" smtClean="0"/>
              <a:t>‹#›</a:t>
            </a:fld>
            <a:endParaRPr lang="en-PH"/>
          </a:p>
        </p:txBody>
      </p:sp>
    </p:spTree>
    <p:extLst>
      <p:ext uri="{BB962C8B-B14F-4D97-AF65-F5344CB8AC3E}">
        <p14:creationId xmlns:p14="http://schemas.microsoft.com/office/powerpoint/2010/main" val="291686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84C64A-B2ED-0207-2EDF-8C3429EB76C7}"/>
              </a:ext>
            </a:extLst>
          </p:cNvPr>
          <p:cNvSpPr>
            <a:spLocks noGrp="1"/>
          </p:cNvSpPr>
          <p:nvPr>
            <p:ph type="title" orient="vert"/>
          </p:nvPr>
        </p:nvSpPr>
        <p:spPr>
          <a:xfrm>
            <a:off x="13087350" y="547688"/>
            <a:ext cx="3943350" cy="8718550"/>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87CA6F69-FAE6-33A6-F62B-D35A6D4C0A13}"/>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498BD918-AE00-7CD1-A0FF-E895CC47EF6D}"/>
              </a:ext>
            </a:extLst>
          </p:cNvPr>
          <p:cNvSpPr>
            <a:spLocks noGrp="1"/>
          </p:cNvSpPr>
          <p:nvPr>
            <p:ph type="dt" sz="half" idx="10"/>
          </p:nvPr>
        </p:nvSpPr>
        <p:spPr/>
        <p:txBody>
          <a:bodyPr/>
          <a:lstStyle/>
          <a:p>
            <a:fld id="{1406F9D2-E488-4BCF-BCE2-012C946FBB0D}" type="datetimeFigureOut">
              <a:rPr lang="en-PH" smtClean="0"/>
              <a:t>11/10/2024</a:t>
            </a:fld>
            <a:endParaRPr lang="en-PH"/>
          </a:p>
        </p:txBody>
      </p:sp>
      <p:sp>
        <p:nvSpPr>
          <p:cNvPr id="5" name="Footer Placeholder 4">
            <a:extLst>
              <a:ext uri="{FF2B5EF4-FFF2-40B4-BE49-F238E27FC236}">
                <a16:creationId xmlns:a16="http://schemas.microsoft.com/office/drawing/2014/main" id="{AEDB145E-630B-7529-8567-EEA51E1F5B59}"/>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1FB1A3B3-08B8-010C-4DEB-AFC51AD9D755}"/>
              </a:ext>
            </a:extLst>
          </p:cNvPr>
          <p:cNvSpPr>
            <a:spLocks noGrp="1"/>
          </p:cNvSpPr>
          <p:nvPr>
            <p:ph type="sldNum" sz="quarter" idx="12"/>
          </p:nvPr>
        </p:nvSpPr>
        <p:spPr/>
        <p:txBody>
          <a:bodyPr/>
          <a:lstStyle/>
          <a:p>
            <a:fld id="{EE0D5BE7-83FF-4AA9-AC4C-0A68FA837134}" type="slidenum">
              <a:rPr lang="en-PH" smtClean="0"/>
              <a:t>‹#›</a:t>
            </a:fld>
            <a:endParaRPr lang="en-PH"/>
          </a:p>
        </p:txBody>
      </p:sp>
    </p:spTree>
    <p:extLst>
      <p:ext uri="{BB962C8B-B14F-4D97-AF65-F5344CB8AC3E}">
        <p14:creationId xmlns:p14="http://schemas.microsoft.com/office/powerpoint/2010/main" val="243162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7BB1-13DC-D5A2-8EF9-346E4B9EF384}"/>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DBAFC081-3C01-7249-A74E-CC11E03A01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DBD953F3-08EB-EB6D-B414-EDA3D10C16F3}"/>
              </a:ext>
            </a:extLst>
          </p:cNvPr>
          <p:cNvSpPr>
            <a:spLocks noGrp="1"/>
          </p:cNvSpPr>
          <p:nvPr>
            <p:ph type="dt" sz="half" idx="10"/>
          </p:nvPr>
        </p:nvSpPr>
        <p:spPr/>
        <p:txBody>
          <a:bodyPr/>
          <a:lstStyle/>
          <a:p>
            <a:fld id="{1406F9D2-E488-4BCF-BCE2-012C946FBB0D}" type="datetimeFigureOut">
              <a:rPr lang="en-PH" smtClean="0"/>
              <a:t>11/10/2024</a:t>
            </a:fld>
            <a:endParaRPr lang="en-PH"/>
          </a:p>
        </p:txBody>
      </p:sp>
      <p:sp>
        <p:nvSpPr>
          <p:cNvPr id="5" name="Footer Placeholder 4">
            <a:extLst>
              <a:ext uri="{FF2B5EF4-FFF2-40B4-BE49-F238E27FC236}">
                <a16:creationId xmlns:a16="http://schemas.microsoft.com/office/drawing/2014/main" id="{8CE97128-AEE6-8656-E6F3-2C15C4FF76C2}"/>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D6199891-6370-1336-87E7-C3081FEC9F5F}"/>
              </a:ext>
            </a:extLst>
          </p:cNvPr>
          <p:cNvSpPr>
            <a:spLocks noGrp="1"/>
          </p:cNvSpPr>
          <p:nvPr>
            <p:ph type="sldNum" sz="quarter" idx="12"/>
          </p:nvPr>
        </p:nvSpPr>
        <p:spPr/>
        <p:txBody>
          <a:bodyPr/>
          <a:lstStyle/>
          <a:p>
            <a:fld id="{EE0D5BE7-83FF-4AA9-AC4C-0A68FA837134}" type="slidenum">
              <a:rPr lang="en-PH" smtClean="0"/>
              <a:t>‹#›</a:t>
            </a:fld>
            <a:endParaRPr lang="en-PH"/>
          </a:p>
        </p:txBody>
      </p:sp>
    </p:spTree>
    <p:extLst>
      <p:ext uri="{BB962C8B-B14F-4D97-AF65-F5344CB8AC3E}">
        <p14:creationId xmlns:p14="http://schemas.microsoft.com/office/powerpoint/2010/main" val="241702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CB007-2AE8-A1E9-F259-09B737E1C333}"/>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12CDA6D6-5698-D8BA-8DFC-5D5C89B84513}"/>
              </a:ext>
            </a:extLst>
          </p:cNvPr>
          <p:cNvSpPr>
            <a:spLocks noGrp="1"/>
          </p:cNvSpPr>
          <p:nvPr>
            <p:ph type="body" idx="1"/>
          </p:nvPr>
        </p:nvSpPr>
        <p:spPr>
          <a:xfrm>
            <a:off x="1247775" y="6884988"/>
            <a:ext cx="15773400" cy="22494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C0901D-A496-75BA-576C-972701AA57EC}"/>
              </a:ext>
            </a:extLst>
          </p:cNvPr>
          <p:cNvSpPr>
            <a:spLocks noGrp="1"/>
          </p:cNvSpPr>
          <p:nvPr>
            <p:ph type="dt" sz="half" idx="10"/>
          </p:nvPr>
        </p:nvSpPr>
        <p:spPr/>
        <p:txBody>
          <a:bodyPr/>
          <a:lstStyle/>
          <a:p>
            <a:fld id="{1406F9D2-E488-4BCF-BCE2-012C946FBB0D}" type="datetimeFigureOut">
              <a:rPr lang="en-PH" smtClean="0"/>
              <a:t>11/10/2024</a:t>
            </a:fld>
            <a:endParaRPr lang="en-PH"/>
          </a:p>
        </p:txBody>
      </p:sp>
      <p:sp>
        <p:nvSpPr>
          <p:cNvPr id="5" name="Footer Placeholder 4">
            <a:extLst>
              <a:ext uri="{FF2B5EF4-FFF2-40B4-BE49-F238E27FC236}">
                <a16:creationId xmlns:a16="http://schemas.microsoft.com/office/drawing/2014/main" id="{E224D009-FB30-E8EC-C534-0DA0F0BFBC2C}"/>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8DB1D111-437A-F03E-68FD-E12DF069427B}"/>
              </a:ext>
            </a:extLst>
          </p:cNvPr>
          <p:cNvSpPr>
            <a:spLocks noGrp="1"/>
          </p:cNvSpPr>
          <p:nvPr>
            <p:ph type="sldNum" sz="quarter" idx="12"/>
          </p:nvPr>
        </p:nvSpPr>
        <p:spPr/>
        <p:txBody>
          <a:bodyPr/>
          <a:lstStyle/>
          <a:p>
            <a:fld id="{EE0D5BE7-83FF-4AA9-AC4C-0A68FA837134}" type="slidenum">
              <a:rPr lang="en-PH" smtClean="0"/>
              <a:t>‹#›</a:t>
            </a:fld>
            <a:endParaRPr lang="en-PH"/>
          </a:p>
        </p:txBody>
      </p:sp>
    </p:spTree>
    <p:extLst>
      <p:ext uri="{BB962C8B-B14F-4D97-AF65-F5344CB8AC3E}">
        <p14:creationId xmlns:p14="http://schemas.microsoft.com/office/powerpoint/2010/main" val="2518945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CC5C1-CF1F-ED7C-5AE1-C429BD2BC1BA}"/>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D5B18B38-71B3-EE1E-0CC8-DD3C351C3C52}"/>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373A4FA6-7D00-C387-8F24-407CA3C15652}"/>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4A451111-744A-0ADD-B311-CAE1F7AB1803}"/>
              </a:ext>
            </a:extLst>
          </p:cNvPr>
          <p:cNvSpPr>
            <a:spLocks noGrp="1"/>
          </p:cNvSpPr>
          <p:nvPr>
            <p:ph type="dt" sz="half" idx="10"/>
          </p:nvPr>
        </p:nvSpPr>
        <p:spPr/>
        <p:txBody>
          <a:bodyPr/>
          <a:lstStyle/>
          <a:p>
            <a:fld id="{1406F9D2-E488-4BCF-BCE2-012C946FBB0D}" type="datetimeFigureOut">
              <a:rPr lang="en-PH" smtClean="0"/>
              <a:t>11/10/2024</a:t>
            </a:fld>
            <a:endParaRPr lang="en-PH"/>
          </a:p>
        </p:txBody>
      </p:sp>
      <p:sp>
        <p:nvSpPr>
          <p:cNvPr id="6" name="Footer Placeholder 5">
            <a:extLst>
              <a:ext uri="{FF2B5EF4-FFF2-40B4-BE49-F238E27FC236}">
                <a16:creationId xmlns:a16="http://schemas.microsoft.com/office/drawing/2014/main" id="{5AE91116-3653-FC29-DBE2-9DF4926A302A}"/>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57F44E51-8C1D-AB3F-B211-E16E18173619}"/>
              </a:ext>
            </a:extLst>
          </p:cNvPr>
          <p:cNvSpPr>
            <a:spLocks noGrp="1"/>
          </p:cNvSpPr>
          <p:nvPr>
            <p:ph type="sldNum" sz="quarter" idx="12"/>
          </p:nvPr>
        </p:nvSpPr>
        <p:spPr/>
        <p:txBody>
          <a:bodyPr/>
          <a:lstStyle/>
          <a:p>
            <a:fld id="{EE0D5BE7-83FF-4AA9-AC4C-0A68FA837134}" type="slidenum">
              <a:rPr lang="en-PH" smtClean="0"/>
              <a:t>‹#›</a:t>
            </a:fld>
            <a:endParaRPr lang="en-PH"/>
          </a:p>
        </p:txBody>
      </p:sp>
    </p:spTree>
    <p:extLst>
      <p:ext uri="{BB962C8B-B14F-4D97-AF65-F5344CB8AC3E}">
        <p14:creationId xmlns:p14="http://schemas.microsoft.com/office/powerpoint/2010/main" val="70794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2B69B-A62F-E636-9B1B-23B38E5F0223}"/>
              </a:ext>
            </a:extLst>
          </p:cNvPr>
          <p:cNvSpPr>
            <a:spLocks noGrp="1"/>
          </p:cNvSpPr>
          <p:nvPr>
            <p:ph type="title"/>
          </p:nvPr>
        </p:nvSpPr>
        <p:spPr>
          <a:xfrm>
            <a:off x="1260475" y="547688"/>
            <a:ext cx="15773400" cy="1989137"/>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8D2E672B-87A4-1454-4984-D2323CEFDEB4}"/>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571DFB-19CA-1719-C8F0-52974495E2FE}"/>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AFF5375E-7746-BA34-F7E4-989D41E5BB1F}"/>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5B93AA-C149-A0E3-886A-484B5A950420}"/>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B06A3EFC-7B6A-24C7-F69F-E50E8898F01F}"/>
              </a:ext>
            </a:extLst>
          </p:cNvPr>
          <p:cNvSpPr>
            <a:spLocks noGrp="1"/>
          </p:cNvSpPr>
          <p:nvPr>
            <p:ph type="dt" sz="half" idx="10"/>
          </p:nvPr>
        </p:nvSpPr>
        <p:spPr/>
        <p:txBody>
          <a:bodyPr/>
          <a:lstStyle/>
          <a:p>
            <a:fld id="{1406F9D2-E488-4BCF-BCE2-012C946FBB0D}" type="datetimeFigureOut">
              <a:rPr lang="en-PH" smtClean="0"/>
              <a:t>11/10/2024</a:t>
            </a:fld>
            <a:endParaRPr lang="en-PH"/>
          </a:p>
        </p:txBody>
      </p:sp>
      <p:sp>
        <p:nvSpPr>
          <p:cNvPr id="8" name="Footer Placeholder 7">
            <a:extLst>
              <a:ext uri="{FF2B5EF4-FFF2-40B4-BE49-F238E27FC236}">
                <a16:creationId xmlns:a16="http://schemas.microsoft.com/office/drawing/2014/main" id="{C78F9929-40DF-7D9D-296E-7B5DF75759EF}"/>
              </a:ext>
            </a:extLst>
          </p:cNvPr>
          <p:cNvSpPr>
            <a:spLocks noGrp="1"/>
          </p:cNvSpPr>
          <p:nvPr>
            <p:ph type="ftr" sz="quarter" idx="11"/>
          </p:nvPr>
        </p:nvSpPr>
        <p:spPr/>
        <p:txBody>
          <a:bodyPr/>
          <a:lstStyle/>
          <a:p>
            <a:endParaRPr lang="en-PH"/>
          </a:p>
        </p:txBody>
      </p:sp>
      <p:sp>
        <p:nvSpPr>
          <p:cNvPr id="9" name="Slide Number Placeholder 8">
            <a:extLst>
              <a:ext uri="{FF2B5EF4-FFF2-40B4-BE49-F238E27FC236}">
                <a16:creationId xmlns:a16="http://schemas.microsoft.com/office/drawing/2014/main" id="{E09D49D4-CB01-FE05-5CB3-A08D42E17131}"/>
              </a:ext>
            </a:extLst>
          </p:cNvPr>
          <p:cNvSpPr>
            <a:spLocks noGrp="1"/>
          </p:cNvSpPr>
          <p:nvPr>
            <p:ph type="sldNum" sz="quarter" idx="12"/>
          </p:nvPr>
        </p:nvSpPr>
        <p:spPr/>
        <p:txBody>
          <a:bodyPr/>
          <a:lstStyle/>
          <a:p>
            <a:fld id="{EE0D5BE7-83FF-4AA9-AC4C-0A68FA837134}" type="slidenum">
              <a:rPr lang="en-PH" smtClean="0"/>
              <a:t>‹#›</a:t>
            </a:fld>
            <a:endParaRPr lang="en-PH"/>
          </a:p>
        </p:txBody>
      </p:sp>
    </p:spTree>
    <p:extLst>
      <p:ext uri="{BB962C8B-B14F-4D97-AF65-F5344CB8AC3E}">
        <p14:creationId xmlns:p14="http://schemas.microsoft.com/office/powerpoint/2010/main" val="4212762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F81F7-1E42-D96F-FAF2-1E129A6146B0}"/>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DFFDBB16-82A1-46AD-3749-91A8450D1055}"/>
              </a:ext>
            </a:extLst>
          </p:cNvPr>
          <p:cNvSpPr>
            <a:spLocks noGrp="1"/>
          </p:cNvSpPr>
          <p:nvPr>
            <p:ph type="dt" sz="half" idx="10"/>
          </p:nvPr>
        </p:nvSpPr>
        <p:spPr/>
        <p:txBody>
          <a:bodyPr/>
          <a:lstStyle/>
          <a:p>
            <a:fld id="{1406F9D2-E488-4BCF-BCE2-012C946FBB0D}" type="datetimeFigureOut">
              <a:rPr lang="en-PH" smtClean="0"/>
              <a:t>11/10/2024</a:t>
            </a:fld>
            <a:endParaRPr lang="en-PH"/>
          </a:p>
        </p:txBody>
      </p:sp>
      <p:sp>
        <p:nvSpPr>
          <p:cNvPr id="4" name="Footer Placeholder 3">
            <a:extLst>
              <a:ext uri="{FF2B5EF4-FFF2-40B4-BE49-F238E27FC236}">
                <a16:creationId xmlns:a16="http://schemas.microsoft.com/office/drawing/2014/main" id="{EB9D6F83-D4CA-ED53-3DB3-7D7869CB23E0}"/>
              </a:ext>
            </a:extLst>
          </p:cNvPr>
          <p:cNvSpPr>
            <a:spLocks noGrp="1"/>
          </p:cNvSpPr>
          <p:nvPr>
            <p:ph type="ftr" sz="quarter" idx="11"/>
          </p:nvPr>
        </p:nvSpPr>
        <p:spPr/>
        <p:txBody>
          <a:bodyPr/>
          <a:lstStyle/>
          <a:p>
            <a:endParaRPr lang="en-PH"/>
          </a:p>
        </p:txBody>
      </p:sp>
      <p:sp>
        <p:nvSpPr>
          <p:cNvPr id="5" name="Slide Number Placeholder 4">
            <a:extLst>
              <a:ext uri="{FF2B5EF4-FFF2-40B4-BE49-F238E27FC236}">
                <a16:creationId xmlns:a16="http://schemas.microsoft.com/office/drawing/2014/main" id="{F104A7C6-63D5-3AC5-F560-5F901C015304}"/>
              </a:ext>
            </a:extLst>
          </p:cNvPr>
          <p:cNvSpPr>
            <a:spLocks noGrp="1"/>
          </p:cNvSpPr>
          <p:nvPr>
            <p:ph type="sldNum" sz="quarter" idx="12"/>
          </p:nvPr>
        </p:nvSpPr>
        <p:spPr/>
        <p:txBody>
          <a:bodyPr/>
          <a:lstStyle/>
          <a:p>
            <a:fld id="{EE0D5BE7-83FF-4AA9-AC4C-0A68FA837134}" type="slidenum">
              <a:rPr lang="en-PH" smtClean="0"/>
              <a:t>‹#›</a:t>
            </a:fld>
            <a:endParaRPr lang="en-PH"/>
          </a:p>
        </p:txBody>
      </p:sp>
    </p:spTree>
    <p:extLst>
      <p:ext uri="{BB962C8B-B14F-4D97-AF65-F5344CB8AC3E}">
        <p14:creationId xmlns:p14="http://schemas.microsoft.com/office/powerpoint/2010/main" val="3280437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69F222-BC89-FB49-30D1-FDDE2E556C53}"/>
              </a:ext>
            </a:extLst>
          </p:cNvPr>
          <p:cNvSpPr>
            <a:spLocks noGrp="1"/>
          </p:cNvSpPr>
          <p:nvPr>
            <p:ph type="dt" sz="half" idx="10"/>
          </p:nvPr>
        </p:nvSpPr>
        <p:spPr/>
        <p:txBody>
          <a:bodyPr/>
          <a:lstStyle/>
          <a:p>
            <a:fld id="{1406F9D2-E488-4BCF-BCE2-012C946FBB0D}" type="datetimeFigureOut">
              <a:rPr lang="en-PH" smtClean="0"/>
              <a:t>11/10/2024</a:t>
            </a:fld>
            <a:endParaRPr lang="en-PH"/>
          </a:p>
        </p:txBody>
      </p:sp>
      <p:sp>
        <p:nvSpPr>
          <p:cNvPr id="3" name="Footer Placeholder 2">
            <a:extLst>
              <a:ext uri="{FF2B5EF4-FFF2-40B4-BE49-F238E27FC236}">
                <a16:creationId xmlns:a16="http://schemas.microsoft.com/office/drawing/2014/main" id="{6F318420-2C69-6C3B-6494-19D263C5A8ED}"/>
              </a:ext>
            </a:extLst>
          </p:cNvPr>
          <p:cNvSpPr>
            <a:spLocks noGrp="1"/>
          </p:cNvSpPr>
          <p:nvPr>
            <p:ph type="ftr" sz="quarter" idx="11"/>
          </p:nvPr>
        </p:nvSpPr>
        <p:spPr/>
        <p:txBody>
          <a:bodyPr/>
          <a:lstStyle/>
          <a:p>
            <a:endParaRPr lang="en-PH" dirty="0"/>
          </a:p>
        </p:txBody>
      </p:sp>
      <p:sp>
        <p:nvSpPr>
          <p:cNvPr id="4" name="Slide Number Placeholder 3">
            <a:extLst>
              <a:ext uri="{FF2B5EF4-FFF2-40B4-BE49-F238E27FC236}">
                <a16:creationId xmlns:a16="http://schemas.microsoft.com/office/drawing/2014/main" id="{DF8A49B5-D1E3-7E58-9182-15A4599E244B}"/>
              </a:ext>
            </a:extLst>
          </p:cNvPr>
          <p:cNvSpPr>
            <a:spLocks noGrp="1"/>
          </p:cNvSpPr>
          <p:nvPr>
            <p:ph type="sldNum" sz="quarter" idx="12"/>
          </p:nvPr>
        </p:nvSpPr>
        <p:spPr/>
        <p:txBody>
          <a:bodyPr/>
          <a:lstStyle/>
          <a:p>
            <a:fld id="{EE0D5BE7-83FF-4AA9-AC4C-0A68FA837134}" type="slidenum">
              <a:rPr lang="en-PH" smtClean="0"/>
              <a:t>‹#›</a:t>
            </a:fld>
            <a:endParaRPr lang="en-PH"/>
          </a:p>
        </p:txBody>
      </p:sp>
    </p:spTree>
    <p:extLst>
      <p:ext uri="{BB962C8B-B14F-4D97-AF65-F5344CB8AC3E}">
        <p14:creationId xmlns:p14="http://schemas.microsoft.com/office/powerpoint/2010/main" val="1229756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E5C53-A03F-ED08-27B1-5EFE697EF6DE}"/>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B5310D3F-0101-D853-AFA1-728144E389F1}"/>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34641742-600A-010F-0FA4-607748628F6D}"/>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590030-B395-B443-BFE2-AF7CA4A182ED}"/>
              </a:ext>
            </a:extLst>
          </p:cNvPr>
          <p:cNvSpPr>
            <a:spLocks noGrp="1"/>
          </p:cNvSpPr>
          <p:nvPr>
            <p:ph type="dt" sz="half" idx="10"/>
          </p:nvPr>
        </p:nvSpPr>
        <p:spPr/>
        <p:txBody>
          <a:bodyPr/>
          <a:lstStyle/>
          <a:p>
            <a:fld id="{1406F9D2-E488-4BCF-BCE2-012C946FBB0D}" type="datetimeFigureOut">
              <a:rPr lang="en-PH" smtClean="0"/>
              <a:t>11/10/2024</a:t>
            </a:fld>
            <a:endParaRPr lang="en-PH"/>
          </a:p>
        </p:txBody>
      </p:sp>
      <p:sp>
        <p:nvSpPr>
          <p:cNvPr id="6" name="Footer Placeholder 5">
            <a:extLst>
              <a:ext uri="{FF2B5EF4-FFF2-40B4-BE49-F238E27FC236}">
                <a16:creationId xmlns:a16="http://schemas.microsoft.com/office/drawing/2014/main" id="{B002688A-C688-AE4D-758A-6280EA53D102}"/>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B2F5A3E3-3055-5BD4-55B5-A63B4071E44A}"/>
              </a:ext>
            </a:extLst>
          </p:cNvPr>
          <p:cNvSpPr>
            <a:spLocks noGrp="1"/>
          </p:cNvSpPr>
          <p:nvPr>
            <p:ph type="sldNum" sz="quarter" idx="12"/>
          </p:nvPr>
        </p:nvSpPr>
        <p:spPr/>
        <p:txBody>
          <a:bodyPr/>
          <a:lstStyle/>
          <a:p>
            <a:fld id="{EE0D5BE7-83FF-4AA9-AC4C-0A68FA837134}" type="slidenum">
              <a:rPr lang="en-PH" smtClean="0"/>
              <a:t>‹#›</a:t>
            </a:fld>
            <a:endParaRPr lang="en-PH"/>
          </a:p>
        </p:txBody>
      </p:sp>
    </p:spTree>
    <p:extLst>
      <p:ext uri="{BB962C8B-B14F-4D97-AF65-F5344CB8AC3E}">
        <p14:creationId xmlns:p14="http://schemas.microsoft.com/office/powerpoint/2010/main" val="4213992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D835-DFAF-BA19-7BA8-2FD764ED5E42}"/>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707AD00A-7E80-57CE-4E97-83031C5F6713}"/>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1AB55D50-176A-00A5-D079-5AA454A4BB85}"/>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C98B8-9AC6-44B3-BFFE-7468973D1B32}"/>
              </a:ext>
            </a:extLst>
          </p:cNvPr>
          <p:cNvSpPr>
            <a:spLocks noGrp="1"/>
          </p:cNvSpPr>
          <p:nvPr>
            <p:ph type="dt" sz="half" idx="10"/>
          </p:nvPr>
        </p:nvSpPr>
        <p:spPr/>
        <p:txBody>
          <a:bodyPr/>
          <a:lstStyle/>
          <a:p>
            <a:fld id="{1406F9D2-E488-4BCF-BCE2-012C946FBB0D}" type="datetimeFigureOut">
              <a:rPr lang="en-PH" smtClean="0"/>
              <a:t>11/10/2024</a:t>
            </a:fld>
            <a:endParaRPr lang="en-PH"/>
          </a:p>
        </p:txBody>
      </p:sp>
      <p:sp>
        <p:nvSpPr>
          <p:cNvPr id="6" name="Footer Placeholder 5">
            <a:extLst>
              <a:ext uri="{FF2B5EF4-FFF2-40B4-BE49-F238E27FC236}">
                <a16:creationId xmlns:a16="http://schemas.microsoft.com/office/drawing/2014/main" id="{FEF37E88-B7BB-FFA3-B7B3-DE7FBDD85D73}"/>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38724723-C34F-6B6C-49DB-26AEBB9A9238}"/>
              </a:ext>
            </a:extLst>
          </p:cNvPr>
          <p:cNvSpPr>
            <a:spLocks noGrp="1"/>
          </p:cNvSpPr>
          <p:nvPr>
            <p:ph type="sldNum" sz="quarter" idx="12"/>
          </p:nvPr>
        </p:nvSpPr>
        <p:spPr/>
        <p:txBody>
          <a:bodyPr/>
          <a:lstStyle/>
          <a:p>
            <a:fld id="{EE0D5BE7-83FF-4AA9-AC4C-0A68FA837134}" type="slidenum">
              <a:rPr lang="en-PH" smtClean="0"/>
              <a:t>‹#›</a:t>
            </a:fld>
            <a:endParaRPr lang="en-PH"/>
          </a:p>
        </p:txBody>
      </p:sp>
    </p:spTree>
    <p:extLst>
      <p:ext uri="{BB962C8B-B14F-4D97-AF65-F5344CB8AC3E}">
        <p14:creationId xmlns:p14="http://schemas.microsoft.com/office/powerpoint/2010/main" val="3922650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exampaperspractice.co.uk/"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80E140-2237-A161-1348-6E6B3401B6A7}"/>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9D6A35C1-BF6A-35C9-B1E1-95E239EEF868}"/>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Date Placeholder 3">
            <a:extLst>
              <a:ext uri="{FF2B5EF4-FFF2-40B4-BE49-F238E27FC236}">
                <a16:creationId xmlns:a16="http://schemas.microsoft.com/office/drawing/2014/main" id="{0BD579F4-49BC-DDE3-93F8-DE595548A497}"/>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1406F9D2-E488-4BCF-BCE2-012C946FBB0D}" type="datetimeFigureOut">
              <a:rPr lang="en-PH" smtClean="0"/>
              <a:t>11/10/2024</a:t>
            </a:fld>
            <a:endParaRPr lang="en-PH"/>
          </a:p>
        </p:txBody>
      </p:sp>
      <p:sp>
        <p:nvSpPr>
          <p:cNvPr id="5" name="Footer Placeholder 4">
            <a:extLst>
              <a:ext uri="{FF2B5EF4-FFF2-40B4-BE49-F238E27FC236}">
                <a16:creationId xmlns:a16="http://schemas.microsoft.com/office/drawing/2014/main" id="{C595BEE6-908F-F5B3-757C-98DACBEC8167}"/>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PH" dirty="0"/>
          </a:p>
        </p:txBody>
      </p:sp>
      <p:sp>
        <p:nvSpPr>
          <p:cNvPr id="6" name="Slide Number Placeholder 5">
            <a:extLst>
              <a:ext uri="{FF2B5EF4-FFF2-40B4-BE49-F238E27FC236}">
                <a16:creationId xmlns:a16="http://schemas.microsoft.com/office/drawing/2014/main" id="{6B80BE47-3256-6688-44CD-942F62A703E7}"/>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EE0D5BE7-83FF-4AA9-AC4C-0A68FA837134}" type="slidenum">
              <a:rPr lang="en-PH" smtClean="0"/>
              <a:t>‹#›</a:t>
            </a:fld>
            <a:endParaRPr lang="en-PH"/>
          </a:p>
        </p:txBody>
      </p:sp>
      <p:pic>
        <p:nvPicPr>
          <p:cNvPr id="11" name="Picture 10">
            <a:extLst>
              <a:ext uri="{FF2B5EF4-FFF2-40B4-BE49-F238E27FC236}">
                <a16:creationId xmlns:a16="http://schemas.microsoft.com/office/drawing/2014/main" id="{2C99689E-847C-CB41-BBD1-F9C454018AEC}"/>
              </a:ext>
            </a:extLst>
          </p:cNvPr>
          <p:cNvPicPr>
            <a:picLocks noChangeAspect="1"/>
          </p:cNvPicPr>
          <p:nvPr userDrawn="1"/>
        </p:nvPicPr>
        <p:blipFill>
          <a:blip r:embed="rId13" cstate="print">
            <a:alphaModFix amt="5000"/>
            <a:extLst>
              <a:ext uri="{28A0092B-C50C-407E-A947-70E740481C1C}">
                <a14:useLocalDpi xmlns:a14="http://schemas.microsoft.com/office/drawing/2010/main" val="0"/>
              </a:ext>
            </a:extLst>
          </a:blip>
          <a:stretch>
            <a:fillRect/>
          </a:stretch>
        </p:blipFill>
        <p:spPr>
          <a:xfrm>
            <a:off x="4471757" y="2815221"/>
            <a:ext cx="9344486" cy="3762152"/>
          </a:xfrm>
          <a:prstGeom prst="rect">
            <a:avLst/>
          </a:prstGeom>
        </p:spPr>
      </p:pic>
      <p:sp>
        <p:nvSpPr>
          <p:cNvPr id="12" name="TextBox 7">
            <a:extLst>
              <a:ext uri="{FF2B5EF4-FFF2-40B4-BE49-F238E27FC236}">
                <a16:creationId xmlns:a16="http://schemas.microsoft.com/office/drawing/2014/main" id="{30CFA8D1-00CC-7419-EDE5-204F51CD2B9D}"/>
              </a:ext>
            </a:extLst>
          </p:cNvPr>
          <p:cNvSpPr txBox="1"/>
          <p:nvPr userDrawn="1"/>
        </p:nvSpPr>
        <p:spPr>
          <a:xfrm>
            <a:off x="7172097" y="6654544"/>
            <a:ext cx="394380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0" i="0" dirty="0">
                <a:solidFill>
                  <a:schemeClr val="bg1">
                    <a:lumMod val="50000"/>
                  </a:schemeClr>
                </a:solidFill>
                <a:effectLst/>
                <a:latin typeface="Times New Roman" panose="02020603050405020304" pitchFamily="18" charset="0"/>
                <a:cs typeface="Times New Roman" panose="02020603050405020304" pitchFamily="18" charset="0"/>
              </a:rPr>
              <a:t>© 2024 Exams Papers Practice. All Rights Reserved</a:t>
            </a:r>
            <a:endParaRPr lang="en-PH" sz="1200" dirty="0">
              <a:solidFill>
                <a:schemeClr val="bg1">
                  <a:lumMod val="50000"/>
                </a:schemeClr>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25E99815-CAE5-1688-7A9E-6D0515B8C48B}"/>
              </a:ext>
            </a:extLst>
          </p:cNvPr>
          <p:cNvPicPr>
            <a:picLocks noChangeAspect="1"/>
          </p:cNvPicPr>
          <p:nvPr userDrawn="1"/>
        </p:nvPicPr>
        <p:blipFill>
          <a:blip r:embed="rId14" cstate="print">
            <a:alphaModFix amt="85000"/>
            <a:extLst>
              <a:ext uri="{28A0092B-C50C-407E-A947-70E740481C1C}">
                <a14:useLocalDpi xmlns:a14="http://schemas.microsoft.com/office/drawing/2010/main" val="0"/>
              </a:ext>
            </a:extLst>
          </a:blip>
          <a:stretch>
            <a:fillRect/>
          </a:stretch>
        </p:blipFill>
        <p:spPr>
          <a:xfrm>
            <a:off x="8098295" y="126680"/>
            <a:ext cx="2091410" cy="842015"/>
          </a:xfrm>
          <a:prstGeom prst="rect">
            <a:avLst/>
          </a:prstGeom>
        </p:spPr>
      </p:pic>
      <p:sp>
        <p:nvSpPr>
          <p:cNvPr id="14" name="Footer Placeholder 2">
            <a:extLst>
              <a:ext uri="{FF2B5EF4-FFF2-40B4-BE49-F238E27FC236}">
                <a16:creationId xmlns:a16="http://schemas.microsoft.com/office/drawing/2014/main" id="{5C64489B-83EA-BE7C-39F8-6862B927BC82}"/>
              </a:ext>
            </a:extLst>
          </p:cNvPr>
          <p:cNvSpPr txBox="1">
            <a:spLocks/>
          </p:cNvSpPr>
          <p:nvPr userDrawn="1"/>
        </p:nvSpPr>
        <p:spPr>
          <a:xfrm>
            <a:off x="6215062" y="9469847"/>
            <a:ext cx="58578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500" dirty="0">
                <a:solidFill>
                  <a:schemeClr val="tx1">
                    <a:lumMod val="85000"/>
                    <a:lumOff val="15000"/>
                  </a:schemeClr>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www.exampaperspractice.co.uk</a:t>
            </a:r>
            <a:endParaRPr lang="en-GB" sz="15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41027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sv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26.svg"/></Relationships>
</file>

<file path=ppt/slides/_rels/slide100.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image" Target="../media/image206.svg"/><Relationship Id="rId3" Type="http://schemas.openxmlformats.org/officeDocument/2006/relationships/image" Target="../media/image107.svg"/><Relationship Id="rId7" Type="http://schemas.openxmlformats.org/officeDocument/2006/relationships/image" Target="../media/image111.svg"/><Relationship Id="rId12" Type="http://schemas.openxmlformats.org/officeDocument/2006/relationships/image" Target="../media/image205.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204.svg"/><Relationship Id="rId5" Type="http://schemas.openxmlformats.org/officeDocument/2006/relationships/image" Target="../media/image109.svg"/><Relationship Id="rId10" Type="http://schemas.openxmlformats.org/officeDocument/2006/relationships/image" Target="../media/image203.png"/><Relationship Id="rId4" Type="http://schemas.openxmlformats.org/officeDocument/2006/relationships/image" Target="../media/image108.png"/><Relationship Id="rId9" Type="http://schemas.openxmlformats.org/officeDocument/2006/relationships/image" Target="../media/image202.svg"/></Relationships>
</file>

<file path=ppt/slides/_rels/slide101.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10.svg"/><Relationship Id="rId3" Type="http://schemas.openxmlformats.org/officeDocument/2006/relationships/image" Target="../media/image107.svg"/><Relationship Id="rId7" Type="http://schemas.openxmlformats.org/officeDocument/2006/relationships/image" Target="../media/image111.svg"/><Relationship Id="rId12" Type="http://schemas.openxmlformats.org/officeDocument/2006/relationships/image" Target="../media/image209.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208.svg"/><Relationship Id="rId5" Type="http://schemas.openxmlformats.org/officeDocument/2006/relationships/image" Target="../media/image109.svg"/><Relationship Id="rId15" Type="http://schemas.openxmlformats.org/officeDocument/2006/relationships/image" Target="../media/image194.svg"/><Relationship Id="rId10" Type="http://schemas.openxmlformats.org/officeDocument/2006/relationships/image" Target="../media/image207.png"/><Relationship Id="rId4" Type="http://schemas.openxmlformats.org/officeDocument/2006/relationships/image" Target="../media/image108.png"/><Relationship Id="rId9" Type="http://schemas.openxmlformats.org/officeDocument/2006/relationships/image" Target="../media/image204.svg"/><Relationship Id="rId14" Type="http://schemas.openxmlformats.org/officeDocument/2006/relationships/image" Target="../media/image193.png"/></Relationships>
</file>

<file path=ppt/slides/_rels/slide102.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10.svg"/><Relationship Id="rId3" Type="http://schemas.openxmlformats.org/officeDocument/2006/relationships/image" Target="../media/image107.svg"/><Relationship Id="rId7" Type="http://schemas.openxmlformats.org/officeDocument/2006/relationships/image" Target="../media/image111.svg"/><Relationship Id="rId12" Type="http://schemas.openxmlformats.org/officeDocument/2006/relationships/image" Target="../media/image209.png"/><Relationship Id="rId17" Type="http://schemas.openxmlformats.org/officeDocument/2006/relationships/image" Target="../media/image202.svg"/><Relationship Id="rId2" Type="http://schemas.openxmlformats.org/officeDocument/2006/relationships/image" Target="../media/image106.png"/><Relationship Id="rId16" Type="http://schemas.openxmlformats.org/officeDocument/2006/relationships/image" Target="../media/image201.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208.svg"/><Relationship Id="rId5" Type="http://schemas.openxmlformats.org/officeDocument/2006/relationships/image" Target="../media/image109.svg"/><Relationship Id="rId15" Type="http://schemas.openxmlformats.org/officeDocument/2006/relationships/image" Target="../media/image194.svg"/><Relationship Id="rId10" Type="http://schemas.openxmlformats.org/officeDocument/2006/relationships/image" Target="../media/image207.png"/><Relationship Id="rId4" Type="http://schemas.openxmlformats.org/officeDocument/2006/relationships/image" Target="../media/image108.png"/><Relationship Id="rId9" Type="http://schemas.openxmlformats.org/officeDocument/2006/relationships/image" Target="../media/image204.svg"/><Relationship Id="rId14" Type="http://schemas.openxmlformats.org/officeDocument/2006/relationships/image" Target="../media/image193.png"/></Relationships>
</file>

<file path=ppt/slides/_rels/slide103.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212.svg"/><Relationship Id="rId5" Type="http://schemas.openxmlformats.org/officeDocument/2006/relationships/image" Target="../media/image109.svg"/><Relationship Id="rId10" Type="http://schemas.openxmlformats.org/officeDocument/2006/relationships/image" Target="../media/image211.png"/><Relationship Id="rId4" Type="http://schemas.openxmlformats.org/officeDocument/2006/relationships/image" Target="../media/image108.png"/><Relationship Id="rId9" Type="http://schemas.openxmlformats.org/officeDocument/2006/relationships/image" Target="../media/image210.svg"/></Relationships>
</file>

<file path=ppt/slides/_rels/slide104.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08.svg"/><Relationship Id="rId3" Type="http://schemas.openxmlformats.org/officeDocument/2006/relationships/image" Target="../media/image107.svg"/><Relationship Id="rId7" Type="http://schemas.openxmlformats.org/officeDocument/2006/relationships/image" Target="../media/image111.svg"/><Relationship Id="rId12" Type="http://schemas.openxmlformats.org/officeDocument/2006/relationships/image" Target="../media/image207.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212.svg"/><Relationship Id="rId5" Type="http://schemas.openxmlformats.org/officeDocument/2006/relationships/image" Target="../media/image109.svg"/><Relationship Id="rId10" Type="http://schemas.openxmlformats.org/officeDocument/2006/relationships/image" Target="../media/image211.png"/><Relationship Id="rId4" Type="http://schemas.openxmlformats.org/officeDocument/2006/relationships/image" Target="../media/image108.png"/><Relationship Id="rId9" Type="http://schemas.openxmlformats.org/officeDocument/2006/relationships/image" Target="../media/image210.svg"/></Relationships>
</file>

<file path=ppt/slides/_rels/slide105.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08.svg"/><Relationship Id="rId3" Type="http://schemas.openxmlformats.org/officeDocument/2006/relationships/image" Target="../media/image107.svg"/><Relationship Id="rId7" Type="http://schemas.openxmlformats.org/officeDocument/2006/relationships/image" Target="../media/image111.svg"/><Relationship Id="rId12" Type="http://schemas.openxmlformats.org/officeDocument/2006/relationships/image" Target="../media/image207.png"/><Relationship Id="rId17" Type="http://schemas.openxmlformats.org/officeDocument/2006/relationships/image" Target="../media/image194.svg"/><Relationship Id="rId2" Type="http://schemas.openxmlformats.org/officeDocument/2006/relationships/image" Target="../media/image106.png"/><Relationship Id="rId16" Type="http://schemas.openxmlformats.org/officeDocument/2006/relationships/image" Target="../media/image193.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212.svg"/><Relationship Id="rId5" Type="http://schemas.openxmlformats.org/officeDocument/2006/relationships/image" Target="../media/image109.svg"/><Relationship Id="rId15" Type="http://schemas.openxmlformats.org/officeDocument/2006/relationships/image" Target="../media/image171.svg"/><Relationship Id="rId10" Type="http://schemas.openxmlformats.org/officeDocument/2006/relationships/image" Target="../media/image211.png"/><Relationship Id="rId4" Type="http://schemas.openxmlformats.org/officeDocument/2006/relationships/image" Target="../media/image108.png"/><Relationship Id="rId9" Type="http://schemas.openxmlformats.org/officeDocument/2006/relationships/image" Target="../media/image210.svg"/><Relationship Id="rId14" Type="http://schemas.openxmlformats.org/officeDocument/2006/relationships/image" Target="../media/image170.png"/></Relationships>
</file>

<file path=ppt/slides/_rels/slide106.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107.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 Id="rId9" Type="http://schemas.openxmlformats.org/officeDocument/2006/relationships/image" Target="../media/image212.svg"/></Relationships>
</file>

<file path=ppt/slides/_rels/slide108.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109.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sv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8.svg"/><Relationship Id="rId5" Type="http://schemas.openxmlformats.org/officeDocument/2006/relationships/image" Target="../media/image38.svg"/><Relationship Id="rId10" Type="http://schemas.openxmlformats.org/officeDocument/2006/relationships/image" Target="../media/image27.png"/><Relationship Id="rId4" Type="http://schemas.openxmlformats.org/officeDocument/2006/relationships/image" Target="../media/image37.png"/><Relationship Id="rId9" Type="http://schemas.openxmlformats.org/officeDocument/2006/relationships/image" Target="../media/image26.svg"/></Relationships>
</file>

<file path=ppt/slides/_rels/slide110.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16.svg"/><Relationship Id="rId7" Type="http://schemas.openxmlformats.org/officeDocument/2006/relationships/image" Target="../media/image2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5.png"/><Relationship Id="rId5" Type="http://schemas.openxmlformats.org/officeDocument/2006/relationships/image" Target="../media/image214.svg"/><Relationship Id="rId4" Type="http://schemas.openxmlformats.org/officeDocument/2006/relationships/image" Target="../media/image213.png"/><Relationship Id="rId9" Type="http://schemas.openxmlformats.org/officeDocument/2006/relationships/image" Target="../media/image218.svg"/></Relationships>
</file>

<file path=ppt/slides/_rels/slide1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20.svg"/><Relationship Id="rId4" Type="http://schemas.openxmlformats.org/officeDocument/2006/relationships/image" Target="../media/image219.png"/></Relationships>
</file>

<file path=ppt/slides/_rels/slide112.xml.rels><?xml version="1.0" encoding="UTF-8" standalone="yes"?>
<Relationships xmlns="http://schemas.openxmlformats.org/package/2006/relationships"><Relationship Id="rId8" Type="http://schemas.openxmlformats.org/officeDocument/2006/relationships/image" Target="../media/image225.png"/><Relationship Id="rId13" Type="http://schemas.openxmlformats.org/officeDocument/2006/relationships/image" Target="../media/image228.svg"/><Relationship Id="rId3" Type="http://schemas.openxmlformats.org/officeDocument/2006/relationships/image" Target="../media/image16.svg"/><Relationship Id="rId7" Type="http://schemas.openxmlformats.org/officeDocument/2006/relationships/image" Target="../media/image224.svg"/><Relationship Id="rId12" Type="http://schemas.openxmlformats.org/officeDocument/2006/relationships/image" Target="../media/image22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23.png"/><Relationship Id="rId11" Type="http://schemas.openxmlformats.org/officeDocument/2006/relationships/image" Target="../media/image220.svg"/><Relationship Id="rId5" Type="http://schemas.openxmlformats.org/officeDocument/2006/relationships/image" Target="../media/image222.svg"/><Relationship Id="rId15" Type="http://schemas.openxmlformats.org/officeDocument/2006/relationships/image" Target="../media/image46.svg"/><Relationship Id="rId10" Type="http://schemas.openxmlformats.org/officeDocument/2006/relationships/image" Target="../media/image219.png"/><Relationship Id="rId4" Type="http://schemas.openxmlformats.org/officeDocument/2006/relationships/image" Target="../media/image221.png"/><Relationship Id="rId9" Type="http://schemas.openxmlformats.org/officeDocument/2006/relationships/image" Target="../media/image226.svg"/><Relationship Id="rId1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16.svg"/><Relationship Id="rId7" Type="http://schemas.openxmlformats.org/officeDocument/2006/relationships/image" Target="../media/image22.svg"/><Relationship Id="rId12"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8.svg"/><Relationship Id="rId5" Type="http://schemas.openxmlformats.org/officeDocument/2006/relationships/image" Target="../media/image38.svg"/><Relationship Id="rId10" Type="http://schemas.openxmlformats.org/officeDocument/2006/relationships/image" Target="../media/image27.png"/><Relationship Id="rId4" Type="http://schemas.openxmlformats.org/officeDocument/2006/relationships/image" Target="../media/image37.png"/><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8.sv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8.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0.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42.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3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6.svg"/><Relationship Id="rId5" Type="http://schemas.openxmlformats.org/officeDocument/2006/relationships/image" Target="../media/image44.svg"/><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6.svg"/><Relationship Id="rId7" Type="http://schemas.openxmlformats.org/officeDocument/2006/relationships/image" Target="../media/image4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50.sv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6.svg"/><Relationship Id="rId7" Type="http://schemas.openxmlformats.org/officeDocument/2006/relationships/image" Target="../media/image4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4.svg"/><Relationship Id="rId10" Type="http://schemas.openxmlformats.org/officeDocument/2006/relationships/image" Target="../media/image53.png"/><Relationship Id="rId4" Type="http://schemas.openxmlformats.org/officeDocument/2006/relationships/image" Target="../media/image43.png"/><Relationship Id="rId9" Type="http://schemas.openxmlformats.org/officeDocument/2006/relationships/image" Target="../media/image52.svg"/></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5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4.sv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6.svg"/><Relationship Id="rId7" Type="http://schemas.openxmlformats.org/officeDocument/2006/relationships/image" Target="../media/image5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38.sv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9.svg"/><Relationship Id="rId3" Type="http://schemas.openxmlformats.org/officeDocument/2006/relationships/image" Target="../media/image16.svg"/><Relationship Id="rId7" Type="http://schemas.openxmlformats.org/officeDocument/2006/relationships/image" Target="../media/image55.svg"/><Relationship Id="rId12" Type="http://schemas.openxmlformats.org/officeDocument/2006/relationships/image" Target="../media/image5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7.svg"/><Relationship Id="rId5" Type="http://schemas.openxmlformats.org/officeDocument/2006/relationships/image" Target="../media/image44.svg"/><Relationship Id="rId10" Type="http://schemas.openxmlformats.org/officeDocument/2006/relationships/image" Target="../media/image56.png"/><Relationship Id="rId4" Type="http://schemas.openxmlformats.org/officeDocument/2006/relationships/image" Target="../media/image43.png"/><Relationship Id="rId9" Type="http://schemas.openxmlformats.org/officeDocument/2006/relationships/image" Target="../media/image38.sv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svg"/><Relationship Id="rId7"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3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22.svg"/></Relationships>
</file>

<file path=ppt/slides/_rels/slide25.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16.svg"/><Relationship Id="rId7" Type="http://schemas.openxmlformats.org/officeDocument/2006/relationships/image" Target="../media/image6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69.sv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6.svg"/><Relationship Id="rId7" Type="http://schemas.openxmlformats.org/officeDocument/2006/relationships/image" Target="../media/image7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4.svg"/><Relationship Id="rId10" Type="http://schemas.openxmlformats.org/officeDocument/2006/relationships/image" Target="../media/image74.png"/><Relationship Id="rId4" Type="http://schemas.openxmlformats.org/officeDocument/2006/relationships/image" Target="../media/image63.png"/><Relationship Id="rId9" Type="http://schemas.openxmlformats.org/officeDocument/2006/relationships/image" Target="../media/image73.svg"/></Relationships>
</file>

<file path=ppt/slides/_rels/slide2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6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76.sv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2.svg"/><Relationship Id="rId7" Type="http://schemas.openxmlformats.org/officeDocument/2006/relationships/image" Target="../media/image7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80.svg"/></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3" Type="http://schemas.openxmlformats.org/officeDocument/2006/relationships/image" Target="../media/image12.svg"/><Relationship Id="rId7" Type="http://schemas.openxmlformats.org/officeDocument/2006/relationships/image" Target="../media/image78.svg"/><Relationship Id="rId12" Type="http://schemas.openxmlformats.org/officeDocument/2006/relationships/image" Target="../media/image85.png"/><Relationship Id="rId17" Type="http://schemas.openxmlformats.org/officeDocument/2006/relationships/image" Target="../media/image90.svg"/><Relationship Id="rId2" Type="http://schemas.openxmlformats.org/officeDocument/2006/relationships/image" Target="../media/image11.png"/><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4.svg"/><Relationship Id="rId5" Type="http://schemas.openxmlformats.org/officeDocument/2006/relationships/image" Target="../media/image16.svg"/><Relationship Id="rId15" Type="http://schemas.openxmlformats.org/officeDocument/2006/relationships/image" Target="../media/image88.svg"/><Relationship Id="rId10" Type="http://schemas.openxmlformats.org/officeDocument/2006/relationships/image" Target="../media/image83.png"/><Relationship Id="rId4" Type="http://schemas.openxmlformats.org/officeDocument/2006/relationships/image" Target="../media/image15.png"/><Relationship Id="rId9" Type="http://schemas.openxmlformats.org/officeDocument/2006/relationships/image" Target="../media/image82.svg"/><Relationship Id="rId14" Type="http://schemas.openxmlformats.org/officeDocument/2006/relationships/image" Target="../media/image87.png"/></Relationships>
</file>

<file path=ppt/slides/_rels/slide35.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12.svg"/><Relationship Id="rId7" Type="http://schemas.openxmlformats.org/officeDocument/2006/relationships/image" Target="../media/image78.svg"/><Relationship Id="rId12" Type="http://schemas.openxmlformats.org/officeDocument/2006/relationships/image" Target="../media/image9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94.png"/><Relationship Id="rId5" Type="http://schemas.openxmlformats.org/officeDocument/2006/relationships/image" Target="../media/image16.svg"/><Relationship Id="rId10" Type="http://schemas.openxmlformats.org/officeDocument/2006/relationships/image" Target="../media/image93.svg"/><Relationship Id="rId4" Type="http://schemas.openxmlformats.org/officeDocument/2006/relationships/image" Target="../media/image15.png"/><Relationship Id="rId9"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7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6.sv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2.svg"/><Relationship Id="rId7" Type="http://schemas.openxmlformats.org/officeDocument/2006/relationships/image" Target="../media/image7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99.svg"/><Relationship Id="rId5" Type="http://schemas.openxmlformats.org/officeDocument/2006/relationships/image" Target="../media/image16.svg"/><Relationship Id="rId10" Type="http://schemas.openxmlformats.org/officeDocument/2006/relationships/image" Target="../media/image98.png"/><Relationship Id="rId4" Type="http://schemas.openxmlformats.org/officeDocument/2006/relationships/image" Target="../media/image15.png"/><Relationship Id="rId9" Type="http://schemas.openxmlformats.org/officeDocument/2006/relationships/image" Target="../media/image97.svg"/></Relationships>
</file>

<file path=ppt/slides/_rels/slide3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3" Type="http://schemas.openxmlformats.org/officeDocument/2006/relationships/image" Target="../media/image12.svg"/><Relationship Id="rId7" Type="http://schemas.openxmlformats.org/officeDocument/2006/relationships/image" Target="../media/image78.svg"/><Relationship Id="rId12" Type="http://schemas.openxmlformats.org/officeDocument/2006/relationships/image" Target="../media/image85.png"/><Relationship Id="rId17" Type="http://schemas.openxmlformats.org/officeDocument/2006/relationships/image" Target="../media/image90.svg"/><Relationship Id="rId2" Type="http://schemas.openxmlformats.org/officeDocument/2006/relationships/image" Target="../media/image11.png"/><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4.svg"/><Relationship Id="rId5" Type="http://schemas.openxmlformats.org/officeDocument/2006/relationships/image" Target="../media/image16.svg"/><Relationship Id="rId15" Type="http://schemas.openxmlformats.org/officeDocument/2006/relationships/image" Target="../media/image88.svg"/><Relationship Id="rId10" Type="http://schemas.openxmlformats.org/officeDocument/2006/relationships/image" Target="../media/image83.png"/><Relationship Id="rId4" Type="http://schemas.openxmlformats.org/officeDocument/2006/relationships/image" Target="../media/image15.png"/><Relationship Id="rId9" Type="http://schemas.openxmlformats.org/officeDocument/2006/relationships/image" Target="../media/image82.svg"/><Relationship Id="rId1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7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6.sv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7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6.sv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svg"/><Relationship Id="rId3" Type="http://schemas.openxmlformats.org/officeDocument/2006/relationships/image" Target="../media/image12.svg"/><Relationship Id="rId7" Type="http://schemas.openxmlformats.org/officeDocument/2006/relationships/image" Target="../media/image78.svg"/><Relationship Id="rId12" Type="http://schemas.openxmlformats.org/officeDocument/2006/relationships/image" Target="../media/image10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03.svg"/><Relationship Id="rId5" Type="http://schemas.openxmlformats.org/officeDocument/2006/relationships/image" Target="../media/image16.svg"/><Relationship Id="rId10" Type="http://schemas.openxmlformats.org/officeDocument/2006/relationships/image" Target="../media/image102.png"/><Relationship Id="rId4" Type="http://schemas.openxmlformats.org/officeDocument/2006/relationships/image" Target="../media/image15.png"/><Relationship Id="rId9" Type="http://schemas.openxmlformats.org/officeDocument/2006/relationships/image" Target="../media/image101.svg"/></Relationships>
</file>

<file path=ppt/slides/_rels/slide4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10" Type="http://schemas.openxmlformats.org/officeDocument/2006/relationships/image" Target="../media/image113.svg"/><Relationship Id="rId4" Type="http://schemas.openxmlformats.org/officeDocument/2006/relationships/image" Target="../media/image108.png"/><Relationship Id="rId9" Type="http://schemas.openxmlformats.org/officeDocument/2006/relationships/image" Target="../media/image112.png"/></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10" Type="http://schemas.openxmlformats.org/officeDocument/2006/relationships/image" Target="../media/image115.svg"/><Relationship Id="rId4" Type="http://schemas.openxmlformats.org/officeDocument/2006/relationships/image" Target="../media/image108.png"/><Relationship Id="rId9" Type="http://schemas.openxmlformats.org/officeDocument/2006/relationships/image" Target="../media/image114.png"/></Relationships>
</file>

<file path=ppt/slides/_rels/slide4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10" Type="http://schemas.openxmlformats.org/officeDocument/2006/relationships/image" Target="../media/image117.svg"/><Relationship Id="rId4" Type="http://schemas.openxmlformats.org/officeDocument/2006/relationships/image" Target="../media/image108.png"/><Relationship Id="rId9" Type="http://schemas.openxmlformats.org/officeDocument/2006/relationships/image" Target="../media/image116.png"/></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10" Type="http://schemas.openxmlformats.org/officeDocument/2006/relationships/image" Target="../media/image119.svg"/><Relationship Id="rId4" Type="http://schemas.openxmlformats.org/officeDocument/2006/relationships/image" Target="../media/image108.png"/><Relationship Id="rId9" Type="http://schemas.openxmlformats.org/officeDocument/2006/relationships/image" Target="../media/image118.png"/></Relationships>
</file>

<file path=ppt/slides/_rels/slide4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66.svg"/><Relationship Id="rId5" Type="http://schemas.openxmlformats.org/officeDocument/2006/relationships/image" Target="../media/image109.svg"/><Relationship Id="rId10" Type="http://schemas.openxmlformats.org/officeDocument/2006/relationships/image" Target="../media/image65.png"/><Relationship Id="rId4" Type="http://schemas.openxmlformats.org/officeDocument/2006/relationships/image" Target="../media/image108.png"/><Relationship Id="rId9" Type="http://schemas.openxmlformats.org/officeDocument/2006/relationships/image" Target="../media/image64.svg"/></Relationships>
</file>

<file path=ppt/slides/_rels/slide4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 Id="rId9" Type="http://schemas.openxmlformats.org/officeDocument/2006/relationships/image" Target="../media/image121.sv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8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16.svg"/><Relationship Id="rId7" Type="http://schemas.openxmlformats.org/officeDocument/2006/relationships/image" Target="../media/image6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82.svg"/><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6.svg"/><Relationship Id="rId7" Type="http://schemas.openxmlformats.org/officeDocument/2006/relationships/image" Target="../media/image8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6.svg"/><Relationship Id="rId7" Type="http://schemas.openxmlformats.org/officeDocument/2006/relationships/image" Target="../media/image125.svg"/><Relationship Id="rId12" Type="http://schemas.openxmlformats.org/officeDocument/2006/relationships/image" Target="../media/image6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27.svg"/><Relationship Id="rId5" Type="http://schemas.openxmlformats.org/officeDocument/2006/relationships/image" Target="../media/image82.svg"/><Relationship Id="rId10" Type="http://schemas.openxmlformats.org/officeDocument/2006/relationships/image" Target="../media/image126.png"/><Relationship Id="rId4" Type="http://schemas.openxmlformats.org/officeDocument/2006/relationships/image" Target="../media/image81.png"/><Relationship Id="rId9" Type="http://schemas.openxmlformats.org/officeDocument/2006/relationships/image" Target="../media/image86.svg"/></Relationships>
</file>

<file path=ppt/slides/_rels/slide5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6.svg"/><Relationship Id="rId7" Type="http://schemas.openxmlformats.org/officeDocument/2006/relationships/image" Target="../media/image125.svg"/><Relationship Id="rId12" Type="http://schemas.openxmlformats.org/officeDocument/2006/relationships/image" Target="../media/image6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27.svg"/><Relationship Id="rId5" Type="http://schemas.openxmlformats.org/officeDocument/2006/relationships/image" Target="../media/image82.svg"/><Relationship Id="rId10" Type="http://schemas.openxmlformats.org/officeDocument/2006/relationships/image" Target="../media/image126.png"/><Relationship Id="rId4" Type="http://schemas.openxmlformats.org/officeDocument/2006/relationships/image" Target="../media/image81.png"/><Relationship Id="rId9" Type="http://schemas.openxmlformats.org/officeDocument/2006/relationships/image" Target="../media/image86.svg"/></Relationships>
</file>

<file path=ppt/slides/_rels/slide5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6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2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6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9.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12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6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3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40.svg"/><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33.svg"/><Relationship Id="rId4" Type="http://schemas.openxmlformats.org/officeDocument/2006/relationships/image" Target="../media/image132.png"/></Relationships>
</file>

<file path=ppt/slides/_rels/slide6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3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svg"/><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3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svg"/><Relationship Id="rId4" Type="http://schemas.openxmlformats.org/officeDocument/2006/relationships/image" Target="../media/image132.png"/></Relationships>
</file>

<file path=ppt/slides/_rels/slide65.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6.svg"/><Relationship Id="rId7" Type="http://schemas.openxmlformats.org/officeDocument/2006/relationships/image" Target="../media/image13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6.png"/></Relationships>
</file>

<file path=ppt/slides/_rels/slide6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6.svg"/><Relationship Id="rId7" Type="http://schemas.openxmlformats.org/officeDocument/2006/relationships/image" Target="../media/image14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svg"/><Relationship Id="rId4" Type="http://schemas.openxmlformats.org/officeDocument/2006/relationships/image" Target="../media/image137.png"/><Relationship Id="rId9" Type="http://schemas.openxmlformats.org/officeDocument/2006/relationships/image" Target="../media/image142.svg"/></Relationships>
</file>

<file path=ppt/slides/_rels/slide6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44.svg"/><Relationship Id="rId4" Type="http://schemas.openxmlformats.org/officeDocument/2006/relationships/image" Target="../media/image143.png"/></Relationships>
</file>

<file path=ppt/slides/_rels/slide6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svg"/><Relationship Id="rId4" Type="http://schemas.openxmlformats.org/officeDocument/2006/relationships/image" Target="../media/image145.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7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5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svg"/><Relationship Id="rId4" Type="http://schemas.openxmlformats.org/officeDocument/2006/relationships/image" Target="../media/image148.png"/></Relationships>
</file>

<file path=ppt/slides/_rels/slide71.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2.svg"/><Relationship Id="rId7" Type="http://schemas.openxmlformats.org/officeDocument/2006/relationships/image" Target="../media/image7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6.svg"/><Relationship Id="rId4" Type="http://schemas.openxmlformats.org/officeDocument/2006/relationships/image" Target="../media/image15.png"/></Relationships>
</file>

<file path=ppt/slides/_rels/slide72.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3" Type="http://schemas.openxmlformats.org/officeDocument/2006/relationships/image" Target="../media/image12.svg"/><Relationship Id="rId7" Type="http://schemas.openxmlformats.org/officeDocument/2006/relationships/image" Target="../media/image78.svg"/><Relationship Id="rId12" Type="http://schemas.openxmlformats.org/officeDocument/2006/relationships/image" Target="../media/image15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56.svg"/><Relationship Id="rId5" Type="http://schemas.openxmlformats.org/officeDocument/2006/relationships/image" Target="../media/image16.svg"/><Relationship Id="rId10" Type="http://schemas.openxmlformats.org/officeDocument/2006/relationships/image" Target="../media/image155.png"/><Relationship Id="rId4" Type="http://schemas.openxmlformats.org/officeDocument/2006/relationships/image" Target="../media/image15.png"/><Relationship Id="rId9" Type="http://schemas.openxmlformats.org/officeDocument/2006/relationships/image" Target="../media/image154.svg"/><Relationship Id="rId14" Type="http://schemas.openxmlformats.org/officeDocument/2006/relationships/image" Target="../media/image159.svg"/></Relationships>
</file>

<file path=ppt/slides/_rels/slide7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7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6.svg"/><Relationship Id="rId4" Type="http://schemas.openxmlformats.org/officeDocument/2006/relationships/image" Target="../media/image15.png"/></Relationships>
</file>

<file path=ppt/slides/_rels/slide7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7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6.svg"/><Relationship Id="rId4" Type="http://schemas.openxmlformats.org/officeDocument/2006/relationships/image" Target="../media/image15.png"/></Relationships>
</file>

<file path=ppt/slides/_rels/slide75.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2.svg"/><Relationship Id="rId7" Type="http://schemas.openxmlformats.org/officeDocument/2006/relationships/image" Target="../media/image7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6.svg"/><Relationship Id="rId10" Type="http://schemas.openxmlformats.org/officeDocument/2006/relationships/image" Target="../media/image162.png"/><Relationship Id="rId4" Type="http://schemas.openxmlformats.org/officeDocument/2006/relationships/image" Target="../media/image15.png"/><Relationship Id="rId9" Type="http://schemas.openxmlformats.org/officeDocument/2006/relationships/image" Target="../media/image161.png"/></Relationships>
</file>

<file path=ppt/slides/_rels/slide7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7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6.svg"/><Relationship Id="rId4" Type="http://schemas.openxmlformats.org/officeDocument/2006/relationships/image" Target="../media/image15.png"/></Relationships>
</file>

<file path=ppt/slides/_rels/slide77.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2.svg"/><Relationship Id="rId7" Type="http://schemas.openxmlformats.org/officeDocument/2006/relationships/image" Target="../media/image7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6.svg"/><Relationship Id="rId4" Type="http://schemas.openxmlformats.org/officeDocument/2006/relationships/image" Target="../media/image15.png"/></Relationships>
</file>

<file path=ppt/slides/_rels/slide7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67.svg"/><Relationship Id="rId3" Type="http://schemas.openxmlformats.org/officeDocument/2006/relationships/image" Target="../media/image12.svg"/><Relationship Id="rId7" Type="http://schemas.openxmlformats.org/officeDocument/2006/relationships/image" Target="../media/image78.svg"/><Relationship Id="rId12" Type="http://schemas.openxmlformats.org/officeDocument/2006/relationships/image" Target="../media/image16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65.svg"/><Relationship Id="rId5" Type="http://schemas.openxmlformats.org/officeDocument/2006/relationships/image" Target="../media/image16.svg"/><Relationship Id="rId15" Type="http://schemas.openxmlformats.org/officeDocument/2006/relationships/image" Target="../media/image169.svg"/><Relationship Id="rId10" Type="http://schemas.openxmlformats.org/officeDocument/2006/relationships/image" Target="../media/image164.png"/><Relationship Id="rId4" Type="http://schemas.openxmlformats.org/officeDocument/2006/relationships/image" Target="../media/image15.png"/><Relationship Id="rId9" Type="http://schemas.openxmlformats.org/officeDocument/2006/relationships/image" Target="../media/image38.svg"/><Relationship Id="rId14" Type="http://schemas.openxmlformats.org/officeDocument/2006/relationships/image" Target="../media/image168.png"/></Relationships>
</file>

<file path=ppt/slides/_rels/slide79.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2.svg"/><Relationship Id="rId7" Type="http://schemas.openxmlformats.org/officeDocument/2006/relationships/image" Target="../media/image7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69.svg"/><Relationship Id="rId5" Type="http://schemas.openxmlformats.org/officeDocument/2006/relationships/image" Target="../media/image16.svg"/><Relationship Id="rId10" Type="http://schemas.openxmlformats.org/officeDocument/2006/relationships/image" Target="../media/image68.png"/><Relationship Id="rId4" Type="http://schemas.openxmlformats.org/officeDocument/2006/relationships/image" Target="../media/image15.png"/><Relationship Id="rId9" Type="http://schemas.openxmlformats.org/officeDocument/2006/relationships/image" Target="../media/image171.sv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80.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2.svg"/><Relationship Id="rId7" Type="http://schemas.openxmlformats.org/officeDocument/2006/relationships/image" Target="../media/image7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71.svg"/></Relationships>
</file>

<file path=ppt/slides/_rels/slide81.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svg"/><Relationship Id="rId18" Type="http://schemas.openxmlformats.org/officeDocument/2006/relationships/image" Target="../media/image176.png"/><Relationship Id="rId3" Type="http://schemas.openxmlformats.org/officeDocument/2006/relationships/image" Target="../media/image12.svg"/><Relationship Id="rId7" Type="http://schemas.openxmlformats.org/officeDocument/2006/relationships/image" Target="../media/image78.svg"/><Relationship Id="rId12" Type="http://schemas.openxmlformats.org/officeDocument/2006/relationships/image" Target="../media/image174.png"/><Relationship Id="rId17" Type="http://schemas.openxmlformats.org/officeDocument/2006/relationships/image" Target="../media/image38.svg"/><Relationship Id="rId2" Type="http://schemas.openxmlformats.org/officeDocument/2006/relationships/image" Target="../media/image11.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73.svg"/><Relationship Id="rId5" Type="http://schemas.openxmlformats.org/officeDocument/2006/relationships/image" Target="../media/image16.svg"/><Relationship Id="rId15" Type="http://schemas.openxmlformats.org/officeDocument/2006/relationships/image" Target="../media/image48.svg"/><Relationship Id="rId10" Type="http://schemas.openxmlformats.org/officeDocument/2006/relationships/image" Target="../media/image172.png"/><Relationship Id="rId19" Type="http://schemas.openxmlformats.org/officeDocument/2006/relationships/image" Target="../media/image163.png"/><Relationship Id="rId4" Type="http://schemas.openxmlformats.org/officeDocument/2006/relationships/image" Target="../media/image15.png"/><Relationship Id="rId9" Type="http://schemas.openxmlformats.org/officeDocument/2006/relationships/image" Target="../media/image171.svg"/><Relationship Id="rId14" Type="http://schemas.openxmlformats.org/officeDocument/2006/relationships/image" Target="../media/image47.png"/></Relationships>
</file>

<file path=ppt/slides/_rels/slide82.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80.svg"/><Relationship Id="rId18" Type="http://schemas.openxmlformats.org/officeDocument/2006/relationships/image" Target="../media/image45.png"/><Relationship Id="rId3" Type="http://schemas.openxmlformats.org/officeDocument/2006/relationships/image" Target="../media/image12.svg"/><Relationship Id="rId7" Type="http://schemas.openxmlformats.org/officeDocument/2006/relationships/image" Target="../media/image78.svg"/><Relationship Id="rId12" Type="http://schemas.openxmlformats.org/officeDocument/2006/relationships/image" Target="../media/image179.png"/><Relationship Id="rId17" Type="http://schemas.openxmlformats.org/officeDocument/2006/relationships/image" Target="../media/image169.svg"/><Relationship Id="rId2" Type="http://schemas.openxmlformats.org/officeDocument/2006/relationships/image" Target="../media/image11.png"/><Relationship Id="rId16" Type="http://schemas.openxmlformats.org/officeDocument/2006/relationships/image" Target="../media/image168.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78.svg"/><Relationship Id="rId5" Type="http://schemas.openxmlformats.org/officeDocument/2006/relationships/image" Target="../media/image16.svg"/><Relationship Id="rId15" Type="http://schemas.openxmlformats.org/officeDocument/2006/relationships/image" Target="../media/image159.svg"/><Relationship Id="rId10" Type="http://schemas.openxmlformats.org/officeDocument/2006/relationships/image" Target="../media/image177.png"/><Relationship Id="rId19" Type="http://schemas.openxmlformats.org/officeDocument/2006/relationships/image" Target="../media/image46.svg"/><Relationship Id="rId4" Type="http://schemas.openxmlformats.org/officeDocument/2006/relationships/image" Target="../media/image15.png"/><Relationship Id="rId9" Type="http://schemas.openxmlformats.org/officeDocument/2006/relationships/image" Target="../media/image171.svg"/><Relationship Id="rId14" Type="http://schemas.openxmlformats.org/officeDocument/2006/relationships/image" Target="../media/image158.png"/></Relationships>
</file>

<file path=ppt/slides/_rels/slide83.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2.svg"/><Relationship Id="rId3" Type="http://schemas.openxmlformats.org/officeDocument/2006/relationships/image" Target="../media/image12.svg"/><Relationship Id="rId7" Type="http://schemas.openxmlformats.org/officeDocument/2006/relationships/image" Target="../media/image78.svg"/><Relationship Id="rId12" Type="http://schemas.openxmlformats.org/officeDocument/2006/relationships/image" Target="../media/image18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80.svg"/><Relationship Id="rId5" Type="http://schemas.openxmlformats.org/officeDocument/2006/relationships/image" Target="../media/image16.svg"/><Relationship Id="rId10" Type="http://schemas.openxmlformats.org/officeDocument/2006/relationships/image" Target="../media/image179.png"/><Relationship Id="rId4" Type="http://schemas.openxmlformats.org/officeDocument/2006/relationships/image" Target="../media/image15.png"/><Relationship Id="rId9" Type="http://schemas.openxmlformats.org/officeDocument/2006/relationships/image" Target="../media/image178.svg"/></Relationships>
</file>

<file path=ppt/slides/_rels/slide84.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2.svg"/><Relationship Id="rId7" Type="http://schemas.openxmlformats.org/officeDocument/2006/relationships/image" Target="../media/image7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6.svg"/><Relationship Id="rId4" Type="http://schemas.openxmlformats.org/officeDocument/2006/relationships/image" Target="../media/image15.png"/></Relationships>
</file>

<file path=ppt/slides/_rels/slide85.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48.svg"/><Relationship Id="rId18" Type="http://schemas.openxmlformats.org/officeDocument/2006/relationships/image" Target="../media/image184.png"/><Relationship Id="rId3" Type="http://schemas.openxmlformats.org/officeDocument/2006/relationships/image" Target="../media/image12.svg"/><Relationship Id="rId21" Type="http://schemas.openxmlformats.org/officeDocument/2006/relationships/image" Target="../media/image187.svg"/><Relationship Id="rId7" Type="http://schemas.openxmlformats.org/officeDocument/2006/relationships/image" Target="../media/image78.svg"/><Relationship Id="rId12" Type="http://schemas.openxmlformats.org/officeDocument/2006/relationships/image" Target="../media/image47.png"/><Relationship Id="rId17" Type="http://schemas.openxmlformats.org/officeDocument/2006/relationships/image" Target="../media/image163.png"/><Relationship Id="rId2" Type="http://schemas.openxmlformats.org/officeDocument/2006/relationships/image" Target="../media/image11.png"/><Relationship Id="rId16" Type="http://schemas.openxmlformats.org/officeDocument/2006/relationships/image" Target="../media/image176.png"/><Relationship Id="rId20"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75.svg"/><Relationship Id="rId5" Type="http://schemas.openxmlformats.org/officeDocument/2006/relationships/image" Target="../media/image16.svg"/><Relationship Id="rId15" Type="http://schemas.openxmlformats.org/officeDocument/2006/relationships/image" Target="../media/image38.svg"/><Relationship Id="rId10" Type="http://schemas.openxmlformats.org/officeDocument/2006/relationships/image" Target="../media/image174.png"/><Relationship Id="rId19" Type="http://schemas.openxmlformats.org/officeDocument/2006/relationships/image" Target="../media/image185.svg"/><Relationship Id="rId4" Type="http://schemas.openxmlformats.org/officeDocument/2006/relationships/image" Target="../media/image15.png"/><Relationship Id="rId9" Type="http://schemas.openxmlformats.org/officeDocument/2006/relationships/image" Target="../media/image173.svg"/><Relationship Id="rId14" Type="http://schemas.openxmlformats.org/officeDocument/2006/relationships/image" Target="../media/image37.png"/></Relationships>
</file>

<file path=ppt/slides/_rels/slide86.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2.svg"/><Relationship Id="rId7" Type="http://schemas.openxmlformats.org/officeDocument/2006/relationships/image" Target="../media/image7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89.svg"/></Relationships>
</file>

<file path=ppt/slides/_rels/slide87.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2.svg"/><Relationship Id="rId7" Type="http://schemas.openxmlformats.org/officeDocument/2006/relationships/image" Target="../media/image7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89.svg"/></Relationships>
</file>

<file path=ppt/slides/_rels/slide88.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10" Type="http://schemas.openxmlformats.org/officeDocument/2006/relationships/image" Target="../media/image192.png"/><Relationship Id="rId4" Type="http://schemas.openxmlformats.org/officeDocument/2006/relationships/image" Target="../media/image108.png"/><Relationship Id="rId9" Type="http://schemas.openxmlformats.org/officeDocument/2006/relationships/image" Target="../media/image191.svg"/></Relationships>
</file>

<file path=ppt/slides/_rels/slide89.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4.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36.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35.png"/></Relationships>
</file>

<file path=ppt/slides/_rels/slide90.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91.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9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 Id="rId9" Type="http://schemas.openxmlformats.org/officeDocument/2006/relationships/image" Target="../media/image127.svg"/></Relationships>
</file>

<file path=ppt/slides/_rels/slide93.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 Id="rId9" Type="http://schemas.openxmlformats.org/officeDocument/2006/relationships/image" Target="../media/image194.svg"/></Relationships>
</file>

<file path=ppt/slides/_rels/slide94.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 Id="rId9" Type="http://schemas.openxmlformats.org/officeDocument/2006/relationships/image" Target="../media/image196.svg"/></Relationships>
</file>

<file path=ppt/slides/_rels/slide95.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96.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 Id="rId9" Type="http://schemas.openxmlformats.org/officeDocument/2006/relationships/image" Target="../media/image194.svg"/></Relationships>
</file>

<file path=ppt/slides/_rels/slide97.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98.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200.svg"/><Relationship Id="rId5" Type="http://schemas.openxmlformats.org/officeDocument/2006/relationships/image" Target="../media/image109.svg"/><Relationship Id="rId10" Type="http://schemas.openxmlformats.org/officeDocument/2006/relationships/image" Target="../media/image199.png"/><Relationship Id="rId4" Type="http://schemas.openxmlformats.org/officeDocument/2006/relationships/image" Target="../media/image108.png"/><Relationship Id="rId9" Type="http://schemas.openxmlformats.org/officeDocument/2006/relationships/image" Target="../media/image198.svg"/></Relationships>
</file>

<file path=ppt/slides/_rels/slide99.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image" Target="../media/image194.svg"/><Relationship Id="rId3" Type="http://schemas.openxmlformats.org/officeDocument/2006/relationships/image" Target="../media/image107.svg"/><Relationship Id="rId7" Type="http://schemas.openxmlformats.org/officeDocument/2006/relationships/image" Target="../media/image111.svg"/><Relationship Id="rId12" Type="http://schemas.openxmlformats.org/officeDocument/2006/relationships/image" Target="../media/image193.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204.svg"/><Relationship Id="rId5" Type="http://schemas.openxmlformats.org/officeDocument/2006/relationships/image" Target="../media/image109.svg"/><Relationship Id="rId15" Type="http://schemas.openxmlformats.org/officeDocument/2006/relationships/image" Target="../media/image206.svg"/><Relationship Id="rId10" Type="http://schemas.openxmlformats.org/officeDocument/2006/relationships/image" Target="../media/image203.png"/><Relationship Id="rId4" Type="http://schemas.openxmlformats.org/officeDocument/2006/relationships/image" Target="../media/image108.png"/><Relationship Id="rId9" Type="http://schemas.openxmlformats.org/officeDocument/2006/relationships/image" Target="../media/image202.svg"/><Relationship Id="rId14" Type="http://schemas.openxmlformats.org/officeDocument/2006/relationships/image" Target="../media/image20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E144-0CB9-B867-EF09-459915526239}"/>
              </a:ext>
            </a:extLst>
          </p:cNvPr>
          <p:cNvSpPr>
            <a:spLocks noGrp="1"/>
          </p:cNvSpPr>
          <p:nvPr/>
        </p:nvSpPr>
        <p:spPr>
          <a:xfrm>
            <a:off x="4937580" y="1695450"/>
            <a:ext cx="8420100" cy="1922876"/>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dirty="0"/>
              <a:t>Cambridge International </a:t>
            </a:r>
            <a:br>
              <a:rPr lang="en-US" sz="4000" dirty="0"/>
            </a:br>
            <a:r>
              <a:rPr lang="en-US" sz="4000" dirty="0"/>
              <a:t>AS Level Computer Science </a:t>
            </a:r>
            <a:br>
              <a:rPr lang="en-US" sz="4000" dirty="0"/>
            </a:br>
            <a:r>
              <a:rPr lang="en-US" sz="4000" dirty="0"/>
              <a:t>(9618) – Revision Notes</a:t>
            </a:r>
            <a:endParaRPr lang="en-GB" sz="4000" dirty="0"/>
          </a:p>
        </p:txBody>
      </p:sp>
      <p:sp>
        <p:nvSpPr>
          <p:cNvPr id="3" name="Rectangle 2">
            <a:extLst>
              <a:ext uri="{FF2B5EF4-FFF2-40B4-BE49-F238E27FC236}">
                <a16:creationId xmlns:a16="http://schemas.microsoft.com/office/drawing/2014/main" id="{97BD031B-DD44-39E3-01B5-B80E74B5BDBC}"/>
              </a:ext>
            </a:extLst>
          </p:cNvPr>
          <p:cNvSpPr/>
          <p:nvPr/>
        </p:nvSpPr>
        <p:spPr>
          <a:xfrm>
            <a:off x="4933948" y="3749189"/>
            <a:ext cx="8420099" cy="523220"/>
          </a:xfrm>
          <a:prstGeom prst="rect">
            <a:avLst/>
          </a:prstGeom>
          <a:solidFill>
            <a:schemeClr val="accent4"/>
          </a:solidFill>
        </p:spPr>
        <p:style>
          <a:lnRef idx="0">
            <a:schemeClr val="accent5"/>
          </a:lnRef>
          <a:fillRef idx="3">
            <a:schemeClr val="accent5"/>
          </a:fillRef>
          <a:effectRef idx="3">
            <a:schemeClr val="accent5"/>
          </a:effectRef>
          <a:fontRef idx="minor">
            <a:schemeClr val="lt1"/>
          </a:fontRef>
        </p:style>
        <p:txBody>
          <a:bodyPr wrap="square">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800" dirty="0"/>
              <a:t>Networking and Communication Systems</a:t>
            </a:r>
          </a:p>
        </p:txBody>
      </p:sp>
      <p:sp>
        <p:nvSpPr>
          <p:cNvPr id="4" name="Subtitle 2">
            <a:extLst>
              <a:ext uri="{FF2B5EF4-FFF2-40B4-BE49-F238E27FC236}">
                <a16:creationId xmlns:a16="http://schemas.microsoft.com/office/drawing/2014/main" id="{230D8CAD-84D6-4B61-9E78-FA5598D59F81}"/>
              </a:ext>
            </a:extLst>
          </p:cNvPr>
          <p:cNvSpPr>
            <a:spLocks noGrp="1"/>
          </p:cNvSpPr>
          <p:nvPr/>
        </p:nvSpPr>
        <p:spPr>
          <a:xfrm>
            <a:off x="4933948" y="4457700"/>
            <a:ext cx="8420098" cy="22955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This pack is intended for students to who are taking CIE AS Level in Computer Science, either in preparation for their AS exam, or more likely </a:t>
            </a:r>
            <a:r>
              <a:rPr lang="en-GB" u="sng" dirty="0"/>
              <a:t>alongside year 2 </a:t>
            </a:r>
            <a:r>
              <a:rPr lang="en-GB" dirty="0"/>
              <a:t>of the course to improve fluency, recall and pace on AS topics. It could be used as </a:t>
            </a:r>
            <a:r>
              <a:rPr lang="en-GB" u="sng" dirty="0"/>
              <a:t>lesson starters</a:t>
            </a:r>
            <a:r>
              <a:rPr lang="en-GB" dirty="0"/>
              <a:t>, or supplied to students for </a:t>
            </a:r>
            <a:r>
              <a:rPr lang="en-GB" u="sng" dirty="0"/>
              <a:t>independent use.</a:t>
            </a:r>
          </a:p>
        </p:txBody>
      </p:sp>
    </p:spTree>
    <p:extLst>
      <p:ext uri="{BB962C8B-B14F-4D97-AF65-F5344CB8AC3E}">
        <p14:creationId xmlns:p14="http://schemas.microsoft.com/office/powerpoint/2010/main" val="2171889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385053" y="2378639"/>
            <a:ext cx="5079188" cy="35828"/>
          </a:xfrm>
          <a:prstGeom prst="line">
            <a:avLst/>
          </a:prstGeom>
          <a:ln w="66675" cap="rnd">
            <a:solidFill>
              <a:srgbClr val="642EC7"/>
            </a:solidFill>
            <a:prstDash val="solid"/>
            <a:headEnd type="none" w="sm" len="sm"/>
            <a:tailEnd type="oval" w="lg" len="lg"/>
          </a:ln>
        </p:spPr>
        <p:txBody>
          <a:bodyPr/>
          <a:lstStyle/>
          <a:p>
            <a:endParaRPr lang="en-PH"/>
          </a:p>
        </p:txBody>
      </p:sp>
      <p:sp>
        <p:nvSpPr>
          <p:cNvPr id="5" name="AutoShape 5"/>
          <p:cNvSpPr/>
          <p:nvPr/>
        </p:nvSpPr>
        <p:spPr>
          <a:xfrm flipV="1">
            <a:off x="5464241" y="2345301"/>
            <a:ext cx="1617935" cy="1"/>
          </a:xfrm>
          <a:prstGeom prst="line">
            <a:avLst/>
          </a:prstGeom>
          <a:ln w="66675" cap="rnd">
            <a:solidFill>
              <a:srgbClr val="F2F2F2"/>
            </a:solidFill>
            <a:prstDash val="solid"/>
            <a:headEnd type="none" w="sm" len="sm"/>
            <a:tailEnd type="none" w="sm" len="sm"/>
          </a:ln>
        </p:spPr>
        <p:txBody>
          <a:bodyPr/>
          <a:lstStyle/>
          <a:p>
            <a:endParaRPr lang="en-PH"/>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3718121" y="2594112"/>
            <a:ext cx="11067419" cy="7262994"/>
            <a:chOff x="0" y="0"/>
            <a:chExt cx="812800" cy="533400"/>
          </a:xfrm>
        </p:grpSpPr>
        <p:sp>
          <p:nvSpPr>
            <p:cNvPr id="8" name="Freeform 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E59"/>
            </a:solidFill>
          </p:spPr>
          <p:txBody>
            <a:bodyPr/>
            <a:lstStyle/>
            <a:p>
              <a:endParaRPr lang="en-PH"/>
            </a:p>
          </p:txBody>
        </p:sp>
        <p:sp>
          <p:nvSpPr>
            <p:cNvPr id="9" name="TextBox 9"/>
            <p:cNvSpPr txBox="1"/>
            <p:nvPr/>
          </p:nvSpPr>
          <p:spPr>
            <a:xfrm>
              <a:off x="38100" y="60325"/>
              <a:ext cx="736600" cy="396875"/>
            </a:xfrm>
            <a:prstGeom prst="rect">
              <a:avLst/>
            </a:prstGeom>
          </p:spPr>
          <p:txBody>
            <a:bodyPr lIns="30363" tIns="30363" rIns="30363" bIns="30363" rtlCol="0" anchor="ctr"/>
            <a:lstStyle/>
            <a:p>
              <a:pPr algn="ctr">
                <a:lnSpc>
                  <a:spcPts val="2596"/>
                </a:lnSpc>
              </a:pPr>
              <a:endParaRPr/>
            </a:p>
          </p:txBody>
        </p:sp>
      </p:grpSp>
      <p:sp>
        <p:nvSpPr>
          <p:cNvPr id="10" name="Freeform 10"/>
          <p:cNvSpPr/>
          <p:nvPr/>
        </p:nvSpPr>
        <p:spPr>
          <a:xfrm>
            <a:off x="6051377" y="3798961"/>
            <a:ext cx="1552027" cy="2650979"/>
          </a:xfrm>
          <a:custGeom>
            <a:avLst/>
            <a:gdLst/>
            <a:ahLst/>
            <a:cxnLst/>
            <a:rect l="l" t="t" r="r" b="b"/>
            <a:pathLst>
              <a:path w="1552027" h="2650979">
                <a:moveTo>
                  <a:pt x="0" y="0"/>
                </a:moveTo>
                <a:lnTo>
                  <a:pt x="1552028" y="0"/>
                </a:lnTo>
                <a:lnTo>
                  <a:pt x="1552028" y="2650978"/>
                </a:lnTo>
                <a:lnTo>
                  <a:pt x="0" y="265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1" name="Freeform 11"/>
          <p:cNvSpPr/>
          <p:nvPr/>
        </p:nvSpPr>
        <p:spPr>
          <a:xfrm>
            <a:off x="6827391" y="6225609"/>
            <a:ext cx="1552027" cy="2650979"/>
          </a:xfrm>
          <a:custGeom>
            <a:avLst/>
            <a:gdLst/>
            <a:ahLst/>
            <a:cxnLst/>
            <a:rect l="l" t="t" r="r" b="b"/>
            <a:pathLst>
              <a:path w="1552027" h="2650979">
                <a:moveTo>
                  <a:pt x="0" y="0"/>
                </a:moveTo>
                <a:lnTo>
                  <a:pt x="1552027" y="0"/>
                </a:lnTo>
                <a:lnTo>
                  <a:pt x="1552027" y="2650978"/>
                </a:lnTo>
                <a:lnTo>
                  <a:pt x="0" y="265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2" name="TextBox 12"/>
          <p:cNvSpPr txBox="1"/>
          <p:nvPr/>
        </p:nvSpPr>
        <p:spPr>
          <a:xfrm>
            <a:off x="384809" y="1627751"/>
            <a:ext cx="1339473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Benefits of a LAN</a:t>
            </a:r>
          </a:p>
        </p:txBody>
      </p:sp>
      <p:sp>
        <p:nvSpPr>
          <p:cNvPr id="13" name="Freeform 13"/>
          <p:cNvSpPr/>
          <p:nvPr/>
        </p:nvSpPr>
        <p:spPr>
          <a:xfrm>
            <a:off x="9251830" y="3934205"/>
            <a:ext cx="3733698" cy="3998606"/>
          </a:xfrm>
          <a:custGeom>
            <a:avLst/>
            <a:gdLst/>
            <a:ahLst/>
            <a:cxnLst/>
            <a:rect l="l" t="t" r="r" b="b"/>
            <a:pathLst>
              <a:path w="3733698" h="3998606">
                <a:moveTo>
                  <a:pt x="0" y="0"/>
                </a:moveTo>
                <a:lnTo>
                  <a:pt x="3733699" y="0"/>
                </a:lnTo>
                <a:lnTo>
                  <a:pt x="3733699" y="3998606"/>
                </a:lnTo>
                <a:lnTo>
                  <a:pt x="0" y="39986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4" name="AutoShape 14"/>
          <p:cNvSpPr/>
          <p:nvPr/>
        </p:nvSpPr>
        <p:spPr>
          <a:xfrm>
            <a:off x="7699803" y="5143500"/>
            <a:ext cx="2392298" cy="0"/>
          </a:xfrm>
          <a:prstGeom prst="line">
            <a:avLst/>
          </a:prstGeom>
          <a:ln w="38100" cap="flat">
            <a:solidFill>
              <a:srgbClr val="642EC7"/>
            </a:solidFill>
            <a:prstDash val="solid"/>
            <a:headEnd type="oval" w="lg" len="lg"/>
            <a:tailEnd type="oval" w="lg" len="lg"/>
          </a:ln>
        </p:spPr>
        <p:txBody>
          <a:bodyPr/>
          <a:lstStyle/>
          <a:p>
            <a:endParaRPr lang="en-PH"/>
          </a:p>
        </p:txBody>
      </p:sp>
      <p:sp>
        <p:nvSpPr>
          <p:cNvPr id="15" name="AutoShape 15"/>
          <p:cNvSpPr/>
          <p:nvPr/>
        </p:nvSpPr>
        <p:spPr>
          <a:xfrm flipV="1">
            <a:off x="8379418" y="5527244"/>
            <a:ext cx="1712683" cy="1110452"/>
          </a:xfrm>
          <a:prstGeom prst="line">
            <a:avLst/>
          </a:prstGeom>
          <a:ln w="38100" cap="flat">
            <a:solidFill>
              <a:srgbClr val="642EC7"/>
            </a:solidFill>
            <a:prstDash val="solid"/>
            <a:headEnd type="oval" w="lg" len="lg"/>
            <a:tailEnd type="oval" w="lg" len="lg"/>
          </a:ln>
        </p:spPr>
        <p:txBody>
          <a:bodyPr/>
          <a:lstStyle/>
          <a:p>
            <a:endParaRPr lang="en-PH"/>
          </a:p>
        </p:txBody>
      </p:sp>
      <p:grpSp>
        <p:nvGrpSpPr>
          <p:cNvPr id="16" name="Group 16"/>
          <p:cNvGrpSpPr/>
          <p:nvPr/>
        </p:nvGrpSpPr>
        <p:grpSpPr>
          <a:xfrm>
            <a:off x="598301" y="3378360"/>
            <a:ext cx="4351442" cy="1454743"/>
            <a:chOff x="0" y="0"/>
            <a:chExt cx="1415747" cy="473303"/>
          </a:xfrm>
        </p:grpSpPr>
        <p:sp>
          <p:nvSpPr>
            <p:cNvPr id="17" name="Freeform 17"/>
            <p:cNvSpPr/>
            <p:nvPr/>
          </p:nvSpPr>
          <p:spPr>
            <a:xfrm>
              <a:off x="0" y="0"/>
              <a:ext cx="1415747" cy="473303"/>
            </a:xfrm>
            <a:custGeom>
              <a:avLst/>
              <a:gdLst/>
              <a:ahLst/>
              <a:cxnLst/>
              <a:rect l="l" t="t" r="r" b="b"/>
              <a:pathLst>
                <a:path w="1415747" h="473303">
                  <a:moveTo>
                    <a:pt x="72946" y="0"/>
                  </a:moveTo>
                  <a:lnTo>
                    <a:pt x="1342802" y="0"/>
                  </a:lnTo>
                  <a:cubicBezTo>
                    <a:pt x="1383089" y="0"/>
                    <a:pt x="1415747" y="32659"/>
                    <a:pt x="1415747" y="72946"/>
                  </a:cubicBezTo>
                  <a:lnTo>
                    <a:pt x="1415747" y="400357"/>
                  </a:lnTo>
                  <a:cubicBezTo>
                    <a:pt x="1415747" y="440644"/>
                    <a:pt x="1383089" y="473303"/>
                    <a:pt x="1342802" y="473303"/>
                  </a:cubicBezTo>
                  <a:lnTo>
                    <a:pt x="72946" y="473303"/>
                  </a:lnTo>
                  <a:cubicBezTo>
                    <a:pt x="53599" y="473303"/>
                    <a:pt x="35045" y="465617"/>
                    <a:pt x="21365" y="451937"/>
                  </a:cubicBezTo>
                  <a:cubicBezTo>
                    <a:pt x="7685" y="438257"/>
                    <a:pt x="0" y="419703"/>
                    <a:pt x="0" y="400357"/>
                  </a:cubicBezTo>
                  <a:lnTo>
                    <a:pt x="0" y="72946"/>
                  </a:lnTo>
                  <a:cubicBezTo>
                    <a:pt x="0" y="53599"/>
                    <a:pt x="7685" y="35045"/>
                    <a:pt x="21365" y="21365"/>
                  </a:cubicBezTo>
                  <a:cubicBezTo>
                    <a:pt x="35045" y="7685"/>
                    <a:pt x="53599" y="0"/>
                    <a:pt x="72946" y="0"/>
                  </a:cubicBezTo>
                  <a:close/>
                </a:path>
              </a:pathLst>
            </a:custGeom>
            <a:solidFill>
              <a:srgbClr val="F2F2F2"/>
            </a:solidFill>
          </p:spPr>
          <p:txBody>
            <a:bodyPr/>
            <a:lstStyle/>
            <a:p>
              <a:endParaRPr lang="en-PH"/>
            </a:p>
          </p:txBody>
        </p:sp>
        <p:sp>
          <p:nvSpPr>
            <p:cNvPr id="18" name="TextBox 18"/>
            <p:cNvSpPr txBox="1"/>
            <p:nvPr/>
          </p:nvSpPr>
          <p:spPr>
            <a:xfrm>
              <a:off x="0" y="-28575"/>
              <a:ext cx="1415747" cy="501878"/>
            </a:xfrm>
            <a:prstGeom prst="rect">
              <a:avLst/>
            </a:prstGeom>
          </p:spPr>
          <p:txBody>
            <a:bodyPr lIns="41123" tIns="41123" rIns="41123" bIns="41123" rtlCol="0" anchor="ctr"/>
            <a:lstStyle/>
            <a:p>
              <a:pPr algn="ctr">
                <a:lnSpc>
                  <a:spcPts val="2596"/>
                </a:lnSpc>
              </a:pPr>
              <a:endParaRPr/>
            </a:p>
          </p:txBody>
        </p:sp>
      </p:grpSp>
      <p:sp>
        <p:nvSpPr>
          <p:cNvPr id="19" name="Freeform 19"/>
          <p:cNvSpPr/>
          <p:nvPr/>
        </p:nvSpPr>
        <p:spPr>
          <a:xfrm>
            <a:off x="712515" y="3521558"/>
            <a:ext cx="478141" cy="478141"/>
          </a:xfrm>
          <a:custGeom>
            <a:avLst/>
            <a:gdLst/>
            <a:ahLst/>
            <a:cxnLst/>
            <a:rect l="l" t="t" r="r" b="b"/>
            <a:pathLst>
              <a:path w="478141" h="478141">
                <a:moveTo>
                  <a:pt x="0" y="0"/>
                </a:moveTo>
                <a:lnTo>
                  <a:pt x="478141" y="0"/>
                </a:lnTo>
                <a:lnTo>
                  <a:pt x="478141" y="478141"/>
                </a:lnTo>
                <a:lnTo>
                  <a:pt x="0" y="478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20" name="TextBox 20"/>
          <p:cNvSpPr txBox="1"/>
          <p:nvPr/>
        </p:nvSpPr>
        <p:spPr>
          <a:xfrm>
            <a:off x="1353515" y="3492983"/>
            <a:ext cx="3483863" cy="1092808"/>
          </a:xfrm>
          <a:prstGeom prst="rect">
            <a:avLst/>
          </a:prstGeom>
        </p:spPr>
        <p:txBody>
          <a:bodyPr lIns="0" tIns="0" rIns="0" bIns="0" rtlCol="0" anchor="t">
            <a:spAutoFit/>
          </a:bodyPr>
          <a:lstStyle/>
          <a:p>
            <a:pPr algn="l">
              <a:lnSpc>
                <a:spcPts val="2241"/>
              </a:lnSpc>
              <a:spcBef>
                <a:spcPct val="0"/>
              </a:spcBef>
            </a:pPr>
            <a:r>
              <a:rPr lang="en-US" sz="1601">
                <a:solidFill>
                  <a:srgbClr val="000000"/>
                </a:solidFill>
                <a:latin typeface="Open Sans"/>
                <a:ea typeface="Open Sans"/>
                <a:cs typeface="Open Sans"/>
                <a:sym typeface="Open Sans"/>
              </a:rPr>
              <a:t>By installing application software on an </a:t>
            </a:r>
            <a:r>
              <a:rPr lang="en-US" sz="1601" b="1">
                <a:solidFill>
                  <a:srgbClr val="000000"/>
                </a:solidFill>
                <a:latin typeface="Open Sans Bold"/>
                <a:ea typeface="Open Sans Bold"/>
                <a:cs typeface="Open Sans Bold"/>
                <a:sym typeface="Open Sans Bold"/>
              </a:rPr>
              <a:t>application server</a:t>
            </a:r>
            <a:r>
              <a:rPr lang="en-US" sz="1601">
                <a:solidFill>
                  <a:srgbClr val="000000"/>
                </a:solidFill>
                <a:latin typeface="Open Sans"/>
                <a:ea typeface="Open Sans"/>
                <a:cs typeface="Open Sans"/>
                <a:sym typeface="Open Sans"/>
              </a:rPr>
              <a:t> linked to the LAN, the cost of installing it on every individual PC can be minimized.</a:t>
            </a:r>
          </a:p>
        </p:txBody>
      </p:sp>
      <p:sp>
        <p:nvSpPr>
          <p:cNvPr id="21" name="TextBox 21"/>
          <p:cNvSpPr txBox="1"/>
          <p:nvPr/>
        </p:nvSpPr>
        <p:spPr>
          <a:xfrm>
            <a:off x="4367652" y="5277299"/>
            <a:ext cx="1556621" cy="656209"/>
          </a:xfrm>
          <a:prstGeom prst="rect">
            <a:avLst/>
          </a:prstGeom>
        </p:spPr>
        <p:txBody>
          <a:bodyPr lIns="0" tIns="0" rIns="0" bIns="0" rtlCol="0" anchor="t">
            <a:spAutoFit/>
          </a:bodyPr>
          <a:lstStyle/>
          <a:p>
            <a:pPr algn="ctr">
              <a:lnSpc>
                <a:spcPts val="2681"/>
              </a:lnSpc>
            </a:pPr>
            <a:r>
              <a:rPr lang="en-US" sz="1915" b="1">
                <a:solidFill>
                  <a:srgbClr val="000000"/>
                </a:solidFill>
                <a:latin typeface="Open Sans Bold"/>
                <a:ea typeface="Open Sans Bold"/>
                <a:cs typeface="Open Sans Bold"/>
                <a:sym typeface="Open Sans Bold"/>
              </a:rPr>
              <a:t>Application server</a:t>
            </a:r>
          </a:p>
        </p:txBody>
      </p:sp>
      <p:sp>
        <p:nvSpPr>
          <p:cNvPr id="22" name="TextBox 22"/>
          <p:cNvSpPr txBox="1"/>
          <p:nvPr/>
        </p:nvSpPr>
        <p:spPr>
          <a:xfrm>
            <a:off x="5800157" y="8529433"/>
            <a:ext cx="1556621" cy="322834"/>
          </a:xfrm>
          <a:prstGeom prst="rect">
            <a:avLst/>
          </a:prstGeom>
        </p:spPr>
        <p:txBody>
          <a:bodyPr lIns="0" tIns="0" rIns="0" bIns="0" rtlCol="0" anchor="t">
            <a:spAutoFit/>
          </a:bodyPr>
          <a:lstStyle/>
          <a:p>
            <a:pPr algn="ctr">
              <a:lnSpc>
                <a:spcPts val="2681"/>
              </a:lnSpc>
            </a:pPr>
            <a:r>
              <a:rPr lang="en-US" sz="1915" b="1">
                <a:solidFill>
                  <a:srgbClr val="000000"/>
                </a:solidFill>
                <a:latin typeface="Open Sans Bold"/>
                <a:ea typeface="Open Sans Bold"/>
                <a:cs typeface="Open Sans Bold"/>
                <a:sym typeface="Open Sans Bold"/>
              </a:rPr>
              <a:t>File server</a:t>
            </a:r>
          </a:p>
        </p:txBody>
      </p:sp>
      <p:sp>
        <p:nvSpPr>
          <p:cNvPr id="23" name="TextBox 23"/>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223" y="2581298"/>
            <a:ext cx="3308401" cy="17584"/>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a:off x="402046" y="4028151"/>
            <a:ext cx="4016434" cy="3534462"/>
          </a:xfrm>
          <a:custGeom>
            <a:avLst/>
            <a:gdLst/>
            <a:ahLst/>
            <a:cxnLst/>
            <a:rect l="l" t="t" r="r" b="b"/>
            <a:pathLst>
              <a:path w="4016434" h="3534462">
                <a:moveTo>
                  <a:pt x="0" y="0"/>
                </a:moveTo>
                <a:lnTo>
                  <a:pt x="4016434" y="0"/>
                </a:lnTo>
                <a:lnTo>
                  <a:pt x="4016434" y="3534463"/>
                </a:lnTo>
                <a:lnTo>
                  <a:pt x="0" y="3534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9" name="Freeform 9"/>
          <p:cNvSpPr/>
          <p:nvPr/>
        </p:nvSpPr>
        <p:spPr>
          <a:xfrm>
            <a:off x="5758837" y="1423630"/>
            <a:ext cx="1103834" cy="990691"/>
          </a:xfrm>
          <a:custGeom>
            <a:avLst/>
            <a:gdLst/>
            <a:ahLst/>
            <a:cxnLst/>
            <a:rect l="l" t="t" r="r" b="b"/>
            <a:pathLst>
              <a:path w="1103834" h="990691">
                <a:moveTo>
                  <a:pt x="0" y="0"/>
                </a:moveTo>
                <a:lnTo>
                  <a:pt x="1103835" y="0"/>
                </a:lnTo>
                <a:lnTo>
                  <a:pt x="1103835" y="990691"/>
                </a:lnTo>
                <a:lnTo>
                  <a:pt x="0" y="9906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0" name="Freeform 10"/>
          <p:cNvSpPr/>
          <p:nvPr/>
        </p:nvSpPr>
        <p:spPr>
          <a:xfrm>
            <a:off x="5758837" y="2509815"/>
            <a:ext cx="1103834" cy="990691"/>
          </a:xfrm>
          <a:custGeom>
            <a:avLst/>
            <a:gdLst/>
            <a:ahLst/>
            <a:cxnLst/>
            <a:rect l="l" t="t" r="r" b="b"/>
            <a:pathLst>
              <a:path w="1103834" h="990691">
                <a:moveTo>
                  <a:pt x="0" y="0"/>
                </a:moveTo>
                <a:lnTo>
                  <a:pt x="1103835" y="0"/>
                </a:lnTo>
                <a:lnTo>
                  <a:pt x="1103835" y="990691"/>
                </a:lnTo>
                <a:lnTo>
                  <a:pt x="0" y="9906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1" name="Freeform 11"/>
          <p:cNvSpPr/>
          <p:nvPr/>
        </p:nvSpPr>
        <p:spPr>
          <a:xfrm>
            <a:off x="5758837" y="3648087"/>
            <a:ext cx="1103834" cy="990691"/>
          </a:xfrm>
          <a:custGeom>
            <a:avLst/>
            <a:gdLst/>
            <a:ahLst/>
            <a:cxnLst/>
            <a:rect l="l" t="t" r="r" b="b"/>
            <a:pathLst>
              <a:path w="1103834" h="990691">
                <a:moveTo>
                  <a:pt x="0" y="0"/>
                </a:moveTo>
                <a:lnTo>
                  <a:pt x="1103835" y="0"/>
                </a:lnTo>
                <a:lnTo>
                  <a:pt x="1103835" y="990692"/>
                </a:lnTo>
                <a:lnTo>
                  <a:pt x="0" y="9906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2" name="Freeform 12"/>
          <p:cNvSpPr/>
          <p:nvPr/>
        </p:nvSpPr>
        <p:spPr>
          <a:xfrm>
            <a:off x="5758837" y="4733831"/>
            <a:ext cx="1103834" cy="990691"/>
          </a:xfrm>
          <a:custGeom>
            <a:avLst/>
            <a:gdLst/>
            <a:ahLst/>
            <a:cxnLst/>
            <a:rect l="l" t="t" r="r" b="b"/>
            <a:pathLst>
              <a:path w="1103834" h="990691">
                <a:moveTo>
                  <a:pt x="0" y="0"/>
                </a:moveTo>
                <a:lnTo>
                  <a:pt x="1103835" y="0"/>
                </a:lnTo>
                <a:lnTo>
                  <a:pt x="1103835" y="990692"/>
                </a:lnTo>
                <a:lnTo>
                  <a:pt x="0" y="9906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3" name="Freeform 13"/>
          <p:cNvSpPr/>
          <p:nvPr/>
        </p:nvSpPr>
        <p:spPr>
          <a:xfrm>
            <a:off x="5758837" y="5871033"/>
            <a:ext cx="1103834" cy="990691"/>
          </a:xfrm>
          <a:custGeom>
            <a:avLst/>
            <a:gdLst/>
            <a:ahLst/>
            <a:cxnLst/>
            <a:rect l="l" t="t" r="r" b="b"/>
            <a:pathLst>
              <a:path w="1103834" h="990691">
                <a:moveTo>
                  <a:pt x="0" y="0"/>
                </a:moveTo>
                <a:lnTo>
                  <a:pt x="1103835" y="0"/>
                </a:lnTo>
                <a:lnTo>
                  <a:pt x="1103835" y="990691"/>
                </a:lnTo>
                <a:lnTo>
                  <a:pt x="0" y="9906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4" name="Freeform 14"/>
          <p:cNvSpPr/>
          <p:nvPr/>
        </p:nvSpPr>
        <p:spPr>
          <a:xfrm>
            <a:off x="5758837" y="6956955"/>
            <a:ext cx="1103834" cy="990691"/>
          </a:xfrm>
          <a:custGeom>
            <a:avLst/>
            <a:gdLst/>
            <a:ahLst/>
            <a:cxnLst/>
            <a:rect l="l" t="t" r="r" b="b"/>
            <a:pathLst>
              <a:path w="1103834" h="990691">
                <a:moveTo>
                  <a:pt x="0" y="0"/>
                </a:moveTo>
                <a:lnTo>
                  <a:pt x="1103835" y="0"/>
                </a:lnTo>
                <a:lnTo>
                  <a:pt x="1103835" y="990692"/>
                </a:lnTo>
                <a:lnTo>
                  <a:pt x="0" y="9906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5" name="Freeform 15"/>
          <p:cNvSpPr/>
          <p:nvPr/>
        </p:nvSpPr>
        <p:spPr>
          <a:xfrm>
            <a:off x="5758837" y="8090522"/>
            <a:ext cx="1103834" cy="990691"/>
          </a:xfrm>
          <a:custGeom>
            <a:avLst/>
            <a:gdLst/>
            <a:ahLst/>
            <a:cxnLst/>
            <a:rect l="l" t="t" r="r" b="b"/>
            <a:pathLst>
              <a:path w="1103834" h="990691">
                <a:moveTo>
                  <a:pt x="0" y="0"/>
                </a:moveTo>
                <a:lnTo>
                  <a:pt x="1103835" y="0"/>
                </a:lnTo>
                <a:lnTo>
                  <a:pt x="1103835" y="990691"/>
                </a:lnTo>
                <a:lnTo>
                  <a:pt x="0" y="9906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6" name="Freeform 16"/>
          <p:cNvSpPr/>
          <p:nvPr/>
        </p:nvSpPr>
        <p:spPr>
          <a:xfrm>
            <a:off x="5758837" y="9176444"/>
            <a:ext cx="1103834" cy="990691"/>
          </a:xfrm>
          <a:custGeom>
            <a:avLst/>
            <a:gdLst/>
            <a:ahLst/>
            <a:cxnLst/>
            <a:rect l="l" t="t" r="r" b="b"/>
            <a:pathLst>
              <a:path w="1103834" h="990691">
                <a:moveTo>
                  <a:pt x="0" y="0"/>
                </a:moveTo>
                <a:lnTo>
                  <a:pt x="1103835" y="0"/>
                </a:lnTo>
                <a:lnTo>
                  <a:pt x="1103835" y="990691"/>
                </a:lnTo>
                <a:lnTo>
                  <a:pt x="0" y="9906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7" name="Freeform 17"/>
          <p:cNvSpPr/>
          <p:nvPr/>
        </p:nvSpPr>
        <p:spPr>
          <a:xfrm rot="3170384" flipV="1">
            <a:off x="11509670" y="7741388"/>
            <a:ext cx="1486523" cy="531432"/>
          </a:xfrm>
          <a:custGeom>
            <a:avLst/>
            <a:gdLst/>
            <a:ahLst/>
            <a:cxnLst/>
            <a:rect l="l" t="t" r="r" b="b"/>
            <a:pathLst>
              <a:path w="1486523" h="531432">
                <a:moveTo>
                  <a:pt x="0" y="531432"/>
                </a:moveTo>
                <a:lnTo>
                  <a:pt x="1486523" y="531432"/>
                </a:lnTo>
                <a:lnTo>
                  <a:pt x="1486523" y="0"/>
                </a:lnTo>
                <a:lnTo>
                  <a:pt x="0" y="0"/>
                </a:lnTo>
                <a:lnTo>
                  <a:pt x="0" y="531432"/>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18" name="TextBox 18"/>
          <p:cNvSpPr txBox="1"/>
          <p:nvPr/>
        </p:nvSpPr>
        <p:spPr>
          <a:xfrm>
            <a:off x="402046" y="1830411"/>
            <a:ext cx="330808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Sub-netting</a:t>
            </a:r>
          </a:p>
        </p:txBody>
      </p:sp>
      <p:sp>
        <p:nvSpPr>
          <p:cNvPr id="19" name="TextBox 19"/>
          <p:cNvSpPr txBox="1"/>
          <p:nvPr/>
        </p:nvSpPr>
        <p:spPr>
          <a:xfrm>
            <a:off x="402046" y="2679115"/>
            <a:ext cx="1654378" cy="434636"/>
          </a:xfrm>
          <a:prstGeom prst="rect">
            <a:avLst/>
          </a:prstGeom>
        </p:spPr>
        <p:txBody>
          <a:bodyPr lIns="0" tIns="0" rIns="0" bIns="0" rtlCol="0" anchor="t">
            <a:spAutoFit/>
          </a:bodyPr>
          <a:lstStyle/>
          <a:p>
            <a:pPr algn="l">
              <a:lnSpc>
                <a:spcPts val="3555"/>
              </a:lnSpc>
            </a:pPr>
            <a:r>
              <a:rPr lang="en-US" sz="2539">
                <a:solidFill>
                  <a:srgbClr val="000000"/>
                </a:solidFill>
                <a:latin typeface="Open Sans"/>
                <a:ea typeface="Open Sans"/>
                <a:cs typeface="Open Sans"/>
                <a:sym typeface="Open Sans"/>
              </a:rPr>
              <a:t>Example:</a:t>
            </a:r>
          </a:p>
        </p:txBody>
      </p:sp>
      <p:sp>
        <p:nvSpPr>
          <p:cNvPr id="20" name="TextBox 20"/>
          <p:cNvSpPr txBox="1"/>
          <p:nvPr/>
        </p:nvSpPr>
        <p:spPr>
          <a:xfrm>
            <a:off x="644467" y="7715014"/>
            <a:ext cx="3531592" cy="953406"/>
          </a:xfrm>
          <a:prstGeom prst="rect">
            <a:avLst/>
          </a:prstGeom>
        </p:spPr>
        <p:txBody>
          <a:bodyPr lIns="0" tIns="0" rIns="0" bIns="0" rtlCol="0" anchor="t">
            <a:spAutoFit/>
          </a:bodyPr>
          <a:lstStyle/>
          <a:p>
            <a:pPr algn="ctr">
              <a:lnSpc>
                <a:spcPts val="2575"/>
              </a:lnSpc>
            </a:pPr>
            <a:r>
              <a:rPr lang="en-US" sz="1839">
                <a:solidFill>
                  <a:srgbClr val="000000"/>
                </a:solidFill>
                <a:latin typeface="Alatsi"/>
                <a:ea typeface="Alatsi"/>
                <a:cs typeface="Alatsi"/>
                <a:sym typeface="Alatsi"/>
              </a:rPr>
              <a:t>A school that wants to accommodate 250 workspaces, and they have 8 departments</a:t>
            </a:r>
          </a:p>
        </p:txBody>
      </p:sp>
      <p:sp>
        <p:nvSpPr>
          <p:cNvPr id="21" name="TextBox 21"/>
          <p:cNvSpPr txBox="1"/>
          <p:nvPr/>
        </p:nvSpPr>
        <p:spPr>
          <a:xfrm>
            <a:off x="5066073" y="1674261"/>
            <a:ext cx="491161" cy="334281"/>
          </a:xfrm>
          <a:prstGeom prst="rect">
            <a:avLst/>
          </a:prstGeom>
        </p:spPr>
        <p:txBody>
          <a:bodyPr lIns="0" tIns="0" rIns="0" bIns="0" rtlCol="0" anchor="t">
            <a:spAutoFit/>
          </a:bodyPr>
          <a:lstStyle/>
          <a:p>
            <a:pPr algn="ctr">
              <a:lnSpc>
                <a:spcPts val="2575"/>
              </a:lnSpc>
            </a:pPr>
            <a:r>
              <a:rPr lang="en-US" sz="1839" i="1">
                <a:solidFill>
                  <a:srgbClr val="000000"/>
                </a:solidFill>
                <a:latin typeface="Arimo Italics"/>
                <a:ea typeface="Arimo Italics"/>
                <a:cs typeface="Arimo Italics"/>
                <a:sym typeface="Arimo Italics"/>
              </a:rPr>
              <a:t>D1</a:t>
            </a:r>
          </a:p>
        </p:txBody>
      </p:sp>
      <p:sp>
        <p:nvSpPr>
          <p:cNvPr id="22" name="TextBox 22"/>
          <p:cNvSpPr txBox="1"/>
          <p:nvPr/>
        </p:nvSpPr>
        <p:spPr>
          <a:xfrm>
            <a:off x="5066073" y="2809445"/>
            <a:ext cx="491161" cy="334281"/>
          </a:xfrm>
          <a:prstGeom prst="rect">
            <a:avLst/>
          </a:prstGeom>
        </p:spPr>
        <p:txBody>
          <a:bodyPr lIns="0" tIns="0" rIns="0" bIns="0" rtlCol="0" anchor="t">
            <a:spAutoFit/>
          </a:bodyPr>
          <a:lstStyle/>
          <a:p>
            <a:pPr algn="ctr">
              <a:lnSpc>
                <a:spcPts val="2575"/>
              </a:lnSpc>
            </a:pPr>
            <a:r>
              <a:rPr lang="en-US" sz="1839" i="1">
                <a:solidFill>
                  <a:srgbClr val="000000"/>
                </a:solidFill>
                <a:latin typeface="Arimo Italics"/>
                <a:ea typeface="Arimo Italics"/>
                <a:cs typeface="Arimo Italics"/>
                <a:sym typeface="Arimo Italics"/>
              </a:rPr>
              <a:t>D2</a:t>
            </a:r>
          </a:p>
        </p:txBody>
      </p:sp>
      <p:sp>
        <p:nvSpPr>
          <p:cNvPr id="23" name="TextBox 23"/>
          <p:cNvSpPr txBox="1"/>
          <p:nvPr/>
        </p:nvSpPr>
        <p:spPr>
          <a:xfrm>
            <a:off x="5066073" y="3934301"/>
            <a:ext cx="491161" cy="334281"/>
          </a:xfrm>
          <a:prstGeom prst="rect">
            <a:avLst/>
          </a:prstGeom>
        </p:spPr>
        <p:txBody>
          <a:bodyPr lIns="0" tIns="0" rIns="0" bIns="0" rtlCol="0" anchor="t">
            <a:spAutoFit/>
          </a:bodyPr>
          <a:lstStyle/>
          <a:p>
            <a:pPr algn="ctr">
              <a:lnSpc>
                <a:spcPts val="2575"/>
              </a:lnSpc>
            </a:pPr>
            <a:r>
              <a:rPr lang="en-US" sz="1839" i="1">
                <a:solidFill>
                  <a:srgbClr val="000000"/>
                </a:solidFill>
                <a:latin typeface="Arimo Italics"/>
                <a:ea typeface="Arimo Italics"/>
                <a:cs typeface="Arimo Italics"/>
                <a:sym typeface="Arimo Italics"/>
              </a:rPr>
              <a:t>D3</a:t>
            </a:r>
          </a:p>
        </p:txBody>
      </p:sp>
      <p:sp>
        <p:nvSpPr>
          <p:cNvPr id="24" name="TextBox 24"/>
          <p:cNvSpPr txBox="1"/>
          <p:nvPr/>
        </p:nvSpPr>
        <p:spPr>
          <a:xfrm>
            <a:off x="5066073" y="5069484"/>
            <a:ext cx="491161" cy="334281"/>
          </a:xfrm>
          <a:prstGeom prst="rect">
            <a:avLst/>
          </a:prstGeom>
        </p:spPr>
        <p:txBody>
          <a:bodyPr lIns="0" tIns="0" rIns="0" bIns="0" rtlCol="0" anchor="t">
            <a:spAutoFit/>
          </a:bodyPr>
          <a:lstStyle/>
          <a:p>
            <a:pPr algn="ctr">
              <a:lnSpc>
                <a:spcPts val="2575"/>
              </a:lnSpc>
            </a:pPr>
            <a:r>
              <a:rPr lang="en-US" sz="1839" i="1">
                <a:solidFill>
                  <a:srgbClr val="000000"/>
                </a:solidFill>
                <a:latin typeface="Arimo Italics"/>
                <a:ea typeface="Arimo Italics"/>
                <a:cs typeface="Arimo Italics"/>
                <a:sym typeface="Arimo Italics"/>
              </a:rPr>
              <a:t>D4</a:t>
            </a:r>
          </a:p>
        </p:txBody>
      </p:sp>
      <p:sp>
        <p:nvSpPr>
          <p:cNvPr id="25" name="TextBox 25"/>
          <p:cNvSpPr txBox="1"/>
          <p:nvPr/>
        </p:nvSpPr>
        <p:spPr>
          <a:xfrm>
            <a:off x="5066073" y="6194340"/>
            <a:ext cx="491161" cy="334281"/>
          </a:xfrm>
          <a:prstGeom prst="rect">
            <a:avLst/>
          </a:prstGeom>
        </p:spPr>
        <p:txBody>
          <a:bodyPr lIns="0" tIns="0" rIns="0" bIns="0" rtlCol="0" anchor="t">
            <a:spAutoFit/>
          </a:bodyPr>
          <a:lstStyle/>
          <a:p>
            <a:pPr algn="ctr">
              <a:lnSpc>
                <a:spcPts val="2575"/>
              </a:lnSpc>
            </a:pPr>
            <a:r>
              <a:rPr lang="en-US" sz="1839" i="1">
                <a:solidFill>
                  <a:srgbClr val="000000"/>
                </a:solidFill>
                <a:latin typeface="Arimo Italics"/>
                <a:ea typeface="Arimo Italics"/>
                <a:cs typeface="Arimo Italics"/>
                <a:sym typeface="Arimo Italics"/>
              </a:rPr>
              <a:t>D5</a:t>
            </a:r>
          </a:p>
        </p:txBody>
      </p:sp>
      <p:sp>
        <p:nvSpPr>
          <p:cNvPr id="26" name="TextBox 26"/>
          <p:cNvSpPr txBox="1"/>
          <p:nvPr/>
        </p:nvSpPr>
        <p:spPr>
          <a:xfrm>
            <a:off x="5066073" y="7329524"/>
            <a:ext cx="491161" cy="334281"/>
          </a:xfrm>
          <a:prstGeom prst="rect">
            <a:avLst/>
          </a:prstGeom>
        </p:spPr>
        <p:txBody>
          <a:bodyPr lIns="0" tIns="0" rIns="0" bIns="0" rtlCol="0" anchor="t">
            <a:spAutoFit/>
          </a:bodyPr>
          <a:lstStyle/>
          <a:p>
            <a:pPr algn="ctr">
              <a:lnSpc>
                <a:spcPts val="2575"/>
              </a:lnSpc>
            </a:pPr>
            <a:r>
              <a:rPr lang="en-US" sz="1839" i="1">
                <a:solidFill>
                  <a:srgbClr val="000000"/>
                </a:solidFill>
                <a:latin typeface="Arimo Italics"/>
                <a:ea typeface="Arimo Italics"/>
                <a:cs typeface="Arimo Italics"/>
                <a:sym typeface="Arimo Italics"/>
              </a:rPr>
              <a:t>D6</a:t>
            </a:r>
          </a:p>
        </p:txBody>
      </p:sp>
      <p:sp>
        <p:nvSpPr>
          <p:cNvPr id="27" name="TextBox 27"/>
          <p:cNvSpPr txBox="1"/>
          <p:nvPr/>
        </p:nvSpPr>
        <p:spPr>
          <a:xfrm>
            <a:off x="5066073" y="8454380"/>
            <a:ext cx="491161" cy="334281"/>
          </a:xfrm>
          <a:prstGeom prst="rect">
            <a:avLst/>
          </a:prstGeom>
        </p:spPr>
        <p:txBody>
          <a:bodyPr lIns="0" tIns="0" rIns="0" bIns="0" rtlCol="0" anchor="t">
            <a:spAutoFit/>
          </a:bodyPr>
          <a:lstStyle/>
          <a:p>
            <a:pPr algn="ctr">
              <a:lnSpc>
                <a:spcPts val="2575"/>
              </a:lnSpc>
            </a:pPr>
            <a:r>
              <a:rPr lang="en-US" sz="1839" i="1">
                <a:solidFill>
                  <a:srgbClr val="000000"/>
                </a:solidFill>
                <a:latin typeface="Arimo Italics"/>
                <a:ea typeface="Arimo Italics"/>
                <a:cs typeface="Arimo Italics"/>
                <a:sym typeface="Arimo Italics"/>
              </a:rPr>
              <a:t>D7</a:t>
            </a:r>
          </a:p>
        </p:txBody>
      </p:sp>
      <p:sp>
        <p:nvSpPr>
          <p:cNvPr id="28" name="TextBox 28"/>
          <p:cNvSpPr txBox="1"/>
          <p:nvPr/>
        </p:nvSpPr>
        <p:spPr>
          <a:xfrm>
            <a:off x="5066073" y="9589563"/>
            <a:ext cx="491161" cy="334281"/>
          </a:xfrm>
          <a:prstGeom prst="rect">
            <a:avLst/>
          </a:prstGeom>
        </p:spPr>
        <p:txBody>
          <a:bodyPr lIns="0" tIns="0" rIns="0" bIns="0" rtlCol="0" anchor="t">
            <a:spAutoFit/>
          </a:bodyPr>
          <a:lstStyle/>
          <a:p>
            <a:pPr algn="ctr">
              <a:lnSpc>
                <a:spcPts val="2575"/>
              </a:lnSpc>
            </a:pPr>
            <a:r>
              <a:rPr lang="en-US" sz="1839" i="1">
                <a:solidFill>
                  <a:srgbClr val="000000"/>
                </a:solidFill>
                <a:latin typeface="Arimo Italics"/>
                <a:ea typeface="Arimo Italics"/>
                <a:cs typeface="Arimo Italics"/>
                <a:sym typeface="Arimo Italics"/>
              </a:rPr>
              <a:t>D8</a:t>
            </a:r>
          </a:p>
        </p:txBody>
      </p:sp>
      <p:sp>
        <p:nvSpPr>
          <p:cNvPr id="29" name="TextBox 29"/>
          <p:cNvSpPr txBox="1"/>
          <p:nvPr/>
        </p:nvSpPr>
        <p:spPr>
          <a:xfrm>
            <a:off x="8309854" y="2296802"/>
            <a:ext cx="7613575" cy="1572311"/>
          </a:xfrm>
          <a:prstGeom prst="rect">
            <a:avLst/>
          </a:prstGeom>
        </p:spPr>
        <p:txBody>
          <a:bodyPr lIns="0" tIns="0" rIns="0" bIns="0" rtlCol="0" anchor="t">
            <a:spAutoFit/>
          </a:bodyPr>
          <a:lstStyle/>
          <a:p>
            <a:pPr algn="ctr">
              <a:lnSpc>
                <a:spcPts val="4273"/>
              </a:lnSpc>
            </a:pPr>
            <a:r>
              <a:rPr lang="en-US" sz="3052">
                <a:solidFill>
                  <a:srgbClr val="000000"/>
                </a:solidFill>
                <a:latin typeface="Alatsi"/>
                <a:ea typeface="Alatsi"/>
                <a:cs typeface="Alatsi"/>
                <a:sym typeface="Alatsi"/>
              </a:rPr>
              <a:t>8 departments x 256 addresses</a:t>
            </a:r>
          </a:p>
          <a:p>
            <a:pPr algn="ctr">
              <a:lnSpc>
                <a:spcPts val="4273"/>
              </a:lnSpc>
            </a:pPr>
            <a:endParaRPr lang="en-US" sz="3052">
              <a:solidFill>
                <a:srgbClr val="000000"/>
              </a:solidFill>
              <a:latin typeface="Alatsi"/>
              <a:ea typeface="Alatsi"/>
              <a:cs typeface="Alatsi"/>
              <a:sym typeface="Alatsi"/>
            </a:endParaRPr>
          </a:p>
          <a:p>
            <a:pPr algn="ctr">
              <a:lnSpc>
                <a:spcPts val="4273"/>
              </a:lnSpc>
            </a:pPr>
            <a:r>
              <a:rPr lang="en-US" sz="3052">
                <a:solidFill>
                  <a:srgbClr val="000000"/>
                </a:solidFill>
                <a:latin typeface="Alatsi"/>
                <a:ea typeface="Alatsi"/>
                <a:cs typeface="Alatsi"/>
                <a:sym typeface="Alatsi"/>
              </a:rPr>
              <a:t>= 2048 addresses</a:t>
            </a:r>
          </a:p>
        </p:txBody>
      </p:sp>
      <p:sp>
        <p:nvSpPr>
          <p:cNvPr id="30" name="TextBox 30"/>
          <p:cNvSpPr txBox="1"/>
          <p:nvPr/>
        </p:nvSpPr>
        <p:spPr>
          <a:xfrm>
            <a:off x="8309854" y="4863049"/>
            <a:ext cx="7613575" cy="514377"/>
          </a:xfrm>
          <a:prstGeom prst="rect">
            <a:avLst/>
          </a:prstGeom>
        </p:spPr>
        <p:txBody>
          <a:bodyPr lIns="0" tIns="0" rIns="0" bIns="0" rtlCol="0" anchor="t">
            <a:spAutoFit/>
          </a:bodyPr>
          <a:lstStyle/>
          <a:p>
            <a:pPr algn="ctr">
              <a:lnSpc>
                <a:spcPts val="4273"/>
              </a:lnSpc>
            </a:pPr>
            <a:r>
              <a:rPr lang="en-US" sz="3052" u="sng">
                <a:solidFill>
                  <a:srgbClr val="000000"/>
                </a:solidFill>
                <a:latin typeface="Alatsi"/>
                <a:ea typeface="Alatsi"/>
                <a:cs typeface="Alatsi"/>
                <a:sym typeface="Alatsi"/>
              </a:rPr>
              <a:t>Wasted Addresses</a:t>
            </a:r>
          </a:p>
        </p:txBody>
      </p:sp>
      <p:sp>
        <p:nvSpPr>
          <p:cNvPr id="31" name="TextBox 31"/>
          <p:cNvSpPr txBox="1"/>
          <p:nvPr/>
        </p:nvSpPr>
        <p:spPr>
          <a:xfrm>
            <a:off x="8309854" y="5477722"/>
            <a:ext cx="7613575" cy="1572311"/>
          </a:xfrm>
          <a:prstGeom prst="rect">
            <a:avLst/>
          </a:prstGeom>
        </p:spPr>
        <p:txBody>
          <a:bodyPr lIns="0" tIns="0" rIns="0" bIns="0" rtlCol="0" anchor="t">
            <a:spAutoFit/>
          </a:bodyPr>
          <a:lstStyle/>
          <a:p>
            <a:pPr algn="ctr">
              <a:lnSpc>
                <a:spcPts val="4273"/>
              </a:lnSpc>
            </a:pPr>
            <a:r>
              <a:rPr lang="en-US" sz="3052">
                <a:solidFill>
                  <a:srgbClr val="000000"/>
                </a:solidFill>
                <a:latin typeface="Alatsi"/>
                <a:ea typeface="Alatsi"/>
                <a:cs typeface="Alatsi"/>
                <a:sym typeface="Alatsi"/>
              </a:rPr>
              <a:t>2048 - 200 </a:t>
            </a:r>
          </a:p>
          <a:p>
            <a:pPr algn="ctr">
              <a:lnSpc>
                <a:spcPts val="4273"/>
              </a:lnSpc>
            </a:pPr>
            <a:endParaRPr lang="en-US" sz="3052">
              <a:solidFill>
                <a:srgbClr val="000000"/>
              </a:solidFill>
              <a:latin typeface="Alatsi"/>
              <a:ea typeface="Alatsi"/>
              <a:cs typeface="Alatsi"/>
              <a:sym typeface="Alatsi"/>
            </a:endParaRPr>
          </a:p>
          <a:p>
            <a:pPr algn="ctr">
              <a:lnSpc>
                <a:spcPts val="4273"/>
              </a:lnSpc>
            </a:pPr>
            <a:r>
              <a:rPr lang="en-US" sz="3052">
                <a:solidFill>
                  <a:srgbClr val="000000"/>
                </a:solidFill>
                <a:latin typeface="Alatsi"/>
                <a:ea typeface="Alatsi"/>
                <a:cs typeface="Alatsi"/>
                <a:sym typeface="Alatsi"/>
              </a:rPr>
              <a:t>= 1848 addresses</a:t>
            </a:r>
          </a:p>
        </p:txBody>
      </p:sp>
      <p:sp>
        <p:nvSpPr>
          <p:cNvPr id="32" name="TextBox 32"/>
          <p:cNvSpPr txBox="1"/>
          <p:nvPr/>
        </p:nvSpPr>
        <p:spPr>
          <a:xfrm>
            <a:off x="12773128" y="8570697"/>
            <a:ext cx="4197192" cy="510516"/>
          </a:xfrm>
          <a:prstGeom prst="rect">
            <a:avLst/>
          </a:prstGeom>
        </p:spPr>
        <p:txBody>
          <a:bodyPr lIns="0" tIns="0" rIns="0" bIns="0" rtlCol="0" anchor="t">
            <a:spAutoFit/>
          </a:bodyPr>
          <a:lstStyle/>
          <a:p>
            <a:pPr algn="ctr">
              <a:lnSpc>
                <a:spcPts val="4273"/>
              </a:lnSpc>
            </a:pPr>
            <a:r>
              <a:rPr lang="en-US" sz="3052">
                <a:solidFill>
                  <a:srgbClr val="019D97"/>
                </a:solidFill>
                <a:latin typeface="Alatsi"/>
                <a:ea typeface="Alatsi"/>
                <a:cs typeface="Alatsi"/>
                <a:sym typeface="Alatsi"/>
              </a:rPr>
              <a:t>We need to solve this</a:t>
            </a:r>
          </a:p>
        </p:txBody>
      </p:sp>
      <p:sp>
        <p:nvSpPr>
          <p:cNvPr id="33" name="TextBox 33"/>
          <p:cNvSpPr txBox="1"/>
          <p:nvPr/>
        </p:nvSpPr>
        <p:spPr>
          <a:xfrm>
            <a:off x="690601" y="231111"/>
            <a:ext cx="7956553" cy="436224"/>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192149" y="1931835"/>
            <a:ext cx="3308401" cy="17584"/>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a:off x="7800475" y="3324089"/>
            <a:ext cx="846678" cy="759894"/>
          </a:xfrm>
          <a:custGeom>
            <a:avLst/>
            <a:gdLst/>
            <a:ahLst/>
            <a:cxnLst/>
            <a:rect l="l" t="t" r="r" b="b"/>
            <a:pathLst>
              <a:path w="846678" h="759894">
                <a:moveTo>
                  <a:pt x="0" y="0"/>
                </a:moveTo>
                <a:lnTo>
                  <a:pt x="846679" y="0"/>
                </a:lnTo>
                <a:lnTo>
                  <a:pt x="846679" y="759893"/>
                </a:lnTo>
                <a:lnTo>
                  <a:pt x="0" y="7598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9" name="Freeform 9"/>
          <p:cNvSpPr/>
          <p:nvPr/>
        </p:nvSpPr>
        <p:spPr>
          <a:xfrm>
            <a:off x="7800475" y="4157229"/>
            <a:ext cx="846678" cy="759894"/>
          </a:xfrm>
          <a:custGeom>
            <a:avLst/>
            <a:gdLst/>
            <a:ahLst/>
            <a:cxnLst/>
            <a:rect l="l" t="t" r="r" b="b"/>
            <a:pathLst>
              <a:path w="846678" h="759894">
                <a:moveTo>
                  <a:pt x="0" y="0"/>
                </a:moveTo>
                <a:lnTo>
                  <a:pt x="846679" y="0"/>
                </a:lnTo>
                <a:lnTo>
                  <a:pt x="846679" y="759894"/>
                </a:lnTo>
                <a:lnTo>
                  <a:pt x="0" y="7598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0" name="Freeform 10"/>
          <p:cNvSpPr/>
          <p:nvPr/>
        </p:nvSpPr>
        <p:spPr>
          <a:xfrm>
            <a:off x="7800475" y="5030323"/>
            <a:ext cx="846678" cy="759894"/>
          </a:xfrm>
          <a:custGeom>
            <a:avLst/>
            <a:gdLst/>
            <a:ahLst/>
            <a:cxnLst/>
            <a:rect l="l" t="t" r="r" b="b"/>
            <a:pathLst>
              <a:path w="846678" h="759894">
                <a:moveTo>
                  <a:pt x="0" y="0"/>
                </a:moveTo>
                <a:lnTo>
                  <a:pt x="846679" y="0"/>
                </a:lnTo>
                <a:lnTo>
                  <a:pt x="846679" y="759894"/>
                </a:lnTo>
                <a:lnTo>
                  <a:pt x="0" y="7598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1" name="Freeform 11"/>
          <p:cNvSpPr/>
          <p:nvPr/>
        </p:nvSpPr>
        <p:spPr>
          <a:xfrm>
            <a:off x="7800475" y="5863125"/>
            <a:ext cx="846678" cy="759894"/>
          </a:xfrm>
          <a:custGeom>
            <a:avLst/>
            <a:gdLst/>
            <a:ahLst/>
            <a:cxnLst/>
            <a:rect l="l" t="t" r="r" b="b"/>
            <a:pathLst>
              <a:path w="846678" h="759894">
                <a:moveTo>
                  <a:pt x="0" y="0"/>
                </a:moveTo>
                <a:lnTo>
                  <a:pt x="846679" y="0"/>
                </a:lnTo>
                <a:lnTo>
                  <a:pt x="846679" y="759894"/>
                </a:lnTo>
                <a:lnTo>
                  <a:pt x="0" y="7598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2" name="Freeform 12"/>
          <p:cNvSpPr/>
          <p:nvPr/>
        </p:nvSpPr>
        <p:spPr>
          <a:xfrm>
            <a:off x="7800475" y="6735397"/>
            <a:ext cx="846678" cy="759894"/>
          </a:xfrm>
          <a:custGeom>
            <a:avLst/>
            <a:gdLst/>
            <a:ahLst/>
            <a:cxnLst/>
            <a:rect l="l" t="t" r="r" b="b"/>
            <a:pathLst>
              <a:path w="846678" h="759894">
                <a:moveTo>
                  <a:pt x="0" y="0"/>
                </a:moveTo>
                <a:lnTo>
                  <a:pt x="846679" y="0"/>
                </a:lnTo>
                <a:lnTo>
                  <a:pt x="846679" y="759894"/>
                </a:lnTo>
                <a:lnTo>
                  <a:pt x="0" y="7598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3" name="Freeform 13"/>
          <p:cNvSpPr/>
          <p:nvPr/>
        </p:nvSpPr>
        <p:spPr>
          <a:xfrm>
            <a:off x="7800475" y="7568337"/>
            <a:ext cx="846678" cy="759894"/>
          </a:xfrm>
          <a:custGeom>
            <a:avLst/>
            <a:gdLst/>
            <a:ahLst/>
            <a:cxnLst/>
            <a:rect l="l" t="t" r="r" b="b"/>
            <a:pathLst>
              <a:path w="846678" h="759894">
                <a:moveTo>
                  <a:pt x="0" y="0"/>
                </a:moveTo>
                <a:lnTo>
                  <a:pt x="846679" y="0"/>
                </a:lnTo>
                <a:lnTo>
                  <a:pt x="846679" y="759893"/>
                </a:lnTo>
                <a:lnTo>
                  <a:pt x="0" y="7598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4" name="Freeform 14"/>
          <p:cNvSpPr/>
          <p:nvPr/>
        </p:nvSpPr>
        <p:spPr>
          <a:xfrm>
            <a:off x="7800475" y="8437820"/>
            <a:ext cx="846678" cy="759894"/>
          </a:xfrm>
          <a:custGeom>
            <a:avLst/>
            <a:gdLst/>
            <a:ahLst/>
            <a:cxnLst/>
            <a:rect l="l" t="t" r="r" b="b"/>
            <a:pathLst>
              <a:path w="846678" h="759894">
                <a:moveTo>
                  <a:pt x="0" y="0"/>
                </a:moveTo>
                <a:lnTo>
                  <a:pt x="846679" y="0"/>
                </a:lnTo>
                <a:lnTo>
                  <a:pt x="846679" y="759894"/>
                </a:lnTo>
                <a:lnTo>
                  <a:pt x="0" y="7598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5" name="Freeform 15"/>
          <p:cNvSpPr/>
          <p:nvPr/>
        </p:nvSpPr>
        <p:spPr>
          <a:xfrm>
            <a:off x="7800475" y="9270760"/>
            <a:ext cx="846678" cy="759894"/>
          </a:xfrm>
          <a:custGeom>
            <a:avLst/>
            <a:gdLst/>
            <a:ahLst/>
            <a:cxnLst/>
            <a:rect l="l" t="t" r="r" b="b"/>
            <a:pathLst>
              <a:path w="846678" h="759894">
                <a:moveTo>
                  <a:pt x="0" y="0"/>
                </a:moveTo>
                <a:lnTo>
                  <a:pt x="846679" y="0"/>
                </a:lnTo>
                <a:lnTo>
                  <a:pt x="846679" y="759894"/>
                </a:lnTo>
                <a:lnTo>
                  <a:pt x="0" y="7598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6" name="Freeform 16"/>
          <p:cNvSpPr/>
          <p:nvPr/>
        </p:nvSpPr>
        <p:spPr>
          <a:xfrm flipH="1">
            <a:off x="3624566" y="5133189"/>
            <a:ext cx="1758715" cy="2062459"/>
          </a:xfrm>
          <a:custGeom>
            <a:avLst/>
            <a:gdLst/>
            <a:ahLst/>
            <a:cxnLst/>
            <a:rect l="l" t="t" r="r" b="b"/>
            <a:pathLst>
              <a:path w="1758715" h="2062459">
                <a:moveTo>
                  <a:pt x="1758715" y="0"/>
                </a:moveTo>
                <a:lnTo>
                  <a:pt x="0" y="0"/>
                </a:lnTo>
                <a:lnTo>
                  <a:pt x="0" y="2062459"/>
                </a:lnTo>
                <a:lnTo>
                  <a:pt x="1758715" y="2062459"/>
                </a:lnTo>
                <a:lnTo>
                  <a:pt x="175871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7" name="Freeform 17"/>
          <p:cNvSpPr/>
          <p:nvPr/>
        </p:nvSpPr>
        <p:spPr>
          <a:xfrm>
            <a:off x="379778" y="4438869"/>
            <a:ext cx="2221367" cy="2922851"/>
          </a:xfrm>
          <a:custGeom>
            <a:avLst/>
            <a:gdLst/>
            <a:ahLst/>
            <a:cxnLst/>
            <a:rect l="l" t="t" r="r" b="b"/>
            <a:pathLst>
              <a:path w="2221367" h="2922851">
                <a:moveTo>
                  <a:pt x="0" y="0"/>
                </a:moveTo>
                <a:lnTo>
                  <a:pt x="2221367" y="0"/>
                </a:lnTo>
                <a:lnTo>
                  <a:pt x="2221367" y="2922851"/>
                </a:lnTo>
                <a:lnTo>
                  <a:pt x="0" y="29228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18" name="TextBox 18"/>
          <p:cNvSpPr txBox="1"/>
          <p:nvPr/>
        </p:nvSpPr>
        <p:spPr>
          <a:xfrm>
            <a:off x="191971" y="1180948"/>
            <a:ext cx="330808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Sub-netting</a:t>
            </a:r>
          </a:p>
        </p:txBody>
      </p:sp>
      <p:sp>
        <p:nvSpPr>
          <p:cNvPr id="19" name="TextBox 19"/>
          <p:cNvSpPr txBox="1"/>
          <p:nvPr/>
        </p:nvSpPr>
        <p:spPr>
          <a:xfrm>
            <a:off x="7269102" y="3512543"/>
            <a:ext cx="376737" cy="260194"/>
          </a:xfrm>
          <a:prstGeom prst="rect">
            <a:avLst/>
          </a:prstGeom>
        </p:spPr>
        <p:txBody>
          <a:bodyPr lIns="0" tIns="0" rIns="0" bIns="0" rtlCol="0" anchor="t">
            <a:spAutoFit/>
          </a:bodyPr>
          <a:lstStyle/>
          <a:p>
            <a:pPr algn="ctr">
              <a:lnSpc>
                <a:spcPts val="1975"/>
              </a:lnSpc>
            </a:pPr>
            <a:r>
              <a:rPr lang="en-US" sz="1410" i="1">
                <a:solidFill>
                  <a:srgbClr val="000000"/>
                </a:solidFill>
                <a:latin typeface="Arimo Italics"/>
                <a:ea typeface="Arimo Italics"/>
                <a:cs typeface="Arimo Italics"/>
                <a:sym typeface="Arimo Italics"/>
              </a:rPr>
              <a:t>D1</a:t>
            </a:r>
          </a:p>
        </p:txBody>
      </p:sp>
      <p:sp>
        <p:nvSpPr>
          <p:cNvPr id="20" name="TextBox 20"/>
          <p:cNvSpPr txBox="1"/>
          <p:nvPr/>
        </p:nvSpPr>
        <p:spPr>
          <a:xfrm>
            <a:off x="7269102" y="4383267"/>
            <a:ext cx="376737" cy="260194"/>
          </a:xfrm>
          <a:prstGeom prst="rect">
            <a:avLst/>
          </a:prstGeom>
        </p:spPr>
        <p:txBody>
          <a:bodyPr lIns="0" tIns="0" rIns="0" bIns="0" rtlCol="0" anchor="t">
            <a:spAutoFit/>
          </a:bodyPr>
          <a:lstStyle/>
          <a:p>
            <a:pPr algn="ctr">
              <a:lnSpc>
                <a:spcPts val="1975"/>
              </a:lnSpc>
            </a:pPr>
            <a:r>
              <a:rPr lang="en-US" sz="1410" i="1">
                <a:solidFill>
                  <a:srgbClr val="000000"/>
                </a:solidFill>
                <a:latin typeface="Arimo Italics"/>
                <a:ea typeface="Arimo Italics"/>
                <a:cs typeface="Arimo Italics"/>
                <a:sym typeface="Arimo Italics"/>
              </a:rPr>
              <a:t>D2</a:t>
            </a:r>
          </a:p>
        </p:txBody>
      </p:sp>
      <p:sp>
        <p:nvSpPr>
          <p:cNvPr id="21" name="TextBox 21"/>
          <p:cNvSpPr txBox="1"/>
          <p:nvPr/>
        </p:nvSpPr>
        <p:spPr>
          <a:xfrm>
            <a:off x="7269102" y="5246069"/>
            <a:ext cx="376737" cy="260194"/>
          </a:xfrm>
          <a:prstGeom prst="rect">
            <a:avLst/>
          </a:prstGeom>
        </p:spPr>
        <p:txBody>
          <a:bodyPr lIns="0" tIns="0" rIns="0" bIns="0" rtlCol="0" anchor="t">
            <a:spAutoFit/>
          </a:bodyPr>
          <a:lstStyle/>
          <a:p>
            <a:pPr algn="ctr">
              <a:lnSpc>
                <a:spcPts val="1975"/>
              </a:lnSpc>
            </a:pPr>
            <a:r>
              <a:rPr lang="en-US" sz="1410" i="1">
                <a:solidFill>
                  <a:srgbClr val="000000"/>
                </a:solidFill>
                <a:latin typeface="Arimo Italics"/>
                <a:ea typeface="Arimo Italics"/>
                <a:cs typeface="Arimo Italics"/>
                <a:sym typeface="Arimo Italics"/>
              </a:rPr>
              <a:t>D3</a:t>
            </a:r>
          </a:p>
        </p:txBody>
      </p:sp>
      <p:sp>
        <p:nvSpPr>
          <p:cNvPr id="22" name="TextBox 22"/>
          <p:cNvSpPr txBox="1"/>
          <p:nvPr/>
        </p:nvSpPr>
        <p:spPr>
          <a:xfrm>
            <a:off x="7269102" y="6116794"/>
            <a:ext cx="376737" cy="260194"/>
          </a:xfrm>
          <a:prstGeom prst="rect">
            <a:avLst/>
          </a:prstGeom>
        </p:spPr>
        <p:txBody>
          <a:bodyPr lIns="0" tIns="0" rIns="0" bIns="0" rtlCol="0" anchor="t">
            <a:spAutoFit/>
          </a:bodyPr>
          <a:lstStyle/>
          <a:p>
            <a:pPr algn="ctr">
              <a:lnSpc>
                <a:spcPts val="1975"/>
              </a:lnSpc>
            </a:pPr>
            <a:r>
              <a:rPr lang="en-US" sz="1410" i="1">
                <a:solidFill>
                  <a:srgbClr val="000000"/>
                </a:solidFill>
                <a:latin typeface="Arimo Italics"/>
                <a:ea typeface="Arimo Italics"/>
                <a:cs typeface="Arimo Italics"/>
                <a:sym typeface="Arimo Italics"/>
              </a:rPr>
              <a:t>D4</a:t>
            </a:r>
          </a:p>
        </p:txBody>
      </p:sp>
      <p:sp>
        <p:nvSpPr>
          <p:cNvPr id="23" name="TextBox 23"/>
          <p:cNvSpPr txBox="1"/>
          <p:nvPr/>
        </p:nvSpPr>
        <p:spPr>
          <a:xfrm>
            <a:off x="7269102" y="6979596"/>
            <a:ext cx="376737" cy="260194"/>
          </a:xfrm>
          <a:prstGeom prst="rect">
            <a:avLst/>
          </a:prstGeom>
        </p:spPr>
        <p:txBody>
          <a:bodyPr lIns="0" tIns="0" rIns="0" bIns="0" rtlCol="0" anchor="t">
            <a:spAutoFit/>
          </a:bodyPr>
          <a:lstStyle/>
          <a:p>
            <a:pPr algn="ctr">
              <a:lnSpc>
                <a:spcPts val="1975"/>
              </a:lnSpc>
            </a:pPr>
            <a:r>
              <a:rPr lang="en-US" sz="1410" i="1">
                <a:solidFill>
                  <a:srgbClr val="000000"/>
                </a:solidFill>
                <a:latin typeface="Arimo Italics"/>
                <a:ea typeface="Arimo Italics"/>
                <a:cs typeface="Arimo Italics"/>
                <a:sym typeface="Arimo Italics"/>
              </a:rPr>
              <a:t>D5</a:t>
            </a:r>
          </a:p>
        </p:txBody>
      </p:sp>
      <p:sp>
        <p:nvSpPr>
          <p:cNvPr id="24" name="TextBox 24"/>
          <p:cNvSpPr txBox="1"/>
          <p:nvPr/>
        </p:nvSpPr>
        <p:spPr>
          <a:xfrm>
            <a:off x="7269102" y="7850320"/>
            <a:ext cx="376737" cy="260194"/>
          </a:xfrm>
          <a:prstGeom prst="rect">
            <a:avLst/>
          </a:prstGeom>
        </p:spPr>
        <p:txBody>
          <a:bodyPr lIns="0" tIns="0" rIns="0" bIns="0" rtlCol="0" anchor="t">
            <a:spAutoFit/>
          </a:bodyPr>
          <a:lstStyle/>
          <a:p>
            <a:pPr algn="ctr">
              <a:lnSpc>
                <a:spcPts val="1975"/>
              </a:lnSpc>
            </a:pPr>
            <a:r>
              <a:rPr lang="en-US" sz="1410" i="1">
                <a:solidFill>
                  <a:srgbClr val="000000"/>
                </a:solidFill>
                <a:latin typeface="Arimo Italics"/>
                <a:ea typeface="Arimo Italics"/>
                <a:cs typeface="Arimo Italics"/>
                <a:sym typeface="Arimo Italics"/>
              </a:rPr>
              <a:t>D6</a:t>
            </a:r>
          </a:p>
        </p:txBody>
      </p:sp>
      <p:sp>
        <p:nvSpPr>
          <p:cNvPr id="25" name="TextBox 25"/>
          <p:cNvSpPr txBox="1"/>
          <p:nvPr/>
        </p:nvSpPr>
        <p:spPr>
          <a:xfrm>
            <a:off x="7269102" y="8713123"/>
            <a:ext cx="376737" cy="260194"/>
          </a:xfrm>
          <a:prstGeom prst="rect">
            <a:avLst/>
          </a:prstGeom>
        </p:spPr>
        <p:txBody>
          <a:bodyPr lIns="0" tIns="0" rIns="0" bIns="0" rtlCol="0" anchor="t">
            <a:spAutoFit/>
          </a:bodyPr>
          <a:lstStyle/>
          <a:p>
            <a:pPr algn="ctr">
              <a:lnSpc>
                <a:spcPts val="1975"/>
              </a:lnSpc>
            </a:pPr>
            <a:r>
              <a:rPr lang="en-US" sz="1410" i="1">
                <a:solidFill>
                  <a:srgbClr val="000000"/>
                </a:solidFill>
                <a:latin typeface="Arimo Italics"/>
                <a:ea typeface="Arimo Italics"/>
                <a:cs typeface="Arimo Italics"/>
                <a:sym typeface="Arimo Italics"/>
              </a:rPr>
              <a:t>D7</a:t>
            </a:r>
          </a:p>
        </p:txBody>
      </p:sp>
      <p:sp>
        <p:nvSpPr>
          <p:cNvPr id="26" name="TextBox 26"/>
          <p:cNvSpPr txBox="1"/>
          <p:nvPr/>
        </p:nvSpPr>
        <p:spPr>
          <a:xfrm>
            <a:off x="7269102" y="9583847"/>
            <a:ext cx="376737" cy="260194"/>
          </a:xfrm>
          <a:prstGeom prst="rect">
            <a:avLst/>
          </a:prstGeom>
        </p:spPr>
        <p:txBody>
          <a:bodyPr lIns="0" tIns="0" rIns="0" bIns="0" rtlCol="0" anchor="t">
            <a:spAutoFit/>
          </a:bodyPr>
          <a:lstStyle/>
          <a:p>
            <a:pPr algn="ctr">
              <a:lnSpc>
                <a:spcPts val="1975"/>
              </a:lnSpc>
            </a:pPr>
            <a:r>
              <a:rPr lang="en-US" sz="1410" i="1">
                <a:solidFill>
                  <a:srgbClr val="000000"/>
                </a:solidFill>
                <a:latin typeface="Arimo Italics"/>
                <a:ea typeface="Arimo Italics"/>
                <a:cs typeface="Arimo Italics"/>
                <a:sym typeface="Arimo Italics"/>
              </a:rPr>
              <a:t>D8</a:t>
            </a:r>
          </a:p>
        </p:txBody>
      </p:sp>
      <p:sp>
        <p:nvSpPr>
          <p:cNvPr id="27" name="TextBox 27"/>
          <p:cNvSpPr txBox="1"/>
          <p:nvPr/>
        </p:nvSpPr>
        <p:spPr>
          <a:xfrm>
            <a:off x="191971" y="2070023"/>
            <a:ext cx="7036418" cy="419145"/>
          </a:xfrm>
          <a:prstGeom prst="rect">
            <a:avLst/>
          </a:prstGeom>
        </p:spPr>
        <p:txBody>
          <a:bodyPr lIns="0" tIns="0" rIns="0" bIns="0" rtlCol="0" anchor="t">
            <a:spAutoFit/>
          </a:bodyPr>
          <a:lstStyle/>
          <a:p>
            <a:pPr algn="l">
              <a:lnSpc>
                <a:spcPts val="3452"/>
              </a:lnSpc>
            </a:pPr>
            <a:r>
              <a:rPr lang="en-US" sz="2465">
                <a:solidFill>
                  <a:srgbClr val="000000"/>
                </a:solidFill>
                <a:latin typeface="Alatsi"/>
                <a:ea typeface="Alatsi"/>
                <a:cs typeface="Alatsi"/>
                <a:sym typeface="Alatsi"/>
              </a:rPr>
              <a:t>Solution: Let all the departments share one netID. </a:t>
            </a:r>
          </a:p>
        </p:txBody>
      </p:sp>
      <p:grpSp>
        <p:nvGrpSpPr>
          <p:cNvPr id="28" name="Group 28"/>
          <p:cNvGrpSpPr/>
          <p:nvPr/>
        </p:nvGrpSpPr>
        <p:grpSpPr>
          <a:xfrm>
            <a:off x="2953454" y="2708243"/>
            <a:ext cx="2928391" cy="518914"/>
            <a:chOff x="0" y="0"/>
            <a:chExt cx="1191774" cy="211184"/>
          </a:xfrm>
        </p:grpSpPr>
        <p:sp>
          <p:nvSpPr>
            <p:cNvPr id="29" name="Freeform 29"/>
            <p:cNvSpPr/>
            <p:nvPr/>
          </p:nvSpPr>
          <p:spPr>
            <a:xfrm>
              <a:off x="0" y="0"/>
              <a:ext cx="1191774" cy="211184"/>
            </a:xfrm>
            <a:custGeom>
              <a:avLst/>
              <a:gdLst/>
              <a:ahLst/>
              <a:cxnLst/>
              <a:rect l="l" t="t" r="r" b="b"/>
              <a:pathLst>
                <a:path w="1191774" h="211184">
                  <a:moveTo>
                    <a:pt x="0" y="0"/>
                  </a:moveTo>
                  <a:lnTo>
                    <a:pt x="1191774" y="0"/>
                  </a:lnTo>
                  <a:lnTo>
                    <a:pt x="1191774" y="211184"/>
                  </a:lnTo>
                  <a:lnTo>
                    <a:pt x="0" y="211184"/>
                  </a:lnTo>
                  <a:close/>
                </a:path>
              </a:pathLst>
            </a:custGeom>
            <a:solidFill>
              <a:srgbClr val="FAC926"/>
            </a:solidFill>
          </p:spPr>
          <p:txBody>
            <a:bodyPr/>
            <a:lstStyle/>
            <a:p>
              <a:endParaRPr lang="en-PH"/>
            </a:p>
          </p:txBody>
        </p:sp>
        <p:sp>
          <p:nvSpPr>
            <p:cNvPr id="30" name="TextBox 30"/>
            <p:cNvSpPr txBox="1"/>
            <p:nvPr/>
          </p:nvSpPr>
          <p:spPr>
            <a:xfrm>
              <a:off x="0" y="-28575"/>
              <a:ext cx="1191774" cy="239759"/>
            </a:xfrm>
            <a:prstGeom prst="rect">
              <a:avLst/>
            </a:prstGeom>
          </p:spPr>
          <p:txBody>
            <a:bodyPr lIns="50800" tIns="50800" rIns="50800" bIns="50800" rtlCol="0" anchor="ctr"/>
            <a:lstStyle/>
            <a:p>
              <a:pPr algn="ctr">
                <a:lnSpc>
                  <a:spcPts val="2595"/>
                </a:lnSpc>
              </a:pPr>
              <a:endParaRPr/>
            </a:p>
          </p:txBody>
        </p:sp>
      </p:grpSp>
      <p:sp>
        <p:nvSpPr>
          <p:cNvPr id="31" name="TextBox 31"/>
          <p:cNvSpPr txBox="1"/>
          <p:nvPr/>
        </p:nvSpPr>
        <p:spPr>
          <a:xfrm>
            <a:off x="3695073" y="2736026"/>
            <a:ext cx="1445154" cy="377624"/>
          </a:xfrm>
          <a:prstGeom prst="rect">
            <a:avLst/>
          </a:prstGeom>
        </p:spPr>
        <p:txBody>
          <a:bodyPr lIns="0" tIns="0" rIns="0" bIns="0" rtlCol="0" anchor="t">
            <a:spAutoFit/>
          </a:bodyPr>
          <a:lstStyle/>
          <a:p>
            <a:pPr algn="ctr">
              <a:lnSpc>
                <a:spcPts val="3106"/>
              </a:lnSpc>
            </a:pPr>
            <a:r>
              <a:rPr lang="en-US" sz="1941" b="1">
                <a:solidFill>
                  <a:srgbClr val="FF1495"/>
                </a:solidFill>
                <a:latin typeface="Open Sans Bold"/>
                <a:ea typeface="Open Sans Bold"/>
                <a:cs typeface="Open Sans Bold"/>
                <a:sym typeface="Open Sans Bold"/>
              </a:rPr>
              <a:t>24 bits</a:t>
            </a:r>
          </a:p>
        </p:txBody>
      </p:sp>
      <p:grpSp>
        <p:nvGrpSpPr>
          <p:cNvPr id="32" name="Group 32"/>
          <p:cNvGrpSpPr/>
          <p:nvPr/>
        </p:nvGrpSpPr>
        <p:grpSpPr>
          <a:xfrm>
            <a:off x="9003010" y="2708243"/>
            <a:ext cx="1982623" cy="518914"/>
            <a:chOff x="0" y="0"/>
            <a:chExt cx="806872" cy="211184"/>
          </a:xfrm>
        </p:grpSpPr>
        <p:sp>
          <p:nvSpPr>
            <p:cNvPr id="33" name="Freeform 33"/>
            <p:cNvSpPr/>
            <p:nvPr/>
          </p:nvSpPr>
          <p:spPr>
            <a:xfrm>
              <a:off x="0" y="0"/>
              <a:ext cx="806872" cy="211184"/>
            </a:xfrm>
            <a:custGeom>
              <a:avLst/>
              <a:gdLst/>
              <a:ahLst/>
              <a:cxnLst/>
              <a:rect l="l" t="t" r="r" b="b"/>
              <a:pathLst>
                <a:path w="806872" h="211184">
                  <a:moveTo>
                    <a:pt x="0" y="0"/>
                  </a:moveTo>
                  <a:lnTo>
                    <a:pt x="806872" y="0"/>
                  </a:lnTo>
                  <a:lnTo>
                    <a:pt x="806872" y="211184"/>
                  </a:lnTo>
                  <a:lnTo>
                    <a:pt x="0" y="211184"/>
                  </a:lnTo>
                  <a:close/>
                </a:path>
              </a:pathLst>
            </a:custGeom>
            <a:solidFill>
              <a:srgbClr val="019D97"/>
            </a:solidFill>
          </p:spPr>
          <p:txBody>
            <a:bodyPr/>
            <a:lstStyle/>
            <a:p>
              <a:endParaRPr lang="en-PH"/>
            </a:p>
          </p:txBody>
        </p:sp>
        <p:sp>
          <p:nvSpPr>
            <p:cNvPr id="34" name="TextBox 34"/>
            <p:cNvSpPr txBox="1"/>
            <p:nvPr/>
          </p:nvSpPr>
          <p:spPr>
            <a:xfrm>
              <a:off x="0" y="-28575"/>
              <a:ext cx="806872" cy="239759"/>
            </a:xfrm>
            <a:prstGeom prst="rect">
              <a:avLst/>
            </a:prstGeom>
          </p:spPr>
          <p:txBody>
            <a:bodyPr lIns="50800" tIns="50800" rIns="50800" bIns="50800" rtlCol="0" anchor="ctr"/>
            <a:lstStyle/>
            <a:p>
              <a:pPr algn="ctr">
                <a:lnSpc>
                  <a:spcPts val="2595"/>
                </a:lnSpc>
              </a:pPr>
              <a:endParaRPr/>
            </a:p>
          </p:txBody>
        </p:sp>
      </p:grpSp>
      <p:sp>
        <p:nvSpPr>
          <p:cNvPr id="35" name="TextBox 35"/>
          <p:cNvSpPr txBox="1"/>
          <p:nvPr/>
        </p:nvSpPr>
        <p:spPr>
          <a:xfrm>
            <a:off x="9271744" y="2736026"/>
            <a:ext cx="1445154" cy="377624"/>
          </a:xfrm>
          <a:prstGeom prst="rect">
            <a:avLst/>
          </a:prstGeom>
        </p:spPr>
        <p:txBody>
          <a:bodyPr lIns="0" tIns="0" rIns="0" bIns="0" rtlCol="0" anchor="t">
            <a:spAutoFit/>
          </a:bodyPr>
          <a:lstStyle/>
          <a:p>
            <a:pPr algn="ctr">
              <a:lnSpc>
                <a:spcPts val="3106"/>
              </a:lnSpc>
            </a:pPr>
            <a:r>
              <a:rPr lang="en-US" sz="1941" b="1">
                <a:solidFill>
                  <a:srgbClr val="F6FCFE"/>
                </a:solidFill>
                <a:latin typeface="Open Sans Bold"/>
                <a:ea typeface="Open Sans Bold"/>
                <a:cs typeface="Open Sans Bold"/>
                <a:sym typeface="Open Sans Bold"/>
              </a:rPr>
              <a:t>3 bits</a:t>
            </a:r>
          </a:p>
        </p:txBody>
      </p:sp>
      <p:sp>
        <p:nvSpPr>
          <p:cNvPr id="36" name="Freeform 36"/>
          <p:cNvSpPr/>
          <p:nvPr/>
        </p:nvSpPr>
        <p:spPr>
          <a:xfrm rot="-5400000">
            <a:off x="4222110" y="2553998"/>
            <a:ext cx="391081" cy="1931262"/>
          </a:xfrm>
          <a:custGeom>
            <a:avLst/>
            <a:gdLst/>
            <a:ahLst/>
            <a:cxnLst/>
            <a:rect l="l" t="t" r="r" b="b"/>
            <a:pathLst>
              <a:path w="391081" h="1931262">
                <a:moveTo>
                  <a:pt x="0" y="0"/>
                </a:moveTo>
                <a:lnTo>
                  <a:pt x="391080" y="0"/>
                </a:lnTo>
                <a:lnTo>
                  <a:pt x="391080" y="1931262"/>
                </a:lnTo>
                <a:lnTo>
                  <a:pt x="0" y="19312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37" name="TextBox 37"/>
          <p:cNvSpPr txBox="1"/>
          <p:nvPr/>
        </p:nvSpPr>
        <p:spPr>
          <a:xfrm>
            <a:off x="3573736" y="3711521"/>
            <a:ext cx="1687829" cy="816633"/>
          </a:xfrm>
          <a:prstGeom prst="rect">
            <a:avLst/>
          </a:prstGeom>
        </p:spPr>
        <p:txBody>
          <a:bodyPr lIns="0" tIns="0" rIns="0" bIns="0" rtlCol="0" anchor="t">
            <a:spAutoFit/>
          </a:bodyPr>
          <a:lstStyle/>
          <a:p>
            <a:pPr algn="ctr">
              <a:lnSpc>
                <a:spcPts val="3260"/>
              </a:lnSpc>
            </a:pPr>
            <a:r>
              <a:rPr lang="en-US" sz="2328">
                <a:solidFill>
                  <a:srgbClr val="000000"/>
                </a:solidFill>
                <a:latin typeface="Open Sans"/>
                <a:ea typeface="Open Sans"/>
                <a:cs typeface="Open Sans"/>
                <a:sym typeface="Open Sans"/>
              </a:rPr>
              <a:t>first 24 bits: </a:t>
            </a:r>
          </a:p>
          <a:p>
            <a:pPr algn="ctr">
              <a:lnSpc>
                <a:spcPts val="3260"/>
              </a:lnSpc>
            </a:pPr>
            <a:r>
              <a:rPr lang="en-US" sz="2328" b="1">
                <a:solidFill>
                  <a:srgbClr val="FF1495"/>
                </a:solidFill>
                <a:latin typeface="Open Sans Bold"/>
                <a:ea typeface="Open Sans Bold"/>
                <a:cs typeface="Open Sans Bold"/>
                <a:sym typeface="Open Sans Bold"/>
              </a:rPr>
              <a:t>netID </a:t>
            </a:r>
          </a:p>
        </p:txBody>
      </p:sp>
      <p:sp>
        <p:nvSpPr>
          <p:cNvPr id="38" name="AutoShape 38"/>
          <p:cNvSpPr/>
          <p:nvPr/>
        </p:nvSpPr>
        <p:spPr>
          <a:xfrm flipV="1">
            <a:off x="2479959" y="6270703"/>
            <a:ext cx="946991" cy="0"/>
          </a:xfrm>
          <a:prstGeom prst="line">
            <a:avLst/>
          </a:prstGeom>
          <a:ln w="38100" cap="flat">
            <a:solidFill>
              <a:srgbClr val="FFDE59"/>
            </a:solidFill>
            <a:prstDash val="solid"/>
            <a:headEnd type="none" w="sm" len="sm"/>
            <a:tailEnd type="triangle" w="lg" len="med"/>
          </a:ln>
        </p:spPr>
        <p:txBody>
          <a:bodyPr/>
          <a:lstStyle/>
          <a:p>
            <a:endParaRPr lang="en-PH"/>
          </a:p>
        </p:txBody>
      </p:sp>
      <p:sp>
        <p:nvSpPr>
          <p:cNvPr id="39" name="AutoShape 39"/>
          <p:cNvSpPr/>
          <p:nvPr/>
        </p:nvSpPr>
        <p:spPr>
          <a:xfrm flipV="1">
            <a:off x="5881845" y="3886410"/>
            <a:ext cx="978498" cy="2403343"/>
          </a:xfrm>
          <a:prstGeom prst="line">
            <a:avLst/>
          </a:prstGeom>
          <a:ln w="38100" cap="flat">
            <a:solidFill>
              <a:srgbClr val="FFDE59"/>
            </a:solidFill>
            <a:prstDash val="solid"/>
            <a:headEnd type="none" w="sm" len="sm"/>
            <a:tailEnd type="triangle" w="lg" len="med"/>
          </a:ln>
        </p:spPr>
        <p:txBody>
          <a:bodyPr/>
          <a:lstStyle/>
          <a:p>
            <a:endParaRPr lang="en-PH"/>
          </a:p>
        </p:txBody>
      </p:sp>
      <p:grpSp>
        <p:nvGrpSpPr>
          <p:cNvPr id="40" name="Group 40"/>
          <p:cNvGrpSpPr/>
          <p:nvPr/>
        </p:nvGrpSpPr>
        <p:grpSpPr>
          <a:xfrm>
            <a:off x="9003010" y="1982756"/>
            <a:ext cx="4944286" cy="518914"/>
            <a:chOff x="0" y="0"/>
            <a:chExt cx="2012187" cy="211184"/>
          </a:xfrm>
        </p:grpSpPr>
        <p:sp>
          <p:nvSpPr>
            <p:cNvPr id="41" name="Freeform 41"/>
            <p:cNvSpPr/>
            <p:nvPr/>
          </p:nvSpPr>
          <p:spPr>
            <a:xfrm>
              <a:off x="0" y="0"/>
              <a:ext cx="2012187" cy="211184"/>
            </a:xfrm>
            <a:custGeom>
              <a:avLst/>
              <a:gdLst/>
              <a:ahLst/>
              <a:cxnLst/>
              <a:rect l="l" t="t" r="r" b="b"/>
              <a:pathLst>
                <a:path w="2012187" h="211184">
                  <a:moveTo>
                    <a:pt x="0" y="0"/>
                  </a:moveTo>
                  <a:lnTo>
                    <a:pt x="2012187" y="0"/>
                  </a:lnTo>
                  <a:lnTo>
                    <a:pt x="2012187" y="211184"/>
                  </a:lnTo>
                  <a:lnTo>
                    <a:pt x="0" y="211184"/>
                  </a:lnTo>
                  <a:close/>
                </a:path>
              </a:pathLst>
            </a:custGeom>
            <a:solidFill>
              <a:srgbClr val="FAC926"/>
            </a:solidFill>
          </p:spPr>
          <p:txBody>
            <a:bodyPr/>
            <a:lstStyle/>
            <a:p>
              <a:endParaRPr lang="en-PH"/>
            </a:p>
          </p:txBody>
        </p:sp>
        <p:sp>
          <p:nvSpPr>
            <p:cNvPr id="42" name="TextBox 42"/>
            <p:cNvSpPr txBox="1"/>
            <p:nvPr/>
          </p:nvSpPr>
          <p:spPr>
            <a:xfrm>
              <a:off x="0" y="-28575"/>
              <a:ext cx="2012187" cy="239759"/>
            </a:xfrm>
            <a:prstGeom prst="rect">
              <a:avLst/>
            </a:prstGeom>
          </p:spPr>
          <p:txBody>
            <a:bodyPr lIns="50800" tIns="50800" rIns="50800" bIns="50800" rtlCol="0" anchor="ctr"/>
            <a:lstStyle/>
            <a:p>
              <a:pPr algn="ctr">
                <a:lnSpc>
                  <a:spcPts val="2595"/>
                </a:lnSpc>
              </a:pPr>
              <a:endParaRPr/>
            </a:p>
          </p:txBody>
        </p:sp>
      </p:grpSp>
      <p:sp>
        <p:nvSpPr>
          <p:cNvPr id="43" name="TextBox 43"/>
          <p:cNvSpPr txBox="1"/>
          <p:nvPr/>
        </p:nvSpPr>
        <p:spPr>
          <a:xfrm>
            <a:off x="10752576" y="2010539"/>
            <a:ext cx="1445154" cy="377624"/>
          </a:xfrm>
          <a:prstGeom prst="rect">
            <a:avLst/>
          </a:prstGeom>
        </p:spPr>
        <p:txBody>
          <a:bodyPr lIns="0" tIns="0" rIns="0" bIns="0" rtlCol="0" anchor="t">
            <a:spAutoFit/>
          </a:bodyPr>
          <a:lstStyle/>
          <a:p>
            <a:pPr algn="ctr">
              <a:lnSpc>
                <a:spcPts val="3106"/>
              </a:lnSpc>
            </a:pPr>
            <a:r>
              <a:rPr lang="en-US" sz="1941" b="1">
                <a:solidFill>
                  <a:srgbClr val="FF1495"/>
                </a:solidFill>
                <a:latin typeface="Open Sans Bold"/>
                <a:ea typeface="Open Sans Bold"/>
                <a:cs typeface="Open Sans Bold"/>
                <a:sym typeface="Open Sans Bold"/>
              </a:rPr>
              <a:t>8 bits</a:t>
            </a:r>
          </a:p>
        </p:txBody>
      </p:sp>
      <p:grpSp>
        <p:nvGrpSpPr>
          <p:cNvPr id="44" name="Group 44"/>
          <p:cNvGrpSpPr/>
          <p:nvPr/>
        </p:nvGrpSpPr>
        <p:grpSpPr>
          <a:xfrm>
            <a:off x="11170740" y="2708243"/>
            <a:ext cx="2776555" cy="518914"/>
            <a:chOff x="0" y="0"/>
            <a:chExt cx="1129981" cy="211184"/>
          </a:xfrm>
        </p:grpSpPr>
        <p:sp>
          <p:nvSpPr>
            <p:cNvPr id="45" name="Freeform 45"/>
            <p:cNvSpPr/>
            <p:nvPr/>
          </p:nvSpPr>
          <p:spPr>
            <a:xfrm>
              <a:off x="0" y="0"/>
              <a:ext cx="1129981" cy="211184"/>
            </a:xfrm>
            <a:custGeom>
              <a:avLst/>
              <a:gdLst/>
              <a:ahLst/>
              <a:cxnLst/>
              <a:rect l="l" t="t" r="r" b="b"/>
              <a:pathLst>
                <a:path w="1129981" h="211184">
                  <a:moveTo>
                    <a:pt x="0" y="0"/>
                  </a:moveTo>
                  <a:lnTo>
                    <a:pt x="1129981" y="0"/>
                  </a:lnTo>
                  <a:lnTo>
                    <a:pt x="1129981" y="211184"/>
                  </a:lnTo>
                  <a:lnTo>
                    <a:pt x="0" y="211184"/>
                  </a:lnTo>
                  <a:close/>
                </a:path>
              </a:pathLst>
            </a:custGeom>
            <a:solidFill>
              <a:srgbClr val="019D97"/>
            </a:solidFill>
          </p:spPr>
          <p:txBody>
            <a:bodyPr/>
            <a:lstStyle/>
            <a:p>
              <a:endParaRPr lang="en-PH"/>
            </a:p>
          </p:txBody>
        </p:sp>
        <p:sp>
          <p:nvSpPr>
            <p:cNvPr id="46" name="TextBox 46"/>
            <p:cNvSpPr txBox="1"/>
            <p:nvPr/>
          </p:nvSpPr>
          <p:spPr>
            <a:xfrm>
              <a:off x="0" y="-28575"/>
              <a:ext cx="1129981" cy="239759"/>
            </a:xfrm>
            <a:prstGeom prst="rect">
              <a:avLst/>
            </a:prstGeom>
          </p:spPr>
          <p:txBody>
            <a:bodyPr lIns="50800" tIns="50800" rIns="50800" bIns="50800" rtlCol="0" anchor="ctr"/>
            <a:lstStyle/>
            <a:p>
              <a:pPr algn="ctr">
                <a:lnSpc>
                  <a:spcPts val="2595"/>
                </a:lnSpc>
              </a:pPr>
              <a:endParaRPr/>
            </a:p>
          </p:txBody>
        </p:sp>
      </p:grpSp>
      <p:sp>
        <p:nvSpPr>
          <p:cNvPr id="47" name="TextBox 47"/>
          <p:cNvSpPr txBox="1"/>
          <p:nvPr/>
        </p:nvSpPr>
        <p:spPr>
          <a:xfrm>
            <a:off x="11836441" y="2736026"/>
            <a:ext cx="1445154" cy="377624"/>
          </a:xfrm>
          <a:prstGeom prst="rect">
            <a:avLst/>
          </a:prstGeom>
        </p:spPr>
        <p:txBody>
          <a:bodyPr lIns="0" tIns="0" rIns="0" bIns="0" rtlCol="0" anchor="t">
            <a:spAutoFit/>
          </a:bodyPr>
          <a:lstStyle/>
          <a:p>
            <a:pPr algn="ctr">
              <a:lnSpc>
                <a:spcPts val="3106"/>
              </a:lnSpc>
            </a:pPr>
            <a:r>
              <a:rPr lang="en-US" sz="1941" b="1">
                <a:solidFill>
                  <a:srgbClr val="F6FCFE"/>
                </a:solidFill>
                <a:latin typeface="Open Sans Bold"/>
                <a:ea typeface="Open Sans Bold"/>
                <a:cs typeface="Open Sans Bold"/>
                <a:sym typeface="Open Sans Bold"/>
              </a:rPr>
              <a:t>5 bits</a:t>
            </a:r>
          </a:p>
        </p:txBody>
      </p:sp>
      <p:sp>
        <p:nvSpPr>
          <p:cNvPr id="48" name="Freeform 48"/>
          <p:cNvSpPr/>
          <p:nvPr/>
        </p:nvSpPr>
        <p:spPr>
          <a:xfrm rot="5400000">
            <a:off x="11279612" y="779456"/>
            <a:ext cx="391081" cy="1931262"/>
          </a:xfrm>
          <a:custGeom>
            <a:avLst/>
            <a:gdLst/>
            <a:ahLst/>
            <a:cxnLst/>
            <a:rect l="l" t="t" r="r" b="b"/>
            <a:pathLst>
              <a:path w="391081" h="1931262">
                <a:moveTo>
                  <a:pt x="0" y="0"/>
                </a:moveTo>
                <a:lnTo>
                  <a:pt x="391081" y="0"/>
                </a:lnTo>
                <a:lnTo>
                  <a:pt x="391081" y="1931262"/>
                </a:lnTo>
                <a:lnTo>
                  <a:pt x="0" y="19312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49" name="TextBox 49"/>
          <p:cNvSpPr txBox="1"/>
          <p:nvPr/>
        </p:nvSpPr>
        <p:spPr>
          <a:xfrm>
            <a:off x="10631238" y="697823"/>
            <a:ext cx="1687829" cy="816633"/>
          </a:xfrm>
          <a:prstGeom prst="rect">
            <a:avLst/>
          </a:prstGeom>
        </p:spPr>
        <p:txBody>
          <a:bodyPr lIns="0" tIns="0" rIns="0" bIns="0" rtlCol="0" anchor="t">
            <a:spAutoFit/>
          </a:bodyPr>
          <a:lstStyle/>
          <a:p>
            <a:pPr algn="ctr">
              <a:lnSpc>
                <a:spcPts val="3260"/>
              </a:lnSpc>
            </a:pPr>
            <a:r>
              <a:rPr lang="en-US" sz="2328">
                <a:solidFill>
                  <a:srgbClr val="000000"/>
                </a:solidFill>
                <a:latin typeface="Open Sans"/>
                <a:ea typeface="Open Sans"/>
                <a:cs typeface="Open Sans"/>
                <a:sym typeface="Open Sans"/>
              </a:rPr>
              <a:t>last 8 bits: </a:t>
            </a:r>
          </a:p>
          <a:p>
            <a:pPr algn="ctr">
              <a:lnSpc>
                <a:spcPts val="3260"/>
              </a:lnSpc>
            </a:pPr>
            <a:r>
              <a:rPr lang="en-US" sz="2328" b="1">
                <a:solidFill>
                  <a:srgbClr val="FF1495"/>
                </a:solidFill>
                <a:latin typeface="Open Sans Bold"/>
                <a:ea typeface="Open Sans Bold"/>
                <a:cs typeface="Open Sans Bold"/>
                <a:sym typeface="Open Sans Bold"/>
              </a:rPr>
              <a:t>hostID</a:t>
            </a:r>
            <a:r>
              <a:rPr lang="en-US" sz="2328">
                <a:solidFill>
                  <a:srgbClr val="000000"/>
                </a:solidFill>
                <a:latin typeface="Open Sans"/>
                <a:ea typeface="Open Sans"/>
                <a:cs typeface="Open Sans"/>
                <a:sym typeface="Open Sans"/>
              </a:rPr>
              <a:t> </a:t>
            </a:r>
          </a:p>
        </p:txBody>
      </p:sp>
      <p:sp>
        <p:nvSpPr>
          <p:cNvPr id="50" name="TextBox 50"/>
          <p:cNvSpPr txBox="1"/>
          <p:nvPr/>
        </p:nvSpPr>
        <p:spPr>
          <a:xfrm>
            <a:off x="9496248" y="3413738"/>
            <a:ext cx="996145" cy="536187"/>
          </a:xfrm>
          <a:prstGeom prst="rect">
            <a:avLst/>
          </a:prstGeom>
        </p:spPr>
        <p:txBody>
          <a:bodyPr lIns="0" tIns="0" rIns="0" bIns="0" rtlCol="0" anchor="t">
            <a:spAutoFit/>
          </a:bodyPr>
          <a:lstStyle/>
          <a:p>
            <a:pPr algn="ctr">
              <a:lnSpc>
                <a:spcPts val="4425"/>
              </a:lnSpc>
            </a:pPr>
            <a:r>
              <a:rPr lang="en-US" sz="3161">
                <a:solidFill>
                  <a:srgbClr val="000000"/>
                </a:solidFill>
                <a:latin typeface="Alatsi"/>
                <a:ea typeface="Alatsi"/>
                <a:cs typeface="Alatsi"/>
                <a:sym typeface="Alatsi"/>
              </a:rPr>
              <a:t>000</a:t>
            </a:r>
          </a:p>
        </p:txBody>
      </p:sp>
      <p:sp>
        <p:nvSpPr>
          <p:cNvPr id="51" name="TextBox 51"/>
          <p:cNvSpPr txBox="1"/>
          <p:nvPr/>
        </p:nvSpPr>
        <p:spPr>
          <a:xfrm>
            <a:off x="9496248" y="4235745"/>
            <a:ext cx="996145" cy="536187"/>
          </a:xfrm>
          <a:prstGeom prst="rect">
            <a:avLst/>
          </a:prstGeom>
        </p:spPr>
        <p:txBody>
          <a:bodyPr lIns="0" tIns="0" rIns="0" bIns="0" rtlCol="0" anchor="t">
            <a:spAutoFit/>
          </a:bodyPr>
          <a:lstStyle/>
          <a:p>
            <a:pPr algn="ctr">
              <a:lnSpc>
                <a:spcPts val="4425"/>
              </a:lnSpc>
            </a:pPr>
            <a:r>
              <a:rPr lang="en-US" sz="3161">
                <a:solidFill>
                  <a:srgbClr val="000000"/>
                </a:solidFill>
                <a:latin typeface="Alatsi"/>
                <a:ea typeface="Alatsi"/>
                <a:cs typeface="Alatsi"/>
                <a:sym typeface="Alatsi"/>
              </a:rPr>
              <a:t>001</a:t>
            </a:r>
          </a:p>
        </p:txBody>
      </p:sp>
      <p:sp>
        <p:nvSpPr>
          <p:cNvPr id="52" name="TextBox 52"/>
          <p:cNvSpPr txBox="1"/>
          <p:nvPr/>
        </p:nvSpPr>
        <p:spPr>
          <a:xfrm>
            <a:off x="9496248" y="5141201"/>
            <a:ext cx="996145" cy="536187"/>
          </a:xfrm>
          <a:prstGeom prst="rect">
            <a:avLst/>
          </a:prstGeom>
        </p:spPr>
        <p:txBody>
          <a:bodyPr lIns="0" tIns="0" rIns="0" bIns="0" rtlCol="0" anchor="t">
            <a:spAutoFit/>
          </a:bodyPr>
          <a:lstStyle/>
          <a:p>
            <a:pPr algn="ctr">
              <a:lnSpc>
                <a:spcPts val="4425"/>
              </a:lnSpc>
            </a:pPr>
            <a:r>
              <a:rPr lang="en-US" sz="3161">
                <a:solidFill>
                  <a:srgbClr val="000000"/>
                </a:solidFill>
                <a:latin typeface="Alatsi"/>
                <a:ea typeface="Alatsi"/>
                <a:cs typeface="Alatsi"/>
                <a:sym typeface="Alatsi"/>
              </a:rPr>
              <a:t>010</a:t>
            </a:r>
          </a:p>
        </p:txBody>
      </p:sp>
      <p:sp>
        <p:nvSpPr>
          <p:cNvPr id="53" name="TextBox 53"/>
          <p:cNvSpPr txBox="1"/>
          <p:nvPr/>
        </p:nvSpPr>
        <p:spPr>
          <a:xfrm>
            <a:off x="9496248" y="5982188"/>
            <a:ext cx="996145" cy="536187"/>
          </a:xfrm>
          <a:prstGeom prst="rect">
            <a:avLst/>
          </a:prstGeom>
        </p:spPr>
        <p:txBody>
          <a:bodyPr lIns="0" tIns="0" rIns="0" bIns="0" rtlCol="0" anchor="t">
            <a:spAutoFit/>
          </a:bodyPr>
          <a:lstStyle/>
          <a:p>
            <a:pPr algn="ctr">
              <a:lnSpc>
                <a:spcPts val="4425"/>
              </a:lnSpc>
            </a:pPr>
            <a:r>
              <a:rPr lang="en-US" sz="3161">
                <a:solidFill>
                  <a:srgbClr val="000000"/>
                </a:solidFill>
                <a:latin typeface="Alatsi"/>
                <a:ea typeface="Alatsi"/>
                <a:cs typeface="Alatsi"/>
                <a:sym typeface="Alatsi"/>
              </a:rPr>
              <a:t>011</a:t>
            </a:r>
          </a:p>
        </p:txBody>
      </p:sp>
      <p:sp>
        <p:nvSpPr>
          <p:cNvPr id="54" name="TextBox 54"/>
          <p:cNvSpPr txBox="1"/>
          <p:nvPr/>
        </p:nvSpPr>
        <p:spPr>
          <a:xfrm>
            <a:off x="9513376" y="6775550"/>
            <a:ext cx="996145" cy="536187"/>
          </a:xfrm>
          <a:prstGeom prst="rect">
            <a:avLst/>
          </a:prstGeom>
        </p:spPr>
        <p:txBody>
          <a:bodyPr lIns="0" tIns="0" rIns="0" bIns="0" rtlCol="0" anchor="t">
            <a:spAutoFit/>
          </a:bodyPr>
          <a:lstStyle/>
          <a:p>
            <a:pPr algn="ctr">
              <a:lnSpc>
                <a:spcPts val="4425"/>
              </a:lnSpc>
            </a:pPr>
            <a:r>
              <a:rPr lang="en-US" sz="3161">
                <a:solidFill>
                  <a:srgbClr val="000000"/>
                </a:solidFill>
                <a:latin typeface="Alatsi"/>
                <a:ea typeface="Alatsi"/>
                <a:cs typeface="Alatsi"/>
                <a:sym typeface="Alatsi"/>
              </a:rPr>
              <a:t>100</a:t>
            </a:r>
          </a:p>
        </p:txBody>
      </p:sp>
      <p:sp>
        <p:nvSpPr>
          <p:cNvPr id="55" name="TextBox 55"/>
          <p:cNvSpPr txBox="1"/>
          <p:nvPr/>
        </p:nvSpPr>
        <p:spPr>
          <a:xfrm>
            <a:off x="9513376" y="7616536"/>
            <a:ext cx="996145" cy="536187"/>
          </a:xfrm>
          <a:prstGeom prst="rect">
            <a:avLst/>
          </a:prstGeom>
        </p:spPr>
        <p:txBody>
          <a:bodyPr lIns="0" tIns="0" rIns="0" bIns="0" rtlCol="0" anchor="t">
            <a:spAutoFit/>
          </a:bodyPr>
          <a:lstStyle/>
          <a:p>
            <a:pPr algn="ctr">
              <a:lnSpc>
                <a:spcPts val="4425"/>
              </a:lnSpc>
            </a:pPr>
            <a:r>
              <a:rPr lang="en-US" sz="3161">
                <a:solidFill>
                  <a:srgbClr val="000000"/>
                </a:solidFill>
                <a:latin typeface="Alatsi"/>
                <a:ea typeface="Alatsi"/>
                <a:cs typeface="Alatsi"/>
                <a:sym typeface="Alatsi"/>
              </a:rPr>
              <a:t>101</a:t>
            </a:r>
          </a:p>
        </p:txBody>
      </p:sp>
      <p:sp>
        <p:nvSpPr>
          <p:cNvPr id="56" name="TextBox 56"/>
          <p:cNvSpPr txBox="1"/>
          <p:nvPr/>
        </p:nvSpPr>
        <p:spPr>
          <a:xfrm>
            <a:off x="9513376" y="8548836"/>
            <a:ext cx="996145" cy="536187"/>
          </a:xfrm>
          <a:prstGeom prst="rect">
            <a:avLst/>
          </a:prstGeom>
        </p:spPr>
        <p:txBody>
          <a:bodyPr lIns="0" tIns="0" rIns="0" bIns="0" rtlCol="0" anchor="t">
            <a:spAutoFit/>
          </a:bodyPr>
          <a:lstStyle/>
          <a:p>
            <a:pPr algn="ctr">
              <a:lnSpc>
                <a:spcPts val="4425"/>
              </a:lnSpc>
            </a:pPr>
            <a:r>
              <a:rPr lang="en-US" sz="3161">
                <a:solidFill>
                  <a:srgbClr val="000000"/>
                </a:solidFill>
                <a:latin typeface="Alatsi"/>
                <a:ea typeface="Alatsi"/>
                <a:cs typeface="Alatsi"/>
                <a:sym typeface="Alatsi"/>
              </a:rPr>
              <a:t>110</a:t>
            </a:r>
          </a:p>
        </p:txBody>
      </p:sp>
      <p:sp>
        <p:nvSpPr>
          <p:cNvPr id="57" name="TextBox 57"/>
          <p:cNvSpPr txBox="1"/>
          <p:nvPr/>
        </p:nvSpPr>
        <p:spPr>
          <a:xfrm>
            <a:off x="9513376" y="9389822"/>
            <a:ext cx="996145" cy="536187"/>
          </a:xfrm>
          <a:prstGeom prst="rect">
            <a:avLst/>
          </a:prstGeom>
        </p:spPr>
        <p:txBody>
          <a:bodyPr lIns="0" tIns="0" rIns="0" bIns="0" rtlCol="0" anchor="t">
            <a:spAutoFit/>
          </a:bodyPr>
          <a:lstStyle/>
          <a:p>
            <a:pPr algn="ctr">
              <a:lnSpc>
                <a:spcPts val="4425"/>
              </a:lnSpc>
            </a:pPr>
            <a:r>
              <a:rPr lang="en-US" sz="3161">
                <a:solidFill>
                  <a:srgbClr val="000000"/>
                </a:solidFill>
                <a:latin typeface="Alatsi"/>
                <a:ea typeface="Alatsi"/>
                <a:cs typeface="Alatsi"/>
                <a:sym typeface="Alatsi"/>
              </a:rPr>
              <a:t>111</a:t>
            </a:r>
          </a:p>
        </p:txBody>
      </p:sp>
      <p:grpSp>
        <p:nvGrpSpPr>
          <p:cNvPr id="58" name="Group 58"/>
          <p:cNvGrpSpPr/>
          <p:nvPr/>
        </p:nvGrpSpPr>
        <p:grpSpPr>
          <a:xfrm>
            <a:off x="11170740" y="3444578"/>
            <a:ext cx="2776555" cy="6586075"/>
            <a:chOff x="0" y="0"/>
            <a:chExt cx="1129981" cy="2680350"/>
          </a:xfrm>
        </p:grpSpPr>
        <p:sp>
          <p:nvSpPr>
            <p:cNvPr id="59" name="Freeform 59"/>
            <p:cNvSpPr/>
            <p:nvPr/>
          </p:nvSpPr>
          <p:spPr>
            <a:xfrm>
              <a:off x="0" y="0"/>
              <a:ext cx="1129981" cy="2680350"/>
            </a:xfrm>
            <a:custGeom>
              <a:avLst/>
              <a:gdLst/>
              <a:ahLst/>
              <a:cxnLst/>
              <a:rect l="l" t="t" r="r" b="b"/>
              <a:pathLst>
                <a:path w="1129981" h="2680350">
                  <a:moveTo>
                    <a:pt x="0" y="0"/>
                  </a:moveTo>
                  <a:lnTo>
                    <a:pt x="1129981" y="0"/>
                  </a:lnTo>
                  <a:lnTo>
                    <a:pt x="1129981" y="2680350"/>
                  </a:lnTo>
                  <a:lnTo>
                    <a:pt x="0" y="2680350"/>
                  </a:lnTo>
                  <a:close/>
                </a:path>
              </a:pathLst>
            </a:custGeom>
            <a:solidFill>
              <a:srgbClr val="EAEAEA"/>
            </a:solidFill>
          </p:spPr>
          <p:txBody>
            <a:bodyPr/>
            <a:lstStyle/>
            <a:p>
              <a:endParaRPr lang="en-PH"/>
            </a:p>
          </p:txBody>
        </p:sp>
        <p:sp>
          <p:nvSpPr>
            <p:cNvPr id="60" name="TextBox 60"/>
            <p:cNvSpPr txBox="1"/>
            <p:nvPr/>
          </p:nvSpPr>
          <p:spPr>
            <a:xfrm>
              <a:off x="0" y="-28575"/>
              <a:ext cx="1129981" cy="2708925"/>
            </a:xfrm>
            <a:prstGeom prst="rect">
              <a:avLst/>
            </a:prstGeom>
          </p:spPr>
          <p:txBody>
            <a:bodyPr lIns="50800" tIns="50800" rIns="50800" bIns="50800" rtlCol="0" anchor="ctr"/>
            <a:lstStyle/>
            <a:p>
              <a:pPr algn="ctr">
                <a:lnSpc>
                  <a:spcPts val="2595"/>
                </a:lnSpc>
              </a:pPr>
              <a:endParaRPr/>
            </a:p>
          </p:txBody>
        </p:sp>
      </p:grpSp>
      <p:sp>
        <p:nvSpPr>
          <p:cNvPr id="61" name="TextBox 61"/>
          <p:cNvSpPr txBox="1"/>
          <p:nvPr/>
        </p:nvSpPr>
        <p:spPr>
          <a:xfrm>
            <a:off x="11233802" y="3458870"/>
            <a:ext cx="2370861" cy="427540"/>
          </a:xfrm>
          <a:prstGeom prst="rect">
            <a:avLst/>
          </a:prstGeom>
        </p:spPr>
        <p:txBody>
          <a:bodyPr lIns="0" tIns="0" rIns="0" bIns="0" rtlCol="0" anchor="t">
            <a:spAutoFit/>
          </a:bodyPr>
          <a:lstStyle/>
          <a:p>
            <a:pPr algn="ctr">
              <a:lnSpc>
                <a:spcPts val="3581"/>
              </a:lnSpc>
            </a:pPr>
            <a:r>
              <a:rPr lang="en-US" sz="2557">
                <a:solidFill>
                  <a:srgbClr val="000000"/>
                </a:solidFill>
                <a:latin typeface="Alatsi"/>
                <a:ea typeface="Alatsi"/>
                <a:cs typeface="Alatsi"/>
                <a:sym typeface="Alatsi"/>
              </a:rPr>
              <a:t>00000 - 11111</a:t>
            </a:r>
          </a:p>
        </p:txBody>
      </p:sp>
      <p:sp>
        <p:nvSpPr>
          <p:cNvPr id="62" name="TextBox 62"/>
          <p:cNvSpPr txBox="1"/>
          <p:nvPr/>
        </p:nvSpPr>
        <p:spPr>
          <a:xfrm>
            <a:off x="11233802" y="4305510"/>
            <a:ext cx="2370861" cy="427540"/>
          </a:xfrm>
          <a:prstGeom prst="rect">
            <a:avLst/>
          </a:prstGeom>
        </p:spPr>
        <p:txBody>
          <a:bodyPr lIns="0" tIns="0" rIns="0" bIns="0" rtlCol="0" anchor="t">
            <a:spAutoFit/>
          </a:bodyPr>
          <a:lstStyle/>
          <a:p>
            <a:pPr algn="ctr">
              <a:lnSpc>
                <a:spcPts val="3581"/>
              </a:lnSpc>
            </a:pPr>
            <a:r>
              <a:rPr lang="en-US" sz="2557">
                <a:solidFill>
                  <a:srgbClr val="000000"/>
                </a:solidFill>
                <a:latin typeface="Alatsi"/>
                <a:ea typeface="Alatsi"/>
                <a:cs typeface="Alatsi"/>
                <a:sym typeface="Alatsi"/>
              </a:rPr>
              <a:t>00000 - 11111</a:t>
            </a:r>
          </a:p>
        </p:txBody>
      </p:sp>
      <p:sp>
        <p:nvSpPr>
          <p:cNvPr id="63" name="TextBox 63"/>
          <p:cNvSpPr txBox="1"/>
          <p:nvPr/>
        </p:nvSpPr>
        <p:spPr>
          <a:xfrm>
            <a:off x="11233802" y="5205050"/>
            <a:ext cx="2370861" cy="427540"/>
          </a:xfrm>
          <a:prstGeom prst="rect">
            <a:avLst/>
          </a:prstGeom>
        </p:spPr>
        <p:txBody>
          <a:bodyPr lIns="0" tIns="0" rIns="0" bIns="0" rtlCol="0" anchor="t">
            <a:spAutoFit/>
          </a:bodyPr>
          <a:lstStyle/>
          <a:p>
            <a:pPr algn="ctr">
              <a:lnSpc>
                <a:spcPts val="3581"/>
              </a:lnSpc>
            </a:pPr>
            <a:r>
              <a:rPr lang="en-US" sz="2557">
                <a:solidFill>
                  <a:srgbClr val="000000"/>
                </a:solidFill>
                <a:latin typeface="Alatsi"/>
                <a:ea typeface="Alatsi"/>
                <a:cs typeface="Alatsi"/>
                <a:sym typeface="Alatsi"/>
              </a:rPr>
              <a:t>00000 - 11111</a:t>
            </a:r>
          </a:p>
        </p:txBody>
      </p:sp>
      <p:sp>
        <p:nvSpPr>
          <p:cNvPr id="64" name="TextBox 64"/>
          <p:cNvSpPr txBox="1"/>
          <p:nvPr/>
        </p:nvSpPr>
        <p:spPr>
          <a:xfrm>
            <a:off x="11233802" y="6033121"/>
            <a:ext cx="2370861" cy="427540"/>
          </a:xfrm>
          <a:prstGeom prst="rect">
            <a:avLst/>
          </a:prstGeom>
        </p:spPr>
        <p:txBody>
          <a:bodyPr lIns="0" tIns="0" rIns="0" bIns="0" rtlCol="0" anchor="t">
            <a:spAutoFit/>
          </a:bodyPr>
          <a:lstStyle/>
          <a:p>
            <a:pPr algn="ctr">
              <a:lnSpc>
                <a:spcPts val="3581"/>
              </a:lnSpc>
            </a:pPr>
            <a:r>
              <a:rPr lang="en-US" sz="2557">
                <a:solidFill>
                  <a:srgbClr val="000000"/>
                </a:solidFill>
                <a:latin typeface="Alatsi"/>
                <a:ea typeface="Alatsi"/>
                <a:cs typeface="Alatsi"/>
                <a:sym typeface="Alatsi"/>
              </a:rPr>
              <a:t>00000 - 11111</a:t>
            </a:r>
          </a:p>
        </p:txBody>
      </p:sp>
      <p:sp>
        <p:nvSpPr>
          <p:cNvPr id="65" name="TextBox 65"/>
          <p:cNvSpPr txBox="1"/>
          <p:nvPr/>
        </p:nvSpPr>
        <p:spPr>
          <a:xfrm>
            <a:off x="11255353" y="6860710"/>
            <a:ext cx="2370861" cy="427540"/>
          </a:xfrm>
          <a:prstGeom prst="rect">
            <a:avLst/>
          </a:prstGeom>
        </p:spPr>
        <p:txBody>
          <a:bodyPr lIns="0" tIns="0" rIns="0" bIns="0" rtlCol="0" anchor="t">
            <a:spAutoFit/>
          </a:bodyPr>
          <a:lstStyle/>
          <a:p>
            <a:pPr algn="ctr">
              <a:lnSpc>
                <a:spcPts val="3581"/>
              </a:lnSpc>
            </a:pPr>
            <a:r>
              <a:rPr lang="en-US" sz="2557">
                <a:solidFill>
                  <a:srgbClr val="000000"/>
                </a:solidFill>
                <a:latin typeface="Alatsi"/>
                <a:ea typeface="Alatsi"/>
                <a:cs typeface="Alatsi"/>
                <a:sym typeface="Alatsi"/>
              </a:rPr>
              <a:t>00000 - 11111</a:t>
            </a:r>
          </a:p>
        </p:txBody>
      </p:sp>
      <p:sp>
        <p:nvSpPr>
          <p:cNvPr id="66" name="TextBox 66"/>
          <p:cNvSpPr txBox="1"/>
          <p:nvPr/>
        </p:nvSpPr>
        <p:spPr>
          <a:xfrm>
            <a:off x="11255353" y="7707350"/>
            <a:ext cx="2370861" cy="427540"/>
          </a:xfrm>
          <a:prstGeom prst="rect">
            <a:avLst/>
          </a:prstGeom>
        </p:spPr>
        <p:txBody>
          <a:bodyPr lIns="0" tIns="0" rIns="0" bIns="0" rtlCol="0" anchor="t">
            <a:spAutoFit/>
          </a:bodyPr>
          <a:lstStyle/>
          <a:p>
            <a:pPr algn="ctr">
              <a:lnSpc>
                <a:spcPts val="3581"/>
              </a:lnSpc>
            </a:pPr>
            <a:r>
              <a:rPr lang="en-US" sz="2557">
                <a:solidFill>
                  <a:srgbClr val="000000"/>
                </a:solidFill>
                <a:latin typeface="Alatsi"/>
                <a:ea typeface="Alatsi"/>
                <a:cs typeface="Alatsi"/>
                <a:sym typeface="Alatsi"/>
              </a:rPr>
              <a:t>00000 - 11111</a:t>
            </a:r>
          </a:p>
        </p:txBody>
      </p:sp>
      <p:sp>
        <p:nvSpPr>
          <p:cNvPr id="67" name="TextBox 67"/>
          <p:cNvSpPr txBox="1"/>
          <p:nvPr/>
        </p:nvSpPr>
        <p:spPr>
          <a:xfrm>
            <a:off x="11255353" y="8606890"/>
            <a:ext cx="2370861" cy="427540"/>
          </a:xfrm>
          <a:prstGeom prst="rect">
            <a:avLst/>
          </a:prstGeom>
        </p:spPr>
        <p:txBody>
          <a:bodyPr lIns="0" tIns="0" rIns="0" bIns="0" rtlCol="0" anchor="t">
            <a:spAutoFit/>
          </a:bodyPr>
          <a:lstStyle/>
          <a:p>
            <a:pPr algn="ctr">
              <a:lnSpc>
                <a:spcPts val="3581"/>
              </a:lnSpc>
            </a:pPr>
            <a:r>
              <a:rPr lang="en-US" sz="2557">
                <a:solidFill>
                  <a:srgbClr val="000000"/>
                </a:solidFill>
                <a:latin typeface="Alatsi"/>
                <a:ea typeface="Alatsi"/>
                <a:cs typeface="Alatsi"/>
                <a:sym typeface="Alatsi"/>
              </a:rPr>
              <a:t>00000 - 11111</a:t>
            </a:r>
          </a:p>
        </p:txBody>
      </p:sp>
      <p:sp>
        <p:nvSpPr>
          <p:cNvPr id="68" name="TextBox 68"/>
          <p:cNvSpPr txBox="1"/>
          <p:nvPr/>
        </p:nvSpPr>
        <p:spPr>
          <a:xfrm>
            <a:off x="11255353" y="9434961"/>
            <a:ext cx="2370861" cy="427540"/>
          </a:xfrm>
          <a:prstGeom prst="rect">
            <a:avLst/>
          </a:prstGeom>
        </p:spPr>
        <p:txBody>
          <a:bodyPr lIns="0" tIns="0" rIns="0" bIns="0" rtlCol="0" anchor="t">
            <a:spAutoFit/>
          </a:bodyPr>
          <a:lstStyle/>
          <a:p>
            <a:pPr algn="ctr">
              <a:lnSpc>
                <a:spcPts val="3581"/>
              </a:lnSpc>
            </a:pPr>
            <a:r>
              <a:rPr lang="en-US" sz="2557">
                <a:solidFill>
                  <a:srgbClr val="000000"/>
                </a:solidFill>
                <a:latin typeface="Alatsi"/>
                <a:ea typeface="Alatsi"/>
                <a:cs typeface="Alatsi"/>
                <a:sym typeface="Alatsi"/>
              </a:rPr>
              <a:t>00000 - 11111</a:t>
            </a:r>
          </a:p>
        </p:txBody>
      </p:sp>
      <p:sp>
        <p:nvSpPr>
          <p:cNvPr id="69" name="TextBox 69"/>
          <p:cNvSpPr txBox="1"/>
          <p:nvPr/>
        </p:nvSpPr>
        <p:spPr>
          <a:xfrm>
            <a:off x="14623570" y="6204028"/>
            <a:ext cx="3361664" cy="838395"/>
          </a:xfrm>
          <a:prstGeom prst="rect">
            <a:avLst/>
          </a:prstGeom>
        </p:spPr>
        <p:txBody>
          <a:bodyPr lIns="0" tIns="0" rIns="0" bIns="0" rtlCol="0" anchor="t">
            <a:spAutoFit/>
          </a:bodyPr>
          <a:lstStyle/>
          <a:p>
            <a:pPr algn="ctr">
              <a:lnSpc>
                <a:spcPts val="3433"/>
              </a:lnSpc>
            </a:pPr>
            <a:r>
              <a:rPr lang="en-US" sz="2452">
                <a:solidFill>
                  <a:srgbClr val="000000"/>
                </a:solidFill>
                <a:latin typeface="Alatsi"/>
                <a:ea typeface="Alatsi"/>
                <a:cs typeface="Alatsi"/>
                <a:sym typeface="Alatsi"/>
              </a:rPr>
              <a:t>= 32 addresses x 8 </a:t>
            </a:r>
          </a:p>
          <a:p>
            <a:pPr algn="ctr">
              <a:lnSpc>
                <a:spcPts val="3433"/>
              </a:lnSpc>
            </a:pPr>
            <a:r>
              <a:rPr lang="en-US" sz="2452">
                <a:solidFill>
                  <a:srgbClr val="000000"/>
                </a:solidFill>
                <a:latin typeface="Alatsi"/>
                <a:ea typeface="Alatsi"/>
                <a:cs typeface="Alatsi"/>
                <a:sym typeface="Alatsi"/>
              </a:rPr>
              <a:t>= 256 addresses</a:t>
            </a:r>
          </a:p>
        </p:txBody>
      </p:sp>
      <p:sp>
        <p:nvSpPr>
          <p:cNvPr id="70" name="Freeform 70"/>
          <p:cNvSpPr/>
          <p:nvPr/>
        </p:nvSpPr>
        <p:spPr>
          <a:xfrm rot="-10800000">
            <a:off x="13676567" y="3649548"/>
            <a:ext cx="1249769" cy="6171699"/>
          </a:xfrm>
          <a:custGeom>
            <a:avLst/>
            <a:gdLst/>
            <a:ahLst/>
            <a:cxnLst/>
            <a:rect l="l" t="t" r="r" b="b"/>
            <a:pathLst>
              <a:path w="1249769" h="6171699">
                <a:moveTo>
                  <a:pt x="0" y="0"/>
                </a:moveTo>
                <a:lnTo>
                  <a:pt x="1249769" y="0"/>
                </a:lnTo>
                <a:lnTo>
                  <a:pt x="1249769" y="6171699"/>
                </a:lnTo>
                <a:lnTo>
                  <a:pt x="0" y="61716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71" name="AutoShape 71"/>
          <p:cNvSpPr/>
          <p:nvPr/>
        </p:nvSpPr>
        <p:spPr>
          <a:xfrm flipV="1">
            <a:off x="5881845" y="4537176"/>
            <a:ext cx="1387256" cy="1752577"/>
          </a:xfrm>
          <a:prstGeom prst="line">
            <a:avLst/>
          </a:prstGeom>
          <a:ln w="38100" cap="flat">
            <a:solidFill>
              <a:srgbClr val="FFDE59"/>
            </a:solidFill>
            <a:prstDash val="solid"/>
            <a:headEnd type="none" w="sm" len="sm"/>
            <a:tailEnd type="triangle" w="lg" len="med"/>
          </a:ln>
        </p:spPr>
        <p:txBody>
          <a:bodyPr/>
          <a:lstStyle/>
          <a:p>
            <a:endParaRPr lang="en-PH"/>
          </a:p>
        </p:txBody>
      </p:sp>
      <p:sp>
        <p:nvSpPr>
          <p:cNvPr id="72" name="AutoShape 72"/>
          <p:cNvSpPr/>
          <p:nvPr/>
        </p:nvSpPr>
        <p:spPr>
          <a:xfrm flipV="1">
            <a:off x="5881845" y="5399979"/>
            <a:ext cx="1575625" cy="889774"/>
          </a:xfrm>
          <a:prstGeom prst="line">
            <a:avLst/>
          </a:prstGeom>
          <a:ln w="38100" cap="flat">
            <a:solidFill>
              <a:srgbClr val="FFDE59"/>
            </a:solidFill>
            <a:prstDash val="solid"/>
            <a:headEnd type="none" w="sm" len="sm"/>
            <a:tailEnd type="triangle" w="lg" len="med"/>
          </a:ln>
        </p:spPr>
        <p:txBody>
          <a:bodyPr/>
          <a:lstStyle/>
          <a:p>
            <a:endParaRPr lang="en-PH"/>
          </a:p>
        </p:txBody>
      </p:sp>
      <p:sp>
        <p:nvSpPr>
          <p:cNvPr id="73" name="AutoShape 73"/>
          <p:cNvSpPr/>
          <p:nvPr/>
        </p:nvSpPr>
        <p:spPr>
          <a:xfrm flipV="1">
            <a:off x="5881845" y="6270703"/>
            <a:ext cx="1387256" cy="19050"/>
          </a:xfrm>
          <a:prstGeom prst="line">
            <a:avLst/>
          </a:prstGeom>
          <a:ln w="38100" cap="flat">
            <a:solidFill>
              <a:srgbClr val="FFDE59"/>
            </a:solidFill>
            <a:prstDash val="solid"/>
            <a:headEnd type="none" w="sm" len="sm"/>
            <a:tailEnd type="triangle" w="lg" len="med"/>
          </a:ln>
        </p:spPr>
        <p:txBody>
          <a:bodyPr/>
          <a:lstStyle/>
          <a:p>
            <a:endParaRPr lang="en-PH"/>
          </a:p>
        </p:txBody>
      </p:sp>
      <p:sp>
        <p:nvSpPr>
          <p:cNvPr id="74" name="AutoShape 74"/>
          <p:cNvSpPr/>
          <p:nvPr/>
        </p:nvSpPr>
        <p:spPr>
          <a:xfrm>
            <a:off x="5881845" y="6289753"/>
            <a:ext cx="1346544" cy="618582"/>
          </a:xfrm>
          <a:prstGeom prst="line">
            <a:avLst/>
          </a:prstGeom>
          <a:ln w="38100" cap="flat">
            <a:solidFill>
              <a:srgbClr val="FFDE59"/>
            </a:solidFill>
            <a:prstDash val="solid"/>
            <a:headEnd type="none" w="sm" len="sm"/>
            <a:tailEnd type="triangle" w="lg" len="med"/>
          </a:ln>
        </p:spPr>
        <p:txBody>
          <a:bodyPr/>
          <a:lstStyle/>
          <a:p>
            <a:endParaRPr lang="en-PH"/>
          </a:p>
        </p:txBody>
      </p:sp>
      <p:sp>
        <p:nvSpPr>
          <p:cNvPr id="75" name="AutoShape 75"/>
          <p:cNvSpPr/>
          <p:nvPr/>
        </p:nvSpPr>
        <p:spPr>
          <a:xfrm>
            <a:off x="5881845" y="6289753"/>
            <a:ext cx="1387256" cy="1714477"/>
          </a:xfrm>
          <a:prstGeom prst="line">
            <a:avLst/>
          </a:prstGeom>
          <a:ln w="38100" cap="flat">
            <a:solidFill>
              <a:srgbClr val="FFDE59"/>
            </a:solidFill>
            <a:prstDash val="solid"/>
            <a:headEnd type="none" w="sm" len="sm"/>
            <a:tailEnd type="triangle" w="lg" len="med"/>
          </a:ln>
        </p:spPr>
        <p:txBody>
          <a:bodyPr/>
          <a:lstStyle/>
          <a:p>
            <a:endParaRPr lang="en-PH"/>
          </a:p>
        </p:txBody>
      </p:sp>
      <p:sp>
        <p:nvSpPr>
          <p:cNvPr id="76" name="AutoShape 76"/>
          <p:cNvSpPr/>
          <p:nvPr/>
        </p:nvSpPr>
        <p:spPr>
          <a:xfrm>
            <a:off x="5881845" y="6289753"/>
            <a:ext cx="1103693" cy="2470995"/>
          </a:xfrm>
          <a:prstGeom prst="line">
            <a:avLst/>
          </a:prstGeom>
          <a:ln w="38100" cap="flat">
            <a:solidFill>
              <a:srgbClr val="FFDE59"/>
            </a:solidFill>
            <a:prstDash val="solid"/>
            <a:headEnd type="none" w="sm" len="sm"/>
            <a:tailEnd type="triangle" w="lg" len="med"/>
          </a:ln>
        </p:spPr>
        <p:txBody>
          <a:bodyPr/>
          <a:lstStyle/>
          <a:p>
            <a:endParaRPr lang="en-PH"/>
          </a:p>
        </p:txBody>
      </p:sp>
      <p:sp>
        <p:nvSpPr>
          <p:cNvPr id="77" name="AutoShape 77"/>
          <p:cNvSpPr/>
          <p:nvPr/>
        </p:nvSpPr>
        <p:spPr>
          <a:xfrm>
            <a:off x="5881845" y="6289753"/>
            <a:ext cx="961911" cy="3382790"/>
          </a:xfrm>
          <a:prstGeom prst="line">
            <a:avLst/>
          </a:prstGeom>
          <a:ln w="38100" cap="flat">
            <a:solidFill>
              <a:srgbClr val="FFDE59"/>
            </a:solidFill>
            <a:prstDash val="solid"/>
            <a:headEnd type="none" w="sm" len="sm"/>
            <a:tailEnd type="triangle" w="lg" len="med"/>
          </a:ln>
        </p:spPr>
        <p:txBody>
          <a:bodyPr/>
          <a:lstStyle/>
          <a:p>
            <a:endParaRPr lang="en-PH"/>
          </a:p>
        </p:txBody>
      </p:sp>
      <p:sp>
        <p:nvSpPr>
          <p:cNvPr id="78" name="TextBox 78"/>
          <p:cNvSpPr txBox="1"/>
          <p:nvPr/>
        </p:nvSpPr>
        <p:spPr>
          <a:xfrm>
            <a:off x="690601" y="231111"/>
            <a:ext cx="7956553" cy="436224"/>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192149" y="1931835"/>
            <a:ext cx="3308401" cy="17584"/>
          </a:xfrm>
          <a:prstGeom prst="line">
            <a:avLst/>
          </a:prstGeom>
          <a:ln w="66675" cap="rnd">
            <a:solidFill>
              <a:srgbClr val="FFDE59"/>
            </a:solidFill>
            <a:prstDash val="solid"/>
            <a:headEnd type="none" w="sm" len="sm"/>
            <a:tailEnd type="oval" w="lg" len="lg"/>
          </a:ln>
        </p:spPr>
        <p:txBody>
          <a:bodyPr/>
          <a:lstStyle/>
          <a:p>
            <a:endParaRPr lang="en-PH"/>
          </a:p>
        </p:txBody>
      </p:sp>
      <p:sp>
        <p:nvSpPr>
          <p:cNvPr id="8" name="TextBox 8"/>
          <p:cNvSpPr txBox="1"/>
          <p:nvPr/>
        </p:nvSpPr>
        <p:spPr>
          <a:xfrm>
            <a:off x="191971" y="1180948"/>
            <a:ext cx="330808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Sub-netting</a:t>
            </a:r>
          </a:p>
        </p:txBody>
      </p:sp>
      <p:grpSp>
        <p:nvGrpSpPr>
          <p:cNvPr id="9" name="Group 9"/>
          <p:cNvGrpSpPr/>
          <p:nvPr/>
        </p:nvGrpSpPr>
        <p:grpSpPr>
          <a:xfrm>
            <a:off x="9545934" y="2891166"/>
            <a:ext cx="8541194" cy="4504669"/>
            <a:chOff x="0" y="0"/>
            <a:chExt cx="11388259" cy="6006225"/>
          </a:xfrm>
        </p:grpSpPr>
        <p:sp>
          <p:nvSpPr>
            <p:cNvPr id="10" name="Freeform 10"/>
            <p:cNvSpPr/>
            <p:nvPr/>
          </p:nvSpPr>
          <p:spPr>
            <a:xfrm>
              <a:off x="4800150" y="1668018"/>
              <a:ext cx="547682" cy="491545"/>
            </a:xfrm>
            <a:custGeom>
              <a:avLst/>
              <a:gdLst/>
              <a:ahLst/>
              <a:cxnLst/>
              <a:rect l="l" t="t" r="r" b="b"/>
              <a:pathLst>
                <a:path w="547682" h="491545">
                  <a:moveTo>
                    <a:pt x="0" y="0"/>
                  </a:moveTo>
                  <a:lnTo>
                    <a:pt x="547682" y="0"/>
                  </a:lnTo>
                  <a:lnTo>
                    <a:pt x="547682" y="491545"/>
                  </a:lnTo>
                  <a:lnTo>
                    <a:pt x="0" y="49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1" name="Freeform 11"/>
            <p:cNvSpPr/>
            <p:nvPr/>
          </p:nvSpPr>
          <p:spPr>
            <a:xfrm>
              <a:off x="4800150" y="2206944"/>
              <a:ext cx="547682" cy="491545"/>
            </a:xfrm>
            <a:custGeom>
              <a:avLst/>
              <a:gdLst/>
              <a:ahLst/>
              <a:cxnLst/>
              <a:rect l="l" t="t" r="r" b="b"/>
              <a:pathLst>
                <a:path w="547682" h="491545">
                  <a:moveTo>
                    <a:pt x="0" y="0"/>
                  </a:moveTo>
                  <a:lnTo>
                    <a:pt x="547682" y="0"/>
                  </a:lnTo>
                  <a:lnTo>
                    <a:pt x="547682" y="491544"/>
                  </a:lnTo>
                  <a:lnTo>
                    <a:pt x="0" y="4915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2" name="Freeform 12"/>
            <p:cNvSpPr/>
            <p:nvPr/>
          </p:nvSpPr>
          <p:spPr>
            <a:xfrm>
              <a:off x="4800150" y="2771713"/>
              <a:ext cx="547682" cy="491545"/>
            </a:xfrm>
            <a:custGeom>
              <a:avLst/>
              <a:gdLst/>
              <a:ahLst/>
              <a:cxnLst/>
              <a:rect l="l" t="t" r="r" b="b"/>
              <a:pathLst>
                <a:path w="547682" h="491545">
                  <a:moveTo>
                    <a:pt x="0" y="0"/>
                  </a:moveTo>
                  <a:lnTo>
                    <a:pt x="547682" y="0"/>
                  </a:lnTo>
                  <a:lnTo>
                    <a:pt x="547682" y="491544"/>
                  </a:lnTo>
                  <a:lnTo>
                    <a:pt x="0" y="4915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3" name="Freeform 13"/>
            <p:cNvSpPr/>
            <p:nvPr/>
          </p:nvSpPr>
          <p:spPr>
            <a:xfrm>
              <a:off x="4800150" y="3310419"/>
              <a:ext cx="547682" cy="491545"/>
            </a:xfrm>
            <a:custGeom>
              <a:avLst/>
              <a:gdLst/>
              <a:ahLst/>
              <a:cxnLst/>
              <a:rect l="l" t="t" r="r" b="b"/>
              <a:pathLst>
                <a:path w="547682" h="491545">
                  <a:moveTo>
                    <a:pt x="0" y="0"/>
                  </a:moveTo>
                  <a:lnTo>
                    <a:pt x="547682" y="0"/>
                  </a:lnTo>
                  <a:lnTo>
                    <a:pt x="547682" y="491544"/>
                  </a:lnTo>
                  <a:lnTo>
                    <a:pt x="0" y="4915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4" name="Freeform 14"/>
            <p:cNvSpPr/>
            <p:nvPr/>
          </p:nvSpPr>
          <p:spPr>
            <a:xfrm>
              <a:off x="4800150" y="3874656"/>
              <a:ext cx="547682" cy="491545"/>
            </a:xfrm>
            <a:custGeom>
              <a:avLst/>
              <a:gdLst/>
              <a:ahLst/>
              <a:cxnLst/>
              <a:rect l="l" t="t" r="r" b="b"/>
              <a:pathLst>
                <a:path w="547682" h="491545">
                  <a:moveTo>
                    <a:pt x="0" y="0"/>
                  </a:moveTo>
                  <a:lnTo>
                    <a:pt x="547682" y="0"/>
                  </a:lnTo>
                  <a:lnTo>
                    <a:pt x="547682" y="491545"/>
                  </a:lnTo>
                  <a:lnTo>
                    <a:pt x="0" y="49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5" name="Freeform 15"/>
            <p:cNvSpPr/>
            <p:nvPr/>
          </p:nvSpPr>
          <p:spPr>
            <a:xfrm>
              <a:off x="4800150" y="4413451"/>
              <a:ext cx="547682" cy="491545"/>
            </a:xfrm>
            <a:custGeom>
              <a:avLst/>
              <a:gdLst/>
              <a:ahLst/>
              <a:cxnLst/>
              <a:rect l="l" t="t" r="r" b="b"/>
              <a:pathLst>
                <a:path w="547682" h="491545">
                  <a:moveTo>
                    <a:pt x="0" y="0"/>
                  </a:moveTo>
                  <a:lnTo>
                    <a:pt x="547682" y="0"/>
                  </a:lnTo>
                  <a:lnTo>
                    <a:pt x="547682" y="491545"/>
                  </a:lnTo>
                  <a:lnTo>
                    <a:pt x="0" y="49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6" name="Freeform 16"/>
            <p:cNvSpPr/>
            <p:nvPr/>
          </p:nvSpPr>
          <p:spPr>
            <a:xfrm>
              <a:off x="4800150" y="4975885"/>
              <a:ext cx="547682" cy="491545"/>
            </a:xfrm>
            <a:custGeom>
              <a:avLst/>
              <a:gdLst/>
              <a:ahLst/>
              <a:cxnLst/>
              <a:rect l="l" t="t" r="r" b="b"/>
              <a:pathLst>
                <a:path w="547682" h="491545">
                  <a:moveTo>
                    <a:pt x="0" y="0"/>
                  </a:moveTo>
                  <a:lnTo>
                    <a:pt x="547682" y="0"/>
                  </a:lnTo>
                  <a:lnTo>
                    <a:pt x="547682" y="491545"/>
                  </a:lnTo>
                  <a:lnTo>
                    <a:pt x="0" y="49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7" name="Freeform 17"/>
            <p:cNvSpPr/>
            <p:nvPr/>
          </p:nvSpPr>
          <p:spPr>
            <a:xfrm>
              <a:off x="4800150" y="5514680"/>
              <a:ext cx="547682" cy="491545"/>
            </a:xfrm>
            <a:custGeom>
              <a:avLst/>
              <a:gdLst/>
              <a:ahLst/>
              <a:cxnLst/>
              <a:rect l="l" t="t" r="r" b="b"/>
              <a:pathLst>
                <a:path w="547682" h="491545">
                  <a:moveTo>
                    <a:pt x="0" y="0"/>
                  </a:moveTo>
                  <a:lnTo>
                    <a:pt x="547682" y="0"/>
                  </a:lnTo>
                  <a:lnTo>
                    <a:pt x="547682" y="491545"/>
                  </a:lnTo>
                  <a:lnTo>
                    <a:pt x="0" y="49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8" name="Freeform 18"/>
            <p:cNvSpPr/>
            <p:nvPr/>
          </p:nvSpPr>
          <p:spPr>
            <a:xfrm flipH="1">
              <a:off x="2098922" y="2838253"/>
              <a:ext cx="1137642" cy="1334121"/>
            </a:xfrm>
            <a:custGeom>
              <a:avLst/>
              <a:gdLst/>
              <a:ahLst/>
              <a:cxnLst/>
              <a:rect l="l" t="t" r="r" b="b"/>
              <a:pathLst>
                <a:path w="1137642" h="1334121">
                  <a:moveTo>
                    <a:pt x="1137642" y="0"/>
                  </a:moveTo>
                  <a:lnTo>
                    <a:pt x="0" y="0"/>
                  </a:lnTo>
                  <a:lnTo>
                    <a:pt x="0" y="1334121"/>
                  </a:lnTo>
                  <a:lnTo>
                    <a:pt x="1137642" y="1334121"/>
                  </a:lnTo>
                  <a:lnTo>
                    <a:pt x="113764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9" name="Freeform 19"/>
            <p:cNvSpPr/>
            <p:nvPr/>
          </p:nvSpPr>
          <p:spPr>
            <a:xfrm>
              <a:off x="0" y="2389125"/>
              <a:ext cx="1436913" cy="1890674"/>
            </a:xfrm>
            <a:custGeom>
              <a:avLst/>
              <a:gdLst/>
              <a:ahLst/>
              <a:cxnLst/>
              <a:rect l="l" t="t" r="r" b="b"/>
              <a:pathLst>
                <a:path w="1436913" h="1890674">
                  <a:moveTo>
                    <a:pt x="0" y="0"/>
                  </a:moveTo>
                  <a:lnTo>
                    <a:pt x="1436913" y="0"/>
                  </a:lnTo>
                  <a:lnTo>
                    <a:pt x="1436913" y="1890674"/>
                  </a:lnTo>
                  <a:lnTo>
                    <a:pt x="0" y="18906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20" name="TextBox 20"/>
            <p:cNvSpPr txBox="1"/>
            <p:nvPr/>
          </p:nvSpPr>
          <p:spPr>
            <a:xfrm>
              <a:off x="4456425" y="1801678"/>
              <a:ext cx="243696" cy="156552"/>
            </a:xfrm>
            <a:prstGeom prst="rect">
              <a:avLst/>
            </a:prstGeom>
          </p:spPr>
          <p:txBody>
            <a:bodyPr lIns="0" tIns="0" rIns="0" bIns="0" rtlCol="0" anchor="t">
              <a:spAutoFit/>
            </a:bodyPr>
            <a:lstStyle/>
            <a:p>
              <a:pPr algn="ctr">
                <a:lnSpc>
                  <a:spcPts val="958"/>
                </a:lnSpc>
              </a:pPr>
              <a:r>
                <a:rPr lang="en-US" sz="684" i="1">
                  <a:solidFill>
                    <a:srgbClr val="000000"/>
                  </a:solidFill>
                  <a:latin typeface="Arimo Italics"/>
                  <a:ea typeface="Arimo Italics"/>
                  <a:cs typeface="Arimo Italics"/>
                  <a:sym typeface="Arimo Italics"/>
                </a:rPr>
                <a:t>D1</a:t>
              </a:r>
            </a:p>
          </p:txBody>
        </p:sp>
        <p:sp>
          <p:nvSpPr>
            <p:cNvPr id="21" name="TextBox 21"/>
            <p:cNvSpPr txBox="1"/>
            <p:nvPr/>
          </p:nvSpPr>
          <p:spPr>
            <a:xfrm>
              <a:off x="4456425" y="2364915"/>
              <a:ext cx="243696" cy="156552"/>
            </a:xfrm>
            <a:prstGeom prst="rect">
              <a:avLst/>
            </a:prstGeom>
          </p:spPr>
          <p:txBody>
            <a:bodyPr lIns="0" tIns="0" rIns="0" bIns="0" rtlCol="0" anchor="t">
              <a:spAutoFit/>
            </a:bodyPr>
            <a:lstStyle/>
            <a:p>
              <a:pPr algn="ctr">
                <a:lnSpc>
                  <a:spcPts val="958"/>
                </a:lnSpc>
              </a:pPr>
              <a:r>
                <a:rPr lang="en-US" sz="684" i="1">
                  <a:solidFill>
                    <a:srgbClr val="000000"/>
                  </a:solidFill>
                  <a:latin typeface="Arimo Italics"/>
                  <a:ea typeface="Arimo Italics"/>
                  <a:cs typeface="Arimo Italics"/>
                  <a:sym typeface="Arimo Italics"/>
                </a:rPr>
                <a:t>D2</a:t>
              </a:r>
            </a:p>
          </p:txBody>
        </p:sp>
        <p:sp>
          <p:nvSpPr>
            <p:cNvPr id="22" name="TextBox 22"/>
            <p:cNvSpPr txBox="1"/>
            <p:nvPr/>
          </p:nvSpPr>
          <p:spPr>
            <a:xfrm>
              <a:off x="4456425" y="2923027"/>
              <a:ext cx="243696" cy="156552"/>
            </a:xfrm>
            <a:prstGeom prst="rect">
              <a:avLst/>
            </a:prstGeom>
          </p:spPr>
          <p:txBody>
            <a:bodyPr lIns="0" tIns="0" rIns="0" bIns="0" rtlCol="0" anchor="t">
              <a:spAutoFit/>
            </a:bodyPr>
            <a:lstStyle/>
            <a:p>
              <a:pPr algn="ctr">
                <a:lnSpc>
                  <a:spcPts val="958"/>
                </a:lnSpc>
              </a:pPr>
              <a:r>
                <a:rPr lang="en-US" sz="684" i="1">
                  <a:solidFill>
                    <a:srgbClr val="000000"/>
                  </a:solidFill>
                  <a:latin typeface="Arimo Italics"/>
                  <a:ea typeface="Arimo Italics"/>
                  <a:cs typeface="Arimo Italics"/>
                  <a:sym typeface="Arimo Italics"/>
                </a:rPr>
                <a:t>D3</a:t>
              </a:r>
            </a:p>
          </p:txBody>
        </p:sp>
        <p:sp>
          <p:nvSpPr>
            <p:cNvPr id="23" name="TextBox 23"/>
            <p:cNvSpPr txBox="1"/>
            <p:nvPr/>
          </p:nvSpPr>
          <p:spPr>
            <a:xfrm>
              <a:off x="4456425" y="3486263"/>
              <a:ext cx="243696" cy="156552"/>
            </a:xfrm>
            <a:prstGeom prst="rect">
              <a:avLst/>
            </a:prstGeom>
          </p:spPr>
          <p:txBody>
            <a:bodyPr lIns="0" tIns="0" rIns="0" bIns="0" rtlCol="0" anchor="t">
              <a:spAutoFit/>
            </a:bodyPr>
            <a:lstStyle/>
            <a:p>
              <a:pPr algn="ctr">
                <a:lnSpc>
                  <a:spcPts val="958"/>
                </a:lnSpc>
              </a:pPr>
              <a:r>
                <a:rPr lang="en-US" sz="684" i="1">
                  <a:solidFill>
                    <a:srgbClr val="000000"/>
                  </a:solidFill>
                  <a:latin typeface="Arimo Italics"/>
                  <a:ea typeface="Arimo Italics"/>
                  <a:cs typeface="Arimo Italics"/>
                  <a:sym typeface="Arimo Italics"/>
                </a:rPr>
                <a:t>D4</a:t>
              </a:r>
            </a:p>
          </p:txBody>
        </p:sp>
        <p:sp>
          <p:nvSpPr>
            <p:cNvPr id="24" name="TextBox 24"/>
            <p:cNvSpPr txBox="1"/>
            <p:nvPr/>
          </p:nvSpPr>
          <p:spPr>
            <a:xfrm>
              <a:off x="4456425" y="4044375"/>
              <a:ext cx="243696" cy="156552"/>
            </a:xfrm>
            <a:prstGeom prst="rect">
              <a:avLst/>
            </a:prstGeom>
          </p:spPr>
          <p:txBody>
            <a:bodyPr lIns="0" tIns="0" rIns="0" bIns="0" rtlCol="0" anchor="t">
              <a:spAutoFit/>
            </a:bodyPr>
            <a:lstStyle/>
            <a:p>
              <a:pPr algn="ctr">
                <a:lnSpc>
                  <a:spcPts val="958"/>
                </a:lnSpc>
              </a:pPr>
              <a:r>
                <a:rPr lang="en-US" sz="684" i="1">
                  <a:solidFill>
                    <a:srgbClr val="000000"/>
                  </a:solidFill>
                  <a:latin typeface="Arimo Italics"/>
                  <a:ea typeface="Arimo Italics"/>
                  <a:cs typeface="Arimo Italics"/>
                  <a:sym typeface="Arimo Italics"/>
                </a:rPr>
                <a:t>D5</a:t>
              </a:r>
            </a:p>
          </p:txBody>
        </p:sp>
        <p:sp>
          <p:nvSpPr>
            <p:cNvPr id="25" name="TextBox 25"/>
            <p:cNvSpPr txBox="1"/>
            <p:nvPr/>
          </p:nvSpPr>
          <p:spPr>
            <a:xfrm>
              <a:off x="4456425" y="4607612"/>
              <a:ext cx="243696" cy="156552"/>
            </a:xfrm>
            <a:prstGeom prst="rect">
              <a:avLst/>
            </a:prstGeom>
          </p:spPr>
          <p:txBody>
            <a:bodyPr lIns="0" tIns="0" rIns="0" bIns="0" rtlCol="0" anchor="t">
              <a:spAutoFit/>
            </a:bodyPr>
            <a:lstStyle/>
            <a:p>
              <a:pPr algn="ctr">
                <a:lnSpc>
                  <a:spcPts val="958"/>
                </a:lnSpc>
              </a:pPr>
              <a:r>
                <a:rPr lang="en-US" sz="684" i="1">
                  <a:solidFill>
                    <a:srgbClr val="000000"/>
                  </a:solidFill>
                  <a:latin typeface="Arimo Italics"/>
                  <a:ea typeface="Arimo Italics"/>
                  <a:cs typeface="Arimo Italics"/>
                  <a:sym typeface="Arimo Italics"/>
                </a:rPr>
                <a:t>D6</a:t>
              </a:r>
            </a:p>
          </p:txBody>
        </p:sp>
        <p:sp>
          <p:nvSpPr>
            <p:cNvPr id="26" name="TextBox 26"/>
            <p:cNvSpPr txBox="1"/>
            <p:nvPr/>
          </p:nvSpPr>
          <p:spPr>
            <a:xfrm>
              <a:off x="4456425" y="5165724"/>
              <a:ext cx="243696" cy="156552"/>
            </a:xfrm>
            <a:prstGeom prst="rect">
              <a:avLst/>
            </a:prstGeom>
          </p:spPr>
          <p:txBody>
            <a:bodyPr lIns="0" tIns="0" rIns="0" bIns="0" rtlCol="0" anchor="t">
              <a:spAutoFit/>
            </a:bodyPr>
            <a:lstStyle/>
            <a:p>
              <a:pPr algn="ctr">
                <a:lnSpc>
                  <a:spcPts val="958"/>
                </a:lnSpc>
              </a:pPr>
              <a:r>
                <a:rPr lang="en-US" sz="684" i="1">
                  <a:solidFill>
                    <a:srgbClr val="000000"/>
                  </a:solidFill>
                  <a:latin typeface="Arimo Italics"/>
                  <a:ea typeface="Arimo Italics"/>
                  <a:cs typeface="Arimo Italics"/>
                  <a:sym typeface="Arimo Italics"/>
                </a:rPr>
                <a:t>D7</a:t>
              </a:r>
            </a:p>
          </p:txBody>
        </p:sp>
        <p:sp>
          <p:nvSpPr>
            <p:cNvPr id="27" name="TextBox 27"/>
            <p:cNvSpPr txBox="1"/>
            <p:nvPr/>
          </p:nvSpPr>
          <p:spPr>
            <a:xfrm>
              <a:off x="4456425" y="5728960"/>
              <a:ext cx="243696" cy="156552"/>
            </a:xfrm>
            <a:prstGeom prst="rect">
              <a:avLst/>
            </a:prstGeom>
          </p:spPr>
          <p:txBody>
            <a:bodyPr lIns="0" tIns="0" rIns="0" bIns="0" rtlCol="0" anchor="t">
              <a:spAutoFit/>
            </a:bodyPr>
            <a:lstStyle/>
            <a:p>
              <a:pPr algn="ctr">
                <a:lnSpc>
                  <a:spcPts val="958"/>
                </a:lnSpc>
              </a:pPr>
              <a:r>
                <a:rPr lang="en-US" sz="684" i="1">
                  <a:solidFill>
                    <a:srgbClr val="000000"/>
                  </a:solidFill>
                  <a:latin typeface="Arimo Italics"/>
                  <a:ea typeface="Arimo Italics"/>
                  <a:cs typeface="Arimo Italics"/>
                  <a:sym typeface="Arimo Italics"/>
                </a:rPr>
                <a:t>D8</a:t>
              </a:r>
            </a:p>
          </p:txBody>
        </p:sp>
        <p:grpSp>
          <p:nvGrpSpPr>
            <p:cNvPr id="28" name="Group 28"/>
            <p:cNvGrpSpPr/>
            <p:nvPr/>
          </p:nvGrpSpPr>
          <p:grpSpPr>
            <a:xfrm>
              <a:off x="1664807" y="1269653"/>
              <a:ext cx="1894258" cy="335665"/>
              <a:chOff x="0" y="0"/>
              <a:chExt cx="1191774" cy="211184"/>
            </a:xfrm>
          </p:grpSpPr>
          <p:sp>
            <p:nvSpPr>
              <p:cNvPr id="29" name="Freeform 29"/>
              <p:cNvSpPr/>
              <p:nvPr/>
            </p:nvSpPr>
            <p:spPr>
              <a:xfrm>
                <a:off x="0" y="0"/>
                <a:ext cx="1191774" cy="211184"/>
              </a:xfrm>
              <a:custGeom>
                <a:avLst/>
                <a:gdLst/>
                <a:ahLst/>
                <a:cxnLst/>
                <a:rect l="l" t="t" r="r" b="b"/>
                <a:pathLst>
                  <a:path w="1191774" h="211184">
                    <a:moveTo>
                      <a:pt x="0" y="0"/>
                    </a:moveTo>
                    <a:lnTo>
                      <a:pt x="1191774" y="0"/>
                    </a:lnTo>
                    <a:lnTo>
                      <a:pt x="1191774" y="211184"/>
                    </a:lnTo>
                    <a:lnTo>
                      <a:pt x="0" y="211184"/>
                    </a:lnTo>
                    <a:close/>
                  </a:path>
                </a:pathLst>
              </a:custGeom>
              <a:solidFill>
                <a:srgbClr val="FAC926"/>
              </a:solidFill>
            </p:spPr>
            <p:txBody>
              <a:bodyPr/>
              <a:lstStyle/>
              <a:p>
                <a:endParaRPr lang="en-PH"/>
              </a:p>
            </p:txBody>
          </p:sp>
          <p:sp>
            <p:nvSpPr>
              <p:cNvPr id="30" name="TextBox 30"/>
              <p:cNvSpPr txBox="1"/>
              <p:nvPr/>
            </p:nvSpPr>
            <p:spPr>
              <a:xfrm>
                <a:off x="0" y="-28575"/>
                <a:ext cx="1191774" cy="239759"/>
              </a:xfrm>
              <a:prstGeom prst="rect">
                <a:avLst/>
              </a:prstGeom>
            </p:spPr>
            <p:txBody>
              <a:bodyPr lIns="50800" tIns="50800" rIns="50800" bIns="50800" rtlCol="0" anchor="ctr"/>
              <a:lstStyle/>
              <a:p>
                <a:pPr algn="ctr">
                  <a:lnSpc>
                    <a:spcPts val="2596"/>
                  </a:lnSpc>
                </a:pPr>
                <a:endParaRPr/>
              </a:p>
            </p:txBody>
          </p:sp>
        </p:grpSp>
        <p:sp>
          <p:nvSpPr>
            <p:cNvPr id="31" name="TextBox 31"/>
            <p:cNvSpPr txBox="1"/>
            <p:nvPr/>
          </p:nvSpPr>
          <p:spPr>
            <a:xfrm>
              <a:off x="2144530" y="1304977"/>
              <a:ext cx="934812" cy="226917"/>
            </a:xfrm>
            <a:prstGeom prst="rect">
              <a:avLst/>
            </a:prstGeom>
          </p:spPr>
          <p:txBody>
            <a:bodyPr lIns="0" tIns="0" rIns="0" bIns="0" rtlCol="0" anchor="t">
              <a:spAutoFit/>
            </a:bodyPr>
            <a:lstStyle/>
            <a:p>
              <a:pPr algn="ctr">
                <a:lnSpc>
                  <a:spcPts val="1507"/>
                </a:lnSpc>
              </a:pPr>
              <a:r>
                <a:rPr lang="en-US" sz="941" b="1">
                  <a:solidFill>
                    <a:srgbClr val="FF1495"/>
                  </a:solidFill>
                  <a:latin typeface="Open Sans Bold"/>
                  <a:ea typeface="Open Sans Bold"/>
                  <a:cs typeface="Open Sans Bold"/>
                  <a:sym typeface="Open Sans Bold"/>
                </a:rPr>
                <a:t>24 bits</a:t>
              </a:r>
            </a:p>
          </p:txBody>
        </p:sp>
        <p:grpSp>
          <p:nvGrpSpPr>
            <p:cNvPr id="32" name="Group 32"/>
            <p:cNvGrpSpPr/>
            <p:nvPr/>
          </p:nvGrpSpPr>
          <p:grpSpPr>
            <a:xfrm>
              <a:off x="5578021" y="1269653"/>
              <a:ext cx="1282479" cy="335665"/>
              <a:chOff x="0" y="0"/>
              <a:chExt cx="806872" cy="211184"/>
            </a:xfrm>
          </p:grpSpPr>
          <p:sp>
            <p:nvSpPr>
              <p:cNvPr id="33" name="Freeform 33"/>
              <p:cNvSpPr/>
              <p:nvPr/>
            </p:nvSpPr>
            <p:spPr>
              <a:xfrm>
                <a:off x="0" y="0"/>
                <a:ext cx="806872" cy="211184"/>
              </a:xfrm>
              <a:custGeom>
                <a:avLst/>
                <a:gdLst/>
                <a:ahLst/>
                <a:cxnLst/>
                <a:rect l="l" t="t" r="r" b="b"/>
                <a:pathLst>
                  <a:path w="806872" h="211184">
                    <a:moveTo>
                      <a:pt x="0" y="0"/>
                    </a:moveTo>
                    <a:lnTo>
                      <a:pt x="806872" y="0"/>
                    </a:lnTo>
                    <a:lnTo>
                      <a:pt x="806872" y="211184"/>
                    </a:lnTo>
                    <a:lnTo>
                      <a:pt x="0" y="211184"/>
                    </a:lnTo>
                    <a:close/>
                  </a:path>
                </a:pathLst>
              </a:custGeom>
              <a:solidFill>
                <a:srgbClr val="019D97"/>
              </a:solidFill>
            </p:spPr>
            <p:txBody>
              <a:bodyPr/>
              <a:lstStyle/>
              <a:p>
                <a:endParaRPr lang="en-PH"/>
              </a:p>
            </p:txBody>
          </p:sp>
          <p:sp>
            <p:nvSpPr>
              <p:cNvPr id="34" name="TextBox 34"/>
              <p:cNvSpPr txBox="1"/>
              <p:nvPr/>
            </p:nvSpPr>
            <p:spPr>
              <a:xfrm>
                <a:off x="0" y="-28575"/>
                <a:ext cx="806872" cy="239759"/>
              </a:xfrm>
              <a:prstGeom prst="rect">
                <a:avLst/>
              </a:prstGeom>
            </p:spPr>
            <p:txBody>
              <a:bodyPr lIns="50800" tIns="50800" rIns="50800" bIns="50800" rtlCol="0" anchor="ctr"/>
              <a:lstStyle/>
              <a:p>
                <a:pPr algn="ctr">
                  <a:lnSpc>
                    <a:spcPts val="2596"/>
                  </a:lnSpc>
                </a:pPr>
                <a:endParaRPr/>
              </a:p>
            </p:txBody>
          </p:sp>
        </p:grpSp>
        <p:sp>
          <p:nvSpPr>
            <p:cNvPr id="35" name="TextBox 35"/>
            <p:cNvSpPr txBox="1"/>
            <p:nvPr/>
          </p:nvSpPr>
          <p:spPr>
            <a:xfrm>
              <a:off x="5751854" y="1304977"/>
              <a:ext cx="934812" cy="226917"/>
            </a:xfrm>
            <a:prstGeom prst="rect">
              <a:avLst/>
            </a:prstGeom>
          </p:spPr>
          <p:txBody>
            <a:bodyPr lIns="0" tIns="0" rIns="0" bIns="0" rtlCol="0" anchor="t">
              <a:spAutoFit/>
            </a:bodyPr>
            <a:lstStyle/>
            <a:p>
              <a:pPr algn="ctr">
                <a:lnSpc>
                  <a:spcPts val="1507"/>
                </a:lnSpc>
              </a:pPr>
              <a:r>
                <a:rPr lang="en-US" sz="941" b="1">
                  <a:solidFill>
                    <a:srgbClr val="F6FCFE"/>
                  </a:solidFill>
                  <a:latin typeface="Open Sans Bold"/>
                  <a:ea typeface="Open Sans Bold"/>
                  <a:cs typeface="Open Sans Bold"/>
                  <a:sym typeface="Open Sans Bold"/>
                </a:rPr>
                <a:t>3 bits</a:t>
              </a:r>
            </a:p>
          </p:txBody>
        </p:sp>
        <p:sp>
          <p:nvSpPr>
            <p:cNvPr id="36" name="Freeform 36"/>
            <p:cNvSpPr/>
            <p:nvPr/>
          </p:nvSpPr>
          <p:spPr>
            <a:xfrm rot="-5400000">
              <a:off x="2485449" y="1169878"/>
              <a:ext cx="252974" cy="1249256"/>
            </a:xfrm>
            <a:custGeom>
              <a:avLst/>
              <a:gdLst/>
              <a:ahLst/>
              <a:cxnLst/>
              <a:rect l="l" t="t" r="r" b="b"/>
              <a:pathLst>
                <a:path w="252974" h="1249256">
                  <a:moveTo>
                    <a:pt x="0" y="0"/>
                  </a:moveTo>
                  <a:lnTo>
                    <a:pt x="252974" y="0"/>
                  </a:lnTo>
                  <a:lnTo>
                    <a:pt x="252974" y="1249255"/>
                  </a:lnTo>
                  <a:lnTo>
                    <a:pt x="0" y="12492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37" name="TextBox 37"/>
            <p:cNvSpPr txBox="1"/>
            <p:nvPr/>
          </p:nvSpPr>
          <p:spPr>
            <a:xfrm>
              <a:off x="2066042" y="1939914"/>
              <a:ext cx="1091788" cy="506965"/>
            </a:xfrm>
            <a:prstGeom prst="rect">
              <a:avLst/>
            </a:prstGeom>
          </p:spPr>
          <p:txBody>
            <a:bodyPr lIns="0" tIns="0" rIns="0" bIns="0" rtlCol="0" anchor="t">
              <a:spAutoFit/>
            </a:bodyPr>
            <a:lstStyle/>
            <a:p>
              <a:pPr algn="ctr">
                <a:lnSpc>
                  <a:spcPts val="1581"/>
                </a:lnSpc>
              </a:pPr>
              <a:r>
                <a:rPr lang="en-US" sz="1129">
                  <a:solidFill>
                    <a:srgbClr val="000000"/>
                  </a:solidFill>
                  <a:latin typeface="Open Sans"/>
                  <a:ea typeface="Open Sans"/>
                  <a:cs typeface="Open Sans"/>
                  <a:sym typeface="Open Sans"/>
                </a:rPr>
                <a:t>first 24 bits: </a:t>
              </a:r>
            </a:p>
            <a:p>
              <a:pPr algn="ctr">
                <a:lnSpc>
                  <a:spcPts val="1581"/>
                </a:lnSpc>
              </a:pPr>
              <a:r>
                <a:rPr lang="en-US" sz="1129" b="1">
                  <a:solidFill>
                    <a:srgbClr val="FF1495"/>
                  </a:solidFill>
                  <a:latin typeface="Open Sans Bold"/>
                  <a:ea typeface="Open Sans Bold"/>
                  <a:cs typeface="Open Sans Bold"/>
                  <a:sym typeface="Open Sans Bold"/>
                </a:rPr>
                <a:t>netID </a:t>
              </a:r>
            </a:p>
          </p:txBody>
        </p:sp>
        <p:sp>
          <p:nvSpPr>
            <p:cNvPr id="38" name="AutoShape 38"/>
            <p:cNvSpPr/>
            <p:nvPr/>
          </p:nvSpPr>
          <p:spPr>
            <a:xfrm flipV="1">
              <a:off x="1358522" y="3574064"/>
              <a:ext cx="612570" cy="0"/>
            </a:xfrm>
            <a:prstGeom prst="line">
              <a:avLst/>
            </a:prstGeom>
            <a:ln w="24645" cap="flat">
              <a:solidFill>
                <a:srgbClr val="FFDE59"/>
              </a:solidFill>
              <a:prstDash val="solid"/>
              <a:headEnd type="none" w="sm" len="sm"/>
              <a:tailEnd type="triangle" w="lg" len="med"/>
            </a:ln>
          </p:spPr>
          <p:txBody>
            <a:bodyPr/>
            <a:lstStyle/>
            <a:p>
              <a:endParaRPr lang="en-PH"/>
            </a:p>
          </p:txBody>
        </p:sp>
        <p:sp>
          <p:nvSpPr>
            <p:cNvPr id="39" name="AutoShape 39"/>
            <p:cNvSpPr/>
            <p:nvPr/>
          </p:nvSpPr>
          <p:spPr>
            <a:xfrm flipV="1">
              <a:off x="3559065" y="2031762"/>
              <a:ext cx="632951" cy="1554625"/>
            </a:xfrm>
            <a:prstGeom prst="line">
              <a:avLst/>
            </a:prstGeom>
            <a:ln w="24645" cap="flat">
              <a:solidFill>
                <a:srgbClr val="FFDE59"/>
              </a:solidFill>
              <a:prstDash val="solid"/>
              <a:headEnd type="none" w="sm" len="sm"/>
              <a:tailEnd type="triangle" w="lg" len="med"/>
            </a:ln>
          </p:spPr>
          <p:txBody>
            <a:bodyPr/>
            <a:lstStyle/>
            <a:p>
              <a:endParaRPr lang="en-PH"/>
            </a:p>
          </p:txBody>
        </p:sp>
        <p:grpSp>
          <p:nvGrpSpPr>
            <p:cNvPr id="40" name="Group 40"/>
            <p:cNvGrpSpPr/>
            <p:nvPr/>
          </p:nvGrpSpPr>
          <p:grpSpPr>
            <a:xfrm>
              <a:off x="5578021" y="800365"/>
              <a:ext cx="3198259" cy="335665"/>
              <a:chOff x="0" y="0"/>
              <a:chExt cx="2012187" cy="211184"/>
            </a:xfrm>
          </p:grpSpPr>
          <p:sp>
            <p:nvSpPr>
              <p:cNvPr id="41" name="Freeform 41"/>
              <p:cNvSpPr/>
              <p:nvPr/>
            </p:nvSpPr>
            <p:spPr>
              <a:xfrm>
                <a:off x="0" y="0"/>
                <a:ext cx="2012187" cy="211184"/>
              </a:xfrm>
              <a:custGeom>
                <a:avLst/>
                <a:gdLst/>
                <a:ahLst/>
                <a:cxnLst/>
                <a:rect l="l" t="t" r="r" b="b"/>
                <a:pathLst>
                  <a:path w="2012187" h="211184">
                    <a:moveTo>
                      <a:pt x="0" y="0"/>
                    </a:moveTo>
                    <a:lnTo>
                      <a:pt x="2012187" y="0"/>
                    </a:lnTo>
                    <a:lnTo>
                      <a:pt x="2012187" y="211184"/>
                    </a:lnTo>
                    <a:lnTo>
                      <a:pt x="0" y="211184"/>
                    </a:lnTo>
                    <a:close/>
                  </a:path>
                </a:pathLst>
              </a:custGeom>
              <a:solidFill>
                <a:srgbClr val="FAC926"/>
              </a:solidFill>
            </p:spPr>
            <p:txBody>
              <a:bodyPr/>
              <a:lstStyle/>
              <a:p>
                <a:endParaRPr lang="en-PH"/>
              </a:p>
            </p:txBody>
          </p:sp>
          <p:sp>
            <p:nvSpPr>
              <p:cNvPr id="42" name="TextBox 42"/>
              <p:cNvSpPr txBox="1"/>
              <p:nvPr/>
            </p:nvSpPr>
            <p:spPr>
              <a:xfrm>
                <a:off x="0" y="-28575"/>
                <a:ext cx="2012187" cy="239759"/>
              </a:xfrm>
              <a:prstGeom prst="rect">
                <a:avLst/>
              </a:prstGeom>
            </p:spPr>
            <p:txBody>
              <a:bodyPr lIns="50800" tIns="50800" rIns="50800" bIns="50800" rtlCol="0" anchor="ctr"/>
              <a:lstStyle/>
              <a:p>
                <a:pPr algn="ctr">
                  <a:lnSpc>
                    <a:spcPts val="2596"/>
                  </a:lnSpc>
                </a:pPr>
                <a:endParaRPr/>
              </a:p>
            </p:txBody>
          </p:sp>
        </p:grpSp>
        <p:sp>
          <p:nvSpPr>
            <p:cNvPr id="43" name="TextBox 43"/>
            <p:cNvSpPr txBox="1"/>
            <p:nvPr/>
          </p:nvSpPr>
          <p:spPr>
            <a:xfrm>
              <a:off x="6709744" y="835688"/>
              <a:ext cx="934812" cy="226917"/>
            </a:xfrm>
            <a:prstGeom prst="rect">
              <a:avLst/>
            </a:prstGeom>
          </p:spPr>
          <p:txBody>
            <a:bodyPr lIns="0" tIns="0" rIns="0" bIns="0" rtlCol="0" anchor="t">
              <a:spAutoFit/>
            </a:bodyPr>
            <a:lstStyle/>
            <a:p>
              <a:pPr algn="ctr">
                <a:lnSpc>
                  <a:spcPts val="1507"/>
                </a:lnSpc>
              </a:pPr>
              <a:r>
                <a:rPr lang="en-US" sz="941" b="1">
                  <a:solidFill>
                    <a:srgbClr val="FF1495"/>
                  </a:solidFill>
                  <a:latin typeface="Open Sans Bold"/>
                  <a:ea typeface="Open Sans Bold"/>
                  <a:cs typeface="Open Sans Bold"/>
                  <a:sym typeface="Open Sans Bold"/>
                </a:rPr>
                <a:t>8 bits</a:t>
              </a:r>
            </a:p>
          </p:txBody>
        </p:sp>
        <p:grpSp>
          <p:nvGrpSpPr>
            <p:cNvPr id="44" name="Group 44"/>
            <p:cNvGrpSpPr/>
            <p:nvPr/>
          </p:nvGrpSpPr>
          <p:grpSpPr>
            <a:xfrm>
              <a:off x="6980238" y="1269653"/>
              <a:ext cx="1796042" cy="335665"/>
              <a:chOff x="0" y="0"/>
              <a:chExt cx="1129981" cy="211184"/>
            </a:xfrm>
          </p:grpSpPr>
          <p:sp>
            <p:nvSpPr>
              <p:cNvPr id="45" name="Freeform 45"/>
              <p:cNvSpPr/>
              <p:nvPr/>
            </p:nvSpPr>
            <p:spPr>
              <a:xfrm>
                <a:off x="0" y="0"/>
                <a:ext cx="1129981" cy="211184"/>
              </a:xfrm>
              <a:custGeom>
                <a:avLst/>
                <a:gdLst/>
                <a:ahLst/>
                <a:cxnLst/>
                <a:rect l="l" t="t" r="r" b="b"/>
                <a:pathLst>
                  <a:path w="1129981" h="211184">
                    <a:moveTo>
                      <a:pt x="0" y="0"/>
                    </a:moveTo>
                    <a:lnTo>
                      <a:pt x="1129981" y="0"/>
                    </a:lnTo>
                    <a:lnTo>
                      <a:pt x="1129981" y="211184"/>
                    </a:lnTo>
                    <a:lnTo>
                      <a:pt x="0" y="211184"/>
                    </a:lnTo>
                    <a:close/>
                  </a:path>
                </a:pathLst>
              </a:custGeom>
              <a:solidFill>
                <a:srgbClr val="019D97"/>
              </a:solidFill>
            </p:spPr>
            <p:txBody>
              <a:bodyPr/>
              <a:lstStyle/>
              <a:p>
                <a:endParaRPr lang="en-PH"/>
              </a:p>
            </p:txBody>
          </p:sp>
          <p:sp>
            <p:nvSpPr>
              <p:cNvPr id="46" name="TextBox 46"/>
              <p:cNvSpPr txBox="1"/>
              <p:nvPr/>
            </p:nvSpPr>
            <p:spPr>
              <a:xfrm>
                <a:off x="0" y="-28575"/>
                <a:ext cx="1129981" cy="239759"/>
              </a:xfrm>
              <a:prstGeom prst="rect">
                <a:avLst/>
              </a:prstGeom>
            </p:spPr>
            <p:txBody>
              <a:bodyPr lIns="50800" tIns="50800" rIns="50800" bIns="50800" rtlCol="0" anchor="ctr"/>
              <a:lstStyle/>
              <a:p>
                <a:pPr algn="ctr">
                  <a:lnSpc>
                    <a:spcPts val="2596"/>
                  </a:lnSpc>
                </a:pPr>
                <a:endParaRPr/>
              </a:p>
            </p:txBody>
          </p:sp>
        </p:grpSp>
        <p:sp>
          <p:nvSpPr>
            <p:cNvPr id="47" name="TextBox 47"/>
            <p:cNvSpPr txBox="1"/>
            <p:nvPr/>
          </p:nvSpPr>
          <p:spPr>
            <a:xfrm>
              <a:off x="7410853" y="1304977"/>
              <a:ext cx="934812" cy="226917"/>
            </a:xfrm>
            <a:prstGeom prst="rect">
              <a:avLst/>
            </a:prstGeom>
          </p:spPr>
          <p:txBody>
            <a:bodyPr lIns="0" tIns="0" rIns="0" bIns="0" rtlCol="0" anchor="t">
              <a:spAutoFit/>
            </a:bodyPr>
            <a:lstStyle/>
            <a:p>
              <a:pPr algn="ctr">
                <a:lnSpc>
                  <a:spcPts val="1507"/>
                </a:lnSpc>
              </a:pPr>
              <a:r>
                <a:rPr lang="en-US" sz="941" b="1">
                  <a:solidFill>
                    <a:srgbClr val="F6FCFE"/>
                  </a:solidFill>
                  <a:latin typeface="Open Sans Bold"/>
                  <a:ea typeface="Open Sans Bold"/>
                  <a:cs typeface="Open Sans Bold"/>
                  <a:sym typeface="Open Sans Bold"/>
                </a:rPr>
                <a:t>5 bits</a:t>
              </a:r>
            </a:p>
          </p:txBody>
        </p:sp>
        <p:sp>
          <p:nvSpPr>
            <p:cNvPr id="48" name="Freeform 48"/>
            <p:cNvSpPr/>
            <p:nvPr/>
          </p:nvSpPr>
          <p:spPr>
            <a:xfrm rot="5400000">
              <a:off x="7050663" y="21998"/>
              <a:ext cx="252974" cy="1249256"/>
            </a:xfrm>
            <a:custGeom>
              <a:avLst/>
              <a:gdLst/>
              <a:ahLst/>
              <a:cxnLst/>
              <a:rect l="l" t="t" r="r" b="b"/>
              <a:pathLst>
                <a:path w="252974" h="1249256">
                  <a:moveTo>
                    <a:pt x="0" y="0"/>
                  </a:moveTo>
                  <a:lnTo>
                    <a:pt x="252974" y="0"/>
                  </a:lnTo>
                  <a:lnTo>
                    <a:pt x="252974" y="1249256"/>
                  </a:lnTo>
                  <a:lnTo>
                    <a:pt x="0" y="124925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49" name="TextBox 49"/>
            <p:cNvSpPr txBox="1"/>
            <p:nvPr/>
          </p:nvSpPr>
          <p:spPr>
            <a:xfrm>
              <a:off x="6631256" y="-9525"/>
              <a:ext cx="1091788" cy="506965"/>
            </a:xfrm>
            <a:prstGeom prst="rect">
              <a:avLst/>
            </a:prstGeom>
          </p:spPr>
          <p:txBody>
            <a:bodyPr lIns="0" tIns="0" rIns="0" bIns="0" rtlCol="0" anchor="t">
              <a:spAutoFit/>
            </a:bodyPr>
            <a:lstStyle/>
            <a:p>
              <a:pPr algn="ctr">
                <a:lnSpc>
                  <a:spcPts val="1581"/>
                </a:lnSpc>
              </a:pPr>
              <a:r>
                <a:rPr lang="en-US" sz="1129">
                  <a:solidFill>
                    <a:srgbClr val="000000"/>
                  </a:solidFill>
                  <a:latin typeface="Open Sans"/>
                  <a:ea typeface="Open Sans"/>
                  <a:cs typeface="Open Sans"/>
                  <a:sym typeface="Open Sans"/>
                </a:rPr>
                <a:t>last 8 bits: </a:t>
              </a:r>
            </a:p>
            <a:p>
              <a:pPr algn="ctr">
                <a:lnSpc>
                  <a:spcPts val="1581"/>
                </a:lnSpc>
              </a:pPr>
              <a:r>
                <a:rPr lang="en-US" sz="1129" b="1">
                  <a:solidFill>
                    <a:srgbClr val="FF1495"/>
                  </a:solidFill>
                  <a:latin typeface="Open Sans Bold"/>
                  <a:ea typeface="Open Sans Bold"/>
                  <a:cs typeface="Open Sans Bold"/>
                  <a:sym typeface="Open Sans Bold"/>
                </a:rPr>
                <a:t>hostID</a:t>
              </a:r>
              <a:r>
                <a:rPr lang="en-US" sz="1129">
                  <a:solidFill>
                    <a:srgbClr val="000000"/>
                  </a:solidFill>
                  <a:latin typeface="Open Sans"/>
                  <a:ea typeface="Open Sans"/>
                  <a:cs typeface="Open Sans"/>
                  <a:sym typeface="Open Sans"/>
                </a:rPr>
                <a:t> </a:t>
              </a:r>
            </a:p>
          </p:txBody>
        </p:sp>
        <p:sp>
          <p:nvSpPr>
            <p:cNvPr id="50" name="TextBox 50"/>
            <p:cNvSpPr txBox="1"/>
            <p:nvPr/>
          </p:nvSpPr>
          <p:spPr>
            <a:xfrm>
              <a:off x="5897077" y="1740564"/>
              <a:ext cx="644366" cy="332283"/>
            </a:xfrm>
            <a:prstGeom prst="rect">
              <a:avLst/>
            </a:prstGeom>
          </p:spPr>
          <p:txBody>
            <a:bodyPr lIns="0" tIns="0" rIns="0" bIns="0" rtlCol="0" anchor="t">
              <a:spAutoFit/>
            </a:bodyPr>
            <a:lstStyle/>
            <a:p>
              <a:pPr algn="ctr">
                <a:lnSpc>
                  <a:spcPts val="2147"/>
                </a:lnSpc>
              </a:pPr>
              <a:r>
                <a:rPr lang="en-US" sz="1533">
                  <a:solidFill>
                    <a:srgbClr val="000000"/>
                  </a:solidFill>
                  <a:latin typeface="Alatsi"/>
                  <a:ea typeface="Alatsi"/>
                  <a:cs typeface="Alatsi"/>
                  <a:sym typeface="Alatsi"/>
                </a:rPr>
                <a:t>000</a:t>
              </a:r>
            </a:p>
          </p:txBody>
        </p:sp>
        <p:sp>
          <p:nvSpPr>
            <p:cNvPr id="51" name="TextBox 51"/>
            <p:cNvSpPr txBox="1"/>
            <p:nvPr/>
          </p:nvSpPr>
          <p:spPr>
            <a:xfrm>
              <a:off x="5897077" y="2272287"/>
              <a:ext cx="644366" cy="332283"/>
            </a:xfrm>
            <a:prstGeom prst="rect">
              <a:avLst/>
            </a:prstGeom>
          </p:spPr>
          <p:txBody>
            <a:bodyPr lIns="0" tIns="0" rIns="0" bIns="0" rtlCol="0" anchor="t">
              <a:spAutoFit/>
            </a:bodyPr>
            <a:lstStyle/>
            <a:p>
              <a:pPr algn="ctr">
                <a:lnSpc>
                  <a:spcPts val="2147"/>
                </a:lnSpc>
              </a:pPr>
              <a:r>
                <a:rPr lang="en-US" sz="1533">
                  <a:solidFill>
                    <a:srgbClr val="000000"/>
                  </a:solidFill>
                  <a:latin typeface="Alatsi"/>
                  <a:ea typeface="Alatsi"/>
                  <a:cs typeface="Alatsi"/>
                  <a:sym typeface="Alatsi"/>
                </a:rPr>
                <a:t>001</a:t>
              </a:r>
            </a:p>
          </p:txBody>
        </p:sp>
        <p:sp>
          <p:nvSpPr>
            <p:cNvPr id="52" name="TextBox 52"/>
            <p:cNvSpPr txBox="1"/>
            <p:nvPr/>
          </p:nvSpPr>
          <p:spPr>
            <a:xfrm>
              <a:off x="5897077" y="2857990"/>
              <a:ext cx="644366" cy="332283"/>
            </a:xfrm>
            <a:prstGeom prst="rect">
              <a:avLst/>
            </a:prstGeom>
          </p:spPr>
          <p:txBody>
            <a:bodyPr lIns="0" tIns="0" rIns="0" bIns="0" rtlCol="0" anchor="t">
              <a:spAutoFit/>
            </a:bodyPr>
            <a:lstStyle/>
            <a:p>
              <a:pPr algn="ctr">
                <a:lnSpc>
                  <a:spcPts val="2147"/>
                </a:lnSpc>
              </a:pPr>
              <a:r>
                <a:rPr lang="en-US" sz="1533">
                  <a:solidFill>
                    <a:srgbClr val="000000"/>
                  </a:solidFill>
                  <a:latin typeface="Alatsi"/>
                  <a:ea typeface="Alatsi"/>
                  <a:cs typeface="Alatsi"/>
                  <a:sym typeface="Alatsi"/>
                </a:rPr>
                <a:t>010</a:t>
              </a:r>
            </a:p>
          </p:txBody>
        </p:sp>
        <p:sp>
          <p:nvSpPr>
            <p:cNvPr id="53" name="TextBox 53"/>
            <p:cNvSpPr txBox="1"/>
            <p:nvPr/>
          </p:nvSpPr>
          <p:spPr>
            <a:xfrm>
              <a:off x="5897077" y="3401990"/>
              <a:ext cx="644366" cy="332283"/>
            </a:xfrm>
            <a:prstGeom prst="rect">
              <a:avLst/>
            </a:prstGeom>
          </p:spPr>
          <p:txBody>
            <a:bodyPr lIns="0" tIns="0" rIns="0" bIns="0" rtlCol="0" anchor="t">
              <a:spAutoFit/>
            </a:bodyPr>
            <a:lstStyle/>
            <a:p>
              <a:pPr algn="ctr">
                <a:lnSpc>
                  <a:spcPts val="2147"/>
                </a:lnSpc>
              </a:pPr>
              <a:r>
                <a:rPr lang="en-US" sz="1533">
                  <a:solidFill>
                    <a:srgbClr val="000000"/>
                  </a:solidFill>
                  <a:latin typeface="Alatsi"/>
                  <a:ea typeface="Alatsi"/>
                  <a:cs typeface="Alatsi"/>
                  <a:sym typeface="Alatsi"/>
                </a:rPr>
                <a:t>011</a:t>
              </a:r>
            </a:p>
          </p:txBody>
        </p:sp>
        <p:sp>
          <p:nvSpPr>
            <p:cNvPr id="54" name="TextBox 54"/>
            <p:cNvSpPr txBox="1"/>
            <p:nvPr/>
          </p:nvSpPr>
          <p:spPr>
            <a:xfrm>
              <a:off x="5908156" y="3915184"/>
              <a:ext cx="644366" cy="332283"/>
            </a:xfrm>
            <a:prstGeom prst="rect">
              <a:avLst/>
            </a:prstGeom>
          </p:spPr>
          <p:txBody>
            <a:bodyPr lIns="0" tIns="0" rIns="0" bIns="0" rtlCol="0" anchor="t">
              <a:spAutoFit/>
            </a:bodyPr>
            <a:lstStyle/>
            <a:p>
              <a:pPr algn="ctr">
                <a:lnSpc>
                  <a:spcPts val="2147"/>
                </a:lnSpc>
              </a:pPr>
              <a:r>
                <a:rPr lang="en-US" sz="1533">
                  <a:solidFill>
                    <a:srgbClr val="000000"/>
                  </a:solidFill>
                  <a:latin typeface="Alatsi"/>
                  <a:ea typeface="Alatsi"/>
                  <a:cs typeface="Alatsi"/>
                  <a:sym typeface="Alatsi"/>
                </a:rPr>
                <a:t>100</a:t>
              </a:r>
            </a:p>
          </p:txBody>
        </p:sp>
        <p:sp>
          <p:nvSpPr>
            <p:cNvPr id="55" name="TextBox 55"/>
            <p:cNvSpPr txBox="1"/>
            <p:nvPr/>
          </p:nvSpPr>
          <p:spPr>
            <a:xfrm>
              <a:off x="5908156" y="4459184"/>
              <a:ext cx="644366" cy="332283"/>
            </a:xfrm>
            <a:prstGeom prst="rect">
              <a:avLst/>
            </a:prstGeom>
          </p:spPr>
          <p:txBody>
            <a:bodyPr lIns="0" tIns="0" rIns="0" bIns="0" rtlCol="0" anchor="t">
              <a:spAutoFit/>
            </a:bodyPr>
            <a:lstStyle/>
            <a:p>
              <a:pPr algn="ctr">
                <a:lnSpc>
                  <a:spcPts val="2147"/>
                </a:lnSpc>
              </a:pPr>
              <a:r>
                <a:rPr lang="en-US" sz="1533">
                  <a:solidFill>
                    <a:srgbClr val="000000"/>
                  </a:solidFill>
                  <a:latin typeface="Alatsi"/>
                  <a:ea typeface="Alatsi"/>
                  <a:cs typeface="Alatsi"/>
                  <a:sym typeface="Alatsi"/>
                </a:rPr>
                <a:t>101</a:t>
              </a:r>
            </a:p>
          </p:txBody>
        </p:sp>
        <p:sp>
          <p:nvSpPr>
            <p:cNvPr id="56" name="TextBox 56"/>
            <p:cNvSpPr txBox="1"/>
            <p:nvPr/>
          </p:nvSpPr>
          <p:spPr>
            <a:xfrm>
              <a:off x="5908156" y="5062251"/>
              <a:ext cx="644366" cy="332283"/>
            </a:xfrm>
            <a:prstGeom prst="rect">
              <a:avLst/>
            </a:prstGeom>
          </p:spPr>
          <p:txBody>
            <a:bodyPr lIns="0" tIns="0" rIns="0" bIns="0" rtlCol="0" anchor="t">
              <a:spAutoFit/>
            </a:bodyPr>
            <a:lstStyle/>
            <a:p>
              <a:pPr algn="ctr">
                <a:lnSpc>
                  <a:spcPts val="2147"/>
                </a:lnSpc>
              </a:pPr>
              <a:r>
                <a:rPr lang="en-US" sz="1533">
                  <a:solidFill>
                    <a:srgbClr val="000000"/>
                  </a:solidFill>
                  <a:latin typeface="Alatsi"/>
                  <a:ea typeface="Alatsi"/>
                  <a:cs typeface="Alatsi"/>
                  <a:sym typeface="Alatsi"/>
                </a:rPr>
                <a:t>110</a:t>
              </a:r>
            </a:p>
          </p:txBody>
        </p:sp>
        <p:sp>
          <p:nvSpPr>
            <p:cNvPr id="57" name="TextBox 57"/>
            <p:cNvSpPr txBox="1"/>
            <p:nvPr/>
          </p:nvSpPr>
          <p:spPr>
            <a:xfrm>
              <a:off x="5908156" y="5606251"/>
              <a:ext cx="644366" cy="332283"/>
            </a:xfrm>
            <a:prstGeom prst="rect">
              <a:avLst/>
            </a:prstGeom>
          </p:spPr>
          <p:txBody>
            <a:bodyPr lIns="0" tIns="0" rIns="0" bIns="0" rtlCol="0" anchor="t">
              <a:spAutoFit/>
            </a:bodyPr>
            <a:lstStyle/>
            <a:p>
              <a:pPr algn="ctr">
                <a:lnSpc>
                  <a:spcPts val="2147"/>
                </a:lnSpc>
              </a:pPr>
              <a:r>
                <a:rPr lang="en-US" sz="1533">
                  <a:solidFill>
                    <a:srgbClr val="000000"/>
                  </a:solidFill>
                  <a:latin typeface="Alatsi"/>
                  <a:ea typeface="Alatsi"/>
                  <a:cs typeface="Alatsi"/>
                  <a:sym typeface="Alatsi"/>
                </a:rPr>
                <a:t>111</a:t>
              </a:r>
            </a:p>
          </p:txBody>
        </p:sp>
        <p:grpSp>
          <p:nvGrpSpPr>
            <p:cNvPr id="58" name="Group 58"/>
            <p:cNvGrpSpPr/>
            <p:nvPr/>
          </p:nvGrpSpPr>
          <p:grpSpPr>
            <a:xfrm>
              <a:off x="6980238" y="1745958"/>
              <a:ext cx="1796042" cy="4260266"/>
              <a:chOff x="0" y="0"/>
              <a:chExt cx="1129981" cy="2680350"/>
            </a:xfrm>
          </p:grpSpPr>
          <p:sp>
            <p:nvSpPr>
              <p:cNvPr id="59" name="Freeform 59"/>
              <p:cNvSpPr/>
              <p:nvPr/>
            </p:nvSpPr>
            <p:spPr>
              <a:xfrm>
                <a:off x="0" y="0"/>
                <a:ext cx="1129981" cy="2680350"/>
              </a:xfrm>
              <a:custGeom>
                <a:avLst/>
                <a:gdLst/>
                <a:ahLst/>
                <a:cxnLst/>
                <a:rect l="l" t="t" r="r" b="b"/>
                <a:pathLst>
                  <a:path w="1129981" h="2680350">
                    <a:moveTo>
                      <a:pt x="0" y="0"/>
                    </a:moveTo>
                    <a:lnTo>
                      <a:pt x="1129981" y="0"/>
                    </a:lnTo>
                    <a:lnTo>
                      <a:pt x="1129981" y="2680350"/>
                    </a:lnTo>
                    <a:lnTo>
                      <a:pt x="0" y="2680350"/>
                    </a:lnTo>
                    <a:close/>
                  </a:path>
                </a:pathLst>
              </a:custGeom>
              <a:solidFill>
                <a:srgbClr val="EAEAEA"/>
              </a:solidFill>
            </p:spPr>
            <p:txBody>
              <a:bodyPr/>
              <a:lstStyle/>
              <a:p>
                <a:endParaRPr lang="en-PH"/>
              </a:p>
            </p:txBody>
          </p:sp>
          <p:sp>
            <p:nvSpPr>
              <p:cNvPr id="60" name="TextBox 60"/>
              <p:cNvSpPr txBox="1"/>
              <p:nvPr/>
            </p:nvSpPr>
            <p:spPr>
              <a:xfrm>
                <a:off x="0" y="-28575"/>
                <a:ext cx="1129981" cy="2708925"/>
              </a:xfrm>
              <a:prstGeom prst="rect">
                <a:avLst/>
              </a:prstGeom>
            </p:spPr>
            <p:txBody>
              <a:bodyPr lIns="50800" tIns="50800" rIns="50800" bIns="50800" rtlCol="0" anchor="ctr"/>
              <a:lstStyle/>
              <a:p>
                <a:pPr algn="ctr">
                  <a:lnSpc>
                    <a:spcPts val="2596"/>
                  </a:lnSpc>
                </a:pPr>
                <a:endParaRPr/>
              </a:p>
            </p:txBody>
          </p:sp>
        </p:grpSp>
        <p:sp>
          <p:nvSpPr>
            <p:cNvPr id="61" name="TextBox 61"/>
            <p:cNvSpPr txBox="1"/>
            <p:nvPr/>
          </p:nvSpPr>
          <p:spPr>
            <a:xfrm>
              <a:off x="7021030" y="1766960"/>
              <a:ext cx="1533615" cy="264802"/>
            </a:xfrm>
            <a:prstGeom prst="rect">
              <a:avLst/>
            </a:prstGeom>
          </p:spPr>
          <p:txBody>
            <a:bodyPr lIns="0" tIns="0" rIns="0" bIns="0" rtlCol="0" anchor="t">
              <a:spAutoFit/>
            </a:bodyPr>
            <a:lstStyle/>
            <a:p>
              <a:pPr algn="ctr">
                <a:lnSpc>
                  <a:spcPts val="1737"/>
                </a:lnSpc>
              </a:pPr>
              <a:r>
                <a:rPr lang="en-US" sz="1240">
                  <a:solidFill>
                    <a:srgbClr val="000000"/>
                  </a:solidFill>
                  <a:latin typeface="Alatsi"/>
                  <a:ea typeface="Alatsi"/>
                  <a:cs typeface="Alatsi"/>
                  <a:sym typeface="Alatsi"/>
                </a:rPr>
                <a:t>00000 - 11111</a:t>
              </a:r>
            </a:p>
          </p:txBody>
        </p:sp>
        <p:sp>
          <p:nvSpPr>
            <p:cNvPr id="62" name="TextBox 62"/>
            <p:cNvSpPr txBox="1"/>
            <p:nvPr/>
          </p:nvSpPr>
          <p:spPr>
            <a:xfrm>
              <a:off x="7021030" y="2314617"/>
              <a:ext cx="1533615" cy="264802"/>
            </a:xfrm>
            <a:prstGeom prst="rect">
              <a:avLst/>
            </a:prstGeom>
          </p:spPr>
          <p:txBody>
            <a:bodyPr lIns="0" tIns="0" rIns="0" bIns="0" rtlCol="0" anchor="t">
              <a:spAutoFit/>
            </a:bodyPr>
            <a:lstStyle/>
            <a:p>
              <a:pPr algn="ctr">
                <a:lnSpc>
                  <a:spcPts val="1737"/>
                </a:lnSpc>
              </a:pPr>
              <a:r>
                <a:rPr lang="en-US" sz="1240">
                  <a:solidFill>
                    <a:srgbClr val="000000"/>
                  </a:solidFill>
                  <a:latin typeface="Alatsi"/>
                  <a:ea typeface="Alatsi"/>
                  <a:cs typeface="Alatsi"/>
                  <a:sym typeface="Alatsi"/>
                </a:rPr>
                <a:t>00000 - 11111</a:t>
              </a:r>
            </a:p>
          </p:txBody>
        </p:sp>
        <p:sp>
          <p:nvSpPr>
            <p:cNvPr id="63" name="TextBox 63"/>
            <p:cNvSpPr txBox="1"/>
            <p:nvPr/>
          </p:nvSpPr>
          <p:spPr>
            <a:xfrm>
              <a:off x="7021030" y="2896493"/>
              <a:ext cx="1533615" cy="264802"/>
            </a:xfrm>
            <a:prstGeom prst="rect">
              <a:avLst/>
            </a:prstGeom>
          </p:spPr>
          <p:txBody>
            <a:bodyPr lIns="0" tIns="0" rIns="0" bIns="0" rtlCol="0" anchor="t">
              <a:spAutoFit/>
            </a:bodyPr>
            <a:lstStyle/>
            <a:p>
              <a:pPr algn="ctr">
                <a:lnSpc>
                  <a:spcPts val="1737"/>
                </a:lnSpc>
              </a:pPr>
              <a:r>
                <a:rPr lang="en-US" sz="1240">
                  <a:solidFill>
                    <a:srgbClr val="000000"/>
                  </a:solidFill>
                  <a:latin typeface="Alatsi"/>
                  <a:ea typeface="Alatsi"/>
                  <a:cs typeface="Alatsi"/>
                  <a:sym typeface="Alatsi"/>
                </a:rPr>
                <a:t>00000 - 11111</a:t>
              </a:r>
            </a:p>
          </p:txBody>
        </p:sp>
        <p:sp>
          <p:nvSpPr>
            <p:cNvPr id="64" name="TextBox 64"/>
            <p:cNvSpPr txBox="1"/>
            <p:nvPr/>
          </p:nvSpPr>
          <p:spPr>
            <a:xfrm>
              <a:off x="7021030" y="3432139"/>
              <a:ext cx="1533615" cy="264802"/>
            </a:xfrm>
            <a:prstGeom prst="rect">
              <a:avLst/>
            </a:prstGeom>
          </p:spPr>
          <p:txBody>
            <a:bodyPr lIns="0" tIns="0" rIns="0" bIns="0" rtlCol="0" anchor="t">
              <a:spAutoFit/>
            </a:bodyPr>
            <a:lstStyle/>
            <a:p>
              <a:pPr algn="ctr">
                <a:lnSpc>
                  <a:spcPts val="1737"/>
                </a:lnSpc>
              </a:pPr>
              <a:r>
                <a:rPr lang="en-US" sz="1240">
                  <a:solidFill>
                    <a:srgbClr val="000000"/>
                  </a:solidFill>
                  <a:latin typeface="Alatsi"/>
                  <a:ea typeface="Alatsi"/>
                  <a:cs typeface="Alatsi"/>
                  <a:sym typeface="Alatsi"/>
                </a:rPr>
                <a:t>00000 - 11111</a:t>
              </a:r>
            </a:p>
          </p:txBody>
        </p:sp>
        <p:sp>
          <p:nvSpPr>
            <p:cNvPr id="65" name="TextBox 65"/>
            <p:cNvSpPr txBox="1"/>
            <p:nvPr/>
          </p:nvSpPr>
          <p:spPr>
            <a:xfrm>
              <a:off x="7034971" y="3967473"/>
              <a:ext cx="1533615" cy="264802"/>
            </a:xfrm>
            <a:prstGeom prst="rect">
              <a:avLst/>
            </a:prstGeom>
          </p:spPr>
          <p:txBody>
            <a:bodyPr lIns="0" tIns="0" rIns="0" bIns="0" rtlCol="0" anchor="t">
              <a:spAutoFit/>
            </a:bodyPr>
            <a:lstStyle/>
            <a:p>
              <a:pPr algn="ctr">
                <a:lnSpc>
                  <a:spcPts val="1737"/>
                </a:lnSpc>
              </a:pPr>
              <a:r>
                <a:rPr lang="en-US" sz="1240">
                  <a:solidFill>
                    <a:srgbClr val="000000"/>
                  </a:solidFill>
                  <a:latin typeface="Alatsi"/>
                  <a:ea typeface="Alatsi"/>
                  <a:cs typeface="Alatsi"/>
                  <a:sym typeface="Alatsi"/>
                </a:rPr>
                <a:t>00000 - 11111</a:t>
              </a:r>
            </a:p>
          </p:txBody>
        </p:sp>
        <p:sp>
          <p:nvSpPr>
            <p:cNvPr id="66" name="TextBox 66"/>
            <p:cNvSpPr txBox="1"/>
            <p:nvPr/>
          </p:nvSpPr>
          <p:spPr>
            <a:xfrm>
              <a:off x="7034971" y="4515130"/>
              <a:ext cx="1533615" cy="264802"/>
            </a:xfrm>
            <a:prstGeom prst="rect">
              <a:avLst/>
            </a:prstGeom>
          </p:spPr>
          <p:txBody>
            <a:bodyPr lIns="0" tIns="0" rIns="0" bIns="0" rtlCol="0" anchor="t">
              <a:spAutoFit/>
            </a:bodyPr>
            <a:lstStyle/>
            <a:p>
              <a:pPr algn="ctr">
                <a:lnSpc>
                  <a:spcPts val="1737"/>
                </a:lnSpc>
              </a:pPr>
              <a:r>
                <a:rPr lang="en-US" sz="1240">
                  <a:solidFill>
                    <a:srgbClr val="000000"/>
                  </a:solidFill>
                  <a:latin typeface="Alatsi"/>
                  <a:ea typeface="Alatsi"/>
                  <a:cs typeface="Alatsi"/>
                  <a:sym typeface="Alatsi"/>
                </a:rPr>
                <a:t>00000 - 11111</a:t>
              </a:r>
            </a:p>
          </p:txBody>
        </p:sp>
        <p:sp>
          <p:nvSpPr>
            <p:cNvPr id="67" name="TextBox 67"/>
            <p:cNvSpPr txBox="1"/>
            <p:nvPr/>
          </p:nvSpPr>
          <p:spPr>
            <a:xfrm>
              <a:off x="7034971" y="5097006"/>
              <a:ext cx="1533615" cy="264802"/>
            </a:xfrm>
            <a:prstGeom prst="rect">
              <a:avLst/>
            </a:prstGeom>
          </p:spPr>
          <p:txBody>
            <a:bodyPr lIns="0" tIns="0" rIns="0" bIns="0" rtlCol="0" anchor="t">
              <a:spAutoFit/>
            </a:bodyPr>
            <a:lstStyle/>
            <a:p>
              <a:pPr algn="ctr">
                <a:lnSpc>
                  <a:spcPts val="1737"/>
                </a:lnSpc>
              </a:pPr>
              <a:r>
                <a:rPr lang="en-US" sz="1240">
                  <a:solidFill>
                    <a:srgbClr val="000000"/>
                  </a:solidFill>
                  <a:latin typeface="Alatsi"/>
                  <a:ea typeface="Alatsi"/>
                  <a:cs typeface="Alatsi"/>
                  <a:sym typeface="Alatsi"/>
                </a:rPr>
                <a:t>00000 - 11111</a:t>
              </a:r>
            </a:p>
          </p:txBody>
        </p:sp>
        <p:sp>
          <p:nvSpPr>
            <p:cNvPr id="68" name="TextBox 68"/>
            <p:cNvSpPr txBox="1"/>
            <p:nvPr/>
          </p:nvSpPr>
          <p:spPr>
            <a:xfrm>
              <a:off x="7034971" y="5632652"/>
              <a:ext cx="1533615" cy="264802"/>
            </a:xfrm>
            <a:prstGeom prst="rect">
              <a:avLst/>
            </a:prstGeom>
          </p:spPr>
          <p:txBody>
            <a:bodyPr lIns="0" tIns="0" rIns="0" bIns="0" rtlCol="0" anchor="t">
              <a:spAutoFit/>
            </a:bodyPr>
            <a:lstStyle/>
            <a:p>
              <a:pPr algn="ctr">
                <a:lnSpc>
                  <a:spcPts val="1737"/>
                </a:lnSpc>
              </a:pPr>
              <a:r>
                <a:rPr lang="en-US" sz="1240">
                  <a:solidFill>
                    <a:srgbClr val="000000"/>
                  </a:solidFill>
                  <a:latin typeface="Alatsi"/>
                  <a:ea typeface="Alatsi"/>
                  <a:cs typeface="Alatsi"/>
                  <a:sym typeface="Alatsi"/>
                </a:rPr>
                <a:t>00000 - 11111</a:t>
              </a:r>
            </a:p>
          </p:txBody>
        </p:sp>
        <p:sp>
          <p:nvSpPr>
            <p:cNvPr id="69" name="TextBox 69"/>
            <p:cNvSpPr txBox="1"/>
            <p:nvPr/>
          </p:nvSpPr>
          <p:spPr>
            <a:xfrm>
              <a:off x="9213735" y="3542692"/>
              <a:ext cx="2174525" cy="530567"/>
            </a:xfrm>
            <a:prstGeom prst="rect">
              <a:avLst/>
            </a:prstGeom>
          </p:spPr>
          <p:txBody>
            <a:bodyPr lIns="0" tIns="0" rIns="0" bIns="0" rtlCol="0" anchor="t">
              <a:spAutoFit/>
            </a:bodyPr>
            <a:lstStyle/>
            <a:p>
              <a:pPr algn="ctr">
                <a:lnSpc>
                  <a:spcPts val="1665"/>
                </a:lnSpc>
              </a:pPr>
              <a:r>
                <a:rPr lang="en-US" sz="1189">
                  <a:solidFill>
                    <a:srgbClr val="000000"/>
                  </a:solidFill>
                  <a:latin typeface="Alatsi"/>
                  <a:ea typeface="Alatsi"/>
                  <a:cs typeface="Alatsi"/>
                  <a:sym typeface="Alatsi"/>
                </a:rPr>
                <a:t>= 32 addresses x 8 </a:t>
              </a:r>
            </a:p>
            <a:p>
              <a:pPr algn="ctr">
                <a:lnSpc>
                  <a:spcPts val="1665"/>
                </a:lnSpc>
              </a:pPr>
              <a:r>
                <a:rPr lang="en-US" sz="1189">
                  <a:solidFill>
                    <a:srgbClr val="000000"/>
                  </a:solidFill>
                  <a:latin typeface="Alatsi"/>
                  <a:ea typeface="Alatsi"/>
                  <a:cs typeface="Alatsi"/>
                  <a:sym typeface="Alatsi"/>
                </a:rPr>
                <a:t>= 256 addresses</a:t>
              </a:r>
            </a:p>
          </p:txBody>
        </p:sp>
        <p:sp>
          <p:nvSpPr>
            <p:cNvPr id="70" name="Freeform 70"/>
            <p:cNvSpPr/>
            <p:nvPr/>
          </p:nvSpPr>
          <p:spPr>
            <a:xfrm rot="-10800000">
              <a:off x="8601156" y="1878545"/>
              <a:ext cx="808425" cy="3992223"/>
            </a:xfrm>
            <a:custGeom>
              <a:avLst/>
              <a:gdLst/>
              <a:ahLst/>
              <a:cxnLst/>
              <a:rect l="l" t="t" r="r" b="b"/>
              <a:pathLst>
                <a:path w="808425" h="3992223">
                  <a:moveTo>
                    <a:pt x="0" y="0"/>
                  </a:moveTo>
                  <a:lnTo>
                    <a:pt x="808426" y="0"/>
                  </a:lnTo>
                  <a:lnTo>
                    <a:pt x="808426" y="3992223"/>
                  </a:lnTo>
                  <a:lnTo>
                    <a:pt x="0" y="39922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71" name="AutoShape 71"/>
            <p:cNvSpPr/>
            <p:nvPr/>
          </p:nvSpPr>
          <p:spPr>
            <a:xfrm flipV="1">
              <a:off x="3559065" y="2452716"/>
              <a:ext cx="897360" cy="1133671"/>
            </a:xfrm>
            <a:prstGeom prst="line">
              <a:avLst/>
            </a:prstGeom>
            <a:ln w="24645" cap="flat">
              <a:solidFill>
                <a:srgbClr val="FFDE59"/>
              </a:solidFill>
              <a:prstDash val="solid"/>
              <a:headEnd type="none" w="sm" len="sm"/>
              <a:tailEnd type="triangle" w="lg" len="med"/>
            </a:ln>
          </p:spPr>
          <p:txBody>
            <a:bodyPr/>
            <a:lstStyle/>
            <a:p>
              <a:endParaRPr lang="en-PH"/>
            </a:p>
          </p:txBody>
        </p:sp>
        <p:sp>
          <p:nvSpPr>
            <p:cNvPr id="72" name="AutoShape 72"/>
            <p:cNvSpPr/>
            <p:nvPr/>
          </p:nvSpPr>
          <p:spPr>
            <a:xfrm flipV="1">
              <a:off x="3559065" y="3010828"/>
              <a:ext cx="1019208" cy="575559"/>
            </a:xfrm>
            <a:prstGeom prst="line">
              <a:avLst/>
            </a:prstGeom>
            <a:ln w="24645" cap="flat">
              <a:solidFill>
                <a:srgbClr val="FFDE59"/>
              </a:solidFill>
              <a:prstDash val="solid"/>
              <a:headEnd type="none" w="sm" len="sm"/>
              <a:tailEnd type="triangle" w="lg" len="med"/>
            </a:ln>
          </p:spPr>
          <p:txBody>
            <a:bodyPr/>
            <a:lstStyle/>
            <a:p>
              <a:endParaRPr lang="en-PH"/>
            </a:p>
          </p:txBody>
        </p:sp>
        <p:sp>
          <p:nvSpPr>
            <p:cNvPr id="73" name="AutoShape 73"/>
            <p:cNvSpPr/>
            <p:nvPr/>
          </p:nvSpPr>
          <p:spPr>
            <a:xfrm flipV="1">
              <a:off x="3559065" y="3574064"/>
              <a:ext cx="897360" cy="12323"/>
            </a:xfrm>
            <a:prstGeom prst="line">
              <a:avLst/>
            </a:prstGeom>
            <a:ln w="24645" cap="flat">
              <a:solidFill>
                <a:srgbClr val="FFDE59"/>
              </a:solidFill>
              <a:prstDash val="solid"/>
              <a:headEnd type="none" w="sm" len="sm"/>
              <a:tailEnd type="triangle" w="lg" len="med"/>
            </a:ln>
          </p:spPr>
          <p:txBody>
            <a:bodyPr/>
            <a:lstStyle/>
            <a:p>
              <a:endParaRPr lang="en-PH"/>
            </a:p>
          </p:txBody>
        </p:sp>
        <p:sp>
          <p:nvSpPr>
            <p:cNvPr id="74" name="AutoShape 74"/>
            <p:cNvSpPr/>
            <p:nvPr/>
          </p:nvSpPr>
          <p:spPr>
            <a:xfrm>
              <a:off x="3559065" y="3586387"/>
              <a:ext cx="871025" cy="400136"/>
            </a:xfrm>
            <a:prstGeom prst="line">
              <a:avLst/>
            </a:prstGeom>
            <a:ln w="24645" cap="flat">
              <a:solidFill>
                <a:srgbClr val="FFDE59"/>
              </a:solidFill>
              <a:prstDash val="solid"/>
              <a:headEnd type="none" w="sm" len="sm"/>
              <a:tailEnd type="triangle" w="lg" len="med"/>
            </a:ln>
          </p:spPr>
          <p:txBody>
            <a:bodyPr/>
            <a:lstStyle/>
            <a:p>
              <a:endParaRPr lang="en-PH"/>
            </a:p>
          </p:txBody>
        </p:sp>
        <p:sp>
          <p:nvSpPr>
            <p:cNvPr id="75" name="AutoShape 75"/>
            <p:cNvSpPr/>
            <p:nvPr/>
          </p:nvSpPr>
          <p:spPr>
            <a:xfrm>
              <a:off x="3559065" y="3586387"/>
              <a:ext cx="897360" cy="1109026"/>
            </a:xfrm>
            <a:prstGeom prst="line">
              <a:avLst/>
            </a:prstGeom>
            <a:ln w="24645" cap="flat">
              <a:solidFill>
                <a:srgbClr val="FFDE59"/>
              </a:solidFill>
              <a:prstDash val="solid"/>
              <a:headEnd type="none" w="sm" len="sm"/>
              <a:tailEnd type="triangle" w="lg" len="med"/>
            </a:ln>
          </p:spPr>
          <p:txBody>
            <a:bodyPr/>
            <a:lstStyle/>
            <a:p>
              <a:endParaRPr lang="en-PH"/>
            </a:p>
          </p:txBody>
        </p:sp>
        <p:sp>
          <p:nvSpPr>
            <p:cNvPr id="76" name="AutoShape 76"/>
            <p:cNvSpPr/>
            <p:nvPr/>
          </p:nvSpPr>
          <p:spPr>
            <a:xfrm>
              <a:off x="3559065" y="3586387"/>
              <a:ext cx="713934" cy="1598387"/>
            </a:xfrm>
            <a:prstGeom prst="line">
              <a:avLst/>
            </a:prstGeom>
            <a:ln w="24645" cap="flat">
              <a:solidFill>
                <a:srgbClr val="FFDE59"/>
              </a:solidFill>
              <a:prstDash val="solid"/>
              <a:headEnd type="none" w="sm" len="sm"/>
              <a:tailEnd type="triangle" w="lg" len="med"/>
            </a:ln>
          </p:spPr>
          <p:txBody>
            <a:bodyPr/>
            <a:lstStyle/>
            <a:p>
              <a:endParaRPr lang="en-PH"/>
            </a:p>
          </p:txBody>
        </p:sp>
        <p:sp>
          <p:nvSpPr>
            <p:cNvPr id="77" name="AutoShape 77"/>
            <p:cNvSpPr/>
            <p:nvPr/>
          </p:nvSpPr>
          <p:spPr>
            <a:xfrm>
              <a:off x="3559065" y="3586387"/>
              <a:ext cx="622221" cy="2188190"/>
            </a:xfrm>
            <a:prstGeom prst="line">
              <a:avLst/>
            </a:prstGeom>
            <a:ln w="24645" cap="flat">
              <a:solidFill>
                <a:srgbClr val="FFDE59"/>
              </a:solidFill>
              <a:prstDash val="solid"/>
              <a:headEnd type="none" w="sm" len="sm"/>
              <a:tailEnd type="triangle" w="lg" len="med"/>
            </a:ln>
          </p:spPr>
          <p:txBody>
            <a:bodyPr/>
            <a:lstStyle/>
            <a:p>
              <a:endParaRPr lang="en-PH"/>
            </a:p>
          </p:txBody>
        </p:sp>
      </p:grpSp>
      <p:sp>
        <p:nvSpPr>
          <p:cNvPr id="78" name="Freeform 78"/>
          <p:cNvSpPr/>
          <p:nvPr/>
        </p:nvSpPr>
        <p:spPr>
          <a:xfrm>
            <a:off x="490975" y="4462045"/>
            <a:ext cx="2131219" cy="1875473"/>
          </a:xfrm>
          <a:custGeom>
            <a:avLst/>
            <a:gdLst/>
            <a:ahLst/>
            <a:cxnLst/>
            <a:rect l="l" t="t" r="r" b="b"/>
            <a:pathLst>
              <a:path w="2131219" h="1875473">
                <a:moveTo>
                  <a:pt x="0" y="0"/>
                </a:moveTo>
                <a:lnTo>
                  <a:pt x="2131219" y="0"/>
                </a:lnTo>
                <a:lnTo>
                  <a:pt x="2131219" y="1875472"/>
                </a:lnTo>
                <a:lnTo>
                  <a:pt x="0" y="187547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PH"/>
          </a:p>
        </p:txBody>
      </p:sp>
      <p:sp>
        <p:nvSpPr>
          <p:cNvPr id="79" name="Freeform 79"/>
          <p:cNvSpPr/>
          <p:nvPr/>
        </p:nvSpPr>
        <p:spPr>
          <a:xfrm>
            <a:off x="3333420" y="3080022"/>
            <a:ext cx="585722" cy="525685"/>
          </a:xfrm>
          <a:custGeom>
            <a:avLst/>
            <a:gdLst/>
            <a:ahLst/>
            <a:cxnLst/>
            <a:rect l="l" t="t" r="r" b="b"/>
            <a:pathLst>
              <a:path w="585722" h="525685">
                <a:moveTo>
                  <a:pt x="0" y="0"/>
                </a:moveTo>
                <a:lnTo>
                  <a:pt x="585722" y="0"/>
                </a:lnTo>
                <a:lnTo>
                  <a:pt x="585722" y="525685"/>
                </a:lnTo>
                <a:lnTo>
                  <a:pt x="0" y="5256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80" name="Freeform 80"/>
          <p:cNvSpPr/>
          <p:nvPr/>
        </p:nvSpPr>
        <p:spPr>
          <a:xfrm>
            <a:off x="3333420" y="3656378"/>
            <a:ext cx="585722" cy="525685"/>
          </a:xfrm>
          <a:custGeom>
            <a:avLst/>
            <a:gdLst/>
            <a:ahLst/>
            <a:cxnLst/>
            <a:rect l="l" t="t" r="r" b="b"/>
            <a:pathLst>
              <a:path w="585722" h="525685">
                <a:moveTo>
                  <a:pt x="0" y="0"/>
                </a:moveTo>
                <a:lnTo>
                  <a:pt x="585722" y="0"/>
                </a:lnTo>
                <a:lnTo>
                  <a:pt x="585722" y="525685"/>
                </a:lnTo>
                <a:lnTo>
                  <a:pt x="0" y="5256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81" name="Freeform 81"/>
          <p:cNvSpPr/>
          <p:nvPr/>
        </p:nvSpPr>
        <p:spPr>
          <a:xfrm>
            <a:off x="3333420" y="4260373"/>
            <a:ext cx="585722" cy="525685"/>
          </a:xfrm>
          <a:custGeom>
            <a:avLst/>
            <a:gdLst/>
            <a:ahLst/>
            <a:cxnLst/>
            <a:rect l="l" t="t" r="r" b="b"/>
            <a:pathLst>
              <a:path w="585722" h="525685">
                <a:moveTo>
                  <a:pt x="0" y="0"/>
                </a:moveTo>
                <a:lnTo>
                  <a:pt x="585722" y="0"/>
                </a:lnTo>
                <a:lnTo>
                  <a:pt x="585722" y="525686"/>
                </a:lnTo>
                <a:lnTo>
                  <a:pt x="0" y="5256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82" name="Freeform 82"/>
          <p:cNvSpPr/>
          <p:nvPr/>
        </p:nvSpPr>
        <p:spPr>
          <a:xfrm>
            <a:off x="3333420" y="4836496"/>
            <a:ext cx="585722" cy="525685"/>
          </a:xfrm>
          <a:custGeom>
            <a:avLst/>
            <a:gdLst/>
            <a:ahLst/>
            <a:cxnLst/>
            <a:rect l="l" t="t" r="r" b="b"/>
            <a:pathLst>
              <a:path w="585722" h="525685">
                <a:moveTo>
                  <a:pt x="0" y="0"/>
                </a:moveTo>
                <a:lnTo>
                  <a:pt x="585722" y="0"/>
                </a:lnTo>
                <a:lnTo>
                  <a:pt x="585722" y="525685"/>
                </a:lnTo>
                <a:lnTo>
                  <a:pt x="0" y="5256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83" name="Freeform 83"/>
          <p:cNvSpPr/>
          <p:nvPr/>
        </p:nvSpPr>
        <p:spPr>
          <a:xfrm>
            <a:off x="3333420" y="5439923"/>
            <a:ext cx="585722" cy="525685"/>
          </a:xfrm>
          <a:custGeom>
            <a:avLst/>
            <a:gdLst/>
            <a:ahLst/>
            <a:cxnLst/>
            <a:rect l="l" t="t" r="r" b="b"/>
            <a:pathLst>
              <a:path w="585722" h="525685">
                <a:moveTo>
                  <a:pt x="0" y="0"/>
                </a:moveTo>
                <a:lnTo>
                  <a:pt x="585722" y="0"/>
                </a:lnTo>
                <a:lnTo>
                  <a:pt x="585722" y="525685"/>
                </a:lnTo>
                <a:lnTo>
                  <a:pt x="0" y="5256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84" name="Freeform 84"/>
          <p:cNvSpPr/>
          <p:nvPr/>
        </p:nvSpPr>
        <p:spPr>
          <a:xfrm>
            <a:off x="3333420" y="6016140"/>
            <a:ext cx="585722" cy="525685"/>
          </a:xfrm>
          <a:custGeom>
            <a:avLst/>
            <a:gdLst/>
            <a:ahLst/>
            <a:cxnLst/>
            <a:rect l="l" t="t" r="r" b="b"/>
            <a:pathLst>
              <a:path w="585722" h="525685">
                <a:moveTo>
                  <a:pt x="0" y="0"/>
                </a:moveTo>
                <a:lnTo>
                  <a:pt x="585722" y="0"/>
                </a:lnTo>
                <a:lnTo>
                  <a:pt x="585722" y="525685"/>
                </a:lnTo>
                <a:lnTo>
                  <a:pt x="0" y="5256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85" name="Freeform 85"/>
          <p:cNvSpPr/>
          <p:nvPr/>
        </p:nvSpPr>
        <p:spPr>
          <a:xfrm>
            <a:off x="3333420" y="6617638"/>
            <a:ext cx="585722" cy="525685"/>
          </a:xfrm>
          <a:custGeom>
            <a:avLst/>
            <a:gdLst/>
            <a:ahLst/>
            <a:cxnLst/>
            <a:rect l="l" t="t" r="r" b="b"/>
            <a:pathLst>
              <a:path w="585722" h="525685">
                <a:moveTo>
                  <a:pt x="0" y="0"/>
                </a:moveTo>
                <a:lnTo>
                  <a:pt x="585722" y="0"/>
                </a:lnTo>
                <a:lnTo>
                  <a:pt x="585722" y="525685"/>
                </a:lnTo>
                <a:lnTo>
                  <a:pt x="0" y="5256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86" name="Freeform 86"/>
          <p:cNvSpPr/>
          <p:nvPr/>
        </p:nvSpPr>
        <p:spPr>
          <a:xfrm>
            <a:off x="3333420" y="7193856"/>
            <a:ext cx="585722" cy="525685"/>
          </a:xfrm>
          <a:custGeom>
            <a:avLst/>
            <a:gdLst/>
            <a:ahLst/>
            <a:cxnLst/>
            <a:rect l="l" t="t" r="r" b="b"/>
            <a:pathLst>
              <a:path w="585722" h="525685">
                <a:moveTo>
                  <a:pt x="0" y="0"/>
                </a:moveTo>
                <a:lnTo>
                  <a:pt x="585722" y="0"/>
                </a:lnTo>
                <a:lnTo>
                  <a:pt x="585722" y="525685"/>
                </a:lnTo>
                <a:lnTo>
                  <a:pt x="0" y="5256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87" name="TextBox 87"/>
          <p:cNvSpPr txBox="1"/>
          <p:nvPr/>
        </p:nvSpPr>
        <p:spPr>
          <a:xfrm>
            <a:off x="2965823" y="3214763"/>
            <a:ext cx="260622" cy="175627"/>
          </a:xfrm>
          <a:prstGeom prst="rect">
            <a:avLst/>
          </a:prstGeom>
        </p:spPr>
        <p:txBody>
          <a:bodyPr lIns="0" tIns="0" rIns="0" bIns="0" rtlCol="0" anchor="t">
            <a:spAutoFit/>
          </a:bodyPr>
          <a:lstStyle/>
          <a:p>
            <a:pPr algn="ctr">
              <a:lnSpc>
                <a:spcPts val="1366"/>
              </a:lnSpc>
            </a:pPr>
            <a:r>
              <a:rPr lang="en-US" sz="975" i="1">
                <a:solidFill>
                  <a:srgbClr val="000000"/>
                </a:solidFill>
                <a:latin typeface="Arimo Italics"/>
                <a:ea typeface="Arimo Italics"/>
                <a:cs typeface="Arimo Italics"/>
                <a:sym typeface="Arimo Italics"/>
              </a:rPr>
              <a:t>D1</a:t>
            </a:r>
          </a:p>
        </p:txBody>
      </p:sp>
      <p:sp>
        <p:nvSpPr>
          <p:cNvPr id="88" name="TextBox 88"/>
          <p:cNvSpPr txBox="1"/>
          <p:nvPr/>
        </p:nvSpPr>
        <p:spPr>
          <a:xfrm>
            <a:off x="2965823" y="3817119"/>
            <a:ext cx="260622" cy="175627"/>
          </a:xfrm>
          <a:prstGeom prst="rect">
            <a:avLst/>
          </a:prstGeom>
        </p:spPr>
        <p:txBody>
          <a:bodyPr lIns="0" tIns="0" rIns="0" bIns="0" rtlCol="0" anchor="t">
            <a:spAutoFit/>
          </a:bodyPr>
          <a:lstStyle/>
          <a:p>
            <a:pPr algn="ctr">
              <a:lnSpc>
                <a:spcPts val="1366"/>
              </a:lnSpc>
            </a:pPr>
            <a:r>
              <a:rPr lang="en-US" sz="975" i="1">
                <a:solidFill>
                  <a:srgbClr val="000000"/>
                </a:solidFill>
                <a:latin typeface="Arimo Italics"/>
                <a:ea typeface="Arimo Italics"/>
                <a:cs typeface="Arimo Italics"/>
                <a:sym typeface="Arimo Italics"/>
              </a:rPr>
              <a:t>D2</a:t>
            </a:r>
          </a:p>
        </p:txBody>
      </p:sp>
      <p:sp>
        <p:nvSpPr>
          <p:cNvPr id="89" name="TextBox 89"/>
          <p:cNvSpPr txBox="1"/>
          <p:nvPr/>
        </p:nvSpPr>
        <p:spPr>
          <a:xfrm>
            <a:off x="2965823" y="4413996"/>
            <a:ext cx="260622" cy="175627"/>
          </a:xfrm>
          <a:prstGeom prst="rect">
            <a:avLst/>
          </a:prstGeom>
        </p:spPr>
        <p:txBody>
          <a:bodyPr lIns="0" tIns="0" rIns="0" bIns="0" rtlCol="0" anchor="t">
            <a:spAutoFit/>
          </a:bodyPr>
          <a:lstStyle/>
          <a:p>
            <a:pPr algn="ctr">
              <a:lnSpc>
                <a:spcPts val="1366"/>
              </a:lnSpc>
            </a:pPr>
            <a:r>
              <a:rPr lang="en-US" sz="975" i="1">
                <a:solidFill>
                  <a:srgbClr val="000000"/>
                </a:solidFill>
                <a:latin typeface="Arimo Italics"/>
                <a:ea typeface="Arimo Italics"/>
                <a:cs typeface="Arimo Italics"/>
                <a:sym typeface="Arimo Italics"/>
              </a:rPr>
              <a:t>D3</a:t>
            </a:r>
          </a:p>
        </p:txBody>
      </p:sp>
      <p:sp>
        <p:nvSpPr>
          <p:cNvPr id="90" name="TextBox 90"/>
          <p:cNvSpPr txBox="1"/>
          <p:nvPr/>
        </p:nvSpPr>
        <p:spPr>
          <a:xfrm>
            <a:off x="2965823" y="5016352"/>
            <a:ext cx="260622" cy="175627"/>
          </a:xfrm>
          <a:prstGeom prst="rect">
            <a:avLst/>
          </a:prstGeom>
        </p:spPr>
        <p:txBody>
          <a:bodyPr lIns="0" tIns="0" rIns="0" bIns="0" rtlCol="0" anchor="t">
            <a:spAutoFit/>
          </a:bodyPr>
          <a:lstStyle/>
          <a:p>
            <a:pPr algn="ctr">
              <a:lnSpc>
                <a:spcPts val="1366"/>
              </a:lnSpc>
            </a:pPr>
            <a:r>
              <a:rPr lang="en-US" sz="975" i="1">
                <a:solidFill>
                  <a:srgbClr val="000000"/>
                </a:solidFill>
                <a:latin typeface="Arimo Italics"/>
                <a:ea typeface="Arimo Italics"/>
                <a:cs typeface="Arimo Italics"/>
                <a:sym typeface="Arimo Italics"/>
              </a:rPr>
              <a:t>D4</a:t>
            </a:r>
          </a:p>
        </p:txBody>
      </p:sp>
      <p:sp>
        <p:nvSpPr>
          <p:cNvPr id="91" name="TextBox 91"/>
          <p:cNvSpPr txBox="1"/>
          <p:nvPr/>
        </p:nvSpPr>
        <p:spPr>
          <a:xfrm>
            <a:off x="2965823" y="5613228"/>
            <a:ext cx="260622" cy="175627"/>
          </a:xfrm>
          <a:prstGeom prst="rect">
            <a:avLst/>
          </a:prstGeom>
        </p:spPr>
        <p:txBody>
          <a:bodyPr lIns="0" tIns="0" rIns="0" bIns="0" rtlCol="0" anchor="t">
            <a:spAutoFit/>
          </a:bodyPr>
          <a:lstStyle/>
          <a:p>
            <a:pPr algn="ctr">
              <a:lnSpc>
                <a:spcPts val="1366"/>
              </a:lnSpc>
            </a:pPr>
            <a:r>
              <a:rPr lang="en-US" sz="975" i="1">
                <a:solidFill>
                  <a:srgbClr val="000000"/>
                </a:solidFill>
                <a:latin typeface="Arimo Italics"/>
                <a:ea typeface="Arimo Italics"/>
                <a:cs typeface="Arimo Italics"/>
                <a:sym typeface="Arimo Italics"/>
              </a:rPr>
              <a:t>D5</a:t>
            </a:r>
          </a:p>
        </p:txBody>
      </p:sp>
      <p:sp>
        <p:nvSpPr>
          <p:cNvPr id="92" name="TextBox 92"/>
          <p:cNvSpPr txBox="1"/>
          <p:nvPr/>
        </p:nvSpPr>
        <p:spPr>
          <a:xfrm>
            <a:off x="2965823" y="6215584"/>
            <a:ext cx="260622" cy="175627"/>
          </a:xfrm>
          <a:prstGeom prst="rect">
            <a:avLst/>
          </a:prstGeom>
        </p:spPr>
        <p:txBody>
          <a:bodyPr lIns="0" tIns="0" rIns="0" bIns="0" rtlCol="0" anchor="t">
            <a:spAutoFit/>
          </a:bodyPr>
          <a:lstStyle/>
          <a:p>
            <a:pPr algn="ctr">
              <a:lnSpc>
                <a:spcPts val="1366"/>
              </a:lnSpc>
            </a:pPr>
            <a:r>
              <a:rPr lang="en-US" sz="975" i="1">
                <a:solidFill>
                  <a:srgbClr val="000000"/>
                </a:solidFill>
                <a:latin typeface="Arimo Italics"/>
                <a:ea typeface="Arimo Italics"/>
                <a:cs typeface="Arimo Italics"/>
                <a:sym typeface="Arimo Italics"/>
              </a:rPr>
              <a:t>D6</a:t>
            </a:r>
          </a:p>
        </p:txBody>
      </p:sp>
      <p:sp>
        <p:nvSpPr>
          <p:cNvPr id="93" name="TextBox 93"/>
          <p:cNvSpPr txBox="1"/>
          <p:nvPr/>
        </p:nvSpPr>
        <p:spPr>
          <a:xfrm>
            <a:off x="2965823" y="6812460"/>
            <a:ext cx="260622" cy="175627"/>
          </a:xfrm>
          <a:prstGeom prst="rect">
            <a:avLst/>
          </a:prstGeom>
        </p:spPr>
        <p:txBody>
          <a:bodyPr lIns="0" tIns="0" rIns="0" bIns="0" rtlCol="0" anchor="t">
            <a:spAutoFit/>
          </a:bodyPr>
          <a:lstStyle/>
          <a:p>
            <a:pPr algn="ctr">
              <a:lnSpc>
                <a:spcPts val="1366"/>
              </a:lnSpc>
            </a:pPr>
            <a:r>
              <a:rPr lang="en-US" sz="975" i="1">
                <a:solidFill>
                  <a:srgbClr val="000000"/>
                </a:solidFill>
                <a:latin typeface="Arimo Italics"/>
                <a:ea typeface="Arimo Italics"/>
                <a:cs typeface="Arimo Italics"/>
                <a:sym typeface="Arimo Italics"/>
              </a:rPr>
              <a:t>D7</a:t>
            </a:r>
          </a:p>
        </p:txBody>
      </p:sp>
      <p:sp>
        <p:nvSpPr>
          <p:cNvPr id="94" name="TextBox 94"/>
          <p:cNvSpPr txBox="1"/>
          <p:nvPr/>
        </p:nvSpPr>
        <p:spPr>
          <a:xfrm>
            <a:off x="2965823" y="7414817"/>
            <a:ext cx="260622" cy="175627"/>
          </a:xfrm>
          <a:prstGeom prst="rect">
            <a:avLst/>
          </a:prstGeom>
        </p:spPr>
        <p:txBody>
          <a:bodyPr lIns="0" tIns="0" rIns="0" bIns="0" rtlCol="0" anchor="t">
            <a:spAutoFit/>
          </a:bodyPr>
          <a:lstStyle/>
          <a:p>
            <a:pPr algn="ctr">
              <a:lnSpc>
                <a:spcPts val="1366"/>
              </a:lnSpc>
            </a:pPr>
            <a:r>
              <a:rPr lang="en-US" sz="975" i="1">
                <a:solidFill>
                  <a:srgbClr val="000000"/>
                </a:solidFill>
                <a:latin typeface="Arimo Italics"/>
                <a:ea typeface="Arimo Italics"/>
                <a:cs typeface="Arimo Italics"/>
                <a:sym typeface="Arimo Italics"/>
              </a:rPr>
              <a:t>D8</a:t>
            </a:r>
          </a:p>
        </p:txBody>
      </p:sp>
      <p:sp>
        <p:nvSpPr>
          <p:cNvPr id="95" name="TextBox 95"/>
          <p:cNvSpPr txBox="1"/>
          <p:nvPr/>
        </p:nvSpPr>
        <p:spPr>
          <a:xfrm>
            <a:off x="1339243" y="2335181"/>
            <a:ext cx="7613575" cy="514377"/>
          </a:xfrm>
          <a:prstGeom prst="rect">
            <a:avLst/>
          </a:prstGeom>
        </p:spPr>
        <p:txBody>
          <a:bodyPr lIns="0" tIns="0" rIns="0" bIns="0" rtlCol="0" anchor="t">
            <a:spAutoFit/>
          </a:bodyPr>
          <a:lstStyle/>
          <a:p>
            <a:pPr algn="ctr">
              <a:lnSpc>
                <a:spcPts val="4273"/>
              </a:lnSpc>
            </a:pPr>
            <a:r>
              <a:rPr lang="en-US" sz="3052" u="sng">
                <a:solidFill>
                  <a:srgbClr val="000000"/>
                </a:solidFill>
                <a:latin typeface="Alatsi"/>
                <a:ea typeface="Alatsi"/>
                <a:cs typeface="Alatsi"/>
                <a:sym typeface="Alatsi"/>
              </a:rPr>
              <a:t>No subnetting</a:t>
            </a:r>
          </a:p>
        </p:txBody>
      </p:sp>
      <p:sp>
        <p:nvSpPr>
          <p:cNvPr id="96" name="TextBox 96"/>
          <p:cNvSpPr txBox="1"/>
          <p:nvPr/>
        </p:nvSpPr>
        <p:spPr>
          <a:xfrm>
            <a:off x="10108557" y="2219771"/>
            <a:ext cx="7613575" cy="514377"/>
          </a:xfrm>
          <a:prstGeom prst="rect">
            <a:avLst/>
          </a:prstGeom>
        </p:spPr>
        <p:txBody>
          <a:bodyPr lIns="0" tIns="0" rIns="0" bIns="0" rtlCol="0" anchor="t">
            <a:spAutoFit/>
          </a:bodyPr>
          <a:lstStyle/>
          <a:p>
            <a:pPr algn="ctr">
              <a:lnSpc>
                <a:spcPts val="4273"/>
              </a:lnSpc>
            </a:pPr>
            <a:r>
              <a:rPr lang="en-US" sz="3052" u="sng">
                <a:solidFill>
                  <a:srgbClr val="000000"/>
                </a:solidFill>
                <a:latin typeface="Alatsi"/>
                <a:ea typeface="Alatsi"/>
                <a:cs typeface="Alatsi"/>
                <a:sym typeface="Alatsi"/>
              </a:rPr>
              <a:t>Subnetting</a:t>
            </a:r>
          </a:p>
        </p:txBody>
      </p:sp>
      <p:sp>
        <p:nvSpPr>
          <p:cNvPr id="97" name="TextBox 97"/>
          <p:cNvSpPr txBox="1"/>
          <p:nvPr/>
        </p:nvSpPr>
        <p:spPr>
          <a:xfrm>
            <a:off x="2205058" y="8335453"/>
            <a:ext cx="5729048" cy="391678"/>
          </a:xfrm>
          <a:prstGeom prst="rect">
            <a:avLst/>
          </a:prstGeom>
        </p:spPr>
        <p:txBody>
          <a:bodyPr lIns="0" tIns="0" rIns="0" bIns="0" rtlCol="0" anchor="t">
            <a:spAutoFit/>
          </a:bodyPr>
          <a:lstStyle/>
          <a:p>
            <a:pPr algn="ctr">
              <a:lnSpc>
                <a:spcPts val="3215"/>
              </a:lnSpc>
            </a:pPr>
            <a:r>
              <a:rPr lang="en-US" sz="2296" u="sng">
                <a:solidFill>
                  <a:srgbClr val="000000"/>
                </a:solidFill>
                <a:latin typeface="Alatsi"/>
                <a:ea typeface="Alatsi"/>
                <a:cs typeface="Alatsi"/>
                <a:sym typeface="Alatsi"/>
              </a:rPr>
              <a:t>Wasted Addresses</a:t>
            </a:r>
          </a:p>
        </p:txBody>
      </p:sp>
      <p:sp>
        <p:nvSpPr>
          <p:cNvPr id="98" name="TextBox 98"/>
          <p:cNvSpPr txBox="1"/>
          <p:nvPr/>
        </p:nvSpPr>
        <p:spPr>
          <a:xfrm>
            <a:off x="1932979" y="8769181"/>
            <a:ext cx="5729048" cy="1187751"/>
          </a:xfrm>
          <a:prstGeom prst="rect">
            <a:avLst/>
          </a:prstGeom>
        </p:spPr>
        <p:txBody>
          <a:bodyPr lIns="0" tIns="0" rIns="0" bIns="0" rtlCol="0" anchor="t">
            <a:spAutoFit/>
          </a:bodyPr>
          <a:lstStyle/>
          <a:p>
            <a:pPr algn="ctr">
              <a:lnSpc>
                <a:spcPts val="3215"/>
              </a:lnSpc>
            </a:pPr>
            <a:r>
              <a:rPr lang="en-US" sz="2296">
                <a:solidFill>
                  <a:srgbClr val="000000"/>
                </a:solidFill>
                <a:latin typeface="Alatsi"/>
                <a:ea typeface="Alatsi"/>
                <a:cs typeface="Alatsi"/>
                <a:sym typeface="Alatsi"/>
              </a:rPr>
              <a:t>2048 - 200 </a:t>
            </a:r>
          </a:p>
          <a:p>
            <a:pPr algn="ctr">
              <a:lnSpc>
                <a:spcPts val="3215"/>
              </a:lnSpc>
            </a:pPr>
            <a:endParaRPr lang="en-US" sz="2296">
              <a:solidFill>
                <a:srgbClr val="000000"/>
              </a:solidFill>
              <a:latin typeface="Alatsi"/>
              <a:ea typeface="Alatsi"/>
              <a:cs typeface="Alatsi"/>
              <a:sym typeface="Alatsi"/>
            </a:endParaRPr>
          </a:p>
          <a:p>
            <a:pPr algn="ctr">
              <a:lnSpc>
                <a:spcPts val="3215"/>
              </a:lnSpc>
            </a:pPr>
            <a:r>
              <a:rPr lang="en-US" sz="2296">
                <a:solidFill>
                  <a:srgbClr val="000000"/>
                </a:solidFill>
                <a:latin typeface="Alatsi"/>
                <a:ea typeface="Alatsi"/>
                <a:cs typeface="Alatsi"/>
                <a:sym typeface="Alatsi"/>
              </a:rPr>
              <a:t>= 1848 addresses</a:t>
            </a:r>
          </a:p>
        </p:txBody>
      </p:sp>
      <p:sp>
        <p:nvSpPr>
          <p:cNvPr id="99" name="TextBox 99"/>
          <p:cNvSpPr txBox="1"/>
          <p:nvPr/>
        </p:nvSpPr>
        <p:spPr>
          <a:xfrm>
            <a:off x="10988194" y="8367978"/>
            <a:ext cx="5504680" cy="359154"/>
          </a:xfrm>
          <a:prstGeom prst="rect">
            <a:avLst/>
          </a:prstGeom>
        </p:spPr>
        <p:txBody>
          <a:bodyPr lIns="0" tIns="0" rIns="0" bIns="0" rtlCol="0" anchor="t">
            <a:spAutoFit/>
          </a:bodyPr>
          <a:lstStyle/>
          <a:p>
            <a:pPr algn="ctr">
              <a:lnSpc>
                <a:spcPts val="3089"/>
              </a:lnSpc>
            </a:pPr>
            <a:r>
              <a:rPr lang="en-US" sz="2206" u="sng">
                <a:solidFill>
                  <a:srgbClr val="000000"/>
                </a:solidFill>
                <a:latin typeface="Alatsi"/>
                <a:ea typeface="Alatsi"/>
                <a:cs typeface="Alatsi"/>
                <a:sym typeface="Alatsi"/>
              </a:rPr>
              <a:t>Wasted Addresses</a:t>
            </a:r>
          </a:p>
        </p:txBody>
      </p:sp>
      <p:sp>
        <p:nvSpPr>
          <p:cNvPr id="100" name="TextBox 100"/>
          <p:cNvSpPr txBox="1"/>
          <p:nvPr/>
        </p:nvSpPr>
        <p:spPr>
          <a:xfrm>
            <a:off x="10988194" y="8812391"/>
            <a:ext cx="5504680" cy="1124050"/>
          </a:xfrm>
          <a:prstGeom prst="rect">
            <a:avLst/>
          </a:prstGeom>
        </p:spPr>
        <p:txBody>
          <a:bodyPr lIns="0" tIns="0" rIns="0" bIns="0" rtlCol="0" anchor="t">
            <a:spAutoFit/>
          </a:bodyPr>
          <a:lstStyle/>
          <a:p>
            <a:pPr algn="ctr">
              <a:lnSpc>
                <a:spcPts val="3089"/>
              </a:lnSpc>
            </a:pPr>
            <a:r>
              <a:rPr lang="en-US" sz="2206">
                <a:solidFill>
                  <a:srgbClr val="000000"/>
                </a:solidFill>
                <a:latin typeface="Alatsi"/>
                <a:ea typeface="Alatsi"/>
                <a:cs typeface="Alatsi"/>
                <a:sym typeface="Alatsi"/>
              </a:rPr>
              <a:t>256 - 200 </a:t>
            </a:r>
          </a:p>
          <a:p>
            <a:pPr algn="ctr">
              <a:lnSpc>
                <a:spcPts val="3089"/>
              </a:lnSpc>
            </a:pPr>
            <a:endParaRPr lang="en-US" sz="2206">
              <a:solidFill>
                <a:srgbClr val="000000"/>
              </a:solidFill>
              <a:latin typeface="Alatsi"/>
              <a:ea typeface="Alatsi"/>
              <a:cs typeface="Alatsi"/>
              <a:sym typeface="Alatsi"/>
            </a:endParaRPr>
          </a:p>
          <a:p>
            <a:pPr algn="ctr">
              <a:lnSpc>
                <a:spcPts val="3089"/>
              </a:lnSpc>
            </a:pPr>
            <a:r>
              <a:rPr lang="en-US" sz="2206">
                <a:solidFill>
                  <a:srgbClr val="000000"/>
                </a:solidFill>
                <a:latin typeface="Alatsi"/>
                <a:ea typeface="Alatsi"/>
                <a:cs typeface="Alatsi"/>
                <a:sym typeface="Alatsi"/>
              </a:rPr>
              <a:t>= 56 addresses</a:t>
            </a:r>
          </a:p>
        </p:txBody>
      </p:sp>
      <p:sp>
        <p:nvSpPr>
          <p:cNvPr id="101" name="AutoShape 101"/>
          <p:cNvSpPr/>
          <p:nvPr/>
        </p:nvSpPr>
        <p:spPr>
          <a:xfrm>
            <a:off x="8952818" y="2992406"/>
            <a:ext cx="50192" cy="7006799"/>
          </a:xfrm>
          <a:prstGeom prst="line">
            <a:avLst/>
          </a:prstGeom>
          <a:ln w="38100" cap="flat">
            <a:solidFill>
              <a:srgbClr val="05938F"/>
            </a:solidFill>
            <a:prstDash val="sysDot"/>
            <a:headEnd type="none" w="sm" len="sm"/>
            <a:tailEnd type="none" w="sm" len="sm"/>
          </a:ln>
        </p:spPr>
        <p:txBody>
          <a:bodyPr/>
          <a:lstStyle/>
          <a:p>
            <a:endParaRPr lang="en-PH"/>
          </a:p>
        </p:txBody>
      </p:sp>
      <p:grpSp>
        <p:nvGrpSpPr>
          <p:cNvPr id="102" name="Group 102"/>
          <p:cNvGrpSpPr/>
          <p:nvPr/>
        </p:nvGrpSpPr>
        <p:grpSpPr>
          <a:xfrm>
            <a:off x="4070650" y="3193556"/>
            <a:ext cx="4388697" cy="246617"/>
            <a:chOff x="0" y="0"/>
            <a:chExt cx="5851596" cy="328823"/>
          </a:xfrm>
        </p:grpSpPr>
        <p:grpSp>
          <p:nvGrpSpPr>
            <p:cNvPr id="103" name="Group 103"/>
            <p:cNvGrpSpPr/>
            <p:nvPr/>
          </p:nvGrpSpPr>
          <p:grpSpPr>
            <a:xfrm>
              <a:off x="0" y="0"/>
              <a:ext cx="3543778" cy="321514"/>
              <a:chOff x="0" y="0"/>
              <a:chExt cx="2327703" cy="211184"/>
            </a:xfrm>
          </p:grpSpPr>
          <p:sp>
            <p:nvSpPr>
              <p:cNvPr id="104" name="Freeform 104"/>
              <p:cNvSpPr/>
              <p:nvPr/>
            </p:nvSpPr>
            <p:spPr>
              <a:xfrm>
                <a:off x="0" y="0"/>
                <a:ext cx="2327703" cy="211184"/>
              </a:xfrm>
              <a:custGeom>
                <a:avLst/>
                <a:gdLst/>
                <a:ahLst/>
                <a:cxnLst/>
                <a:rect l="l" t="t" r="r" b="b"/>
                <a:pathLst>
                  <a:path w="2327703" h="211184">
                    <a:moveTo>
                      <a:pt x="0" y="0"/>
                    </a:moveTo>
                    <a:lnTo>
                      <a:pt x="2327703" y="0"/>
                    </a:lnTo>
                    <a:lnTo>
                      <a:pt x="2327703" y="211184"/>
                    </a:lnTo>
                    <a:lnTo>
                      <a:pt x="0" y="211184"/>
                    </a:lnTo>
                    <a:close/>
                  </a:path>
                </a:pathLst>
              </a:custGeom>
              <a:solidFill>
                <a:srgbClr val="B3B3B3"/>
              </a:solidFill>
            </p:spPr>
            <p:txBody>
              <a:bodyPr/>
              <a:lstStyle/>
              <a:p>
                <a:endParaRPr lang="en-PH"/>
              </a:p>
            </p:txBody>
          </p:sp>
          <p:sp>
            <p:nvSpPr>
              <p:cNvPr id="105" name="TextBox 105"/>
              <p:cNvSpPr txBox="1"/>
              <p:nvPr/>
            </p:nvSpPr>
            <p:spPr>
              <a:xfrm>
                <a:off x="0" y="-28575"/>
                <a:ext cx="2327703" cy="239759"/>
              </a:xfrm>
              <a:prstGeom prst="rect">
                <a:avLst/>
              </a:prstGeom>
            </p:spPr>
            <p:txBody>
              <a:bodyPr lIns="50800" tIns="50800" rIns="50800" bIns="50800" rtlCol="0" anchor="ctr"/>
              <a:lstStyle/>
              <a:p>
                <a:pPr algn="ctr">
                  <a:lnSpc>
                    <a:spcPts val="2595"/>
                  </a:lnSpc>
                </a:pPr>
                <a:endParaRPr/>
              </a:p>
            </p:txBody>
          </p:sp>
        </p:grpSp>
        <p:grpSp>
          <p:nvGrpSpPr>
            <p:cNvPr id="106" name="Group 106"/>
            <p:cNvGrpSpPr/>
            <p:nvPr/>
          </p:nvGrpSpPr>
          <p:grpSpPr>
            <a:xfrm>
              <a:off x="3785339" y="7309"/>
              <a:ext cx="2066256" cy="321514"/>
              <a:chOff x="0" y="0"/>
              <a:chExt cx="1357205" cy="211184"/>
            </a:xfrm>
          </p:grpSpPr>
          <p:sp>
            <p:nvSpPr>
              <p:cNvPr id="107" name="Freeform 107"/>
              <p:cNvSpPr/>
              <p:nvPr/>
            </p:nvSpPr>
            <p:spPr>
              <a:xfrm>
                <a:off x="0" y="0"/>
                <a:ext cx="1357205" cy="211184"/>
              </a:xfrm>
              <a:custGeom>
                <a:avLst/>
                <a:gdLst/>
                <a:ahLst/>
                <a:cxnLst/>
                <a:rect l="l" t="t" r="r" b="b"/>
                <a:pathLst>
                  <a:path w="1357205" h="211184">
                    <a:moveTo>
                      <a:pt x="0" y="0"/>
                    </a:moveTo>
                    <a:lnTo>
                      <a:pt x="1357205" y="0"/>
                    </a:lnTo>
                    <a:lnTo>
                      <a:pt x="1357205" y="211184"/>
                    </a:lnTo>
                    <a:lnTo>
                      <a:pt x="0" y="211184"/>
                    </a:lnTo>
                    <a:close/>
                  </a:path>
                </a:pathLst>
              </a:custGeom>
              <a:solidFill>
                <a:srgbClr val="B3B3B3"/>
              </a:solidFill>
            </p:spPr>
            <p:txBody>
              <a:bodyPr/>
              <a:lstStyle/>
              <a:p>
                <a:endParaRPr lang="en-PH"/>
              </a:p>
            </p:txBody>
          </p:sp>
          <p:sp>
            <p:nvSpPr>
              <p:cNvPr id="108" name="TextBox 108"/>
              <p:cNvSpPr txBox="1"/>
              <p:nvPr/>
            </p:nvSpPr>
            <p:spPr>
              <a:xfrm>
                <a:off x="0" y="-28575"/>
                <a:ext cx="1357205" cy="239759"/>
              </a:xfrm>
              <a:prstGeom prst="rect">
                <a:avLst/>
              </a:prstGeom>
            </p:spPr>
            <p:txBody>
              <a:bodyPr lIns="50800" tIns="50800" rIns="50800" bIns="50800" rtlCol="0" anchor="ctr"/>
              <a:lstStyle/>
              <a:p>
                <a:pPr algn="ctr">
                  <a:lnSpc>
                    <a:spcPts val="2595"/>
                  </a:lnSpc>
                </a:pPr>
                <a:endParaRPr/>
              </a:p>
            </p:txBody>
          </p:sp>
        </p:grpSp>
        <p:sp>
          <p:nvSpPr>
            <p:cNvPr id="109" name="TextBox 109"/>
            <p:cNvSpPr txBox="1"/>
            <p:nvPr/>
          </p:nvSpPr>
          <p:spPr>
            <a:xfrm>
              <a:off x="592207" y="30995"/>
              <a:ext cx="1910515" cy="221424"/>
            </a:xfrm>
            <a:prstGeom prst="rect">
              <a:avLst/>
            </a:prstGeom>
          </p:spPr>
          <p:txBody>
            <a:bodyPr lIns="0" tIns="0" rIns="0" bIns="0" rtlCol="0" anchor="t">
              <a:spAutoFit/>
            </a:bodyPr>
            <a:lstStyle/>
            <a:p>
              <a:pPr algn="ctr">
                <a:lnSpc>
                  <a:spcPts val="1443"/>
                </a:lnSpc>
              </a:pPr>
              <a:r>
                <a:rPr lang="en-US" sz="902">
                  <a:solidFill>
                    <a:srgbClr val="000000"/>
                  </a:solidFill>
                  <a:latin typeface="Open Sans"/>
                  <a:ea typeface="Open Sans"/>
                  <a:cs typeface="Open Sans"/>
                  <a:sym typeface="Open Sans"/>
                </a:rPr>
                <a:t>24 bits</a:t>
              </a:r>
            </a:p>
          </p:txBody>
        </p:sp>
        <p:sp>
          <p:nvSpPr>
            <p:cNvPr id="110" name="TextBox 110"/>
            <p:cNvSpPr txBox="1"/>
            <p:nvPr/>
          </p:nvSpPr>
          <p:spPr>
            <a:xfrm>
              <a:off x="3612086" y="-59366"/>
              <a:ext cx="141462" cy="384534"/>
            </a:xfrm>
            <a:prstGeom prst="rect">
              <a:avLst/>
            </a:prstGeom>
          </p:spPr>
          <p:txBody>
            <a:bodyPr lIns="0" tIns="0" rIns="0" bIns="0" rtlCol="0" anchor="t">
              <a:spAutoFit/>
            </a:bodyPr>
            <a:lstStyle/>
            <a:p>
              <a:pPr algn="ctr">
                <a:lnSpc>
                  <a:spcPts val="2505"/>
                </a:lnSpc>
              </a:pPr>
              <a:r>
                <a:rPr lang="en-US" sz="1566">
                  <a:solidFill>
                    <a:srgbClr val="000000"/>
                  </a:solidFill>
                  <a:latin typeface="Open Sans"/>
                  <a:ea typeface="Open Sans"/>
                  <a:cs typeface="Open Sans"/>
                  <a:sym typeface="Open Sans"/>
                </a:rPr>
                <a:t>.</a:t>
              </a:r>
            </a:p>
          </p:txBody>
        </p:sp>
        <p:sp>
          <p:nvSpPr>
            <p:cNvPr id="111" name="TextBox 111"/>
            <p:cNvSpPr txBox="1"/>
            <p:nvPr/>
          </p:nvSpPr>
          <p:spPr>
            <a:xfrm>
              <a:off x="3845131" y="40131"/>
              <a:ext cx="1910515" cy="221424"/>
            </a:xfrm>
            <a:prstGeom prst="rect">
              <a:avLst/>
            </a:prstGeom>
          </p:spPr>
          <p:txBody>
            <a:bodyPr lIns="0" tIns="0" rIns="0" bIns="0" rtlCol="0" anchor="t">
              <a:spAutoFit/>
            </a:bodyPr>
            <a:lstStyle/>
            <a:p>
              <a:pPr algn="ctr">
                <a:lnSpc>
                  <a:spcPts val="1443"/>
                </a:lnSpc>
              </a:pPr>
              <a:r>
                <a:rPr lang="en-US" sz="902">
                  <a:solidFill>
                    <a:srgbClr val="000000"/>
                  </a:solidFill>
                  <a:latin typeface="Open Sans"/>
                  <a:ea typeface="Open Sans"/>
                  <a:cs typeface="Open Sans"/>
                  <a:sym typeface="Open Sans"/>
                </a:rPr>
                <a:t>8 bits</a:t>
              </a:r>
            </a:p>
          </p:txBody>
        </p:sp>
      </p:grpSp>
      <p:grpSp>
        <p:nvGrpSpPr>
          <p:cNvPr id="112" name="Group 112"/>
          <p:cNvGrpSpPr/>
          <p:nvPr/>
        </p:nvGrpSpPr>
        <p:grpSpPr>
          <a:xfrm>
            <a:off x="4070650" y="3795912"/>
            <a:ext cx="4388697" cy="246617"/>
            <a:chOff x="0" y="0"/>
            <a:chExt cx="5851596" cy="328823"/>
          </a:xfrm>
        </p:grpSpPr>
        <p:grpSp>
          <p:nvGrpSpPr>
            <p:cNvPr id="113" name="Group 113"/>
            <p:cNvGrpSpPr/>
            <p:nvPr/>
          </p:nvGrpSpPr>
          <p:grpSpPr>
            <a:xfrm>
              <a:off x="0" y="0"/>
              <a:ext cx="3543778" cy="321514"/>
              <a:chOff x="0" y="0"/>
              <a:chExt cx="2327703" cy="211184"/>
            </a:xfrm>
          </p:grpSpPr>
          <p:sp>
            <p:nvSpPr>
              <p:cNvPr id="114" name="Freeform 114"/>
              <p:cNvSpPr/>
              <p:nvPr/>
            </p:nvSpPr>
            <p:spPr>
              <a:xfrm>
                <a:off x="0" y="0"/>
                <a:ext cx="2327703" cy="211184"/>
              </a:xfrm>
              <a:custGeom>
                <a:avLst/>
                <a:gdLst/>
                <a:ahLst/>
                <a:cxnLst/>
                <a:rect l="l" t="t" r="r" b="b"/>
                <a:pathLst>
                  <a:path w="2327703" h="211184">
                    <a:moveTo>
                      <a:pt x="0" y="0"/>
                    </a:moveTo>
                    <a:lnTo>
                      <a:pt x="2327703" y="0"/>
                    </a:lnTo>
                    <a:lnTo>
                      <a:pt x="2327703" y="211184"/>
                    </a:lnTo>
                    <a:lnTo>
                      <a:pt x="0" y="211184"/>
                    </a:lnTo>
                    <a:close/>
                  </a:path>
                </a:pathLst>
              </a:custGeom>
              <a:solidFill>
                <a:srgbClr val="B3B3B3"/>
              </a:solidFill>
            </p:spPr>
            <p:txBody>
              <a:bodyPr/>
              <a:lstStyle/>
              <a:p>
                <a:endParaRPr lang="en-PH"/>
              </a:p>
            </p:txBody>
          </p:sp>
          <p:sp>
            <p:nvSpPr>
              <p:cNvPr id="115" name="TextBox 115"/>
              <p:cNvSpPr txBox="1"/>
              <p:nvPr/>
            </p:nvSpPr>
            <p:spPr>
              <a:xfrm>
                <a:off x="0" y="-28575"/>
                <a:ext cx="2327703" cy="239759"/>
              </a:xfrm>
              <a:prstGeom prst="rect">
                <a:avLst/>
              </a:prstGeom>
            </p:spPr>
            <p:txBody>
              <a:bodyPr lIns="50800" tIns="50800" rIns="50800" bIns="50800" rtlCol="0" anchor="ctr"/>
              <a:lstStyle/>
              <a:p>
                <a:pPr algn="ctr">
                  <a:lnSpc>
                    <a:spcPts val="2595"/>
                  </a:lnSpc>
                </a:pPr>
                <a:endParaRPr/>
              </a:p>
            </p:txBody>
          </p:sp>
        </p:grpSp>
        <p:grpSp>
          <p:nvGrpSpPr>
            <p:cNvPr id="116" name="Group 116"/>
            <p:cNvGrpSpPr/>
            <p:nvPr/>
          </p:nvGrpSpPr>
          <p:grpSpPr>
            <a:xfrm>
              <a:off x="3785339" y="7309"/>
              <a:ext cx="2066256" cy="321514"/>
              <a:chOff x="0" y="0"/>
              <a:chExt cx="1357205" cy="211184"/>
            </a:xfrm>
          </p:grpSpPr>
          <p:sp>
            <p:nvSpPr>
              <p:cNvPr id="117" name="Freeform 117"/>
              <p:cNvSpPr/>
              <p:nvPr/>
            </p:nvSpPr>
            <p:spPr>
              <a:xfrm>
                <a:off x="0" y="0"/>
                <a:ext cx="1357205" cy="211184"/>
              </a:xfrm>
              <a:custGeom>
                <a:avLst/>
                <a:gdLst/>
                <a:ahLst/>
                <a:cxnLst/>
                <a:rect l="l" t="t" r="r" b="b"/>
                <a:pathLst>
                  <a:path w="1357205" h="211184">
                    <a:moveTo>
                      <a:pt x="0" y="0"/>
                    </a:moveTo>
                    <a:lnTo>
                      <a:pt x="1357205" y="0"/>
                    </a:lnTo>
                    <a:lnTo>
                      <a:pt x="1357205" y="211184"/>
                    </a:lnTo>
                    <a:lnTo>
                      <a:pt x="0" y="211184"/>
                    </a:lnTo>
                    <a:close/>
                  </a:path>
                </a:pathLst>
              </a:custGeom>
              <a:solidFill>
                <a:srgbClr val="B3B3B3"/>
              </a:solidFill>
            </p:spPr>
            <p:txBody>
              <a:bodyPr/>
              <a:lstStyle/>
              <a:p>
                <a:endParaRPr lang="en-PH"/>
              </a:p>
            </p:txBody>
          </p:sp>
          <p:sp>
            <p:nvSpPr>
              <p:cNvPr id="118" name="TextBox 118"/>
              <p:cNvSpPr txBox="1"/>
              <p:nvPr/>
            </p:nvSpPr>
            <p:spPr>
              <a:xfrm>
                <a:off x="0" y="-28575"/>
                <a:ext cx="1357205" cy="239759"/>
              </a:xfrm>
              <a:prstGeom prst="rect">
                <a:avLst/>
              </a:prstGeom>
            </p:spPr>
            <p:txBody>
              <a:bodyPr lIns="50800" tIns="50800" rIns="50800" bIns="50800" rtlCol="0" anchor="ctr"/>
              <a:lstStyle/>
              <a:p>
                <a:pPr algn="ctr">
                  <a:lnSpc>
                    <a:spcPts val="2595"/>
                  </a:lnSpc>
                </a:pPr>
                <a:endParaRPr/>
              </a:p>
            </p:txBody>
          </p:sp>
        </p:grpSp>
        <p:sp>
          <p:nvSpPr>
            <p:cNvPr id="119" name="TextBox 119"/>
            <p:cNvSpPr txBox="1"/>
            <p:nvPr/>
          </p:nvSpPr>
          <p:spPr>
            <a:xfrm>
              <a:off x="592207" y="30995"/>
              <a:ext cx="1910515" cy="221424"/>
            </a:xfrm>
            <a:prstGeom prst="rect">
              <a:avLst/>
            </a:prstGeom>
          </p:spPr>
          <p:txBody>
            <a:bodyPr lIns="0" tIns="0" rIns="0" bIns="0" rtlCol="0" anchor="t">
              <a:spAutoFit/>
            </a:bodyPr>
            <a:lstStyle/>
            <a:p>
              <a:pPr algn="ctr">
                <a:lnSpc>
                  <a:spcPts val="1443"/>
                </a:lnSpc>
              </a:pPr>
              <a:r>
                <a:rPr lang="en-US" sz="902">
                  <a:solidFill>
                    <a:srgbClr val="000000"/>
                  </a:solidFill>
                  <a:latin typeface="Open Sans"/>
                  <a:ea typeface="Open Sans"/>
                  <a:cs typeface="Open Sans"/>
                  <a:sym typeface="Open Sans"/>
                </a:rPr>
                <a:t>24 bits</a:t>
              </a:r>
            </a:p>
          </p:txBody>
        </p:sp>
        <p:sp>
          <p:nvSpPr>
            <p:cNvPr id="120" name="TextBox 120"/>
            <p:cNvSpPr txBox="1"/>
            <p:nvPr/>
          </p:nvSpPr>
          <p:spPr>
            <a:xfrm>
              <a:off x="3612086" y="-59366"/>
              <a:ext cx="141462" cy="384534"/>
            </a:xfrm>
            <a:prstGeom prst="rect">
              <a:avLst/>
            </a:prstGeom>
          </p:spPr>
          <p:txBody>
            <a:bodyPr lIns="0" tIns="0" rIns="0" bIns="0" rtlCol="0" anchor="t">
              <a:spAutoFit/>
            </a:bodyPr>
            <a:lstStyle/>
            <a:p>
              <a:pPr algn="ctr">
                <a:lnSpc>
                  <a:spcPts val="2505"/>
                </a:lnSpc>
              </a:pPr>
              <a:r>
                <a:rPr lang="en-US" sz="1566">
                  <a:solidFill>
                    <a:srgbClr val="000000"/>
                  </a:solidFill>
                  <a:latin typeface="Open Sans"/>
                  <a:ea typeface="Open Sans"/>
                  <a:cs typeface="Open Sans"/>
                  <a:sym typeface="Open Sans"/>
                </a:rPr>
                <a:t>.</a:t>
              </a:r>
            </a:p>
          </p:txBody>
        </p:sp>
        <p:sp>
          <p:nvSpPr>
            <p:cNvPr id="121" name="TextBox 121"/>
            <p:cNvSpPr txBox="1"/>
            <p:nvPr/>
          </p:nvSpPr>
          <p:spPr>
            <a:xfrm>
              <a:off x="3845131" y="40131"/>
              <a:ext cx="1910515" cy="221424"/>
            </a:xfrm>
            <a:prstGeom prst="rect">
              <a:avLst/>
            </a:prstGeom>
          </p:spPr>
          <p:txBody>
            <a:bodyPr lIns="0" tIns="0" rIns="0" bIns="0" rtlCol="0" anchor="t">
              <a:spAutoFit/>
            </a:bodyPr>
            <a:lstStyle/>
            <a:p>
              <a:pPr algn="ctr">
                <a:lnSpc>
                  <a:spcPts val="1443"/>
                </a:lnSpc>
              </a:pPr>
              <a:r>
                <a:rPr lang="en-US" sz="902">
                  <a:solidFill>
                    <a:srgbClr val="000000"/>
                  </a:solidFill>
                  <a:latin typeface="Open Sans"/>
                  <a:ea typeface="Open Sans"/>
                  <a:cs typeface="Open Sans"/>
                  <a:sym typeface="Open Sans"/>
                </a:rPr>
                <a:t>8 bits</a:t>
              </a:r>
            </a:p>
          </p:txBody>
        </p:sp>
      </p:grpSp>
      <p:grpSp>
        <p:nvGrpSpPr>
          <p:cNvPr id="122" name="Group 122"/>
          <p:cNvGrpSpPr/>
          <p:nvPr/>
        </p:nvGrpSpPr>
        <p:grpSpPr>
          <a:xfrm>
            <a:off x="4070650" y="4412009"/>
            <a:ext cx="4388697" cy="246617"/>
            <a:chOff x="0" y="0"/>
            <a:chExt cx="5851596" cy="328823"/>
          </a:xfrm>
        </p:grpSpPr>
        <p:grpSp>
          <p:nvGrpSpPr>
            <p:cNvPr id="123" name="Group 123"/>
            <p:cNvGrpSpPr/>
            <p:nvPr/>
          </p:nvGrpSpPr>
          <p:grpSpPr>
            <a:xfrm>
              <a:off x="0" y="0"/>
              <a:ext cx="3543778" cy="321514"/>
              <a:chOff x="0" y="0"/>
              <a:chExt cx="2327703" cy="211184"/>
            </a:xfrm>
          </p:grpSpPr>
          <p:sp>
            <p:nvSpPr>
              <p:cNvPr id="124" name="Freeform 124"/>
              <p:cNvSpPr/>
              <p:nvPr/>
            </p:nvSpPr>
            <p:spPr>
              <a:xfrm>
                <a:off x="0" y="0"/>
                <a:ext cx="2327703" cy="211184"/>
              </a:xfrm>
              <a:custGeom>
                <a:avLst/>
                <a:gdLst/>
                <a:ahLst/>
                <a:cxnLst/>
                <a:rect l="l" t="t" r="r" b="b"/>
                <a:pathLst>
                  <a:path w="2327703" h="211184">
                    <a:moveTo>
                      <a:pt x="0" y="0"/>
                    </a:moveTo>
                    <a:lnTo>
                      <a:pt x="2327703" y="0"/>
                    </a:lnTo>
                    <a:lnTo>
                      <a:pt x="2327703" y="211184"/>
                    </a:lnTo>
                    <a:lnTo>
                      <a:pt x="0" y="211184"/>
                    </a:lnTo>
                    <a:close/>
                  </a:path>
                </a:pathLst>
              </a:custGeom>
              <a:solidFill>
                <a:srgbClr val="B3B3B3"/>
              </a:solidFill>
            </p:spPr>
            <p:txBody>
              <a:bodyPr/>
              <a:lstStyle/>
              <a:p>
                <a:endParaRPr lang="en-PH"/>
              </a:p>
            </p:txBody>
          </p:sp>
          <p:sp>
            <p:nvSpPr>
              <p:cNvPr id="125" name="TextBox 125"/>
              <p:cNvSpPr txBox="1"/>
              <p:nvPr/>
            </p:nvSpPr>
            <p:spPr>
              <a:xfrm>
                <a:off x="0" y="-28575"/>
                <a:ext cx="2327703" cy="239759"/>
              </a:xfrm>
              <a:prstGeom prst="rect">
                <a:avLst/>
              </a:prstGeom>
            </p:spPr>
            <p:txBody>
              <a:bodyPr lIns="50800" tIns="50800" rIns="50800" bIns="50800" rtlCol="0" anchor="ctr"/>
              <a:lstStyle/>
              <a:p>
                <a:pPr algn="ctr">
                  <a:lnSpc>
                    <a:spcPts val="2595"/>
                  </a:lnSpc>
                </a:pPr>
                <a:endParaRPr/>
              </a:p>
            </p:txBody>
          </p:sp>
        </p:grpSp>
        <p:grpSp>
          <p:nvGrpSpPr>
            <p:cNvPr id="126" name="Group 126"/>
            <p:cNvGrpSpPr/>
            <p:nvPr/>
          </p:nvGrpSpPr>
          <p:grpSpPr>
            <a:xfrm>
              <a:off x="3785339" y="7309"/>
              <a:ext cx="2066256" cy="321514"/>
              <a:chOff x="0" y="0"/>
              <a:chExt cx="1357205" cy="211184"/>
            </a:xfrm>
          </p:grpSpPr>
          <p:sp>
            <p:nvSpPr>
              <p:cNvPr id="127" name="Freeform 127"/>
              <p:cNvSpPr/>
              <p:nvPr/>
            </p:nvSpPr>
            <p:spPr>
              <a:xfrm>
                <a:off x="0" y="0"/>
                <a:ext cx="1357205" cy="211184"/>
              </a:xfrm>
              <a:custGeom>
                <a:avLst/>
                <a:gdLst/>
                <a:ahLst/>
                <a:cxnLst/>
                <a:rect l="l" t="t" r="r" b="b"/>
                <a:pathLst>
                  <a:path w="1357205" h="211184">
                    <a:moveTo>
                      <a:pt x="0" y="0"/>
                    </a:moveTo>
                    <a:lnTo>
                      <a:pt x="1357205" y="0"/>
                    </a:lnTo>
                    <a:lnTo>
                      <a:pt x="1357205" y="211184"/>
                    </a:lnTo>
                    <a:lnTo>
                      <a:pt x="0" y="211184"/>
                    </a:lnTo>
                    <a:close/>
                  </a:path>
                </a:pathLst>
              </a:custGeom>
              <a:solidFill>
                <a:srgbClr val="B3B3B3"/>
              </a:solidFill>
            </p:spPr>
            <p:txBody>
              <a:bodyPr/>
              <a:lstStyle/>
              <a:p>
                <a:endParaRPr lang="en-PH"/>
              </a:p>
            </p:txBody>
          </p:sp>
          <p:sp>
            <p:nvSpPr>
              <p:cNvPr id="128" name="TextBox 128"/>
              <p:cNvSpPr txBox="1"/>
              <p:nvPr/>
            </p:nvSpPr>
            <p:spPr>
              <a:xfrm>
                <a:off x="0" y="-28575"/>
                <a:ext cx="1357205" cy="239759"/>
              </a:xfrm>
              <a:prstGeom prst="rect">
                <a:avLst/>
              </a:prstGeom>
            </p:spPr>
            <p:txBody>
              <a:bodyPr lIns="50800" tIns="50800" rIns="50800" bIns="50800" rtlCol="0" anchor="ctr"/>
              <a:lstStyle/>
              <a:p>
                <a:pPr algn="ctr">
                  <a:lnSpc>
                    <a:spcPts val="2595"/>
                  </a:lnSpc>
                </a:pPr>
                <a:endParaRPr/>
              </a:p>
            </p:txBody>
          </p:sp>
        </p:grpSp>
        <p:sp>
          <p:nvSpPr>
            <p:cNvPr id="129" name="TextBox 129"/>
            <p:cNvSpPr txBox="1"/>
            <p:nvPr/>
          </p:nvSpPr>
          <p:spPr>
            <a:xfrm>
              <a:off x="592207" y="30995"/>
              <a:ext cx="1910515" cy="221424"/>
            </a:xfrm>
            <a:prstGeom prst="rect">
              <a:avLst/>
            </a:prstGeom>
          </p:spPr>
          <p:txBody>
            <a:bodyPr lIns="0" tIns="0" rIns="0" bIns="0" rtlCol="0" anchor="t">
              <a:spAutoFit/>
            </a:bodyPr>
            <a:lstStyle/>
            <a:p>
              <a:pPr algn="ctr">
                <a:lnSpc>
                  <a:spcPts val="1443"/>
                </a:lnSpc>
              </a:pPr>
              <a:r>
                <a:rPr lang="en-US" sz="902">
                  <a:solidFill>
                    <a:srgbClr val="000000"/>
                  </a:solidFill>
                  <a:latin typeface="Open Sans"/>
                  <a:ea typeface="Open Sans"/>
                  <a:cs typeface="Open Sans"/>
                  <a:sym typeface="Open Sans"/>
                </a:rPr>
                <a:t>24 bits</a:t>
              </a:r>
            </a:p>
          </p:txBody>
        </p:sp>
        <p:sp>
          <p:nvSpPr>
            <p:cNvPr id="130" name="TextBox 130"/>
            <p:cNvSpPr txBox="1"/>
            <p:nvPr/>
          </p:nvSpPr>
          <p:spPr>
            <a:xfrm>
              <a:off x="3612086" y="-59366"/>
              <a:ext cx="141462" cy="384534"/>
            </a:xfrm>
            <a:prstGeom prst="rect">
              <a:avLst/>
            </a:prstGeom>
          </p:spPr>
          <p:txBody>
            <a:bodyPr lIns="0" tIns="0" rIns="0" bIns="0" rtlCol="0" anchor="t">
              <a:spAutoFit/>
            </a:bodyPr>
            <a:lstStyle/>
            <a:p>
              <a:pPr algn="ctr">
                <a:lnSpc>
                  <a:spcPts val="2505"/>
                </a:lnSpc>
              </a:pPr>
              <a:r>
                <a:rPr lang="en-US" sz="1566">
                  <a:solidFill>
                    <a:srgbClr val="000000"/>
                  </a:solidFill>
                  <a:latin typeface="Open Sans"/>
                  <a:ea typeface="Open Sans"/>
                  <a:cs typeface="Open Sans"/>
                  <a:sym typeface="Open Sans"/>
                </a:rPr>
                <a:t>.</a:t>
              </a:r>
            </a:p>
          </p:txBody>
        </p:sp>
        <p:sp>
          <p:nvSpPr>
            <p:cNvPr id="131" name="TextBox 131"/>
            <p:cNvSpPr txBox="1"/>
            <p:nvPr/>
          </p:nvSpPr>
          <p:spPr>
            <a:xfrm>
              <a:off x="3845131" y="40131"/>
              <a:ext cx="1910515" cy="221424"/>
            </a:xfrm>
            <a:prstGeom prst="rect">
              <a:avLst/>
            </a:prstGeom>
          </p:spPr>
          <p:txBody>
            <a:bodyPr lIns="0" tIns="0" rIns="0" bIns="0" rtlCol="0" anchor="t">
              <a:spAutoFit/>
            </a:bodyPr>
            <a:lstStyle/>
            <a:p>
              <a:pPr algn="ctr">
                <a:lnSpc>
                  <a:spcPts val="1443"/>
                </a:lnSpc>
              </a:pPr>
              <a:r>
                <a:rPr lang="en-US" sz="902">
                  <a:solidFill>
                    <a:srgbClr val="000000"/>
                  </a:solidFill>
                  <a:latin typeface="Open Sans"/>
                  <a:ea typeface="Open Sans"/>
                  <a:cs typeface="Open Sans"/>
                  <a:sym typeface="Open Sans"/>
                </a:rPr>
                <a:t>8 bits</a:t>
              </a:r>
            </a:p>
          </p:txBody>
        </p:sp>
      </p:grpSp>
      <p:grpSp>
        <p:nvGrpSpPr>
          <p:cNvPr id="132" name="Group 132"/>
          <p:cNvGrpSpPr/>
          <p:nvPr/>
        </p:nvGrpSpPr>
        <p:grpSpPr>
          <a:xfrm>
            <a:off x="4070650" y="5014366"/>
            <a:ext cx="4388697" cy="246617"/>
            <a:chOff x="0" y="0"/>
            <a:chExt cx="5851596" cy="328823"/>
          </a:xfrm>
        </p:grpSpPr>
        <p:grpSp>
          <p:nvGrpSpPr>
            <p:cNvPr id="133" name="Group 133"/>
            <p:cNvGrpSpPr/>
            <p:nvPr/>
          </p:nvGrpSpPr>
          <p:grpSpPr>
            <a:xfrm>
              <a:off x="0" y="0"/>
              <a:ext cx="3543778" cy="321514"/>
              <a:chOff x="0" y="0"/>
              <a:chExt cx="2327703" cy="211184"/>
            </a:xfrm>
          </p:grpSpPr>
          <p:sp>
            <p:nvSpPr>
              <p:cNvPr id="134" name="Freeform 134"/>
              <p:cNvSpPr/>
              <p:nvPr/>
            </p:nvSpPr>
            <p:spPr>
              <a:xfrm>
                <a:off x="0" y="0"/>
                <a:ext cx="2327703" cy="211184"/>
              </a:xfrm>
              <a:custGeom>
                <a:avLst/>
                <a:gdLst/>
                <a:ahLst/>
                <a:cxnLst/>
                <a:rect l="l" t="t" r="r" b="b"/>
                <a:pathLst>
                  <a:path w="2327703" h="211184">
                    <a:moveTo>
                      <a:pt x="0" y="0"/>
                    </a:moveTo>
                    <a:lnTo>
                      <a:pt x="2327703" y="0"/>
                    </a:lnTo>
                    <a:lnTo>
                      <a:pt x="2327703" y="211184"/>
                    </a:lnTo>
                    <a:lnTo>
                      <a:pt x="0" y="211184"/>
                    </a:lnTo>
                    <a:close/>
                  </a:path>
                </a:pathLst>
              </a:custGeom>
              <a:solidFill>
                <a:srgbClr val="B3B3B3"/>
              </a:solidFill>
            </p:spPr>
            <p:txBody>
              <a:bodyPr/>
              <a:lstStyle/>
              <a:p>
                <a:endParaRPr lang="en-PH"/>
              </a:p>
            </p:txBody>
          </p:sp>
          <p:sp>
            <p:nvSpPr>
              <p:cNvPr id="135" name="TextBox 135"/>
              <p:cNvSpPr txBox="1"/>
              <p:nvPr/>
            </p:nvSpPr>
            <p:spPr>
              <a:xfrm>
                <a:off x="0" y="-28575"/>
                <a:ext cx="2327703" cy="239759"/>
              </a:xfrm>
              <a:prstGeom prst="rect">
                <a:avLst/>
              </a:prstGeom>
            </p:spPr>
            <p:txBody>
              <a:bodyPr lIns="50800" tIns="50800" rIns="50800" bIns="50800" rtlCol="0" anchor="ctr"/>
              <a:lstStyle/>
              <a:p>
                <a:pPr algn="ctr">
                  <a:lnSpc>
                    <a:spcPts val="2595"/>
                  </a:lnSpc>
                </a:pPr>
                <a:endParaRPr/>
              </a:p>
            </p:txBody>
          </p:sp>
        </p:grpSp>
        <p:grpSp>
          <p:nvGrpSpPr>
            <p:cNvPr id="136" name="Group 136"/>
            <p:cNvGrpSpPr/>
            <p:nvPr/>
          </p:nvGrpSpPr>
          <p:grpSpPr>
            <a:xfrm>
              <a:off x="3785339" y="7309"/>
              <a:ext cx="2066256" cy="321514"/>
              <a:chOff x="0" y="0"/>
              <a:chExt cx="1357205" cy="211184"/>
            </a:xfrm>
          </p:grpSpPr>
          <p:sp>
            <p:nvSpPr>
              <p:cNvPr id="137" name="Freeform 137"/>
              <p:cNvSpPr/>
              <p:nvPr/>
            </p:nvSpPr>
            <p:spPr>
              <a:xfrm>
                <a:off x="0" y="0"/>
                <a:ext cx="1357205" cy="211184"/>
              </a:xfrm>
              <a:custGeom>
                <a:avLst/>
                <a:gdLst/>
                <a:ahLst/>
                <a:cxnLst/>
                <a:rect l="l" t="t" r="r" b="b"/>
                <a:pathLst>
                  <a:path w="1357205" h="211184">
                    <a:moveTo>
                      <a:pt x="0" y="0"/>
                    </a:moveTo>
                    <a:lnTo>
                      <a:pt x="1357205" y="0"/>
                    </a:lnTo>
                    <a:lnTo>
                      <a:pt x="1357205" y="211184"/>
                    </a:lnTo>
                    <a:lnTo>
                      <a:pt x="0" y="211184"/>
                    </a:lnTo>
                    <a:close/>
                  </a:path>
                </a:pathLst>
              </a:custGeom>
              <a:solidFill>
                <a:srgbClr val="B3B3B3"/>
              </a:solidFill>
            </p:spPr>
            <p:txBody>
              <a:bodyPr/>
              <a:lstStyle/>
              <a:p>
                <a:endParaRPr lang="en-PH"/>
              </a:p>
            </p:txBody>
          </p:sp>
          <p:sp>
            <p:nvSpPr>
              <p:cNvPr id="138" name="TextBox 138"/>
              <p:cNvSpPr txBox="1"/>
              <p:nvPr/>
            </p:nvSpPr>
            <p:spPr>
              <a:xfrm>
                <a:off x="0" y="-28575"/>
                <a:ext cx="1357205" cy="239759"/>
              </a:xfrm>
              <a:prstGeom prst="rect">
                <a:avLst/>
              </a:prstGeom>
            </p:spPr>
            <p:txBody>
              <a:bodyPr lIns="50800" tIns="50800" rIns="50800" bIns="50800" rtlCol="0" anchor="ctr"/>
              <a:lstStyle/>
              <a:p>
                <a:pPr algn="ctr">
                  <a:lnSpc>
                    <a:spcPts val="2595"/>
                  </a:lnSpc>
                </a:pPr>
                <a:endParaRPr/>
              </a:p>
            </p:txBody>
          </p:sp>
        </p:grpSp>
        <p:sp>
          <p:nvSpPr>
            <p:cNvPr id="139" name="TextBox 139"/>
            <p:cNvSpPr txBox="1"/>
            <p:nvPr/>
          </p:nvSpPr>
          <p:spPr>
            <a:xfrm>
              <a:off x="592207" y="30995"/>
              <a:ext cx="1910515" cy="221424"/>
            </a:xfrm>
            <a:prstGeom prst="rect">
              <a:avLst/>
            </a:prstGeom>
          </p:spPr>
          <p:txBody>
            <a:bodyPr lIns="0" tIns="0" rIns="0" bIns="0" rtlCol="0" anchor="t">
              <a:spAutoFit/>
            </a:bodyPr>
            <a:lstStyle/>
            <a:p>
              <a:pPr algn="ctr">
                <a:lnSpc>
                  <a:spcPts val="1443"/>
                </a:lnSpc>
              </a:pPr>
              <a:r>
                <a:rPr lang="en-US" sz="902">
                  <a:solidFill>
                    <a:srgbClr val="000000"/>
                  </a:solidFill>
                  <a:latin typeface="Open Sans"/>
                  <a:ea typeface="Open Sans"/>
                  <a:cs typeface="Open Sans"/>
                  <a:sym typeface="Open Sans"/>
                </a:rPr>
                <a:t>24 bits</a:t>
              </a:r>
            </a:p>
          </p:txBody>
        </p:sp>
        <p:sp>
          <p:nvSpPr>
            <p:cNvPr id="140" name="TextBox 140"/>
            <p:cNvSpPr txBox="1"/>
            <p:nvPr/>
          </p:nvSpPr>
          <p:spPr>
            <a:xfrm>
              <a:off x="3612086" y="-59366"/>
              <a:ext cx="141462" cy="384534"/>
            </a:xfrm>
            <a:prstGeom prst="rect">
              <a:avLst/>
            </a:prstGeom>
          </p:spPr>
          <p:txBody>
            <a:bodyPr lIns="0" tIns="0" rIns="0" bIns="0" rtlCol="0" anchor="t">
              <a:spAutoFit/>
            </a:bodyPr>
            <a:lstStyle/>
            <a:p>
              <a:pPr algn="ctr">
                <a:lnSpc>
                  <a:spcPts val="2505"/>
                </a:lnSpc>
              </a:pPr>
              <a:r>
                <a:rPr lang="en-US" sz="1566">
                  <a:solidFill>
                    <a:srgbClr val="000000"/>
                  </a:solidFill>
                  <a:latin typeface="Open Sans"/>
                  <a:ea typeface="Open Sans"/>
                  <a:cs typeface="Open Sans"/>
                  <a:sym typeface="Open Sans"/>
                </a:rPr>
                <a:t>.</a:t>
              </a:r>
            </a:p>
          </p:txBody>
        </p:sp>
        <p:sp>
          <p:nvSpPr>
            <p:cNvPr id="141" name="TextBox 141"/>
            <p:cNvSpPr txBox="1"/>
            <p:nvPr/>
          </p:nvSpPr>
          <p:spPr>
            <a:xfrm>
              <a:off x="3845131" y="40131"/>
              <a:ext cx="1910515" cy="221424"/>
            </a:xfrm>
            <a:prstGeom prst="rect">
              <a:avLst/>
            </a:prstGeom>
          </p:spPr>
          <p:txBody>
            <a:bodyPr lIns="0" tIns="0" rIns="0" bIns="0" rtlCol="0" anchor="t">
              <a:spAutoFit/>
            </a:bodyPr>
            <a:lstStyle/>
            <a:p>
              <a:pPr algn="ctr">
                <a:lnSpc>
                  <a:spcPts val="1443"/>
                </a:lnSpc>
              </a:pPr>
              <a:r>
                <a:rPr lang="en-US" sz="902">
                  <a:solidFill>
                    <a:srgbClr val="000000"/>
                  </a:solidFill>
                  <a:latin typeface="Open Sans"/>
                  <a:ea typeface="Open Sans"/>
                  <a:cs typeface="Open Sans"/>
                  <a:sym typeface="Open Sans"/>
                </a:rPr>
                <a:t>8 bits</a:t>
              </a:r>
            </a:p>
          </p:txBody>
        </p:sp>
      </p:grpSp>
      <p:grpSp>
        <p:nvGrpSpPr>
          <p:cNvPr id="142" name="Group 142"/>
          <p:cNvGrpSpPr/>
          <p:nvPr/>
        </p:nvGrpSpPr>
        <p:grpSpPr>
          <a:xfrm>
            <a:off x="4023917" y="5591653"/>
            <a:ext cx="4388697" cy="246617"/>
            <a:chOff x="0" y="0"/>
            <a:chExt cx="5851596" cy="328823"/>
          </a:xfrm>
        </p:grpSpPr>
        <p:grpSp>
          <p:nvGrpSpPr>
            <p:cNvPr id="143" name="Group 143"/>
            <p:cNvGrpSpPr/>
            <p:nvPr/>
          </p:nvGrpSpPr>
          <p:grpSpPr>
            <a:xfrm>
              <a:off x="0" y="0"/>
              <a:ext cx="3543778" cy="321514"/>
              <a:chOff x="0" y="0"/>
              <a:chExt cx="2327703" cy="211184"/>
            </a:xfrm>
          </p:grpSpPr>
          <p:sp>
            <p:nvSpPr>
              <p:cNvPr id="144" name="Freeform 144"/>
              <p:cNvSpPr/>
              <p:nvPr/>
            </p:nvSpPr>
            <p:spPr>
              <a:xfrm>
                <a:off x="0" y="0"/>
                <a:ext cx="2327703" cy="211184"/>
              </a:xfrm>
              <a:custGeom>
                <a:avLst/>
                <a:gdLst/>
                <a:ahLst/>
                <a:cxnLst/>
                <a:rect l="l" t="t" r="r" b="b"/>
                <a:pathLst>
                  <a:path w="2327703" h="211184">
                    <a:moveTo>
                      <a:pt x="0" y="0"/>
                    </a:moveTo>
                    <a:lnTo>
                      <a:pt x="2327703" y="0"/>
                    </a:lnTo>
                    <a:lnTo>
                      <a:pt x="2327703" y="211184"/>
                    </a:lnTo>
                    <a:lnTo>
                      <a:pt x="0" y="211184"/>
                    </a:lnTo>
                    <a:close/>
                  </a:path>
                </a:pathLst>
              </a:custGeom>
              <a:solidFill>
                <a:srgbClr val="B3B3B3"/>
              </a:solidFill>
            </p:spPr>
            <p:txBody>
              <a:bodyPr/>
              <a:lstStyle/>
              <a:p>
                <a:endParaRPr lang="en-PH"/>
              </a:p>
            </p:txBody>
          </p:sp>
          <p:sp>
            <p:nvSpPr>
              <p:cNvPr id="145" name="TextBox 145"/>
              <p:cNvSpPr txBox="1"/>
              <p:nvPr/>
            </p:nvSpPr>
            <p:spPr>
              <a:xfrm>
                <a:off x="0" y="-28575"/>
                <a:ext cx="2327703" cy="239759"/>
              </a:xfrm>
              <a:prstGeom prst="rect">
                <a:avLst/>
              </a:prstGeom>
            </p:spPr>
            <p:txBody>
              <a:bodyPr lIns="50800" tIns="50800" rIns="50800" bIns="50800" rtlCol="0" anchor="ctr"/>
              <a:lstStyle/>
              <a:p>
                <a:pPr algn="ctr">
                  <a:lnSpc>
                    <a:spcPts val="2595"/>
                  </a:lnSpc>
                </a:pPr>
                <a:endParaRPr/>
              </a:p>
            </p:txBody>
          </p:sp>
        </p:grpSp>
        <p:grpSp>
          <p:nvGrpSpPr>
            <p:cNvPr id="146" name="Group 146"/>
            <p:cNvGrpSpPr/>
            <p:nvPr/>
          </p:nvGrpSpPr>
          <p:grpSpPr>
            <a:xfrm>
              <a:off x="3785339" y="7309"/>
              <a:ext cx="2066256" cy="321514"/>
              <a:chOff x="0" y="0"/>
              <a:chExt cx="1357205" cy="211184"/>
            </a:xfrm>
          </p:grpSpPr>
          <p:sp>
            <p:nvSpPr>
              <p:cNvPr id="147" name="Freeform 147"/>
              <p:cNvSpPr/>
              <p:nvPr/>
            </p:nvSpPr>
            <p:spPr>
              <a:xfrm>
                <a:off x="0" y="0"/>
                <a:ext cx="1357205" cy="211184"/>
              </a:xfrm>
              <a:custGeom>
                <a:avLst/>
                <a:gdLst/>
                <a:ahLst/>
                <a:cxnLst/>
                <a:rect l="l" t="t" r="r" b="b"/>
                <a:pathLst>
                  <a:path w="1357205" h="211184">
                    <a:moveTo>
                      <a:pt x="0" y="0"/>
                    </a:moveTo>
                    <a:lnTo>
                      <a:pt x="1357205" y="0"/>
                    </a:lnTo>
                    <a:lnTo>
                      <a:pt x="1357205" y="211184"/>
                    </a:lnTo>
                    <a:lnTo>
                      <a:pt x="0" y="211184"/>
                    </a:lnTo>
                    <a:close/>
                  </a:path>
                </a:pathLst>
              </a:custGeom>
              <a:solidFill>
                <a:srgbClr val="B3B3B3"/>
              </a:solidFill>
            </p:spPr>
            <p:txBody>
              <a:bodyPr/>
              <a:lstStyle/>
              <a:p>
                <a:endParaRPr lang="en-PH"/>
              </a:p>
            </p:txBody>
          </p:sp>
          <p:sp>
            <p:nvSpPr>
              <p:cNvPr id="148" name="TextBox 148"/>
              <p:cNvSpPr txBox="1"/>
              <p:nvPr/>
            </p:nvSpPr>
            <p:spPr>
              <a:xfrm>
                <a:off x="0" y="-28575"/>
                <a:ext cx="1357205" cy="239759"/>
              </a:xfrm>
              <a:prstGeom prst="rect">
                <a:avLst/>
              </a:prstGeom>
            </p:spPr>
            <p:txBody>
              <a:bodyPr lIns="50800" tIns="50800" rIns="50800" bIns="50800" rtlCol="0" anchor="ctr"/>
              <a:lstStyle/>
              <a:p>
                <a:pPr algn="ctr">
                  <a:lnSpc>
                    <a:spcPts val="2595"/>
                  </a:lnSpc>
                </a:pPr>
                <a:endParaRPr/>
              </a:p>
            </p:txBody>
          </p:sp>
        </p:grpSp>
        <p:sp>
          <p:nvSpPr>
            <p:cNvPr id="149" name="TextBox 149"/>
            <p:cNvSpPr txBox="1"/>
            <p:nvPr/>
          </p:nvSpPr>
          <p:spPr>
            <a:xfrm>
              <a:off x="592207" y="30995"/>
              <a:ext cx="1910515" cy="221424"/>
            </a:xfrm>
            <a:prstGeom prst="rect">
              <a:avLst/>
            </a:prstGeom>
          </p:spPr>
          <p:txBody>
            <a:bodyPr lIns="0" tIns="0" rIns="0" bIns="0" rtlCol="0" anchor="t">
              <a:spAutoFit/>
            </a:bodyPr>
            <a:lstStyle/>
            <a:p>
              <a:pPr algn="ctr">
                <a:lnSpc>
                  <a:spcPts val="1443"/>
                </a:lnSpc>
              </a:pPr>
              <a:r>
                <a:rPr lang="en-US" sz="902">
                  <a:solidFill>
                    <a:srgbClr val="000000"/>
                  </a:solidFill>
                  <a:latin typeface="Open Sans"/>
                  <a:ea typeface="Open Sans"/>
                  <a:cs typeface="Open Sans"/>
                  <a:sym typeface="Open Sans"/>
                </a:rPr>
                <a:t>24 bits</a:t>
              </a:r>
            </a:p>
          </p:txBody>
        </p:sp>
        <p:sp>
          <p:nvSpPr>
            <p:cNvPr id="150" name="TextBox 150"/>
            <p:cNvSpPr txBox="1"/>
            <p:nvPr/>
          </p:nvSpPr>
          <p:spPr>
            <a:xfrm>
              <a:off x="3612086" y="-59366"/>
              <a:ext cx="141462" cy="384534"/>
            </a:xfrm>
            <a:prstGeom prst="rect">
              <a:avLst/>
            </a:prstGeom>
          </p:spPr>
          <p:txBody>
            <a:bodyPr lIns="0" tIns="0" rIns="0" bIns="0" rtlCol="0" anchor="t">
              <a:spAutoFit/>
            </a:bodyPr>
            <a:lstStyle/>
            <a:p>
              <a:pPr algn="ctr">
                <a:lnSpc>
                  <a:spcPts val="2505"/>
                </a:lnSpc>
              </a:pPr>
              <a:r>
                <a:rPr lang="en-US" sz="1566">
                  <a:solidFill>
                    <a:srgbClr val="000000"/>
                  </a:solidFill>
                  <a:latin typeface="Open Sans"/>
                  <a:ea typeface="Open Sans"/>
                  <a:cs typeface="Open Sans"/>
                  <a:sym typeface="Open Sans"/>
                </a:rPr>
                <a:t>.</a:t>
              </a:r>
            </a:p>
          </p:txBody>
        </p:sp>
        <p:sp>
          <p:nvSpPr>
            <p:cNvPr id="151" name="TextBox 151"/>
            <p:cNvSpPr txBox="1"/>
            <p:nvPr/>
          </p:nvSpPr>
          <p:spPr>
            <a:xfrm>
              <a:off x="3845131" y="40131"/>
              <a:ext cx="1910515" cy="221424"/>
            </a:xfrm>
            <a:prstGeom prst="rect">
              <a:avLst/>
            </a:prstGeom>
          </p:spPr>
          <p:txBody>
            <a:bodyPr lIns="0" tIns="0" rIns="0" bIns="0" rtlCol="0" anchor="t">
              <a:spAutoFit/>
            </a:bodyPr>
            <a:lstStyle/>
            <a:p>
              <a:pPr algn="ctr">
                <a:lnSpc>
                  <a:spcPts val="1443"/>
                </a:lnSpc>
              </a:pPr>
              <a:r>
                <a:rPr lang="en-US" sz="902">
                  <a:solidFill>
                    <a:srgbClr val="000000"/>
                  </a:solidFill>
                  <a:latin typeface="Open Sans"/>
                  <a:ea typeface="Open Sans"/>
                  <a:cs typeface="Open Sans"/>
                  <a:sym typeface="Open Sans"/>
                </a:rPr>
                <a:t>8 bits</a:t>
              </a:r>
            </a:p>
          </p:txBody>
        </p:sp>
      </p:grpSp>
      <p:grpSp>
        <p:nvGrpSpPr>
          <p:cNvPr id="152" name="Group 152"/>
          <p:cNvGrpSpPr/>
          <p:nvPr/>
        </p:nvGrpSpPr>
        <p:grpSpPr>
          <a:xfrm>
            <a:off x="4023917" y="6194010"/>
            <a:ext cx="4388697" cy="246617"/>
            <a:chOff x="0" y="0"/>
            <a:chExt cx="5851596" cy="328823"/>
          </a:xfrm>
        </p:grpSpPr>
        <p:grpSp>
          <p:nvGrpSpPr>
            <p:cNvPr id="153" name="Group 153"/>
            <p:cNvGrpSpPr/>
            <p:nvPr/>
          </p:nvGrpSpPr>
          <p:grpSpPr>
            <a:xfrm>
              <a:off x="0" y="0"/>
              <a:ext cx="3543778" cy="321514"/>
              <a:chOff x="0" y="0"/>
              <a:chExt cx="2327703" cy="211184"/>
            </a:xfrm>
          </p:grpSpPr>
          <p:sp>
            <p:nvSpPr>
              <p:cNvPr id="154" name="Freeform 154"/>
              <p:cNvSpPr/>
              <p:nvPr/>
            </p:nvSpPr>
            <p:spPr>
              <a:xfrm>
                <a:off x="0" y="0"/>
                <a:ext cx="2327703" cy="211184"/>
              </a:xfrm>
              <a:custGeom>
                <a:avLst/>
                <a:gdLst/>
                <a:ahLst/>
                <a:cxnLst/>
                <a:rect l="l" t="t" r="r" b="b"/>
                <a:pathLst>
                  <a:path w="2327703" h="211184">
                    <a:moveTo>
                      <a:pt x="0" y="0"/>
                    </a:moveTo>
                    <a:lnTo>
                      <a:pt x="2327703" y="0"/>
                    </a:lnTo>
                    <a:lnTo>
                      <a:pt x="2327703" y="211184"/>
                    </a:lnTo>
                    <a:lnTo>
                      <a:pt x="0" y="211184"/>
                    </a:lnTo>
                    <a:close/>
                  </a:path>
                </a:pathLst>
              </a:custGeom>
              <a:solidFill>
                <a:srgbClr val="B3B3B3"/>
              </a:solidFill>
            </p:spPr>
            <p:txBody>
              <a:bodyPr/>
              <a:lstStyle/>
              <a:p>
                <a:endParaRPr lang="en-PH"/>
              </a:p>
            </p:txBody>
          </p:sp>
          <p:sp>
            <p:nvSpPr>
              <p:cNvPr id="155" name="TextBox 155"/>
              <p:cNvSpPr txBox="1"/>
              <p:nvPr/>
            </p:nvSpPr>
            <p:spPr>
              <a:xfrm>
                <a:off x="0" y="-28575"/>
                <a:ext cx="2327703" cy="239759"/>
              </a:xfrm>
              <a:prstGeom prst="rect">
                <a:avLst/>
              </a:prstGeom>
            </p:spPr>
            <p:txBody>
              <a:bodyPr lIns="50800" tIns="50800" rIns="50800" bIns="50800" rtlCol="0" anchor="ctr"/>
              <a:lstStyle/>
              <a:p>
                <a:pPr algn="ctr">
                  <a:lnSpc>
                    <a:spcPts val="2595"/>
                  </a:lnSpc>
                </a:pPr>
                <a:endParaRPr/>
              </a:p>
            </p:txBody>
          </p:sp>
        </p:grpSp>
        <p:grpSp>
          <p:nvGrpSpPr>
            <p:cNvPr id="156" name="Group 156"/>
            <p:cNvGrpSpPr/>
            <p:nvPr/>
          </p:nvGrpSpPr>
          <p:grpSpPr>
            <a:xfrm>
              <a:off x="3785339" y="7309"/>
              <a:ext cx="2066256" cy="321514"/>
              <a:chOff x="0" y="0"/>
              <a:chExt cx="1357205" cy="211184"/>
            </a:xfrm>
          </p:grpSpPr>
          <p:sp>
            <p:nvSpPr>
              <p:cNvPr id="157" name="Freeform 157"/>
              <p:cNvSpPr/>
              <p:nvPr/>
            </p:nvSpPr>
            <p:spPr>
              <a:xfrm>
                <a:off x="0" y="0"/>
                <a:ext cx="1357205" cy="211184"/>
              </a:xfrm>
              <a:custGeom>
                <a:avLst/>
                <a:gdLst/>
                <a:ahLst/>
                <a:cxnLst/>
                <a:rect l="l" t="t" r="r" b="b"/>
                <a:pathLst>
                  <a:path w="1357205" h="211184">
                    <a:moveTo>
                      <a:pt x="0" y="0"/>
                    </a:moveTo>
                    <a:lnTo>
                      <a:pt x="1357205" y="0"/>
                    </a:lnTo>
                    <a:lnTo>
                      <a:pt x="1357205" y="211184"/>
                    </a:lnTo>
                    <a:lnTo>
                      <a:pt x="0" y="211184"/>
                    </a:lnTo>
                    <a:close/>
                  </a:path>
                </a:pathLst>
              </a:custGeom>
              <a:solidFill>
                <a:srgbClr val="B3B3B3"/>
              </a:solidFill>
            </p:spPr>
            <p:txBody>
              <a:bodyPr/>
              <a:lstStyle/>
              <a:p>
                <a:endParaRPr lang="en-PH"/>
              </a:p>
            </p:txBody>
          </p:sp>
          <p:sp>
            <p:nvSpPr>
              <p:cNvPr id="158" name="TextBox 158"/>
              <p:cNvSpPr txBox="1"/>
              <p:nvPr/>
            </p:nvSpPr>
            <p:spPr>
              <a:xfrm>
                <a:off x="0" y="-28575"/>
                <a:ext cx="1357205" cy="239759"/>
              </a:xfrm>
              <a:prstGeom prst="rect">
                <a:avLst/>
              </a:prstGeom>
            </p:spPr>
            <p:txBody>
              <a:bodyPr lIns="50800" tIns="50800" rIns="50800" bIns="50800" rtlCol="0" anchor="ctr"/>
              <a:lstStyle/>
              <a:p>
                <a:pPr algn="ctr">
                  <a:lnSpc>
                    <a:spcPts val="2595"/>
                  </a:lnSpc>
                </a:pPr>
                <a:endParaRPr/>
              </a:p>
            </p:txBody>
          </p:sp>
        </p:grpSp>
        <p:sp>
          <p:nvSpPr>
            <p:cNvPr id="159" name="TextBox 159"/>
            <p:cNvSpPr txBox="1"/>
            <p:nvPr/>
          </p:nvSpPr>
          <p:spPr>
            <a:xfrm>
              <a:off x="592207" y="30995"/>
              <a:ext cx="1910515" cy="221424"/>
            </a:xfrm>
            <a:prstGeom prst="rect">
              <a:avLst/>
            </a:prstGeom>
          </p:spPr>
          <p:txBody>
            <a:bodyPr lIns="0" tIns="0" rIns="0" bIns="0" rtlCol="0" anchor="t">
              <a:spAutoFit/>
            </a:bodyPr>
            <a:lstStyle/>
            <a:p>
              <a:pPr algn="ctr">
                <a:lnSpc>
                  <a:spcPts val="1443"/>
                </a:lnSpc>
              </a:pPr>
              <a:r>
                <a:rPr lang="en-US" sz="902">
                  <a:solidFill>
                    <a:srgbClr val="000000"/>
                  </a:solidFill>
                  <a:latin typeface="Open Sans"/>
                  <a:ea typeface="Open Sans"/>
                  <a:cs typeface="Open Sans"/>
                  <a:sym typeface="Open Sans"/>
                </a:rPr>
                <a:t>24 bits</a:t>
              </a:r>
            </a:p>
          </p:txBody>
        </p:sp>
        <p:sp>
          <p:nvSpPr>
            <p:cNvPr id="160" name="TextBox 160"/>
            <p:cNvSpPr txBox="1"/>
            <p:nvPr/>
          </p:nvSpPr>
          <p:spPr>
            <a:xfrm>
              <a:off x="3612086" y="-59366"/>
              <a:ext cx="141462" cy="384534"/>
            </a:xfrm>
            <a:prstGeom prst="rect">
              <a:avLst/>
            </a:prstGeom>
          </p:spPr>
          <p:txBody>
            <a:bodyPr lIns="0" tIns="0" rIns="0" bIns="0" rtlCol="0" anchor="t">
              <a:spAutoFit/>
            </a:bodyPr>
            <a:lstStyle/>
            <a:p>
              <a:pPr algn="ctr">
                <a:lnSpc>
                  <a:spcPts val="2505"/>
                </a:lnSpc>
              </a:pPr>
              <a:r>
                <a:rPr lang="en-US" sz="1566">
                  <a:solidFill>
                    <a:srgbClr val="000000"/>
                  </a:solidFill>
                  <a:latin typeface="Open Sans"/>
                  <a:ea typeface="Open Sans"/>
                  <a:cs typeface="Open Sans"/>
                  <a:sym typeface="Open Sans"/>
                </a:rPr>
                <a:t>.</a:t>
              </a:r>
            </a:p>
          </p:txBody>
        </p:sp>
        <p:sp>
          <p:nvSpPr>
            <p:cNvPr id="161" name="TextBox 161"/>
            <p:cNvSpPr txBox="1"/>
            <p:nvPr/>
          </p:nvSpPr>
          <p:spPr>
            <a:xfrm>
              <a:off x="3845131" y="40131"/>
              <a:ext cx="1910515" cy="221424"/>
            </a:xfrm>
            <a:prstGeom prst="rect">
              <a:avLst/>
            </a:prstGeom>
          </p:spPr>
          <p:txBody>
            <a:bodyPr lIns="0" tIns="0" rIns="0" bIns="0" rtlCol="0" anchor="t">
              <a:spAutoFit/>
            </a:bodyPr>
            <a:lstStyle/>
            <a:p>
              <a:pPr algn="ctr">
                <a:lnSpc>
                  <a:spcPts val="1443"/>
                </a:lnSpc>
              </a:pPr>
              <a:r>
                <a:rPr lang="en-US" sz="902">
                  <a:solidFill>
                    <a:srgbClr val="000000"/>
                  </a:solidFill>
                  <a:latin typeface="Open Sans"/>
                  <a:ea typeface="Open Sans"/>
                  <a:cs typeface="Open Sans"/>
                  <a:sym typeface="Open Sans"/>
                </a:rPr>
                <a:t>8 bits</a:t>
              </a:r>
            </a:p>
          </p:txBody>
        </p:sp>
      </p:grpSp>
      <p:grpSp>
        <p:nvGrpSpPr>
          <p:cNvPr id="162" name="Group 162"/>
          <p:cNvGrpSpPr/>
          <p:nvPr/>
        </p:nvGrpSpPr>
        <p:grpSpPr>
          <a:xfrm>
            <a:off x="4023917" y="6783527"/>
            <a:ext cx="4388697" cy="246617"/>
            <a:chOff x="0" y="0"/>
            <a:chExt cx="5851596" cy="328823"/>
          </a:xfrm>
        </p:grpSpPr>
        <p:grpSp>
          <p:nvGrpSpPr>
            <p:cNvPr id="163" name="Group 163"/>
            <p:cNvGrpSpPr/>
            <p:nvPr/>
          </p:nvGrpSpPr>
          <p:grpSpPr>
            <a:xfrm>
              <a:off x="0" y="0"/>
              <a:ext cx="3543778" cy="321514"/>
              <a:chOff x="0" y="0"/>
              <a:chExt cx="2327703" cy="211184"/>
            </a:xfrm>
          </p:grpSpPr>
          <p:sp>
            <p:nvSpPr>
              <p:cNvPr id="164" name="Freeform 164"/>
              <p:cNvSpPr/>
              <p:nvPr/>
            </p:nvSpPr>
            <p:spPr>
              <a:xfrm>
                <a:off x="0" y="0"/>
                <a:ext cx="2327703" cy="211184"/>
              </a:xfrm>
              <a:custGeom>
                <a:avLst/>
                <a:gdLst/>
                <a:ahLst/>
                <a:cxnLst/>
                <a:rect l="l" t="t" r="r" b="b"/>
                <a:pathLst>
                  <a:path w="2327703" h="211184">
                    <a:moveTo>
                      <a:pt x="0" y="0"/>
                    </a:moveTo>
                    <a:lnTo>
                      <a:pt x="2327703" y="0"/>
                    </a:lnTo>
                    <a:lnTo>
                      <a:pt x="2327703" y="211184"/>
                    </a:lnTo>
                    <a:lnTo>
                      <a:pt x="0" y="211184"/>
                    </a:lnTo>
                    <a:close/>
                  </a:path>
                </a:pathLst>
              </a:custGeom>
              <a:solidFill>
                <a:srgbClr val="B3B3B3"/>
              </a:solidFill>
            </p:spPr>
            <p:txBody>
              <a:bodyPr/>
              <a:lstStyle/>
              <a:p>
                <a:endParaRPr lang="en-PH"/>
              </a:p>
            </p:txBody>
          </p:sp>
          <p:sp>
            <p:nvSpPr>
              <p:cNvPr id="165" name="TextBox 165"/>
              <p:cNvSpPr txBox="1"/>
              <p:nvPr/>
            </p:nvSpPr>
            <p:spPr>
              <a:xfrm>
                <a:off x="0" y="-28575"/>
                <a:ext cx="2327703" cy="239759"/>
              </a:xfrm>
              <a:prstGeom prst="rect">
                <a:avLst/>
              </a:prstGeom>
            </p:spPr>
            <p:txBody>
              <a:bodyPr lIns="50800" tIns="50800" rIns="50800" bIns="50800" rtlCol="0" anchor="ctr"/>
              <a:lstStyle/>
              <a:p>
                <a:pPr algn="ctr">
                  <a:lnSpc>
                    <a:spcPts val="2595"/>
                  </a:lnSpc>
                </a:pPr>
                <a:endParaRPr/>
              </a:p>
            </p:txBody>
          </p:sp>
        </p:grpSp>
        <p:grpSp>
          <p:nvGrpSpPr>
            <p:cNvPr id="166" name="Group 166"/>
            <p:cNvGrpSpPr/>
            <p:nvPr/>
          </p:nvGrpSpPr>
          <p:grpSpPr>
            <a:xfrm>
              <a:off x="3785339" y="7309"/>
              <a:ext cx="2066256" cy="321514"/>
              <a:chOff x="0" y="0"/>
              <a:chExt cx="1357205" cy="211184"/>
            </a:xfrm>
          </p:grpSpPr>
          <p:sp>
            <p:nvSpPr>
              <p:cNvPr id="167" name="Freeform 167"/>
              <p:cNvSpPr/>
              <p:nvPr/>
            </p:nvSpPr>
            <p:spPr>
              <a:xfrm>
                <a:off x="0" y="0"/>
                <a:ext cx="1357205" cy="211184"/>
              </a:xfrm>
              <a:custGeom>
                <a:avLst/>
                <a:gdLst/>
                <a:ahLst/>
                <a:cxnLst/>
                <a:rect l="l" t="t" r="r" b="b"/>
                <a:pathLst>
                  <a:path w="1357205" h="211184">
                    <a:moveTo>
                      <a:pt x="0" y="0"/>
                    </a:moveTo>
                    <a:lnTo>
                      <a:pt x="1357205" y="0"/>
                    </a:lnTo>
                    <a:lnTo>
                      <a:pt x="1357205" y="211184"/>
                    </a:lnTo>
                    <a:lnTo>
                      <a:pt x="0" y="211184"/>
                    </a:lnTo>
                    <a:close/>
                  </a:path>
                </a:pathLst>
              </a:custGeom>
              <a:solidFill>
                <a:srgbClr val="B3B3B3"/>
              </a:solidFill>
            </p:spPr>
            <p:txBody>
              <a:bodyPr/>
              <a:lstStyle/>
              <a:p>
                <a:endParaRPr lang="en-PH"/>
              </a:p>
            </p:txBody>
          </p:sp>
          <p:sp>
            <p:nvSpPr>
              <p:cNvPr id="168" name="TextBox 168"/>
              <p:cNvSpPr txBox="1"/>
              <p:nvPr/>
            </p:nvSpPr>
            <p:spPr>
              <a:xfrm>
                <a:off x="0" y="-28575"/>
                <a:ext cx="1357205" cy="239759"/>
              </a:xfrm>
              <a:prstGeom prst="rect">
                <a:avLst/>
              </a:prstGeom>
            </p:spPr>
            <p:txBody>
              <a:bodyPr lIns="50800" tIns="50800" rIns="50800" bIns="50800" rtlCol="0" anchor="ctr"/>
              <a:lstStyle/>
              <a:p>
                <a:pPr algn="ctr">
                  <a:lnSpc>
                    <a:spcPts val="2595"/>
                  </a:lnSpc>
                </a:pPr>
                <a:endParaRPr/>
              </a:p>
            </p:txBody>
          </p:sp>
        </p:grpSp>
        <p:sp>
          <p:nvSpPr>
            <p:cNvPr id="169" name="TextBox 169"/>
            <p:cNvSpPr txBox="1"/>
            <p:nvPr/>
          </p:nvSpPr>
          <p:spPr>
            <a:xfrm>
              <a:off x="592207" y="30995"/>
              <a:ext cx="1910515" cy="221424"/>
            </a:xfrm>
            <a:prstGeom prst="rect">
              <a:avLst/>
            </a:prstGeom>
          </p:spPr>
          <p:txBody>
            <a:bodyPr lIns="0" tIns="0" rIns="0" bIns="0" rtlCol="0" anchor="t">
              <a:spAutoFit/>
            </a:bodyPr>
            <a:lstStyle/>
            <a:p>
              <a:pPr algn="ctr">
                <a:lnSpc>
                  <a:spcPts val="1443"/>
                </a:lnSpc>
              </a:pPr>
              <a:r>
                <a:rPr lang="en-US" sz="902">
                  <a:solidFill>
                    <a:srgbClr val="000000"/>
                  </a:solidFill>
                  <a:latin typeface="Open Sans"/>
                  <a:ea typeface="Open Sans"/>
                  <a:cs typeface="Open Sans"/>
                  <a:sym typeface="Open Sans"/>
                </a:rPr>
                <a:t>24 bits</a:t>
              </a:r>
            </a:p>
          </p:txBody>
        </p:sp>
        <p:sp>
          <p:nvSpPr>
            <p:cNvPr id="170" name="TextBox 170"/>
            <p:cNvSpPr txBox="1"/>
            <p:nvPr/>
          </p:nvSpPr>
          <p:spPr>
            <a:xfrm>
              <a:off x="3612086" y="-59366"/>
              <a:ext cx="141462" cy="384534"/>
            </a:xfrm>
            <a:prstGeom prst="rect">
              <a:avLst/>
            </a:prstGeom>
          </p:spPr>
          <p:txBody>
            <a:bodyPr lIns="0" tIns="0" rIns="0" bIns="0" rtlCol="0" anchor="t">
              <a:spAutoFit/>
            </a:bodyPr>
            <a:lstStyle/>
            <a:p>
              <a:pPr algn="ctr">
                <a:lnSpc>
                  <a:spcPts val="2505"/>
                </a:lnSpc>
              </a:pPr>
              <a:r>
                <a:rPr lang="en-US" sz="1566">
                  <a:solidFill>
                    <a:srgbClr val="000000"/>
                  </a:solidFill>
                  <a:latin typeface="Open Sans"/>
                  <a:ea typeface="Open Sans"/>
                  <a:cs typeface="Open Sans"/>
                  <a:sym typeface="Open Sans"/>
                </a:rPr>
                <a:t>.</a:t>
              </a:r>
            </a:p>
          </p:txBody>
        </p:sp>
        <p:sp>
          <p:nvSpPr>
            <p:cNvPr id="171" name="TextBox 171"/>
            <p:cNvSpPr txBox="1"/>
            <p:nvPr/>
          </p:nvSpPr>
          <p:spPr>
            <a:xfrm>
              <a:off x="3845131" y="40131"/>
              <a:ext cx="1910515" cy="221424"/>
            </a:xfrm>
            <a:prstGeom prst="rect">
              <a:avLst/>
            </a:prstGeom>
          </p:spPr>
          <p:txBody>
            <a:bodyPr lIns="0" tIns="0" rIns="0" bIns="0" rtlCol="0" anchor="t">
              <a:spAutoFit/>
            </a:bodyPr>
            <a:lstStyle/>
            <a:p>
              <a:pPr algn="ctr">
                <a:lnSpc>
                  <a:spcPts val="1443"/>
                </a:lnSpc>
              </a:pPr>
              <a:r>
                <a:rPr lang="en-US" sz="902">
                  <a:solidFill>
                    <a:srgbClr val="000000"/>
                  </a:solidFill>
                  <a:latin typeface="Open Sans"/>
                  <a:ea typeface="Open Sans"/>
                  <a:cs typeface="Open Sans"/>
                  <a:sym typeface="Open Sans"/>
                </a:rPr>
                <a:t>8 bits</a:t>
              </a:r>
            </a:p>
          </p:txBody>
        </p:sp>
      </p:grpSp>
      <p:grpSp>
        <p:nvGrpSpPr>
          <p:cNvPr id="172" name="Group 172"/>
          <p:cNvGrpSpPr/>
          <p:nvPr/>
        </p:nvGrpSpPr>
        <p:grpSpPr>
          <a:xfrm>
            <a:off x="4023917" y="7385883"/>
            <a:ext cx="4388697" cy="246617"/>
            <a:chOff x="0" y="0"/>
            <a:chExt cx="5851596" cy="328823"/>
          </a:xfrm>
        </p:grpSpPr>
        <p:grpSp>
          <p:nvGrpSpPr>
            <p:cNvPr id="173" name="Group 173"/>
            <p:cNvGrpSpPr/>
            <p:nvPr/>
          </p:nvGrpSpPr>
          <p:grpSpPr>
            <a:xfrm>
              <a:off x="0" y="0"/>
              <a:ext cx="3543778" cy="321514"/>
              <a:chOff x="0" y="0"/>
              <a:chExt cx="2327703" cy="211184"/>
            </a:xfrm>
          </p:grpSpPr>
          <p:sp>
            <p:nvSpPr>
              <p:cNvPr id="174" name="Freeform 174"/>
              <p:cNvSpPr/>
              <p:nvPr/>
            </p:nvSpPr>
            <p:spPr>
              <a:xfrm>
                <a:off x="0" y="0"/>
                <a:ext cx="2327703" cy="211184"/>
              </a:xfrm>
              <a:custGeom>
                <a:avLst/>
                <a:gdLst/>
                <a:ahLst/>
                <a:cxnLst/>
                <a:rect l="l" t="t" r="r" b="b"/>
                <a:pathLst>
                  <a:path w="2327703" h="211184">
                    <a:moveTo>
                      <a:pt x="0" y="0"/>
                    </a:moveTo>
                    <a:lnTo>
                      <a:pt x="2327703" y="0"/>
                    </a:lnTo>
                    <a:lnTo>
                      <a:pt x="2327703" y="211184"/>
                    </a:lnTo>
                    <a:lnTo>
                      <a:pt x="0" y="211184"/>
                    </a:lnTo>
                    <a:close/>
                  </a:path>
                </a:pathLst>
              </a:custGeom>
              <a:solidFill>
                <a:srgbClr val="B3B3B3"/>
              </a:solidFill>
            </p:spPr>
            <p:txBody>
              <a:bodyPr/>
              <a:lstStyle/>
              <a:p>
                <a:endParaRPr lang="en-PH"/>
              </a:p>
            </p:txBody>
          </p:sp>
          <p:sp>
            <p:nvSpPr>
              <p:cNvPr id="175" name="TextBox 175"/>
              <p:cNvSpPr txBox="1"/>
              <p:nvPr/>
            </p:nvSpPr>
            <p:spPr>
              <a:xfrm>
                <a:off x="0" y="-28575"/>
                <a:ext cx="2327703" cy="239759"/>
              </a:xfrm>
              <a:prstGeom prst="rect">
                <a:avLst/>
              </a:prstGeom>
            </p:spPr>
            <p:txBody>
              <a:bodyPr lIns="50800" tIns="50800" rIns="50800" bIns="50800" rtlCol="0" anchor="ctr"/>
              <a:lstStyle/>
              <a:p>
                <a:pPr algn="ctr">
                  <a:lnSpc>
                    <a:spcPts val="2595"/>
                  </a:lnSpc>
                </a:pPr>
                <a:endParaRPr/>
              </a:p>
            </p:txBody>
          </p:sp>
        </p:grpSp>
        <p:grpSp>
          <p:nvGrpSpPr>
            <p:cNvPr id="176" name="Group 176"/>
            <p:cNvGrpSpPr/>
            <p:nvPr/>
          </p:nvGrpSpPr>
          <p:grpSpPr>
            <a:xfrm>
              <a:off x="3785339" y="7309"/>
              <a:ext cx="2066256" cy="321514"/>
              <a:chOff x="0" y="0"/>
              <a:chExt cx="1357205" cy="211184"/>
            </a:xfrm>
          </p:grpSpPr>
          <p:sp>
            <p:nvSpPr>
              <p:cNvPr id="177" name="Freeform 177"/>
              <p:cNvSpPr/>
              <p:nvPr/>
            </p:nvSpPr>
            <p:spPr>
              <a:xfrm>
                <a:off x="0" y="0"/>
                <a:ext cx="1357205" cy="211184"/>
              </a:xfrm>
              <a:custGeom>
                <a:avLst/>
                <a:gdLst/>
                <a:ahLst/>
                <a:cxnLst/>
                <a:rect l="l" t="t" r="r" b="b"/>
                <a:pathLst>
                  <a:path w="1357205" h="211184">
                    <a:moveTo>
                      <a:pt x="0" y="0"/>
                    </a:moveTo>
                    <a:lnTo>
                      <a:pt x="1357205" y="0"/>
                    </a:lnTo>
                    <a:lnTo>
                      <a:pt x="1357205" y="211184"/>
                    </a:lnTo>
                    <a:lnTo>
                      <a:pt x="0" y="211184"/>
                    </a:lnTo>
                    <a:close/>
                  </a:path>
                </a:pathLst>
              </a:custGeom>
              <a:solidFill>
                <a:srgbClr val="B3B3B3"/>
              </a:solidFill>
            </p:spPr>
            <p:txBody>
              <a:bodyPr/>
              <a:lstStyle/>
              <a:p>
                <a:endParaRPr lang="en-PH"/>
              </a:p>
            </p:txBody>
          </p:sp>
          <p:sp>
            <p:nvSpPr>
              <p:cNvPr id="178" name="TextBox 178"/>
              <p:cNvSpPr txBox="1"/>
              <p:nvPr/>
            </p:nvSpPr>
            <p:spPr>
              <a:xfrm>
                <a:off x="0" y="-28575"/>
                <a:ext cx="1357205" cy="239759"/>
              </a:xfrm>
              <a:prstGeom prst="rect">
                <a:avLst/>
              </a:prstGeom>
            </p:spPr>
            <p:txBody>
              <a:bodyPr lIns="50800" tIns="50800" rIns="50800" bIns="50800" rtlCol="0" anchor="ctr"/>
              <a:lstStyle/>
              <a:p>
                <a:pPr algn="ctr">
                  <a:lnSpc>
                    <a:spcPts val="2595"/>
                  </a:lnSpc>
                </a:pPr>
                <a:endParaRPr/>
              </a:p>
            </p:txBody>
          </p:sp>
        </p:grpSp>
        <p:sp>
          <p:nvSpPr>
            <p:cNvPr id="179" name="TextBox 179"/>
            <p:cNvSpPr txBox="1"/>
            <p:nvPr/>
          </p:nvSpPr>
          <p:spPr>
            <a:xfrm>
              <a:off x="592207" y="30995"/>
              <a:ext cx="1910515" cy="221424"/>
            </a:xfrm>
            <a:prstGeom prst="rect">
              <a:avLst/>
            </a:prstGeom>
          </p:spPr>
          <p:txBody>
            <a:bodyPr lIns="0" tIns="0" rIns="0" bIns="0" rtlCol="0" anchor="t">
              <a:spAutoFit/>
            </a:bodyPr>
            <a:lstStyle/>
            <a:p>
              <a:pPr algn="ctr">
                <a:lnSpc>
                  <a:spcPts val="1443"/>
                </a:lnSpc>
              </a:pPr>
              <a:r>
                <a:rPr lang="en-US" sz="902">
                  <a:solidFill>
                    <a:srgbClr val="000000"/>
                  </a:solidFill>
                  <a:latin typeface="Open Sans"/>
                  <a:ea typeface="Open Sans"/>
                  <a:cs typeface="Open Sans"/>
                  <a:sym typeface="Open Sans"/>
                </a:rPr>
                <a:t>24 bits</a:t>
              </a:r>
            </a:p>
          </p:txBody>
        </p:sp>
        <p:sp>
          <p:nvSpPr>
            <p:cNvPr id="180" name="TextBox 180"/>
            <p:cNvSpPr txBox="1"/>
            <p:nvPr/>
          </p:nvSpPr>
          <p:spPr>
            <a:xfrm>
              <a:off x="3612086" y="-59366"/>
              <a:ext cx="141462" cy="384534"/>
            </a:xfrm>
            <a:prstGeom prst="rect">
              <a:avLst/>
            </a:prstGeom>
          </p:spPr>
          <p:txBody>
            <a:bodyPr lIns="0" tIns="0" rIns="0" bIns="0" rtlCol="0" anchor="t">
              <a:spAutoFit/>
            </a:bodyPr>
            <a:lstStyle/>
            <a:p>
              <a:pPr algn="ctr">
                <a:lnSpc>
                  <a:spcPts val="2505"/>
                </a:lnSpc>
              </a:pPr>
              <a:r>
                <a:rPr lang="en-US" sz="1566">
                  <a:solidFill>
                    <a:srgbClr val="000000"/>
                  </a:solidFill>
                  <a:latin typeface="Open Sans"/>
                  <a:ea typeface="Open Sans"/>
                  <a:cs typeface="Open Sans"/>
                  <a:sym typeface="Open Sans"/>
                </a:rPr>
                <a:t>.</a:t>
              </a:r>
            </a:p>
          </p:txBody>
        </p:sp>
        <p:sp>
          <p:nvSpPr>
            <p:cNvPr id="181" name="TextBox 181"/>
            <p:cNvSpPr txBox="1"/>
            <p:nvPr/>
          </p:nvSpPr>
          <p:spPr>
            <a:xfrm>
              <a:off x="3845131" y="40131"/>
              <a:ext cx="1910515" cy="221424"/>
            </a:xfrm>
            <a:prstGeom prst="rect">
              <a:avLst/>
            </a:prstGeom>
          </p:spPr>
          <p:txBody>
            <a:bodyPr lIns="0" tIns="0" rIns="0" bIns="0" rtlCol="0" anchor="t">
              <a:spAutoFit/>
            </a:bodyPr>
            <a:lstStyle/>
            <a:p>
              <a:pPr algn="ctr">
                <a:lnSpc>
                  <a:spcPts val="1443"/>
                </a:lnSpc>
              </a:pPr>
              <a:r>
                <a:rPr lang="en-US" sz="902">
                  <a:solidFill>
                    <a:srgbClr val="000000"/>
                  </a:solidFill>
                  <a:latin typeface="Open Sans"/>
                  <a:ea typeface="Open Sans"/>
                  <a:cs typeface="Open Sans"/>
                  <a:sym typeface="Open Sans"/>
                </a:rPr>
                <a:t>8 bits</a:t>
              </a:r>
            </a:p>
          </p:txBody>
        </p:sp>
      </p:grpSp>
      <p:sp>
        <p:nvSpPr>
          <p:cNvPr id="184" name="TextBox 184"/>
          <p:cNvSpPr txBox="1"/>
          <p:nvPr/>
        </p:nvSpPr>
        <p:spPr>
          <a:xfrm>
            <a:off x="690601" y="231111"/>
            <a:ext cx="7956553" cy="436224"/>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956439"/>
            <a:ext cx="9404698"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Network Address Translation (NAT)</a:t>
            </a:r>
          </a:p>
        </p:txBody>
      </p:sp>
      <p:sp>
        <p:nvSpPr>
          <p:cNvPr id="8" name="AutoShape 8"/>
          <p:cNvSpPr/>
          <p:nvPr/>
        </p:nvSpPr>
        <p:spPr>
          <a:xfrm flipV="1">
            <a:off x="402216" y="2707327"/>
            <a:ext cx="9404521" cy="1830"/>
          </a:xfrm>
          <a:prstGeom prst="line">
            <a:avLst/>
          </a:prstGeom>
          <a:ln w="66675" cap="rnd">
            <a:solidFill>
              <a:srgbClr val="FFDE59"/>
            </a:solidFill>
            <a:prstDash val="solid"/>
            <a:headEnd type="none" w="sm" len="sm"/>
            <a:tailEnd type="oval" w="lg" len="lg"/>
          </a:ln>
        </p:spPr>
        <p:txBody>
          <a:bodyPr/>
          <a:lstStyle/>
          <a:p>
            <a:endParaRPr lang="en-PH"/>
          </a:p>
        </p:txBody>
      </p:sp>
      <p:grpSp>
        <p:nvGrpSpPr>
          <p:cNvPr id="9" name="Group 9"/>
          <p:cNvGrpSpPr/>
          <p:nvPr/>
        </p:nvGrpSpPr>
        <p:grpSpPr>
          <a:xfrm>
            <a:off x="14226237" y="2853475"/>
            <a:ext cx="1205654" cy="495300"/>
            <a:chOff x="0" y="0"/>
            <a:chExt cx="317539" cy="130449"/>
          </a:xfrm>
        </p:grpSpPr>
        <p:sp>
          <p:nvSpPr>
            <p:cNvPr id="10" name="Freeform 10"/>
            <p:cNvSpPr/>
            <p:nvPr/>
          </p:nvSpPr>
          <p:spPr>
            <a:xfrm>
              <a:off x="0" y="0"/>
              <a:ext cx="317539" cy="130449"/>
            </a:xfrm>
            <a:custGeom>
              <a:avLst/>
              <a:gdLst/>
              <a:ahLst/>
              <a:cxnLst/>
              <a:rect l="l" t="t" r="r" b="b"/>
              <a:pathLst>
                <a:path w="317539" h="130449">
                  <a:moveTo>
                    <a:pt x="65225" y="0"/>
                  </a:moveTo>
                  <a:lnTo>
                    <a:pt x="252314" y="0"/>
                  </a:lnTo>
                  <a:cubicBezTo>
                    <a:pt x="288336" y="0"/>
                    <a:pt x="317539" y="29202"/>
                    <a:pt x="317539" y="65225"/>
                  </a:cubicBezTo>
                  <a:lnTo>
                    <a:pt x="317539" y="65225"/>
                  </a:lnTo>
                  <a:cubicBezTo>
                    <a:pt x="317539" y="82523"/>
                    <a:pt x="310667" y="99114"/>
                    <a:pt x="298435" y="111346"/>
                  </a:cubicBezTo>
                  <a:cubicBezTo>
                    <a:pt x="286203" y="123578"/>
                    <a:pt x="269613" y="130449"/>
                    <a:pt x="252314" y="130449"/>
                  </a:cubicBezTo>
                  <a:lnTo>
                    <a:pt x="65225" y="130449"/>
                  </a:lnTo>
                  <a:cubicBezTo>
                    <a:pt x="29202" y="130449"/>
                    <a:pt x="0" y="101247"/>
                    <a:pt x="0" y="65225"/>
                  </a:cubicBezTo>
                  <a:lnTo>
                    <a:pt x="0" y="65225"/>
                  </a:lnTo>
                  <a:cubicBezTo>
                    <a:pt x="0" y="29202"/>
                    <a:pt x="29202" y="0"/>
                    <a:pt x="65225" y="0"/>
                  </a:cubicBezTo>
                  <a:close/>
                </a:path>
              </a:pathLst>
            </a:custGeom>
            <a:solidFill>
              <a:srgbClr val="642EC7"/>
            </a:solidFill>
          </p:spPr>
          <p:txBody>
            <a:bodyPr/>
            <a:lstStyle/>
            <a:p>
              <a:endParaRPr lang="en-PH"/>
            </a:p>
          </p:txBody>
        </p:sp>
        <p:sp>
          <p:nvSpPr>
            <p:cNvPr id="11" name="TextBox 11"/>
            <p:cNvSpPr txBox="1"/>
            <p:nvPr/>
          </p:nvSpPr>
          <p:spPr>
            <a:xfrm>
              <a:off x="0" y="-28575"/>
              <a:ext cx="317539" cy="159024"/>
            </a:xfrm>
            <a:prstGeom prst="rect">
              <a:avLst/>
            </a:prstGeom>
          </p:spPr>
          <p:txBody>
            <a:bodyPr lIns="50800" tIns="50800" rIns="50800" bIns="50800" rtlCol="0" anchor="ctr"/>
            <a:lstStyle/>
            <a:p>
              <a:pPr algn="ctr">
                <a:lnSpc>
                  <a:spcPts val="2595"/>
                </a:lnSpc>
              </a:pPr>
              <a:endParaRPr/>
            </a:p>
          </p:txBody>
        </p:sp>
      </p:grpSp>
      <p:sp>
        <p:nvSpPr>
          <p:cNvPr id="12" name="Freeform 12"/>
          <p:cNvSpPr/>
          <p:nvPr/>
        </p:nvSpPr>
        <p:spPr>
          <a:xfrm>
            <a:off x="1991487" y="5440395"/>
            <a:ext cx="2221367" cy="2922851"/>
          </a:xfrm>
          <a:custGeom>
            <a:avLst/>
            <a:gdLst/>
            <a:ahLst/>
            <a:cxnLst/>
            <a:rect l="l" t="t" r="r" b="b"/>
            <a:pathLst>
              <a:path w="2221367" h="2922851">
                <a:moveTo>
                  <a:pt x="0" y="0"/>
                </a:moveTo>
                <a:lnTo>
                  <a:pt x="2221367" y="0"/>
                </a:lnTo>
                <a:lnTo>
                  <a:pt x="2221367" y="2922851"/>
                </a:lnTo>
                <a:lnTo>
                  <a:pt x="0" y="29228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3" name="Freeform 13"/>
          <p:cNvSpPr/>
          <p:nvPr/>
        </p:nvSpPr>
        <p:spPr>
          <a:xfrm>
            <a:off x="6046710" y="3964545"/>
            <a:ext cx="1678080" cy="1678080"/>
          </a:xfrm>
          <a:custGeom>
            <a:avLst/>
            <a:gdLst/>
            <a:ahLst/>
            <a:cxnLst/>
            <a:rect l="l" t="t" r="r" b="b"/>
            <a:pathLst>
              <a:path w="1678080" h="1678080">
                <a:moveTo>
                  <a:pt x="0" y="0"/>
                </a:moveTo>
                <a:lnTo>
                  <a:pt x="1678080" y="0"/>
                </a:lnTo>
                <a:lnTo>
                  <a:pt x="1678080" y="1678080"/>
                </a:lnTo>
                <a:lnTo>
                  <a:pt x="0" y="16780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4" name="TextBox 14"/>
          <p:cNvSpPr txBox="1"/>
          <p:nvPr/>
        </p:nvSpPr>
        <p:spPr>
          <a:xfrm>
            <a:off x="14399611" y="1516086"/>
            <a:ext cx="2260970"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Highlighter</a:t>
            </a:r>
          </a:p>
        </p:txBody>
      </p:sp>
      <p:sp>
        <p:nvSpPr>
          <p:cNvPr id="15" name="TextBox 15"/>
          <p:cNvSpPr txBox="1"/>
          <p:nvPr/>
        </p:nvSpPr>
        <p:spPr>
          <a:xfrm>
            <a:off x="402046" y="2792970"/>
            <a:ext cx="16670737"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NAT allows multiple devices in a private network to access the internet using a </a:t>
            </a:r>
            <a:r>
              <a:rPr lang="en-US" sz="3000">
                <a:solidFill>
                  <a:srgbClr val="F6FCFE"/>
                </a:solidFill>
                <a:latin typeface="Open Sans"/>
                <a:ea typeface="Open Sans"/>
                <a:cs typeface="Open Sans"/>
                <a:sym typeface="Open Sans"/>
              </a:rPr>
              <a:t>single</a:t>
            </a:r>
            <a:r>
              <a:rPr lang="en-US" sz="3000">
                <a:solidFill>
                  <a:srgbClr val="000000"/>
                </a:solidFill>
                <a:latin typeface="Open Sans"/>
                <a:ea typeface="Open Sans"/>
                <a:cs typeface="Open Sans"/>
                <a:sym typeface="Open Sans"/>
              </a:rPr>
              <a:t> public IP address.</a:t>
            </a:r>
          </a:p>
        </p:txBody>
      </p:sp>
      <p:sp>
        <p:nvSpPr>
          <p:cNvPr id="16" name="Freeform 16"/>
          <p:cNvSpPr/>
          <p:nvPr/>
        </p:nvSpPr>
        <p:spPr>
          <a:xfrm>
            <a:off x="6046710" y="6002276"/>
            <a:ext cx="1678080" cy="1678080"/>
          </a:xfrm>
          <a:custGeom>
            <a:avLst/>
            <a:gdLst/>
            <a:ahLst/>
            <a:cxnLst/>
            <a:rect l="l" t="t" r="r" b="b"/>
            <a:pathLst>
              <a:path w="1678080" h="1678080">
                <a:moveTo>
                  <a:pt x="0" y="0"/>
                </a:moveTo>
                <a:lnTo>
                  <a:pt x="1678080" y="0"/>
                </a:lnTo>
                <a:lnTo>
                  <a:pt x="1678080" y="1678080"/>
                </a:lnTo>
                <a:lnTo>
                  <a:pt x="0" y="16780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7" name="Freeform 17"/>
          <p:cNvSpPr/>
          <p:nvPr/>
        </p:nvSpPr>
        <p:spPr>
          <a:xfrm>
            <a:off x="6046710" y="8035741"/>
            <a:ext cx="1678080" cy="1678080"/>
          </a:xfrm>
          <a:custGeom>
            <a:avLst/>
            <a:gdLst/>
            <a:ahLst/>
            <a:cxnLst/>
            <a:rect l="l" t="t" r="r" b="b"/>
            <a:pathLst>
              <a:path w="1678080" h="1678080">
                <a:moveTo>
                  <a:pt x="0" y="0"/>
                </a:moveTo>
                <a:lnTo>
                  <a:pt x="1678080" y="0"/>
                </a:lnTo>
                <a:lnTo>
                  <a:pt x="1678080" y="1678080"/>
                </a:lnTo>
                <a:lnTo>
                  <a:pt x="0" y="16780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8" name="TextBox 18"/>
          <p:cNvSpPr txBox="1"/>
          <p:nvPr/>
        </p:nvSpPr>
        <p:spPr>
          <a:xfrm>
            <a:off x="6285363" y="4408293"/>
            <a:ext cx="1200773" cy="349249"/>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NAT 1</a:t>
            </a:r>
          </a:p>
        </p:txBody>
      </p:sp>
      <p:sp>
        <p:nvSpPr>
          <p:cNvPr id="19" name="TextBox 19"/>
          <p:cNvSpPr txBox="1"/>
          <p:nvPr/>
        </p:nvSpPr>
        <p:spPr>
          <a:xfrm>
            <a:off x="6285363" y="6464339"/>
            <a:ext cx="1200773" cy="349249"/>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NAT 2</a:t>
            </a:r>
          </a:p>
        </p:txBody>
      </p:sp>
      <p:sp>
        <p:nvSpPr>
          <p:cNvPr id="20" name="TextBox 20"/>
          <p:cNvSpPr txBox="1"/>
          <p:nvPr/>
        </p:nvSpPr>
        <p:spPr>
          <a:xfrm>
            <a:off x="6285363" y="8530399"/>
            <a:ext cx="1200773" cy="349249"/>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NAT 3</a:t>
            </a:r>
          </a:p>
        </p:txBody>
      </p:sp>
      <p:sp>
        <p:nvSpPr>
          <p:cNvPr id="21" name="TextBox 21"/>
          <p:cNvSpPr txBox="1"/>
          <p:nvPr/>
        </p:nvSpPr>
        <p:spPr>
          <a:xfrm>
            <a:off x="6332109" y="4894078"/>
            <a:ext cx="1107281" cy="257175"/>
          </a:xfrm>
          <a:prstGeom prst="rect">
            <a:avLst/>
          </a:prstGeom>
        </p:spPr>
        <p:txBody>
          <a:bodyPr lIns="0" tIns="0" rIns="0" bIns="0" rtlCol="0" anchor="t">
            <a:spAutoFit/>
          </a:bodyPr>
          <a:lstStyle/>
          <a:p>
            <a:pPr algn="ctr">
              <a:lnSpc>
                <a:spcPts val="2100"/>
              </a:lnSpc>
              <a:spcBef>
                <a:spcPct val="0"/>
              </a:spcBef>
            </a:pPr>
            <a:r>
              <a:rPr lang="en-US" sz="1500" b="1" i="1">
                <a:solidFill>
                  <a:srgbClr val="000000"/>
                </a:solidFill>
                <a:latin typeface="Open Sans Bold Italics"/>
                <a:ea typeface="Open Sans Bold Italics"/>
                <a:cs typeface="Open Sans Bold Italics"/>
                <a:sym typeface="Open Sans Bold Italics"/>
              </a:rPr>
              <a:t>203.0.113.45</a:t>
            </a:r>
          </a:p>
        </p:txBody>
      </p:sp>
      <p:sp>
        <p:nvSpPr>
          <p:cNvPr id="22" name="TextBox 22"/>
          <p:cNvSpPr txBox="1"/>
          <p:nvPr/>
        </p:nvSpPr>
        <p:spPr>
          <a:xfrm>
            <a:off x="6227185" y="6909228"/>
            <a:ext cx="1317129" cy="257175"/>
          </a:xfrm>
          <a:prstGeom prst="rect">
            <a:avLst/>
          </a:prstGeom>
        </p:spPr>
        <p:txBody>
          <a:bodyPr lIns="0" tIns="0" rIns="0" bIns="0" rtlCol="0" anchor="t">
            <a:spAutoFit/>
          </a:bodyPr>
          <a:lstStyle/>
          <a:p>
            <a:pPr algn="ctr">
              <a:lnSpc>
                <a:spcPts val="2100"/>
              </a:lnSpc>
              <a:spcBef>
                <a:spcPct val="0"/>
              </a:spcBef>
            </a:pPr>
            <a:r>
              <a:rPr lang="en-US" sz="1500" b="1" i="1">
                <a:solidFill>
                  <a:srgbClr val="000000"/>
                </a:solidFill>
                <a:latin typeface="Open Sans Bold Italics"/>
                <a:ea typeface="Open Sans Bold Italics"/>
                <a:cs typeface="Open Sans Bold Italics"/>
                <a:sym typeface="Open Sans Bold Italics"/>
              </a:rPr>
              <a:t>151.101.65.121</a:t>
            </a:r>
          </a:p>
        </p:txBody>
      </p:sp>
      <p:sp>
        <p:nvSpPr>
          <p:cNvPr id="23" name="TextBox 23"/>
          <p:cNvSpPr txBox="1"/>
          <p:nvPr/>
        </p:nvSpPr>
        <p:spPr>
          <a:xfrm>
            <a:off x="6594419" y="9012998"/>
            <a:ext cx="582662" cy="257175"/>
          </a:xfrm>
          <a:prstGeom prst="rect">
            <a:avLst/>
          </a:prstGeom>
        </p:spPr>
        <p:txBody>
          <a:bodyPr lIns="0" tIns="0" rIns="0" bIns="0" rtlCol="0" anchor="t">
            <a:spAutoFit/>
          </a:bodyPr>
          <a:lstStyle/>
          <a:p>
            <a:pPr algn="ctr">
              <a:lnSpc>
                <a:spcPts val="2100"/>
              </a:lnSpc>
              <a:spcBef>
                <a:spcPct val="0"/>
              </a:spcBef>
            </a:pPr>
            <a:r>
              <a:rPr lang="en-US" sz="1500" b="1" i="1">
                <a:solidFill>
                  <a:srgbClr val="000000"/>
                </a:solidFill>
                <a:latin typeface="Open Sans Bold Italics"/>
                <a:ea typeface="Open Sans Bold Italics"/>
                <a:cs typeface="Open Sans Bold Italics"/>
                <a:sym typeface="Open Sans Bold Italics"/>
              </a:rPr>
              <a:t>8.8.8.8</a:t>
            </a:r>
          </a:p>
        </p:txBody>
      </p:sp>
      <p:sp>
        <p:nvSpPr>
          <p:cNvPr id="24" name="TextBox 24"/>
          <p:cNvSpPr txBox="1"/>
          <p:nvPr/>
        </p:nvSpPr>
        <p:spPr>
          <a:xfrm>
            <a:off x="690601" y="229800"/>
            <a:ext cx="7956553" cy="438845"/>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956439"/>
            <a:ext cx="9404698"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Network Address Translation (NAT)</a:t>
            </a:r>
          </a:p>
        </p:txBody>
      </p:sp>
      <p:sp>
        <p:nvSpPr>
          <p:cNvPr id="8" name="AutoShape 8"/>
          <p:cNvSpPr/>
          <p:nvPr/>
        </p:nvSpPr>
        <p:spPr>
          <a:xfrm flipV="1">
            <a:off x="402216" y="2707327"/>
            <a:ext cx="9404521" cy="1830"/>
          </a:xfrm>
          <a:prstGeom prst="line">
            <a:avLst/>
          </a:prstGeom>
          <a:ln w="66675" cap="rnd">
            <a:solidFill>
              <a:srgbClr val="FFDE59"/>
            </a:solidFill>
            <a:prstDash val="solid"/>
            <a:headEnd type="none" w="sm" len="sm"/>
            <a:tailEnd type="oval" w="lg" len="lg"/>
          </a:ln>
        </p:spPr>
        <p:txBody>
          <a:bodyPr/>
          <a:lstStyle/>
          <a:p>
            <a:endParaRPr lang="en-PH"/>
          </a:p>
        </p:txBody>
      </p:sp>
      <p:sp>
        <p:nvSpPr>
          <p:cNvPr id="9" name="Freeform 9"/>
          <p:cNvSpPr/>
          <p:nvPr/>
        </p:nvSpPr>
        <p:spPr>
          <a:xfrm>
            <a:off x="1991487" y="5440395"/>
            <a:ext cx="2221367" cy="2922851"/>
          </a:xfrm>
          <a:custGeom>
            <a:avLst/>
            <a:gdLst/>
            <a:ahLst/>
            <a:cxnLst/>
            <a:rect l="l" t="t" r="r" b="b"/>
            <a:pathLst>
              <a:path w="2221367" h="2922851">
                <a:moveTo>
                  <a:pt x="0" y="0"/>
                </a:moveTo>
                <a:lnTo>
                  <a:pt x="2221367" y="0"/>
                </a:lnTo>
                <a:lnTo>
                  <a:pt x="2221367" y="2922851"/>
                </a:lnTo>
                <a:lnTo>
                  <a:pt x="0" y="29228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0" name="Freeform 10"/>
          <p:cNvSpPr/>
          <p:nvPr/>
        </p:nvSpPr>
        <p:spPr>
          <a:xfrm>
            <a:off x="6046710" y="3964545"/>
            <a:ext cx="1678080" cy="1678080"/>
          </a:xfrm>
          <a:custGeom>
            <a:avLst/>
            <a:gdLst/>
            <a:ahLst/>
            <a:cxnLst/>
            <a:rect l="l" t="t" r="r" b="b"/>
            <a:pathLst>
              <a:path w="1678080" h="1678080">
                <a:moveTo>
                  <a:pt x="0" y="0"/>
                </a:moveTo>
                <a:lnTo>
                  <a:pt x="1678080" y="0"/>
                </a:lnTo>
                <a:lnTo>
                  <a:pt x="1678080" y="1678080"/>
                </a:lnTo>
                <a:lnTo>
                  <a:pt x="0" y="16780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1" name="Freeform 11"/>
          <p:cNvSpPr/>
          <p:nvPr/>
        </p:nvSpPr>
        <p:spPr>
          <a:xfrm>
            <a:off x="6046710" y="6002276"/>
            <a:ext cx="1678080" cy="1678080"/>
          </a:xfrm>
          <a:custGeom>
            <a:avLst/>
            <a:gdLst/>
            <a:ahLst/>
            <a:cxnLst/>
            <a:rect l="l" t="t" r="r" b="b"/>
            <a:pathLst>
              <a:path w="1678080" h="1678080">
                <a:moveTo>
                  <a:pt x="0" y="0"/>
                </a:moveTo>
                <a:lnTo>
                  <a:pt x="1678080" y="0"/>
                </a:lnTo>
                <a:lnTo>
                  <a:pt x="1678080" y="1678080"/>
                </a:lnTo>
                <a:lnTo>
                  <a:pt x="0" y="16780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2" name="Freeform 12"/>
          <p:cNvSpPr/>
          <p:nvPr/>
        </p:nvSpPr>
        <p:spPr>
          <a:xfrm>
            <a:off x="6046710" y="8035741"/>
            <a:ext cx="1678080" cy="1678080"/>
          </a:xfrm>
          <a:custGeom>
            <a:avLst/>
            <a:gdLst/>
            <a:ahLst/>
            <a:cxnLst/>
            <a:rect l="l" t="t" r="r" b="b"/>
            <a:pathLst>
              <a:path w="1678080" h="1678080">
                <a:moveTo>
                  <a:pt x="0" y="0"/>
                </a:moveTo>
                <a:lnTo>
                  <a:pt x="1678080" y="0"/>
                </a:lnTo>
                <a:lnTo>
                  <a:pt x="1678080" y="1678080"/>
                </a:lnTo>
                <a:lnTo>
                  <a:pt x="0" y="16780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3" name="TextBox 13"/>
          <p:cNvSpPr txBox="1"/>
          <p:nvPr/>
        </p:nvSpPr>
        <p:spPr>
          <a:xfrm>
            <a:off x="6285363" y="4408293"/>
            <a:ext cx="1200773" cy="349249"/>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NAT 1</a:t>
            </a:r>
          </a:p>
        </p:txBody>
      </p:sp>
      <p:sp>
        <p:nvSpPr>
          <p:cNvPr id="14" name="TextBox 14"/>
          <p:cNvSpPr txBox="1"/>
          <p:nvPr/>
        </p:nvSpPr>
        <p:spPr>
          <a:xfrm>
            <a:off x="6285363" y="6464339"/>
            <a:ext cx="1200773" cy="349249"/>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NAT 2</a:t>
            </a:r>
          </a:p>
        </p:txBody>
      </p:sp>
      <p:sp>
        <p:nvSpPr>
          <p:cNvPr id="15" name="TextBox 15"/>
          <p:cNvSpPr txBox="1"/>
          <p:nvPr/>
        </p:nvSpPr>
        <p:spPr>
          <a:xfrm>
            <a:off x="6285363" y="8530399"/>
            <a:ext cx="1200773" cy="349249"/>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NAT 3</a:t>
            </a:r>
          </a:p>
        </p:txBody>
      </p:sp>
      <p:sp>
        <p:nvSpPr>
          <p:cNvPr id="16" name="TextBox 16"/>
          <p:cNvSpPr txBox="1"/>
          <p:nvPr/>
        </p:nvSpPr>
        <p:spPr>
          <a:xfrm>
            <a:off x="6332109" y="4894078"/>
            <a:ext cx="1107281" cy="257175"/>
          </a:xfrm>
          <a:prstGeom prst="rect">
            <a:avLst/>
          </a:prstGeom>
        </p:spPr>
        <p:txBody>
          <a:bodyPr lIns="0" tIns="0" rIns="0" bIns="0" rtlCol="0" anchor="t">
            <a:spAutoFit/>
          </a:bodyPr>
          <a:lstStyle/>
          <a:p>
            <a:pPr algn="ctr">
              <a:lnSpc>
                <a:spcPts val="2100"/>
              </a:lnSpc>
              <a:spcBef>
                <a:spcPct val="0"/>
              </a:spcBef>
            </a:pPr>
            <a:r>
              <a:rPr lang="en-US" sz="1500" b="1" i="1">
                <a:solidFill>
                  <a:srgbClr val="000000"/>
                </a:solidFill>
                <a:latin typeface="Open Sans Bold Italics"/>
                <a:ea typeface="Open Sans Bold Italics"/>
                <a:cs typeface="Open Sans Bold Italics"/>
                <a:sym typeface="Open Sans Bold Italics"/>
              </a:rPr>
              <a:t>203.0.113.45</a:t>
            </a:r>
          </a:p>
        </p:txBody>
      </p:sp>
      <p:sp>
        <p:nvSpPr>
          <p:cNvPr id="17" name="TextBox 17"/>
          <p:cNvSpPr txBox="1"/>
          <p:nvPr/>
        </p:nvSpPr>
        <p:spPr>
          <a:xfrm>
            <a:off x="6227185" y="6909228"/>
            <a:ext cx="1317129" cy="257175"/>
          </a:xfrm>
          <a:prstGeom prst="rect">
            <a:avLst/>
          </a:prstGeom>
        </p:spPr>
        <p:txBody>
          <a:bodyPr lIns="0" tIns="0" rIns="0" bIns="0" rtlCol="0" anchor="t">
            <a:spAutoFit/>
          </a:bodyPr>
          <a:lstStyle/>
          <a:p>
            <a:pPr algn="ctr">
              <a:lnSpc>
                <a:spcPts val="2100"/>
              </a:lnSpc>
              <a:spcBef>
                <a:spcPct val="0"/>
              </a:spcBef>
            </a:pPr>
            <a:r>
              <a:rPr lang="en-US" sz="1500" b="1" i="1">
                <a:solidFill>
                  <a:srgbClr val="000000"/>
                </a:solidFill>
                <a:latin typeface="Open Sans Bold Italics"/>
                <a:ea typeface="Open Sans Bold Italics"/>
                <a:cs typeface="Open Sans Bold Italics"/>
                <a:sym typeface="Open Sans Bold Italics"/>
              </a:rPr>
              <a:t>151.101.65.121</a:t>
            </a:r>
          </a:p>
        </p:txBody>
      </p:sp>
      <p:sp>
        <p:nvSpPr>
          <p:cNvPr id="18" name="TextBox 18"/>
          <p:cNvSpPr txBox="1"/>
          <p:nvPr/>
        </p:nvSpPr>
        <p:spPr>
          <a:xfrm>
            <a:off x="6594419" y="9012998"/>
            <a:ext cx="582662" cy="257175"/>
          </a:xfrm>
          <a:prstGeom prst="rect">
            <a:avLst/>
          </a:prstGeom>
        </p:spPr>
        <p:txBody>
          <a:bodyPr lIns="0" tIns="0" rIns="0" bIns="0" rtlCol="0" anchor="t">
            <a:spAutoFit/>
          </a:bodyPr>
          <a:lstStyle/>
          <a:p>
            <a:pPr algn="ctr">
              <a:lnSpc>
                <a:spcPts val="2100"/>
              </a:lnSpc>
              <a:spcBef>
                <a:spcPct val="0"/>
              </a:spcBef>
            </a:pPr>
            <a:r>
              <a:rPr lang="en-US" sz="1500" b="1" i="1">
                <a:solidFill>
                  <a:srgbClr val="000000"/>
                </a:solidFill>
                <a:latin typeface="Open Sans Bold Italics"/>
                <a:ea typeface="Open Sans Bold Italics"/>
                <a:cs typeface="Open Sans Bold Italics"/>
                <a:sym typeface="Open Sans Bold Italics"/>
              </a:rPr>
              <a:t>8.8.8.8</a:t>
            </a:r>
          </a:p>
        </p:txBody>
      </p:sp>
      <p:sp>
        <p:nvSpPr>
          <p:cNvPr id="19" name="AutoShape 19"/>
          <p:cNvSpPr/>
          <p:nvPr/>
        </p:nvSpPr>
        <p:spPr>
          <a:xfrm flipV="1">
            <a:off x="7863843" y="4719443"/>
            <a:ext cx="2396323" cy="19050"/>
          </a:xfrm>
          <a:prstGeom prst="line">
            <a:avLst/>
          </a:prstGeom>
          <a:ln w="38100" cap="flat">
            <a:solidFill>
              <a:srgbClr val="FFDE59"/>
            </a:solidFill>
            <a:prstDash val="solid"/>
            <a:headEnd type="none" w="sm" len="sm"/>
            <a:tailEnd type="triangle" w="lg" len="med"/>
          </a:ln>
        </p:spPr>
        <p:txBody>
          <a:bodyPr/>
          <a:lstStyle/>
          <a:p>
            <a:endParaRPr lang="en-PH"/>
          </a:p>
        </p:txBody>
      </p:sp>
      <p:sp>
        <p:nvSpPr>
          <p:cNvPr id="20" name="AutoShape 20"/>
          <p:cNvSpPr/>
          <p:nvPr/>
        </p:nvSpPr>
        <p:spPr>
          <a:xfrm flipV="1">
            <a:off x="7863843" y="6775489"/>
            <a:ext cx="2396323" cy="19050"/>
          </a:xfrm>
          <a:prstGeom prst="line">
            <a:avLst/>
          </a:prstGeom>
          <a:ln w="38100" cap="flat">
            <a:solidFill>
              <a:srgbClr val="FFDE59"/>
            </a:solidFill>
            <a:prstDash val="solid"/>
            <a:headEnd type="none" w="sm" len="sm"/>
            <a:tailEnd type="triangle" w="lg" len="med"/>
          </a:ln>
        </p:spPr>
        <p:txBody>
          <a:bodyPr/>
          <a:lstStyle/>
          <a:p>
            <a:endParaRPr lang="en-PH"/>
          </a:p>
        </p:txBody>
      </p:sp>
      <p:sp>
        <p:nvSpPr>
          <p:cNvPr id="21" name="AutoShape 21"/>
          <p:cNvSpPr/>
          <p:nvPr/>
        </p:nvSpPr>
        <p:spPr>
          <a:xfrm flipV="1">
            <a:off x="7826905" y="8898698"/>
            <a:ext cx="2396323" cy="19050"/>
          </a:xfrm>
          <a:prstGeom prst="line">
            <a:avLst/>
          </a:prstGeom>
          <a:ln w="38100" cap="flat">
            <a:solidFill>
              <a:srgbClr val="FFDE59"/>
            </a:solidFill>
            <a:prstDash val="solid"/>
            <a:headEnd type="none" w="sm" len="sm"/>
            <a:tailEnd type="triangle" w="lg" len="med"/>
          </a:ln>
        </p:spPr>
        <p:txBody>
          <a:bodyPr/>
          <a:lstStyle/>
          <a:p>
            <a:endParaRPr lang="en-PH"/>
          </a:p>
        </p:txBody>
      </p:sp>
      <p:sp>
        <p:nvSpPr>
          <p:cNvPr id="22" name="Freeform 22"/>
          <p:cNvSpPr/>
          <p:nvPr/>
        </p:nvSpPr>
        <p:spPr>
          <a:xfrm flipH="1">
            <a:off x="10497713" y="3958375"/>
            <a:ext cx="1105741" cy="1296711"/>
          </a:xfrm>
          <a:custGeom>
            <a:avLst/>
            <a:gdLst/>
            <a:ahLst/>
            <a:cxnLst/>
            <a:rect l="l" t="t" r="r" b="b"/>
            <a:pathLst>
              <a:path w="1105741" h="1296711">
                <a:moveTo>
                  <a:pt x="1105740" y="0"/>
                </a:moveTo>
                <a:lnTo>
                  <a:pt x="0" y="0"/>
                </a:lnTo>
                <a:lnTo>
                  <a:pt x="0" y="1296711"/>
                </a:lnTo>
                <a:lnTo>
                  <a:pt x="1105740" y="1296711"/>
                </a:lnTo>
                <a:lnTo>
                  <a:pt x="11057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23" name="TextBox 23"/>
          <p:cNvSpPr txBox="1"/>
          <p:nvPr/>
        </p:nvSpPr>
        <p:spPr>
          <a:xfrm>
            <a:off x="10072894" y="9836975"/>
            <a:ext cx="2193245" cy="349249"/>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Internet Router</a:t>
            </a:r>
          </a:p>
        </p:txBody>
      </p:sp>
      <p:sp>
        <p:nvSpPr>
          <p:cNvPr id="24" name="Freeform 24"/>
          <p:cNvSpPr/>
          <p:nvPr/>
        </p:nvSpPr>
        <p:spPr>
          <a:xfrm flipH="1">
            <a:off x="10497713" y="6108084"/>
            <a:ext cx="1105741" cy="1296711"/>
          </a:xfrm>
          <a:custGeom>
            <a:avLst/>
            <a:gdLst/>
            <a:ahLst/>
            <a:cxnLst/>
            <a:rect l="l" t="t" r="r" b="b"/>
            <a:pathLst>
              <a:path w="1105741" h="1296711">
                <a:moveTo>
                  <a:pt x="1105740" y="0"/>
                </a:moveTo>
                <a:lnTo>
                  <a:pt x="0" y="0"/>
                </a:lnTo>
                <a:lnTo>
                  <a:pt x="0" y="1296711"/>
                </a:lnTo>
                <a:lnTo>
                  <a:pt x="1105740" y="1296711"/>
                </a:lnTo>
                <a:lnTo>
                  <a:pt x="11057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25" name="Freeform 25"/>
          <p:cNvSpPr/>
          <p:nvPr/>
        </p:nvSpPr>
        <p:spPr>
          <a:xfrm flipH="1">
            <a:off x="10497713" y="8080481"/>
            <a:ext cx="1105741" cy="1296711"/>
          </a:xfrm>
          <a:custGeom>
            <a:avLst/>
            <a:gdLst/>
            <a:ahLst/>
            <a:cxnLst/>
            <a:rect l="l" t="t" r="r" b="b"/>
            <a:pathLst>
              <a:path w="1105741" h="1296711">
                <a:moveTo>
                  <a:pt x="1105740" y="0"/>
                </a:moveTo>
                <a:lnTo>
                  <a:pt x="0" y="0"/>
                </a:lnTo>
                <a:lnTo>
                  <a:pt x="0" y="1296711"/>
                </a:lnTo>
                <a:lnTo>
                  <a:pt x="1105740" y="1296711"/>
                </a:lnTo>
                <a:lnTo>
                  <a:pt x="11057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grpSp>
        <p:nvGrpSpPr>
          <p:cNvPr id="26" name="Group 26"/>
          <p:cNvGrpSpPr/>
          <p:nvPr/>
        </p:nvGrpSpPr>
        <p:grpSpPr>
          <a:xfrm>
            <a:off x="14226237" y="2853475"/>
            <a:ext cx="1205654" cy="495300"/>
            <a:chOff x="0" y="0"/>
            <a:chExt cx="317539" cy="130449"/>
          </a:xfrm>
        </p:grpSpPr>
        <p:sp>
          <p:nvSpPr>
            <p:cNvPr id="27" name="Freeform 27"/>
            <p:cNvSpPr/>
            <p:nvPr/>
          </p:nvSpPr>
          <p:spPr>
            <a:xfrm>
              <a:off x="0" y="0"/>
              <a:ext cx="317539" cy="130449"/>
            </a:xfrm>
            <a:custGeom>
              <a:avLst/>
              <a:gdLst/>
              <a:ahLst/>
              <a:cxnLst/>
              <a:rect l="l" t="t" r="r" b="b"/>
              <a:pathLst>
                <a:path w="317539" h="130449">
                  <a:moveTo>
                    <a:pt x="65225" y="0"/>
                  </a:moveTo>
                  <a:lnTo>
                    <a:pt x="252314" y="0"/>
                  </a:lnTo>
                  <a:cubicBezTo>
                    <a:pt x="288336" y="0"/>
                    <a:pt x="317539" y="29202"/>
                    <a:pt x="317539" y="65225"/>
                  </a:cubicBezTo>
                  <a:lnTo>
                    <a:pt x="317539" y="65225"/>
                  </a:lnTo>
                  <a:cubicBezTo>
                    <a:pt x="317539" y="82523"/>
                    <a:pt x="310667" y="99114"/>
                    <a:pt x="298435" y="111346"/>
                  </a:cubicBezTo>
                  <a:cubicBezTo>
                    <a:pt x="286203" y="123578"/>
                    <a:pt x="269613" y="130449"/>
                    <a:pt x="252314" y="130449"/>
                  </a:cubicBezTo>
                  <a:lnTo>
                    <a:pt x="65225" y="130449"/>
                  </a:lnTo>
                  <a:cubicBezTo>
                    <a:pt x="29202" y="130449"/>
                    <a:pt x="0" y="101247"/>
                    <a:pt x="0" y="65225"/>
                  </a:cubicBezTo>
                  <a:lnTo>
                    <a:pt x="0" y="65225"/>
                  </a:lnTo>
                  <a:cubicBezTo>
                    <a:pt x="0" y="29202"/>
                    <a:pt x="29202" y="0"/>
                    <a:pt x="65225" y="0"/>
                  </a:cubicBezTo>
                  <a:close/>
                </a:path>
              </a:pathLst>
            </a:custGeom>
            <a:solidFill>
              <a:srgbClr val="642EC7"/>
            </a:solidFill>
          </p:spPr>
          <p:txBody>
            <a:bodyPr/>
            <a:lstStyle/>
            <a:p>
              <a:endParaRPr lang="en-PH"/>
            </a:p>
          </p:txBody>
        </p:sp>
        <p:sp>
          <p:nvSpPr>
            <p:cNvPr id="28" name="TextBox 28"/>
            <p:cNvSpPr txBox="1"/>
            <p:nvPr/>
          </p:nvSpPr>
          <p:spPr>
            <a:xfrm>
              <a:off x="0" y="-28575"/>
              <a:ext cx="317539" cy="159024"/>
            </a:xfrm>
            <a:prstGeom prst="rect">
              <a:avLst/>
            </a:prstGeom>
          </p:spPr>
          <p:txBody>
            <a:bodyPr lIns="50800" tIns="50800" rIns="50800" bIns="50800" rtlCol="0" anchor="ctr"/>
            <a:lstStyle/>
            <a:p>
              <a:pPr algn="ctr">
                <a:lnSpc>
                  <a:spcPts val="2595"/>
                </a:lnSpc>
              </a:pPr>
              <a:endParaRPr/>
            </a:p>
          </p:txBody>
        </p:sp>
      </p:grpSp>
      <p:sp>
        <p:nvSpPr>
          <p:cNvPr id="29" name="TextBox 29"/>
          <p:cNvSpPr txBox="1"/>
          <p:nvPr/>
        </p:nvSpPr>
        <p:spPr>
          <a:xfrm>
            <a:off x="402046" y="2796325"/>
            <a:ext cx="16670737"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NAT allows multiple devices in a private network to access the internet using a </a:t>
            </a:r>
            <a:r>
              <a:rPr lang="en-US" sz="3000">
                <a:solidFill>
                  <a:srgbClr val="F6FCFE"/>
                </a:solidFill>
                <a:latin typeface="Open Sans"/>
                <a:ea typeface="Open Sans"/>
                <a:cs typeface="Open Sans"/>
                <a:sym typeface="Open Sans"/>
              </a:rPr>
              <a:t>single</a:t>
            </a:r>
            <a:r>
              <a:rPr lang="en-US" sz="3000">
                <a:solidFill>
                  <a:srgbClr val="000000"/>
                </a:solidFill>
                <a:latin typeface="Open Sans"/>
                <a:ea typeface="Open Sans"/>
                <a:cs typeface="Open Sans"/>
                <a:sym typeface="Open Sans"/>
              </a:rPr>
              <a:t> public IP address.</a:t>
            </a:r>
          </a:p>
        </p:txBody>
      </p:sp>
      <p:sp>
        <p:nvSpPr>
          <p:cNvPr id="30" name="TextBox 30"/>
          <p:cNvSpPr txBox="1"/>
          <p:nvPr/>
        </p:nvSpPr>
        <p:spPr>
          <a:xfrm>
            <a:off x="690601" y="231111"/>
            <a:ext cx="7956553" cy="436224"/>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956439"/>
            <a:ext cx="9404698"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Network Address Translation (NAT)</a:t>
            </a:r>
          </a:p>
        </p:txBody>
      </p:sp>
      <p:sp>
        <p:nvSpPr>
          <p:cNvPr id="8" name="AutoShape 8"/>
          <p:cNvSpPr/>
          <p:nvPr/>
        </p:nvSpPr>
        <p:spPr>
          <a:xfrm flipV="1">
            <a:off x="402216" y="2707327"/>
            <a:ext cx="9404521" cy="1830"/>
          </a:xfrm>
          <a:prstGeom prst="line">
            <a:avLst/>
          </a:prstGeom>
          <a:ln w="66675" cap="rnd">
            <a:solidFill>
              <a:srgbClr val="FFDE59"/>
            </a:solidFill>
            <a:prstDash val="solid"/>
            <a:headEnd type="none" w="sm" len="sm"/>
            <a:tailEnd type="oval" w="lg" len="lg"/>
          </a:ln>
        </p:spPr>
        <p:txBody>
          <a:bodyPr/>
          <a:lstStyle/>
          <a:p>
            <a:endParaRPr lang="en-PH"/>
          </a:p>
        </p:txBody>
      </p:sp>
      <p:sp>
        <p:nvSpPr>
          <p:cNvPr id="9" name="Freeform 9"/>
          <p:cNvSpPr/>
          <p:nvPr/>
        </p:nvSpPr>
        <p:spPr>
          <a:xfrm>
            <a:off x="164078" y="5141078"/>
            <a:ext cx="2221367" cy="2922851"/>
          </a:xfrm>
          <a:custGeom>
            <a:avLst/>
            <a:gdLst/>
            <a:ahLst/>
            <a:cxnLst/>
            <a:rect l="l" t="t" r="r" b="b"/>
            <a:pathLst>
              <a:path w="2221367" h="2922851">
                <a:moveTo>
                  <a:pt x="0" y="0"/>
                </a:moveTo>
                <a:lnTo>
                  <a:pt x="2221367" y="0"/>
                </a:lnTo>
                <a:lnTo>
                  <a:pt x="2221367" y="2922851"/>
                </a:lnTo>
                <a:lnTo>
                  <a:pt x="0" y="29228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0" name="Freeform 10"/>
          <p:cNvSpPr/>
          <p:nvPr/>
        </p:nvSpPr>
        <p:spPr>
          <a:xfrm>
            <a:off x="4219300" y="3665228"/>
            <a:ext cx="1678080" cy="1678080"/>
          </a:xfrm>
          <a:custGeom>
            <a:avLst/>
            <a:gdLst/>
            <a:ahLst/>
            <a:cxnLst/>
            <a:rect l="l" t="t" r="r" b="b"/>
            <a:pathLst>
              <a:path w="1678080" h="1678080">
                <a:moveTo>
                  <a:pt x="0" y="0"/>
                </a:moveTo>
                <a:lnTo>
                  <a:pt x="1678080" y="0"/>
                </a:lnTo>
                <a:lnTo>
                  <a:pt x="1678080" y="1678080"/>
                </a:lnTo>
                <a:lnTo>
                  <a:pt x="0" y="16780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1" name="Freeform 11"/>
          <p:cNvSpPr/>
          <p:nvPr/>
        </p:nvSpPr>
        <p:spPr>
          <a:xfrm>
            <a:off x="4219300" y="5702959"/>
            <a:ext cx="1678080" cy="1678080"/>
          </a:xfrm>
          <a:custGeom>
            <a:avLst/>
            <a:gdLst/>
            <a:ahLst/>
            <a:cxnLst/>
            <a:rect l="l" t="t" r="r" b="b"/>
            <a:pathLst>
              <a:path w="1678080" h="1678080">
                <a:moveTo>
                  <a:pt x="0" y="0"/>
                </a:moveTo>
                <a:lnTo>
                  <a:pt x="1678080" y="0"/>
                </a:lnTo>
                <a:lnTo>
                  <a:pt x="1678080" y="1678080"/>
                </a:lnTo>
                <a:lnTo>
                  <a:pt x="0" y="16780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2" name="Freeform 12"/>
          <p:cNvSpPr/>
          <p:nvPr/>
        </p:nvSpPr>
        <p:spPr>
          <a:xfrm>
            <a:off x="4219300" y="7736424"/>
            <a:ext cx="1678080" cy="1678080"/>
          </a:xfrm>
          <a:custGeom>
            <a:avLst/>
            <a:gdLst/>
            <a:ahLst/>
            <a:cxnLst/>
            <a:rect l="l" t="t" r="r" b="b"/>
            <a:pathLst>
              <a:path w="1678080" h="1678080">
                <a:moveTo>
                  <a:pt x="0" y="0"/>
                </a:moveTo>
                <a:lnTo>
                  <a:pt x="1678080" y="0"/>
                </a:lnTo>
                <a:lnTo>
                  <a:pt x="1678080" y="1678080"/>
                </a:lnTo>
                <a:lnTo>
                  <a:pt x="0" y="16780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3" name="AutoShape 13"/>
          <p:cNvSpPr/>
          <p:nvPr/>
        </p:nvSpPr>
        <p:spPr>
          <a:xfrm flipV="1">
            <a:off x="6036433" y="4420126"/>
            <a:ext cx="2396323" cy="19050"/>
          </a:xfrm>
          <a:prstGeom prst="line">
            <a:avLst/>
          </a:prstGeom>
          <a:ln w="38100" cap="flat">
            <a:solidFill>
              <a:srgbClr val="FFDE59"/>
            </a:solidFill>
            <a:prstDash val="solid"/>
            <a:headEnd type="none" w="sm" len="sm"/>
            <a:tailEnd type="triangle" w="lg" len="med"/>
          </a:ln>
        </p:spPr>
        <p:txBody>
          <a:bodyPr/>
          <a:lstStyle/>
          <a:p>
            <a:endParaRPr lang="en-PH"/>
          </a:p>
        </p:txBody>
      </p:sp>
      <p:sp>
        <p:nvSpPr>
          <p:cNvPr id="14" name="AutoShape 14"/>
          <p:cNvSpPr/>
          <p:nvPr/>
        </p:nvSpPr>
        <p:spPr>
          <a:xfrm flipV="1">
            <a:off x="6036433" y="6476172"/>
            <a:ext cx="2396323" cy="19050"/>
          </a:xfrm>
          <a:prstGeom prst="line">
            <a:avLst/>
          </a:prstGeom>
          <a:ln w="38100" cap="flat">
            <a:solidFill>
              <a:srgbClr val="FFDE59"/>
            </a:solidFill>
            <a:prstDash val="solid"/>
            <a:headEnd type="none" w="sm" len="sm"/>
            <a:tailEnd type="triangle" w="lg" len="med"/>
          </a:ln>
        </p:spPr>
        <p:txBody>
          <a:bodyPr/>
          <a:lstStyle/>
          <a:p>
            <a:endParaRPr lang="en-PH"/>
          </a:p>
        </p:txBody>
      </p:sp>
      <p:sp>
        <p:nvSpPr>
          <p:cNvPr id="15" name="AutoShape 15"/>
          <p:cNvSpPr/>
          <p:nvPr/>
        </p:nvSpPr>
        <p:spPr>
          <a:xfrm flipV="1">
            <a:off x="5999496" y="8599381"/>
            <a:ext cx="2396323" cy="19050"/>
          </a:xfrm>
          <a:prstGeom prst="line">
            <a:avLst/>
          </a:prstGeom>
          <a:ln w="38100" cap="flat">
            <a:solidFill>
              <a:srgbClr val="FFDE59"/>
            </a:solidFill>
            <a:prstDash val="solid"/>
            <a:headEnd type="none" w="sm" len="sm"/>
            <a:tailEnd type="triangle" w="lg" len="med"/>
          </a:ln>
        </p:spPr>
        <p:txBody>
          <a:bodyPr/>
          <a:lstStyle/>
          <a:p>
            <a:endParaRPr lang="en-PH"/>
          </a:p>
        </p:txBody>
      </p:sp>
      <p:sp>
        <p:nvSpPr>
          <p:cNvPr id="16" name="Freeform 16"/>
          <p:cNvSpPr/>
          <p:nvPr/>
        </p:nvSpPr>
        <p:spPr>
          <a:xfrm flipH="1">
            <a:off x="8670304" y="3659058"/>
            <a:ext cx="1105741" cy="1296711"/>
          </a:xfrm>
          <a:custGeom>
            <a:avLst/>
            <a:gdLst/>
            <a:ahLst/>
            <a:cxnLst/>
            <a:rect l="l" t="t" r="r" b="b"/>
            <a:pathLst>
              <a:path w="1105741" h="1296711">
                <a:moveTo>
                  <a:pt x="1105740" y="0"/>
                </a:moveTo>
                <a:lnTo>
                  <a:pt x="0" y="0"/>
                </a:lnTo>
                <a:lnTo>
                  <a:pt x="0" y="1296710"/>
                </a:lnTo>
                <a:lnTo>
                  <a:pt x="1105740" y="1296710"/>
                </a:lnTo>
                <a:lnTo>
                  <a:pt x="11057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17" name="Freeform 17"/>
          <p:cNvSpPr/>
          <p:nvPr/>
        </p:nvSpPr>
        <p:spPr>
          <a:xfrm flipH="1">
            <a:off x="8670304" y="5808767"/>
            <a:ext cx="1105741" cy="1296711"/>
          </a:xfrm>
          <a:custGeom>
            <a:avLst/>
            <a:gdLst/>
            <a:ahLst/>
            <a:cxnLst/>
            <a:rect l="l" t="t" r="r" b="b"/>
            <a:pathLst>
              <a:path w="1105741" h="1296711">
                <a:moveTo>
                  <a:pt x="1105740" y="0"/>
                </a:moveTo>
                <a:lnTo>
                  <a:pt x="0" y="0"/>
                </a:lnTo>
                <a:lnTo>
                  <a:pt x="0" y="1296711"/>
                </a:lnTo>
                <a:lnTo>
                  <a:pt x="1105740" y="1296711"/>
                </a:lnTo>
                <a:lnTo>
                  <a:pt x="11057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18" name="Freeform 18"/>
          <p:cNvSpPr/>
          <p:nvPr/>
        </p:nvSpPr>
        <p:spPr>
          <a:xfrm flipH="1">
            <a:off x="8670304" y="7781164"/>
            <a:ext cx="1105741" cy="1296711"/>
          </a:xfrm>
          <a:custGeom>
            <a:avLst/>
            <a:gdLst/>
            <a:ahLst/>
            <a:cxnLst/>
            <a:rect l="l" t="t" r="r" b="b"/>
            <a:pathLst>
              <a:path w="1105741" h="1296711">
                <a:moveTo>
                  <a:pt x="1105740" y="0"/>
                </a:moveTo>
                <a:lnTo>
                  <a:pt x="0" y="0"/>
                </a:lnTo>
                <a:lnTo>
                  <a:pt x="0" y="1296711"/>
                </a:lnTo>
                <a:lnTo>
                  <a:pt x="1105740" y="1296711"/>
                </a:lnTo>
                <a:lnTo>
                  <a:pt x="110574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19" name="AutoShape 19"/>
          <p:cNvSpPr/>
          <p:nvPr/>
        </p:nvSpPr>
        <p:spPr>
          <a:xfrm flipV="1">
            <a:off x="9933856" y="6018030"/>
            <a:ext cx="1433896" cy="702139"/>
          </a:xfrm>
          <a:prstGeom prst="line">
            <a:avLst/>
          </a:prstGeom>
          <a:ln w="38100" cap="flat">
            <a:solidFill>
              <a:srgbClr val="FFDE59"/>
            </a:solidFill>
            <a:prstDash val="solid"/>
            <a:headEnd type="none" w="sm" len="sm"/>
            <a:tailEnd type="triangle" w="lg" len="med"/>
          </a:ln>
        </p:spPr>
        <p:txBody>
          <a:bodyPr/>
          <a:lstStyle/>
          <a:p>
            <a:endParaRPr lang="en-PH"/>
          </a:p>
        </p:txBody>
      </p:sp>
      <p:sp>
        <p:nvSpPr>
          <p:cNvPr id="20" name="AutoShape 20"/>
          <p:cNvSpPr/>
          <p:nvPr/>
        </p:nvSpPr>
        <p:spPr>
          <a:xfrm>
            <a:off x="9933856" y="6720169"/>
            <a:ext cx="1448733" cy="15469"/>
          </a:xfrm>
          <a:prstGeom prst="line">
            <a:avLst/>
          </a:prstGeom>
          <a:ln w="38100" cap="flat">
            <a:solidFill>
              <a:srgbClr val="FFDE59"/>
            </a:solidFill>
            <a:prstDash val="solid"/>
            <a:headEnd type="none" w="sm" len="sm"/>
            <a:tailEnd type="triangle" w="lg" len="med"/>
          </a:ln>
        </p:spPr>
        <p:txBody>
          <a:bodyPr/>
          <a:lstStyle/>
          <a:p>
            <a:endParaRPr lang="en-PH"/>
          </a:p>
        </p:txBody>
      </p:sp>
      <p:sp>
        <p:nvSpPr>
          <p:cNvPr id="21" name="AutoShape 21"/>
          <p:cNvSpPr/>
          <p:nvPr/>
        </p:nvSpPr>
        <p:spPr>
          <a:xfrm>
            <a:off x="9932929" y="6718652"/>
            <a:ext cx="1431456" cy="608308"/>
          </a:xfrm>
          <a:prstGeom prst="line">
            <a:avLst/>
          </a:prstGeom>
          <a:ln w="38100" cap="flat">
            <a:solidFill>
              <a:srgbClr val="FFDE59"/>
            </a:solidFill>
            <a:prstDash val="solid"/>
            <a:headEnd type="none" w="sm" len="sm"/>
            <a:tailEnd type="triangle" w="lg" len="med"/>
          </a:ln>
        </p:spPr>
        <p:txBody>
          <a:bodyPr/>
          <a:lstStyle/>
          <a:p>
            <a:endParaRPr lang="en-PH"/>
          </a:p>
        </p:txBody>
      </p:sp>
      <p:sp>
        <p:nvSpPr>
          <p:cNvPr id="22" name="AutoShape 22"/>
          <p:cNvSpPr/>
          <p:nvPr/>
        </p:nvSpPr>
        <p:spPr>
          <a:xfrm flipV="1">
            <a:off x="9946115" y="3760536"/>
            <a:ext cx="1433896" cy="702139"/>
          </a:xfrm>
          <a:prstGeom prst="line">
            <a:avLst/>
          </a:prstGeom>
          <a:ln w="38100" cap="flat">
            <a:solidFill>
              <a:srgbClr val="FFDE59"/>
            </a:solidFill>
            <a:prstDash val="solid"/>
            <a:headEnd type="none" w="sm" len="sm"/>
            <a:tailEnd type="triangle" w="lg" len="med"/>
          </a:ln>
        </p:spPr>
        <p:txBody>
          <a:bodyPr/>
          <a:lstStyle/>
          <a:p>
            <a:endParaRPr lang="en-PH"/>
          </a:p>
        </p:txBody>
      </p:sp>
      <p:sp>
        <p:nvSpPr>
          <p:cNvPr id="23" name="AutoShape 23"/>
          <p:cNvSpPr/>
          <p:nvPr/>
        </p:nvSpPr>
        <p:spPr>
          <a:xfrm>
            <a:off x="9946115" y="4462675"/>
            <a:ext cx="1448733" cy="15469"/>
          </a:xfrm>
          <a:prstGeom prst="line">
            <a:avLst/>
          </a:prstGeom>
          <a:ln w="38100" cap="flat">
            <a:solidFill>
              <a:srgbClr val="FFDE59"/>
            </a:solidFill>
            <a:prstDash val="solid"/>
            <a:headEnd type="none" w="sm" len="sm"/>
            <a:tailEnd type="triangle" w="lg" len="med"/>
          </a:ln>
        </p:spPr>
        <p:txBody>
          <a:bodyPr/>
          <a:lstStyle/>
          <a:p>
            <a:endParaRPr lang="en-PH"/>
          </a:p>
        </p:txBody>
      </p:sp>
      <p:sp>
        <p:nvSpPr>
          <p:cNvPr id="24" name="AutoShape 24"/>
          <p:cNvSpPr/>
          <p:nvPr/>
        </p:nvSpPr>
        <p:spPr>
          <a:xfrm>
            <a:off x="9932929" y="4418609"/>
            <a:ext cx="1431456" cy="608308"/>
          </a:xfrm>
          <a:prstGeom prst="line">
            <a:avLst/>
          </a:prstGeom>
          <a:ln w="38100" cap="flat">
            <a:solidFill>
              <a:srgbClr val="FFDE59"/>
            </a:solidFill>
            <a:prstDash val="solid"/>
            <a:headEnd type="none" w="sm" len="sm"/>
            <a:tailEnd type="triangle" w="lg" len="med"/>
          </a:ln>
        </p:spPr>
        <p:txBody>
          <a:bodyPr/>
          <a:lstStyle/>
          <a:p>
            <a:endParaRPr lang="en-PH"/>
          </a:p>
        </p:txBody>
      </p:sp>
      <p:sp>
        <p:nvSpPr>
          <p:cNvPr id="25" name="AutoShape 25"/>
          <p:cNvSpPr/>
          <p:nvPr/>
        </p:nvSpPr>
        <p:spPr>
          <a:xfrm flipV="1">
            <a:off x="9958373" y="8033962"/>
            <a:ext cx="1433896" cy="702139"/>
          </a:xfrm>
          <a:prstGeom prst="line">
            <a:avLst/>
          </a:prstGeom>
          <a:ln w="38100" cap="flat">
            <a:solidFill>
              <a:srgbClr val="FFDE59"/>
            </a:solidFill>
            <a:prstDash val="solid"/>
            <a:headEnd type="none" w="sm" len="sm"/>
            <a:tailEnd type="triangle" w="lg" len="med"/>
          </a:ln>
        </p:spPr>
        <p:txBody>
          <a:bodyPr/>
          <a:lstStyle/>
          <a:p>
            <a:endParaRPr lang="en-PH"/>
          </a:p>
        </p:txBody>
      </p:sp>
      <p:sp>
        <p:nvSpPr>
          <p:cNvPr id="26" name="AutoShape 26"/>
          <p:cNvSpPr/>
          <p:nvPr/>
        </p:nvSpPr>
        <p:spPr>
          <a:xfrm>
            <a:off x="9958373" y="8736101"/>
            <a:ext cx="1448733" cy="15469"/>
          </a:xfrm>
          <a:prstGeom prst="line">
            <a:avLst/>
          </a:prstGeom>
          <a:ln w="38100" cap="flat">
            <a:solidFill>
              <a:srgbClr val="FFDE59"/>
            </a:solidFill>
            <a:prstDash val="solid"/>
            <a:headEnd type="none" w="sm" len="sm"/>
            <a:tailEnd type="triangle" w="lg" len="med"/>
          </a:ln>
        </p:spPr>
        <p:txBody>
          <a:bodyPr/>
          <a:lstStyle/>
          <a:p>
            <a:endParaRPr lang="en-PH"/>
          </a:p>
        </p:txBody>
      </p:sp>
      <p:sp>
        <p:nvSpPr>
          <p:cNvPr id="27" name="AutoShape 27"/>
          <p:cNvSpPr/>
          <p:nvPr/>
        </p:nvSpPr>
        <p:spPr>
          <a:xfrm>
            <a:off x="9968403" y="8734584"/>
            <a:ext cx="1431456" cy="608308"/>
          </a:xfrm>
          <a:prstGeom prst="line">
            <a:avLst/>
          </a:prstGeom>
          <a:ln w="38100" cap="flat">
            <a:solidFill>
              <a:srgbClr val="FFDE59"/>
            </a:solidFill>
            <a:prstDash val="solid"/>
            <a:headEnd type="none" w="sm" len="sm"/>
            <a:tailEnd type="triangle" w="lg" len="med"/>
          </a:ln>
        </p:spPr>
        <p:txBody>
          <a:bodyPr/>
          <a:lstStyle/>
          <a:p>
            <a:endParaRPr lang="en-PH"/>
          </a:p>
        </p:txBody>
      </p:sp>
      <p:sp>
        <p:nvSpPr>
          <p:cNvPr id="28" name="Freeform 28"/>
          <p:cNvSpPr/>
          <p:nvPr/>
        </p:nvSpPr>
        <p:spPr>
          <a:xfrm>
            <a:off x="11550313" y="3443110"/>
            <a:ext cx="575109" cy="600636"/>
          </a:xfrm>
          <a:custGeom>
            <a:avLst/>
            <a:gdLst/>
            <a:ahLst/>
            <a:cxnLst/>
            <a:rect l="l" t="t" r="r" b="b"/>
            <a:pathLst>
              <a:path w="575109" h="600636">
                <a:moveTo>
                  <a:pt x="0" y="0"/>
                </a:moveTo>
                <a:lnTo>
                  <a:pt x="575109" y="0"/>
                </a:lnTo>
                <a:lnTo>
                  <a:pt x="575109" y="600635"/>
                </a:lnTo>
                <a:lnTo>
                  <a:pt x="0" y="6006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29" name="TextBox 29"/>
          <p:cNvSpPr txBox="1"/>
          <p:nvPr/>
        </p:nvSpPr>
        <p:spPr>
          <a:xfrm>
            <a:off x="4457954" y="4108976"/>
            <a:ext cx="1200773" cy="349249"/>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NAT 1</a:t>
            </a:r>
          </a:p>
        </p:txBody>
      </p:sp>
      <p:sp>
        <p:nvSpPr>
          <p:cNvPr id="30" name="TextBox 30"/>
          <p:cNvSpPr txBox="1"/>
          <p:nvPr/>
        </p:nvSpPr>
        <p:spPr>
          <a:xfrm>
            <a:off x="4457954" y="6165022"/>
            <a:ext cx="1200773" cy="349249"/>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NAT 2</a:t>
            </a:r>
          </a:p>
        </p:txBody>
      </p:sp>
      <p:sp>
        <p:nvSpPr>
          <p:cNvPr id="31" name="TextBox 31"/>
          <p:cNvSpPr txBox="1"/>
          <p:nvPr/>
        </p:nvSpPr>
        <p:spPr>
          <a:xfrm>
            <a:off x="4457954" y="8231082"/>
            <a:ext cx="1200773" cy="349249"/>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NAT 3</a:t>
            </a:r>
          </a:p>
        </p:txBody>
      </p:sp>
      <p:sp>
        <p:nvSpPr>
          <p:cNvPr id="32" name="TextBox 32"/>
          <p:cNvSpPr txBox="1"/>
          <p:nvPr/>
        </p:nvSpPr>
        <p:spPr>
          <a:xfrm>
            <a:off x="4504700" y="4594761"/>
            <a:ext cx="1107281" cy="257175"/>
          </a:xfrm>
          <a:prstGeom prst="rect">
            <a:avLst/>
          </a:prstGeom>
        </p:spPr>
        <p:txBody>
          <a:bodyPr lIns="0" tIns="0" rIns="0" bIns="0" rtlCol="0" anchor="t">
            <a:spAutoFit/>
          </a:bodyPr>
          <a:lstStyle/>
          <a:p>
            <a:pPr algn="ctr">
              <a:lnSpc>
                <a:spcPts val="2100"/>
              </a:lnSpc>
              <a:spcBef>
                <a:spcPct val="0"/>
              </a:spcBef>
            </a:pPr>
            <a:r>
              <a:rPr lang="en-US" sz="1500" b="1" i="1">
                <a:solidFill>
                  <a:srgbClr val="000000"/>
                </a:solidFill>
                <a:latin typeface="Open Sans Bold Italics"/>
                <a:ea typeface="Open Sans Bold Italics"/>
                <a:cs typeface="Open Sans Bold Italics"/>
                <a:sym typeface="Open Sans Bold Italics"/>
              </a:rPr>
              <a:t>203.0.113.45</a:t>
            </a:r>
          </a:p>
        </p:txBody>
      </p:sp>
      <p:sp>
        <p:nvSpPr>
          <p:cNvPr id="33" name="TextBox 33"/>
          <p:cNvSpPr txBox="1"/>
          <p:nvPr/>
        </p:nvSpPr>
        <p:spPr>
          <a:xfrm>
            <a:off x="4399776" y="6609911"/>
            <a:ext cx="1317129" cy="257175"/>
          </a:xfrm>
          <a:prstGeom prst="rect">
            <a:avLst/>
          </a:prstGeom>
        </p:spPr>
        <p:txBody>
          <a:bodyPr lIns="0" tIns="0" rIns="0" bIns="0" rtlCol="0" anchor="t">
            <a:spAutoFit/>
          </a:bodyPr>
          <a:lstStyle/>
          <a:p>
            <a:pPr algn="ctr">
              <a:lnSpc>
                <a:spcPts val="2100"/>
              </a:lnSpc>
              <a:spcBef>
                <a:spcPct val="0"/>
              </a:spcBef>
            </a:pPr>
            <a:r>
              <a:rPr lang="en-US" sz="1500" b="1" i="1">
                <a:solidFill>
                  <a:srgbClr val="000000"/>
                </a:solidFill>
                <a:latin typeface="Open Sans Bold Italics"/>
                <a:ea typeface="Open Sans Bold Italics"/>
                <a:cs typeface="Open Sans Bold Italics"/>
                <a:sym typeface="Open Sans Bold Italics"/>
              </a:rPr>
              <a:t>151.101.65.121</a:t>
            </a:r>
          </a:p>
        </p:txBody>
      </p:sp>
      <p:sp>
        <p:nvSpPr>
          <p:cNvPr id="34" name="TextBox 34"/>
          <p:cNvSpPr txBox="1"/>
          <p:nvPr/>
        </p:nvSpPr>
        <p:spPr>
          <a:xfrm>
            <a:off x="4767009" y="8713681"/>
            <a:ext cx="582662" cy="257175"/>
          </a:xfrm>
          <a:prstGeom prst="rect">
            <a:avLst/>
          </a:prstGeom>
        </p:spPr>
        <p:txBody>
          <a:bodyPr lIns="0" tIns="0" rIns="0" bIns="0" rtlCol="0" anchor="t">
            <a:spAutoFit/>
          </a:bodyPr>
          <a:lstStyle/>
          <a:p>
            <a:pPr algn="ctr">
              <a:lnSpc>
                <a:spcPts val="2100"/>
              </a:lnSpc>
              <a:spcBef>
                <a:spcPct val="0"/>
              </a:spcBef>
            </a:pPr>
            <a:r>
              <a:rPr lang="en-US" sz="1500" b="1" i="1">
                <a:solidFill>
                  <a:srgbClr val="000000"/>
                </a:solidFill>
                <a:latin typeface="Open Sans Bold Italics"/>
                <a:ea typeface="Open Sans Bold Italics"/>
                <a:cs typeface="Open Sans Bold Italics"/>
                <a:sym typeface="Open Sans Bold Italics"/>
              </a:rPr>
              <a:t>8.8.8.8</a:t>
            </a:r>
          </a:p>
        </p:txBody>
      </p:sp>
      <p:sp>
        <p:nvSpPr>
          <p:cNvPr id="35" name="TextBox 35"/>
          <p:cNvSpPr txBox="1"/>
          <p:nvPr/>
        </p:nvSpPr>
        <p:spPr>
          <a:xfrm>
            <a:off x="8126551" y="9719900"/>
            <a:ext cx="2193245" cy="349249"/>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Internet Router</a:t>
            </a:r>
          </a:p>
        </p:txBody>
      </p:sp>
      <p:sp>
        <p:nvSpPr>
          <p:cNvPr id="36" name="Freeform 36"/>
          <p:cNvSpPr/>
          <p:nvPr/>
        </p:nvSpPr>
        <p:spPr>
          <a:xfrm>
            <a:off x="11550313" y="4100759"/>
            <a:ext cx="575109" cy="600636"/>
          </a:xfrm>
          <a:custGeom>
            <a:avLst/>
            <a:gdLst/>
            <a:ahLst/>
            <a:cxnLst/>
            <a:rect l="l" t="t" r="r" b="b"/>
            <a:pathLst>
              <a:path w="575109" h="600636">
                <a:moveTo>
                  <a:pt x="0" y="0"/>
                </a:moveTo>
                <a:lnTo>
                  <a:pt x="575109" y="0"/>
                </a:lnTo>
                <a:lnTo>
                  <a:pt x="575109" y="600635"/>
                </a:lnTo>
                <a:lnTo>
                  <a:pt x="0" y="6006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37" name="Freeform 37"/>
          <p:cNvSpPr/>
          <p:nvPr/>
        </p:nvSpPr>
        <p:spPr>
          <a:xfrm>
            <a:off x="11550313" y="4722763"/>
            <a:ext cx="575109" cy="600636"/>
          </a:xfrm>
          <a:custGeom>
            <a:avLst/>
            <a:gdLst/>
            <a:ahLst/>
            <a:cxnLst/>
            <a:rect l="l" t="t" r="r" b="b"/>
            <a:pathLst>
              <a:path w="575109" h="600636">
                <a:moveTo>
                  <a:pt x="0" y="0"/>
                </a:moveTo>
                <a:lnTo>
                  <a:pt x="575109" y="0"/>
                </a:lnTo>
                <a:lnTo>
                  <a:pt x="575109" y="600636"/>
                </a:lnTo>
                <a:lnTo>
                  <a:pt x="0" y="6006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38" name="Freeform 38"/>
          <p:cNvSpPr/>
          <p:nvPr/>
        </p:nvSpPr>
        <p:spPr>
          <a:xfrm>
            <a:off x="11544718" y="5601855"/>
            <a:ext cx="575109" cy="600636"/>
          </a:xfrm>
          <a:custGeom>
            <a:avLst/>
            <a:gdLst/>
            <a:ahLst/>
            <a:cxnLst/>
            <a:rect l="l" t="t" r="r" b="b"/>
            <a:pathLst>
              <a:path w="575109" h="600636">
                <a:moveTo>
                  <a:pt x="0" y="0"/>
                </a:moveTo>
                <a:lnTo>
                  <a:pt x="575108" y="0"/>
                </a:lnTo>
                <a:lnTo>
                  <a:pt x="575108" y="600635"/>
                </a:lnTo>
                <a:lnTo>
                  <a:pt x="0" y="6006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39" name="Freeform 39"/>
          <p:cNvSpPr/>
          <p:nvPr/>
        </p:nvSpPr>
        <p:spPr>
          <a:xfrm>
            <a:off x="11544718" y="6259504"/>
            <a:ext cx="575109" cy="600636"/>
          </a:xfrm>
          <a:custGeom>
            <a:avLst/>
            <a:gdLst/>
            <a:ahLst/>
            <a:cxnLst/>
            <a:rect l="l" t="t" r="r" b="b"/>
            <a:pathLst>
              <a:path w="575109" h="600636">
                <a:moveTo>
                  <a:pt x="0" y="0"/>
                </a:moveTo>
                <a:lnTo>
                  <a:pt x="575108" y="0"/>
                </a:lnTo>
                <a:lnTo>
                  <a:pt x="575108" y="600636"/>
                </a:lnTo>
                <a:lnTo>
                  <a:pt x="0" y="6006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40" name="Freeform 40"/>
          <p:cNvSpPr/>
          <p:nvPr/>
        </p:nvSpPr>
        <p:spPr>
          <a:xfrm>
            <a:off x="11544718" y="6881508"/>
            <a:ext cx="575109" cy="600636"/>
          </a:xfrm>
          <a:custGeom>
            <a:avLst/>
            <a:gdLst/>
            <a:ahLst/>
            <a:cxnLst/>
            <a:rect l="l" t="t" r="r" b="b"/>
            <a:pathLst>
              <a:path w="575109" h="600636">
                <a:moveTo>
                  <a:pt x="0" y="0"/>
                </a:moveTo>
                <a:lnTo>
                  <a:pt x="575108" y="0"/>
                </a:lnTo>
                <a:lnTo>
                  <a:pt x="575108" y="600636"/>
                </a:lnTo>
                <a:lnTo>
                  <a:pt x="0" y="6006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41" name="Freeform 41"/>
          <p:cNvSpPr/>
          <p:nvPr/>
        </p:nvSpPr>
        <p:spPr>
          <a:xfrm>
            <a:off x="11578760" y="7736424"/>
            <a:ext cx="575109" cy="600636"/>
          </a:xfrm>
          <a:custGeom>
            <a:avLst/>
            <a:gdLst/>
            <a:ahLst/>
            <a:cxnLst/>
            <a:rect l="l" t="t" r="r" b="b"/>
            <a:pathLst>
              <a:path w="575109" h="600636">
                <a:moveTo>
                  <a:pt x="0" y="0"/>
                </a:moveTo>
                <a:lnTo>
                  <a:pt x="575109" y="0"/>
                </a:lnTo>
                <a:lnTo>
                  <a:pt x="575109" y="600636"/>
                </a:lnTo>
                <a:lnTo>
                  <a:pt x="0" y="6006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42" name="Freeform 42"/>
          <p:cNvSpPr/>
          <p:nvPr/>
        </p:nvSpPr>
        <p:spPr>
          <a:xfrm>
            <a:off x="11578760" y="8394073"/>
            <a:ext cx="575109" cy="600636"/>
          </a:xfrm>
          <a:custGeom>
            <a:avLst/>
            <a:gdLst/>
            <a:ahLst/>
            <a:cxnLst/>
            <a:rect l="l" t="t" r="r" b="b"/>
            <a:pathLst>
              <a:path w="575109" h="600636">
                <a:moveTo>
                  <a:pt x="0" y="0"/>
                </a:moveTo>
                <a:lnTo>
                  <a:pt x="575109" y="0"/>
                </a:lnTo>
                <a:lnTo>
                  <a:pt x="575109" y="600636"/>
                </a:lnTo>
                <a:lnTo>
                  <a:pt x="0" y="6006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43" name="Freeform 43"/>
          <p:cNvSpPr/>
          <p:nvPr/>
        </p:nvSpPr>
        <p:spPr>
          <a:xfrm>
            <a:off x="11578760" y="9016078"/>
            <a:ext cx="575109" cy="600636"/>
          </a:xfrm>
          <a:custGeom>
            <a:avLst/>
            <a:gdLst/>
            <a:ahLst/>
            <a:cxnLst/>
            <a:rect l="l" t="t" r="r" b="b"/>
            <a:pathLst>
              <a:path w="575109" h="600636">
                <a:moveTo>
                  <a:pt x="0" y="0"/>
                </a:moveTo>
                <a:lnTo>
                  <a:pt x="575109" y="0"/>
                </a:lnTo>
                <a:lnTo>
                  <a:pt x="575109" y="600635"/>
                </a:lnTo>
                <a:lnTo>
                  <a:pt x="0" y="6006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44" name="TextBox 44"/>
          <p:cNvSpPr txBox="1"/>
          <p:nvPr/>
        </p:nvSpPr>
        <p:spPr>
          <a:xfrm>
            <a:off x="11908136" y="9731013"/>
            <a:ext cx="2193245" cy="349249"/>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Private IP Address</a:t>
            </a:r>
          </a:p>
        </p:txBody>
      </p:sp>
      <p:grpSp>
        <p:nvGrpSpPr>
          <p:cNvPr id="45" name="Group 45"/>
          <p:cNvGrpSpPr/>
          <p:nvPr/>
        </p:nvGrpSpPr>
        <p:grpSpPr>
          <a:xfrm>
            <a:off x="12287347" y="3611313"/>
            <a:ext cx="2112264" cy="384687"/>
            <a:chOff x="0" y="0"/>
            <a:chExt cx="556316" cy="101317"/>
          </a:xfrm>
        </p:grpSpPr>
        <p:sp>
          <p:nvSpPr>
            <p:cNvPr id="46" name="Freeform 46"/>
            <p:cNvSpPr/>
            <p:nvPr/>
          </p:nvSpPr>
          <p:spPr>
            <a:xfrm>
              <a:off x="0" y="0"/>
              <a:ext cx="556316" cy="101317"/>
            </a:xfrm>
            <a:custGeom>
              <a:avLst/>
              <a:gdLst/>
              <a:ahLst/>
              <a:cxnLst/>
              <a:rect l="l" t="t" r="r" b="b"/>
              <a:pathLst>
                <a:path w="556316" h="101317">
                  <a:moveTo>
                    <a:pt x="50658" y="0"/>
                  </a:moveTo>
                  <a:lnTo>
                    <a:pt x="505658" y="0"/>
                  </a:lnTo>
                  <a:cubicBezTo>
                    <a:pt x="519094" y="0"/>
                    <a:pt x="531979" y="5337"/>
                    <a:pt x="541479" y="14838"/>
                  </a:cubicBezTo>
                  <a:cubicBezTo>
                    <a:pt x="550979" y="24338"/>
                    <a:pt x="556316" y="37223"/>
                    <a:pt x="556316" y="50658"/>
                  </a:cubicBezTo>
                  <a:lnTo>
                    <a:pt x="556316" y="50658"/>
                  </a:lnTo>
                  <a:cubicBezTo>
                    <a:pt x="556316" y="64094"/>
                    <a:pt x="550979" y="76979"/>
                    <a:pt x="541479" y="86479"/>
                  </a:cubicBezTo>
                  <a:cubicBezTo>
                    <a:pt x="531979" y="95980"/>
                    <a:pt x="519094" y="101317"/>
                    <a:pt x="505658" y="101317"/>
                  </a:cubicBezTo>
                  <a:lnTo>
                    <a:pt x="50658" y="101317"/>
                  </a:lnTo>
                  <a:cubicBezTo>
                    <a:pt x="37223" y="101317"/>
                    <a:pt x="24338" y="95980"/>
                    <a:pt x="14838" y="86479"/>
                  </a:cubicBezTo>
                  <a:cubicBezTo>
                    <a:pt x="5337" y="76979"/>
                    <a:pt x="0" y="64094"/>
                    <a:pt x="0" y="50658"/>
                  </a:cubicBezTo>
                  <a:lnTo>
                    <a:pt x="0" y="50658"/>
                  </a:lnTo>
                  <a:cubicBezTo>
                    <a:pt x="0" y="37223"/>
                    <a:pt x="5337" y="24338"/>
                    <a:pt x="14838" y="14838"/>
                  </a:cubicBezTo>
                  <a:cubicBezTo>
                    <a:pt x="24338" y="5337"/>
                    <a:pt x="37223" y="0"/>
                    <a:pt x="50658" y="0"/>
                  </a:cubicBezTo>
                  <a:close/>
                </a:path>
              </a:pathLst>
            </a:custGeom>
            <a:solidFill>
              <a:srgbClr val="642EC7"/>
            </a:solidFill>
          </p:spPr>
          <p:txBody>
            <a:bodyPr/>
            <a:lstStyle/>
            <a:p>
              <a:endParaRPr lang="en-PH"/>
            </a:p>
          </p:txBody>
        </p:sp>
        <p:sp>
          <p:nvSpPr>
            <p:cNvPr id="47" name="TextBox 47"/>
            <p:cNvSpPr txBox="1"/>
            <p:nvPr/>
          </p:nvSpPr>
          <p:spPr>
            <a:xfrm>
              <a:off x="0" y="-28575"/>
              <a:ext cx="556316" cy="129892"/>
            </a:xfrm>
            <a:prstGeom prst="rect">
              <a:avLst/>
            </a:prstGeom>
          </p:spPr>
          <p:txBody>
            <a:bodyPr lIns="50800" tIns="50800" rIns="50800" bIns="50800" rtlCol="0" anchor="ctr"/>
            <a:lstStyle/>
            <a:p>
              <a:pPr algn="ctr">
                <a:lnSpc>
                  <a:spcPts val="2595"/>
                </a:lnSpc>
              </a:pPr>
              <a:endParaRPr/>
            </a:p>
          </p:txBody>
        </p:sp>
      </p:grpSp>
      <p:sp>
        <p:nvSpPr>
          <p:cNvPr id="48" name="TextBox 48"/>
          <p:cNvSpPr txBox="1"/>
          <p:nvPr/>
        </p:nvSpPr>
        <p:spPr>
          <a:xfrm>
            <a:off x="12544443" y="3630483"/>
            <a:ext cx="1411039" cy="305326"/>
          </a:xfrm>
          <a:prstGeom prst="rect">
            <a:avLst/>
          </a:prstGeom>
        </p:spPr>
        <p:txBody>
          <a:bodyPr lIns="0" tIns="0" rIns="0" bIns="0" rtlCol="0" anchor="t">
            <a:spAutoFit/>
          </a:bodyPr>
          <a:lstStyle/>
          <a:p>
            <a:pPr algn="l">
              <a:lnSpc>
                <a:spcPts val="2595"/>
              </a:lnSpc>
              <a:spcBef>
                <a:spcPct val="0"/>
              </a:spcBef>
            </a:pPr>
            <a:r>
              <a:rPr lang="en-US" sz="1854" b="1">
                <a:solidFill>
                  <a:srgbClr val="F6FCFE"/>
                </a:solidFill>
                <a:latin typeface="Open Sans Bold"/>
                <a:ea typeface="Open Sans Bold"/>
                <a:cs typeface="Open Sans Bold"/>
                <a:sym typeface="Open Sans Bold"/>
              </a:rPr>
              <a:t>192.168.1.10</a:t>
            </a:r>
          </a:p>
        </p:txBody>
      </p:sp>
      <p:grpSp>
        <p:nvGrpSpPr>
          <p:cNvPr id="49" name="Group 49"/>
          <p:cNvGrpSpPr/>
          <p:nvPr/>
        </p:nvGrpSpPr>
        <p:grpSpPr>
          <a:xfrm>
            <a:off x="12306397" y="4251282"/>
            <a:ext cx="2112264" cy="384687"/>
            <a:chOff x="0" y="0"/>
            <a:chExt cx="556316" cy="101317"/>
          </a:xfrm>
        </p:grpSpPr>
        <p:sp>
          <p:nvSpPr>
            <p:cNvPr id="50" name="Freeform 50"/>
            <p:cNvSpPr/>
            <p:nvPr/>
          </p:nvSpPr>
          <p:spPr>
            <a:xfrm>
              <a:off x="0" y="0"/>
              <a:ext cx="556316" cy="101317"/>
            </a:xfrm>
            <a:custGeom>
              <a:avLst/>
              <a:gdLst/>
              <a:ahLst/>
              <a:cxnLst/>
              <a:rect l="l" t="t" r="r" b="b"/>
              <a:pathLst>
                <a:path w="556316" h="101317">
                  <a:moveTo>
                    <a:pt x="50658" y="0"/>
                  </a:moveTo>
                  <a:lnTo>
                    <a:pt x="505658" y="0"/>
                  </a:lnTo>
                  <a:cubicBezTo>
                    <a:pt x="519094" y="0"/>
                    <a:pt x="531979" y="5337"/>
                    <a:pt x="541479" y="14838"/>
                  </a:cubicBezTo>
                  <a:cubicBezTo>
                    <a:pt x="550979" y="24338"/>
                    <a:pt x="556316" y="37223"/>
                    <a:pt x="556316" y="50658"/>
                  </a:cubicBezTo>
                  <a:lnTo>
                    <a:pt x="556316" y="50658"/>
                  </a:lnTo>
                  <a:cubicBezTo>
                    <a:pt x="556316" y="64094"/>
                    <a:pt x="550979" y="76979"/>
                    <a:pt x="541479" y="86479"/>
                  </a:cubicBezTo>
                  <a:cubicBezTo>
                    <a:pt x="531979" y="95980"/>
                    <a:pt x="519094" y="101317"/>
                    <a:pt x="505658" y="101317"/>
                  </a:cubicBezTo>
                  <a:lnTo>
                    <a:pt x="50658" y="101317"/>
                  </a:lnTo>
                  <a:cubicBezTo>
                    <a:pt x="37223" y="101317"/>
                    <a:pt x="24338" y="95980"/>
                    <a:pt x="14838" y="86479"/>
                  </a:cubicBezTo>
                  <a:cubicBezTo>
                    <a:pt x="5337" y="76979"/>
                    <a:pt x="0" y="64094"/>
                    <a:pt x="0" y="50658"/>
                  </a:cubicBezTo>
                  <a:lnTo>
                    <a:pt x="0" y="50658"/>
                  </a:lnTo>
                  <a:cubicBezTo>
                    <a:pt x="0" y="37223"/>
                    <a:pt x="5337" y="24338"/>
                    <a:pt x="14838" y="14838"/>
                  </a:cubicBezTo>
                  <a:cubicBezTo>
                    <a:pt x="24338" y="5337"/>
                    <a:pt x="37223" y="0"/>
                    <a:pt x="50658" y="0"/>
                  </a:cubicBezTo>
                  <a:close/>
                </a:path>
              </a:pathLst>
            </a:custGeom>
            <a:solidFill>
              <a:srgbClr val="642EC7"/>
            </a:solidFill>
          </p:spPr>
          <p:txBody>
            <a:bodyPr/>
            <a:lstStyle/>
            <a:p>
              <a:endParaRPr lang="en-PH"/>
            </a:p>
          </p:txBody>
        </p:sp>
        <p:sp>
          <p:nvSpPr>
            <p:cNvPr id="51" name="TextBox 51"/>
            <p:cNvSpPr txBox="1"/>
            <p:nvPr/>
          </p:nvSpPr>
          <p:spPr>
            <a:xfrm>
              <a:off x="0" y="-28575"/>
              <a:ext cx="556316" cy="129892"/>
            </a:xfrm>
            <a:prstGeom prst="rect">
              <a:avLst/>
            </a:prstGeom>
          </p:spPr>
          <p:txBody>
            <a:bodyPr lIns="50800" tIns="50800" rIns="50800" bIns="50800" rtlCol="0" anchor="ctr"/>
            <a:lstStyle/>
            <a:p>
              <a:pPr algn="ctr">
                <a:lnSpc>
                  <a:spcPts val="2595"/>
                </a:lnSpc>
              </a:pPr>
              <a:endParaRPr/>
            </a:p>
          </p:txBody>
        </p:sp>
      </p:grpSp>
      <p:grpSp>
        <p:nvGrpSpPr>
          <p:cNvPr id="52" name="Group 52"/>
          <p:cNvGrpSpPr/>
          <p:nvPr/>
        </p:nvGrpSpPr>
        <p:grpSpPr>
          <a:xfrm>
            <a:off x="12306397" y="4812781"/>
            <a:ext cx="2112264" cy="384687"/>
            <a:chOff x="0" y="0"/>
            <a:chExt cx="556316" cy="101317"/>
          </a:xfrm>
        </p:grpSpPr>
        <p:sp>
          <p:nvSpPr>
            <p:cNvPr id="53" name="Freeform 53"/>
            <p:cNvSpPr/>
            <p:nvPr/>
          </p:nvSpPr>
          <p:spPr>
            <a:xfrm>
              <a:off x="0" y="0"/>
              <a:ext cx="556316" cy="101317"/>
            </a:xfrm>
            <a:custGeom>
              <a:avLst/>
              <a:gdLst/>
              <a:ahLst/>
              <a:cxnLst/>
              <a:rect l="l" t="t" r="r" b="b"/>
              <a:pathLst>
                <a:path w="556316" h="101317">
                  <a:moveTo>
                    <a:pt x="50658" y="0"/>
                  </a:moveTo>
                  <a:lnTo>
                    <a:pt x="505658" y="0"/>
                  </a:lnTo>
                  <a:cubicBezTo>
                    <a:pt x="519094" y="0"/>
                    <a:pt x="531979" y="5337"/>
                    <a:pt x="541479" y="14838"/>
                  </a:cubicBezTo>
                  <a:cubicBezTo>
                    <a:pt x="550979" y="24338"/>
                    <a:pt x="556316" y="37223"/>
                    <a:pt x="556316" y="50658"/>
                  </a:cubicBezTo>
                  <a:lnTo>
                    <a:pt x="556316" y="50658"/>
                  </a:lnTo>
                  <a:cubicBezTo>
                    <a:pt x="556316" y="64094"/>
                    <a:pt x="550979" y="76979"/>
                    <a:pt x="541479" y="86479"/>
                  </a:cubicBezTo>
                  <a:cubicBezTo>
                    <a:pt x="531979" y="95980"/>
                    <a:pt x="519094" y="101317"/>
                    <a:pt x="505658" y="101317"/>
                  </a:cubicBezTo>
                  <a:lnTo>
                    <a:pt x="50658" y="101317"/>
                  </a:lnTo>
                  <a:cubicBezTo>
                    <a:pt x="37223" y="101317"/>
                    <a:pt x="24338" y="95980"/>
                    <a:pt x="14838" y="86479"/>
                  </a:cubicBezTo>
                  <a:cubicBezTo>
                    <a:pt x="5337" y="76979"/>
                    <a:pt x="0" y="64094"/>
                    <a:pt x="0" y="50658"/>
                  </a:cubicBezTo>
                  <a:lnTo>
                    <a:pt x="0" y="50658"/>
                  </a:lnTo>
                  <a:cubicBezTo>
                    <a:pt x="0" y="37223"/>
                    <a:pt x="5337" y="24338"/>
                    <a:pt x="14838" y="14838"/>
                  </a:cubicBezTo>
                  <a:cubicBezTo>
                    <a:pt x="24338" y="5337"/>
                    <a:pt x="37223" y="0"/>
                    <a:pt x="50658" y="0"/>
                  </a:cubicBezTo>
                  <a:close/>
                </a:path>
              </a:pathLst>
            </a:custGeom>
            <a:solidFill>
              <a:srgbClr val="642EC7"/>
            </a:solidFill>
          </p:spPr>
          <p:txBody>
            <a:bodyPr/>
            <a:lstStyle/>
            <a:p>
              <a:endParaRPr lang="en-PH"/>
            </a:p>
          </p:txBody>
        </p:sp>
        <p:sp>
          <p:nvSpPr>
            <p:cNvPr id="54" name="TextBox 54"/>
            <p:cNvSpPr txBox="1"/>
            <p:nvPr/>
          </p:nvSpPr>
          <p:spPr>
            <a:xfrm>
              <a:off x="0" y="-28575"/>
              <a:ext cx="556316" cy="129892"/>
            </a:xfrm>
            <a:prstGeom prst="rect">
              <a:avLst/>
            </a:prstGeom>
          </p:spPr>
          <p:txBody>
            <a:bodyPr lIns="50800" tIns="50800" rIns="50800" bIns="50800" rtlCol="0" anchor="ctr"/>
            <a:lstStyle/>
            <a:p>
              <a:pPr algn="ctr">
                <a:lnSpc>
                  <a:spcPts val="2595"/>
                </a:lnSpc>
              </a:pPr>
              <a:endParaRPr/>
            </a:p>
          </p:txBody>
        </p:sp>
      </p:grpSp>
      <p:sp>
        <p:nvSpPr>
          <p:cNvPr id="55" name="TextBox 55"/>
          <p:cNvSpPr txBox="1"/>
          <p:nvPr/>
        </p:nvSpPr>
        <p:spPr>
          <a:xfrm>
            <a:off x="12506422" y="4262700"/>
            <a:ext cx="1007864" cy="305326"/>
          </a:xfrm>
          <a:prstGeom prst="rect">
            <a:avLst/>
          </a:prstGeom>
        </p:spPr>
        <p:txBody>
          <a:bodyPr lIns="0" tIns="0" rIns="0" bIns="0" rtlCol="0" anchor="t">
            <a:spAutoFit/>
          </a:bodyPr>
          <a:lstStyle/>
          <a:p>
            <a:pPr algn="l">
              <a:lnSpc>
                <a:spcPts val="2595"/>
              </a:lnSpc>
              <a:spcBef>
                <a:spcPct val="0"/>
              </a:spcBef>
            </a:pPr>
            <a:r>
              <a:rPr lang="en-US" sz="1854" b="1">
                <a:solidFill>
                  <a:srgbClr val="F0F7FE"/>
                </a:solidFill>
                <a:latin typeface="Open Sans Bold"/>
                <a:ea typeface="Open Sans Bold"/>
                <a:cs typeface="Open Sans Bold"/>
                <a:sym typeface="Open Sans Bold"/>
              </a:rPr>
              <a:t>10.0.2.25</a:t>
            </a:r>
          </a:p>
        </p:txBody>
      </p:sp>
      <p:sp>
        <p:nvSpPr>
          <p:cNvPr id="56" name="TextBox 56"/>
          <p:cNvSpPr txBox="1"/>
          <p:nvPr/>
        </p:nvSpPr>
        <p:spPr>
          <a:xfrm>
            <a:off x="12506422" y="4838174"/>
            <a:ext cx="1547182" cy="305326"/>
          </a:xfrm>
          <a:prstGeom prst="rect">
            <a:avLst/>
          </a:prstGeom>
        </p:spPr>
        <p:txBody>
          <a:bodyPr lIns="0" tIns="0" rIns="0" bIns="0" rtlCol="0" anchor="t">
            <a:spAutoFit/>
          </a:bodyPr>
          <a:lstStyle/>
          <a:p>
            <a:pPr algn="l">
              <a:lnSpc>
                <a:spcPts val="2595"/>
              </a:lnSpc>
              <a:spcBef>
                <a:spcPct val="0"/>
              </a:spcBef>
            </a:pPr>
            <a:r>
              <a:rPr lang="en-US" sz="1854" b="1">
                <a:solidFill>
                  <a:srgbClr val="F0F7FE"/>
                </a:solidFill>
                <a:latin typeface="Open Sans Bold"/>
                <a:ea typeface="Open Sans Bold"/>
                <a:cs typeface="Open Sans Bold"/>
                <a:sym typeface="Open Sans Bold"/>
              </a:rPr>
              <a:t>172.16.0.100</a:t>
            </a:r>
          </a:p>
        </p:txBody>
      </p:sp>
      <p:grpSp>
        <p:nvGrpSpPr>
          <p:cNvPr id="57" name="Group 57"/>
          <p:cNvGrpSpPr/>
          <p:nvPr/>
        </p:nvGrpSpPr>
        <p:grpSpPr>
          <a:xfrm>
            <a:off x="12281751" y="5766744"/>
            <a:ext cx="2112264" cy="384687"/>
            <a:chOff x="0" y="0"/>
            <a:chExt cx="556316" cy="101317"/>
          </a:xfrm>
        </p:grpSpPr>
        <p:sp>
          <p:nvSpPr>
            <p:cNvPr id="58" name="Freeform 58"/>
            <p:cNvSpPr/>
            <p:nvPr/>
          </p:nvSpPr>
          <p:spPr>
            <a:xfrm>
              <a:off x="0" y="0"/>
              <a:ext cx="556316" cy="101317"/>
            </a:xfrm>
            <a:custGeom>
              <a:avLst/>
              <a:gdLst/>
              <a:ahLst/>
              <a:cxnLst/>
              <a:rect l="l" t="t" r="r" b="b"/>
              <a:pathLst>
                <a:path w="556316" h="101317">
                  <a:moveTo>
                    <a:pt x="50658" y="0"/>
                  </a:moveTo>
                  <a:lnTo>
                    <a:pt x="505658" y="0"/>
                  </a:lnTo>
                  <a:cubicBezTo>
                    <a:pt x="519094" y="0"/>
                    <a:pt x="531979" y="5337"/>
                    <a:pt x="541479" y="14838"/>
                  </a:cubicBezTo>
                  <a:cubicBezTo>
                    <a:pt x="550979" y="24338"/>
                    <a:pt x="556316" y="37223"/>
                    <a:pt x="556316" y="50658"/>
                  </a:cubicBezTo>
                  <a:lnTo>
                    <a:pt x="556316" y="50658"/>
                  </a:lnTo>
                  <a:cubicBezTo>
                    <a:pt x="556316" y="64094"/>
                    <a:pt x="550979" y="76979"/>
                    <a:pt x="541479" y="86479"/>
                  </a:cubicBezTo>
                  <a:cubicBezTo>
                    <a:pt x="531979" y="95980"/>
                    <a:pt x="519094" y="101317"/>
                    <a:pt x="505658" y="101317"/>
                  </a:cubicBezTo>
                  <a:lnTo>
                    <a:pt x="50658" y="101317"/>
                  </a:lnTo>
                  <a:cubicBezTo>
                    <a:pt x="37223" y="101317"/>
                    <a:pt x="24338" y="95980"/>
                    <a:pt x="14838" y="86479"/>
                  </a:cubicBezTo>
                  <a:cubicBezTo>
                    <a:pt x="5337" y="76979"/>
                    <a:pt x="0" y="64094"/>
                    <a:pt x="0" y="50658"/>
                  </a:cubicBezTo>
                  <a:lnTo>
                    <a:pt x="0" y="50658"/>
                  </a:lnTo>
                  <a:cubicBezTo>
                    <a:pt x="0" y="37223"/>
                    <a:pt x="5337" y="24338"/>
                    <a:pt x="14838" y="14838"/>
                  </a:cubicBezTo>
                  <a:cubicBezTo>
                    <a:pt x="24338" y="5337"/>
                    <a:pt x="37223" y="0"/>
                    <a:pt x="50658" y="0"/>
                  </a:cubicBezTo>
                  <a:close/>
                </a:path>
              </a:pathLst>
            </a:custGeom>
            <a:solidFill>
              <a:srgbClr val="642EC7"/>
            </a:solidFill>
          </p:spPr>
          <p:txBody>
            <a:bodyPr/>
            <a:lstStyle/>
            <a:p>
              <a:endParaRPr lang="en-PH"/>
            </a:p>
          </p:txBody>
        </p:sp>
        <p:sp>
          <p:nvSpPr>
            <p:cNvPr id="59" name="TextBox 59"/>
            <p:cNvSpPr txBox="1"/>
            <p:nvPr/>
          </p:nvSpPr>
          <p:spPr>
            <a:xfrm>
              <a:off x="0" y="-28575"/>
              <a:ext cx="556316" cy="129892"/>
            </a:xfrm>
            <a:prstGeom prst="rect">
              <a:avLst/>
            </a:prstGeom>
          </p:spPr>
          <p:txBody>
            <a:bodyPr lIns="50800" tIns="50800" rIns="50800" bIns="50800" rtlCol="0" anchor="ctr"/>
            <a:lstStyle/>
            <a:p>
              <a:pPr algn="ctr">
                <a:lnSpc>
                  <a:spcPts val="2595"/>
                </a:lnSpc>
              </a:pPr>
              <a:endParaRPr/>
            </a:p>
          </p:txBody>
        </p:sp>
      </p:grpSp>
      <p:sp>
        <p:nvSpPr>
          <p:cNvPr id="60" name="TextBox 60"/>
          <p:cNvSpPr txBox="1"/>
          <p:nvPr/>
        </p:nvSpPr>
        <p:spPr>
          <a:xfrm>
            <a:off x="12538848" y="5785914"/>
            <a:ext cx="1411039" cy="305326"/>
          </a:xfrm>
          <a:prstGeom prst="rect">
            <a:avLst/>
          </a:prstGeom>
        </p:spPr>
        <p:txBody>
          <a:bodyPr lIns="0" tIns="0" rIns="0" bIns="0" rtlCol="0" anchor="t">
            <a:spAutoFit/>
          </a:bodyPr>
          <a:lstStyle/>
          <a:p>
            <a:pPr algn="l">
              <a:lnSpc>
                <a:spcPts val="2595"/>
              </a:lnSpc>
              <a:spcBef>
                <a:spcPct val="0"/>
              </a:spcBef>
            </a:pPr>
            <a:r>
              <a:rPr lang="en-US" sz="1854" b="1">
                <a:solidFill>
                  <a:srgbClr val="F6FCFE"/>
                </a:solidFill>
                <a:latin typeface="Open Sans Bold"/>
                <a:ea typeface="Open Sans Bold"/>
                <a:cs typeface="Open Sans Bold"/>
                <a:sym typeface="Open Sans Bold"/>
              </a:rPr>
              <a:t>192.168.1.10</a:t>
            </a:r>
          </a:p>
        </p:txBody>
      </p:sp>
      <p:grpSp>
        <p:nvGrpSpPr>
          <p:cNvPr id="61" name="Group 61"/>
          <p:cNvGrpSpPr/>
          <p:nvPr/>
        </p:nvGrpSpPr>
        <p:grpSpPr>
          <a:xfrm>
            <a:off x="12300801" y="6406714"/>
            <a:ext cx="2112264" cy="384687"/>
            <a:chOff x="0" y="0"/>
            <a:chExt cx="556316" cy="101317"/>
          </a:xfrm>
        </p:grpSpPr>
        <p:sp>
          <p:nvSpPr>
            <p:cNvPr id="62" name="Freeform 62"/>
            <p:cNvSpPr/>
            <p:nvPr/>
          </p:nvSpPr>
          <p:spPr>
            <a:xfrm>
              <a:off x="0" y="0"/>
              <a:ext cx="556316" cy="101317"/>
            </a:xfrm>
            <a:custGeom>
              <a:avLst/>
              <a:gdLst/>
              <a:ahLst/>
              <a:cxnLst/>
              <a:rect l="l" t="t" r="r" b="b"/>
              <a:pathLst>
                <a:path w="556316" h="101317">
                  <a:moveTo>
                    <a:pt x="50658" y="0"/>
                  </a:moveTo>
                  <a:lnTo>
                    <a:pt x="505658" y="0"/>
                  </a:lnTo>
                  <a:cubicBezTo>
                    <a:pt x="519094" y="0"/>
                    <a:pt x="531979" y="5337"/>
                    <a:pt x="541479" y="14838"/>
                  </a:cubicBezTo>
                  <a:cubicBezTo>
                    <a:pt x="550979" y="24338"/>
                    <a:pt x="556316" y="37223"/>
                    <a:pt x="556316" y="50658"/>
                  </a:cubicBezTo>
                  <a:lnTo>
                    <a:pt x="556316" y="50658"/>
                  </a:lnTo>
                  <a:cubicBezTo>
                    <a:pt x="556316" y="64094"/>
                    <a:pt x="550979" y="76979"/>
                    <a:pt x="541479" y="86479"/>
                  </a:cubicBezTo>
                  <a:cubicBezTo>
                    <a:pt x="531979" y="95980"/>
                    <a:pt x="519094" y="101317"/>
                    <a:pt x="505658" y="101317"/>
                  </a:cubicBezTo>
                  <a:lnTo>
                    <a:pt x="50658" y="101317"/>
                  </a:lnTo>
                  <a:cubicBezTo>
                    <a:pt x="37223" y="101317"/>
                    <a:pt x="24338" y="95980"/>
                    <a:pt x="14838" y="86479"/>
                  </a:cubicBezTo>
                  <a:cubicBezTo>
                    <a:pt x="5337" y="76979"/>
                    <a:pt x="0" y="64094"/>
                    <a:pt x="0" y="50658"/>
                  </a:cubicBezTo>
                  <a:lnTo>
                    <a:pt x="0" y="50658"/>
                  </a:lnTo>
                  <a:cubicBezTo>
                    <a:pt x="0" y="37223"/>
                    <a:pt x="5337" y="24338"/>
                    <a:pt x="14838" y="14838"/>
                  </a:cubicBezTo>
                  <a:cubicBezTo>
                    <a:pt x="24338" y="5337"/>
                    <a:pt x="37223" y="0"/>
                    <a:pt x="50658" y="0"/>
                  </a:cubicBezTo>
                  <a:close/>
                </a:path>
              </a:pathLst>
            </a:custGeom>
            <a:solidFill>
              <a:srgbClr val="642EC7"/>
            </a:solidFill>
          </p:spPr>
          <p:txBody>
            <a:bodyPr/>
            <a:lstStyle/>
            <a:p>
              <a:endParaRPr lang="en-PH"/>
            </a:p>
          </p:txBody>
        </p:sp>
        <p:sp>
          <p:nvSpPr>
            <p:cNvPr id="63" name="TextBox 63"/>
            <p:cNvSpPr txBox="1"/>
            <p:nvPr/>
          </p:nvSpPr>
          <p:spPr>
            <a:xfrm>
              <a:off x="0" y="-28575"/>
              <a:ext cx="556316" cy="129892"/>
            </a:xfrm>
            <a:prstGeom prst="rect">
              <a:avLst/>
            </a:prstGeom>
          </p:spPr>
          <p:txBody>
            <a:bodyPr lIns="50800" tIns="50800" rIns="50800" bIns="50800" rtlCol="0" anchor="ctr"/>
            <a:lstStyle/>
            <a:p>
              <a:pPr algn="ctr">
                <a:lnSpc>
                  <a:spcPts val="2595"/>
                </a:lnSpc>
              </a:pPr>
              <a:endParaRPr/>
            </a:p>
          </p:txBody>
        </p:sp>
      </p:grpSp>
      <p:grpSp>
        <p:nvGrpSpPr>
          <p:cNvPr id="64" name="Group 64"/>
          <p:cNvGrpSpPr/>
          <p:nvPr/>
        </p:nvGrpSpPr>
        <p:grpSpPr>
          <a:xfrm>
            <a:off x="12300801" y="6968212"/>
            <a:ext cx="2112264" cy="384687"/>
            <a:chOff x="0" y="0"/>
            <a:chExt cx="556316" cy="101317"/>
          </a:xfrm>
        </p:grpSpPr>
        <p:sp>
          <p:nvSpPr>
            <p:cNvPr id="65" name="Freeform 65"/>
            <p:cNvSpPr/>
            <p:nvPr/>
          </p:nvSpPr>
          <p:spPr>
            <a:xfrm>
              <a:off x="0" y="0"/>
              <a:ext cx="556316" cy="101317"/>
            </a:xfrm>
            <a:custGeom>
              <a:avLst/>
              <a:gdLst/>
              <a:ahLst/>
              <a:cxnLst/>
              <a:rect l="l" t="t" r="r" b="b"/>
              <a:pathLst>
                <a:path w="556316" h="101317">
                  <a:moveTo>
                    <a:pt x="50658" y="0"/>
                  </a:moveTo>
                  <a:lnTo>
                    <a:pt x="505658" y="0"/>
                  </a:lnTo>
                  <a:cubicBezTo>
                    <a:pt x="519094" y="0"/>
                    <a:pt x="531979" y="5337"/>
                    <a:pt x="541479" y="14838"/>
                  </a:cubicBezTo>
                  <a:cubicBezTo>
                    <a:pt x="550979" y="24338"/>
                    <a:pt x="556316" y="37223"/>
                    <a:pt x="556316" y="50658"/>
                  </a:cubicBezTo>
                  <a:lnTo>
                    <a:pt x="556316" y="50658"/>
                  </a:lnTo>
                  <a:cubicBezTo>
                    <a:pt x="556316" y="64094"/>
                    <a:pt x="550979" y="76979"/>
                    <a:pt x="541479" y="86479"/>
                  </a:cubicBezTo>
                  <a:cubicBezTo>
                    <a:pt x="531979" y="95980"/>
                    <a:pt x="519094" y="101317"/>
                    <a:pt x="505658" y="101317"/>
                  </a:cubicBezTo>
                  <a:lnTo>
                    <a:pt x="50658" y="101317"/>
                  </a:lnTo>
                  <a:cubicBezTo>
                    <a:pt x="37223" y="101317"/>
                    <a:pt x="24338" y="95980"/>
                    <a:pt x="14838" y="86479"/>
                  </a:cubicBezTo>
                  <a:cubicBezTo>
                    <a:pt x="5337" y="76979"/>
                    <a:pt x="0" y="64094"/>
                    <a:pt x="0" y="50658"/>
                  </a:cubicBezTo>
                  <a:lnTo>
                    <a:pt x="0" y="50658"/>
                  </a:lnTo>
                  <a:cubicBezTo>
                    <a:pt x="0" y="37223"/>
                    <a:pt x="5337" y="24338"/>
                    <a:pt x="14838" y="14838"/>
                  </a:cubicBezTo>
                  <a:cubicBezTo>
                    <a:pt x="24338" y="5337"/>
                    <a:pt x="37223" y="0"/>
                    <a:pt x="50658" y="0"/>
                  </a:cubicBezTo>
                  <a:close/>
                </a:path>
              </a:pathLst>
            </a:custGeom>
            <a:solidFill>
              <a:srgbClr val="642EC7"/>
            </a:solidFill>
          </p:spPr>
          <p:txBody>
            <a:bodyPr/>
            <a:lstStyle/>
            <a:p>
              <a:endParaRPr lang="en-PH"/>
            </a:p>
          </p:txBody>
        </p:sp>
        <p:sp>
          <p:nvSpPr>
            <p:cNvPr id="66" name="TextBox 66"/>
            <p:cNvSpPr txBox="1"/>
            <p:nvPr/>
          </p:nvSpPr>
          <p:spPr>
            <a:xfrm>
              <a:off x="0" y="-28575"/>
              <a:ext cx="556316" cy="129892"/>
            </a:xfrm>
            <a:prstGeom prst="rect">
              <a:avLst/>
            </a:prstGeom>
          </p:spPr>
          <p:txBody>
            <a:bodyPr lIns="50800" tIns="50800" rIns="50800" bIns="50800" rtlCol="0" anchor="ctr"/>
            <a:lstStyle/>
            <a:p>
              <a:pPr algn="ctr">
                <a:lnSpc>
                  <a:spcPts val="2595"/>
                </a:lnSpc>
              </a:pPr>
              <a:endParaRPr/>
            </a:p>
          </p:txBody>
        </p:sp>
      </p:grpSp>
      <p:sp>
        <p:nvSpPr>
          <p:cNvPr id="67" name="TextBox 67"/>
          <p:cNvSpPr txBox="1"/>
          <p:nvPr/>
        </p:nvSpPr>
        <p:spPr>
          <a:xfrm>
            <a:off x="12500826" y="6418132"/>
            <a:ext cx="1007864" cy="305326"/>
          </a:xfrm>
          <a:prstGeom prst="rect">
            <a:avLst/>
          </a:prstGeom>
        </p:spPr>
        <p:txBody>
          <a:bodyPr lIns="0" tIns="0" rIns="0" bIns="0" rtlCol="0" anchor="t">
            <a:spAutoFit/>
          </a:bodyPr>
          <a:lstStyle/>
          <a:p>
            <a:pPr algn="l">
              <a:lnSpc>
                <a:spcPts val="2595"/>
              </a:lnSpc>
              <a:spcBef>
                <a:spcPct val="0"/>
              </a:spcBef>
            </a:pPr>
            <a:r>
              <a:rPr lang="en-US" sz="1854" b="1">
                <a:solidFill>
                  <a:srgbClr val="F0F7FE"/>
                </a:solidFill>
                <a:latin typeface="Open Sans Bold"/>
                <a:ea typeface="Open Sans Bold"/>
                <a:cs typeface="Open Sans Bold"/>
                <a:sym typeface="Open Sans Bold"/>
              </a:rPr>
              <a:t>10.0.2.25</a:t>
            </a:r>
          </a:p>
        </p:txBody>
      </p:sp>
      <p:sp>
        <p:nvSpPr>
          <p:cNvPr id="68" name="TextBox 68"/>
          <p:cNvSpPr txBox="1"/>
          <p:nvPr/>
        </p:nvSpPr>
        <p:spPr>
          <a:xfrm>
            <a:off x="12500826" y="6993605"/>
            <a:ext cx="1547182" cy="305326"/>
          </a:xfrm>
          <a:prstGeom prst="rect">
            <a:avLst/>
          </a:prstGeom>
        </p:spPr>
        <p:txBody>
          <a:bodyPr lIns="0" tIns="0" rIns="0" bIns="0" rtlCol="0" anchor="t">
            <a:spAutoFit/>
          </a:bodyPr>
          <a:lstStyle/>
          <a:p>
            <a:pPr algn="l">
              <a:lnSpc>
                <a:spcPts val="2595"/>
              </a:lnSpc>
              <a:spcBef>
                <a:spcPct val="0"/>
              </a:spcBef>
            </a:pPr>
            <a:r>
              <a:rPr lang="en-US" sz="1854" b="1">
                <a:solidFill>
                  <a:srgbClr val="F0F7FE"/>
                </a:solidFill>
                <a:latin typeface="Open Sans Bold"/>
                <a:ea typeface="Open Sans Bold"/>
                <a:cs typeface="Open Sans Bold"/>
                <a:sym typeface="Open Sans Bold"/>
              </a:rPr>
              <a:t>172.16.0.100</a:t>
            </a:r>
          </a:p>
        </p:txBody>
      </p:sp>
      <p:grpSp>
        <p:nvGrpSpPr>
          <p:cNvPr id="69" name="Group 69"/>
          <p:cNvGrpSpPr/>
          <p:nvPr/>
        </p:nvGrpSpPr>
        <p:grpSpPr>
          <a:xfrm>
            <a:off x="12306397" y="7901313"/>
            <a:ext cx="2112264" cy="384687"/>
            <a:chOff x="0" y="0"/>
            <a:chExt cx="556316" cy="101317"/>
          </a:xfrm>
        </p:grpSpPr>
        <p:sp>
          <p:nvSpPr>
            <p:cNvPr id="70" name="Freeform 70"/>
            <p:cNvSpPr/>
            <p:nvPr/>
          </p:nvSpPr>
          <p:spPr>
            <a:xfrm>
              <a:off x="0" y="0"/>
              <a:ext cx="556316" cy="101317"/>
            </a:xfrm>
            <a:custGeom>
              <a:avLst/>
              <a:gdLst/>
              <a:ahLst/>
              <a:cxnLst/>
              <a:rect l="l" t="t" r="r" b="b"/>
              <a:pathLst>
                <a:path w="556316" h="101317">
                  <a:moveTo>
                    <a:pt x="50658" y="0"/>
                  </a:moveTo>
                  <a:lnTo>
                    <a:pt x="505658" y="0"/>
                  </a:lnTo>
                  <a:cubicBezTo>
                    <a:pt x="519094" y="0"/>
                    <a:pt x="531979" y="5337"/>
                    <a:pt x="541479" y="14838"/>
                  </a:cubicBezTo>
                  <a:cubicBezTo>
                    <a:pt x="550979" y="24338"/>
                    <a:pt x="556316" y="37223"/>
                    <a:pt x="556316" y="50658"/>
                  </a:cubicBezTo>
                  <a:lnTo>
                    <a:pt x="556316" y="50658"/>
                  </a:lnTo>
                  <a:cubicBezTo>
                    <a:pt x="556316" y="64094"/>
                    <a:pt x="550979" y="76979"/>
                    <a:pt x="541479" y="86479"/>
                  </a:cubicBezTo>
                  <a:cubicBezTo>
                    <a:pt x="531979" y="95980"/>
                    <a:pt x="519094" y="101317"/>
                    <a:pt x="505658" y="101317"/>
                  </a:cubicBezTo>
                  <a:lnTo>
                    <a:pt x="50658" y="101317"/>
                  </a:lnTo>
                  <a:cubicBezTo>
                    <a:pt x="37223" y="101317"/>
                    <a:pt x="24338" y="95980"/>
                    <a:pt x="14838" y="86479"/>
                  </a:cubicBezTo>
                  <a:cubicBezTo>
                    <a:pt x="5337" y="76979"/>
                    <a:pt x="0" y="64094"/>
                    <a:pt x="0" y="50658"/>
                  </a:cubicBezTo>
                  <a:lnTo>
                    <a:pt x="0" y="50658"/>
                  </a:lnTo>
                  <a:cubicBezTo>
                    <a:pt x="0" y="37223"/>
                    <a:pt x="5337" y="24338"/>
                    <a:pt x="14838" y="14838"/>
                  </a:cubicBezTo>
                  <a:cubicBezTo>
                    <a:pt x="24338" y="5337"/>
                    <a:pt x="37223" y="0"/>
                    <a:pt x="50658" y="0"/>
                  </a:cubicBezTo>
                  <a:close/>
                </a:path>
              </a:pathLst>
            </a:custGeom>
            <a:solidFill>
              <a:srgbClr val="642EC7"/>
            </a:solidFill>
          </p:spPr>
          <p:txBody>
            <a:bodyPr/>
            <a:lstStyle/>
            <a:p>
              <a:endParaRPr lang="en-PH"/>
            </a:p>
          </p:txBody>
        </p:sp>
        <p:sp>
          <p:nvSpPr>
            <p:cNvPr id="71" name="TextBox 71"/>
            <p:cNvSpPr txBox="1"/>
            <p:nvPr/>
          </p:nvSpPr>
          <p:spPr>
            <a:xfrm>
              <a:off x="0" y="-28575"/>
              <a:ext cx="556316" cy="129892"/>
            </a:xfrm>
            <a:prstGeom prst="rect">
              <a:avLst/>
            </a:prstGeom>
          </p:spPr>
          <p:txBody>
            <a:bodyPr lIns="50800" tIns="50800" rIns="50800" bIns="50800" rtlCol="0" anchor="ctr"/>
            <a:lstStyle/>
            <a:p>
              <a:pPr algn="ctr">
                <a:lnSpc>
                  <a:spcPts val="2595"/>
                </a:lnSpc>
              </a:pPr>
              <a:endParaRPr/>
            </a:p>
          </p:txBody>
        </p:sp>
      </p:grpSp>
      <p:sp>
        <p:nvSpPr>
          <p:cNvPr id="72" name="TextBox 72"/>
          <p:cNvSpPr txBox="1"/>
          <p:nvPr/>
        </p:nvSpPr>
        <p:spPr>
          <a:xfrm>
            <a:off x="12563493" y="7920483"/>
            <a:ext cx="1411039" cy="305326"/>
          </a:xfrm>
          <a:prstGeom prst="rect">
            <a:avLst/>
          </a:prstGeom>
        </p:spPr>
        <p:txBody>
          <a:bodyPr lIns="0" tIns="0" rIns="0" bIns="0" rtlCol="0" anchor="t">
            <a:spAutoFit/>
          </a:bodyPr>
          <a:lstStyle/>
          <a:p>
            <a:pPr algn="l">
              <a:lnSpc>
                <a:spcPts val="2595"/>
              </a:lnSpc>
              <a:spcBef>
                <a:spcPct val="0"/>
              </a:spcBef>
            </a:pPr>
            <a:r>
              <a:rPr lang="en-US" sz="1854" b="1">
                <a:solidFill>
                  <a:srgbClr val="F6FCFE"/>
                </a:solidFill>
                <a:latin typeface="Open Sans Bold"/>
                <a:ea typeface="Open Sans Bold"/>
                <a:cs typeface="Open Sans Bold"/>
                <a:sym typeface="Open Sans Bold"/>
              </a:rPr>
              <a:t>192.168.1.10</a:t>
            </a:r>
          </a:p>
        </p:txBody>
      </p:sp>
      <p:grpSp>
        <p:nvGrpSpPr>
          <p:cNvPr id="73" name="Group 73"/>
          <p:cNvGrpSpPr/>
          <p:nvPr/>
        </p:nvGrpSpPr>
        <p:grpSpPr>
          <a:xfrm>
            <a:off x="12325447" y="8541283"/>
            <a:ext cx="2112264" cy="384687"/>
            <a:chOff x="0" y="0"/>
            <a:chExt cx="556316" cy="101317"/>
          </a:xfrm>
        </p:grpSpPr>
        <p:sp>
          <p:nvSpPr>
            <p:cNvPr id="74" name="Freeform 74"/>
            <p:cNvSpPr/>
            <p:nvPr/>
          </p:nvSpPr>
          <p:spPr>
            <a:xfrm>
              <a:off x="0" y="0"/>
              <a:ext cx="556316" cy="101317"/>
            </a:xfrm>
            <a:custGeom>
              <a:avLst/>
              <a:gdLst/>
              <a:ahLst/>
              <a:cxnLst/>
              <a:rect l="l" t="t" r="r" b="b"/>
              <a:pathLst>
                <a:path w="556316" h="101317">
                  <a:moveTo>
                    <a:pt x="50658" y="0"/>
                  </a:moveTo>
                  <a:lnTo>
                    <a:pt x="505658" y="0"/>
                  </a:lnTo>
                  <a:cubicBezTo>
                    <a:pt x="519094" y="0"/>
                    <a:pt x="531979" y="5337"/>
                    <a:pt x="541479" y="14838"/>
                  </a:cubicBezTo>
                  <a:cubicBezTo>
                    <a:pt x="550979" y="24338"/>
                    <a:pt x="556316" y="37223"/>
                    <a:pt x="556316" y="50658"/>
                  </a:cubicBezTo>
                  <a:lnTo>
                    <a:pt x="556316" y="50658"/>
                  </a:lnTo>
                  <a:cubicBezTo>
                    <a:pt x="556316" y="64094"/>
                    <a:pt x="550979" y="76979"/>
                    <a:pt x="541479" y="86479"/>
                  </a:cubicBezTo>
                  <a:cubicBezTo>
                    <a:pt x="531979" y="95980"/>
                    <a:pt x="519094" y="101317"/>
                    <a:pt x="505658" y="101317"/>
                  </a:cubicBezTo>
                  <a:lnTo>
                    <a:pt x="50658" y="101317"/>
                  </a:lnTo>
                  <a:cubicBezTo>
                    <a:pt x="37223" y="101317"/>
                    <a:pt x="24338" y="95980"/>
                    <a:pt x="14838" y="86479"/>
                  </a:cubicBezTo>
                  <a:cubicBezTo>
                    <a:pt x="5337" y="76979"/>
                    <a:pt x="0" y="64094"/>
                    <a:pt x="0" y="50658"/>
                  </a:cubicBezTo>
                  <a:lnTo>
                    <a:pt x="0" y="50658"/>
                  </a:lnTo>
                  <a:cubicBezTo>
                    <a:pt x="0" y="37223"/>
                    <a:pt x="5337" y="24338"/>
                    <a:pt x="14838" y="14838"/>
                  </a:cubicBezTo>
                  <a:cubicBezTo>
                    <a:pt x="24338" y="5337"/>
                    <a:pt x="37223" y="0"/>
                    <a:pt x="50658" y="0"/>
                  </a:cubicBezTo>
                  <a:close/>
                </a:path>
              </a:pathLst>
            </a:custGeom>
            <a:solidFill>
              <a:srgbClr val="642EC7"/>
            </a:solidFill>
          </p:spPr>
          <p:txBody>
            <a:bodyPr/>
            <a:lstStyle/>
            <a:p>
              <a:endParaRPr lang="en-PH"/>
            </a:p>
          </p:txBody>
        </p:sp>
        <p:sp>
          <p:nvSpPr>
            <p:cNvPr id="75" name="TextBox 75"/>
            <p:cNvSpPr txBox="1"/>
            <p:nvPr/>
          </p:nvSpPr>
          <p:spPr>
            <a:xfrm>
              <a:off x="0" y="-28575"/>
              <a:ext cx="556316" cy="129892"/>
            </a:xfrm>
            <a:prstGeom prst="rect">
              <a:avLst/>
            </a:prstGeom>
          </p:spPr>
          <p:txBody>
            <a:bodyPr lIns="50800" tIns="50800" rIns="50800" bIns="50800" rtlCol="0" anchor="ctr"/>
            <a:lstStyle/>
            <a:p>
              <a:pPr algn="ctr">
                <a:lnSpc>
                  <a:spcPts val="2595"/>
                </a:lnSpc>
              </a:pPr>
              <a:endParaRPr/>
            </a:p>
          </p:txBody>
        </p:sp>
      </p:grpSp>
      <p:grpSp>
        <p:nvGrpSpPr>
          <p:cNvPr id="76" name="Group 76"/>
          <p:cNvGrpSpPr/>
          <p:nvPr/>
        </p:nvGrpSpPr>
        <p:grpSpPr>
          <a:xfrm>
            <a:off x="12325447" y="9102781"/>
            <a:ext cx="2112264" cy="384687"/>
            <a:chOff x="0" y="0"/>
            <a:chExt cx="556316" cy="101317"/>
          </a:xfrm>
        </p:grpSpPr>
        <p:sp>
          <p:nvSpPr>
            <p:cNvPr id="77" name="Freeform 77"/>
            <p:cNvSpPr/>
            <p:nvPr/>
          </p:nvSpPr>
          <p:spPr>
            <a:xfrm>
              <a:off x="0" y="0"/>
              <a:ext cx="556316" cy="101317"/>
            </a:xfrm>
            <a:custGeom>
              <a:avLst/>
              <a:gdLst/>
              <a:ahLst/>
              <a:cxnLst/>
              <a:rect l="l" t="t" r="r" b="b"/>
              <a:pathLst>
                <a:path w="556316" h="101317">
                  <a:moveTo>
                    <a:pt x="50658" y="0"/>
                  </a:moveTo>
                  <a:lnTo>
                    <a:pt x="505658" y="0"/>
                  </a:lnTo>
                  <a:cubicBezTo>
                    <a:pt x="519094" y="0"/>
                    <a:pt x="531979" y="5337"/>
                    <a:pt x="541479" y="14838"/>
                  </a:cubicBezTo>
                  <a:cubicBezTo>
                    <a:pt x="550979" y="24338"/>
                    <a:pt x="556316" y="37223"/>
                    <a:pt x="556316" y="50658"/>
                  </a:cubicBezTo>
                  <a:lnTo>
                    <a:pt x="556316" y="50658"/>
                  </a:lnTo>
                  <a:cubicBezTo>
                    <a:pt x="556316" y="64094"/>
                    <a:pt x="550979" y="76979"/>
                    <a:pt x="541479" y="86479"/>
                  </a:cubicBezTo>
                  <a:cubicBezTo>
                    <a:pt x="531979" y="95980"/>
                    <a:pt x="519094" y="101317"/>
                    <a:pt x="505658" y="101317"/>
                  </a:cubicBezTo>
                  <a:lnTo>
                    <a:pt x="50658" y="101317"/>
                  </a:lnTo>
                  <a:cubicBezTo>
                    <a:pt x="37223" y="101317"/>
                    <a:pt x="24338" y="95980"/>
                    <a:pt x="14838" y="86479"/>
                  </a:cubicBezTo>
                  <a:cubicBezTo>
                    <a:pt x="5337" y="76979"/>
                    <a:pt x="0" y="64094"/>
                    <a:pt x="0" y="50658"/>
                  </a:cubicBezTo>
                  <a:lnTo>
                    <a:pt x="0" y="50658"/>
                  </a:lnTo>
                  <a:cubicBezTo>
                    <a:pt x="0" y="37223"/>
                    <a:pt x="5337" y="24338"/>
                    <a:pt x="14838" y="14838"/>
                  </a:cubicBezTo>
                  <a:cubicBezTo>
                    <a:pt x="24338" y="5337"/>
                    <a:pt x="37223" y="0"/>
                    <a:pt x="50658" y="0"/>
                  </a:cubicBezTo>
                  <a:close/>
                </a:path>
              </a:pathLst>
            </a:custGeom>
            <a:solidFill>
              <a:srgbClr val="642EC7"/>
            </a:solidFill>
          </p:spPr>
          <p:txBody>
            <a:bodyPr/>
            <a:lstStyle/>
            <a:p>
              <a:endParaRPr lang="en-PH"/>
            </a:p>
          </p:txBody>
        </p:sp>
        <p:sp>
          <p:nvSpPr>
            <p:cNvPr id="78" name="TextBox 78"/>
            <p:cNvSpPr txBox="1"/>
            <p:nvPr/>
          </p:nvSpPr>
          <p:spPr>
            <a:xfrm>
              <a:off x="0" y="-28575"/>
              <a:ext cx="556316" cy="129892"/>
            </a:xfrm>
            <a:prstGeom prst="rect">
              <a:avLst/>
            </a:prstGeom>
          </p:spPr>
          <p:txBody>
            <a:bodyPr lIns="50800" tIns="50800" rIns="50800" bIns="50800" rtlCol="0" anchor="ctr"/>
            <a:lstStyle/>
            <a:p>
              <a:pPr algn="ctr">
                <a:lnSpc>
                  <a:spcPts val="2595"/>
                </a:lnSpc>
              </a:pPr>
              <a:endParaRPr/>
            </a:p>
          </p:txBody>
        </p:sp>
      </p:grpSp>
      <p:sp>
        <p:nvSpPr>
          <p:cNvPr id="79" name="TextBox 79"/>
          <p:cNvSpPr txBox="1"/>
          <p:nvPr/>
        </p:nvSpPr>
        <p:spPr>
          <a:xfrm>
            <a:off x="12525472" y="8552701"/>
            <a:ext cx="1007864" cy="305326"/>
          </a:xfrm>
          <a:prstGeom prst="rect">
            <a:avLst/>
          </a:prstGeom>
        </p:spPr>
        <p:txBody>
          <a:bodyPr lIns="0" tIns="0" rIns="0" bIns="0" rtlCol="0" anchor="t">
            <a:spAutoFit/>
          </a:bodyPr>
          <a:lstStyle/>
          <a:p>
            <a:pPr algn="l">
              <a:lnSpc>
                <a:spcPts val="2595"/>
              </a:lnSpc>
              <a:spcBef>
                <a:spcPct val="0"/>
              </a:spcBef>
            </a:pPr>
            <a:r>
              <a:rPr lang="en-US" sz="1854" b="1">
                <a:solidFill>
                  <a:srgbClr val="F0F7FE"/>
                </a:solidFill>
                <a:latin typeface="Open Sans Bold"/>
                <a:ea typeface="Open Sans Bold"/>
                <a:cs typeface="Open Sans Bold"/>
                <a:sym typeface="Open Sans Bold"/>
              </a:rPr>
              <a:t>10.0.2.25</a:t>
            </a:r>
          </a:p>
        </p:txBody>
      </p:sp>
      <p:sp>
        <p:nvSpPr>
          <p:cNvPr id="80" name="TextBox 80"/>
          <p:cNvSpPr txBox="1"/>
          <p:nvPr/>
        </p:nvSpPr>
        <p:spPr>
          <a:xfrm>
            <a:off x="12525472" y="9128174"/>
            <a:ext cx="1547182" cy="305326"/>
          </a:xfrm>
          <a:prstGeom prst="rect">
            <a:avLst/>
          </a:prstGeom>
        </p:spPr>
        <p:txBody>
          <a:bodyPr lIns="0" tIns="0" rIns="0" bIns="0" rtlCol="0" anchor="t">
            <a:spAutoFit/>
          </a:bodyPr>
          <a:lstStyle/>
          <a:p>
            <a:pPr algn="l">
              <a:lnSpc>
                <a:spcPts val="2595"/>
              </a:lnSpc>
              <a:spcBef>
                <a:spcPct val="0"/>
              </a:spcBef>
            </a:pPr>
            <a:r>
              <a:rPr lang="en-US" sz="1854" b="1">
                <a:solidFill>
                  <a:srgbClr val="F0F7FE"/>
                </a:solidFill>
                <a:latin typeface="Open Sans Bold"/>
                <a:ea typeface="Open Sans Bold"/>
                <a:cs typeface="Open Sans Bold"/>
                <a:sym typeface="Open Sans Bold"/>
              </a:rPr>
              <a:t>172.16.0.100</a:t>
            </a:r>
          </a:p>
        </p:txBody>
      </p:sp>
      <p:sp>
        <p:nvSpPr>
          <p:cNvPr id="81" name="AutoShape 81"/>
          <p:cNvSpPr/>
          <p:nvPr/>
        </p:nvSpPr>
        <p:spPr>
          <a:xfrm>
            <a:off x="14731507" y="4408424"/>
            <a:ext cx="1574502" cy="1851080"/>
          </a:xfrm>
          <a:prstGeom prst="line">
            <a:avLst/>
          </a:prstGeom>
          <a:ln w="38100" cap="flat">
            <a:solidFill>
              <a:srgbClr val="FFDE59"/>
            </a:solidFill>
            <a:prstDash val="solid"/>
            <a:headEnd type="none" w="sm" len="sm"/>
            <a:tailEnd type="triangle" w="lg" len="med"/>
          </a:ln>
        </p:spPr>
        <p:txBody>
          <a:bodyPr/>
          <a:lstStyle/>
          <a:p>
            <a:endParaRPr lang="en-PH"/>
          </a:p>
        </p:txBody>
      </p:sp>
      <p:sp>
        <p:nvSpPr>
          <p:cNvPr id="82" name="Freeform 82"/>
          <p:cNvSpPr/>
          <p:nvPr/>
        </p:nvSpPr>
        <p:spPr>
          <a:xfrm rot="-10800000">
            <a:off x="14437711" y="3691239"/>
            <a:ext cx="293592" cy="1449839"/>
          </a:xfrm>
          <a:custGeom>
            <a:avLst/>
            <a:gdLst/>
            <a:ahLst/>
            <a:cxnLst/>
            <a:rect l="l" t="t" r="r" b="b"/>
            <a:pathLst>
              <a:path w="293592" h="1449839">
                <a:moveTo>
                  <a:pt x="0" y="0"/>
                </a:moveTo>
                <a:lnTo>
                  <a:pt x="293592" y="0"/>
                </a:lnTo>
                <a:lnTo>
                  <a:pt x="293592" y="1449839"/>
                </a:lnTo>
                <a:lnTo>
                  <a:pt x="0" y="14498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PH"/>
          </a:p>
        </p:txBody>
      </p:sp>
      <p:sp>
        <p:nvSpPr>
          <p:cNvPr id="83" name="Freeform 83"/>
          <p:cNvSpPr/>
          <p:nvPr/>
        </p:nvSpPr>
        <p:spPr>
          <a:xfrm rot="-10800000">
            <a:off x="14437711" y="5849092"/>
            <a:ext cx="293592" cy="1449839"/>
          </a:xfrm>
          <a:custGeom>
            <a:avLst/>
            <a:gdLst/>
            <a:ahLst/>
            <a:cxnLst/>
            <a:rect l="l" t="t" r="r" b="b"/>
            <a:pathLst>
              <a:path w="293592" h="1449839">
                <a:moveTo>
                  <a:pt x="0" y="0"/>
                </a:moveTo>
                <a:lnTo>
                  <a:pt x="293592" y="0"/>
                </a:lnTo>
                <a:lnTo>
                  <a:pt x="293592" y="1449839"/>
                </a:lnTo>
                <a:lnTo>
                  <a:pt x="0" y="14498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PH"/>
          </a:p>
        </p:txBody>
      </p:sp>
      <p:sp>
        <p:nvSpPr>
          <p:cNvPr id="84" name="Freeform 84"/>
          <p:cNvSpPr/>
          <p:nvPr/>
        </p:nvSpPr>
        <p:spPr>
          <a:xfrm rot="-10800000">
            <a:off x="14437711" y="7949058"/>
            <a:ext cx="293592" cy="1449839"/>
          </a:xfrm>
          <a:custGeom>
            <a:avLst/>
            <a:gdLst/>
            <a:ahLst/>
            <a:cxnLst/>
            <a:rect l="l" t="t" r="r" b="b"/>
            <a:pathLst>
              <a:path w="293592" h="1449839">
                <a:moveTo>
                  <a:pt x="0" y="0"/>
                </a:moveTo>
                <a:lnTo>
                  <a:pt x="293592" y="0"/>
                </a:lnTo>
                <a:lnTo>
                  <a:pt x="293592" y="1449840"/>
                </a:lnTo>
                <a:lnTo>
                  <a:pt x="0" y="14498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PH"/>
          </a:p>
        </p:txBody>
      </p:sp>
      <p:sp>
        <p:nvSpPr>
          <p:cNvPr id="85" name="AutoShape 85"/>
          <p:cNvSpPr/>
          <p:nvPr/>
        </p:nvSpPr>
        <p:spPr>
          <a:xfrm flipV="1">
            <a:off x="14750592" y="6585082"/>
            <a:ext cx="1555348" cy="5552"/>
          </a:xfrm>
          <a:prstGeom prst="line">
            <a:avLst/>
          </a:prstGeom>
          <a:ln w="38100" cap="flat">
            <a:solidFill>
              <a:srgbClr val="FFDE59"/>
            </a:solidFill>
            <a:prstDash val="solid"/>
            <a:headEnd type="none" w="sm" len="sm"/>
            <a:tailEnd type="triangle" w="lg" len="med"/>
          </a:ln>
        </p:spPr>
        <p:txBody>
          <a:bodyPr/>
          <a:lstStyle/>
          <a:p>
            <a:endParaRPr lang="en-PH"/>
          </a:p>
        </p:txBody>
      </p:sp>
      <p:sp>
        <p:nvSpPr>
          <p:cNvPr id="86" name="AutoShape 86"/>
          <p:cNvSpPr/>
          <p:nvPr/>
        </p:nvSpPr>
        <p:spPr>
          <a:xfrm flipV="1">
            <a:off x="14716996" y="6881508"/>
            <a:ext cx="1603523" cy="1804812"/>
          </a:xfrm>
          <a:prstGeom prst="line">
            <a:avLst/>
          </a:prstGeom>
          <a:ln w="38100" cap="flat">
            <a:solidFill>
              <a:srgbClr val="FFDE59"/>
            </a:solidFill>
            <a:prstDash val="solid"/>
            <a:headEnd type="none" w="sm" len="sm"/>
            <a:tailEnd type="triangle" w="lg" len="med"/>
          </a:ln>
        </p:spPr>
        <p:txBody>
          <a:bodyPr/>
          <a:lstStyle/>
          <a:p>
            <a:endParaRPr lang="en-PH"/>
          </a:p>
        </p:txBody>
      </p:sp>
      <p:sp>
        <p:nvSpPr>
          <p:cNvPr id="87" name="TextBox 87"/>
          <p:cNvSpPr txBox="1"/>
          <p:nvPr/>
        </p:nvSpPr>
        <p:spPr>
          <a:xfrm>
            <a:off x="16320519" y="6115066"/>
            <a:ext cx="1871635" cy="1188210"/>
          </a:xfrm>
          <a:prstGeom prst="rect">
            <a:avLst/>
          </a:prstGeom>
        </p:spPr>
        <p:txBody>
          <a:bodyPr lIns="0" tIns="0" rIns="0" bIns="0" rtlCol="0" anchor="t">
            <a:spAutoFit/>
          </a:bodyPr>
          <a:lstStyle/>
          <a:p>
            <a:pPr algn="ctr">
              <a:lnSpc>
                <a:spcPts val="2389"/>
              </a:lnSpc>
              <a:spcBef>
                <a:spcPct val="0"/>
              </a:spcBef>
            </a:pPr>
            <a:r>
              <a:rPr lang="en-US" sz="1706">
                <a:solidFill>
                  <a:srgbClr val="000000"/>
                </a:solidFill>
                <a:latin typeface="Open Sans"/>
                <a:ea typeface="Open Sans"/>
                <a:cs typeface="Open Sans"/>
                <a:sym typeface="Open Sans"/>
              </a:rPr>
              <a:t>They can be the same! Does not have to be unique.</a:t>
            </a:r>
          </a:p>
        </p:txBody>
      </p:sp>
      <p:sp>
        <p:nvSpPr>
          <p:cNvPr id="88" name="TextBox 88"/>
          <p:cNvSpPr txBox="1"/>
          <p:nvPr/>
        </p:nvSpPr>
        <p:spPr>
          <a:xfrm>
            <a:off x="690601" y="229800"/>
            <a:ext cx="7956553" cy="438845"/>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956439"/>
            <a:ext cx="9404698"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Private Address Range</a:t>
            </a:r>
          </a:p>
        </p:txBody>
      </p:sp>
      <p:sp>
        <p:nvSpPr>
          <p:cNvPr id="8" name="AutoShape 8"/>
          <p:cNvSpPr/>
          <p:nvPr/>
        </p:nvSpPr>
        <p:spPr>
          <a:xfrm flipV="1">
            <a:off x="402046" y="2707327"/>
            <a:ext cx="6112565" cy="0"/>
          </a:xfrm>
          <a:prstGeom prst="line">
            <a:avLst/>
          </a:prstGeom>
          <a:ln w="66675" cap="rnd">
            <a:solidFill>
              <a:srgbClr val="FFDE59"/>
            </a:solidFill>
            <a:prstDash val="solid"/>
            <a:headEnd type="none" w="sm" len="sm"/>
            <a:tailEnd type="oval" w="lg" len="lg"/>
          </a:ln>
        </p:spPr>
        <p:txBody>
          <a:bodyPr/>
          <a:lstStyle/>
          <a:p>
            <a:endParaRPr lang="en-PH"/>
          </a:p>
        </p:txBody>
      </p:sp>
      <p:sp>
        <p:nvSpPr>
          <p:cNvPr id="9" name="TextBox 9"/>
          <p:cNvSpPr txBox="1"/>
          <p:nvPr/>
        </p:nvSpPr>
        <p:spPr>
          <a:xfrm>
            <a:off x="3790153" y="3826514"/>
            <a:ext cx="2724457" cy="907187"/>
          </a:xfrm>
          <a:prstGeom prst="rect">
            <a:avLst/>
          </a:prstGeom>
        </p:spPr>
        <p:txBody>
          <a:bodyPr lIns="0" tIns="0" rIns="0" bIns="0" rtlCol="0" anchor="t">
            <a:spAutoFit/>
          </a:bodyPr>
          <a:lstStyle/>
          <a:p>
            <a:pPr algn="l">
              <a:lnSpc>
                <a:spcPts val="7597"/>
              </a:lnSpc>
            </a:pPr>
            <a:r>
              <a:rPr lang="en-US" sz="5426">
                <a:solidFill>
                  <a:srgbClr val="000000"/>
                </a:solidFill>
                <a:latin typeface="Alatsi"/>
                <a:ea typeface="Alatsi"/>
                <a:cs typeface="Alatsi"/>
                <a:sym typeface="Alatsi"/>
              </a:rPr>
              <a:t>10.0.0.0</a:t>
            </a:r>
          </a:p>
        </p:txBody>
      </p:sp>
      <p:sp>
        <p:nvSpPr>
          <p:cNvPr id="10" name="TextBox 10"/>
          <p:cNvSpPr txBox="1"/>
          <p:nvPr/>
        </p:nvSpPr>
        <p:spPr>
          <a:xfrm>
            <a:off x="3144258" y="5676676"/>
            <a:ext cx="3370352" cy="919435"/>
          </a:xfrm>
          <a:prstGeom prst="rect">
            <a:avLst/>
          </a:prstGeom>
        </p:spPr>
        <p:txBody>
          <a:bodyPr lIns="0" tIns="0" rIns="0" bIns="0" rtlCol="0" anchor="t">
            <a:spAutoFit/>
          </a:bodyPr>
          <a:lstStyle/>
          <a:p>
            <a:pPr algn="ctr">
              <a:lnSpc>
                <a:spcPts val="7597"/>
              </a:lnSpc>
            </a:pPr>
            <a:r>
              <a:rPr lang="en-US" sz="5426">
                <a:solidFill>
                  <a:srgbClr val="000000"/>
                </a:solidFill>
                <a:latin typeface="Alatsi"/>
                <a:ea typeface="Alatsi"/>
                <a:cs typeface="Alatsi"/>
                <a:sym typeface="Alatsi"/>
              </a:rPr>
              <a:t>172.16.0.0</a:t>
            </a:r>
          </a:p>
        </p:txBody>
      </p:sp>
      <p:sp>
        <p:nvSpPr>
          <p:cNvPr id="11" name="TextBox 11"/>
          <p:cNvSpPr txBox="1"/>
          <p:nvPr/>
        </p:nvSpPr>
        <p:spPr>
          <a:xfrm>
            <a:off x="3144258" y="7681961"/>
            <a:ext cx="3371380" cy="907187"/>
          </a:xfrm>
          <a:prstGeom prst="rect">
            <a:avLst/>
          </a:prstGeom>
        </p:spPr>
        <p:txBody>
          <a:bodyPr lIns="0" tIns="0" rIns="0" bIns="0" rtlCol="0" anchor="t">
            <a:spAutoFit/>
          </a:bodyPr>
          <a:lstStyle/>
          <a:p>
            <a:pPr algn="l">
              <a:lnSpc>
                <a:spcPts val="7597"/>
              </a:lnSpc>
            </a:pPr>
            <a:r>
              <a:rPr lang="en-US" sz="5426">
                <a:solidFill>
                  <a:srgbClr val="000000"/>
                </a:solidFill>
                <a:latin typeface="Alatsi"/>
                <a:ea typeface="Alatsi"/>
                <a:cs typeface="Alatsi"/>
                <a:sym typeface="Alatsi"/>
              </a:rPr>
              <a:t>192.168.0.0</a:t>
            </a:r>
          </a:p>
        </p:txBody>
      </p:sp>
      <p:sp>
        <p:nvSpPr>
          <p:cNvPr id="12" name="TextBox 12"/>
          <p:cNvSpPr txBox="1"/>
          <p:nvPr/>
        </p:nvSpPr>
        <p:spPr>
          <a:xfrm>
            <a:off x="10490913" y="3826514"/>
            <a:ext cx="4583374" cy="907187"/>
          </a:xfrm>
          <a:prstGeom prst="rect">
            <a:avLst/>
          </a:prstGeom>
        </p:spPr>
        <p:txBody>
          <a:bodyPr lIns="0" tIns="0" rIns="0" bIns="0" rtlCol="0" anchor="t">
            <a:spAutoFit/>
          </a:bodyPr>
          <a:lstStyle/>
          <a:p>
            <a:pPr algn="l">
              <a:lnSpc>
                <a:spcPts val="7597"/>
              </a:lnSpc>
            </a:pPr>
            <a:r>
              <a:rPr lang="en-US" sz="5426">
                <a:solidFill>
                  <a:srgbClr val="000000"/>
                </a:solidFill>
                <a:latin typeface="Alatsi"/>
                <a:ea typeface="Alatsi"/>
                <a:cs typeface="Alatsi"/>
                <a:sym typeface="Alatsi"/>
              </a:rPr>
              <a:t>10.255.255.255</a:t>
            </a:r>
          </a:p>
        </p:txBody>
      </p:sp>
      <p:sp>
        <p:nvSpPr>
          <p:cNvPr id="13" name="TextBox 13"/>
          <p:cNvSpPr txBox="1"/>
          <p:nvPr/>
        </p:nvSpPr>
        <p:spPr>
          <a:xfrm>
            <a:off x="10490913" y="5676676"/>
            <a:ext cx="4583374" cy="907187"/>
          </a:xfrm>
          <a:prstGeom prst="rect">
            <a:avLst/>
          </a:prstGeom>
        </p:spPr>
        <p:txBody>
          <a:bodyPr lIns="0" tIns="0" rIns="0" bIns="0" rtlCol="0" anchor="t">
            <a:spAutoFit/>
          </a:bodyPr>
          <a:lstStyle/>
          <a:p>
            <a:pPr algn="l">
              <a:lnSpc>
                <a:spcPts val="7597"/>
              </a:lnSpc>
            </a:pPr>
            <a:r>
              <a:rPr lang="en-US" sz="5426">
                <a:solidFill>
                  <a:srgbClr val="000000"/>
                </a:solidFill>
                <a:latin typeface="Alatsi"/>
                <a:ea typeface="Alatsi"/>
                <a:cs typeface="Alatsi"/>
                <a:sym typeface="Alatsi"/>
              </a:rPr>
              <a:t>172.31.255.255</a:t>
            </a:r>
          </a:p>
        </p:txBody>
      </p:sp>
      <p:sp>
        <p:nvSpPr>
          <p:cNvPr id="14" name="TextBox 14"/>
          <p:cNvSpPr txBox="1"/>
          <p:nvPr/>
        </p:nvSpPr>
        <p:spPr>
          <a:xfrm>
            <a:off x="10309747" y="7681961"/>
            <a:ext cx="4945705" cy="907187"/>
          </a:xfrm>
          <a:prstGeom prst="rect">
            <a:avLst/>
          </a:prstGeom>
        </p:spPr>
        <p:txBody>
          <a:bodyPr lIns="0" tIns="0" rIns="0" bIns="0" rtlCol="0" anchor="t">
            <a:spAutoFit/>
          </a:bodyPr>
          <a:lstStyle/>
          <a:p>
            <a:pPr algn="l">
              <a:lnSpc>
                <a:spcPts val="7597"/>
              </a:lnSpc>
            </a:pPr>
            <a:r>
              <a:rPr lang="en-US" sz="5426">
                <a:solidFill>
                  <a:srgbClr val="000000"/>
                </a:solidFill>
                <a:latin typeface="Alatsi"/>
                <a:ea typeface="Alatsi"/>
                <a:cs typeface="Alatsi"/>
                <a:sym typeface="Alatsi"/>
              </a:rPr>
              <a:t>192.168.255.255</a:t>
            </a:r>
          </a:p>
        </p:txBody>
      </p:sp>
      <p:sp>
        <p:nvSpPr>
          <p:cNvPr id="15" name="AutoShape 15"/>
          <p:cNvSpPr/>
          <p:nvPr/>
        </p:nvSpPr>
        <p:spPr>
          <a:xfrm flipV="1">
            <a:off x="6109194" y="4327733"/>
            <a:ext cx="4381719" cy="19050"/>
          </a:xfrm>
          <a:prstGeom prst="line">
            <a:avLst/>
          </a:prstGeom>
          <a:ln w="38100" cap="flat">
            <a:solidFill>
              <a:srgbClr val="FFDE59"/>
            </a:solidFill>
            <a:prstDash val="solid"/>
            <a:headEnd type="oval" w="lg" len="lg"/>
            <a:tailEnd type="oval" w="lg" len="lg"/>
          </a:ln>
        </p:spPr>
        <p:txBody>
          <a:bodyPr/>
          <a:lstStyle/>
          <a:p>
            <a:endParaRPr lang="en-PH"/>
          </a:p>
        </p:txBody>
      </p:sp>
      <p:sp>
        <p:nvSpPr>
          <p:cNvPr id="16" name="AutoShape 16"/>
          <p:cNvSpPr/>
          <p:nvPr/>
        </p:nvSpPr>
        <p:spPr>
          <a:xfrm flipV="1">
            <a:off x="6268487" y="6184018"/>
            <a:ext cx="3860094" cy="38100"/>
          </a:xfrm>
          <a:prstGeom prst="line">
            <a:avLst/>
          </a:prstGeom>
          <a:ln w="38100" cap="flat">
            <a:solidFill>
              <a:srgbClr val="FFDE59"/>
            </a:solidFill>
            <a:prstDash val="solid"/>
            <a:headEnd type="oval" w="lg" len="lg"/>
            <a:tailEnd type="oval" w="lg" len="lg"/>
          </a:ln>
        </p:spPr>
        <p:txBody>
          <a:bodyPr/>
          <a:lstStyle/>
          <a:p>
            <a:endParaRPr lang="en-PH"/>
          </a:p>
        </p:txBody>
      </p:sp>
      <p:sp>
        <p:nvSpPr>
          <p:cNvPr id="17" name="AutoShape 17"/>
          <p:cNvSpPr/>
          <p:nvPr/>
        </p:nvSpPr>
        <p:spPr>
          <a:xfrm>
            <a:off x="6515639" y="8183179"/>
            <a:ext cx="3794109" cy="0"/>
          </a:xfrm>
          <a:prstGeom prst="line">
            <a:avLst/>
          </a:prstGeom>
          <a:ln w="38100" cap="flat">
            <a:solidFill>
              <a:srgbClr val="FFDE59"/>
            </a:solidFill>
            <a:prstDash val="solid"/>
            <a:headEnd type="oval" w="lg" len="lg"/>
            <a:tailEnd type="oval" w="lg" len="lg"/>
          </a:ln>
        </p:spPr>
        <p:txBody>
          <a:bodyPr/>
          <a:lstStyle/>
          <a:p>
            <a:endParaRPr lang="en-PH"/>
          </a:p>
        </p:txBody>
      </p:sp>
      <p:sp>
        <p:nvSpPr>
          <p:cNvPr id="18" name="TextBox 18"/>
          <p:cNvSpPr txBox="1"/>
          <p:nvPr/>
        </p:nvSpPr>
        <p:spPr>
          <a:xfrm>
            <a:off x="7203431" y="3959433"/>
            <a:ext cx="2193245" cy="349249"/>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Range</a:t>
            </a:r>
          </a:p>
        </p:txBody>
      </p:sp>
      <p:sp>
        <p:nvSpPr>
          <p:cNvPr id="19" name="TextBox 19"/>
          <p:cNvSpPr txBox="1"/>
          <p:nvPr/>
        </p:nvSpPr>
        <p:spPr>
          <a:xfrm>
            <a:off x="7203431" y="5828645"/>
            <a:ext cx="2193245" cy="349249"/>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Range</a:t>
            </a:r>
          </a:p>
        </p:txBody>
      </p:sp>
      <p:sp>
        <p:nvSpPr>
          <p:cNvPr id="20" name="TextBox 20"/>
          <p:cNvSpPr txBox="1"/>
          <p:nvPr/>
        </p:nvSpPr>
        <p:spPr>
          <a:xfrm>
            <a:off x="7203431" y="7765167"/>
            <a:ext cx="2193245" cy="349249"/>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Range</a:t>
            </a:r>
          </a:p>
        </p:txBody>
      </p:sp>
      <p:sp>
        <p:nvSpPr>
          <p:cNvPr id="21" name="TextBox 21"/>
          <p:cNvSpPr txBox="1"/>
          <p:nvPr/>
        </p:nvSpPr>
        <p:spPr>
          <a:xfrm>
            <a:off x="690601" y="231111"/>
            <a:ext cx="7956553" cy="436224"/>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956439"/>
            <a:ext cx="9404698"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Network Address Translation (NAT)</a:t>
            </a:r>
          </a:p>
        </p:txBody>
      </p:sp>
      <p:sp>
        <p:nvSpPr>
          <p:cNvPr id="8" name="AutoShape 8"/>
          <p:cNvSpPr/>
          <p:nvPr/>
        </p:nvSpPr>
        <p:spPr>
          <a:xfrm flipV="1">
            <a:off x="402216" y="2707327"/>
            <a:ext cx="9404521" cy="1830"/>
          </a:xfrm>
          <a:prstGeom prst="line">
            <a:avLst/>
          </a:prstGeom>
          <a:ln w="66675" cap="rnd">
            <a:solidFill>
              <a:srgbClr val="FFDE59"/>
            </a:solidFill>
            <a:prstDash val="solid"/>
            <a:headEnd type="none" w="sm" len="sm"/>
            <a:tailEnd type="oval" w="lg" len="lg"/>
          </a:ln>
        </p:spPr>
        <p:txBody>
          <a:bodyPr/>
          <a:lstStyle/>
          <a:p>
            <a:endParaRPr lang="en-PH"/>
          </a:p>
        </p:txBody>
      </p:sp>
      <p:sp>
        <p:nvSpPr>
          <p:cNvPr id="9" name="Freeform 9"/>
          <p:cNvSpPr/>
          <p:nvPr/>
        </p:nvSpPr>
        <p:spPr>
          <a:xfrm>
            <a:off x="1787948" y="4548450"/>
            <a:ext cx="2906855" cy="2906855"/>
          </a:xfrm>
          <a:custGeom>
            <a:avLst/>
            <a:gdLst/>
            <a:ahLst/>
            <a:cxnLst/>
            <a:rect l="l" t="t" r="r" b="b"/>
            <a:pathLst>
              <a:path w="2906855" h="2906855">
                <a:moveTo>
                  <a:pt x="0" y="0"/>
                </a:moveTo>
                <a:lnTo>
                  <a:pt x="2906855" y="0"/>
                </a:lnTo>
                <a:lnTo>
                  <a:pt x="2906855" y="2906855"/>
                </a:lnTo>
                <a:lnTo>
                  <a:pt x="0" y="29068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0" name="TextBox 10"/>
          <p:cNvSpPr txBox="1"/>
          <p:nvPr/>
        </p:nvSpPr>
        <p:spPr>
          <a:xfrm>
            <a:off x="2201355" y="5342481"/>
            <a:ext cx="2080040" cy="579639"/>
          </a:xfrm>
          <a:prstGeom prst="rect">
            <a:avLst/>
          </a:prstGeom>
        </p:spPr>
        <p:txBody>
          <a:bodyPr lIns="0" tIns="0" rIns="0" bIns="0" rtlCol="0" anchor="t">
            <a:spAutoFit/>
          </a:bodyPr>
          <a:lstStyle/>
          <a:p>
            <a:pPr algn="ctr">
              <a:lnSpc>
                <a:spcPts val="4850"/>
              </a:lnSpc>
              <a:spcBef>
                <a:spcPct val="0"/>
              </a:spcBef>
            </a:pPr>
            <a:r>
              <a:rPr lang="en-US" sz="3464">
                <a:solidFill>
                  <a:srgbClr val="000000"/>
                </a:solidFill>
                <a:latin typeface="Open Sans"/>
                <a:ea typeface="Open Sans"/>
                <a:cs typeface="Open Sans"/>
                <a:sym typeface="Open Sans"/>
              </a:rPr>
              <a:t>NAT 1</a:t>
            </a:r>
          </a:p>
        </p:txBody>
      </p:sp>
      <p:sp>
        <p:nvSpPr>
          <p:cNvPr id="11" name="TextBox 11"/>
          <p:cNvSpPr txBox="1"/>
          <p:nvPr/>
        </p:nvSpPr>
        <p:spPr>
          <a:xfrm>
            <a:off x="2282331" y="6150982"/>
            <a:ext cx="1918089" cy="453143"/>
          </a:xfrm>
          <a:prstGeom prst="rect">
            <a:avLst/>
          </a:prstGeom>
        </p:spPr>
        <p:txBody>
          <a:bodyPr lIns="0" tIns="0" rIns="0" bIns="0" rtlCol="0" anchor="t">
            <a:spAutoFit/>
          </a:bodyPr>
          <a:lstStyle/>
          <a:p>
            <a:pPr algn="ctr">
              <a:lnSpc>
                <a:spcPts val="3637"/>
              </a:lnSpc>
              <a:spcBef>
                <a:spcPct val="0"/>
              </a:spcBef>
            </a:pPr>
            <a:r>
              <a:rPr lang="en-US" sz="2598" b="1" i="1">
                <a:solidFill>
                  <a:srgbClr val="000000"/>
                </a:solidFill>
                <a:latin typeface="Open Sans Bold Italics"/>
                <a:ea typeface="Open Sans Bold Italics"/>
                <a:cs typeface="Open Sans Bold Italics"/>
                <a:sym typeface="Open Sans Bold Italics"/>
              </a:rPr>
              <a:t>203.0.113.45</a:t>
            </a:r>
          </a:p>
        </p:txBody>
      </p:sp>
      <p:grpSp>
        <p:nvGrpSpPr>
          <p:cNvPr id="12" name="Group 12"/>
          <p:cNvGrpSpPr/>
          <p:nvPr/>
        </p:nvGrpSpPr>
        <p:grpSpPr>
          <a:xfrm>
            <a:off x="5104477" y="4548450"/>
            <a:ext cx="11866037" cy="1368782"/>
            <a:chOff x="0" y="0"/>
            <a:chExt cx="4476653" cy="516395"/>
          </a:xfrm>
        </p:grpSpPr>
        <p:sp>
          <p:nvSpPr>
            <p:cNvPr id="13" name="Freeform 13"/>
            <p:cNvSpPr/>
            <p:nvPr/>
          </p:nvSpPr>
          <p:spPr>
            <a:xfrm>
              <a:off x="0" y="0"/>
              <a:ext cx="4476653" cy="516395"/>
            </a:xfrm>
            <a:custGeom>
              <a:avLst/>
              <a:gdLst/>
              <a:ahLst/>
              <a:cxnLst/>
              <a:rect l="l" t="t" r="r" b="b"/>
              <a:pathLst>
                <a:path w="4476653" h="516395">
                  <a:moveTo>
                    <a:pt x="0" y="0"/>
                  </a:moveTo>
                  <a:lnTo>
                    <a:pt x="4476653" y="0"/>
                  </a:lnTo>
                  <a:lnTo>
                    <a:pt x="4476653" y="516395"/>
                  </a:lnTo>
                  <a:lnTo>
                    <a:pt x="0" y="516395"/>
                  </a:lnTo>
                  <a:close/>
                </a:path>
              </a:pathLst>
            </a:custGeom>
            <a:solidFill>
              <a:srgbClr val="EAEAEA"/>
            </a:solidFill>
          </p:spPr>
          <p:txBody>
            <a:bodyPr/>
            <a:lstStyle/>
            <a:p>
              <a:endParaRPr lang="en-PH"/>
            </a:p>
          </p:txBody>
        </p:sp>
        <p:sp>
          <p:nvSpPr>
            <p:cNvPr id="14" name="TextBox 14"/>
            <p:cNvSpPr txBox="1"/>
            <p:nvPr/>
          </p:nvSpPr>
          <p:spPr>
            <a:xfrm>
              <a:off x="0" y="-28575"/>
              <a:ext cx="4476653" cy="544970"/>
            </a:xfrm>
            <a:prstGeom prst="rect">
              <a:avLst/>
            </a:prstGeom>
          </p:spPr>
          <p:txBody>
            <a:bodyPr lIns="50800" tIns="50800" rIns="50800" bIns="50800" rtlCol="0" anchor="ctr"/>
            <a:lstStyle/>
            <a:p>
              <a:pPr algn="ctr">
                <a:lnSpc>
                  <a:spcPts val="2595"/>
                </a:lnSpc>
              </a:pPr>
              <a:endParaRPr/>
            </a:p>
          </p:txBody>
        </p:sp>
      </p:grpSp>
      <p:sp>
        <p:nvSpPr>
          <p:cNvPr id="15" name="TextBox 15"/>
          <p:cNvSpPr txBox="1"/>
          <p:nvPr/>
        </p:nvSpPr>
        <p:spPr>
          <a:xfrm>
            <a:off x="5239505" y="4727508"/>
            <a:ext cx="11377416" cy="952914"/>
          </a:xfrm>
          <a:prstGeom prst="rect">
            <a:avLst/>
          </a:prstGeom>
        </p:spPr>
        <p:txBody>
          <a:bodyPr lIns="0" tIns="0" rIns="0" bIns="0" rtlCol="0" anchor="t">
            <a:spAutoFit/>
          </a:bodyPr>
          <a:lstStyle/>
          <a:p>
            <a:pPr marL="595735" lvl="1" indent="-297867" algn="l">
              <a:lnSpc>
                <a:spcPts val="3863"/>
              </a:lnSpc>
              <a:buFont typeface="Arial"/>
              <a:buChar char="•"/>
            </a:pPr>
            <a:r>
              <a:rPr lang="en-US" sz="2759">
                <a:solidFill>
                  <a:srgbClr val="000000"/>
                </a:solidFill>
                <a:latin typeface="Alatsi"/>
                <a:ea typeface="Alatsi"/>
                <a:cs typeface="Alatsi"/>
                <a:sym typeface="Alatsi"/>
              </a:rPr>
              <a:t>The NAT box's interface is equipped with software that analyzes every inbound and outbound communication.</a:t>
            </a:r>
          </a:p>
        </p:txBody>
      </p:sp>
      <p:grpSp>
        <p:nvGrpSpPr>
          <p:cNvPr id="16" name="Group 16"/>
          <p:cNvGrpSpPr/>
          <p:nvPr/>
        </p:nvGrpSpPr>
        <p:grpSpPr>
          <a:xfrm>
            <a:off x="5104477" y="6056013"/>
            <a:ext cx="11866037" cy="1368782"/>
            <a:chOff x="0" y="0"/>
            <a:chExt cx="4476653" cy="516395"/>
          </a:xfrm>
        </p:grpSpPr>
        <p:sp>
          <p:nvSpPr>
            <p:cNvPr id="17" name="Freeform 17"/>
            <p:cNvSpPr/>
            <p:nvPr/>
          </p:nvSpPr>
          <p:spPr>
            <a:xfrm>
              <a:off x="0" y="0"/>
              <a:ext cx="4476653" cy="516395"/>
            </a:xfrm>
            <a:custGeom>
              <a:avLst/>
              <a:gdLst/>
              <a:ahLst/>
              <a:cxnLst/>
              <a:rect l="l" t="t" r="r" b="b"/>
              <a:pathLst>
                <a:path w="4476653" h="516395">
                  <a:moveTo>
                    <a:pt x="0" y="0"/>
                  </a:moveTo>
                  <a:lnTo>
                    <a:pt x="4476653" y="0"/>
                  </a:lnTo>
                  <a:lnTo>
                    <a:pt x="4476653" y="516395"/>
                  </a:lnTo>
                  <a:lnTo>
                    <a:pt x="0" y="516395"/>
                  </a:lnTo>
                  <a:close/>
                </a:path>
              </a:pathLst>
            </a:custGeom>
            <a:solidFill>
              <a:srgbClr val="EAEAEA"/>
            </a:solidFill>
          </p:spPr>
          <p:txBody>
            <a:bodyPr/>
            <a:lstStyle/>
            <a:p>
              <a:endParaRPr lang="en-PH"/>
            </a:p>
          </p:txBody>
        </p:sp>
        <p:sp>
          <p:nvSpPr>
            <p:cNvPr id="18" name="TextBox 18"/>
            <p:cNvSpPr txBox="1"/>
            <p:nvPr/>
          </p:nvSpPr>
          <p:spPr>
            <a:xfrm>
              <a:off x="0" y="-28575"/>
              <a:ext cx="4476653" cy="544970"/>
            </a:xfrm>
            <a:prstGeom prst="rect">
              <a:avLst/>
            </a:prstGeom>
          </p:spPr>
          <p:txBody>
            <a:bodyPr lIns="50800" tIns="50800" rIns="50800" bIns="50800" rtlCol="0" anchor="ctr"/>
            <a:lstStyle/>
            <a:p>
              <a:pPr algn="ctr">
                <a:lnSpc>
                  <a:spcPts val="2595"/>
                </a:lnSpc>
              </a:pPr>
              <a:endParaRPr/>
            </a:p>
          </p:txBody>
        </p:sp>
      </p:grpSp>
      <p:sp>
        <p:nvSpPr>
          <p:cNvPr id="19" name="TextBox 19"/>
          <p:cNvSpPr txBox="1"/>
          <p:nvPr/>
        </p:nvSpPr>
        <p:spPr>
          <a:xfrm>
            <a:off x="5239505" y="6235071"/>
            <a:ext cx="11377416" cy="952914"/>
          </a:xfrm>
          <a:prstGeom prst="rect">
            <a:avLst/>
          </a:prstGeom>
        </p:spPr>
        <p:txBody>
          <a:bodyPr lIns="0" tIns="0" rIns="0" bIns="0" rtlCol="0" anchor="t">
            <a:spAutoFit/>
          </a:bodyPr>
          <a:lstStyle/>
          <a:p>
            <a:pPr marL="595735" lvl="1" indent="-297867" algn="l">
              <a:lnSpc>
                <a:spcPts val="3863"/>
              </a:lnSpc>
              <a:buFont typeface="Arial"/>
              <a:buChar char="•"/>
            </a:pPr>
            <a:r>
              <a:rPr lang="en-US" sz="2759">
                <a:solidFill>
                  <a:srgbClr val="000000"/>
                </a:solidFill>
                <a:latin typeface="Alatsi"/>
                <a:ea typeface="Alatsi"/>
                <a:cs typeface="Alatsi"/>
                <a:sym typeface="Alatsi"/>
              </a:rPr>
              <a:t>A security assessment can occur prior to routing an incoming transmission to the appropriate internal address.</a:t>
            </a:r>
          </a:p>
        </p:txBody>
      </p:sp>
      <p:sp>
        <p:nvSpPr>
          <p:cNvPr id="20" name="TextBox 20"/>
          <p:cNvSpPr txBox="1"/>
          <p:nvPr/>
        </p:nvSpPr>
        <p:spPr>
          <a:xfrm>
            <a:off x="690601" y="231111"/>
            <a:ext cx="7956553" cy="436224"/>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956439"/>
            <a:ext cx="9404698"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Static and Dynamic Address</a:t>
            </a:r>
          </a:p>
        </p:txBody>
      </p:sp>
      <p:sp>
        <p:nvSpPr>
          <p:cNvPr id="8" name="AutoShape 8"/>
          <p:cNvSpPr/>
          <p:nvPr/>
        </p:nvSpPr>
        <p:spPr>
          <a:xfrm>
            <a:off x="402046" y="2707327"/>
            <a:ext cx="7608676" cy="0"/>
          </a:xfrm>
          <a:prstGeom prst="line">
            <a:avLst/>
          </a:prstGeom>
          <a:ln w="66675" cap="rnd">
            <a:solidFill>
              <a:srgbClr val="FFDE59"/>
            </a:solidFill>
            <a:prstDash val="solid"/>
            <a:headEnd type="none" w="sm" len="sm"/>
            <a:tailEnd type="oval" w="lg" len="lg"/>
          </a:ln>
        </p:spPr>
        <p:txBody>
          <a:bodyPr/>
          <a:lstStyle/>
          <a:p>
            <a:endParaRPr lang="en-PH"/>
          </a:p>
        </p:txBody>
      </p:sp>
      <p:grpSp>
        <p:nvGrpSpPr>
          <p:cNvPr id="9" name="Group 9"/>
          <p:cNvGrpSpPr/>
          <p:nvPr/>
        </p:nvGrpSpPr>
        <p:grpSpPr>
          <a:xfrm>
            <a:off x="4846650" y="6172200"/>
            <a:ext cx="3086100" cy="3086100"/>
            <a:chOff x="0" y="0"/>
            <a:chExt cx="812800" cy="812800"/>
          </a:xfrm>
        </p:grpSpPr>
        <p:sp>
          <p:nvSpPr>
            <p:cNvPr id="10" name="Freeform 10"/>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FFDE59"/>
            </a:solidFill>
          </p:spPr>
          <p:txBody>
            <a:bodyPr/>
            <a:lstStyle/>
            <a:p>
              <a:endParaRPr lang="en-PH"/>
            </a:p>
          </p:txBody>
        </p:sp>
        <p:sp>
          <p:nvSpPr>
            <p:cNvPr id="11" name="TextBox 11"/>
            <p:cNvSpPr txBox="1"/>
            <p:nvPr/>
          </p:nvSpPr>
          <p:spPr>
            <a:xfrm>
              <a:off x="0" y="-28575"/>
              <a:ext cx="812800" cy="841375"/>
            </a:xfrm>
            <a:prstGeom prst="rect">
              <a:avLst/>
            </a:prstGeom>
          </p:spPr>
          <p:txBody>
            <a:bodyPr lIns="50800" tIns="50800" rIns="50800" bIns="50800" rtlCol="0" anchor="ctr"/>
            <a:lstStyle/>
            <a:p>
              <a:pPr algn="ctr">
                <a:lnSpc>
                  <a:spcPts val="2595"/>
                </a:lnSpc>
              </a:pPr>
              <a:endParaRPr/>
            </a:p>
          </p:txBody>
        </p:sp>
      </p:grpSp>
      <p:sp>
        <p:nvSpPr>
          <p:cNvPr id="12" name="TextBox 12"/>
          <p:cNvSpPr txBox="1"/>
          <p:nvPr/>
        </p:nvSpPr>
        <p:spPr>
          <a:xfrm>
            <a:off x="402046" y="2796325"/>
            <a:ext cx="16670737" cy="26479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When a user desires to access the internet, the responsibility of managing the connection falls on an Internet Service Provider. </a:t>
            </a:r>
          </a:p>
          <a:p>
            <a:pPr algn="l">
              <a:lnSpc>
                <a:spcPts val="4200"/>
              </a:lnSpc>
            </a:pPr>
            <a:endParaRPr lang="en-US" sz="3000">
              <a:solidFill>
                <a:srgbClr val="000000"/>
              </a:solidFill>
              <a:latin typeface="Open Sans"/>
              <a:ea typeface="Open Sans"/>
              <a:cs typeface="Open Sans"/>
              <a:sym typeface="Open Sans"/>
            </a:endParaRPr>
          </a:p>
          <a:p>
            <a:pPr algn="l">
              <a:lnSpc>
                <a:spcPts val="4200"/>
              </a:lnSpc>
              <a:spcBef>
                <a:spcPct val="0"/>
              </a:spcBef>
            </a:pPr>
            <a:r>
              <a:rPr lang="en-US" sz="3000">
                <a:solidFill>
                  <a:srgbClr val="000000"/>
                </a:solidFill>
                <a:latin typeface="Open Sans"/>
                <a:ea typeface="Open Sans"/>
                <a:cs typeface="Open Sans"/>
                <a:sym typeface="Open Sans"/>
              </a:rPr>
              <a:t>There are instances where the ISP might be accommodating more users than the total count of available addresses. This is when a dynamic address is needed. </a:t>
            </a:r>
          </a:p>
        </p:txBody>
      </p:sp>
      <p:grpSp>
        <p:nvGrpSpPr>
          <p:cNvPr id="13" name="Group 13"/>
          <p:cNvGrpSpPr/>
          <p:nvPr/>
        </p:nvGrpSpPr>
        <p:grpSpPr>
          <a:xfrm>
            <a:off x="10355250" y="6172200"/>
            <a:ext cx="3086100" cy="3086100"/>
            <a:chOff x="0" y="0"/>
            <a:chExt cx="812800" cy="812800"/>
          </a:xfrm>
        </p:grpSpPr>
        <p:sp>
          <p:nvSpPr>
            <p:cNvPr id="14" name="Freeform 14"/>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FFDE59"/>
            </a:solidFill>
          </p:spPr>
          <p:txBody>
            <a:bodyPr/>
            <a:lstStyle/>
            <a:p>
              <a:endParaRPr lang="en-PH"/>
            </a:p>
          </p:txBody>
        </p:sp>
        <p:sp>
          <p:nvSpPr>
            <p:cNvPr id="15" name="TextBox 15"/>
            <p:cNvSpPr txBox="1"/>
            <p:nvPr/>
          </p:nvSpPr>
          <p:spPr>
            <a:xfrm>
              <a:off x="0" y="-28575"/>
              <a:ext cx="812800" cy="841375"/>
            </a:xfrm>
            <a:prstGeom prst="rect">
              <a:avLst/>
            </a:prstGeom>
          </p:spPr>
          <p:txBody>
            <a:bodyPr lIns="50800" tIns="50800" rIns="50800" bIns="50800" rtlCol="0" anchor="ctr"/>
            <a:lstStyle/>
            <a:p>
              <a:pPr algn="ctr">
                <a:lnSpc>
                  <a:spcPts val="2595"/>
                </a:lnSpc>
              </a:pPr>
              <a:endParaRPr/>
            </a:p>
          </p:txBody>
        </p:sp>
      </p:grpSp>
      <p:sp>
        <p:nvSpPr>
          <p:cNvPr id="16" name="TextBox 16"/>
          <p:cNvSpPr txBox="1"/>
          <p:nvPr/>
        </p:nvSpPr>
        <p:spPr>
          <a:xfrm>
            <a:off x="5029369" y="6337245"/>
            <a:ext cx="2720662" cy="430004"/>
          </a:xfrm>
          <a:prstGeom prst="rect">
            <a:avLst/>
          </a:prstGeom>
        </p:spPr>
        <p:txBody>
          <a:bodyPr lIns="0" tIns="0" rIns="0" bIns="0" rtlCol="0" anchor="t">
            <a:spAutoFit/>
          </a:bodyPr>
          <a:lstStyle/>
          <a:p>
            <a:pPr algn="ctr">
              <a:lnSpc>
                <a:spcPts val="3598"/>
              </a:lnSpc>
              <a:spcBef>
                <a:spcPct val="0"/>
              </a:spcBef>
            </a:pPr>
            <a:r>
              <a:rPr lang="en-US" sz="2570" b="1" i="1">
                <a:solidFill>
                  <a:srgbClr val="FF1495"/>
                </a:solidFill>
                <a:latin typeface="Open Sans Bold Italics"/>
                <a:ea typeface="Open Sans Bold Italics"/>
                <a:cs typeface="Open Sans Bold Italics"/>
                <a:sym typeface="Open Sans Bold Italics"/>
              </a:rPr>
              <a:t>Dynamic Address</a:t>
            </a:r>
          </a:p>
        </p:txBody>
      </p:sp>
      <p:sp>
        <p:nvSpPr>
          <p:cNvPr id="17" name="TextBox 17"/>
          <p:cNvSpPr txBox="1"/>
          <p:nvPr/>
        </p:nvSpPr>
        <p:spPr>
          <a:xfrm>
            <a:off x="10537969" y="6242724"/>
            <a:ext cx="2720662" cy="430004"/>
          </a:xfrm>
          <a:prstGeom prst="rect">
            <a:avLst/>
          </a:prstGeom>
        </p:spPr>
        <p:txBody>
          <a:bodyPr lIns="0" tIns="0" rIns="0" bIns="0" rtlCol="0" anchor="t">
            <a:spAutoFit/>
          </a:bodyPr>
          <a:lstStyle/>
          <a:p>
            <a:pPr algn="ctr">
              <a:lnSpc>
                <a:spcPts val="3598"/>
              </a:lnSpc>
              <a:spcBef>
                <a:spcPct val="0"/>
              </a:spcBef>
            </a:pPr>
            <a:r>
              <a:rPr lang="en-US" sz="2570" b="1" i="1">
                <a:solidFill>
                  <a:srgbClr val="FF1495"/>
                </a:solidFill>
                <a:latin typeface="Open Sans Bold Italics"/>
                <a:ea typeface="Open Sans Bold Italics"/>
                <a:cs typeface="Open Sans Bold Italics"/>
                <a:sym typeface="Open Sans Bold Italics"/>
              </a:rPr>
              <a:t>Static Address</a:t>
            </a:r>
          </a:p>
        </p:txBody>
      </p:sp>
      <p:sp>
        <p:nvSpPr>
          <p:cNvPr id="18" name="TextBox 18"/>
          <p:cNvSpPr txBox="1"/>
          <p:nvPr/>
        </p:nvSpPr>
        <p:spPr>
          <a:xfrm>
            <a:off x="5104395" y="6900599"/>
            <a:ext cx="2454574" cy="1924576"/>
          </a:xfrm>
          <a:prstGeom prst="rect">
            <a:avLst/>
          </a:prstGeom>
        </p:spPr>
        <p:txBody>
          <a:bodyPr lIns="0" tIns="0" rIns="0" bIns="0" rtlCol="0" anchor="t">
            <a:spAutoFit/>
          </a:bodyPr>
          <a:lstStyle/>
          <a:p>
            <a:pPr algn="ctr">
              <a:lnSpc>
                <a:spcPts val="2595"/>
              </a:lnSpc>
              <a:spcBef>
                <a:spcPct val="0"/>
              </a:spcBef>
            </a:pPr>
            <a:r>
              <a:rPr lang="en-US" sz="1854">
                <a:solidFill>
                  <a:srgbClr val="000000"/>
                </a:solidFill>
                <a:latin typeface="Open Sans"/>
                <a:ea typeface="Open Sans"/>
                <a:cs typeface="Open Sans"/>
                <a:sym typeface="Open Sans"/>
              </a:rPr>
              <a:t>An automatically assigned network identifier that changes periodically as devices connect and disconnect</a:t>
            </a:r>
          </a:p>
        </p:txBody>
      </p:sp>
      <p:sp>
        <p:nvSpPr>
          <p:cNvPr id="19" name="TextBox 19"/>
          <p:cNvSpPr txBox="1"/>
          <p:nvPr/>
        </p:nvSpPr>
        <p:spPr>
          <a:xfrm>
            <a:off x="10671013" y="6738674"/>
            <a:ext cx="2454574" cy="2248426"/>
          </a:xfrm>
          <a:prstGeom prst="rect">
            <a:avLst/>
          </a:prstGeom>
        </p:spPr>
        <p:txBody>
          <a:bodyPr lIns="0" tIns="0" rIns="0" bIns="0" rtlCol="0" anchor="t">
            <a:spAutoFit/>
          </a:bodyPr>
          <a:lstStyle/>
          <a:p>
            <a:pPr algn="ctr">
              <a:lnSpc>
                <a:spcPts val="2595"/>
              </a:lnSpc>
              <a:spcBef>
                <a:spcPct val="0"/>
              </a:spcBef>
            </a:pPr>
            <a:r>
              <a:rPr lang="en-US" sz="1854">
                <a:solidFill>
                  <a:srgbClr val="000000"/>
                </a:solidFill>
                <a:latin typeface="Open Sans"/>
                <a:ea typeface="Open Sans"/>
                <a:cs typeface="Open Sans"/>
                <a:sym typeface="Open Sans"/>
              </a:rPr>
              <a:t>A fixed, unchanging network identifier assigned to a device, often used for consistent hosting or management purposes.</a:t>
            </a:r>
          </a:p>
        </p:txBody>
      </p:sp>
      <p:sp>
        <p:nvSpPr>
          <p:cNvPr id="20" name="TextBox 20"/>
          <p:cNvSpPr txBox="1"/>
          <p:nvPr/>
        </p:nvSpPr>
        <p:spPr>
          <a:xfrm>
            <a:off x="690601" y="231111"/>
            <a:ext cx="7956553" cy="436224"/>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956439"/>
            <a:ext cx="9404698"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IPv6 Addressing</a:t>
            </a:r>
          </a:p>
        </p:txBody>
      </p:sp>
      <p:sp>
        <p:nvSpPr>
          <p:cNvPr id="8" name="AutoShape 8"/>
          <p:cNvSpPr/>
          <p:nvPr/>
        </p:nvSpPr>
        <p:spPr>
          <a:xfrm>
            <a:off x="402046" y="2707327"/>
            <a:ext cx="4585604" cy="0"/>
          </a:xfrm>
          <a:prstGeom prst="line">
            <a:avLst/>
          </a:prstGeom>
          <a:ln w="66675" cap="rnd">
            <a:solidFill>
              <a:srgbClr val="FFDE59"/>
            </a:solidFill>
            <a:prstDash val="solid"/>
            <a:headEnd type="none" w="sm" len="sm"/>
            <a:tailEnd type="oval" w="lg" len="lg"/>
          </a:ln>
        </p:spPr>
        <p:txBody>
          <a:bodyPr/>
          <a:lstStyle/>
          <a:p>
            <a:endParaRPr lang="en-PH"/>
          </a:p>
        </p:txBody>
      </p:sp>
      <p:grpSp>
        <p:nvGrpSpPr>
          <p:cNvPr id="9" name="Group 9"/>
          <p:cNvGrpSpPr/>
          <p:nvPr/>
        </p:nvGrpSpPr>
        <p:grpSpPr>
          <a:xfrm>
            <a:off x="8071144" y="2853475"/>
            <a:ext cx="2056345" cy="574068"/>
            <a:chOff x="0" y="0"/>
            <a:chExt cx="541589" cy="151195"/>
          </a:xfrm>
        </p:grpSpPr>
        <p:sp>
          <p:nvSpPr>
            <p:cNvPr id="10" name="Freeform 10"/>
            <p:cNvSpPr/>
            <p:nvPr/>
          </p:nvSpPr>
          <p:spPr>
            <a:xfrm>
              <a:off x="0" y="0"/>
              <a:ext cx="541589" cy="151195"/>
            </a:xfrm>
            <a:custGeom>
              <a:avLst/>
              <a:gdLst/>
              <a:ahLst/>
              <a:cxnLst/>
              <a:rect l="l" t="t" r="r" b="b"/>
              <a:pathLst>
                <a:path w="541589" h="151195">
                  <a:moveTo>
                    <a:pt x="75597" y="0"/>
                  </a:moveTo>
                  <a:lnTo>
                    <a:pt x="465991" y="0"/>
                  </a:lnTo>
                  <a:cubicBezTo>
                    <a:pt x="486041" y="0"/>
                    <a:pt x="505270" y="7965"/>
                    <a:pt x="519447" y="22142"/>
                  </a:cubicBezTo>
                  <a:cubicBezTo>
                    <a:pt x="533624" y="36319"/>
                    <a:pt x="541589" y="55548"/>
                    <a:pt x="541589" y="75597"/>
                  </a:cubicBezTo>
                  <a:lnTo>
                    <a:pt x="541589" y="75597"/>
                  </a:lnTo>
                  <a:cubicBezTo>
                    <a:pt x="541589" y="95647"/>
                    <a:pt x="533624" y="114876"/>
                    <a:pt x="519447" y="129053"/>
                  </a:cubicBezTo>
                  <a:cubicBezTo>
                    <a:pt x="505270" y="143230"/>
                    <a:pt x="486041" y="151195"/>
                    <a:pt x="465991" y="151195"/>
                  </a:cubicBezTo>
                  <a:lnTo>
                    <a:pt x="75597" y="151195"/>
                  </a:lnTo>
                  <a:cubicBezTo>
                    <a:pt x="55548" y="151195"/>
                    <a:pt x="36319" y="143230"/>
                    <a:pt x="22142" y="129053"/>
                  </a:cubicBezTo>
                  <a:cubicBezTo>
                    <a:pt x="7965" y="114876"/>
                    <a:pt x="0" y="95647"/>
                    <a:pt x="0" y="75597"/>
                  </a:cubicBezTo>
                  <a:lnTo>
                    <a:pt x="0" y="75597"/>
                  </a:lnTo>
                  <a:cubicBezTo>
                    <a:pt x="0" y="55548"/>
                    <a:pt x="7965" y="36319"/>
                    <a:pt x="22142" y="22142"/>
                  </a:cubicBezTo>
                  <a:cubicBezTo>
                    <a:pt x="36319" y="7965"/>
                    <a:pt x="55548" y="0"/>
                    <a:pt x="75597" y="0"/>
                  </a:cubicBezTo>
                  <a:close/>
                </a:path>
              </a:pathLst>
            </a:custGeom>
            <a:solidFill>
              <a:srgbClr val="642EC7"/>
            </a:solidFill>
          </p:spPr>
          <p:txBody>
            <a:bodyPr/>
            <a:lstStyle/>
            <a:p>
              <a:endParaRPr lang="en-PH"/>
            </a:p>
          </p:txBody>
        </p:sp>
        <p:sp>
          <p:nvSpPr>
            <p:cNvPr id="11" name="TextBox 11"/>
            <p:cNvSpPr txBox="1"/>
            <p:nvPr/>
          </p:nvSpPr>
          <p:spPr>
            <a:xfrm>
              <a:off x="0" y="-28575"/>
              <a:ext cx="541589" cy="179770"/>
            </a:xfrm>
            <a:prstGeom prst="rect">
              <a:avLst/>
            </a:prstGeom>
          </p:spPr>
          <p:txBody>
            <a:bodyPr lIns="50800" tIns="50800" rIns="50800" bIns="50800" rtlCol="0" anchor="ctr"/>
            <a:lstStyle/>
            <a:p>
              <a:pPr algn="ctr">
                <a:lnSpc>
                  <a:spcPts val="2595"/>
                </a:lnSpc>
              </a:pPr>
              <a:endParaRPr/>
            </a:p>
          </p:txBody>
        </p:sp>
      </p:grpSp>
      <p:grpSp>
        <p:nvGrpSpPr>
          <p:cNvPr id="12" name="Group 12"/>
          <p:cNvGrpSpPr/>
          <p:nvPr/>
        </p:nvGrpSpPr>
        <p:grpSpPr>
          <a:xfrm>
            <a:off x="14761857" y="3328441"/>
            <a:ext cx="843323" cy="574068"/>
            <a:chOff x="0" y="0"/>
            <a:chExt cx="222110" cy="151195"/>
          </a:xfrm>
        </p:grpSpPr>
        <p:sp>
          <p:nvSpPr>
            <p:cNvPr id="13" name="Freeform 13"/>
            <p:cNvSpPr/>
            <p:nvPr/>
          </p:nvSpPr>
          <p:spPr>
            <a:xfrm>
              <a:off x="0" y="0"/>
              <a:ext cx="222110" cy="151195"/>
            </a:xfrm>
            <a:custGeom>
              <a:avLst/>
              <a:gdLst/>
              <a:ahLst/>
              <a:cxnLst/>
              <a:rect l="l" t="t" r="r" b="b"/>
              <a:pathLst>
                <a:path w="222110" h="151195">
                  <a:moveTo>
                    <a:pt x="75597" y="0"/>
                  </a:moveTo>
                  <a:lnTo>
                    <a:pt x="146512" y="0"/>
                  </a:lnTo>
                  <a:cubicBezTo>
                    <a:pt x="166562" y="0"/>
                    <a:pt x="185791" y="7965"/>
                    <a:pt x="199968" y="22142"/>
                  </a:cubicBezTo>
                  <a:cubicBezTo>
                    <a:pt x="214145" y="36319"/>
                    <a:pt x="222110" y="55548"/>
                    <a:pt x="222110" y="75597"/>
                  </a:cubicBezTo>
                  <a:lnTo>
                    <a:pt x="222110" y="75597"/>
                  </a:lnTo>
                  <a:cubicBezTo>
                    <a:pt x="222110" y="95647"/>
                    <a:pt x="214145" y="114876"/>
                    <a:pt x="199968" y="129053"/>
                  </a:cubicBezTo>
                  <a:cubicBezTo>
                    <a:pt x="185791" y="143230"/>
                    <a:pt x="166562" y="151195"/>
                    <a:pt x="146512" y="151195"/>
                  </a:cubicBezTo>
                  <a:lnTo>
                    <a:pt x="75597" y="151195"/>
                  </a:lnTo>
                  <a:cubicBezTo>
                    <a:pt x="55548" y="151195"/>
                    <a:pt x="36319" y="143230"/>
                    <a:pt x="22142" y="129053"/>
                  </a:cubicBezTo>
                  <a:cubicBezTo>
                    <a:pt x="7965" y="114876"/>
                    <a:pt x="0" y="95647"/>
                    <a:pt x="0" y="75597"/>
                  </a:cubicBezTo>
                  <a:lnTo>
                    <a:pt x="0" y="75597"/>
                  </a:lnTo>
                  <a:cubicBezTo>
                    <a:pt x="0" y="55548"/>
                    <a:pt x="7965" y="36319"/>
                    <a:pt x="22142" y="22142"/>
                  </a:cubicBezTo>
                  <a:cubicBezTo>
                    <a:pt x="36319" y="7965"/>
                    <a:pt x="55548" y="0"/>
                    <a:pt x="75597" y="0"/>
                  </a:cubicBezTo>
                  <a:close/>
                </a:path>
              </a:pathLst>
            </a:custGeom>
            <a:solidFill>
              <a:srgbClr val="642EC7"/>
            </a:solidFill>
          </p:spPr>
          <p:txBody>
            <a:bodyPr/>
            <a:lstStyle/>
            <a:p>
              <a:endParaRPr lang="en-PH"/>
            </a:p>
          </p:txBody>
        </p:sp>
        <p:sp>
          <p:nvSpPr>
            <p:cNvPr id="14" name="TextBox 14"/>
            <p:cNvSpPr txBox="1"/>
            <p:nvPr/>
          </p:nvSpPr>
          <p:spPr>
            <a:xfrm>
              <a:off x="0" y="-28575"/>
              <a:ext cx="222110" cy="179770"/>
            </a:xfrm>
            <a:prstGeom prst="rect">
              <a:avLst/>
            </a:prstGeom>
          </p:spPr>
          <p:txBody>
            <a:bodyPr lIns="50800" tIns="50800" rIns="50800" bIns="50800" rtlCol="0" anchor="ctr"/>
            <a:lstStyle/>
            <a:p>
              <a:pPr algn="ctr">
                <a:lnSpc>
                  <a:spcPts val="2595"/>
                </a:lnSpc>
              </a:pPr>
              <a:endParaRPr/>
            </a:p>
          </p:txBody>
        </p:sp>
      </p:grpSp>
      <p:sp>
        <p:nvSpPr>
          <p:cNvPr id="15" name="TextBox 15"/>
          <p:cNvSpPr txBox="1"/>
          <p:nvPr/>
        </p:nvSpPr>
        <p:spPr>
          <a:xfrm>
            <a:off x="402046" y="2796325"/>
            <a:ext cx="16670737" cy="15811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IPv4's limited pool of available addresses is </a:t>
            </a:r>
            <a:r>
              <a:rPr lang="en-US" sz="3000">
                <a:solidFill>
                  <a:srgbClr val="FFFFFF"/>
                </a:solidFill>
                <a:latin typeface="Open Sans"/>
                <a:ea typeface="Open Sans"/>
                <a:cs typeface="Open Sans"/>
                <a:sym typeface="Open Sans"/>
              </a:rPr>
              <a:t>insufficient</a:t>
            </a:r>
            <a:r>
              <a:rPr lang="en-US" sz="3000">
                <a:solidFill>
                  <a:srgbClr val="000000"/>
                </a:solidFill>
                <a:latin typeface="Open Sans"/>
                <a:ea typeface="Open Sans"/>
                <a:cs typeface="Open Sans"/>
                <a:sym typeface="Open Sans"/>
              </a:rPr>
              <a:t> to accommodate the growing number of devices and users on the internet in this decade, necessitating the adoption of </a:t>
            </a:r>
            <a:r>
              <a:rPr lang="en-US" sz="3000">
                <a:solidFill>
                  <a:srgbClr val="FFFFFF"/>
                </a:solidFill>
                <a:latin typeface="Open Sans"/>
                <a:ea typeface="Open Sans"/>
                <a:cs typeface="Open Sans"/>
                <a:sym typeface="Open Sans"/>
              </a:rPr>
              <a:t>IPv6</a:t>
            </a:r>
            <a:r>
              <a:rPr lang="en-US" sz="3000">
                <a:solidFill>
                  <a:srgbClr val="000000"/>
                </a:solidFill>
                <a:latin typeface="Open Sans"/>
                <a:ea typeface="Open Sans"/>
                <a:cs typeface="Open Sans"/>
                <a:sym typeface="Open Sans"/>
              </a:rPr>
              <a:t> with its vastly expanded address space.</a:t>
            </a:r>
          </a:p>
        </p:txBody>
      </p:sp>
      <p:grpSp>
        <p:nvGrpSpPr>
          <p:cNvPr id="16" name="Group 16"/>
          <p:cNvGrpSpPr/>
          <p:nvPr/>
        </p:nvGrpSpPr>
        <p:grpSpPr>
          <a:xfrm>
            <a:off x="1530542" y="5143500"/>
            <a:ext cx="15137549" cy="3086100"/>
            <a:chOff x="0" y="0"/>
            <a:chExt cx="3986844" cy="812800"/>
          </a:xfrm>
        </p:grpSpPr>
        <p:sp>
          <p:nvSpPr>
            <p:cNvPr id="17" name="Freeform 17"/>
            <p:cNvSpPr/>
            <p:nvPr/>
          </p:nvSpPr>
          <p:spPr>
            <a:xfrm>
              <a:off x="0" y="0"/>
              <a:ext cx="3986844" cy="812800"/>
            </a:xfrm>
            <a:custGeom>
              <a:avLst/>
              <a:gdLst/>
              <a:ahLst/>
              <a:cxnLst/>
              <a:rect l="l" t="t" r="r" b="b"/>
              <a:pathLst>
                <a:path w="3986844" h="812800">
                  <a:moveTo>
                    <a:pt x="26083" y="0"/>
                  </a:moveTo>
                  <a:lnTo>
                    <a:pt x="3960761" y="0"/>
                  </a:lnTo>
                  <a:cubicBezTo>
                    <a:pt x="3975166" y="0"/>
                    <a:pt x="3986844" y="11678"/>
                    <a:pt x="3986844" y="26083"/>
                  </a:cubicBezTo>
                  <a:lnTo>
                    <a:pt x="3986844" y="786717"/>
                  </a:lnTo>
                  <a:cubicBezTo>
                    <a:pt x="3986844" y="793634"/>
                    <a:pt x="3984096" y="800269"/>
                    <a:pt x="3979205" y="805160"/>
                  </a:cubicBezTo>
                  <a:cubicBezTo>
                    <a:pt x="3974313" y="810052"/>
                    <a:pt x="3967679" y="812800"/>
                    <a:pt x="3960761" y="812800"/>
                  </a:cubicBezTo>
                  <a:lnTo>
                    <a:pt x="26083" y="812800"/>
                  </a:lnTo>
                  <a:cubicBezTo>
                    <a:pt x="19166" y="812800"/>
                    <a:pt x="12531" y="810052"/>
                    <a:pt x="7640" y="805160"/>
                  </a:cubicBezTo>
                  <a:cubicBezTo>
                    <a:pt x="2748" y="800269"/>
                    <a:pt x="0" y="793634"/>
                    <a:pt x="0" y="786717"/>
                  </a:cubicBezTo>
                  <a:lnTo>
                    <a:pt x="0" y="26083"/>
                  </a:lnTo>
                  <a:cubicBezTo>
                    <a:pt x="0" y="19166"/>
                    <a:pt x="2748" y="12531"/>
                    <a:pt x="7640" y="7640"/>
                  </a:cubicBezTo>
                  <a:cubicBezTo>
                    <a:pt x="12531" y="2748"/>
                    <a:pt x="19166" y="0"/>
                    <a:pt x="26083" y="0"/>
                  </a:cubicBezTo>
                  <a:close/>
                </a:path>
              </a:pathLst>
            </a:custGeom>
            <a:solidFill>
              <a:srgbClr val="EAEAE8"/>
            </a:solidFill>
          </p:spPr>
          <p:txBody>
            <a:bodyPr/>
            <a:lstStyle/>
            <a:p>
              <a:endParaRPr lang="en-PH"/>
            </a:p>
          </p:txBody>
        </p:sp>
        <p:sp>
          <p:nvSpPr>
            <p:cNvPr id="18" name="TextBox 18"/>
            <p:cNvSpPr txBox="1"/>
            <p:nvPr/>
          </p:nvSpPr>
          <p:spPr>
            <a:xfrm>
              <a:off x="0" y="-28575"/>
              <a:ext cx="3986844" cy="841375"/>
            </a:xfrm>
            <a:prstGeom prst="rect">
              <a:avLst/>
            </a:prstGeom>
          </p:spPr>
          <p:txBody>
            <a:bodyPr lIns="50800" tIns="50800" rIns="50800" bIns="50800" rtlCol="0" anchor="ctr"/>
            <a:lstStyle/>
            <a:p>
              <a:pPr algn="ctr">
                <a:lnSpc>
                  <a:spcPts val="2595"/>
                </a:lnSpc>
              </a:pPr>
              <a:endParaRPr/>
            </a:p>
          </p:txBody>
        </p:sp>
      </p:grpSp>
      <p:sp>
        <p:nvSpPr>
          <p:cNvPr id="19" name="TextBox 19"/>
          <p:cNvSpPr txBox="1"/>
          <p:nvPr/>
        </p:nvSpPr>
        <p:spPr>
          <a:xfrm>
            <a:off x="1768389" y="5226293"/>
            <a:ext cx="3697380" cy="430004"/>
          </a:xfrm>
          <a:prstGeom prst="rect">
            <a:avLst/>
          </a:prstGeom>
        </p:spPr>
        <p:txBody>
          <a:bodyPr lIns="0" tIns="0" rIns="0" bIns="0" rtlCol="0" anchor="t">
            <a:spAutoFit/>
          </a:bodyPr>
          <a:lstStyle/>
          <a:p>
            <a:pPr algn="ctr">
              <a:lnSpc>
                <a:spcPts val="3598"/>
              </a:lnSpc>
              <a:spcBef>
                <a:spcPct val="0"/>
              </a:spcBef>
            </a:pPr>
            <a:r>
              <a:rPr lang="en-US" sz="2570" b="1">
                <a:solidFill>
                  <a:srgbClr val="FF1495"/>
                </a:solidFill>
                <a:latin typeface="Open Sans Bold"/>
                <a:ea typeface="Open Sans Bold"/>
                <a:cs typeface="Open Sans Bold"/>
                <a:sym typeface="Open Sans Bold"/>
              </a:rPr>
              <a:t>IPv6 Address Format</a:t>
            </a:r>
          </a:p>
        </p:txBody>
      </p:sp>
      <p:grpSp>
        <p:nvGrpSpPr>
          <p:cNvPr id="20" name="Group 20"/>
          <p:cNvGrpSpPr/>
          <p:nvPr/>
        </p:nvGrpSpPr>
        <p:grpSpPr>
          <a:xfrm>
            <a:off x="1768389" y="5837272"/>
            <a:ext cx="3697380" cy="915953"/>
            <a:chOff x="0" y="0"/>
            <a:chExt cx="973796" cy="241239"/>
          </a:xfrm>
        </p:grpSpPr>
        <p:sp>
          <p:nvSpPr>
            <p:cNvPr id="21" name="Freeform 21"/>
            <p:cNvSpPr/>
            <p:nvPr/>
          </p:nvSpPr>
          <p:spPr>
            <a:xfrm>
              <a:off x="0" y="0"/>
              <a:ext cx="973796" cy="241239"/>
            </a:xfrm>
            <a:custGeom>
              <a:avLst/>
              <a:gdLst/>
              <a:ahLst/>
              <a:cxnLst/>
              <a:rect l="l" t="t" r="r" b="b"/>
              <a:pathLst>
                <a:path w="973796" h="241239">
                  <a:moveTo>
                    <a:pt x="106789" y="0"/>
                  </a:moveTo>
                  <a:lnTo>
                    <a:pt x="867007" y="0"/>
                  </a:lnTo>
                  <a:cubicBezTo>
                    <a:pt x="925985" y="0"/>
                    <a:pt x="973796" y="47811"/>
                    <a:pt x="973796" y="106789"/>
                  </a:cubicBezTo>
                  <a:lnTo>
                    <a:pt x="973796" y="134450"/>
                  </a:lnTo>
                  <a:cubicBezTo>
                    <a:pt x="973796" y="193428"/>
                    <a:pt x="925985" y="241239"/>
                    <a:pt x="867007" y="241239"/>
                  </a:cubicBezTo>
                  <a:lnTo>
                    <a:pt x="106789" y="241239"/>
                  </a:lnTo>
                  <a:cubicBezTo>
                    <a:pt x="47811" y="241239"/>
                    <a:pt x="0" y="193428"/>
                    <a:pt x="0" y="134450"/>
                  </a:cubicBezTo>
                  <a:lnTo>
                    <a:pt x="0" y="106789"/>
                  </a:lnTo>
                  <a:cubicBezTo>
                    <a:pt x="0" y="47811"/>
                    <a:pt x="47811" y="0"/>
                    <a:pt x="106789" y="0"/>
                  </a:cubicBezTo>
                  <a:close/>
                </a:path>
              </a:pathLst>
            </a:custGeom>
            <a:solidFill>
              <a:srgbClr val="FFDE59"/>
            </a:solidFill>
          </p:spPr>
          <p:txBody>
            <a:bodyPr/>
            <a:lstStyle/>
            <a:p>
              <a:endParaRPr lang="en-PH"/>
            </a:p>
          </p:txBody>
        </p:sp>
        <p:sp>
          <p:nvSpPr>
            <p:cNvPr id="22" name="TextBox 22"/>
            <p:cNvSpPr txBox="1"/>
            <p:nvPr/>
          </p:nvSpPr>
          <p:spPr>
            <a:xfrm>
              <a:off x="0" y="-28575"/>
              <a:ext cx="973796" cy="269814"/>
            </a:xfrm>
            <a:prstGeom prst="rect">
              <a:avLst/>
            </a:prstGeom>
          </p:spPr>
          <p:txBody>
            <a:bodyPr lIns="50800" tIns="50800" rIns="50800" bIns="50800" rtlCol="0" anchor="ctr"/>
            <a:lstStyle/>
            <a:p>
              <a:pPr algn="ctr">
                <a:lnSpc>
                  <a:spcPts val="2595"/>
                </a:lnSpc>
              </a:pPr>
              <a:endParaRPr/>
            </a:p>
          </p:txBody>
        </p:sp>
      </p:grpSp>
      <p:sp>
        <p:nvSpPr>
          <p:cNvPr id="23" name="TextBox 23"/>
          <p:cNvSpPr txBox="1"/>
          <p:nvPr/>
        </p:nvSpPr>
        <p:spPr>
          <a:xfrm>
            <a:off x="2995574" y="6046665"/>
            <a:ext cx="1243011" cy="440018"/>
          </a:xfrm>
          <a:prstGeom prst="rect">
            <a:avLst/>
          </a:prstGeom>
        </p:spPr>
        <p:txBody>
          <a:bodyPr lIns="0" tIns="0" rIns="0" bIns="0" rtlCol="0" anchor="t">
            <a:spAutoFit/>
          </a:bodyPr>
          <a:lstStyle/>
          <a:p>
            <a:pPr algn="l">
              <a:lnSpc>
                <a:spcPts val="3517"/>
              </a:lnSpc>
              <a:spcBef>
                <a:spcPct val="0"/>
              </a:spcBef>
            </a:pPr>
            <a:r>
              <a:rPr lang="en-US" sz="2512">
                <a:solidFill>
                  <a:srgbClr val="000000"/>
                </a:solidFill>
                <a:latin typeface="Open Sans"/>
                <a:ea typeface="Open Sans"/>
                <a:cs typeface="Open Sans"/>
                <a:sym typeface="Open Sans"/>
              </a:rPr>
              <a:t>128 bits</a:t>
            </a:r>
          </a:p>
        </p:txBody>
      </p:sp>
      <p:grpSp>
        <p:nvGrpSpPr>
          <p:cNvPr id="24" name="Group 24"/>
          <p:cNvGrpSpPr/>
          <p:nvPr/>
        </p:nvGrpSpPr>
        <p:grpSpPr>
          <a:xfrm>
            <a:off x="1768389" y="6934200"/>
            <a:ext cx="3697380" cy="915953"/>
            <a:chOff x="0" y="0"/>
            <a:chExt cx="973796" cy="241239"/>
          </a:xfrm>
        </p:grpSpPr>
        <p:sp>
          <p:nvSpPr>
            <p:cNvPr id="25" name="Freeform 25"/>
            <p:cNvSpPr/>
            <p:nvPr/>
          </p:nvSpPr>
          <p:spPr>
            <a:xfrm>
              <a:off x="0" y="0"/>
              <a:ext cx="973796" cy="241239"/>
            </a:xfrm>
            <a:custGeom>
              <a:avLst/>
              <a:gdLst/>
              <a:ahLst/>
              <a:cxnLst/>
              <a:rect l="l" t="t" r="r" b="b"/>
              <a:pathLst>
                <a:path w="973796" h="241239">
                  <a:moveTo>
                    <a:pt x="106789" y="0"/>
                  </a:moveTo>
                  <a:lnTo>
                    <a:pt x="867007" y="0"/>
                  </a:lnTo>
                  <a:cubicBezTo>
                    <a:pt x="925985" y="0"/>
                    <a:pt x="973796" y="47811"/>
                    <a:pt x="973796" y="106789"/>
                  </a:cubicBezTo>
                  <a:lnTo>
                    <a:pt x="973796" y="134450"/>
                  </a:lnTo>
                  <a:cubicBezTo>
                    <a:pt x="973796" y="193428"/>
                    <a:pt x="925985" y="241239"/>
                    <a:pt x="867007" y="241239"/>
                  </a:cubicBezTo>
                  <a:lnTo>
                    <a:pt x="106789" y="241239"/>
                  </a:lnTo>
                  <a:cubicBezTo>
                    <a:pt x="47811" y="241239"/>
                    <a:pt x="0" y="193428"/>
                    <a:pt x="0" y="134450"/>
                  </a:cubicBezTo>
                  <a:lnTo>
                    <a:pt x="0" y="106789"/>
                  </a:lnTo>
                  <a:cubicBezTo>
                    <a:pt x="0" y="47811"/>
                    <a:pt x="47811" y="0"/>
                    <a:pt x="106789" y="0"/>
                  </a:cubicBezTo>
                  <a:close/>
                </a:path>
              </a:pathLst>
            </a:custGeom>
            <a:solidFill>
              <a:srgbClr val="FFDE59"/>
            </a:solidFill>
          </p:spPr>
          <p:txBody>
            <a:bodyPr/>
            <a:lstStyle/>
            <a:p>
              <a:endParaRPr lang="en-PH"/>
            </a:p>
          </p:txBody>
        </p:sp>
        <p:sp>
          <p:nvSpPr>
            <p:cNvPr id="26" name="TextBox 26"/>
            <p:cNvSpPr txBox="1"/>
            <p:nvPr/>
          </p:nvSpPr>
          <p:spPr>
            <a:xfrm>
              <a:off x="0" y="-28575"/>
              <a:ext cx="973796" cy="269814"/>
            </a:xfrm>
            <a:prstGeom prst="rect">
              <a:avLst/>
            </a:prstGeom>
          </p:spPr>
          <p:txBody>
            <a:bodyPr lIns="50800" tIns="50800" rIns="50800" bIns="50800" rtlCol="0" anchor="ctr"/>
            <a:lstStyle/>
            <a:p>
              <a:pPr algn="ctr">
                <a:lnSpc>
                  <a:spcPts val="2595"/>
                </a:lnSpc>
              </a:pPr>
              <a:endParaRPr/>
            </a:p>
          </p:txBody>
        </p:sp>
      </p:grpSp>
      <p:sp>
        <p:nvSpPr>
          <p:cNvPr id="27" name="TextBox 27"/>
          <p:cNvSpPr txBox="1"/>
          <p:nvPr/>
        </p:nvSpPr>
        <p:spPr>
          <a:xfrm>
            <a:off x="2073342" y="6964342"/>
            <a:ext cx="3031053" cy="808044"/>
          </a:xfrm>
          <a:prstGeom prst="rect">
            <a:avLst/>
          </a:prstGeom>
        </p:spPr>
        <p:txBody>
          <a:bodyPr lIns="0" tIns="0" rIns="0" bIns="0" rtlCol="0" anchor="t">
            <a:spAutoFit/>
          </a:bodyPr>
          <a:lstStyle/>
          <a:p>
            <a:pPr algn="ctr">
              <a:lnSpc>
                <a:spcPts val="3237"/>
              </a:lnSpc>
              <a:spcBef>
                <a:spcPct val="0"/>
              </a:spcBef>
            </a:pPr>
            <a:r>
              <a:rPr lang="en-US" sz="2312">
                <a:solidFill>
                  <a:srgbClr val="000000"/>
                </a:solidFill>
                <a:latin typeface="Open Sans"/>
                <a:ea typeface="Open Sans"/>
                <a:cs typeface="Open Sans"/>
                <a:sym typeface="Open Sans"/>
              </a:rPr>
              <a:t>Written in colon hexadecimal notation</a:t>
            </a:r>
          </a:p>
        </p:txBody>
      </p:sp>
      <p:sp>
        <p:nvSpPr>
          <p:cNvPr id="28" name="TextBox 28"/>
          <p:cNvSpPr txBox="1"/>
          <p:nvPr/>
        </p:nvSpPr>
        <p:spPr>
          <a:xfrm>
            <a:off x="6151386" y="6338683"/>
            <a:ext cx="9748986" cy="673284"/>
          </a:xfrm>
          <a:prstGeom prst="rect">
            <a:avLst/>
          </a:prstGeom>
        </p:spPr>
        <p:txBody>
          <a:bodyPr lIns="0" tIns="0" rIns="0" bIns="0" rtlCol="0" anchor="t">
            <a:spAutoFit/>
          </a:bodyPr>
          <a:lstStyle/>
          <a:p>
            <a:pPr algn="ctr">
              <a:lnSpc>
                <a:spcPts val="5414"/>
              </a:lnSpc>
              <a:spcBef>
                <a:spcPct val="0"/>
              </a:spcBef>
            </a:pPr>
            <a:r>
              <a:rPr lang="en-US" sz="3867">
                <a:solidFill>
                  <a:srgbClr val="000000"/>
                </a:solidFill>
                <a:latin typeface="Alatsi"/>
                <a:ea typeface="Alatsi"/>
                <a:cs typeface="Alatsi"/>
                <a:sym typeface="Alatsi"/>
              </a:rPr>
              <a:t>3ffe : 1900 : 4545 : 3a7b: 200a : f8ff : fe21 : 67cf</a:t>
            </a:r>
          </a:p>
        </p:txBody>
      </p:sp>
      <p:sp>
        <p:nvSpPr>
          <p:cNvPr id="29" name="TextBox 29"/>
          <p:cNvSpPr txBox="1"/>
          <p:nvPr/>
        </p:nvSpPr>
        <p:spPr>
          <a:xfrm>
            <a:off x="6151386" y="5882425"/>
            <a:ext cx="672703" cy="430004"/>
          </a:xfrm>
          <a:prstGeom prst="rect">
            <a:avLst/>
          </a:prstGeom>
        </p:spPr>
        <p:txBody>
          <a:bodyPr lIns="0" tIns="0" rIns="0" bIns="0" rtlCol="0" anchor="t">
            <a:spAutoFit/>
          </a:bodyPr>
          <a:lstStyle/>
          <a:p>
            <a:pPr algn="l">
              <a:lnSpc>
                <a:spcPts val="3598"/>
              </a:lnSpc>
              <a:spcBef>
                <a:spcPct val="0"/>
              </a:spcBef>
            </a:pPr>
            <a:r>
              <a:rPr lang="en-US" sz="2570" b="1">
                <a:solidFill>
                  <a:srgbClr val="FF1495"/>
                </a:solidFill>
                <a:latin typeface="Open Sans Bold"/>
                <a:ea typeface="Open Sans Bold"/>
                <a:cs typeface="Open Sans Bold"/>
                <a:sym typeface="Open Sans Bold"/>
              </a:rPr>
              <a:t>Eg:</a:t>
            </a:r>
          </a:p>
        </p:txBody>
      </p:sp>
      <p:sp>
        <p:nvSpPr>
          <p:cNvPr id="33" name="TextBox 33"/>
          <p:cNvSpPr txBox="1"/>
          <p:nvPr/>
        </p:nvSpPr>
        <p:spPr>
          <a:xfrm>
            <a:off x="690601" y="231111"/>
            <a:ext cx="7956553" cy="436224"/>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385053" y="2378639"/>
            <a:ext cx="5079188" cy="35828"/>
          </a:xfrm>
          <a:prstGeom prst="line">
            <a:avLst/>
          </a:prstGeom>
          <a:ln w="66675" cap="rnd">
            <a:solidFill>
              <a:srgbClr val="642EC7"/>
            </a:solidFill>
            <a:prstDash val="solid"/>
            <a:headEnd type="none" w="sm" len="sm"/>
            <a:tailEnd type="oval" w="lg" len="lg"/>
          </a:ln>
        </p:spPr>
        <p:txBody>
          <a:bodyPr/>
          <a:lstStyle/>
          <a:p>
            <a:endParaRPr lang="en-PH"/>
          </a:p>
        </p:txBody>
      </p:sp>
      <p:sp>
        <p:nvSpPr>
          <p:cNvPr id="5" name="AutoShape 5"/>
          <p:cNvSpPr/>
          <p:nvPr/>
        </p:nvSpPr>
        <p:spPr>
          <a:xfrm flipV="1">
            <a:off x="5464241" y="2345301"/>
            <a:ext cx="1617935" cy="1"/>
          </a:xfrm>
          <a:prstGeom prst="line">
            <a:avLst/>
          </a:prstGeom>
          <a:ln w="66675" cap="rnd">
            <a:solidFill>
              <a:srgbClr val="F2F2F2"/>
            </a:solidFill>
            <a:prstDash val="solid"/>
            <a:headEnd type="none" w="sm" len="sm"/>
            <a:tailEnd type="none" w="sm" len="sm"/>
          </a:ln>
        </p:spPr>
        <p:txBody>
          <a:bodyPr/>
          <a:lstStyle/>
          <a:p>
            <a:endParaRPr lang="en-PH"/>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3718121" y="2594112"/>
            <a:ext cx="11067419" cy="7262994"/>
            <a:chOff x="0" y="0"/>
            <a:chExt cx="812800" cy="533400"/>
          </a:xfrm>
        </p:grpSpPr>
        <p:sp>
          <p:nvSpPr>
            <p:cNvPr id="8" name="Freeform 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E59"/>
            </a:solidFill>
          </p:spPr>
          <p:txBody>
            <a:bodyPr/>
            <a:lstStyle/>
            <a:p>
              <a:endParaRPr lang="en-PH"/>
            </a:p>
          </p:txBody>
        </p:sp>
        <p:sp>
          <p:nvSpPr>
            <p:cNvPr id="9" name="TextBox 9"/>
            <p:cNvSpPr txBox="1"/>
            <p:nvPr/>
          </p:nvSpPr>
          <p:spPr>
            <a:xfrm>
              <a:off x="38100" y="60325"/>
              <a:ext cx="736600" cy="396875"/>
            </a:xfrm>
            <a:prstGeom prst="rect">
              <a:avLst/>
            </a:prstGeom>
          </p:spPr>
          <p:txBody>
            <a:bodyPr lIns="30363" tIns="30363" rIns="30363" bIns="30363" rtlCol="0" anchor="ctr"/>
            <a:lstStyle/>
            <a:p>
              <a:pPr algn="ctr">
                <a:lnSpc>
                  <a:spcPts val="2596"/>
                </a:lnSpc>
              </a:pPr>
              <a:endParaRPr/>
            </a:p>
          </p:txBody>
        </p:sp>
      </p:grpSp>
      <p:sp>
        <p:nvSpPr>
          <p:cNvPr id="10" name="Freeform 10"/>
          <p:cNvSpPr/>
          <p:nvPr/>
        </p:nvSpPr>
        <p:spPr>
          <a:xfrm>
            <a:off x="6051377" y="3798961"/>
            <a:ext cx="1552027" cy="2650979"/>
          </a:xfrm>
          <a:custGeom>
            <a:avLst/>
            <a:gdLst/>
            <a:ahLst/>
            <a:cxnLst/>
            <a:rect l="l" t="t" r="r" b="b"/>
            <a:pathLst>
              <a:path w="1552027" h="2650979">
                <a:moveTo>
                  <a:pt x="0" y="0"/>
                </a:moveTo>
                <a:lnTo>
                  <a:pt x="1552028" y="0"/>
                </a:lnTo>
                <a:lnTo>
                  <a:pt x="1552028" y="2650978"/>
                </a:lnTo>
                <a:lnTo>
                  <a:pt x="0" y="265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1" name="Freeform 11"/>
          <p:cNvSpPr/>
          <p:nvPr/>
        </p:nvSpPr>
        <p:spPr>
          <a:xfrm>
            <a:off x="6827391" y="6225609"/>
            <a:ext cx="1552027" cy="2650979"/>
          </a:xfrm>
          <a:custGeom>
            <a:avLst/>
            <a:gdLst/>
            <a:ahLst/>
            <a:cxnLst/>
            <a:rect l="l" t="t" r="r" b="b"/>
            <a:pathLst>
              <a:path w="1552027" h="2650979">
                <a:moveTo>
                  <a:pt x="0" y="0"/>
                </a:moveTo>
                <a:lnTo>
                  <a:pt x="1552027" y="0"/>
                </a:lnTo>
                <a:lnTo>
                  <a:pt x="1552027" y="2650978"/>
                </a:lnTo>
                <a:lnTo>
                  <a:pt x="0" y="265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2" name="TextBox 12"/>
          <p:cNvSpPr txBox="1"/>
          <p:nvPr/>
        </p:nvSpPr>
        <p:spPr>
          <a:xfrm>
            <a:off x="384809" y="1627751"/>
            <a:ext cx="1339473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Benefits of a LAN</a:t>
            </a:r>
          </a:p>
        </p:txBody>
      </p:sp>
      <p:sp>
        <p:nvSpPr>
          <p:cNvPr id="13" name="Freeform 13"/>
          <p:cNvSpPr/>
          <p:nvPr/>
        </p:nvSpPr>
        <p:spPr>
          <a:xfrm>
            <a:off x="9251830" y="3934205"/>
            <a:ext cx="3733698" cy="3998606"/>
          </a:xfrm>
          <a:custGeom>
            <a:avLst/>
            <a:gdLst/>
            <a:ahLst/>
            <a:cxnLst/>
            <a:rect l="l" t="t" r="r" b="b"/>
            <a:pathLst>
              <a:path w="3733698" h="3998606">
                <a:moveTo>
                  <a:pt x="0" y="0"/>
                </a:moveTo>
                <a:lnTo>
                  <a:pt x="3733699" y="0"/>
                </a:lnTo>
                <a:lnTo>
                  <a:pt x="3733699" y="3998606"/>
                </a:lnTo>
                <a:lnTo>
                  <a:pt x="0" y="39986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4" name="AutoShape 14"/>
          <p:cNvSpPr/>
          <p:nvPr/>
        </p:nvSpPr>
        <p:spPr>
          <a:xfrm>
            <a:off x="7699803" y="5143500"/>
            <a:ext cx="2392298" cy="0"/>
          </a:xfrm>
          <a:prstGeom prst="line">
            <a:avLst/>
          </a:prstGeom>
          <a:ln w="38100" cap="flat">
            <a:solidFill>
              <a:srgbClr val="642EC7"/>
            </a:solidFill>
            <a:prstDash val="solid"/>
            <a:headEnd type="oval" w="lg" len="lg"/>
            <a:tailEnd type="oval" w="lg" len="lg"/>
          </a:ln>
        </p:spPr>
        <p:txBody>
          <a:bodyPr/>
          <a:lstStyle/>
          <a:p>
            <a:endParaRPr lang="en-PH"/>
          </a:p>
        </p:txBody>
      </p:sp>
      <p:sp>
        <p:nvSpPr>
          <p:cNvPr id="15" name="AutoShape 15"/>
          <p:cNvSpPr/>
          <p:nvPr/>
        </p:nvSpPr>
        <p:spPr>
          <a:xfrm flipV="1">
            <a:off x="8379418" y="5527244"/>
            <a:ext cx="1712683" cy="1110452"/>
          </a:xfrm>
          <a:prstGeom prst="line">
            <a:avLst/>
          </a:prstGeom>
          <a:ln w="38100" cap="flat">
            <a:solidFill>
              <a:srgbClr val="642EC7"/>
            </a:solidFill>
            <a:prstDash val="solid"/>
            <a:headEnd type="oval" w="lg" len="lg"/>
            <a:tailEnd type="oval" w="lg" len="lg"/>
          </a:ln>
        </p:spPr>
        <p:txBody>
          <a:bodyPr/>
          <a:lstStyle/>
          <a:p>
            <a:endParaRPr lang="en-PH"/>
          </a:p>
        </p:txBody>
      </p:sp>
      <p:grpSp>
        <p:nvGrpSpPr>
          <p:cNvPr id="16" name="Group 16"/>
          <p:cNvGrpSpPr/>
          <p:nvPr/>
        </p:nvGrpSpPr>
        <p:grpSpPr>
          <a:xfrm>
            <a:off x="598301" y="3378360"/>
            <a:ext cx="4351442" cy="1454743"/>
            <a:chOff x="0" y="0"/>
            <a:chExt cx="1415747" cy="473303"/>
          </a:xfrm>
        </p:grpSpPr>
        <p:sp>
          <p:nvSpPr>
            <p:cNvPr id="17" name="Freeform 17"/>
            <p:cNvSpPr/>
            <p:nvPr/>
          </p:nvSpPr>
          <p:spPr>
            <a:xfrm>
              <a:off x="0" y="0"/>
              <a:ext cx="1415747" cy="473303"/>
            </a:xfrm>
            <a:custGeom>
              <a:avLst/>
              <a:gdLst/>
              <a:ahLst/>
              <a:cxnLst/>
              <a:rect l="l" t="t" r="r" b="b"/>
              <a:pathLst>
                <a:path w="1415747" h="473303">
                  <a:moveTo>
                    <a:pt x="72946" y="0"/>
                  </a:moveTo>
                  <a:lnTo>
                    <a:pt x="1342802" y="0"/>
                  </a:lnTo>
                  <a:cubicBezTo>
                    <a:pt x="1383089" y="0"/>
                    <a:pt x="1415747" y="32659"/>
                    <a:pt x="1415747" y="72946"/>
                  </a:cubicBezTo>
                  <a:lnTo>
                    <a:pt x="1415747" y="400357"/>
                  </a:lnTo>
                  <a:cubicBezTo>
                    <a:pt x="1415747" y="440644"/>
                    <a:pt x="1383089" y="473303"/>
                    <a:pt x="1342802" y="473303"/>
                  </a:cubicBezTo>
                  <a:lnTo>
                    <a:pt x="72946" y="473303"/>
                  </a:lnTo>
                  <a:cubicBezTo>
                    <a:pt x="53599" y="473303"/>
                    <a:pt x="35045" y="465617"/>
                    <a:pt x="21365" y="451937"/>
                  </a:cubicBezTo>
                  <a:cubicBezTo>
                    <a:pt x="7685" y="438257"/>
                    <a:pt x="0" y="419703"/>
                    <a:pt x="0" y="400357"/>
                  </a:cubicBezTo>
                  <a:lnTo>
                    <a:pt x="0" y="72946"/>
                  </a:lnTo>
                  <a:cubicBezTo>
                    <a:pt x="0" y="53599"/>
                    <a:pt x="7685" y="35045"/>
                    <a:pt x="21365" y="21365"/>
                  </a:cubicBezTo>
                  <a:cubicBezTo>
                    <a:pt x="35045" y="7685"/>
                    <a:pt x="53599" y="0"/>
                    <a:pt x="72946" y="0"/>
                  </a:cubicBezTo>
                  <a:close/>
                </a:path>
              </a:pathLst>
            </a:custGeom>
            <a:solidFill>
              <a:srgbClr val="F2F2F2"/>
            </a:solidFill>
          </p:spPr>
          <p:txBody>
            <a:bodyPr/>
            <a:lstStyle/>
            <a:p>
              <a:endParaRPr lang="en-PH"/>
            </a:p>
          </p:txBody>
        </p:sp>
        <p:sp>
          <p:nvSpPr>
            <p:cNvPr id="18" name="TextBox 18"/>
            <p:cNvSpPr txBox="1"/>
            <p:nvPr/>
          </p:nvSpPr>
          <p:spPr>
            <a:xfrm>
              <a:off x="0" y="-28575"/>
              <a:ext cx="1415747" cy="501878"/>
            </a:xfrm>
            <a:prstGeom prst="rect">
              <a:avLst/>
            </a:prstGeom>
          </p:spPr>
          <p:txBody>
            <a:bodyPr lIns="41123" tIns="41123" rIns="41123" bIns="41123" rtlCol="0" anchor="ctr"/>
            <a:lstStyle/>
            <a:p>
              <a:pPr algn="ctr">
                <a:lnSpc>
                  <a:spcPts val="2596"/>
                </a:lnSpc>
              </a:pPr>
              <a:endParaRPr/>
            </a:p>
          </p:txBody>
        </p:sp>
      </p:grpSp>
      <p:sp>
        <p:nvSpPr>
          <p:cNvPr id="19" name="Freeform 19"/>
          <p:cNvSpPr/>
          <p:nvPr/>
        </p:nvSpPr>
        <p:spPr>
          <a:xfrm>
            <a:off x="712515" y="3521558"/>
            <a:ext cx="478141" cy="478141"/>
          </a:xfrm>
          <a:custGeom>
            <a:avLst/>
            <a:gdLst/>
            <a:ahLst/>
            <a:cxnLst/>
            <a:rect l="l" t="t" r="r" b="b"/>
            <a:pathLst>
              <a:path w="478141" h="478141">
                <a:moveTo>
                  <a:pt x="0" y="0"/>
                </a:moveTo>
                <a:lnTo>
                  <a:pt x="478141" y="0"/>
                </a:lnTo>
                <a:lnTo>
                  <a:pt x="478141" y="478141"/>
                </a:lnTo>
                <a:lnTo>
                  <a:pt x="0" y="478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20" name="TextBox 20"/>
          <p:cNvSpPr txBox="1"/>
          <p:nvPr/>
        </p:nvSpPr>
        <p:spPr>
          <a:xfrm>
            <a:off x="1353515" y="3492983"/>
            <a:ext cx="3483863" cy="1092808"/>
          </a:xfrm>
          <a:prstGeom prst="rect">
            <a:avLst/>
          </a:prstGeom>
        </p:spPr>
        <p:txBody>
          <a:bodyPr lIns="0" tIns="0" rIns="0" bIns="0" rtlCol="0" anchor="t">
            <a:spAutoFit/>
          </a:bodyPr>
          <a:lstStyle/>
          <a:p>
            <a:pPr algn="l">
              <a:lnSpc>
                <a:spcPts val="2241"/>
              </a:lnSpc>
              <a:spcBef>
                <a:spcPct val="0"/>
              </a:spcBef>
            </a:pPr>
            <a:r>
              <a:rPr lang="en-US" sz="1601">
                <a:solidFill>
                  <a:srgbClr val="000000"/>
                </a:solidFill>
                <a:latin typeface="Open Sans"/>
                <a:ea typeface="Open Sans"/>
                <a:cs typeface="Open Sans"/>
                <a:sym typeface="Open Sans"/>
              </a:rPr>
              <a:t>By installing application software on an </a:t>
            </a:r>
            <a:r>
              <a:rPr lang="en-US" sz="1601" b="1">
                <a:solidFill>
                  <a:srgbClr val="000000"/>
                </a:solidFill>
                <a:latin typeface="Open Sans Bold"/>
                <a:ea typeface="Open Sans Bold"/>
                <a:cs typeface="Open Sans Bold"/>
                <a:sym typeface="Open Sans Bold"/>
              </a:rPr>
              <a:t>application server</a:t>
            </a:r>
            <a:r>
              <a:rPr lang="en-US" sz="1601">
                <a:solidFill>
                  <a:srgbClr val="000000"/>
                </a:solidFill>
                <a:latin typeface="Open Sans"/>
                <a:ea typeface="Open Sans"/>
                <a:cs typeface="Open Sans"/>
                <a:sym typeface="Open Sans"/>
              </a:rPr>
              <a:t> linked to the LAN, the cost of installing it on every individual PC can be minimized.</a:t>
            </a:r>
          </a:p>
        </p:txBody>
      </p:sp>
      <p:sp>
        <p:nvSpPr>
          <p:cNvPr id="21" name="TextBox 21"/>
          <p:cNvSpPr txBox="1"/>
          <p:nvPr/>
        </p:nvSpPr>
        <p:spPr>
          <a:xfrm>
            <a:off x="4367652" y="5277299"/>
            <a:ext cx="1556621" cy="656209"/>
          </a:xfrm>
          <a:prstGeom prst="rect">
            <a:avLst/>
          </a:prstGeom>
        </p:spPr>
        <p:txBody>
          <a:bodyPr lIns="0" tIns="0" rIns="0" bIns="0" rtlCol="0" anchor="t">
            <a:spAutoFit/>
          </a:bodyPr>
          <a:lstStyle/>
          <a:p>
            <a:pPr algn="ctr">
              <a:lnSpc>
                <a:spcPts val="2681"/>
              </a:lnSpc>
            </a:pPr>
            <a:r>
              <a:rPr lang="en-US" sz="1915" b="1">
                <a:solidFill>
                  <a:srgbClr val="000000"/>
                </a:solidFill>
                <a:latin typeface="Open Sans Bold"/>
                <a:ea typeface="Open Sans Bold"/>
                <a:cs typeface="Open Sans Bold"/>
                <a:sym typeface="Open Sans Bold"/>
              </a:rPr>
              <a:t>Application server</a:t>
            </a:r>
          </a:p>
        </p:txBody>
      </p:sp>
      <p:sp>
        <p:nvSpPr>
          <p:cNvPr id="22" name="TextBox 22"/>
          <p:cNvSpPr txBox="1"/>
          <p:nvPr/>
        </p:nvSpPr>
        <p:spPr>
          <a:xfrm>
            <a:off x="5800157" y="8529433"/>
            <a:ext cx="1556621" cy="322834"/>
          </a:xfrm>
          <a:prstGeom prst="rect">
            <a:avLst/>
          </a:prstGeom>
        </p:spPr>
        <p:txBody>
          <a:bodyPr lIns="0" tIns="0" rIns="0" bIns="0" rtlCol="0" anchor="t">
            <a:spAutoFit/>
          </a:bodyPr>
          <a:lstStyle/>
          <a:p>
            <a:pPr algn="ctr">
              <a:lnSpc>
                <a:spcPts val="2681"/>
              </a:lnSpc>
            </a:pPr>
            <a:r>
              <a:rPr lang="en-US" sz="1915" b="1">
                <a:solidFill>
                  <a:srgbClr val="000000"/>
                </a:solidFill>
                <a:latin typeface="Open Sans Bold"/>
                <a:ea typeface="Open Sans Bold"/>
                <a:cs typeface="Open Sans Bold"/>
                <a:sym typeface="Open Sans Bold"/>
              </a:rPr>
              <a:t>File server</a:t>
            </a:r>
          </a:p>
        </p:txBody>
      </p:sp>
      <p:grpSp>
        <p:nvGrpSpPr>
          <p:cNvPr id="23" name="Group 23"/>
          <p:cNvGrpSpPr/>
          <p:nvPr/>
        </p:nvGrpSpPr>
        <p:grpSpPr>
          <a:xfrm>
            <a:off x="1403573" y="7971031"/>
            <a:ext cx="3546170" cy="1477738"/>
            <a:chOff x="0" y="0"/>
            <a:chExt cx="1190177" cy="495963"/>
          </a:xfrm>
        </p:grpSpPr>
        <p:sp>
          <p:nvSpPr>
            <p:cNvPr id="24" name="Freeform 24"/>
            <p:cNvSpPr/>
            <p:nvPr/>
          </p:nvSpPr>
          <p:spPr>
            <a:xfrm>
              <a:off x="0" y="0"/>
              <a:ext cx="1190177" cy="495963"/>
            </a:xfrm>
            <a:custGeom>
              <a:avLst/>
              <a:gdLst/>
              <a:ahLst/>
              <a:cxnLst/>
              <a:rect l="l" t="t" r="r" b="b"/>
              <a:pathLst>
                <a:path w="1190177" h="495963">
                  <a:moveTo>
                    <a:pt x="87327" y="0"/>
                  </a:moveTo>
                  <a:lnTo>
                    <a:pt x="1102850" y="0"/>
                  </a:lnTo>
                  <a:cubicBezTo>
                    <a:pt x="1151079" y="0"/>
                    <a:pt x="1190177" y="39098"/>
                    <a:pt x="1190177" y="87327"/>
                  </a:cubicBezTo>
                  <a:lnTo>
                    <a:pt x="1190177" y="408636"/>
                  </a:lnTo>
                  <a:cubicBezTo>
                    <a:pt x="1190177" y="456866"/>
                    <a:pt x="1151079" y="495963"/>
                    <a:pt x="1102850" y="495963"/>
                  </a:cubicBezTo>
                  <a:lnTo>
                    <a:pt x="87327" y="495963"/>
                  </a:lnTo>
                  <a:cubicBezTo>
                    <a:pt x="39098" y="495963"/>
                    <a:pt x="0" y="456866"/>
                    <a:pt x="0" y="408636"/>
                  </a:cubicBezTo>
                  <a:lnTo>
                    <a:pt x="0" y="87327"/>
                  </a:lnTo>
                  <a:cubicBezTo>
                    <a:pt x="0" y="39098"/>
                    <a:pt x="39098" y="0"/>
                    <a:pt x="87327" y="0"/>
                  </a:cubicBezTo>
                  <a:close/>
                </a:path>
              </a:pathLst>
            </a:custGeom>
            <a:solidFill>
              <a:srgbClr val="F2F2F2"/>
            </a:solidFill>
          </p:spPr>
          <p:txBody>
            <a:bodyPr/>
            <a:lstStyle/>
            <a:p>
              <a:endParaRPr lang="en-PH"/>
            </a:p>
          </p:txBody>
        </p:sp>
        <p:sp>
          <p:nvSpPr>
            <p:cNvPr id="25" name="TextBox 25"/>
            <p:cNvSpPr txBox="1"/>
            <p:nvPr/>
          </p:nvSpPr>
          <p:spPr>
            <a:xfrm>
              <a:off x="0" y="-28575"/>
              <a:ext cx="1190177" cy="524538"/>
            </a:xfrm>
            <a:prstGeom prst="rect">
              <a:avLst/>
            </a:prstGeom>
          </p:spPr>
          <p:txBody>
            <a:bodyPr lIns="39864" tIns="39864" rIns="39864" bIns="39864" rtlCol="0" anchor="ctr"/>
            <a:lstStyle/>
            <a:p>
              <a:pPr algn="ctr">
                <a:lnSpc>
                  <a:spcPts val="2595"/>
                </a:lnSpc>
              </a:pPr>
              <a:endParaRPr/>
            </a:p>
          </p:txBody>
        </p:sp>
      </p:grpSp>
      <p:sp>
        <p:nvSpPr>
          <p:cNvPr id="26" name="Freeform 26"/>
          <p:cNvSpPr/>
          <p:nvPr/>
        </p:nvSpPr>
        <p:spPr>
          <a:xfrm>
            <a:off x="1455895" y="8093040"/>
            <a:ext cx="463508" cy="463508"/>
          </a:xfrm>
          <a:custGeom>
            <a:avLst/>
            <a:gdLst/>
            <a:ahLst/>
            <a:cxnLst/>
            <a:rect l="l" t="t" r="r" b="b"/>
            <a:pathLst>
              <a:path w="463508" h="463508">
                <a:moveTo>
                  <a:pt x="0" y="0"/>
                </a:moveTo>
                <a:lnTo>
                  <a:pt x="463508" y="0"/>
                </a:lnTo>
                <a:lnTo>
                  <a:pt x="463508" y="463508"/>
                </a:lnTo>
                <a:lnTo>
                  <a:pt x="0" y="4635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27" name="TextBox 27"/>
          <p:cNvSpPr txBox="1"/>
          <p:nvPr/>
        </p:nvSpPr>
        <p:spPr>
          <a:xfrm>
            <a:off x="2032803" y="8064465"/>
            <a:ext cx="2704988" cy="1369060"/>
          </a:xfrm>
          <a:prstGeom prst="rect">
            <a:avLst/>
          </a:prstGeom>
        </p:spPr>
        <p:txBody>
          <a:bodyPr lIns="0" tIns="0" rIns="0" bIns="0" rtlCol="0" anchor="t">
            <a:spAutoFit/>
          </a:bodyPr>
          <a:lstStyle/>
          <a:p>
            <a:pPr algn="l">
              <a:lnSpc>
                <a:spcPts val="2239"/>
              </a:lnSpc>
              <a:spcBef>
                <a:spcPct val="0"/>
              </a:spcBef>
            </a:pPr>
            <a:r>
              <a:rPr lang="en-US" sz="1599">
                <a:solidFill>
                  <a:srgbClr val="000000"/>
                </a:solidFill>
                <a:latin typeface="Open Sans"/>
                <a:ea typeface="Open Sans"/>
                <a:cs typeface="Open Sans"/>
                <a:sym typeface="Open Sans"/>
              </a:rPr>
              <a:t>Connecting a </a:t>
            </a:r>
            <a:r>
              <a:rPr lang="en-US" sz="1599" b="1">
                <a:solidFill>
                  <a:srgbClr val="000000"/>
                </a:solidFill>
                <a:latin typeface="Open Sans Bold"/>
                <a:ea typeface="Open Sans Bold"/>
                <a:cs typeface="Open Sans Bold"/>
                <a:sym typeface="Open Sans Bold"/>
              </a:rPr>
              <a:t>file server</a:t>
            </a:r>
            <a:r>
              <a:rPr lang="en-US" sz="1599">
                <a:solidFill>
                  <a:srgbClr val="000000"/>
                </a:solidFill>
                <a:latin typeface="Open Sans"/>
                <a:ea typeface="Open Sans"/>
                <a:cs typeface="Open Sans"/>
                <a:sym typeface="Open Sans"/>
              </a:rPr>
              <a:t> to the LAN enables users to store larger files and facilitates file sharing among users.</a:t>
            </a:r>
          </a:p>
        </p:txBody>
      </p:sp>
      <p:sp>
        <p:nvSpPr>
          <p:cNvPr id="28" name="TextBox 28"/>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TextBox 4"/>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2.9 Domain Name System</a:t>
            </a:r>
          </a:p>
        </p:txBody>
      </p:sp>
      <p:sp>
        <p:nvSpPr>
          <p:cNvPr id="5" name="AutoShape 5"/>
          <p:cNvSpPr/>
          <p:nvPr/>
        </p:nvSpPr>
        <p:spPr>
          <a:xfrm>
            <a:off x="380234" y="2689589"/>
            <a:ext cx="5832580" cy="0"/>
          </a:xfrm>
          <a:prstGeom prst="line">
            <a:avLst/>
          </a:prstGeom>
          <a:ln w="66675" cap="rnd">
            <a:solidFill>
              <a:srgbClr val="642EC7"/>
            </a:solidFill>
            <a:prstDash val="solid"/>
            <a:headEnd type="none" w="sm" len="sm"/>
            <a:tailEnd type="oval" w="lg" len="lg"/>
          </a:ln>
        </p:spPr>
        <p:txBody>
          <a:bodyPr/>
          <a:lstStyle/>
          <a:p>
            <a:endParaRPr lang="en-PH"/>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7" name="Freeform 7"/>
          <p:cNvSpPr/>
          <p:nvPr/>
        </p:nvSpPr>
        <p:spPr>
          <a:xfrm>
            <a:off x="773178" y="6183337"/>
            <a:ext cx="5060282" cy="786633"/>
          </a:xfrm>
          <a:custGeom>
            <a:avLst/>
            <a:gdLst/>
            <a:ahLst/>
            <a:cxnLst/>
            <a:rect l="l" t="t" r="r" b="b"/>
            <a:pathLst>
              <a:path w="5060282" h="786633">
                <a:moveTo>
                  <a:pt x="0" y="0"/>
                </a:moveTo>
                <a:lnTo>
                  <a:pt x="5060282" y="0"/>
                </a:lnTo>
                <a:lnTo>
                  <a:pt x="5060282" y="786633"/>
                </a:lnTo>
                <a:lnTo>
                  <a:pt x="0" y="7866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8" name="Freeform 8"/>
          <p:cNvSpPr/>
          <p:nvPr/>
        </p:nvSpPr>
        <p:spPr>
          <a:xfrm>
            <a:off x="8185405" y="4912570"/>
            <a:ext cx="2710624" cy="4114800"/>
          </a:xfrm>
          <a:custGeom>
            <a:avLst/>
            <a:gdLst/>
            <a:ahLst/>
            <a:cxnLst/>
            <a:rect l="l" t="t" r="r" b="b"/>
            <a:pathLst>
              <a:path w="2710624" h="4114800">
                <a:moveTo>
                  <a:pt x="0" y="0"/>
                </a:moveTo>
                <a:lnTo>
                  <a:pt x="2710625" y="0"/>
                </a:lnTo>
                <a:lnTo>
                  <a:pt x="27106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9" name="Freeform 9"/>
          <p:cNvSpPr/>
          <p:nvPr/>
        </p:nvSpPr>
        <p:spPr>
          <a:xfrm>
            <a:off x="5970731" y="5634912"/>
            <a:ext cx="2077404" cy="742672"/>
          </a:xfrm>
          <a:custGeom>
            <a:avLst/>
            <a:gdLst/>
            <a:ahLst/>
            <a:cxnLst/>
            <a:rect l="l" t="t" r="r" b="b"/>
            <a:pathLst>
              <a:path w="2077404" h="742672">
                <a:moveTo>
                  <a:pt x="0" y="0"/>
                </a:moveTo>
                <a:lnTo>
                  <a:pt x="2077404" y="0"/>
                </a:lnTo>
                <a:lnTo>
                  <a:pt x="2077404" y="742672"/>
                </a:lnTo>
                <a:lnTo>
                  <a:pt x="0" y="7426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0" name="TextBox 10"/>
          <p:cNvSpPr txBox="1"/>
          <p:nvPr/>
        </p:nvSpPr>
        <p:spPr>
          <a:xfrm>
            <a:off x="384809" y="1938701"/>
            <a:ext cx="7003925"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Domain Name System</a:t>
            </a:r>
          </a:p>
        </p:txBody>
      </p:sp>
      <p:sp>
        <p:nvSpPr>
          <p:cNvPr id="11" name="TextBox 11"/>
          <p:cNvSpPr txBox="1"/>
          <p:nvPr/>
        </p:nvSpPr>
        <p:spPr>
          <a:xfrm>
            <a:off x="380234" y="2836120"/>
            <a:ext cx="17544229"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DNS (Domain Name System) is a decentralized naming system that translates human-readable domain names into IP addresses, facilitating internet communication.</a:t>
            </a:r>
          </a:p>
        </p:txBody>
      </p:sp>
      <p:sp>
        <p:nvSpPr>
          <p:cNvPr id="12" name="TextBox 12"/>
          <p:cNvSpPr txBox="1"/>
          <p:nvPr/>
        </p:nvSpPr>
        <p:spPr>
          <a:xfrm>
            <a:off x="1821352" y="6282064"/>
            <a:ext cx="2963934" cy="532030"/>
          </a:xfrm>
          <a:prstGeom prst="rect">
            <a:avLst/>
          </a:prstGeom>
        </p:spPr>
        <p:txBody>
          <a:bodyPr lIns="0" tIns="0" rIns="0" bIns="0" rtlCol="0" anchor="t">
            <a:spAutoFit/>
          </a:bodyPr>
          <a:lstStyle/>
          <a:p>
            <a:pPr algn="ctr">
              <a:lnSpc>
                <a:spcPts val="4384"/>
              </a:lnSpc>
            </a:pPr>
            <a:r>
              <a:rPr lang="en-US" sz="3131" b="1">
                <a:solidFill>
                  <a:srgbClr val="000000"/>
                </a:solidFill>
                <a:latin typeface="Canva Sans Bold"/>
                <a:ea typeface="Canva Sans Bold"/>
                <a:cs typeface="Canva Sans Bold"/>
                <a:sym typeface="Canva Sans Bold"/>
              </a:rPr>
              <a:t>www.abc.com</a:t>
            </a:r>
          </a:p>
        </p:txBody>
      </p:sp>
      <p:sp>
        <p:nvSpPr>
          <p:cNvPr id="13" name="Freeform 13"/>
          <p:cNvSpPr/>
          <p:nvPr/>
        </p:nvSpPr>
        <p:spPr>
          <a:xfrm>
            <a:off x="11029380" y="5634912"/>
            <a:ext cx="2077404" cy="742672"/>
          </a:xfrm>
          <a:custGeom>
            <a:avLst/>
            <a:gdLst/>
            <a:ahLst/>
            <a:cxnLst/>
            <a:rect l="l" t="t" r="r" b="b"/>
            <a:pathLst>
              <a:path w="2077404" h="742672">
                <a:moveTo>
                  <a:pt x="0" y="0"/>
                </a:moveTo>
                <a:lnTo>
                  <a:pt x="2077404" y="0"/>
                </a:lnTo>
                <a:lnTo>
                  <a:pt x="2077404" y="742672"/>
                </a:lnTo>
                <a:lnTo>
                  <a:pt x="0" y="7426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4" name="TextBox 14"/>
          <p:cNvSpPr txBox="1"/>
          <p:nvPr/>
        </p:nvSpPr>
        <p:spPr>
          <a:xfrm>
            <a:off x="13426566" y="6282064"/>
            <a:ext cx="2963934" cy="532030"/>
          </a:xfrm>
          <a:prstGeom prst="rect">
            <a:avLst/>
          </a:prstGeom>
        </p:spPr>
        <p:txBody>
          <a:bodyPr lIns="0" tIns="0" rIns="0" bIns="0" rtlCol="0" anchor="t">
            <a:spAutoFit/>
          </a:bodyPr>
          <a:lstStyle/>
          <a:p>
            <a:pPr algn="ctr">
              <a:lnSpc>
                <a:spcPts val="4384"/>
              </a:lnSpc>
            </a:pPr>
            <a:r>
              <a:rPr lang="en-US" sz="3131" b="1">
                <a:solidFill>
                  <a:srgbClr val="000000"/>
                </a:solidFill>
                <a:latin typeface="Canva Sans Bold"/>
                <a:ea typeface="Canva Sans Bold"/>
                <a:cs typeface="Canva Sans Bold"/>
                <a:sym typeface="Canva Sans Bold"/>
              </a:rPr>
              <a:t>151.101.65.121</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TextBox 4"/>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2.9 Domain Name System</a:t>
            </a:r>
          </a:p>
        </p:txBody>
      </p:sp>
      <p:sp>
        <p:nvSpPr>
          <p:cNvPr id="5" name="AutoShape 5"/>
          <p:cNvSpPr/>
          <p:nvPr/>
        </p:nvSpPr>
        <p:spPr>
          <a:xfrm>
            <a:off x="380234" y="2689589"/>
            <a:ext cx="5832580" cy="0"/>
          </a:xfrm>
          <a:prstGeom prst="line">
            <a:avLst/>
          </a:prstGeom>
          <a:ln w="66675" cap="rnd">
            <a:solidFill>
              <a:srgbClr val="642EC7"/>
            </a:solidFill>
            <a:prstDash val="solid"/>
            <a:headEnd type="none" w="sm" len="sm"/>
            <a:tailEnd type="oval" w="lg" len="lg"/>
          </a:ln>
        </p:spPr>
        <p:txBody>
          <a:bodyPr/>
          <a:lstStyle/>
          <a:p>
            <a:endParaRPr lang="en-PH"/>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5959554" y="4379170"/>
            <a:ext cx="6763674" cy="611468"/>
            <a:chOff x="0" y="0"/>
            <a:chExt cx="1781379" cy="161045"/>
          </a:xfrm>
        </p:grpSpPr>
        <p:sp>
          <p:nvSpPr>
            <p:cNvPr id="8" name="Freeform 8"/>
            <p:cNvSpPr/>
            <p:nvPr/>
          </p:nvSpPr>
          <p:spPr>
            <a:xfrm>
              <a:off x="0" y="0"/>
              <a:ext cx="1781379" cy="161045"/>
            </a:xfrm>
            <a:custGeom>
              <a:avLst/>
              <a:gdLst/>
              <a:ahLst/>
              <a:cxnLst/>
              <a:rect l="l" t="t" r="r" b="b"/>
              <a:pathLst>
                <a:path w="1781379" h="161045">
                  <a:moveTo>
                    <a:pt x="58376" y="0"/>
                  </a:moveTo>
                  <a:lnTo>
                    <a:pt x="1723003" y="0"/>
                  </a:lnTo>
                  <a:cubicBezTo>
                    <a:pt x="1755243" y="0"/>
                    <a:pt x="1781379" y="26136"/>
                    <a:pt x="1781379" y="58376"/>
                  </a:cubicBezTo>
                  <a:lnTo>
                    <a:pt x="1781379" y="102669"/>
                  </a:lnTo>
                  <a:cubicBezTo>
                    <a:pt x="1781379" y="134909"/>
                    <a:pt x="1755243" y="161045"/>
                    <a:pt x="1723003" y="161045"/>
                  </a:cubicBezTo>
                  <a:lnTo>
                    <a:pt x="58376" y="161045"/>
                  </a:lnTo>
                  <a:cubicBezTo>
                    <a:pt x="42894" y="161045"/>
                    <a:pt x="28046" y="154895"/>
                    <a:pt x="17098" y="143947"/>
                  </a:cubicBezTo>
                  <a:cubicBezTo>
                    <a:pt x="6150" y="132999"/>
                    <a:pt x="0" y="118151"/>
                    <a:pt x="0" y="102669"/>
                  </a:cubicBezTo>
                  <a:lnTo>
                    <a:pt x="0" y="58376"/>
                  </a:lnTo>
                  <a:cubicBezTo>
                    <a:pt x="0" y="26136"/>
                    <a:pt x="26136" y="0"/>
                    <a:pt x="58376" y="0"/>
                  </a:cubicBezTo>
                  <a:close/>
                </a:path>
              </a:pathLst>
            </a:custGeom>
            <a:solidFill>
              <a:srgbClr val="019D97"/>
            </a:solidFill>
          </p:spPr>
          <p:txBody>
            <a:bodyPr/>
            <a:lstStyle/>
            <a:p>
              <a:endParaRPr lang="en-PH"/>
            </a:p>
          </p:txBody>
        </p:sp>
        <p:sp>
          <p:nvSpPr>
            <p:cNvPr id="9" name="TextBox 9"/>
            <p:cNvSpPr txBox="1"/>
            <p:nvPr/>
          </p:nvSpPr>
          <p:spPr>
            <a:xfrm>
              <a:off x="0" y="-28575"/>
              <a:ext cx="1781379" cy="189620"/>
            </a:xfrm>
            <a:prstGeom prst="rect">
              <a:avLst/>
            </a:prstGeom>
          </p:spPr>
          <p:txBody>
            <a:bodyPr lIns="50800" tIns="50800" rIns="50800" bIns="50800" rtlCol="0" anchor="ctr"/>
            <a:lstStyle/>
            <a:p>
              <a:pPr algn="ctr">
                <a:lnSpc>
                  <a:spcPts val="2595"/>
                </a:lnSpc>
              </a:pPr>
              <a:endParaRPr/>
            </a:p>
          </p:txBody>
        </p:sp>
      </p:grpSp>
      <p:sp>
        <p:nvSpPr>
          <p:cNvPr id="10" name="Freeform 10"/>
          <p:cNvSpPr/>
          <p:nvPr/>
        </p:nvSpPr>
        <p:spPr>
          <a:xfrm>
            <a:off x="2245749" y="3795009"/>
            <a:ext cx="4760332" cy="5321509"/>
          </a:xfrm>
          <a:custGeom>
            <a:avLst/>
            <a:gdLst/>
            <a:ahLst/>
            <a:cxnLst/>
            <a:rect l="l" t="t" r="r" b="b"/>
            <a:pathLst>
              <a:path w="4760332" h="5321509">
                <a:moveTo>
                  <a:pt x="0" y="0"/>
                </a:moveTo>
                <a:lnTo>
                  <a:pt x="4760332" y="0"/>
                </a:lnTo>
                <a:lnTo>
                  <a:pt x="4760332" y="5321509"/>
                </a:lnTo>
                <a:lnTo>
                  <a:pt x="0" y="53215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1" name="TextBox 11"/>
          <p:cNvSpPr txBox="1"/>
          <p:nvPr/>
        </p:nvSpPr>
        <p:spPr>
          <a:xfrm>
            <a:off x="384809" y="1938701"/>
            <a:ext cx="7003925"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Domain Name System</a:t>
            </a:r>
          </a:p>
        </p:txBody>
      </p:sp>
      <p:sp>
        <p:nvSpPr>
          <p:cNvPr id="12" name="TextBox 12"/>
          <p:cNvSpPr txBox="1"/>
          <p:nvPr/>
        </p:nvSpPr>
        <p:spPr>
          <a:xfrm>
            <a:off x="380234" y="2836120"/>
            <a:ext cx="17544229"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DNS (Domain Name System) is structured hierarchically, resembling an upside-down tree.</a:t>
            </a:r>
          </a:p>
        </p:txBody>
      </p:sp>
      <p:sp>
        <p:nvSpPr>
          <p:cNvPr id="13" name="TextBox 13"/>
          <p:cNvSpPr txBox="1"/>
          <p:nvPr/>
        </p:nvSpPr>
        <p:spPr>
          <a:xfrm>
            <a:off x="4145685" y="4651370"/>
            <a:ext cx="960461" cy="743073"/>
          </a:xfrm>
          <a:prstGeom prst="rect">
            <a:avLst/>
          </a:prstGeom>
        </p:spPr>
        <p:txBody>
          <a:bodyPr lIns="0" tIns="0" rIns="0" bIns="0" rtlCol="0" anchor="t">
            <a:spAutoFit/>
          </a:bodyPr>
          <a:lstStyle/>
          <a:p>
            <a:pPr algn="ctr">
              <a:lnSpc>
                <a:spcPts val="2988"/>
              </a:lnSpc>
              <a:spcBef>
                <a:spcPct val="0"/>
              </a:spcBef>
            </a:pPr>
            <a:r>
              <a:rPr lang="en-US" sz="2134">
                <a:solidFill>
                  <a:srgbClr val="000000"/>
                </a:solidFill>
                <a:latin typeface="Open Sans"/>
                <a:ea typeface="Open Sans"/>
                <a:cs typeface="Open Sans"/>
                <a:sym typeface="Open Sans"/>
              </a:rPr>
              <a:t>Root servers</a:t>
            </a:r>
          </a:p>
        </p:txBody>
      </p:sp>
      <p:sp>
        <p:nvSpPr>
          <p:cNvPr id="14" name="TextBox 14"/>
          <p:cNvSpPr txBox="1"/>
          <p:nvPr/>
        </p:nvSpPr>
        <p:spPr>
          <a:xfrm>
            <a:off x="3778218" y="5712691"/>
            <a:ext cx="1590602" cy="743073"/>
          </a:xfrm>
          <a:prstGeom prst="rect">
            <a:avLst/>
          </a:prstGeom>
        </p:spPr>
        <p:txBody>
          <a:bodyPr lIns="0" tIns="0" rIns="0" bIns="0" rtlCol="0" anchor="t">
            <a:spAutoFit/>
          </a:bodyPr>
          <a:lstStyle/>
          <a:p>
            <a:pPr algn="ctr">
              <a:lnSpc>
                <a:spcPts val="2988"/>
              </a:lnSpc>
              <a:spcBef>
                <a:spcPct val="0"/>
              </a:spcBef>
            </a:pPr>
            <a:r>
              <a:rPr lang="en-US" sz="2134">
                <a:solidFill>
                  <a:srgbClr val="000000"/>
                </a:solidFill>
                <a:latin typeface="Open Sans"/>
                <a:ea typeface="Open Sans"/>
                <a:cs typeface="Open Sans"/>
                <a:sym typeface="Open Sans"/>
              </a:rPr>
              <a:t>Top Level Domains</a:t>
            </a:r>
          </a:p>
        </p:txBody>
      </p:sp>
      <p:sp>
        <p:nvSpPr>
          <p:cNvPr id="15" name="TextBox 15"/>
          <p:cNvSpPr txBox="1"/>
          <p:nvPr/>
        </p:nvSpPr>
        <p:spPr>
          <a:xfrm>
            <a:off x="6524336" y="4517953"/>
            <a:ext cx="5634112" cy="305326"/>
          </a:xfrm>
          <a:prstGeom prst="rect">
            <a:avLst/>
          </a:prstGeom>
        </p:spPr>
        <p:txBody>
          <a:bodyPr lIns="0" tIns="0" rIns="0" bIns="0" rtlCol="0" anchor="t">
            <a:spAutoFit/>
          </a:bodyPr>
          <a:lstStyle/>
          <a:p>
            <a:pPr algn="ctr">
              <a:lnSpc>
                <a:spcPts val="2595"/>
              </a:lnSpc>
              <a:spcBef>
                <a:spcPct val="0"/>
              </a:spcBef>
            </a:pPr>
            <a:r>
              <a:rPr lang="en-US" sz="1854" b="1">
                <a:solidFill>
                  <a:srgbClr val="FFFFFF"/>
                </a:solidFill>
                <a:latin typeface="Open Sans Bold"/>
                <a:ea typeface="Open Sans Bold"/>
                <a:cs typeface="Open Sans Bold"/>
                <a:sym typeface="Open Sans Bold"/>
              </a:rPr>
              <a:t>Top of hierarchy, starting point for DNS queries.</a:t>
            </a:r>
          </a:p>
        </p:txBody>
      </p:sp>
      <p:grpSp>
        <p:nvGrpSpPr>
          <p:cNvPr id="16" name="Group 16"/>
          <p:cNvGrpSpPr/>
          <p:nvPr/>
        </p:nvGrpSpPr>
        <p:grpSpPr>
          <a:xfrm>
            <a:off x="6212814" y="5750791"/>
            <a:ext cx="6763674" cy="611468"/>
            <a:chOff x="0" y="0"/>
            <a:chExt cx="1781379" cy="161045"/>
          </a:xfrm>
        </p:grpSpPr>
        <p:sp>
          <p:nvSpPr>
            <p:cNvPr id="17" name="Freeform 17"/>
            <p:cNvSpPr/>
            <p:nvPr/>
          </p:nvSpPr>
          <p:spPr>
            <a:xfrm>
              <a:off x="0" y="0"/>
              <a:ext cx="1781379" cy="161045"/>
            </a:xfrm>
            <a:custGeom>
              <a:avLst/>
              <a:gdLst/>
              <a:ahLst/>
              <a:cxnLst/>
              <a:rect l="l" t="t" r="r" b="b"/>
              <a:pathLst>
                <a:path w="1781379" h="161045">
                  <a:moveTo>
                    <a:pt x="58376" y="0"/>
                  </a:moveTo>
                  <a:lnTo>
                    <a:pt x="1723003" y="0"/>
                  </a:lnTo>
                  <a:cubicBezTo>
                    <a:pt x="1755243" y="0"/>
                    <a:pt x="1781379" y="26136"/>
                    <a:pt x="1781379" y="58376"/>
                  </a:cubicBezTo>
                  <a:lnTo>
                    <a:pt x="1781379" y="102669"/>
                  </a:lnTo>
                  <a:cubicBezTo>
                    <a:pt x="1781379" y="134909"/>
                    <a:pt x="1755243" y="161045"/>
                    <a:pt x="1723003" y="161045"/>
                  </a:cubicBezTo>
                  <a:lnTo>
                    <a:pt x="58376" y="161045"/>
                  </a:lnTo>
                  <a:cubicBezTo>
                    <a:pt x="42894" y="161045"/>
                    <a:pt x="28046" y="154895"/>
                    <a:pt x="17098" y="143947"/>
                  </a:cubicBezTo>
                  <a:cubicBezTo>
                    <a:pt x="6150" y="132999"/>
                    <a:pt x="0" y="118151"/>
                    <a:pt x="0" y="102669"/>
                  </a:cubicBezTo>
                  <a:lnTo>
                    <a:pt x="0" y="58376"/>
                  </a:lnTo>
                  <a:cubicBezTo>
                    <a:pt x="0" y="26136"/>
                    <a:pt x="26136" y="0"/>
                    <a:pt x="58376" y="0"/>
                  </a:cubicBezTo>
                  <a:close/>
                </a:path>
              </a:pathLst>
            </a:custGeom>
            <a:solidFill>
              <a:srgbClr val="019D97"/>
            </a:solidFill>
          </p:spPr>
          <p:txBody>
            <a:bodyPr/>
            <a:lstStyle/>
            <a:p>
              <a:endParaRPr lang="en-PH"/>
            </a:p>
          </p:txBody>
        </p:sp>
        <p:sp>
          <p:nvSpPr>
            <p:cNvPr id="18" name="TextBox 18"/>
            <p:cNvSpPr txBox="1"/>
            <p:nvPr/>
          </p:nvSpPr>
          <p:spPr>
            <a:xfrm>
              <a:off x="0" y="-28575"/>
              <a:ext cx="1781379" cy="189620"/>
            </a:xfrm>
            <a:prstGeom prst="rect">
              <a:avLst/>
            </a:prstGeom>
          </p:spPr>
          <p:txBody>
            <a:bodyPr lIns="50800" tIns="50800" rIns="50800" bIns="50800" rtlCol="0" anchor="ctr"/>
            <a:lstStyle/>
            <a:p>
              <a:pPr algn="ctr">
                <a:lnSpc>
                  <a:spcPts val="2595"/>
                </a:lnSpc>
              </a:pPr>
              <a:endParaRPr/>
            </a:p>
          </p:txBody>
        </p:sp>
      </p:grpSp>
      <p:sp>
        <p:nvSpPr>
          <p:cNvPr id="19" name="TextBox 19"/>
          <p:cNvSpPr txBox="1"/>
          <p:nvPr/>
        </p:nvSpPr>
        <p:spPr>
          <a:xfrm>
            <a:off x="6347035" y="5889574"/>
            <a:ext cx="6495231" cy="305326"/>
          </a:xfrm>
          <a:prstGeom prst="rect">
            <a:avLst/>
          </a:prstGeom>
        </p:spPr>
        <p:txBody>
          <a:bodyPr lIns="0" tIns="0" rIns="0" bIns="0" rtlCol="0" anchor="t">
            <a:spAutoFit/>
          </a:bodyPr>
          <a:lstStyle/>
          <a:p>
            <a:pPr algn="ctr">
              <a:lnSpc>
                <a:spcPts val="2595"/>
              </a:lnSpc>
              <a:spcBef>
                <a:spcPct val="0"/>
              </a:spcBef>
            </a:pPr>
            <a:r>
              <a:rPr lang="en-US" sz="1854" b="1">
                <a:solidFill>
                  <a:srgbClr val="FFFFFF"/>
                </a:solidFill>
                <a:latin typeface="Open Sans Bold"/>
                <a:ea typeface="Open Sans Bold"/>
                <a:cs typeface="Open Sans Bold"/>
                <a:sym typeface="Open Sans Bold"/>
              </a:rPr>
              <a:t>.com, .org, .net, and country-code TLDs like .us, .uk, etc.</a:t>
            </a:r>
          </a:p>
        </p:txBody>
      </p:sp>
      <p:sp>
        <p:nvSpPr>
          <p:cNvPr id="20" name="TextBox 20"/>
          <p:cNvSpPr txBox="1"/>
          <p:nvPr/>
        </p:nvSpPr>
        <p:spPr>
          <a:xfrm>
            <a:off x="3215902" y="6864610"/>
            <a:ext cx="2715235" cy="833012"/>
          </a:xfrm>
          <a:prstGeom prst="rect">
            <a:avLst/>
          </a:prstGeom>
        </p:spPr>
        <p:txBody>
          <a:bodyPr lIns="0" tIns="0" rIns="0" bIns="0" rtlCol="0" anchor="t">
            <a:spAutoFit/>
          </a:bodyPr>
          <a:lstStyle/>
          <a:p>
            <a:pPr algn="ctr">
              <a:lnSpc>
                <a:spcPts val="3435"/>
              </a:lnSpc>
              <a:spcBef>
                <a:spcPct val="0"/>
              </a:spcBef>
            </a:pPr>
            <a:r>
              <a:rPr lang="en-US" sz="2454">
                <a:solidFill>
                  <a:srgbClr val="000000"/>
                </a:solidFill>
                <a:latin typeface="Open Sans"/>
                <a:ea typeface="Open Sans"/>
                <a:cs typeface="Open Sans"/>
                <a:sym typeface="Open Sans"/>
              </a:rPr>
              <a:t>Second-Level Domains</a:t>
            </a:r>
          </a:p>
        </p:txBody>
      </p:sp>
      <p:grpSp>
        <p:nvGrpSpPr>
          <p:cNvPr id="21" name="Group 21"/>
          <p:cNvGrpSpPr/>
          <p:nvPr/>
        </p:nvGrpSpPr>
        <p:grpSpPr>
          <a:xfrm>
            <a:off x="6524336" y="6916186"/>
            <a:ext cx="8764372" cy="846205"/>
            <a:chOff x="0" y="0"/>
            <a:chExt cx="2308312" cy="222869"/>
          </a:xfrm>
        </p:grpSpPr>
        <p:sp>
          <p:nvSpPr>
            <p:cNvPr id="22" name="Freeform 22"/>
            <p:cNvSpPr/>
            <p:nvPr/>
          </p:nvSpPr>
          <p:spPr>
            <a:xfrm>
              <a:off x="0" y="0"/>
              <a:ext cx="2308312" cy="222869"/>
            </a:xfrm>
            <a:custGeom>
              <a:avLst/>
              <a:gdLst/>
              <a:ahLst/>
              <a:cxnLst/>
              <a:rect l="l" t="t" r="r" b="b"/>
              <a:pathLst>
                <a:path w="2308312" h="222869">
                  <a:moveTo>
                    <a:pt x="45050" y="0"/>
                  </a:moveTo>
                  <a:lnTo>
                    <a:pt x="2263262" y="0"/>
                  </a:lnTo>
                  <a:cubicBezTo>
                    <a:pt x="2275210" y="0"/>
                    <a:pt x="2286669" y="4746"/>
                    <a:pt x="2295117" y="13195"/>
                  </a:cubicBezTo>
                  <a:cubicBezTo>
                    <a:pt x="2303566" y="21644"/>
                    <a:pt x="2308312" y="33102"/>
                    <a:pt x="2308312" y="45050"/>
                  </a:cubicBezTo>
                  <a:lnTo>
                    <a:pt x="2308312" y="177819"/>
                  </a:lnTo>
                  <a:cubicBezTo>
                    <a:pt x="2308312" y="189767"/>
                    <a:pt x="2303566" y="201225"/>
                    <a:pt x="2295117" y="209674"/>
                  </a:cubicBezTo>
                  <a:cubicBezTo>
                    <a:pt x="2286669" y="218123"/>
                    <a:pt x="2275210" y="222869"/>
                    <a:pt x="2263262" y="222869"/>
                  </a:cubicBezTo>
                  <a:lnTo>
                    <a:pt x="45050" y="222869"/>
                  </a:lnTo>
                  <a:cubicBezTo>
                    <a:pt x="33102" y="222869"/>
                    <a:pt x="21644" y="218123"/>
                    <a:pt x="13195" y="209674"/>
                  </a:cubicBezTo>
                  <a:cubicBezTo>
                    <a:pt x="4746" y="201225"/>
                    <a:pt x="0" y="189767"/>
                    <a:pt x="0" y="177819"/>
                  </a:cubicBezTo>
                  <a:lnTo>
                    <a:pt x="0" y="45050"/>
                  </a:lnTo>
                  <a:cubicBezTo>
                    <a:pt x="0" y="33102"/>
                    <a:pt x="4746" y="21644"/>
                    <a:pt x="13195" y="13195"/>
                  </a:cubicBezTo>
                  <a:cubicBezTo>
                    <a:pt x="21644" y="4746"/>
                    <a:pt x="33102" y="0"/>
                    <a:pt x="45050" y="0"/>
                  </a:cubicBezTo>
                  <a:close/>
                </a:path>
              </a:pathLst>
            </a:custGeom>
            <a:solidFill>
              <a:srgbClr val="019D97"/>
            </a:solidFill>
          </p:spPr>
          <p:txBody>
            <a:bodyPr/>
            <a:lstStyle/>
            <a:p>
              <a:endParaRPr lang="en-PH"/>
            </a:p>
          </p:txBody>
        </p:sp>
        <p:sp>
          <p:nvSpPr>
            <p:cNvPr id="23" name="TextBox 23"/>
            <p:cNvSpPr txBox="1"/>
            <p:nvPr/>
          </p:nvSpPr>
          <p:spPr>
            <a:xfrm>
              <a:off x="0" y="-28575"/>
              <a:ext cx="2308312" cy="251444"/>
            </a:xfrm>
            <a:prstGeom prst="rect">
              <a:avLst/>
            </a:prstGeom>
          </p:spPr>
          <p:txBody>
            <a:bodyPr lIns="50800" tIns="50800" rIns="50800" bIns="50800" rtlCol="0" anchor="ctr"/>
            <a:lstStyle/>
            <a:p>
              <a:pPr algn="ctr">
                <a:lnSpc>
                  <a:spcPts val="2595"/>
                </a:lnSpc>
              </a:pPr>
              <a:endParaRPr/>
            </a:p>
          </p:txBody>
        </p:sp>
      </p:grpSp>
      <p:sp>
        <p:nvSpPr>
          <p:cNvPr id="24" name="TextBox 24"/>
          <p:cNvSpPr txBox="1"/>
          <p:nvPr/>
        </p:nvSpPr>
        <p:spPr>
          <a:xfrm>
            <a:off x="6768296" y="7010413"/>
            <a:ext cx="8276452" cy="629176"/>
          </a:xfrm>
          <a:prstGeom prst="rect">
            <a:avLst/>
          </a:prstGeom>
        </p:spPr>
        <p:txBody>
          <a:bodyPr lIns="0" tIns="0" rIns="0" bIns="0" rtlCol="0" anchor="t">
            <a:spAutoFit/>
          </a:bodyPr>
          <a:lstStyle/>
          <a:p>
            <a:pPr algn="ctr">
              <a:lnSpc>
                <a:spcPts val="2595"/>
              </a:lnSpc>
              <a:spcBef>
                <a:spcPct val="0"/>
              </a:spcBef>
            </a:pPr>
            <a:r>
              <a:rPr lang="en-US" sz="1854" b="1">
                <a:solidFill>
                  <a:srgbClr val="FFFFFF"/>
                </a:solidFill>
                <a:latin typeface="Open Sans Bold"/>
                <a:ea typeface="Open Sans Bold"/>
                <a:cs typeface="Open Sans Bold"/>
                <a:sym typeface="Open Sans Bold"/>
              </a:rPr>
              <a:t>Beneath the TLDs are the second-level domains, which are the actual domains that people typically register, like google.com or example.org</a:t>
            </a:r>
          </a:p>
        </p:txBody>
      </p:sp>
      <p:sp>
        <p:nvSpPr>
          <p:cNvPr id="25" name="TextBox 25"/>
          <p:cNvSpPr txBox="1"/>
          <p:nvPr/>
        </p:nvSpPr>
        <p:spPr>
          <a:xfrm>
            <a:off x="3129491" y="8107196"/>
            <a:ext cx="2715235" cy="404387"/>
          </a:xfrm>
          <a:prstGeom prst="rect">
            <a:avLst/>
          </a:prstGeom>
        </p:spPr>
        <p:txBody>
          <a:bodyPr lIns="0" tIns="0" rIns="0" bIns="0" rtlCol="0" anchor="t">
            <a:spAutoFit/>
          </a:bodyPr>
          <a:lstStyle/>
          <a:p>
            <a:pPr algn="ctr">
              <a:lnSpc>
                <a:spcPts val="3435"/>
              </a:lnSpc>
              <a:spcBef>
                <a:spcPct val="0"/>
              </a:spcBef>
            </a:pPr>
            <a:r>
              <a:rPr lang="en-US" sz="2454">
                <a:solidFill>
                  <a:srgbClr val="000000"/>
                </a:solidFill>
                <a:latin typeface="Open Sans"/>
                <a:ea typeface="Open Sans"/>
                <a:cs typeface="Open Sans"/>
                <a:sym typeface="Open Sans"/>
              </a:rPr>
              <a:t> more levels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TextBox 4"/>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2.9 Domain Name System</a:t>
            </a:r>
          </a:p>
        </p:txBody>
      </p:sp>
      <p:sp>
        <p:nvSpPr>
          <p:cNvPr id="5" name="AutoShape 5"/>
          <p:cNvSpPr/>
          <p:nvPr/>
        </p:nvSpPr>
        <p:spPr>
          <a:xfrm>
            <a:off x="380234" y="2689589"/>
            <a:ext cx="5832580" cy="0"/>
          </a:xfrm>
          <a:prstGeom prst="line">
            <a:avLst/>
          </a:prstGeom>
          <a:ln w="66675" cap="rnd">
            <a:solidFill>
              <a:srgbClr val="642EC7"/>
            </a:solidFill>
            <a:prstDash val="solid"/>
            <a:headEnd type="none" w="sm" len="sm"/>
            <a:tailEnd type="oval" w="lg" len="lg"/>
          </a:ln>
        </p:spPr>
        <p:txBody>
          <a:bodyPr/>
          <a:lstStyle/>
          <a:p>
            <a:endParaRPr lang="en-PH"/>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704405" y="3914504"/>
            <a:ext cx="6684329" cy="2798694"/>
            <a:chOff x="0" y="0"/>
            <a:chExt cx="1760482" cy="737104"/>
          </a:xfrm>
        </p:grpSpPr>
        <p:sp>
          <p:nvSpPr>
            <p:cNvPr id="8" name="Freeform 8"/>
            <p:cNvSpPr/>
            <p:nvPr/>
          </p:nvSpPr>
          <p:spPr>
            <a:xfrm>
              <a:off x="0" y="0"/>
              <a:ext cx="1760482" cy="737104"/>
            </a:xfrm>
            <a:custGeom>
              <a:avLst/>
              <a:gdLst/>
              <a:ahLst/>
              <a:cxnLst/>
              <a:rect l="l" t="t" r="r" b="b"/>
              <a:pathLst>
                <a:path w="1760482" h="737104">
                  <a:moveTo>
                    <a:pt x="59069" y="0"/>
                  </a:moveTo>
                  <a:lnTo>
                    <a:pt x="1701412" y="0"/>
                  </a:lnTo>
                  <a:cubicBezTo>
                    <a:pt x="1734035" y="0"/>
                    <a:pt x="1760482" y="26446"/>
                    <a:pt x="1760482" y="59069"/>
                  </a:cubicBezTo>
                  <a:lnTo>
                    <a:pt x="1760482" y="678035"/>
                  </a:lnTo>
                  <a:cubicBezTo>
                    <a:pt x="1760482" y="710658"/>
                    <a:pt x="1734035" y="737104"/>
                    <a:pt x="1701412" y="737104"/>
                  </a:cubicBezTo>
                  <a:lnTo>
                    <a:pt x="59069" y="737104"/>
                  </a:lnTo>
                  <a:cubicBezTo>
                    <a:pt x="26446" y="737104"/>
                    <a:pt x="0" y="710658"/>
                    <a:pt x="0" y="678035"/>
                  </a:cubicBezTo>
                  <a:lnTo>
                    <a:pt x="0" y="59069"/>
                  </a:lnTo>
                  <a:cubicBezTo>
                    <a:pt x="0" y="26446"/>
                    <a:pt x="26446" y="0"/>
                    <a:pt x="59069" y="0"/>
                  </a:cubicBezTo>
                  <a:close/>
                </a:path>
              </a:pathLst>
            </a:custGeom>
            <a:solidFill>
              <a:srgbClr val="019D97"/>
            </a:solidFill>
          </p:spPr>
          <p:txBody>
            <a:bodyPr/>
            <a:lstStyle/>
            <a:p>
              <a:endParaRPr lang="en-PH"/>
            </a:p>
          </p:txBody>
        </p:sp>
        <p:sp>
          <p:nvSpPr>
            <p:cNvPr id="9" name="TextBox 9"/>
            <p:cNvSpPr txBox="1"/>
            <p:nvPr/>
          </p:nvSpPr>
          <p:spPr>
            <a:xfrm>
              <a:off x="0" y="-28575"/>
              <a:ext cx="1760482" cy="765679"/>
            </a:xfrm>
            <a:prstGeom prst="rect">
              <a:avLst/>
            </a:prstGeom>
          </p:spPr>
          <p:txBody>
            <a:bodyPr lIns="50800" tIns="50800" rIns="50800" bIns="50800" rtlCol="0" anchor="ctr"/>
            <a:lstStyle/>
            <a:p>
              <a:pPr algn="ctr">
                <a:lnSpc>
                  <a:spcPts val="2595"/>
                </a:lnSpc>
              </a:pPr>
              <a:endParaRPr/>
            </a:p>
          </p:txBody>
        </p:sp>
      </p:grpSp>
      <p:sp>
        <p:nvSpPr>
          <p:cNvPr id="10" name="Freeform 10"/>
          <p:cNvSpPr/>
          <p:nvPr/>
        </p:nvSpPr>
        <p:spPr>
          <a:xfrm>
            <a:off x="846445" y="4005591"/>
            <a:ext cx="728611" cy="728611"/>
          </a:xfrm>
          <a:custGeom>
            <a:avLst/>
            <a:gdLst/>
            <a:ahLst/>
            <a:cxnLst/>
            <a:rect l="l" t="t" r="r" b="b"/>
            <a:pathLst>
              <a:path w="728611" h="728611">
                <a:moveTo>
                  <a:pt x="0" y="0"/>
                </a:moveTo>
                <a:lnTo>
                  <a:pt x="728611" y="0"/>
                </a:lnTo>
                <a:lnTo>
                  <a:pt x="728611" y="728611"/>
                </a:lnTo>
                <a:lnTo>
                  <a:pt x="0" y="7286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11" name="Group 11"/>
          <p:cNvGrpSpPr/>
          <p:nvPr/>
        </p:nvGrpSpPr>
        <p:grpSpPr>
          <a:xfrm>
            <a:off x="704405" y="6879088"/>
            <a:ext cx="6684329" cy="2964584"/>
            <a:chOff x="0" y="0"/>
            <a:chExt cx="1760482" cy="780796"/>
          </a:xfrm>
        </p:grpSpPr>
        <p:sp>
          <p:nvSpPr>
            <p:cNvPr id="12" name="Freeform 12"/>
            <p:cNvSpPr/>
            <p:nvPr/>
          </p:nvSpPr>
          <p:spPr>
            <a:xfrm>
              <a:off x="0" y="0"/>
              <a:ext cx="1760482" cy="780796"/>
            </a:xfrm>
            <a:custGeom>
              <a:avLst/>
              <a:gdLst/>
              <a:ahLst/>
              <a:cxnLst/>
              <a:rect l="l" t="t" r="r" b="b"/>
              <a:pathLst>
                <a:path w="1760482" h="780796">
                  <a:moveTo>
                    <a:pt x="59069" y="0"/>
                  </a:moveTo>
                  <a:lnTo>
                    <a:pt x="1701412" y="0"/>
                  </a:lnTo>
                  <a:cubicBezTo>
                    <a:pt x="1734035" y="0"/>
                    <a:pt x="1760482" y="26446"/>
                    <a:pt x="1760482" y="59069"/>
                  </a:cubicBezTo>
                  <a:lnTo>
                    <a:pt x="1760482" y="721726"/>
                  </a:lnTo>
                  <a:cubicBezTo>
                    <a:pt x="1760482" y="754350"/>
                    <a:pt x="1734035" y="780796"/>
                    <a:pt x="1701412" y="780796"/>
                  </a:cubicBezTo>
                  <a:lnTo>
                    <a:pt x="59069" y="780796"/>
                  </a:lnTo>
                  <a:cubicBezTo>
                    <a:pt x="26446" y="780796"/>
                    <a:pt x="0" y="754350"/>
                    <a:pt x="0" y="721726"/>
                  </a:cubicBezTo>
                  <a:lnTo>
                    <a:pt x="0" y="59069"/>
                  </a:lnTo>
                  <a:cubicBezTo>
                    <a:pt x="0" y="26446"/>
                    <a:pt x="26446" y="0"/>
                    <a:pt x="59069" y="0"/>
                  </a:cubicBezTo>
                  <a:close/>
                </a:path>
              </a:pathLst>
            </a:custGeom>
            <a:solidFill>
              <a:srgbClr val="019D97"/>
            </a:solidFill>
          </p:spPr>
          <p:txBody>
            <a:bodyPr/>
            <a:lstStyle/>
            <a:p>
              <a:endParaRPr lang="en-PH"/>
            </a:p>
          </p:txBody>
        </p:sp>
        <p:sp>
          <p:nvSpPr>
            <p:cNvPr id="13" name="TextBox 13"/>
            <p:cNvSpPr txBox="1"/>
            <p:nvPr/>
          </p:nvSpPr>
          <p:spPr>
            <a:xfrm>
              <a:off x="0" y="-28575"/>
              <a:ext cx="1760482" cy="809371"/>
            </a:xfrm>
            <a:prstGeom prst="rect">
              <a:avLst/>
            </a:prstGeom>
          </p:spPr>
          <p:txBody>
            <a:bodyPr lIns="50800" tIns="50800" rIns="50800" bIns="50800" rtlCol="0" anchor="ctr"/>
            <a:lstStyle/>
            <a:p>
              <a:pPr algn="ctr">
                <a:lnSpc>
                  <a:spcPts val="2595"/>
                </a:lnSpc>
              </a:pPr>
              <a:endParaRPr/>
            </a:p>
          </p:txBody>
        </p:sp>
      </p:grpSp>
      <p:sp>
        <p:nvSpPr>
          <p:cNvPr id="14" name="Freeform 14"/>
          <p:cNvSpPr/>
          <p:nvPr/>
        </p:nvSpPr>
        <p:spPr>
          <a:xfrm>
            <a:off x="814679" y="6945763"/>
            <a:ext cx="754627" cy="754627"/>
          </a:xfrm>
          <a:custGeom>
            <a:avLst/>
            <a:gdLst/>
            <a:ahLst/>
            <a:cxnLst/>
            <a:rect l="l" t="t" r="r" b="b"/>
            <a:pathLst>
              <a:path w="754627" h="754627">
                <a:moveTo>
                  <a:pt x="0" y="0"/>
                </a:moveTo>
                <a:lnTo>
                  <a:pt x="754628" y="0"/>
                </a:lnTo>
                <a:lnTo>
                  <a:pt x="754628" y="754627"/>
                </a:lnTo>
                <a:lnTo>
                  <a:pt x="0" y="754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15" name="Group 15"/>
          <p:cNvGrpSpPr/>
          <p:nvPr/>
        </p:nvGrpSpPr>
        <p:grpSpPr>
          <a:xfrm>
            <a:off x="7504758" y="3914504"/>
            <a:ext cx="10528768" cy="5929167"/>
            <a:chOff x="0" y="0"/>
            <a:chExt cx="2773009" cy="1561591"/>
          </a:xfrm>
        </p:grpSpPr>
        <p:sp>
          <p:nvSpPr>
            <p:cNvPr id="16" name="Freeform 16"/>
            <p:cNvSpPr/>
            <p:nvPr/>
          </p:nvSpPr>
          <p:spPr>
            <a:xfrm>
              <a:off x="0" y="0"/>
              <a:ext cx="2773009" cy="1561591"/>
            </a:xfrm>
            <a:custGeom>
              <a:avLst/>
              <a:gdLst/>
              <a:ahLst/>
              <a:cxnLst/>
              <a:rect l="l" t="t" r="r" b="b"/>
              <a:pathLst>
                <a:path w="2773009" h="1561591">
                  <a:moveTo>
                    <a:pt x="37501" y="0"/>
                  </a:moveTo>
                  <a:lnTo>
                    <a:pt x="2735508" y="0"/>
                  </a:lnTo>
                  <a:cubicBezTo>
                    <a:pt x="2756219" y="0"/>
                    <a:pt x="2773009" y="16790"/>
                    <a:pt x="2773009" y="37501"/>
                  </a:cubicBezTo>
                  <a:lnTo>
                    <a:pt x="2773009" y="1524091"/>
                  </a:lnTo>
                  <a:cubicBezTo>
                    <a:pt x="2773009" y="1544802"/>
                    <a:pt x="2756219" y="1561591"/>
                    <a:pt x="2735508" y="1561591"/>
                  </a:cubicBezTo>
                  <a:lnTo>
                    <a:pt x="37501" y="1561591"/>
                  </a:lnTo>
                  <a:cubicBezTo>
                    <a:pt x="16790" y="1561591"/>
                    <a:pt x="0" y="1544802"/>
                    <a:pt x="0" y="1524091"/>
                  </a:cubicBezTo>
                  <a:lnTo>
                    <a:pt x="0" y="37501"/>
                  </a:lnTo>
                  <a:cubicBezTo>
                    <a:pt x="0" y="16790"/>
                    <a:pt x="16790" y="0"/>
                    <a:pt x="37501" y="0"/>
                  </a:cubicBezTo>
                  <a:close/>
                </a:path>
              </a:pathLst>
            </a:custGeom>
            <a:solidFill>
              <a:srgbClr val="019D97"/>
            </a:solidFill>
          </p:spPr>
          <p:txBody>
            <a:bodyPr/>
            <a:lstStyle/>
            <a:p>
              <a:endParaRPr lang="en-PH"/>
            </a:p>
          </p:txBody>
        </p:sp>
        <p:sp>
          <p:nvSpPr>
            <p:cNvPr id="17" name="TextBox 17"/>
            <p:cNvSpPr txBox="1"/>
            <p:nvPr/>
          </p:nvSpPr>
          <p:spPr>
            <a:xfrm>
              <a:off x="0" y="-28575"/>
              <a:ext cx="2773009" cy="1590166"/>
            </a:xfrm>
            <a:prstGeom prst="rect">
              <a:avLst/>
            </a:prstGeom>
          </p:spPr>
          <p:txBody>
            <a:bodyPr lIns="50800" tIns="50800" rIns="50800" bIns="50800" rtlCol="0" anchor="ctr"/>
            <a:lstStyle/>
            <a:p>
              <a:pPr algn="ctr">
                <a:lnSpc>
                  <a:spcPts val="2595"/>
                </a:lnSpc>
              </a:pPr>
              <a:endParaRPr/>
            </a:p>
          </p:txBody>
        </p:sp>
      </p:grpSp>
      <p:sp>
        <p:nvSpPr>
          <p:cNvPr id="18" name="Freeform 18"/>
          <p:cNvSpPr/>
          <p:nvPr/>
        </p:nvSpPr>
        <p:spPr>
          <a:xfrm>
            <a:off x="7636535" y="4057237"/>
            <a:ext cx="754627" cy="754627"/>
          </a:xfrm>
          <a:custGeom>
            <a:avLst/>
            <a:gdLst/>
            <a:ahLst/>
            <a:cxnLst/>
            <a:rect l="l" t="t" r="r" b="b"/>
            <a:pathLst>
              <a:path w="754627" h="754627">
                <a:moveTo>
                  <a:pt x="0" y="0"/>
                </a:moveTo>
                <a:lnTo>
                  <a:pt x="754627" y="0"/>
                </a:lnTo>
                <a:lnTo>
                  <a:pt x="754627" y="754627"/>
                </a:lnTo>
                <a:lnTo>
                  <a:pt x="0" y="7546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19" name="Group 19"/>
          <p:cNvGrpSpPr/>
          <p:nvPr/>
        </p:nvGrpSpPr>
        <p:grpSpPr>
          <a:xfrm>
            <a:off x="7619058" y="5820842"/>
            <a:ext cx="10305406" cy="3819884"/>
            <a:chOff x="0" y="0"/>
            <a:chExt cx="2714181" cy="1006060"/>
          </a:xfrm>
        </p:grpSpPr>
        <p:sp>
          <p:nvSpPr>
            <p:cNvPr id="20" name="Freeform 20"/>
            <p:cNvSpPr/>
            <p:nvPr/>
          </p:nvSpPr>
          <p:spPr>
            <a:xfrm>
              <a:off x="0" y="0"/>
              <a:ext cx="2714181" cy="1006060"/>
            </a:xfrm>
            <a:custGeom>
              <a:avLst/>
              <a:gdLst/>
              <a:ahLst/>
              <a:cxnLst/>
              <a:rect l="l" t="t" r="r" b="b"/>
              <a:pathLst>
                <a:path w="2714181" h="1006060">
                  <a:moveTo>
                    <a:pt x="38314" y="0"/>
                  </a:moveTo>
                  <a:lnTo>
                    <a:pt x="2675867" y="0"/>
                  </a:lnTo>
                  <a:cubicBezTo>
                    <a:pt x="2697027" y="0"/>
                    <a:pt x="2714181" y="17154"/>
                    <a:pt x="2714181" y="38314"/>
                  </a:cubicBezTo>
                  <a:lnTo>
                    <a:pt x="2714181" y="967746"/>
                  </a:lnTo>
                  <a:cubicBezTo>
                    <a:pt x="2714181" y="988906"/>
                    <a:pt x="2697027" y="1006060"/>
                    <a:pt x="2675867" y="1006060"/>
                  </a:cubicBezTo>
                  <a:lnTo>
                    <a:pt x="38314" y="1006060"/>
                  </a:lnTo>
                  <a:cubicBezTo>
                    <a:pt x="17154" y="1006060"/>
                    <a:pt x="0" y="988906"/>
                    <a:pt x="0" y="967746"/>
                  </a:cubicBezTo>
                  <a:lnTo>
                    <a:pt x="0" y="38314"/>
                  </a:lnTo>
                  <a:cubicBezTo>
                    <a:pt x="0" y="17154"/>
                    <a:pt x="17154" y="0"/>
                    <a:pt x="38314" y="0"/>
                  </a:cubicBezTo>
                  <a:close/>
                </a:path>
              </a:pathLst>
            </a:custGeom>
            <a:solidFill>
              <a:srgbClr val="EAEAEA"/>
            </a:solidFill>
          </p:spPr>
          <p:txBody>
            <a:bodyPr/>
            <a:lstStyle/>
            <a:p>
              <a:endParaRPr lang="en-PH"/>
            </a:p>
          </p:txBody>
        </p:sp>
        <p:sp>
          <p:nvSpPr>
            <p:cNvPr id="21" name="TextBox 21"/>
            <p:cNvSpPr txBox="1"/>
            <p:nvPr/>
          </p:nvSpPr>
          <p:spPr>
            <a:xfrm>
              <a:off x="0" y="-28575"/>
              <a:ext cx="2714181" cy="1034635"/>
            </a:xfrm>
            <a:prstGeom prst="rect">
              <a:avLst/>
            </a:prstGeom>
          </p:spPr>
          <p:txBody>
            <a:bodyPr lIns="50800" tIns="50800" rIns="50800" bIns="50800" rtlCol="0" anchor="ctr"/>
            <a:lstStyle/>
            <a:p>
              <a:pPr algn="ctr">
                <a:lnSpc>
                  <a:spcPts val="2595"/>
                </a:lnSpc>
              </a:pPr>
              <a:endParaRPr/>
            </a:p>
          </p:txBody>
        </p:sp>
      </p:grpSp>
      <p:grpSp>
        <p:nvGrpSpPr>
          <p:cNvPr id="22" name="Group 22"/>
          <p:cNvGrpSpPr/>
          <p:nvPr/>
        </p:nvGrpSpPr>
        <p:grpSpPr>
          <a:xfrm>
            <a:off x="11247053" y="5899990"/>
            <a:ext cx="3049416" cy="3600801"/>
            <a:chOff x="0" y="0"/>
            <a:chExt cx="4065888" cy="4801069"/>
          </a:xfrm>
        </p:grpSpPr>
        <p:sp>
          <p:nvSpPr>
            <p:cNvPr id="23" name="Freeform 23"/>
            <p:cNvSpPr/>
            <p:nvPr/>
          </p:nvSpPr>
          <p:spPr>
            <a:xfrm>
              <a:off x="0" y="0"/>
              <a:ext cx="4065888" cy="4801069"/>
            </a:xfrm>
            <a:custGeom>
              <a:avLst/>
              <a:gdLst/>
              <a:ahLst/>
              <a:cxnLst/>
              <a:rect l="l" t="t" r="r" b="b"/>
              <a:pathLst>
                <a:path w="4065888" h="4801069">
                  <a:moveTo>
                    <a:pt x="0" y="0"/>
                  </a:moveTo>
                  <a:lnTo>
                    <a:pt x="4065888" y="0"/>
                  </a:lnTo>
                  <a:lnTo>
                    <a:pt x="4065888" y="4801069"/>
                  </a:lnTo>
                  <a:lnTo>
                    <a:pt x="0" y="4801069"/>
                  </a:lnTo>
                  <a:lnTo>
                    <a:pt x="0" y="0"/>
                  </a:lnTo>
                  <a:close/>
                </a:path>
              </a:pathLst>
            </a:custGeom>
            <a:blipFill>
              <a:blip r:embed="rId10">
                <a:extLst>
                  <a:ext uri="{96DAC541-7B7A-43D3-8B79-37D633B846F1}">
                    <asvg:svgBlip xmlns:asvg="http://schemas.microsoft.com/office/drawing/2016/SVG/main" r:embed="rId11"/>
                  </a:ext>
                </a:extLst>
              </a:blip>
              <a:stretch>
                <a:fillRect l="-2814" r="-2814"/>
              </a:stretch>
            </a:blipFill>
          </p:spPr>
          <p:txBody>
            <a:bodyPr/>
            <a:lstStyle/>
            <a:p>
              <a:endParaRPr lang="en-PH"/>
            </a:p>
          </p:txBody>
        </p:sp>
        <p:sp>
          <p:nvSpPr>
            <p:cNvPr id="24" name="TextBox 24"/>
            <p:cNvSpPr txBox="1"/>
            <p:nvPr/>
          </p:nvSpPr>
          <p:spPr>
            <a:xfrm>
              <a:off x="1522191" y="865241"/>
              <a:ext cx="932001" cy="599925"/>
            </a:xfrm>
            <a:prstGeom prst="rect">
              <a:avLst/>
            </a:prstGeom>
          </p:spPr>
          <p:txBody>
            <a:bodyPr lIns="0" tIns="0" rIns="0" bIns="0" rtlCol="0" anchor="t">
              <a:spAutoFit/>
            </a:bodyPr>
            <a:lstStyle/>
            <a:p>
              <a:pPr algn="ctr">
                <a:lnSpc>
                  <a:spcPts val="1882"/>
                </a:lnSpc>
                <a:spcBef>
                  <a:spcPct val="0"/>
                </a:spcBef>
              </a:pPr>
              <a:r>
                <a:rPr lang="en-US" sz="1344" b="1">
                  <a:solidFill>
                    <a:srgbClr val="000000"/>
                  </a:solidFill>
                  <a:latin typeface="Open Sans Bold"/>
                  <a:ea typeface="Open Sans Bold"/>
                  <a:cs typeface="Open Sans Bold"/>
                  <a:sym typeface="Open Sans Bold"/>
                </a:rPr>
                <a:t>Root servers</a:t>
              </a:r>
            </a:p>
          </p:txBody>
        </p:sp>
        <p:sp>
          <p:nvSpPr>
            <p:cNvPr id="25" name="TextBox 25"/>
            <p:cNvSpPr txBox="1"/>
            <p:nvPr/>
          </p:nvSpPr>
          <p:spPr>
            <a:xfrm>
              <a:off x="1308910" y="1790809"/>
              <a:ext cx="1358563" cy="609726"/>
            </a:xfrm>
            <a:prstGeom prst="rect">
              <a:avLst/>
            </a:prstGeom>
          </p:spPr>
          <p:txBody>
            <a:bodyPr lIns="0" tIns="0" rIns="0" bIns="0" rtlCol="0" anchor="t">
              <a:spAutoFit/>
            </a:bodyPr>
            <a:lstStyle/>
            <a:p>
              <a:pPr algn="ctr">
                <a:lnSpc>
                  <a:spcPts val="1914"/>
                </a:lnSpc>
                <a:spcBef>
                  <a:spcPct val="0"/>
                </a:spcBef>
              </a:pPr>
              <a:r>
                <a:rPr lang="en-US" sz="1367" b="1">
                  <a:solidFill>
                    <a:srgbClr val="000000"/>
                  </a:solidFill>
                  <a:latin typeface="Open Sans Bold"/>
                  <a:ea typeface="Open Sans Bold"/>
                  <a:cs typeface="Open Sans Bold"/>
                  <a:sym typeface="Open Sans Bold"/>
                </a:rPr>
                <a:t>Top Level Domains</a:t>
              </a:r>
            </a:p>
          </p:txBody>
        </p:sp>
        <p:sp>
          <p:nvSpPr>
            <p:cNvPr id="26" name="TextBox 26"/>
            <p:cNvSpPr txBox="1"/>
            <p:nvPr/>
          </p:nvSpPr>
          <p:spPr>
            <a:xfrm>
              <a:off x="869064" y="2785975"/>
              <a:ext cx="2319133" cy="706444"/>
            </a:xfrm>
            <a:prstGeom prst="rect">
              <a:avLst/>
            </a:prstGeom>
          </p:spPr>
          <p:txBody>
            <a:bodyPr lIns="0" tIns="0" rIns="0" bIns="0" rtlCol="0" anchor="t">
              <a:spAutoFit/>
            </a:bodyPr>
            <a:lstStyle/>
            <a:p>
              <a:pPr algn="ctr">
                <a:lnSpc>
                  <a:spcPts val="2201"/>
                </a:lnSpc>
                <a:spcBef>
                  <a:spcPct val="0"/>
                </a:spcBef>
              </a:pPr>
              <a:r>
                <a:rPr lang="en-US" sz="1572" b="1">
                  <a:solidFill>
                    <a:srgbClr val="000000"/>
                  </a:solidFill>
                  <a:latin typeface="Open Sans Bold"/>
                  <a:ea typeface="Open Sans Bold"/>
                  <a:cs typeface="Open Sans Bold"/>
                  <a:sym typeface="Open Sans Bold"/>
                </a:rPr>
                <a:t>Second-Level Domains</a:t>
              </a:r>
            </a:p>
          </p:txBody>
        </p:sp>
        <p:sp>
          <p:nvSpPr>
            <p:cNvPr id="27" name="TextBox 27"/>
            <p:cNvSpPr txBox="1"/>
            <p:nvPr/>
          </p:nvSpPr>
          <p:spPr>
            <a:xfrm>
              <a:off x="754821" y="4102333"/>
              <a:ext cx="2319133" cy="345650"/>
            </a:xfrm>
            <a:prstGeom prst="rect">
              <a:avLst/>
            </a:prstGeom>
          </p:spPr>
          <p:txBody>
            <a:bodyPr lIns="0" tIns="0" rIns="0" bIns="0" rtlCol="0" anchor="t">
              <a:spAutoFit/>
            </a:bodyPr>
            <a:lstStyle/>
            <a:p>
              <a:pPr algn="ctr">
                <a:lnSpc>
                  <a:spcPts val="2201"/>
                </a:lnSpc>
                <a:spcBef>
                  <a:spcPct val="0"/>
                </a:spcBef>
              </a:pPr>
              <a:r>
                <a:rPr lang="en-US" sz="1572" b="1">
                  <a:solidFill>
                    <a:srgbClr val="000000"/>
                  </a:solidFill>
                  <a:latin typeface="Open Sans Bold"/>
                  <a:ea typeface="Open Sans Bold"/>
                  <a:cs typeface="Open Sans Bold"/>
                  <a:sym typeface="Open Sans Bold"/>
                </a:rPr>
                <a:t> more levels ...</a:t>
              </a:r>
            </a:p>
          </p:txBody>
        </p:sp>
      </p:grpSp>
      <p:sp>
        <p:nvSpPr>
          <p:cNvPr id="28" name="Freeform 28"/>
          <p:cNvSpPr/>
          <p:nvPr/>
        </p:nvSpPr>
        <p:spPr>
          <a:xfrm rot="5007421">
            <a:off x="13296820" y="6818400"/>
            <a:ext cx="834329" cy="298272"/>
          </a:xfrm>
          <a:custGeom>
            <a:avLst/>
            <a:gdLst/>
            <a:ahLst/>
            <a:cxnLst/>
            <a:rect l="l" t="t" r="r" b="b"/>
            <a:pathLst>
              <a:path w="834329" h="298272">
                <a:moveTo>
                  <a:pt x="0" y="0"/>
                </a:moveTo>
                <a:lnTo>
                  <a:pt x="834329" y="0"/>
                </a:lnTo>
                <a:lnTo>
                  <a:pt x="834329" y="298273"/>
                </a:lnTo>
                <a:lnTo>
                  <a:pt x="0" y="29827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29" name="TextBox 29"/>
          <p:cNvSpPr txBox="1"/>
          <p:nvPr/>
        </p:nvSpPr>
        <p:spPr>
          <a:xfrm>
            <a:off x="384809" y="1938701"/>
            <a:ext cx="7003925"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Name Resolution</a:t>
            </a:r>
          </a:p>
        </p:txBody>
      </p:sp>
      <p:sp>
        <p:nvSpPr>
          <p:cNvPr id="30" name="TextBox 30"/>
          <p:cNvSpPr txBox="1"/>
          <p:nvPr/>
        </p:nvSpPr>
        <p:spPr>
          <a:xfrm>
            <a:off x="380234" y="2836120"/>
            <a:ext cx="17544229"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Process to look up a domain name to find an IP address. There are 3 outcomes.</a:t>
            </a:r>
          </a:p>
        </p:txBody>
      </p:sp>
      <p:sp>
        <p:nvSpPr>
          <p:cNvPr id="31" name="TextBox 31"/>
          <p:cNvSpPr txBox="1"/>
          <p:nvPr/>
        </p:nvSpPr>
        <p:spPr>
          <a:xfrm>
            <a:off x="1685331" y="3948441"/>
            <a:ext cx="5819427" cy="1820519"/>
          </a:xfrm>
          <a:prstGeom prst="rect">
            <a:avLst/>
          </a:prstGeom>
        </p:spPr>
        <p:txBody>
          <a:bodyPr lIns="0" tIns="0" rIns="0" bIns="0" rtlCol="0" anchor="t">
            <a:spAutoFit/>
          </a:bodyPr>
          <a:lstStyle/>
          <a:p>
            <a:pPr algn="l">
              <a:lnSpc>
                <a:spcPts val="3606"/>
              </a:lnSpc>
              <a:spcBef>
                <a:spcPct val="0"/>
              </a:spcBef>
            </a:pPr>
            <a:r>
              <a:rPr lang="en-US" sz="2576">
                <a:solidFill>
                  <a:srgbClr val="FFFFFF"/>
                </a:solidFill>
                <a:latin typeface="Alatsi"/>
                <a:ea typeface="Alatsi"/>
                <a:cs typeface="Alatsi"/>
                <a:sym typeface="Alatsi"/>
              </a:rPr>
              <a:t>If the server receiving the query has control over the domain, it provides an accurate and authoritative IP address in response.</a:t>
            </a:r>
          </a:p>
        </p:txBody>
      </p:sp>
      <p:sp>
        <p:nvSpPr>
          <p:cNvPr id="32" name="TextBox 32"/>
          <p:cNvSpPr txBox="1"/>
          <p:nvPr/>
        </p:nvSpPr>
        <p:spPr>
          <a:xfrm>
            <a:off x="8485684" y="3909574"/>
            <a:ext cx="9170931" cy="1820519"/>
          </a:xfrm>
          <a:prstGeom prst="rect">
            <a:avLst/>
          </a:prstGeom>
        </p:spPr>
        <p:txBody>
          <a:bodyPr lIns="0" tIns="0" rIns="0" bIns="0" rtlCol="0" anchor="t">
            <a:spAutoFit/>
          </a:bodyPr>
          <a:lstStyle/>
          <a:p>
            <a:pPr algn="l">
              <a:lnSpc>
                <a:spcPts val="3606"/>
              </a:lnSpc>
              <a:spcBef>
                <a:spcPct val="0"/>
              </a:spcBef>
            </a:pPr>
            <a:r>
              <a:rPr lang="en-US" sz="2576">
                <a:solidFill>
                  <a:srgbClr val="FFFFFF"/>
                </a:solidFill>
                <a:latin typeface="Alatsi"/>
                <a:ea typeface="Alatsi"/>
                <a:cs typeface="Alatsi"/>
                <a:sym typeface="Alatsi"/>
              </a:rPr>
              <a:t>For remote domains in a query, it's sent to a root server that gives the top-level domain's name server address, leading to the next lower domain's name server, and so on, until an authoritative IP address is obtained.</a:t>
            </a:r>
          </a:p>
        </p:txBody>
      </p:sp>
      <p:sp>
        <p:nvSpPr>
          <p:cNvPr id="33" name="TextBox 33"/>
          <p:cNvSpPr txBox="1"/>
          <p:nvPr/>
        </p:nvSpPr>
        <p:spPr>
          <a:xfrm>
            <a:off x="1575056" y="6910387"/>
            <a:ext cx="5624433" cy="1820519"/>
          </a:xfrm>
          <a:prstGeom prst="rect">
            <a:avLst/>
          </a:prstGeom>
        </p:spPr>
        <p:txBody>
          <a:bodyPr lIns="0" tIns="0" rIns="0" bIns="0" rtlCol="0" anchor="t">
            <a:spAutoFit/>
          </a:bodyPr>
          <a:lstStyle/>
          <a:p>
            <a:pPr algn="l">
              <a:lnSpc>
                <a:spcPts val="3606"/>
              </a:lnSpc>
              <a:spcBef>
                <a:spcPct val="0"/>
              </a:spcBef>
            </a:pPr>
            <a:r>
              <a:rPr lang="en-US" sz="2576">
                <a:solidFill>
                  <a:srgbClr val="FFFFFF"/>
                </a:solidFill>
                <a:latin typeface="Alatsi"/>
                <a:ea typeface="Alatsi"/>
                <a:cs typeface="Alatsi"/>
                <a:sym typeface="Alatsi"/>
              </a:rPr>
              <a:t>Even if the server doesn't control the domain, it can provide an IP address from its cache of recent requests, which might be outdated.</a:t>
            </a:r>
          </a:p>
        </p:txBody>
      </p:sp>
      <p:sp>
        <p:nvSpPr>
          <p:cNvPr id="34" name="Freeform 34"/>
          <p:cNvSpPr/>
          <p:nvPr/>
        </p:nvSpPr>
        <p:spPr>
          <a:xfrm rot="5007421">
            <a:off x="13683605" y="7780803"/>
            <a:ext cx="834329" cy="298272"/>
          </a:xfrm>
          <a:custGeom>
            <a:avLst/>
            <a:gdLst/>
            <a:ahLst/>
            <a:cxnLst/>
            <a:rect l="l" t="t" r="r" b="b"/>
            <a:pathLst>
              <a:path w="834329" h="298272">
                <a:moveTo>
                  <a:pt x="0" y="0"/>
                </a:moveTo>
                <a:lnTo>
                  <a:pt x="834328" y="0"/>
                </a:lnTo>
                <a:lnTo>
                  <a:pt x="834328" y="298272"/>
                </a:lnTo>
                <a:lnTo>
                  <a:pt x="0" y="2982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35" name="Freeform 35"/>
          <p:cNvSpPr/>
          <p:nvPr/>
        </p:nvSpPr>
        <p:spPr>
          <a:xfrm rot="5007421">
            <a:off x="14075005" y="8677723"/>
            <a:ext cx="834329" cy="298272"/>
          </a:xfrm>
          <a:custGeom>
            <a:avLst/>
            <a:gdLst/>
            <a:ahLst/>
            <a:cxnLst/>
            <a:rect l="l" t="t" r="r" b="b"/>
            <a:pathLst>
              <a:path w="834329" h="298272">
                <a:moveTo>
                  <a:pt x="0" y="0"/>
                </a:moveTo>
                <a:lnTo>
                  <a:pt x="834328" y="0"/>
                </a:lnTo>
                <a:lnTo>
                  <a:pt x="834328" y="298272"/>
                </a:lnTo>
                <a:lnTo>
                  <a:pt x="0" y="2982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36" name="Freeform 36"/>
          <p:cNvSpPr/>
          <p:nvPr/>
        </p:nvSpPr>
        <p:spPr>
          <a:xfrm>
            <a:off x="16549835" y="9896183"/>
            <a:ext cx="274320" cy="274320"/>
          </a:xfrm>
          <a:custGeom>
            <a:avLst/>
            <a:gdLst/>
            <a:ahLst/>
            <a:cxnLst/>
            <a:rect l="l" t="t" r="r" b="b"/>
            <a:pathLst>
              <a:path w="274320" h="274320">
                <a:moveTo>
                  <a:pt x="0" y="0"/>
                </a:moveTo>
                <a:lnTo>
                  <a:pt x="274320" y="0"/>
                </a:lnTo>
                <a:lnTo>
                  <a:pt x="274320" y="274320"/>
                </a:lnTo>
                <a:lnTo>
                  <a:pt x="0" y="274320"/>
                </a:lnTo>
                <a:lnTo>
                  <a:pt x="0" y="0"/>
                </a:lnTo>
                <a:close/>
              </a:path>
            </a:pathLst>
          </a:custGeom>
          <a:blipFill>
            <a:blip r:embed="rId14">
              <a:alphaModFix amt="35000"/>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37" name="TextBox 37"/>
          <p:cNvSpPr txBox="1"/>
          <p:nvPr/>
        </p:nvSpPr>
        <p:spPr>
          <a:xfrm>
            <a:off x="16874207" y="9819983"/>
            <a:ext cx="4165611" cy="350503"/>
          </a:xfrm>
          <a:prstGeom prst="rect">
            <a:avLst/>
          </a:prstGeom>
        </p:spPr>
        <p:txBody>
          <a:bodyPr lIns="0" tIns="0" rIns="0" bIns="0" rtlCol="0" anchor="t">
            <a:spAutoFit/>
          </a:bodyPr>
          <a:lstStyle/>
          <a:p>
            <a:pPr algn="l">
              <a:lnSpc>
                <a:spcPts val="2700"/>
              </a:lnSpc>
            </a:pPr>
            <a:r>
              <a:rPr lang="en-US" sz="1800">
                <a:solidFill>
                  <a:srgbClr val="000000">
                    <a:alpha val="34902"/>
                  </a:srgbClr>
                </a:solidFill>
                <a:latin typeface="Poppins"/>
                <a:ea typeface="Poppins"/>
                <a:cs typeface="Poppins"/>
                <a:sym typeface="Poppins"/>
              </a:rPr>
              <a:t>james gan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385053" y="2378639"/>
            <a:ext cx="5079188" cy="35828"/>
          </a:xfrm>
          <a:prstGeom prst="line">
            <a:avLst/>
          </a:prstGeom>
          <a:ln w="66675" cap="rnd">
            <a:solidFill>
              <a:srgbClr val="642EC7"/>
            </a:solidFill>
            <a:prstDash val="solid"/>
            <a:headEnd type="none" w="sm" len="sm"/>
            <a:tailEnd type="oval" w="lg" len="lg"/>
          </a:ln>
        </p:spPr>
        <p:txBody>
          <a:bodyPr/>
          <a:lstStyle/>
          <a:p>
            <a:endParaRPr lang="en-PH"/>
          </a:p>
        </p:txBody>
      </p:sp>
      <p:sp>
        <p:nvSpPr>
          <p:cNvPr id="3" name="AutoShape 3"/>
          <p:cNvSpPr/>
          <p:nvPr/>
        </p:nvSpPr>
        <p:spPr>
          <a:xfrm flipV="1">
            <a:off x="5464241" y="2345301"/>
            <a:ext cx="1617935" cy="1"/>
          </a:xfrm>
          <a:prstGeom prst="line">
            <a:avLst/>
          </a:prstGeom>
          <a:ln w="66675" cap="rnd">
            <a:solidFill>
              <a:srgbClr val="F2F2F2"/>
            </a:solidFill>
            <a:prstDash val="solid"/>
            <a:headEnd type="none" w="sm" len="sm"/>
            <a:tailEnd type="none" w="sm" len="sm"/>
          </a:ln>
        </p:spPr>
        <p:txBody>
          <a:bodyPr/>
          <a:lstStyle/>
          <a:p>
            <a:endParaRPr lang="en-PH"/>
          </a:p>
        </p:txBody>
      </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5" name="Group 5"/>
          <p:cNvGrpSpPr/>
          <p:nvPr/>
        </p:nvGrpSpPr>
        <p:grpSpPr>
          <a:xfrm>
            <a:off x="3718121" y="2594112"/>
            <a:ext cx="11067419" cy="7262994"/>
            <a:chOff x="0" y="0"/>
            <a:chExt cx="812800" cy="533400"/>
          </a:xfrm>
        </p:grpSpPr>
        <p:sp>
          <p:nvSpPr>
            <p:cNvPr id="6" name="Freeform 6"/>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E59"/>
            </a:solidFill>
          </p:spPr>
          <p:txBody>
            <a:bodyPr/>
            <a:lstStyle/>
            <a:p>
              <a:endParaRPr lang="en-PH"/>
            </a:p>
          </p:txBody>
        </p:sp>
        <p:sp>
          <p:nvSpPr>
            <p:cNvPr id="7" name="TextBox 7"/>
            <p:cNvSpPr txBox="1"/>
            <p:nvPr/>
          </p:nvSpPr>
          <p:spPr>
            <a:xfrm>
              <a:off x="38100" y="60325"/>
              <a:ext cx="736600" cy="396875"/>
            </a:xfrm>
            <a:prstGeom prst="rect">
              <a:avLst/>
            </a:prstGeom>
          </p:spPr>
          <p:txBody>
            <a:bodyPr lIns="30363" tIns="30363" rIns="30363" bIns="30363" rtlCol="0" anchor="ctr"/>
            <a:lstStyle/>
            <a:p>
              <a:pPr algn="ctr">
                <a:lnSpc>
                  <a:spcPts val="2596"/>
                </a:lnSpc>
              </a:pPr>
              <a:endParaRPr/>
            </a:p>
          </p:txBody>
        </p:sp>
      </p:grpSp>
      <p:sp>
        <p:nvSpPr>
          <p:cNvPr id="8" name="Freeform 8"/>
          <p:cNvSpPr/>
          <p:nvPr/>
        </p:nvSpPr>
        <p:spPr>
          <a:xfrm>
            <a:off x="6051377" y="3798961"/>
            <a:ext cx="1552027" cy="2650979"/>
          </a:xfrm>
          <a:custGeom>
            <a:avLst/>
            <a:gdLst/>
            <a:ahLst/>
            <a:cxnLst/>
            <a:rect l="l" t="t" r="r" b="b"/>
            <a:pathLst>
              <a:path w="1552027" h="2650979">
                <a:moveTo>
                  <a:pt x="0" y="0"/>
                </a:moveTo>
                <a:lnTo>
                  <a:pt x="1552028" y="0"/>
                </a:lnTo>
                <a:lnTo>
                  <a:pt x="1552028" y="2650978"/>
                </a:lnTo>
                <a:lnTo>
                  <a:pt x="0" y="265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9" name="Freeform 9"/>
          <p:cNvSpPr/>
          <p:nvPr/>
        </p:nvSpPr>
        <p:spPr>
          <a:xfrm>
            <a:off x="6827391" y="6225609"/>
            <a:ext cx="1552027" cy="2650979"/>
          </a:xfrm>
          <a:custGeom>
            <a:avLst/>
            <a:gdLst/>
            <a:ahLst/>
            <a:cxnLst/>
            <a:rect l="l" t="t" r="r" b="b"/>
            <a:pathLst>
              <a:path w="1552027" h="2650979">
                <a:moveTo>
                  <a:pt x="0" y="0"/>
                </a:moveTo>
                <a:lnTo>
                  <a:pt x="1552027" y="0"/>
                </a:lnTo>
                <a:lnTo>
                  <a:pt x="1552027" y="2650978"/>
                </a:lnTo>
                <a:lnTo>
                  <a:pt x="0" y="265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0" name="TextBox 10"/>
          <p:cNvSpPr txBox="1"/>
          <p:nvPr/>
        </p:nvSpPr>
        <p:spPr>
          <a:xfrm>
            <a:off x="384809" y="1627751"/>
            <a:ext cx="1339473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Benefits of a LAN</a:t>
            </a:r>
          </a:p>
        </p:txBody>
      </p:sp>
      <p:sp>
        <p:nvSpPr>
          <p:cNvPr id="11" name="TextBox 11"/>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The evolution of the purpose and benefits of networking</a:t>
            </a:r>
          </a:p>
        </p:txBody>
      </p:sp>
      <p:sp>
        <p:nvSpPr>
          <p:cNvPr id="12" name="Freeform 12"/>
          <p:cNvSpPr/>
          <p:nvPr/>
        </p:nvSpPr>
        <p:spPr>
          <a:xfrm>
            <a:off x="9251830" y="3934205"/>
            <a:ext cx="3733698" cy="3998606"/>
          </a:xfrm>
          <a:custGeom>
            <a:avLst/>
            <a:gdLst/>
            <a:ahLst/>
            <a:cxnLst/>
            <a:rect l="l" t="t" r="r" b="b"/>
            <a:pathLst>
              <a:path w="3733698" h="3998606">
                <a:moveTo>
                  <a:pt x="0" y="0"/>
                </a:moveTo>
                <a:lnTo>
                  <a:pt x="3733699" y="0"/>
                </a:lnTo>
                <a:lnTo>
                  <a:pt x="3733699" y="3998606"/>
                </a:lnTo>
                <a:lnTo>
                  <a:pt x="0" y="39986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3" name="AutoShape 13"/>
          <p:cNvSpPr/>
          <p:nvPr/>
        </p:nvSpPr>
        <p:spPr>
          <a:xfrm>
            <a:off x="7699803" y="5143500"/>
            <a:ext cx="2392298" cy="0"/>
          </a:xfrm>
          <a:prstGeom prst="line">
            <a:avLst/>
          </a:prstGeom>
          <a:ln w="38100" cap="flat">
            <a:solidFill>
              <a:srgbClr val="642EC7"/>
            </a:solidFill>
            <a:prstDash val="solid"/>
            <a:headEnd type="oval" w="lg" len="lg"/>
            <a:tailEnd type="oval" w="lg" len="lg"/>
          </a:ln>
        </p:spPr>
        <p:txBody>
          <a:bodyPr/>
          <a:lstStyle/>
          <a:p>
            <a:endParaRPr lang="en-PH"/>
          </a:p>
        </p:txBody>
      </p:sp>
      <p:sp>
        <p:nvSpPr>
          <p:cNvPr id="14" name="AutoShape 14"/>
          <p:cNvSpPr/>
          <p:nvPr/>
        </p:nvSpPr>
        <p:spPr>
          <a:xfrm flipV="1">
            <a:off x="8379418" y="5527244"/>
            <a:ext cx="1712683" cy="1110452"/>
          </a:xfrm>
          <a:prstGeom prst="line">
            <a:avLst/>
          </a:prstGeom>
          <a:ln w="38100" cap="flat">
            <a:solidFill>
              <a:srgbClr val="642EC7"/>
            </a:solidFill>
            <a:prstDash val="solid"/>
            <a:headEnd type="oval" w="lg" len="lg"/>
            <a:tailEnd type="oval" w="lg" len="lg"/>
          </a:ln>
        </p:spPr>
        <p:txBody>
          <a:bodyPr/>
          <a:lstStyle/>
          <a:p>
            <a:endParaRPr lang="en-PH"/>
          </a:p>
        </p:txBody>
      </p:sp>
      <p:grpSp>
        <p:nvGrpSpPr>
          <p:cNvPr id="15" name="Group 15"/>
          <p:cNvGrpSpPr/>
          <p:nvPr/>
        </p:nvGrpSpPr>
        <p:grpSpPr>
          <a:xfrm>
            <a:off x="598301" y="3378360"/>
            <a:ext cx="4351442" cy="1454743"/>
            <a:chOff x="0" y="0"/>
            <a:chExt cx="1415747" cy="473303"/>
          </a:xfrm>
        </p:grpSpPr>
        <p:sp>
          <p:nvSpPr>
            <p:cNvPr id="16" name="Freeform 16"/>
            <p:cNvSpPr/>
            <p:nvPr/>
          </p:nvSpPr>
          <p:spPr>
            <a:xfrm>
              <a:off x="0" y="0"/>
              <a:ext cx="1415747" cy="473303"/>
            </a:xfrm>
            <a:custGeom>
              <a:avLst/>
              <a:gdLst/>
              <a:ahLst/>
              <a:cxnLst/>
              <a:rect l="l" t="t" r="r" b="b"/>
              <a:pathLst>
                <a:path w="1415747" h="473303">
                  <a:moveTo>
                    <a:pt x="72946" y="0"/>
                  </a:moveTo>
                  <a:lnTo>
                    <a:pt x="1342802" y="0"/>
                  </a:lnTo>
                  <a:cubicBezTo>
                    <a:pt x="1383089" y="0"/>
                    <a:pt x="1415747" y="32659"/>
                    <a:pt x="1415747" y="72946"/>
                  </a:cubicBezTo>
                  <a:lnTo>
                    <a:pt x="1415747" y="400357"/>
                  </a:lnTo>
                  <a:cubicBezTo>
                    <a:pt x="1415747" y="440644"/>
                    <a:pt x="1383089" y="473303"/>
                    <a:pt x="1342802" y="473303"/>
                  </a:cubicBezTo>
                  <a:lnTo>
                    <a:pt x="72946" y="473303"/>
                  </a:lnTo>
                  <a:cubicBezTo>
                    <a:pt x="53599" y="473303"/>
                    <a:pt x="35045" y="465617"/>
                    <a:pt x="21365" y="451937"/>
                  </a:cubicBezTo>
                  <a:cubicBezTo>
                    <a:pt x="7685" y="438257"/>
                    <a:pt x="0" y="419703"/>
                    <a:pt x="0" y="400357"/>
                  </a:cubicBezTo>
                  <a:lnTo>
                    <a:pt x="0" y="72946"/>
                  </a:lnTo>
                  <a:cubicBezTo>
                    <a:pt x="0" y="53599"/>
                    <a:pt x="7685" y="35045"/>
                    <a:pt x="21365" y="21365"/>
                  </a:cubicBezTo>
                  <a:cubicBezTo>
                    <a:pt x="35045" y="7685"/>
                    <a:pt x="53599" y="0"/>
                    <a:pt x="72946" y="0"/>
                  </a:cubicBezTo>
                  <a:close/>
                </a:path>
              </a:pathLst>
            </a:custGeom>
            <a:solidFill>
              <a:srgbClr val="F2F2F2"/>
            </a:solidFill>
          </p:spPr>
          <p:txBody>
            <a:bodyPr/>
            <a:lstStyle/>
            <a:p>
              <a:endParaRPr lang="en-PH"/>
            </a:p>
          </p:txBody>
        </p:sp>
        <p:sp>
          <p:nvSpPr>
            <p:cNvPr id="17" name="TextBox 17"/>
            <p:cNvSpPr txBox="1"/>
            <p:nvPr/>
          </p:nvSpPr>
          <p:spPr>
            <a:xfrm>
              <a:off x="0" y="-28575"/>
              <a:ext cx="1415747" cy="501878"/>
            </a:xfrm>
            <a:prstGeom prst="rect">
              <a:avLst/>
            </a:prstGeom>
          </p:spPr>
          <p:txBody>
            <a:bodyPr lIns="41123" tIns="41123" rIns="41123" bIns="41123" rtlCol="0" anchor="ctr"/>
            <a:lstStyle/>
            <a:p>
              <a:pPr algn="ctr">
                <a:lnSpc>
                  <a:spcPts val="2596"/>
                </a:lnSpc>
              </a:pPr>
              <a:endParaRPr/>
            </a:p>
          </p:txBody>
        </p:sp>
      </p:grpSp>
      <p:sp>
        <p:nvSpPr>
          <p:cNvPr id="18" name="Freeform 18"/>
          <p:cNvSpPr/>
          <p:nvPr/>
        </p:nvSpPr>
        <p:spPr>
          <a:xfrm>
            <a:off x="712515" y="3521558"/>
            <a:ext cx="478141" cy="478141"/>
          </a:xfrm>
          <a:custGeom>
            <a:avLst/>
            <a:gdLst/>
            <a:ahLst/>
            <a:cxnLst/>
            <a:rect l="l" t="t" r="r" b="b"/>
            <a:pathLst>
              <a:path w="478141" h="478141">
                <a:moveTo>
                  <a:pt x="0" y="0"/>
                </a:moveTo>
                <a:lnTo>
                  <a:pt x="478141" y="0"/>
                </a:lnTo>
                <a:lnTo>
                  <a:pt x="478141" y="478141"/>
                </a:lnTo>
                <a:lnTo>
                  <a:pt x="0" y="478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9" name="TextBox 19"/>
          <p:cNvSpPr txBox="1"/>
          <p:nvPr/>
        </p:nvSpPr>
        <p:spPr>
          <a:xfrm>
            <a:off x="1353515" y="3492983"/>
            <a:ext cx="3483863" cy="1092808"/>
          </a:xfrm>
          <a:prstGeom prst="rect">
            <a:avLst/>
          </a:prstGeom>
        </p:spPr>
        <p:txBody>
          <a:bodyPr lIns="0" tIns="0" rIns="0" bIns="0" rtlCol="0" anchor="t">
            <a:spAutoFit/>
          </a:bodyPr>
          <a:lstStyle/>
          <a:p>
            <a:pPr algn="l">
              <a:lnSpc>
                <a:spcPts val="2241"/>
              </a:lnSpc>
              <a:spcBef>
                <a:spcPct val="0"/>
              </a:spcBef>
            </a:pPr>
            <a:r>
              <a:rPr lang="en-US" sz="1601">
                <a:solidFill>
                  <a:srgbClr val="000000"/>
                </a:solidFill>
                <a:latin typeface="Open Sans"/>
                <a:ea typeface="Open Sans"/>
                <a:cs typeface="Open Sans"/>
                <a:sym typeface="Open Sans"/>
              </a:rPr>
              <a:t>By installing application software on an </a:t>
            </a:r>
            <a:r>
              <a:rPr lang="en-US" sz="1601" b="1">
                <a:solidFill>
                  <a:srgbClr val="000000"/>
                </a:solidFill>
                <a:latin typeface="Open Sans Bold"/>
                <a:ea typeface="Open Sans Bold"/>
                <a:cs typeface="Open Sans Bold"/>
                <a:sym typeface="Open Sans Bold"/>
              </a:rPr>
              <a:t>application server</a:t>
            </a:r>
            <a:r>
              <a:rPr lang="en-US" sz="1601">
                <a:solidFill>
                  <a:srgbClr val="000000"/>
                </a:solidFill>
                <a:latin typeface="Open Sans"/>
                <a:ea typeface="Open Sans"/>
                <a:cs typeface="Open Sans"/>
                <a:sym typeface="Open Sans"/>
              </a:rPr>
              <a:t> linked to the LAN, the cost of installing it on every individual PC can be minimized.</a:t>
            </a:r>
          </a:p>
        </p:txBody>
      </p:sp>
      <p:sp>
        <p:nvSpPr>
          <p:cNvPr id="20" name="TextBox 20"/>
          <p:cNvSpPr txBox="1"/>
          <p:nvPr/>
        </p:nvSpPr>
        <p:spPr>
          <a:xfrm>
            <a:off x="4367652" y="5277299"/>
            <a:ext cx="1556621" cy="656209"/>
          </a:xfrm>
          <a:prstGeom prst="rect">
            <a:avLst/>
          </a:prstGeom>
        </p:spPr>
        <p:txBody>
          <a:bodyPr lIns="0" tIns="0" rIns="0" bIns="0" rtlCol="0" anchor="t">
            <a:spAutoFit/>
          </a:bodyPr>
          <a:lstStyle/>
          <a:p>
            <a:pPr algn="ctr">
              <a:lnSpc>
                <a:spcPts val="2681"/>
              </a:lnSpc>
            </a:pPr>
            <a:r>
              <a:rPr lang="en-US" sz="1915" b="1">
                <a:solidFill>
                  <a:srgbClr val="000000"/>
                </a:solidFill>
                <a:latin typeface="Open Sans Bold"/>
                <a:ea typeface="Open Sans Bold"/>
                <a:cs typeface="Open Sans Bold"/>
                <a:sym typeface="Open Sans Bold"/>
              </a:rPr>
              <a:t>Application server</a:t>
            </a:r>
          </a:p>
        </p:txBody>
      </p:sp>
      <p:sp>
        <p:nvSpPr>
          <p:cNvPr id="21" name="TextBox 21"/>
          <p:cNvSpPr txBox="1"/>
          <p:nvPr/>
        </p:nvSpPr>
        <p:spPr>
          <a:xfrm>
            <a:off x="5800157" y="8529433"/>
            <a:ext cx="1556621" cy="322834"/>
          </a:xfrm>
          <a:prstGeom prst="rect">
            <a:avLst/>
          </a:prstGeom>
        </p:spPr>
        <p:txBody>
          <a:bodyPr lIns="0" tIns="0" rIns="0" bIns="0" rtlCol="0" anchor="t">
            <a:spAutoFit/>
          </a:bodyPr>
          <a:lstStyle/>
          <a:p>
            <a:pPr algn="ctr">
              <a:lnSpc>
                <a:spcPts val="2681"/>
              </a:lnSpc>
            </a:pPr>
            <a:r>
              <a:rPr lang="en-US" sz="1915" b="1">
                <a:solidFill>
                  <a:srgbClr val="000000"/>
                </a:solidFill>
                <a:latin typeface="Open Sans Bold"/>
                <a:ea typeface="Open Sans Bold"/>
                <a:cs typeface="Open Sans Bold"/>
                <a:sym typeface="Open Sans Bold"/>
              </a:rPr>
              <a:t>File server</a:t>
            </a:r>
          </a:p>
        </p:txBody>
      </p:sp>
      <p:grpSp>
        <p:nvGrpSpPr>
          <p:cNvPr id="22" name="Group 22"/>
          <p:cNvGrpSpPr/>
          <p:nvPr/>
        </p:nvGrpSpPr>
        <p:grpSpPr>
          <a:xfrm>
            <a:off x="1403573" y="7971031"/>
            <a:ext cx="3546170" cy="1477738"/>
            <a:chOff x="0" y="0"/>
            <a:chExt cx="1190177" cy="495963"/>
          </a:xfrm>
        </p:grpSpPr>
        <p:sp>
          <p:nvSpPr>
            <p:cNvPr id="23" name="Freeform 23"/>
            <p:cNvSpPr/>
            <p:nvPr/>
          </p:nvSpPr>
          <p:spPr>
            <a:xfrm>
              <a:off x="0" y="0"/>
              <a:ext cx="1190177" cy="495963"/>
            </a:xfrm>
            <a:custGeom>
              <a:avLst/>
              <a:gdLst/>
              <a:ahLst/>
              <a:cxnLst/>
              <a:rect l="l" t="t" r="r" b="b"/>
              <a:pathLst>
                <a:path w="1190177" h="495963">
                  <a:moveTo>
                    <a:pt x="87327" y="0"/>
                  </a:moveTo>
                  <a:lnTo>
                    <a:pt x="1102850" y="0"/>
                  </a:lnTo>
                  <a:cubicBezTo>
                    <a:pt x="1151079" y="0"/>
                    <a:pt x="1190177" y="39098"/>
                    <a:pt x="1190177" y="87327"/>
                  </a:cubicBezTo>
                  <a:lnTo>
                    <a:pt x="1190177" y="408636"/>
                  </a:lnTo>
                  <a:cubicBezTo>
                    <a:pt x="1190177" y="456866"/>
                    <a:pt x="1151079" y="495963"/>
                    <a:pt x="1102850" y="495963"/>
                  </a:cubicBezTo>
                  <a:lnTo>
                    <a:pt x="87327" y="495963"/>
                  </a:lnTo>
                  <a:cubicBezTo>
                    <a:pt x="39098" y="495963"/>
                    <a:pt x="0" y="456866"/>
                    <a:pt x="0" y="408636"/>
                  </a:cubicBezTo>
                  <a:lnTo>
                    <a:pt x="0" y="87327"/>
                  </a:lnTo>
                  <a:cubicBezTo>
                    <a:pt x="0" y="39098"/>
                    <a:pt x="39098" y="0"/>
                    <a:pt x="87327" y="0"/>
                  </a:cubicBezTo>
                  <a:close/>
                </a:path>
              </a:pathLst>
            </a:custGeom>
            <a:solidFill>
              <a:srgbClr val="F2F2F2"/>
            </a:solidFill>
          </p:spPr>
          <p:txBody>
            <a:bodyPr/>
            <a:lstStyle/>
            <a:p>
              <a:endParaRPr lang="en-PH"/>
            </a:p>
          </p:txBody>
        </p:sp>
        <p:sp>
          <p:nvSpPr>
            <p:cNvPr id="24" name="TextBox 24"/>
            <p:cNvSpPr txBox="1"/>
            <p:nvPr/>
          </p:nvSpPr>
          <p:spPr>
            <a:xfrm>
              <a:off x="0" y="-28575"/>
              <a:ext cx="1190177" cy="524538"/>
            </a:xfrm>
            <a:prstGeom prst="rect">
              <a:avLst/>
            </a:prstGeom>
          </p:spPr>
          <p:txBody>
            <a:bodyPr lIns="39864" tIns="39864" rIns="39864" bIns="39864" rtlCol="0" anchor="ctr"/>
            <a:lstStyle/>
            <a:p>
              <a:pPr algn="ctr">
                <a:lnSpc>
                  <a:spcPts val="2595"/>
                </a:lnSpc>
              </a:pPr>
              <a:endParaRPr/>
            </a:p>
          </p:txBody>
        </p:sp>
      </p:grpSp>
      <p:sp>
        <p:nvSpPr>
          <p:cNvPr id="25" name="Freeform 25"/>
          <p:cNvSpPr/>
          <p:nvPr/>
        </p:nvSpPr>
        <p:spPr>
          <a:xfrm>
            <a:off x="1455895" y="8093040"/>
            <a:ext cx="463508" cy="463508"/>
          </a:xfrm>
          <a:custGeom>
            <a:avLst/>
            <a:gdLst/>
            <a:ahLst/>
            <a:cxnLst/>
            <a:rect l="l" t="t" r="r" b="b"/>
            <a:pathLst>
              <a:path w="463508" h="463508">
                <a:moveTo>
                  <a:pt x="0" y="0"/>
                </a:moveTo>
                <a:lnTo>
                  <a:pt x="463508" y="0"/>
                </a:lnTo>
                <a:lnTo>
                  <a:pt x="463508" y="463508"/>
                </a:lnTo>
                <a:lnTo>
                  <a:pt x="0" y="4635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26" name="TextBox 26"/>
          <p:cNvSpPr txBox="1"/>
          <p:nvPr/>
        </p:nvSpPr>
        <p:spPr>
          <a:xfrm>
            <a:off x="2032803" y="8064465"/>
            <a:ext cx="2704988" cy="1369060"/>
          </a:xfrm>
          <a:prstGeom prst="rect">
            <a:avLst/>
          </a:prstGeom>
        </p:spPr>
        <p:txBody>
          <a:bodyPr lIns="0" tIns="0" rIns="0" bIns="0" rtlCol="0" anchor="t">
            <a:spAutoFit/>
          </a:bodyPr>
          <a:lstStyle/>
          <a:p>
            <a:pPr algn="l">
              <a:lnSpc>
                <a:spcPts val="2239"/>
              </a:lnSpc>
              <a:spcBef>
                <a:spcPct val="0"/>
              </a:spcBef>
            </a:pPr>
            <a:r>
              <a:rPr lang="en-US" sz="1599">
                <a:solidFill>
                  <a:srgbClr val="000000"/>
                </a:solidFill>
                <a:latin typeface="Open Sans"/>
                <a:ea typeface="Open Sans"/>
                <a:cs typeface="Open Sans"/>
                <a:sym typeface="Open Sans"/>
              </a:rPr>
              <a:t>Connecting a </a:t>
            </a:r>
            <a:r>
              <a:rPr lang="en-US" sz="1599" b="1">
                <a:solidFill>
                  <a:srgbClr val="000000"/>
                </a:solidFill>
                <a:latin typeface="Open Sans Bold"/>
                <a:ea typeface="Open Sans Bold"/>
                <a:cs typeface="Open Sans Bold"/>
                <a:sym typeface="Open Sans Bold"/>
              </a:rPr>
              <a:t>file server</a:t>
            </a:r>
            <a:r>
              <a:rPr lang="en-US" sz="1599">
                <a:solidFill>
                  <a:srgbClr val="000000"/>
                </a:solidFill>
                <a:latin typeface="Open Sans"/>
                <a:ea typeface="Open Sans"/>
                <a:cs typeface="Open Sans"/>
                <a:sym typeface="Open Sans"/>
              </a:rPr>
              <a:t> to the LAN enables users to store larger files and facilitates file sharing among users.</a:t>
            </a:r>
          </a:p>
        </p:txBody>
      </p:sp>
      <p:grpSp>
        <p:nvGrpSpPr>
          <p:cNvPr id="27" name="Group 27"/>
          <p:cNvGrpSpPr/>
          <p:nvPr/>
        </p:nvGrpSpPr>
        <p:grpSpPr>
          <a:xfrm>
            <a:off x="14143294" y="3657888"/>
            <a:ext cx="3805570" cy="1966565"/>
            <a:chOff x="0" y="0"/>
            <a:chExt cx="1116113" cy="576762"/>
          </a:xfrm>
        </p:grpSpPr>
        <p:sp>
          <p:nvSpPr>
            <p:cNvPr id="28" name="Freeform 28"/>
            <p:cNvSpPr/>
            <p:nvPr/>
          </p:nvSpPr>
          <p:spPr>
            <a:xfrm>
              <a:off x="0" y="0"/>
              <a:ext cx="1116113" cy="576762"/>
            </a:xfrm>
            <a:custGeom>
              <a:avLst/>
              <a:gdLst/>
              <a:ahLst/>
              <a:cxnLst/>
              <a:rect l="l" t="t" r="r" b="b"/>
              <a:pathLst>
                <a:path w="1116113" h="576762">
                  <a:moveTo>
                    <a:pt x="93581" y="0"/>
                  </a:moveTo>
                  <a:lnTo>
                    <a:pt x="1022532" y="0"/>
                  </a:lnTo>
                  <a:cubicBezTo>
                    <a:pt x="1047352" y="0"/>
                    <a:pt x="1071154" y="9859"/>
                    <a:pt x="1088704" y="27409"/>
                  </a:cubicBezTo>
                  <a:cubicBezTo>
                    <a:pt x="1106254" y="44959"/>
                    <a:pt x="1116113" y="68762"/>
                    <a:pt x="1116113" y="93581"/>
                  </a:cubicBezTo>
                  <a:lnTo>
                    <a:pt x="1116113" y="483182"/>
                  </a:lnTo>
                  <a:cubicBezTo>
                    <a:pt x="1116113" y="508001"/>
                    <a:pt x="1106254" y="531803"/>
                    <a:pt x="1088704" y="549353"/>
                  </a:cubicBezTo>
                  <a:cubicBezTo>
                    <a:pt x="1071154" y="566903"/>
                    <a:pt x="1047352" y="576762"/>
                    <a:pt x="1022532" y="576762"/>
                  </a:cubicBezTo>
                  <a:lnTo>
                    <a:pt x="93581" y="576762"/>
                  </a:lnTo>
                  <a:cubicBezTo>
                    <a:pt x="68762" y="576762"/>
                    <a:pt x="44959" y="566903"/>
                    <a:pt x="27409" y="549353"/>
                  </a:cubicBezTo>
                  <a:cubicBezTo>
                    <a:pt x="9859" y="531803"/>
                    <a:pt x="0" y="508001"/>
                    <a:pt x="0" y="483182"/>
                  </a:cubicBezTo>
                  <a:lnTo>
                    <a:pt x="0" y="93581"/>
                  </a:lnTo>
                  <a:cubicBezTo>
                    <a:pt x="0" y="68762"/>
                    <a:pt x="9859" y="44959"/>
                    <a:pt x="27409" y="27409"/>
                  </a:cubicBezTo>
                  <a:cubicBezTo>
                    <a:pt x="44959" y="9859"/>
                    <a:pt x="68762" y="0"/>
                    <a:pt x="93581" y="0"/>
                  </a:cubicBezTo>
                  <a:close/>
                </a:path>
              </a:pathLst>
            </a:custGeom>
            <a:solidFill>
              <a:srgbClr val="F2F2F2"/>
            </a:solidFill>
          </p:spPr>
          <p:txBody>
            <a:bodyPr/>
            <a:lstStyle/>
            <a:p>
              <a:endParaRPr lang="en-PH"/>
            </a:p>
          </p:txBody>
        </p:sp>
        <p:sp>
          <p:nvSpPr>
            <p:cNvPr id="29" name="TextBox 29"/>
            <p:cNvSpPr txBox="1"/>
            <p:nvPr/>
          </p:nvSpPr>
          <p:spPr>
            <a:xfrm>
              <a:off x="0" y="-28575"/>
              <a:ext cx="1116113" cy="605337"/>
            </a:xfrm>
            <a:prstGeom prst="rect">
              <a:avLst/>
            </a:prstGeom>
          </p:spPr>
          <p:txBody>
            <a:bodyPr lIns="45619" tIns="45619" rIns="45619" bIns="45619" rtlCol="0" anchor="ctr"/>
            <a:lstStyle/>
            <a:p>
              <a:pPr algn="ctr">
                <a:lnSpc>
                  <a:spcPts val="2595"/>
                </a:lnSpc>
              </a:pPr>
              <a:endParaRPr/>
            </a:p>
          </p:txBody>
        </p:sp>
      </p:grpSp>
      <p:sp>
        <p:nvSpPr>
          <p:cNvPr id="30" name="Freeform 30"/>
          <p:cNvSpPr/>
          <p:nvPr/>
        </p:nvSpPr>
        <p:spPr>
          <a:xfrm>
            <a:off x="14256244" y="3780733"/>
            <a:ext cx="530420" cy="530420"/>
          </a:xfrm>
          <a:custGeom>
            <a:avLst/>
            <a:gdLst/>
            <a:ahLst/>
            <a:cxnLst/>
            <a:rect l="l" t="t" r="r" b="b"/>
            <a:pathLst>
              <a:path w="530420" h="530420">
                <a:moveTo>
                  <a:pt x="0" y="0"/>
                </a:moveTo>
                <a:lnTo>
                  <a:pt x="530420" y="0"/>
                </a:lnTo>
                <a:lnTo>
                  <a:pt x="530420" y="530421"/>
                </a:lnTo>
                <a:lnTo>
                  <a:pt x="0" y="5304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31" name="TextBox 31"/>
          <p:cNvSpPr txBox="1"/>
          <p:nvPr/>
        </p:nvSpPr>
        <p:spPr>
          <a:xfrm>
            <a:off x="14872255" y="3742633"/>
            <a:ext cx="2795547" cy="1767455"/>
          </a:xfrm>
          <a:prstGeom prst="rect">
            <a:avLst/>
          </a:prstGeom>
        </p:spPr>
        <p:txBody>
          <a:bodyPr lIns="0" tIns="0" rIns="0" bIns="0" rtlCol="0" anchor="t">
            <a:spAutoFit/>
          </a:bodyPr>
          <a:lstStyle/>
          <a:p>
            <a:pPr algn="l">
              <a:lnSpc>
                <a:spcPts val="2331"/>
              </a:lnSpc>
              <a:spcBef>
                <a:spcPct val="0"/>
              </a:spcBef>
            </a:pPr>
            <a:r>
              <a:rPr lang="en-US" sz="1665">
                <a:solidFill>
                  <a:srgbClr val="000000"/>
                </a:solidFill>
                <a:latin typeface="Open Sans"/>
                <a:ea typeface="Open Sans"/>
                <a:cs typeface="Open Sans"/>
                <a:sym typeface="Open Sans"/>
              </a:rPr>
              <a:t>Organisational managers could utilize </a:t>
            </a:r>
            <a:r>
              <a:rPr lang="en-US" sz="1665" b="1">
                <a:solidFill>
                  <a:srgbClr val="000000"/>
                </a:solidFill>
                <a:latin typeface="Open Sans Bold"/>
                <a:ea typeface="Open Sans Bold"/>
                <a:cs typeface="Open Sans Bold"/>
                <a:sym typeface="Open Sans Bold"/>
              </a:rPr>
              <a:t>electronic mail </a:t>
            </a:r>
            <a:r>
              <a:rPr lang="en-US" sz="1665">
                <a:solidFill>
                  <a:srgbClr val="000000"/>
                </a:solidFill>
                <a:latin typeface="Open Sans"/>
                <a:ea typeface="Open Sans"/>
                <a:cs typeface="Open Sans"/>
                <a:sym typeface="Open Sans"/>
              </a:rPr>
              <a:t>for communication with staff, replacing the traditional practice of distributing paper memos.</a:t>
            </a:r>
          </a:p>
        </p:txBody>
      </p:sp>
      <p:sp>
        <p:nvSpPr>
          <p:cNvPr id="32" name="TextBox 32"/>
          <p:cNvSpPr txBox="1"/>
          <p:nvPr/>
        </p:nvSpPr>
        <p:spPr>
          <a:xfrm>
            <a:off x="305865" y="15240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385053" y="2345301"/>
            <a:ext cx="6193414" cy="69167"/>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TextBox 6"/>
          <p:cNvSpPr txBox="1"/>
          <p:nvPr/>
        </p:nvSpPr>
        <p:spPr>
          <a:xfrm>
            <a:off x="384809" y="1627751"/>
            <a:ext cx="1339473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Characteristics of a LAN</a:t>
            </a:r>
          </a:p>
        </p:txBody>
      </p:sp>
      <p:grpSp>
        <p:nvGrpSpPr>
          <p:cNvPr id="7" name="Group 7"/>
          <p:cNvGrpSpPr/>
          <p:nvPr/>
        </p:nvGrpSpPr>
        <p:grpSpPr>
          <a:xfrm>
            <a:off x="695097" y="3321484"/>
            <a:ext cx="7861636" cy="5159198"/>
            <a:chOff x="0" y="0"/>
            <a:chExt cx="10482181" cy="6878931"/>
          </a:xfrm>
        </p:grpSpPr>
        <p:grpSp>
          <p:nvGrpSpPr>
            <p:cNvPr id="8" name="Group 8"/>
            <p:cNvGrpSpPr/>
            <p:nvPr/>
          </p:nvGrpSpPr>
          <p:grpSpPr>
            <a:xfrm>
              <a:off x="0" y="0"/>
              <a:ext cx="10482181" cy="6878931"/>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E59"/>
              </a:solidFill>
            </p:spPr>
            <p:txBody>
              <a:bodyPr/>
              <a:lstStyle/>
              <a:p>
                <a:endParaRPr lang="en-PH"/>
              </a:p>
            </p:txBody>
          </p:sp>
          <p:sp>
            <p:nvSpPr>
              <p:cNvPr id="10" name="TextBox 10"/>
              <p:cNvSpPr txBox="1"/>
              <p:nvPr/>
            </p:nvSpPr>
            <p:spPr>
              <a:xfrm>
                <a:off x="38100" y="60325"/>
                <a:ext cx="736600" cy="396875"/>
              </a:xfrm>
              <a:prstGeom prst="rect">
                <a:avLst/>
              </a:prstGeom>
            </p:spPr>
            <p:txBody>
              <a:bodyPr lIns="30363" tIns="30363" rIns="30363" bIns="30363" rtlCol="0" anchor="ctr"/>
              <a:lstStyle/>
              <a:p>
                <a:pPr algn="ctr">
                  <a:lnSpc>
                    <a:spcPts val="2596"/>
                  </a:lnSpc>
                </a:pPr>
                <a:endParaRPr/>
              </a:p>
            </p:txBody>
          </p:sp>
        </p:grpSp>
        <p:sp>
          <p:nvSpPr>
            <p:cNvPr id="11" name="Freeform 11"/>
            <p:cNvSpPr/>
            <p:nvPr/>
          </p:nvSpPr>
          <p:spPr>
            <a:xfrm>
              <a:off x="2209875" y="1141137"/>
              <a:ext cx="1469957" cy="2510797"/>
            </a:xfrm>
            <a:custGeom>
              <a:avLst/>
              <a:gdLst/>
              <a:ahLst/>
              <a:cxnLst/>
              <a:rect l="l" t="t" r="r" b="b"/>
              <a:pathLst>
                <a:path w="1469957" h="2510797">
                  <a:moveTo>
                    <a:pt x="0" y="0"/>
                  </a:moveTo>
                  <a:lnTo>
                    <a:pt x="1469957" y="0"/>
                  </a:lnTo>
                  <a:lnTo>
                    <a:pt x="1469957" y="2510797"/>
                  </a:lnTo>
                  <a:lnTo>
                    <a:pt x="0" y="25107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2" name="Freeform 12"/>
            <p:cNvSpPr/>
            <p:nvPr/>
          </p:nvSpPr>
          <p:spPr>
            <a:xfrm>
              <a:off x="2944854" y="3439466"/>
              <a:ext cx="1469957" cy="2510797"/>
            </a:xfrm>
            <a:custGeom>
              <a:avLst/>
              <a:gdLst/>
              <a:ahLst/>
              <a:cxnLst/>
              <a:rect l="l" t="t" r="r" b="b"/>
              <a:pathLst>
                <a:path w="1469957" h="2510797">
                  <a:moveTo>
                    <a:pt x="0" y="0"/>
                  </a:moveTo>
                  <a:lnTo>
                    <a:pt x="1469957" y="0"/>
                  </a:lnTo>
                  <a:lnTo>
                    <a:pt x="1469957" y="2510796"/>
                  </a:lnTo>
                  <a:lnTo>
                    <a:pt x="0" y="25107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3" name="Freeform 13"/>
            <p:cNvSpPr/>
            <p:nvPr/>
          </p:nvSpPr>
          <p:spPr>
            <a:xfrm>
              <a:off x="5241091" y="1269230"/>
              <a:ext cx="3536263" cy="3787162"/>
            </a:xfrm>
            <a:custGeom>
              <a:avLst/>
              <a:gdLst/>
              <a:ahLst/>
              <a:cxnLst/>
              <a:rect l="l" t="t" r="r" b="b"/>
              <a:pathLst>
                <a:path w="3536263" h="3787162">
                  <a:moveTo>
                    <a:pt x="0" y="0"/>
                  </a:moveTo>
                  <a:lnTo>
                    <a:pt x="3536262" y="0"/>
                  </a:lnTo>
                  <a:lnTo>
                    <a:pt x="3536262" y="3787162"/>
                  </a:lnTo>
                  <a:lnTo>
                    <a:pt x="0" y="37871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4" name="AutoShape 14"/>
            <p:cNvSpPr/>
            <p:nvPr/>
          </p:nvSpPr>
          <p:spPr>
            <a:xfrm>
              <a:off x="3771133" y="2414578"/>
              <a:ext cx="2265795" cy="0"/>
            </a:xfrm>
            <a:prstGeom prst="line">
              <a:avLst/>
            </a:prstGeom>
            <a:ln w="36085" cap="flat">
              <a:solidFill>
                <a:srgbClr val="642EC7"/>
              </a:solidFill>
              <a:prstDash val="solid"/>
              <a:headEnd type="oval" w="lg" len="lg"/>
              <a:tailEnd type="oval" w="lg" len="lg"/>
            </a:ln>
          </p:spPr>
          <p:txBody>
            <a:bodyPr/>
            <a:lstStyle/>
            <a:p>
              <a:endParaRPr lang="en-PH"/>
            </a:p>
          </p:txBody>
        </p:sp>
        <p:sp>
          <p:nvSpPr>
            <p:cNvPr id="15" name="AutoShape 15"/>
            <p:cNvSpPr/>
            <p:nvPr/>
          </p:nvSpPr>
          <p:spPr>
            <a:xfrm flipV="1">
              <a:off x="4414811" y="2778030"/>
              <a:ext cx="1622117" cy="1051732"/>
            </a:xfrm>
            <a:prstGeom prst="line">
              <a:avLst/>
            </a:prstGeom>
            <a:ln w="36085" cap="flat">
              <a:solidFill>
                <a:srgbClr val="642EC7"/>
              </a:solidFill>
              <a:prstDash val="solid"/>
              <a:headEnd type="oval" w="lg" len="lg"/>
              <a:tailEnd type="oval" w="lg" len="lg"/>
            </a:ln>
          </p:spPr>
          <p:txBody>
            <a:bodyPr/>
            <a:lstStyle/>
            <a:p>
              <a:endParaRPr lang="en-PH"/>
            </a:p>
          </p:txBody>
        </p:sp>
        <p:sp>
          <p:nvSpPr>
            <p:cNvPr id="16" name="TextBox 16"/>
            <p:cNvSpPr txBox="1"/>
            <p:nvPr/>
          </p:nvSpPr>
          <p:spPr>
            <a:xfrm>
              <a:off x="615184" y="2539287"/>
              <a:ext cx="1474308" cy="623523"/>
            </a:xfrm>
            <a:prstGeom prst="rect">
              <a:avLst/>
            </a:prstGeom>
          </p:spPr>
          <p:txBody>
            <a:bodyPr lIns="0" tIns="0" rIns="0" bIns="0" rtlCol="0" anchor="t">
              <a:spAutoFit/>
            </a:bodyPr>
            <a:lstStyle/>
            <a:p>
              <a:pPr algn="ctr">
                <a:lnSpc>
                  <a:spcPts val="1904"/>
                </a:lnSpc>
              </a:pPr>
              <a:r>
                <a:rPr lang="en-US" sz="1360" b="1">
                  <a:solidFill>
                    <a:srgbClr val="000000"/>
                  </a:solidFill>
                  <a:latin typeface="Open Sans Bold"/>
                  <a:ea typeface="Open Sans Bold"/>
                  <a:cs typeface="Open Sans Bold"/>
                  <a:sym typeface="Open Sans Bold"/>
                </a:rPr>
                <a:t>Application server</a:t>
              </a:r>
            </a:p>
          </p:txBody>
        </p:sp>
        <p:sp>
          <p:nvSpPr>
            <p:cNvPr id="17" name="TextBox 17"/>
            <p:cNvSpPr txBox="1"/>
            <p:nvPr/>
          </p:nvSpPr>
          <p:spPr>
            <a:xfrm>
              <a:off x="1971939" y="5619451"/>
              <a:ext cx="1474308" cy="307777"/>
            </a:xfrm>
            <a:prstGeom prst="rect">
              <a:avLst/>
            </a:prstGeom>
          </p:spPr>
          <p:txBody>
            <a:bodyPr lIns="0" tIns="0" rIns="0" bIns="0" rtlCol="0" anchor="t">
              <a:spAutoFit/>
            </a:bodyPr>
            <a:lstStyle/>
            <a:p>
              <a:pPr algn="ctr">
                <a:lnSpc>
                  <a:spcPts val="1904"/>
                </a:lnSpc>
              </a:pPr>
              <a:r>
                <a:rPr lang="en-US" sz="1360" b="1">
                  <a:solidFill>
                    <a:srgbClr val="000000"/>
                  </a:solidFill>
                  <a:latin typeface="Open Sans Bold"/>
                  <a:ea typeface="Open Sans Bold"/>
                  <a:cs typeface="Open Sans Bold"/>
                  <a:sym typeface="Open Sans Bold"/>
                </a:rPr>
                <a:t>File server</a:t>
              </a:r>
            </a:p>
          </p:txBody>
        </p:sp>
      </p:grpSp>
      <p:grpSp>
        <p:nvGrpSpPr>
          <p:cNvPr id="18" name="Group 18"/>
          <p:cNvGrpSpPr/>
          <p:nvPr/>
        </p:nvGrpSpPr>
        <p:grpSpPr>
          <a:xfrm>
            <a:off x="11192422" y="3157259"/>
            <a:ext cx="2587121" cy="457238"/>
            <a:chOff x="0" y="0"/>
            <a:chExt cx="681382" cy="120425"/>
          </a:xfrm>
        </p:grpSpPr>
        <p:sp>
          <p:nvSpPr>
            <p:cNvPr id="19" name="Freeform 19"/>
            <p:cNvSpPr/>
            <p:nvPr/>
          </p:nvSpPr>
          <p:spPr>
            <a:xfrm>
              <a:off x="0" y="0"/>
              <a:ext cx="681382" cy="120425"/>
            </a:xfrm>
            <a:custGeom>
              <a:avLst/>
              <a:gdLst/>
              <a:ahLst/>
              <a:cxnLst/>
              <a:rect l="l" t="t" r="r" b="b"/>
              <a:pathLst>
                <a:path w="681382" h="120425">
                  <a:moveTo>
                    <a:pt x="60212" y="0"/>
                  </a:moveTo>
                  <a:lnTo>
                    <a:pt x="621169" y="0"/>
                  </a:lnTo>
                  <a:cubicBezTo>
                    <a:pt x="637139" y="0"/>
                    <a:pt x="652454" y="6344"/>
                    <a:pt x="663746" y="17636"/>
                  </a:cubicBezTo>
                  <a:cubicBezTo>
                    <a:pt x="675038" y="28928"/>
                    <a:pt x="681382" y="44243"/>
                    <a:pt x="681382" y="60212"/>
                  </a:cubicBezTo>
                  <a:lnTo>
                    <a:pt x="681382" y="60212"/>
                  </a:lnTo>
                  <a:cubicBezTo>
                    <a:pt x="681382" y="76182"/>
                    <a:pt x="675038" y="91497"/>
                    <a:pt x="663746" y="102789"/>
                  </a:cubicBezTo>
                  <a:cubicBezTo>
                    <a:pt x="652454" y="114081"/>
                    <a:pt x="637139" y="120425"/>
                    <a:pt x="621169" y="120425"/>
                  </a:cubicBezTo>
                  <a:lnTo>
                    <a:pt x="60212" y="120425"/>
                  </a:lnTo>
                  <a:cubicBezTo>
                    <a:pt x="44243" y="120425"/>
                    <a:pt x="28928" y="114081"/>
                    <a:pt x="17636" y="102789"/>
                  </a:cubicBezTo>
                  <a:cubicBezTo>
                    <a:pt x="6344" y="91497"/>
                    <a:pt x="0" y="76182"/>
                    <a:pt x="0" y="60212"/>
                  </a:cubicBezTo>
                  <a:lnTo>
                    <a:pt x="0" y="60212"/>
                  </a:lnTo>
                  <a:cubicBezTo>
                    <a:pt x="0" y="44243"/>
                    <a:pt x="6344" y="28928"/>
                    <a:pt x="17636" y="17636"/>
                  </a:cubicBezTo>
                  <a:cubicBezTo>
                    <a:pt x="28928" y="6344"/>
                    <a:pt x="44243" y="0"/>
                    <a:pt x="60212" y="0"/>
                  </a:cubicBezTo>
                  <a:close/>
                </a:path>
              </a:pathLst>
            </a:custGeom>
            <a:solidFill>
              <a:srgbClr val="019D97"/>
            </a:solidFill>
          </p:spPr>
          <p:txBody>
            <a:bodyPr/>
            <a:lstStyle/>
            <a:p>
              <a:endParaRPr lang="en-PH"/>
            </a:p>
          </p:txBody>
        </p:sp>
        <p:sp>
          <p:nvSpPr>
            <p:cNvPr id="20" name="TextBox 20"/>
            <p:cNvSpPr txBox="1"/>
            <p:nvPr/>
          </p:nvSpPr>
          <p:spPr>
            <a:xfrm>
              <a:off x="0" y="-28575"/>
              <a:ext cx="681382" cy="149000"/>
            </a:xfrm>
            <a:prstGeom prst="rect">
              <a:avLst/>
            </a:prstGeom>
          </p:spPr>
          <p:txBody>
            <a:bodyPr lIns="50800" tIns="50800" rIns="50800" bIns="50800" rtlCol="0" anchor="ctr"/>
            <a:lstStyle/>
            <a:p>
              <a:pPr algn="ctr">
                <a:lnSpc>
                  <a:spcPts val="2595"/>
                </a:lnSpc>
              </a:pPr>
              <a:endParaRPr/>
            </a:p>
          </p:txBody>
        </p:sp>
      </p:grpSp>
      <p:grpSp>
        <p:nvGrpSpPr>
          <p:cNvPr id="21" name="Group 21"/>
          <p:cNvGrpSpPr/>
          <p:nvPr/>
        </p:nvGrpSpPr>
        <p:grpSpPr>
          <a:xfrm>
            <a:off x="11051786" y="5072424"/>
            <a:ext cx="3111501" cy="457238"/>
            <a:chOff x="0" y="0"/>
            <a:chExt cx="819490" cy="120425"/>
          </a:xfrm>
        </p:grpSpPr>
        <p:sp>
          <p:nvSpPr>
            <p:cNvPr id="22" name="Freeform 22"/>
            <p:cNvSpPr/>
            <p:nvPr/>
          </p:nvSpPr>
          <p:spPr>
            <a:xfrm>
              <a:off x="0" y="0"/>
              <a:ext cx="819490" cy="120425"/>
            </a:xfrm>
            <a:custGeom>
              <a:avLst/>
              <a:gdLst/>
              <a:ahLst/>
              <a:cxnLst/>
              <a:rect l="l" t="t" r="r" b="b"/>
              <a:pathLst>
                <a:path w="819490" h="120425">
                  <a:moveTo>
                    <a:pt x="60212" y="0"/>
                  </a:moveTo>
                  <a:lnTo>
                    <a:pt x="759278" y="0"/>
                  </a:lnTo>
                  <a:cubicBezTo>
                    <a:pt x="775247" y="0"/>
                    <a:pt x="790562" y="6344"/>
                    <a:pt x="801854" y="17636"/>
                  </a:cubicBezTo>
                  <a:cubicBezTo>
                    <a:pt x="813146" y="28928"/>
                    <a:pt x="819490" y="44243"/>
                    <a:pt x="819490" y="60212"/>
                  </a:cubicBezTo>
                  <a:lnTo>
                    <a:pt x="819490" y="60212"/>
                  </a:lnTo>
                  <a:cubicBezTo>
                    <a:pt x="819490" y="76182"/>
                    <a:pt x="813146" y="91497"/>
                    <a:pt x="801854" y="102789"/>
                  </a:cubicBezTo>
                  <a:cubicBezTo>
                    <a:pt x="790562" y="114081"/>
                    <a:pt x="775247" y="120425"/>
                    <a:pt x="759278" y="120425"/>
                  </a:cubicBezTo>
                  <a:lnTo>
                    <a:pt x="60212" y="120425"/>
                  </a:lnTo>
                  <a:cubicBezTo>
                    <a:pt x="44243" y="120425"/>
                    <a:pt x="28928" y="114081"/>
                    <a:pt x="17636" y="102789"/>
                  </a:cubicBezTo>
                  <a:cubicBezTo>
                    <a:pt x="6344" y="91497"/>
                    <a:pt x="0" y="76182"/>
                    <a:pt x="0" y="60212"/>
                  </a:cubicBezTo>
                  <a:lnTo>
                    <a:pt x="0" y="60212"/>
                  </a:lnTo>
                  <a:cubicBezTo>
                    <a:pt x="0" y="44243"/>
                    <a:pt x="6344" y="28928"/>
                    <a:pt x="17636" y="17636"/>
                  </a:cubicBezTo>
                  <a:cubicBezTo>
                    <a:pt x="28928" y="6344"/>
                    <a:pt x="44243" y="0"/>
                    <a:pt x="60212" y="0"/>
                  </a:cubicBezTo>
                  <a:close/>
                </a:path>
              </a:pathLst>
            </a:custGeom>
            <a:solidFill>
              <a:srgbClr val="019D97"/>
            </a:solidFill>
          </p:spPr>
          <p:txBody>
            <a:bodyPr/>
            <a:lstStyle/>
            <a:p>
              <a:endParaRPr lang="en-PH"/>
            </a:p>
          </p:txBody>
        </p:sp>
        <p:sp>
          <p:nvSpPr>
            <p:cNvPr id="23" name="TextBox 23"/>
            <p:cNvSpPr txBox="1"/>
            <p:nvPr/>
          </p:nvSpPr>
          <p:spPr>
            <a:xfrm>
              <a:off x="0" y="-28575"/>
              <a:ext cx="819490" cy="149000"/>
            </a:xfrm>
            <a:prstGeom prst="rect">
              <a:avLst/>
            </a:prstGeom>
          </p:spPr>
          <p:txBody>
            <a:bodyPr lIns="50800" tIns="50800" rIns="50800" bIns="50800" rtlCol="0" anchor="ctr"/>
            <a:lstStyle/>
            <a:p>
              <a:pPr algn="ctr">
                <a:lnSpc>
                  <a:spcPts val="2595"/>
                </a:lnSpc>
              </a:pPr>
              <a:endParaRPr/>
            </a:p>
          </p:txBody>
        </p:sp>
      </p:grpSp>
      <p:grpSp>
        <p:nvGrpSpPr>
          <p:cNvPr id="24" name="Group 24"/>
          <p:cNvGrpSpPr/>
          <p:nvPr/>
        </p:nvGrpSpPr>
        <p:grpSpPr>
          <a:xfrm>
            <a:off x="14674349" y="5072424"/>
            <a:ext cx="859751" cy="457238"/>
            <a:chOff x="0" y="0"/>
            <a:chExt cx="226436" cy="120425"/>
          </a:xfrm>
        </p:grpSpPr>
        <p:sp>
          <p:nvSpPr>
            <p:cNvPr id="25" name="Freeform 25"/>
            <p:cNvSpPr/>
            <p:nvPr/>
          </p:nvSpPr>
          <p:spPr>
            <a:xfrm>
              <a:off x="0" y="0"/>
              <a:ext cx="226436" cy="120425"/>
            </a:xfrm>
            <a:custGeom>
              <a:avLst/>
              <a:gdLst/>
              <a:ahLst/>
              <a:cxnLst/>
              <a:rect l="l" t="t" r="r" b="b"/>
              <a:pathLst>
                <a:path w="226436" h="120425">
                  <a:moveTo>
                    <a:pt x="60212" y="0"/>
                  </a:moveTo>
                  <a:lnTo>
                    <a:pt x="166224" y="0"/>
                  </a:lnTo>
                  <a:cubicBezTo>
                    <a:pt x="182193" y="0"/>
                    <a:pt x="197509" y="6344"/>
                    <a:pt x="208801" y="17636"/>
                  </a:cubicBezTo>
                  <a:cubicBezTo>
                    <a:pt x="220093" y="28928"/>
                    <a:pt x="226436" y="44243"/>
                    <a:pt x="226436" y="60212"/>
                  </a:cubicBezTo>
                  <a:lnTo>
                    <a:pt x="226436" y="60212"/>
                  </a:lnTo>
                  <a:cubicBezTo>
                    <a:pt x="226436" y="76182"/>
                    <a:pt x="220093" y="91497"/>
                    <a:pt x="208801" y="102789"/>
                  </a:cubicBezTo>
                  <a:cubicBezTo>
                    <a:pt x="197509" y="114081"/>
                    <a:pt x="182193" y="120425"/>
                    <a:pt x="166224" y="120425"/>
                  </a:cubicBezTo>
                  <a:lnTo>
                    <a:pt x="60212" y="120425"/>
                  </a:lnTo>
                  <a:cubicBezTo>
                    <a:pt x="44243" y="120425"/>
                    <a:pt x="28928" y="114081"/>
                    <a:pt x="17636" y="102789"/>
                  </a:cubicBezTo>
                  <a:cubicBezTo>
                    <a:pt x="6344" y="91497"/>
                    <a:pt x="0" y="76182"/>
                    <a:pt x="0" y="60212"/>
                  </a:cubicBezTo>
                  <a:lnTo>
                    <a:pt x="0" y="60212"/>
                  </a:lnTo>
                  <a:cubicBezTo>
                    <a:pt x="0" y="44243"/>
                    <a:pt x="6344" y="28928"/>
                    <a:pt x="17636" y="17636"/>
                  </a:cubicBezTo>
                  <a:cubicBezTo>
                    <a:pt x="28928" y="6344"/>
                    <a:pt x="44243" y="0"/>
                    <a:pt x="60212" y="0"/>
                  </a:cubicBezTo>
                  <a:close/>
                </a:path>
              </a:pathLst>
            </a:custGeom>
            <a:solidFill>
              <a:srgbClr val="019D97"/>
            </a:solidFill>
          </p:spPr>
          <p:txBody>
            <a:bodyPr/>
            <a:lstStyle/>
            <a:p>
              <a:endParaRPr lang="en-PH"/>
            </a:p>
          </p:txBody>
        </p:sp>
        <p:sp>
          <p:nvSpPr>
            <p:cNvPr id="26" name="TextBox 26"/>
            <p:cNvSpPr txBox="1"/>
            <p:nvPr/>
          </p:nvSpPr>
          <p:spPr>
            <a:xfrm>
              <a:off x="0" y="-28575"/>
              <a:ext cx="226436" cy="149000"/>
            </a:xfrm>
            <a:prstGeom prst="rect">
              <a:avLst/>
            </a:prstGeom>
          </p:spPr>
          <p:txBody>
            <a:bodyPr lIns="50800" tIns="50800" rIns="50800" bIns="50800" rtlCol="0" anchor="ctr"/>
            <a:lstStyle/>
            <a:p>
              <a:pPr algn="ctr">
                <a:lnSpc>
                  <a:spcPts val="2595"/>
                </a:lnSpc>
              </a:pPr>
              <a:endParaRPr/>
            </a:p>
          </p:txBody>
        </p:sp>
      </p:grpSp>
      <p:grpSp>
        <p:nvGrpSpPr>
          <p:cNvPr id="27" name="Group 27"/>
          <p:cNvGrpSpPr/>
          <p:nvPr/>
        </p:nvGrpSpPr>
        <p:grpSpPr>
          <a:xfrm>
            <a:off x="13173222" y="6042240"/>
            <a:ext cx="1168210" cy="457238"/>
            <a:chOff x="0" y="0"/>
            <a:chExt cx="307677" cy="120425"/>
          </a:xfrm>
        </p:grpSpPr>
        <p:sp>
          <p:nvSpPr>
            <p:cNvPr id="28" name="Freeform 28"/>
            <p:cNvSpPr/>
            <p:nvPr/>
          </p:nvSpPr>
          <p:spPr>
            <a:xfrm>
              <a:off x="0" y="0"/>
              <a:ext cx="307677" cy="120425"/>
            </a:xfrm>
            <a:custGeom>
              <a:avLst/>
              <a:gdLst/>
              <a:ahLst/>
              <a:cxnLst/>
              <a:rect l="l" t="t" r="r" b="b"/>
              <a:pathLst>
                <a:path w="307677" h="120425">
                  <a:moveTo>
                    <a:pt x="60212" y="0"/>
                  </a:moveTo>
                  <a:lnTo>
                    <a:pt x="247464" y="0"/>
                  </a:lnTo>
                  <a:cubicBezTo>
                    <a:pt x="280719" y="0"/>
                    <a:pt x="307677" y="26958"/>
                    <a:pt x="307677" y="60212"/>
                  </a:cubicBezTo>
                  <a:lnTo>
                    <a:pt x="307677" y="60212"/>
                  </a:lnTo>
                  <a:cubicBezTo>
                    <a:pt x="307677" y="76182"/>
                    <a:pt x="301333" y="91497"/>
                    <a:pt x="290041" y="102789"/>
                  </a:cubicBezTo>
                  <a:cubicBezTo>
                    <a:pt x="278749" y="114081"/>
                    <a:pt x="263434" y="120425"/>
                    <a:pt x="247464" y="120425"/>
                  </a:cubicBezTo>
                  <a:lnTo>
                    <a:pt x="60212" y="120425"/>
                  </a:lnTo>
                  <a:cubicBezTo>
                    <a:pt x="44243" y="120425"/>
                    <a:pt x="28928" y="114081"/>
                    <a:pt x="17636" y="102789"/>
                  </a:cubicBezTo>
                  <a:cubicBezTo>
                    <a:pt x="6344" y="91497"/>
                    <a:pt x="0" y="76182"/>
                    <a:pt x="0" y="60212"/>
                  </a:cubicBezTo>
                  <a:lnTo>
                    <a:pt x="0" y="60212"/>
                  </a:lnTo>
                  <a:cubicBezTo>
                    <a:pt x="0" y="44243"/>
                    <a:pt x="6344" y="28928"/>
                    <a:pt x="17636" y="17636"/>
                  </a:cubicBezTo>
                  <a:cubicBezTo>
                    <a:pt x="28928" y="6344"/>
                    <a:pt x="44243" y="0"/>
                    <a:pt x="60212" y="0"/>
                  </a:cubicBezTo>
                  <a:close/>
                </a:path>
              </a:pathLst>
            </a:custGeom>
            <a:solidFill>
              <a:srgbClr val="019D97"/>
            </a:solidFill>
          </p:spPr>
          <p:txBody>
            <a:bodyPr/>
            <a:lstStyle/>
            <a:p>
              <a:endParaRPr lang="en-PH"/>
            </a:p>
          </p:txBody>
        </p:sp>
        <p:sp>
          <p:nvSpPr>
            <p:cNvPr id="29" name="TextBox 29"/>
            <p:cNvSpPr txBox="1"/>
            <p:nvPr/>
          </p:nvSpPr>
          <p:spPr>
            <a:xfrm>
              <a:off x="0" y="-28575"/>
              <a:ext cx="307677" cy="149000"/>
            </a:xfrm>
            <a:prstGeom prst="rect">
              <a:avLst/>
            </a:prstGeom>
          </p:spPr>
          <p:txBody>
            <a:bodyPr lIns="50800" tIns="50800" rIns="50800" bIns="50800" rtlCol="0" anchor="ctr"/>
            <a:lstStyle/>
            <a:p>
              <a:pPr algn="ctr">
                <a:lnSpc>
                  <a:spcPts val="2595"/>
                </a:lnSpc>
              </a:pPr>
              <a:endParaRPr/>
            </a:p>
          </p:txBody>
        </p:sp>
      </p:grpSp>
      <p:grpSp>
        <p:nvGrpSpPr>
          <p:cNvPr id="30" name="Group 30"/>
          <p:cNvGrpSpPr/>
          <p:nvPr/>
        </p:nvGrpSpPr>
        <p:grpSpPr>
          <a:xfrm>
            <a:off x="11317772" y="6986987"/>
            <a:ext cx="2139855" cy="457238"/>
            <a:chOff x="0" y="0"/>
            <a:chExt cx="563583" cy="120425"/>
          </a:xfrm>
        </p:grpSpPr>
        <p:sp>
          <p:nvSpPr>
            <p:cNvPr id="31" name="Freeform 31"/>
            <p:cNvSpPr/>
            <p:nvPr/>
          </p:nvSpPr>
          <p:spPr>
            <a:xfrm>
              <a:off x="0" y="0"/>
              <a:ext cx="563583" cy="120425"/>
            </a:xfrm>
            <a:custGeom>
              <a:avLst/>
              <a:gdLst/>
              <a:ahLst/>
              <a:cxnLst/>
              <a:rect l="l" t="t" r="r" b="b"/>
              <a:pathLst>
                <a:path w="563583" h="120425">
                  <a:moveTo>
                    <a:pt x="60212" y="0"/>
                  </a:moveTo>
                  <a:lnTo>
                    <a:pt x="503371" y="0"/>
                  </a:lnTo>
                  <a:cubicBezTo>
                    <a:pt x="519340" y="0"/>
                    <a:pt x="534655" y="6344"/>
                    <a:pt x="545948" y="17636"/>
                  </a:cubicBezTo>
                  <a:cubicBezTo>
                    <a:pt x="557240" y="28928"/>
                    <a:pt x="563583" y="44243"/>
                    <a:pt x="563583" y="60212"/>
                  </a:cubicBezTo>
                  <a:lnTo>
                    <a:pt x="563583" y="60212"/>
                  </a:lnTo>
                  <a:cubicBezTo>
                    <a:pt x="563583" y="76182"/>
                    <a:pt x="557240" y="91497"/>
                    <a:pt x="545948" y="102789"/>
                  </a:cubicBezTo>
                  <a:cubicBezTo>
                    <a:pt x="534655" y="114081"/>
                    <a:pt x="519340" y="120425"/>
                    <a:pt x="503371" y="120425"/>
                  </a:cubicBezTo>
                  <a:lnTo>
                    <a:pt x="60212" y="120425"/>
                  </a:lnTo>
                  <a:cubicBezTo>
                    <a:pt x="44243" y="120425"/>
                    <a:pt x="28928" y="114081"/>
                    <a:pt x="17636" y="102789"/>
                  </a:cubicBezTo>
                  <a:cubicBezTo>
                    <a:pt x="6344" y="91497"/>
                    <a:pt x="0" y="76182"/>
                    <a:pt x="0" y="60212"/>
                  </a:cubicBezTo>
                  <a:lnTo>
                    <a:pt x="0" y="60212"/>
                  </a:lnTo>
                  <a:cubicBezTo>
                    <a:pt x="0" y="44243"/>
                    <a:pt x="6344" y="28928"/>
                    <a:pt x="17636" y="17636"/>
                  </a:cubicBezTo>
                  <a:cubicBezTo>
                    <a:pt x="28928" y="6344"/>
                    <a:pt x="44243" y="0"/>
                    <a:pt x="60212" y="0"/>
                  </a:cubicBezTo>
                  <a:close/>
                </a:path>
              </a:pathLst>
            </a:custGeom>
            <a:solidFill>
              <a:srgbClr val="019D97"/>
            </a:solidFill>
          </p:spPr>
          <p:txBody>
            <a:bodyPr/>
            <a:lstStyle/>
            <a:p>
              <a:endParaRPr lang="en-PH"/>
            </a:p>
          </p:txBody>
        </p:sp>
        <p:sp>
          <p:nvSpPr>
            <p:cNvPr id="32" name="TextBox 32"/>
            <p:cNvSpPr txBox="1"/>
            <p:nvPr/>
          </p:nvSpPr>
          <p:spPr>
            <a:xfrm>
              <a:off x="0" y="-28575"/>
              <a:ext cx="563583" cy="149000"/>
            </a:xfrm>
            <a:prstGeom prst="rect">
              <a:avLst/>
            </a:prstGeom>
          </p:spPr>
          <p:txBody>
            <a:bodyPr lIns="50800" tIns="50800" rIns="50800" bIns="50800" rtlCol="0" anchor="ctr"/>
            <a:lstStyle/>
            <a:p>
              <a:pPr algn="ctr">
                <a:lnSpc>
                  <a:spcPts val="2595"/>
                </a:lnSpc>
              </a:pPr>
              <a:endParaRPr/>
            </a:p>
          </p:txBody>
        </p:sp>
      </p:grpSp>
      <p:sp>
        <p:nvSpPr>
          <p:cNvPr id="33" name="TextBox 33"/>
          <p:cNvSpPr txBox="1"/>
          <p:nvPr/>
        </p:nvSpPr>
        <p:spPr>
          <a:xfrm>
            <a:off x="9307061" y="3100109"/>
            <a:ext cx="7732320" cy="4750777"/>
          </a:xfrm>
          <a:prstGeom prst="rect">
            <a:avLst/>
          </a:prstGeom>
        </p:spPr>
        <p:txBody>
          <a:bodyPr lIns="0" tIns="0" rIns="0" bIns="0" rtlCol="0" anchor="t">
            <a:spAutoFit/>
          </a:bodyPr>
          <a:lstStyle/>
          <a:p>
            <a:pPr marL="585424" lvl="1" indent="-292712" algn="l">
              <a:lnSpc>
                <a:spcPts val="3796"/>
              </a:lnSpc>
              <a:buFont typeface="Arial"/>
              <a:buChar char="•"/>
            </a:pPr>
            <a:r>
              <a:rPr lang="en-US" sz="2711">
                <a:solidFill>
                  <a:srgbClr val="000000"/>
                </a:solidFill>
                <a:latin typeface="Open Sans"/>
                <a:ea typeface="Open Sans"/>
                <a:cs typeface="Open Sans"/>
                <a:sym typeface="Open Sans"/>
              </a:rPr>
              <a:t>Used by </a:t>
            </a:r>
            <a:r>
              <a:rPr lang="en-US" sz="2711">
                <a:solidFill>
                  <a:srgbClr val="FAFAFA"/>
                </a:solidFill>
                <a:latin typeface="Open Sans"/>
                <a:ea typeface="Open Sans"/>
                <a:cs typeface="Open Sans"/>
                <a:sym typeface="Open Sans"/>
              </a:rPr>
              <a:t>an organization</a:t>
            </a:r>
            <a:r>
              <a:rPr lang="en-US" sz="2711">
                <a:solidFill>
                  <a:srgbClr val="000000"/>
                </a:solidFill>
                <a:latin typeface="Open Sans"/>
                <a:ea typeface="Open Sans"/>
                <a:cs typeface="Open Sans"/>
                <a:sym typeface="Open Sans"/>
              </a:rPr>
              <a:t> or company at a specific site or branch.</a:t>
            </a:r>
          </a:p>
          <a:p>
            <a:pPr marL="585424" lvl="1" indent="-292712" algn="l">
              <a:lnSpc>
                <a:spcPts val="3796"/>
              </a:lnSpc>
              <a:buFont typeface="Arial"/>
              <a:buChar char="•"/>
            </a:pPr>
            <a:r>
              <a:rPr lang="en-US" sz="2711">
                <a:solidFill>
                  <a:srgbClr val="000000"/>
                </a:solidFill>
                <a:latin typeface="Open Sans"/>
                <a:ea typeface="Open Sans"/>
                <a:cs typeface="Open Sans"/>
                <a:sym typeface="Open Sans"/>
              </a:rPr>
              <a:t>Ownership rests with the organization or company.</a:t>
            </a:r>
          </a:p>
          <a:p>
            <a:pPr marL="585424" lvl="1" indent="-292712" algn="l">
              <a:lnSpc>
                <a:spcPts val="3796"/>
              </a:lnSpc>
              <a:buFont typeface="Arial"/>
              <a:buChar char="•"/>
            </a:pPr>
            <a:r>
              <a:rPr lang="en-US" sz="2711">
                <a:solidFill>
                  <a:srgbClr val="000000"/>
                </a:solidFill>
                <a:latin typeface="Open Sans"/>
                <a:ea typeface="Open Sans"/>
                <a:cs typeface="Open Sans"/>
                <a:sym typeface="Open Sans"/>
              </a:rPr>
              <a:t>Utilises </a:t>
            </a:r>
            <a:r>
              <a:rPr lang="en-US" sz="2711">
                <a:solidFill>
                  <a:srgbClr val="FAFAFA"/>
                </a:solidFill>
                <a:latin typeface="Open Sans"/>
                <a:ea typeface="Open Sans"/>
                <a:cs typeface="Open Sans"/>
                <a:sym typeface="Open Sans"/>
              </a:rPr>
              <a:t>twisted-pair cables</a:t>
            </a:r>
            <a:r>
              <a:rPr lang="en-US" sz="2711">
                <a:solidFill>
                  <a:srgbClr val="000000"/>
                </a:solidFill>
                <a:latin typeface="Open Sans"/>
                <a:ea typeface="Open Sans"/>
                <a:cs typeface="Open Sans"/>
                <a:sym typeface="Open Sans"/>
              </a:rPr>
              <a:t> or </a:t>
            </a:r>
            <a:r>
              <a:rPr lang="en-US" sz="2711">
                <a:solidFill>
                  <a:srgbClr val="FAFAFA"/>
                </a:solidFill>
                <a:latin typeface="Open Sans"/>
                <a:ea typeface="Open Sans"/>
                <a:cs typeface="Open Sans"/>
                <a:sym typeface="Open Sans"/>
              </a:rPr>
              <a:t>Wi-Fi</a:t>
            </a:r>
            <a:r>
              <a:rPr lang="en-US" sz="2711">
                <a:solidFill>
                  <a:srgbClr val="000000"/>
                </a:solidFill>
                <a:latin typeface="Open Sans"/>
                <a:ea typeface="Open Sans"/>
                <a:cs typeface="Open Sans"/>
                <a:sym typeface="Open Sans"/>
              </a:rPr>
              <a:t> as the transmission medium.</a:t>
            </a:r>
          </a:p>
          <a:p>
            <a:pPr marL="585424" lvl="1" indent="-292712" algn="l">
              <a:lnSpc>
                <a:spcPts val="3796"/>
              </a:lnSpc>
              <a:buFont typeface="Arial"/>
              <a:buChar char="•"/>
            </a:pPr>
            <a:r>
              <a:rPr lang="en-US" sz="2711">
                <a:solidFill>
                  <a:srgbClr val="000000"/>
                </a:solidFill>
                <a:latin typeface="Open Sans"/>
                <a:ea typeface="Open Sans"/>
                <a:cs typeface="Open Sans"/>
                <a:sym typeface="Open Sans"/>
              </a:rPr>
              <a:t>Each LAN will have a </a:t>
            </a:r>
            <a:r>
              <a:rPr lang="en-US" sz="2711">
                <a:solidFill>
                  <a:srgbClr val="FAFAFA"/>
                </a:solidFill>
                <a:latin typeface="Open Sans"/>
                <a:ea typeface="Open Sans"/>
                <a:cs typeface="Open Sans"/>
                <a:sym typeface="Open Sans"/>
              </a:rPr>
              <a:t>device</a:t>
            </a:r>
            <a:r>
              <a:rPr lang="en-US" sz="2711">
                <a:solidFill>
                  <a:srgbClr val="000000"/>
                </a:solidFill>
                <a:latin typeface="Open Sans"/>
                <a:ea typeface="Open Sans"/>
                <a:cs typeface="Open Sans"/>
                <a:sym typeface="Open Sans"/>
              </a:rPr>
              <a:t> to link to other networks.</a:t>
            </a:r>
          </a:p>
          <a:p>
            <a:pPr marL="585424" lvl="1" indent="-292712" algn="l">
              <a:lnSpc>
                <a:spcPts val="3796"/>
              </a:lnSpc>
              <a:buFont typeface="Arial"/>
              <a:buChar char="•"/>
            </a:pPr>
            <a:r>
              <a:rPr lang="en-US" sz="2711">
                <a:solidFill>
                  <a:srgbClr val="000000"/>
                </a:solidFill>
                <a:latin typeface="Open Sans"/>
                <a:ea typeface="Open Sans"/>
                <a:cs typeface="Open Sans"/>
                <a:sym typeface="Open Sans"/>
              </a:rPr>
              <a:t>Features </a:t>
            </a:r>
            <a:r>
              <a:rPr lang="en-US" sz="2711">
                <a:solidFill>
                  <a:srgbClr val="FAFAFA"/>
                </a:solidFill>
                <a:latin typeface="Open Sans"/>
                <a:ea typeface="Open Sans"/>
                <a:cs typeface="Open Sans"/>
                <a:sym typeface="Open Sans"/>
              </a:rPr>
              <a:t>end-systems</a:t>
            </a:r>
            <a:r>
              <a:rPr lang="en-US" sz="2711">
                <a:solidFill>
                  <a:srgbClr val="000000"/>
                </a:solidFill>
                <a:latin typeface="Open Sans"/>
                <a:ea typeface="Open Sans"/>
                <a:cs typeface="Open Sans"/>
                <a:sym typeface="Open Sans"/>
              </a:rPr>
              <a:t>, comprising user systems or servers, linked to the LAN.</a:t>
            </a:r>
          </a:p>
        </p:txBody>
      </p:sp>
      <p:sp>
        <p:nvSpPr>
          <p:cNvPr id="37" name="TextBox 37"/>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385153" y="2242799"/>
            <a:ext cx="9504099" cy="69167"/>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TextBox 6"/>
          <p:cNvSpPr txBox="1"/>
          <p:nvPr/>
        </p:nvSpPr>
        <p:spPr>
          <a:xfrm>
            <a:off x="384909" y="1525248"/>
            <a:ext cx="1339473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Differences between LAN and WAN</a:t>
            </a:r>
          </a:p>
        </p:txBody>
      </p:sp>
      <p:graphicFrame>
        <p:nvGraphicFramePr>
          <p:cNvPr id="7" name="Table 7"/>
          <p:cNvGraphicFramePr>
            <a:graphicFrameLocks noGrp="1"/>
          </p:cNvGraphicFramePr>
          <p:nvPr/>
        </p:nvGraphicFramePr>
        <p:xfrm>
          <a:off x="998791" y="2623848"/>
          <a:ext cx="16260510" cy="7024994"/>
        </p:xfrm>
        <a:graphic>
          <a:graphicData uri="http://schemas.openxmlformats.org/drawingml/2006/table">
            <a:tbl>
              <a:tblPr/>
              <a:tblGrid>
                <a:gridCol w="8130255">
                  <a:extLst>
                    <a:ext uri="{9D8B030D-6E8A-4147-A177-3AD203B41FA5}">
                      <a16:colId xmlns:a16="http://schemas.microsoft.com/office/drawing/2014/main" val="20000"/>
                    </a:ext>
                  </a:extLst>
                </a:gridCol>
                <a:gridCol w="8130255">
                  <a:extLst>
                    <a:ext uri="{9D8B030D-6E8A-4147-A177-3AD203B41FA5}">
                      <a16:colId xmlns:a16="http://schemas.microsoft.com/office/drawing/2014/main" val="20001"/>
                    </a:ext>
                  </a:extLst>
                </a:gridCol>
              </a:tblGrid>
              <a:tr h="1040756">
                <a:tc>
                  <a:txBody>
                    <a:bodyPr/>
                    <a:lstStyle/>
                    <a:p>
                      <a:pPr algn="ctr">
                        <a:lnSpc>
                          <a:spcPts val="2744"/>
                        </a:lnSpc>
                        <a:defRPr/>
                      </a:pPr>
                      <a:r>
                        <a:rPr lang="en-US" sz="1960" b="1">
                          <a:solidFill>
                            <a:srgbClr val="000000"/>
                          </a:solidFill>
                          <a:latin typeface="Open Sans Bold"/>
                          <a:ea typeface="Open Sans Bold"/>
                          <a:cs typeface="Open Sans Bold"/>
                          <a:sym typeface="Open Sans Bold"/>
                        </a:rPr>
                        <a:t>Local Area Network (LAN)</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9999"/>
                    </a:solidFill>
                  </a:tcPr>
                </a:tc>
                <a:tc>
                  <a:txBody>
                    <a:bodyPr/>
                    <a:lstStyle/>
                    <a:p>
                      <a:pPr algn="ctr">
                        <a:lnSpc>
                          <a:spcPts val="2744"/>
                        </a:lnSpc>
                        <a:defRPr/>
                      </a:pPr>
                      <a:r>
                        <a:rPr lang="en-US" sz="1960" b="1">
                          <a:solidFill>
                            <a:srgbClr val="000000"/>
                          </a:solidFill>
                          <a:latin typeface="Open Sans Bold"/>
                          <a:ea typeface="Open Sans Bold"/>
                          <a:cs typeface="Open Sans Bold"/>
                          <a:sym typeface="Open Sans Bold"/>
                        </a:rPr>
                        <a:t>Wide Area Network (WAN)</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9999"/>
                    </a:solidFill>
                  </a:tcPr>
                </a:tc>
                <a:extLst>
                  <a:ext uri="{0D108BD9-81ED-4DB2-BD59-A6C34878D82A}">
                    <a16:rowId xmlns:a16="http://schemas.microsoft.com/office/drawing/2014/main" val="10000"/>
                  </a:ext>
                </a:extLst>
              </a:tr>
              <a:tr h="1990217">
                <a:tc>
                  <a:txBody>
                    <a:bodyPr/>
                    <a:lstStyle/>
                    <a:p>
                      <a:pPr algn="ctr">
                        <a:lnSpc>
                          <a:spcPts val="2744"/>
                        </a:lnSpc>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744"/>
                        </a:lnSpc>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1"/>
                  </a:ext>
                </a:extLst>
              </a:tr>
              <a:tr h="1656001">
                <a:tc>
                  <a:txBody>
                    <a:bodyPr/>
                    <a:lstStyle/>
                    <a:p>
                      <a:pPr algn="ctr">
                        <a:lnSpc>
                          <a:spcPts val="2744"/>
                        </a:lnSpc>
                        <a:defRPr/>
                      </a:pPr>
                      <a:r>
                        <a:rPr lang="en-US" sz="1960">
                          <a:solidFill>
                            <a:srgbClr val="000000"/>
                          </a:solidFill>
                          <a:latin typeface="Open Sans"/>
                          <a:ea typeface="Open Sans"/>
                          <a:cs typeface="Open Sans"/>
                          <a:sym typeface="Open Sans"/>
                        </a:rPr>
                        <a:t>Ownership rests with the organization or company.</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744"/>
                        </a:lnSpc>
                        <a:defRPr/>
                      </a:pPr>
                      <a:r>
                        <a:rPr lang="en-US" sz="1960">
                          <a:solidFill>
                            <a:srgbClr val="000000"/>
                          </a:solidFill>
                          <a:latin typeface="Open Sans"/>
                          <a:ea typeface="Open Sans"/>
                          <a:cs typeface="Open Sans"/>
                          <a:sym typeface="Open Sans"/>
                        </a:rPr>
                        <a:t>Ownership won't be with the organization; instead, leasing from a </a:t>
                      </a:r>
                      <a:r>
                        <a:rPr lang="en-US" sz="1960" b="1">
                          <a:solidFill>
                            <a:srgbClr val="000000"/>
                          </a:solidFill>
                          <a:latin typeface="Open Sans Bold"/>
                          <a:ea typeface="Open Sans Bold"/>
                          <a:cs typeface="Open Sans Bold"/>
                          <a:sym typeface="Open Sans Bold"/>
                        </a:rPr>
                        <a:t>public switched telephone network company (PSTN) </a:t>
                      </a:r>
                      <a:r>
                        <a:rPr lang="en-US" sz="1960">
                          <a:solidFill>
                            <a:srgbClr val="000000"/>
                          </a:solidFill>
                          <a:latin typeface="Open Sans"/>
                          <a:ea typeface="Open Sans"/>
                          <a:cs typeface="Open Sans"/>
                          <a:sym typeface="Open Sans"/>
                        </a:rPr>
                        <a:t>will occur. PSTN will offer an exclusive communication link.</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2"/>
                  </a:ext>
                </a:extLst>
              </a:tr>
              <a:tr h="1066638">
                <a:tc>
                  <a:txBody>
                    <a:bodyPr/>
                    <a:lstStyle/>
                    <a:p>
                      <a:pPr algn="ctr">
                        <a:lnSpc>
                          <a:spcPts val="2744"/>
                        </a:lnSpc>
                        <a:defRPr/>
                      </a:pPr>
                      <a:r>
                        <a:rPr lang="en-US" sz="1960">
                          <a:solidFill>
                            <a:srgbClr val="000000"/>
                          </a:solidFill>
                          <a:latin typeface="Open Sans"/>
                          <a:ea typeface="Open Sans"/>
                          <a:cs typeface="Open Sans"/>
                          <a:sym typeface="Open Sans"/>
                        </a:rPr>
                        <a:t>Utilises twisted-pa﻿ir cables or Wi-Fi as the transmission medium.</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744"/>
                        </a:lnSpc>
                        <a:defRPr/>
                      </a:pPr>
                      <a:r>
                        <a:rPr lang="en-US" sz="1960" b="1">
                          <a:solidFill>
                            <a:srgbClr val="000000"/>
                          </a:solidFill>
                          <a:latin typeface="Open Sans Bold"/>
                          <a:ea typeface="Open Sans Bold"/>
                          <a:cs typeface="Open Sans Bold"/>
                          <a:sym typeface="Open Sans Bold"/>
                        </a:rPr>
                        <a:t>Fibre-optic cable</a:t>
                      </a:r>
                      <a:r>
                        <a:rPr lang="en-US" sz="1960">
                          <a:solidFill>
                            <a:srgbClr val="000000"/>
                          </a:solidFill>
                          <a:latin typeface="Open Sans"/>
                          <a:ea typeface="Open Sans"/>
                          <a:cs typeface="Open Sans"/>
                          <a:sym typeface="Open Sans"/>
                        </a:rPr>
                        <a:t> will serve as the transmission medium.</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3"/>
                  </a:ext>
                </a:extLst>
              </a:tr>
              <a:tr h="1271382">
                <a:tc>
                  <a:txBody>
                    <a:bodyPr/>
                    <a:lstStyle/>
                    <a:p>
                      <a:pPr algn="ctr">
                        <a:lnSpc>
                          <a:spcPts val="2744"/>
                        </a:lnSpc>
                        <a:defRPr/>
                      </a:pPr>
                      <a:r>
                        <a:rPr lang="en-US" sz="1960">
                          <a:solidFill>
                            <a:srgbClr val="000000"/>
                          </a:solidFill>
                          <a:latin typeface="Open Sans"/>
                          <a:ea typeface="Open Sans"/>
                          <a:cs typeface="Open Sans"/>
                          <a:sym typeface="Open Sans"/>
                        </a:rPr>
                        <a:t>Features end-systems, comprising user systems or servers, linked to the LAN.</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744"/>
                        </a:lnSpc>
                        <a:defRPr/>
                      </a:pPr>
                      <a:r>
                        <a:rPr lang="en-US" sz="1960">
                          <a:solidFill>
                            <a:srgbClr val="000000"/>
                          </a:solidFill>
                          <a:latin typeface="Open Sans"/>
                          <a:ea typeface="Open Sans"/>
                          <a:cs typeface="Open Sans"/>
                          <a:sym typeface="Open Sans"/>
                        </a:rPr>
                        <a:t>No end system is connected directly to the WAN.</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4"/>
                  </a:ext>
                </a:extLst>
              </a:tr>
            </a:tbl>
          </a:graphicData>
        </a:graphic>
      </p:graphicFrame>
      <p:grpSp>
        <p:nvGrpSpPr>
          <p:cNvPr id="8" name="Group 8"/>
          <p:cNvGrpSpPr/>
          <p:nvPr/>
        </p:nvGrpSpPr>
        <p:grpSpPr>
          <a:xfrm>
            <a:off x="11312144" y="3770858"/>
            <a:ext cx="3597880" cy="1668684"/>
            <a:chOff x="0" y="0"/>
            <a:chExt cx="4797173" cy="2224911"/>
          </a:xfrm>
        </p:grpSpPr>
        <p:sp>
          <p:nvSpPr>
            <p:cNvPr id="9" name="TextBox 9"/>
            <p:cNvSpPr txBox="1"/>
            <p:nvPr/>
          </p:nvSpPr>
          <p:spPr>
            <a:xfrm>
              <a:off x="1983613" y="2098407"/>
              <a:ext cx="1290609" cy="126504"/>
            </a:xfrm>
            <a:prstGeom prst="rect">
              <a:avLst/>
            </a:prstGeom>
          </p:spPr>
          <p:txBody>
            <a:bodyPr lIns="0" tIns="0" rIns="0" bIns="0" rtlCol="0" anchor="t">
              <a:spAutoFit/>
            </a:bodyPr>
            <a:lstStyle/>
            <a:p>
              <a:pPr algn="ctr">
                <a:lnSpc>
                  <a:spcPts val="814"/>
                </a:lnSpc>
              </a:pPr>
              <a:r>
                <a:rPr lang="en-US" sz="581">
                  <a:solidFill>
                    <a:srgbClr val="000000"/>
                  </a:solidFill>
                  <a:latin typeface="Open Sans"/>
                  <a:ea typeface="Open Sans"/>
                  <a:cs typeface="Open Sans"/>
                  <a:sym typeface="Open Sans"/>
                </a:rPr>
                <a:t>Local Area Network (LAN)</a:t>
              </a:r>
            </a:p>
          </p:txBody>
        </p:sp>
        <p:grpSp>
          <p:nvGrpSpPr>
            <p:cNvPr id="10" name="Group 10"/>
            <p:cNvGrpSpPr/>
            <p:nvPr/>
          </p:nvGrpSpPr>
          <p:grpSpPr>
            <a:xfrm>
              <a:off x="0" y="111566"/>
              <a:ext cx="1347399" cy="884230"/>
              <a:chOff x="0" y="0"/>
              <a:chExt cx="812800" cy="533400"/>
            </a:xfrm>
          </p:grpSpPr>
          <p:sp>
            <p:nvSpPr>
              <p:cNvPr id="11" name="Freeform 11"/>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E59"/>
              </a:solidFill>
            </p:spPr>
            <p:txBody>
              <a:bodyPr/>
              <a:lstStyle/>
              <a:p>
                <a:endParaRPr lang="en-PH"/>
              </a:p>
            </p:txBody>
          </p:sp>
          <p:sp>
            <p:nvSpPr>
              <p:cNvPr id="12" name="TextBox 12"/>
              <p:cNvSpPr txBox="1"/>
              <p:nvPr/>
            </p:nvSpPr>
            <p:spPr>
              <a:xfrm>
                <a:off x="38100" y="60325"/>
                <a:ext cx="736600" cy="396875"/>
              </a:xfrm>
              <a:prstGeom prst="rect">
                <a:avLst/>
              </a:prstGeom>
            </p:spPr>
            <p:txBody>
              <a:bodyPr lIns="50800" tIns="50800" rIns="50800" bIns="50800" rtlCol="0" anchor="ctr"/>
              <a:lstStyle/>
              <a:p>
                <a:pPr algn="ctr">
                  <a:lnSpc>
                    <a:spcPts val="2596"/>
                  </a:lnSpc>
                </a:pPr>
                <a:endParaRPr/>
              </a:p>
            </p:txBody>
          </p:sp>
        </p:grpSp>
        <p:grpSp>
          <p:nvGrpSpPr>
            <p:cNvPr id="13" name="Group 13"/>
            <p:cNvGrpSpPr/>
            <p:nvPr/>
          </p:nvGrpSpPr>
          <p:grpSpPr>
            <a:xfrm>
              <a:off x="3470376" y="0"/>
              <a:ext cx="1326797" cy="870710"/>
              <a:chOff x="0" y="0"/>
              <a:chExt cx="812800" cy="533400"/>
            </a:xfrm>
          </p:grpSpPr>
          <p:sp>
            <p:nvSpPr>
              <p:cNvPr id="14" name="Freeform 14"/>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1495"/>
              </a:solidFill>
            </p:spPr>
            <p:txBody>
              <a:bodyPr/>
              <a:lstStyle/>
              <a:p>
                <a:endParaRPr lang="en-PH"/>
              </a:p>
            </p:txBody>
          </p:sp>
          <p:sp>
            <p:nvSpPr>
              <p:cNvPr id="15" name="TextBox 15"/>
              <p:cNvSpPr txBox="1"/>
              <p:nvPr/>
            </p:nvSpPr>
            <p:spPr>
              <a:xfrm>
                <a:off x="38100" y="60325"/>
                <a:ext cx="736600" cy="396875"/>
              </a:xfrm>
              <a:prstGeom prst="rect">
                <a:avLst/>
              </a:prstGeom>
            </p:spPr>
            <p:txBody>
              <a:bodyPr lIns="35872" tIns="35872" rIns="35872" bIns="35872" rtlCol="0" anchor="ctr"/>
              <a:lstStyle/>
              <a:p>
                <a:pPr algn="ctr">
                  <a:lnSpc>
                    <a:spcPts val="2596"/>
                  </a:lnSpc>
                </a:pPr>
                <a:endParaRPr/>
              </a:p>
            </p:txBody>
          </p:sp>
        </p:grpSp>
        <p:grpSp>
          <p:nvGrpSpPr>
            <p:cNvPr id="16" name="Group 16"/>
            <p:cNvGrpSpPr/>
            <p:nvPr/>
          </p:nvGrpSpPr>
          <p:grpSpPr>
            <a:xfrm>
              <a:off x="1955331" y="1168351"/>
              <a:ext cx="1223235" cy="802748"/>
              <a:chOff x="0" y="0"/>
              <a:chExt cx="812800" cy="533400"/>
            </a:xfrm>
          </p:grpSpPr>
          <p:sp>
            <p:nvSpPr>
              <p:cNvPr id="17" name="Freeform 1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19D97"/>
              </a:solidFill>
            </p:spPr>
            <p:txBody>
              <a:bodyPr/>
              <a:lstStyle/>
              <a:p>
                <a:endParaRPr lang="en-PH"/>
              </a:p>
            </p:txBody>
          </p:sp>
          <p:sp>
            <p:nvSpPr>
              <p:cNvPr id="18" name="TextBox 18"/>
              <p:cNvSpPr txBox="1"/>
              <p:nvPr/>
            </p:nvSpPr>
            <p:spPr>
              <a:xfrm>
                <a:off x="38100" y="60325"/>
                <a:ext cx="736600" cy="396875"/>
              </a:xfrm>
              <a:prstGeom prst="rect">
                <a:avLst/>
              </a:prstGeom>
            </p:spPr>
            <p:txBody>
              <a:bodyPr lIns="35527" tIns="35527" rIns="35527" bIns="35527" rtlCol="0" anchor="ctr"/>
              <a:lstStyle/>
              <a:p>
                <a:pPr algn="ctr">
                  <a:lnSpc>
                    <a:spcPts val="2596"/>
                  </a:lnSpc>
                </a:pPr>
                <a:endParaRPr/>
              </a:p>
            </p:txBody>
          </p:sp>
        </p:grpSp>
        <p:sp>
          <p:nvSpPr>
            <p:cNvPr id="19" name="Freeform 19"/>
            <p:cNvSpPr/>
            <p:nvPr/>
          </p:nvSpPr>
          <p:spPr>
            <a:xfrm>
              <a:off x="2765127" y="1454906"/>
              <a:ext cx="301243" cy="286181"/>
            </a:xfrm>
            <a:custGeom>
              <a:avLst/>
              <a:gdLst/>
              <a:ahLst/>
              <a:cxnLst/>
              <a:rect l="l" t="t" r="r" b="b"/>
              <a:pathLst>
                <a:path w="301243" h="286181">
                  <a:moveTo>
                    <a:pt x="0" y="0"/>
                  </a:moveTo>
                  <a:lnTo>
                    <a:pt x="301244" y="0"/>
                  </a:lnTo>
                  <a:lnTo>
                    <a:pt x="301244" y="286181"/>
                  </a:lnTo>
                  <a:lnTo>
                    <a:pt x="0" y="2861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0" name="Freeform 20"/>
            <p:cNvSpPr/>
            <p:nvPr/>
          </p:nvSpPr>
          <p:spPr>
            <a:xfrm>
              <a:off x="2203189" y="1399192"/>
              <a:ext cx="149736" cy="122222"/>
            </a:xfrm>
            <a:custGeom>
              <a:avLst/>
              <a:gdLst/>
              <a:ahLst/>
              <a:cxnLst/>
              <a:rect l="l" t="t" r="r" b="b"/>
              <a:pathLst>
                <a:path w="149736" h="122222">
                  <a:moveTo>
                    <a:pt x="0" y="0"/>
                  </a:moveTo>
                  <a:lnTo>
                    <a:pt x="149737" y="0"/>
                  </a:lnTo>
                  <a:lnTo>
                    <a:pt x="149737" y="122222"/>
                  </a:lnTo>
                  <a:lnTo>
                    <a:pt x="0" y="122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21" name="Freeform 21"/>
            <p:cNvSpPr/>
            <p:nvPr/>
          </p:nvSpPr>
          <p:spPr>
            <a:xfrm>
              <a:off x="2203189" y="1548510"/>
              <a:ext cx="149736" cy="122222"/>
            </a:xfrm>
            <a:custGeom>
              <a:avLst/>
              <a:gdLst/>
              <a:ahLst/>
              <a:cxnLst/>
              <a:rect l="l" t="t" r="r" b="b"/>
              <a:pathLst>
                <a:path w="149736" h="122222">
                  <a:moveTo>
                    <a:pt x="0" y="0"/>
                  </a:moveTo>
                  <a:lnTo>
                    <a:pt x="149737" y="0"/>
                  </a:lnTo>
                  <a:lnTo>
                    <a:pt x="149737" y="122222"/>
                  </a:lnTo>
                  <a:lnTo>
                    <a:pt x="0" y="122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22" name="AutoShape 22"/>
            <p:cNvSpPr/>
            <p:nvPr/>
          </p:nvSpPr>
          <p:spPr>
            <a:xfrm>
              <a:off x="2366366" y="1450946"/>
              <a:ext cx="246134" cy="1953"/>
            </a:xfrm>
            <a:prstGeom prst="line">
              <a:avLst/>
            </a:prstGeom>
            <a:ln w="3694" cap="flat">
              <a:solidFill>
                <a:srgbClr val="F2F2F2"/>
              </a:solidFill>
              <a:prstDash val="solid"/>
              <a:headEnd type="oval" w="lg" len="lg"/>
              <a:tailEnd type="oval" w="lg" len="lg"/>
            </a:ln>
          </p:spPr>
          <p:txBody>
            <a:bodyPr/>
            <a:lstStyle/>
            <a:p>
              <a:endParaRPr lang="en-PH"/>
            </a:p>
          </p:txBody>
        </p:sp>
        <p:sp>
          <p:nvSpPr>
            <p:cNvPr id="23" name="AutoShape 23"/>
            <p:cNvSpPr/>
            <p:nvPr/>
          </p:nvSpPr>
          <p:spPr>
            <a:xfrm>
              <a:off x="2366366" y="1597997"/>
              <a:ext cx="246134" cy="1953"/>
            </a:xfrm>
            <a:prstGeom prst="line">
              <a:avLst/>
            </a:prstGeom>
            <a:ln w="3694" cap="flat">
              <a:solidFill>
                <a:srgbClr val="F2F2F2"/>
              </a:solidFill>
              <a:prstDash val="solid"/>
              <a:headEnd type="oval" w="lg" len="lg"/>
              <a:tailEnd type="none" w="sm" len="sm"/>
            </a:ln>
          </p:spPr>
          <p:txBody>
            <a:bodyPr/>
            <a:lstStyle/>
            <a:p>
              <a:endParaRPr lang="en-PH"/>
            </a:p>
          </p:txBody>
        </p:sp>
        <p:sp>
          <p:nvSpPr>
            <p:cNvPr id="24" name="AutoShape 24"/>
            <p:cNvSpPr/>
            <p:nvPr/>
          </p:nvSpPr>
          <p:spPr>
            <a:xfrm>
              <a:off x="2610477" y="1454906"/>
              <a:ext cx="16" cy="318559"/>
            </a:xfrm>
            <a:prstGeom prst="line">
              <a:avLst/>
            </a:prstGeom>
            <a:ln w="3694" cap="flat">
              <a:solidFill>
                <a:srgbClr val="F2F2F2"/>
              </a:solidFill>
              <a:prstDash val="solid"/>
              <a:headEnd type="none" w="sm" len="sm"/>
              <a:tailEnd type="none" w="sm" len="sm"/>
            </a:ln>
          </p:spPr>
          <p:txBody>
            <a:bodyPr/>
            <a:lstStyle/>
            <a:p>
              <a:endParaRPr lang="en-PH"/>
            </a:p>
          </p:txBody>
        </p:sp>
        <p:sp>
          <p:nvSpPr>
            <p:cNvPr id="25" name="AutoShape 25"/>
            <p:cNvSpPr/>
            <p:nvPr/>
          </p:nvSpPr>
          <p:spPr>
            <a:xfrm flipV="1">
              <a:off x="2612516" y="1598973"/>
              <a:ext cx="151034" cy="977"/>
            </a:xfrm>
            <a:prstGeom prst="line">
              <a:avLst/>
            </a:prstGeom>
            <a:ln w="3694" cap="flat">
              <a:solidFill>
                <a:srgbClr val="F2F2F2"/>
              </a:solidFill>
              <a:prstDash val="solid"/>
              <a:headEnd type="none" w="sm" len="sm"/>
              <a:tailEnd type="none" w="sm" len="sm"/>
            </a:ln>
          </p:spPr>
          <p:txBody>
            <a:bodyPr/>
            <a:lstStyle/>
            <a:p>
              <a:endParaRPr lang="en-PH"/>
            </a:p>
          </p:txBody>
        </p:sp>
        <p:grpSp>
          <p:nvGrpSpPr>
            <p:cNvPr id="26" name="Group 26"/>
            <p:cNvGrpSpPr/>
            <p:nvPr/>
          </p:nvGrpSpPr>
          <p:grpSpPr>
            <a:xfrm>
              <a:off x="1936687" y="1231040"/>
              <a:ext cx="1318054" cy="864973"/>
              <a:chOff x="0" y="0"/>
              <a:chExt cx="812800" cy="533400"/>
            </a:xfrm>
          </p:grpSpPr>
          <p:sp>
            <p:nvSpPr>
              <p:cNvPr id="27" name="Freeform 2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19D97"/>
              </a:solidFill>
            </p:spPr>
            <p:txBody>
              <a:bodyPr/>
              <a:lstStyle/>
              <a:p>
                <a:endParaRPr lang="en-PH"/>
              </a:p>
            </p:txBody>
          </p:sp>
          <p:sp>
            <p:nvSpPr>
              <p:cNvPr id="28" name="TextBox 28"/>
              <p:cNvSpPr txBox="1"/>
              <p:nvPr/>
            </p:nvSpPr>
            <p:spPr>
              <a:xfrm>
                <a:off x="38100" y="60325"/>
                <a:ext cx="736600" cy="396875"/>
              </a:xfrm>
              <a:prstGeom prst="rect">
                <a:avLst/>
              </a:prstGeom>
            </p:spPr>
            <p:txBody>
              <a:bodyPr lIns="35527" tIns="35527" rIns="35527" bIns="35527" rtlCol="0" anchor="ctr"/>
              <a:lstStyle/>
              <a:p>
                <a:pPr algn="ctr">
                  <a:lnSpc>
                    <a:spcPts val="2596"/>
                  </a:lnSpc>
                </a:pPr>
                <a:endParaRPr/>
              </a:p>
            </p:txBody>
          </p:sp>
        </p:grpSp>
        <p:sp>
          <p:nvSpPr>
            <p:cNvPr id="29" name="AutoShape 29"/>
            <p:cNvSpPr/>
            <p:nvPr/>
          </p:nvSpPr>
          <p:spPr>
            <a:xfrm>
              <a:off x="1371929" y="482499"/>
              <a:ext cx="994425" cy="703153"/>
            </a:xfrm>
            <a:prstGeom prst="line">
              <a:avLst/>
            </a:prstGeom>
            <a:ln w="11082" cap="flat">
              <a:solidFill>
                <a:srgbClr val="3F4042"/>
              </a:solidFill>
              <a:prstDash val="solid"/>
              <a:headEnd type="none" w="sm" len="sm"/>
              <a:tailEnd type="none" w="sm" len="sm"/>
            </a:ln>
          </p:spPr>
          <p:txBody>
            <a:bodyPr/>
            <a:lstStyle/>
            <a:p>
              <a:endParaRPr lang="en-PH"/>
            </a:p>
          </p:txBody>
        </p:sp>
        <p:sp>
          <p:nvSpPr>
            <p:cNvPr id="30" name="AutoShape 30"/>
            <p:cNvSpPr/>
            <p:nvPr/>
          </p:nvSpPr>
          <p:spPr>
            <a:xfrm flipH="1">
              <a:off x="2880624" y="515463"/>
              <a:ext cx="683159" cy="670189"/>
            </a:xfrm>
            <a:prstGeom prst="line">
              <a:avLst/>
            </a:prstGeom>
            <a:ln w="11082" cap="flat">
              <a:solidFill>
                <a:srgbClr val="3F4042"/>
              </a:solidFill>
              <a:prstDash val="solid"/>
              <a:headEnd type="none" w="sm" len="sm"/>
              <a:tailEnd type="none" w="sm" len="sm"/>
            </a:ln>
          </p:spPr>
          <p:txBody>
            <a:bodyPr/>
            <a:lstStyle/>
            <a:p>
              <a:endParaRPr lang="en-PH"/>
            </a:p>
          </p:txBody>
        </p:sp>
        <p:sp>
          <p:nvSpPr>
            <p:cNvPr id="31" name="AutoShape 31"/>
            <p:cNvSpPr/>
            <p:nvPr/>
          </p:nvSpPr>
          <p:spPr>
            <a:xfrm flipH="1">
              <a:off x="1558318" y="465438"/>
              <a:ext cx="1748330" cy="0"/>
            </a:xfrm>
            <a:prstGeom prst="line">
              <a:avLst/>
            </a:prstGeom>
            <a:ln w="11082" cap="flat">
              <a:solidFill>
                <a:srgbClr val="3F4042"/>
              </a:solidFill>
              <a:prstDash val="solid"/>
              <a:headEnd type="none" w="sm" len="sm"/>
              <a:tailEnd type="none" w="sm" len="sm"/>
            </a:ln>
          </p:spPr>
          <p:txBody>
            <a:bodyPr/>
            <a:lstStyle/>
            <a:p>
              <a:endParaRPr lang="en-PH"/>
            </a:p>
          </p:txBody>
        </p:sp>
        <p:sp>
          <p:nvSpPr>
            <p:cNvPr id="32" name="Freeform 32"/>
            <p:cNvSpPr/>
            <p:nvPr/>
          </p:nvSpPr>
          <p:spPr>
            <a:xfrm>
              <a:off x="329051" y="175298"/>
              <a:ext cx="689297" cy="738203"/>
            </a:xfrm>
            <a:custGeom>
              <a:avLst/>
              <a:gdLst/>
              <a:ahLst/>
              <a:cxnLst/>
              <a:rect l="l" t="t" r="r" b="b"/>
              <a:pathLst>
                <a:path w="689297" h="738203">
                  <a:moveTo>
                    <a:pt x="0" y="0"/>
                  </a:moveTo>
                  <a:lnTo>
                    <a:pt x="689297" y="0"/>
                  </a:lnTo>
                  <a:lnTo>
                    <a:pt x="689297" y="738203"/>
                  </a:lnTo>
                  <a:lnTo>
                    <a:pt x="0" y="7382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3" name="Freeform 33"/>
            <p:cNvSpPr/>
            <p:nvPr/>
          </p:nvSpPr>
          <p:spPr>
            <a:xfrm>
              <a:off x="3769008" y="90391"/>
              <a:ext cx="689297" cy="738203"/>
            </a:xfrm>
            <a:custGeom>
              <a:avLst/>
              <a:gdLst/>
              <a:ahLst/>
              <a:cxnLst/>
              <a:rect l="l" t="t" r="r" b="b"/>
              <a:pathLst>
                <a:path w="689297" h="738203">
                  <a:moveTo>
                    <a:pt x="0" y="0"/>
                  </a:moveTo>
                  <a:lnTo>
                    <a:pt x="689297" y="0"/>
                  </a:lnTo>
                  <a:lnTo>
                    <a:pt x="689297" y="738203"/>
                  </a:lnTo>
                  <a:lnTo>
                    <a:pt x="0" y="7382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4" name="Freeform 34"/>
            <p:cNvSpPr/>
            <p:nvPr/>
          </p:nvSpPr>
          <p:spPr>
            <a:xfrm>
              <a:off x="2270032" y="1251178"/>
              <a:ext cx="677916" cy="726015"/>
            </a:xfrm>
            <a:custGeom>
              <a:avLst/>
              <a:gdLst/>
              <a:ahLst/>
              <a:cxnLst/>
              <a:rect l="l" t="t" r="r" b="b"/>
              <a:pathLst>
                <a:path w="677916" h="726015">
                  <a:moveTo>
                    <a:pt x="0" y="0"/>
                  </a:moveTo>
                  <a:lnTo>
                    <a:pt x="677916" y="0"/>
                  </a:lnTo>
                  <a:lnTo>
                    <a:pt x="677916" y="726015"/>
                  </a:lnTo>
                  <a:lnTo>
                    <a:pt x="0" y="7260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5" name="Freeform 35"/>
            <p:cNvSpPr/>
            <p:nvPr/>
          </p:nvSpPr>
          <p:spPr>
            <a:xfrm>
              <a:off x="1044047" y="382450"/>
              <a:ext cx="514271" cy="100049"/>
            </a:xfrm>
            <a:custGeom>
              <a:avLst/>
              <a:gdLst/>
              <a:ahLst/>
              <a:cxnLst/>
              <a:rect l="l" t="t" r="r" b="b"/>
              <a:pathLst>
                <a:path w="514271" h="100049">
                  <a:moveTo>
                    <a:pt x="0" y="0"/>
                  </a:moveTo>
                  <a:lnTo>
                    <a:pt x="514271" y="0"/>
                  </a:lnTo>
                  <a:lnTo>
                    <a:pt x="514271" y="100049"/>
                  </a:lnTo>
                  <a:lnTo>
                    <a:pt x="0" y="1000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36" name="Freeform 36"/>
            <p:cNvSpPr/>
            <p:nvPr/>
          </p:nvSpPr>
          <p:spPr>
            <a:xfrm>
              <a:off x="3306648" y="415414"/>
              <a:ext cx="514271" cy="100049"/>
            </a:xfrm>
            <a:custGeom>
              <a:avLst/>
              <a:gdLst/>
              <a:ahLst/>
              <a:cxnLst/>
              <a:rect l="l" t="t" r="r" b="b"/>
              <a:pathLst>
                <a:path w="514271" h="100049">
                  <a:moveTo>
                    <a:pt x="0" y="0"/>
                  </a:moveTo>
                  <a:lnTo>
                    <a:pt x="514271" y="0"/>
                  </a:lnTo>
                  <a:lnTo>
                    <a:pt x="514271" y="100049"/>
                  </a:lnTo>
                  <a:lnTo>
                    <a:pt x="0" y="1000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37" name="Freeform 37"/>
            <p:cNvSpPr/>
            <p:nvPr/>
          </p:nvSpPr>
          <p:spPr>
            <a:xfrm>
              <a:off x="2366354" y="1135627"/>
              <a:ext cx="514271" cy="100049"/>
            </a:xfrm>
            <a:custGeom>
              <a:avLst/>
              <a:gdLst/>
              <a:ahLst/>
              <a:cxnLst/>
              <a:rect l="l" t="t" r="r" b="b"/>
              <a:pathLst>
                <a:path w="514271" h="100049">
                  <a:moveTo>
                    <a:pt x="0" y="0"/>
                  </a:moveTo>
                  <a:lnTo>
                    <a:pt x="514270" y="0"/>
                  </a:lnTo>
                  <a:lnTo>
                    <a:pt x="514270" y="100049"/>
                  </a:lnTo>
                  <a:lnTo>
                    <a:pt x="0" y="1000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38" name="TextBox 38"/>
            <p:cNvSpPr txBox="1"/>
            <p:nvPr/>
          </p:nvSpPr>
          <p:spPr>
            <a:xfrm>
              <a:off x="175333" y="955313"/>
              <a:ext cx="1038582" cy="263106"/>
            </a:xfrm>
            <a:prstGeom prst="rect">
              <a:avLst/>
            </a:prstGeom>
          </p:spPr>
          <p:txBody>
            <a:bodyPr lIns="0" tIns="0" rIns="0" bIns="0" rtlCol="0" anchor="t">
              <a:spAutoFit/>
            </a:bodyPr>
            <a:lstStyle/>
            <a:p>
              <a:pPr algn="ctr">
                <a:lnSpc>
                  <a:spcPts val="823"/>
                </a:lnSpc>
              </a:pPr>
              <a:r>
                <a:rPr lang="en-US" sz="587">
                  <a:solidFill>
                    <a:srgbClr val="000000"/>
                  </a:solidFill>
                  <a:latin typeface="Open Sans"/>
                  <a:ea typeface="Open Sans"/>
                  <a:cs typeface="Open Sans"/>
                  <a:sym typeface="Open Sans"/>
                </a:rPr>
                <a:t>Local Area Network (LAN)</a:t>
              </a:r>
            </a:p>
          </p:txBody>
        </p:sp>
        <p:sp>
          <p:nvSpPr>
            <p:cNvPr id="39" name="TextBox 39"/>
            <p:cNvSpPr txBox="1"/>
            <p:nvPr/>
          </p:nvSpPr>
          <p:spPr>
            <a:xfrm>
              <a:off x="3653039" y="872521"/>
              <a:ext cx="1038582" cy="263106"/>
            </a:xfrm>
            <a:prstGeom prst="rect">
              <a:avLst/>
            </a:prstGeom>
          </p:spPr>
          <p:txBody>
            <a:bodyPr lIns="0" tIns="0" rIns="0" bIns="0" rtlCol="0" anchor="t">
              <a:spAutoFit/>
            </a:bodyPr>
            <a:lstStyle/>
            <a:p>
              <a:pPr algn="ctr">
                <a:lnSpc>
                  <a:spcPts val="823"/>
                </a:lnSpc>
              </a:pPr>
              <a:r>
                <a:rPr lang="en-US" sz="587">
                  <a:solidFill>
                    <a:srgbClr val="000000"/>
                  </a:solidFill>
                  <a:latin typeface="Open Sans"/>
                  <a:ea typeface="Open Sans"/>
                  <a:cs typeface="Open Sans"/>
                  <a:sym typeface="Open Sans"/>
                </a:rPr>
                <a:t>Local Area Network (LAN)</a:t>
              </a:r>
            </a:p>
          </p:txBody>
        </p:sp>
      </p:grpSp>
      <p:grpSp>
        <p:nvGrpSpPr>
          <p:cNvPr id="40" name="Group 40"/>
          <p:cNvGrpSpPr/>
          <p:nvPr/>
        </p:nvGrpSpPr>
        <p:grpSpPr>
          <a:xfrm>
            <a:off x="3398587" y="3770858"/>
            <a:ext cx="2454656" cy="1610868"/>
            <a:chOff x="0" y="0"/>
            <a:chExt cx="3272875" cy="2147824"/>
          </a:xfrm>
        </p:grpSpPr>
        <p:grpSp>
          <p:nvGrpSpPr>
            <p:cNvPr id="41" name="Group 41"/>
            <p:cNvGrpSpPr/>
            <p:nvPr/>
          </p:nvGrpSpPr>
          <p:grpSpPr>
            <a:xfrm>
              <a:off x="0" y="0"/>
              <a:ext cx="3272875" cy="2147824"/>
              <a:chOff x="0" y="0"/>
              <a:chExt cx="812800" cy="533400"/>
            </a:xfrm>
          </p:grpSpPr>
          <p:sp>
            <p:nvSpPr>
              <p:cNvPr id="42" name="Freeform 4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E59"/>
              </a:solidFill>
            </p:spPr>
            <p:txBody>
              <a:bodyPr/>
              <a:lstStyle/>
              <a:p>
                <a:endParaRPr lang="en-PH"/>
              </a:p>
            </p:txBody>
          </p:sp>
          <p:sp>
            <p:nvSpPr>
              <p:cNvPr id="43" name="TextBox 43"/>
              <p:cNvSpPr txBox="1"/>
              <p:nvPr/>
            </p:nvSpPr>
            <p:spPr>
              <a:xfrm>
                <a:off x="38100" y="60325"/>
                <a:ext cx="736600" cy="396875"/>
              </a:xfrm>
              <a:prstGeom prst="rect">
                <a:avLst/>
              </a:prstGeom>
            </p:spPr>
            <p:txBody>
              <a:bodyPr lIns="30363" tIns="30363" rIns="30363" bIns="30363" rtlCol="0" anchor="ctr"/>
              <a:lstStyle/>
              <a:p>
                <a:pPr algn="ctr">
                  <a:lnSpc>
                    <a:spcPts val="2596"/>
                  </a:lnSpc>
                </a:pPr>
                <a:endParaRPr/>
              </a:p>
            </p:txBody>
          </p:sp>
        </p:grpSp>
        <p:sp>
          <p:nvSpPr>
            <p:cNvPr id="44" name="Freeform 44"/>
            <p:cNvSpPr/>
            <p:nvPr/>
          </p:nvSpPr>
          <p:spPr>
            <a:xfrm>
              <a:off x="689994" y="356300"/>
              <a:ext cx="458968" cy="783952"/>
            </a:xfrm>
            <a:custGeom>
              <a:avLst/>
              <a:gdLst/>
              <a:ahLst/>
              <a:cxnLst/>
              <a:rect l="l" t="t" r="r" b="b"/>
              <a:pathLst>
                <a:path w="458968" h="783952">
                  <a:moveTo>
                    <a:pt x="0" y="0"/>
                  </a:moveTo>
                  <a:lnTo>
                    <a:pt x="458968" y="0"/>
                  </a:lnTo>
                  <a:lnTo>
                    <a:pt x="458968" y="783951"/>
                  </a:lnTo>
                  <a:lnTo>
                    <a:pt x="0" y="7839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45" name="Freeform 45"/>
            <p:cNvSpPr/>
            <p:nvPr/>
          </p:nvSpPr>
          <p:spPr>
            <a:xfrm>
              <a:off x="919478" y="1073912"/>
              <a:ext cx="458968" cy="783952"/>
            </a:xfrm>
            <a:custGeom>
              <a:avLst/>
              <a:gdLst/>
              <a:ahLst/>
              <a:cxnLst/>
              <a:rect l="l" t="t" r="r" b="b"/>
              <a:pathLst>
                <a:path w="458968" h="783952">
                  <a:moveTo>
                    <a:pt x="0" y="0"/>
                  </a:moveTo>
                  <a:lnTo>
                    <a:pt x="458968" y="0"/>
                  </a:lnTo>
                  <a:lnTo>
                    <a:pt x="458968" y="783952"/>
                  </a:lnTo>
                  <a:lnTo>
                    <a:pt x="0" y="7839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46" name="Freeform 46"/>
            <p:cNvSpPr/>
            <p:nvPr/>
          </p:nvSpPr>
          <p:spPr>
            <a:xfrm>
              <a:off x="1636437" y="396294"/>
              <a:ext cx="1104135" cy="1182474"/>
            </a:xfrm>
            <a:custGeom>
              <a:avLst/>
              <a:gdLst/>
              <a:ahLst/>
              <a:cxnLst/>
              <a:rect l="l" t="t" r="r" b="b"/>
              <a:pathLst>
                <a:path w="1104135" h="1182474">
                  <a:moveTo>
                    <a:pt x="0" y="0"/>
                  </a:moveTo>
                  <a:lnTo>
                    <a:pt x="1104135" y="0"/>
                  </a:lnTo>
                  <a:lnTo>
                    <a:pt x="1104135" y="1182474"/>
                  </a:lnTo>
                  <a:lnTo>
                    <a:pt x="0" y="1182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47" name="AutoShape 47"/>
            <p:cNvSpPr/>
            <p:nvPr/>
          </p:nvSpPr>
          <p:spPr>
            <a:xfrm>
              <a:off x="1177469" y="753909"/>
              <a:ext cx="707454" cy="0"/>
            </a:xfrm>
            <a:prstGeom prst="line">
              <a:avLst/>
            </a:prstGeom>
            <a:ln w="11267" cap="flat">
              <a:solidFill>
                <a:srgbClr val="642EC7"/>
              </a:solidFill>
              <a:prstDash val="solid"/>
              <a:headEnd type="oval" w="lg" len="lg"/>
              <a:tailEnd type="oval" w="lg" len="lg"/>
            </a:ln>
          </p:spPr>
          <p:txBody>
            <a:bodyPr/>
            <a:lstStyle/>
            <a:p>
              <a:endParaRPr lang="en-PH"/>
            </a:p>
          </p:txBody>
        </p:sp>
        <p:sp>
          <p:nvSpPr>
            <p:cNvPr id="48" name="AutoShape 48"/>
            <p:cNvSpPr/>
            <p:nvPr/>
          </p:nvSpPr>
          <p:spPr>
            <a:xfrm flipV="1">
              <a:off x="1378446" y="867391"/>
              <a:ext cx="506477" cy="328385"/>
            </a:xfrm>
            <a:prstGeom prst="line">
              <a:avLst/>
            </a:prstGeom>
            <a:ln w="11267" cap="flat">
              <a:solidFill>
                <a:srgbClr val="642EC7"/>
              </a:solidFill>
              <a:prstDash val="solid"/>
              <a:headEnd type="oval" w="lg" len="lg"/>
              <a:tailEnd type="oval" w="lg" len="lg"/>
            </a:ln>
          </p:spPr>
          <p:txBody>
            <a:bodyPr/>
            <a:lstStyle/>
            <a:p>
              <a:endParaRPr lang="en-PH"/>
            </a:p>
          </p:txBody>
        </p:sp>
        <p:sp>
          <p:nvSpPr>
            <p:cNvPr id="49" name="TextBox 49"/>
            <p:cNvSpPr txBox="1"/>
            <p:nvPr/>
          </p:nvSpPr>
          <p:spPr>
            <a:xfrm>
              <a:off x="192080" y="804743"/>
              <a:ext cx="460327" cy="182788"/>
            </a:xfrm>
            <a:prstGeom prst="rect">
              <a:avLst/>
            </a:prstGeom>
          </p:spPr>
          <p:txBody>
            <a:bodyPr lIns="0" tIns="0" rIns="0" bIns="0" rtlCol="0" anchor="t">
              <a:spAutoFit/>
            </a:bodyPr>
            <a:lstStyle/>
            <a:p>
              <a:pPr algn="ctr">
                <a:lnSpc>
                  <a:spcPts val="594"/>
                </a:lnSpc>
              </a:pPr>
              <a:r>
                <a:rPr lang="en-US" sz="424" b="1">
                  <a:solidFill>
                    <a:srgbClr val="000000"/>
                  </a:solidFill>
                  <a:latin typeface="Open Sans Bold"/>
                  <a:ea typeface="Open Sans Bold"/>
                  <a:cs typeface="Open Sans Bold"/>
                  <a:sym typeface="Open Sans Bold"/>
                </a:rPr>
                <a:t>Application server</a:t>
              </a:r>
            </a:p>
          </p:txBody>
        </p:sp>
        <p:sp>
          <p:nvSpPr>
            <p:cNvPr id="50" name="TextBox 50"/>
            <p:cNvSpPr txBox="1"/>
            <p:nvPr/>
          </p:nvSpPr>
          <p:spPr>
            <a:xfrm>
              <a:off x="615703" y="1766470"/>
              <a:ext cx="460327" cy="84202"/>
            </a:xfrm>
            <a:prstGeom prst="rect">
              <a:avLst/>
            </a:prstGeom>
          </p:spPr>
          <p:txBody>
            <a:bodyPr lIns="0" tIns="0" rIns="0" bIns="0" rtlCol="0" anchor="t">
              <a:spAutoFit/>
            </a:bodyPr>
            <a:lstStyle/>
            <a:p>
              <a:pPr algn="ctr">
                <a:lnSpc>
                  <a:spcPts val="594"/>
                </a:lnSpc>
              </a:pPr>
              <a:r>
                <a:rPr lang="en-US" sz="424" b="1">
                  <a:solidFill>
                    <a:srgbClr val="000000"/>
                  </a:solidFill>
                  <a:latin typeface="Open Sans Bold"/>
                  <a:ea typeface="Open Sans Bold"/>
                  <a:cs typeface="Open Sans Bold"/>
                  <a:sym typeface="Open Sans Bold"/>
                </a:rPr>
                <a:t>File server</a:t>
              </a:r>
            </a:p>
          </p:txBody>
        </p:sp>
      </p:grpSp>
      <p:sp>
        <p:nvSpPr>
          <p:cNvPr id="51" name="TextBox 51"/>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AutoShape 5"/>
          <p:cNvSpPr/>
          <p:nvPr/>
        </p:nvSpPr>
        <p:spPr>
          <a:xfrm flipV="1">
            <a:off x="385161" y="2291118"/>
            <a:ext cx="10326845" cy="33338"/>
          </a:xfrm>
          <a:prstGeom prst="line">
            <a:avLst/>
          </a:prstGeom>
          <a:ln w="66675" cap="rnd">
            <a:solidFill>
              <a:srgbClr val="642EC7"/>
            </a:solidFill>
            <a:prstDash val="solid"/>
            <a:headEnd type="none" w="sm" len="sm"/>
            <a:tailEnd type="oval" w="lg" len="lg"/>
          </a:ln>
        </p:spPr>
        <p:txBody>
          <a:bodyPr/>
          <a:lstStyle/>
          <a:p>
            <a:endParaRPr lang="en-PH"/>
          </a:p>
        </p:txBody>
      </p:sp>
      <p:grpSp>
        <p:nvGrpSpPr>
          <p:cNvPr id="6" name="Group 6"/>
          <p:cNvGrpSpPr/>
          <p:nvPr/>
        </p:nvGrpSpPr>
        <p:grpSpPr>
          <a:xfrm>
            <a:off x="2631122" y="4359497"/>
            <a:ext cx="12996344" cy="5747065"/>
            <a:chOff x="0" y="0"/>
            <a:chExt cx="17328459" cy="7662753"/>
          </a:xfrm>
        </p:grpSpPr>
        <p:grpSp>
          <p:nvGrpSpPr>
            <p:cNvPr id="7" name="Group 7"/>
            <p:cNvGrpSpPr/>
            <p:nvPr/>
          </p:nvGrpSpPr>
          <p:grpSpPr>
            <a:xfrm>
              <a:off x="0" y="3196611"/>
              <a:ext cx="5349805" cy="2019780"/>
              <a:chOff x="0" y="0"/>
              <a:chExt cx="1313661" cy="495963"/>
            </a:xfrm>
          </p:grpSpPr>
          <p:sp>
            <p:nvSpPr>
              <p:cNvPr id="8" name="Freeform 8"/>
              <p:cNvSpPr/>
              <p:nvPr/>
            </p:nvSpPr>
            <p:spPr>
              <a:xfrm>
                <a:off x="0" y="0"/>
                <a:ext cx="1313661" cy="495963"/>
              </a:xfrm>
              <a:custGeom>
                <a:avLst/>
                <a:gdLst/>
                <a:ahLst/>
                <a:cxnLst/>
                <a:rect l="l" t="t" r="r" b="b"/>
                <a:pathLst>
                  <a:path w="1313661" h="495963">
                    <a:moveTo>
                      <a:pt x="96599" y="0"/>
                    </a:moveTo>
                    <a:lnTo>
                      <a:pt x="1217062" y="0"/>
                    </a:lnTo>
                    <a:cubicBezTo>
                      <a:pt x="1242682" y="0"/>
                      <a:pt x="1267252" y="10177"/>
                      <a:pt x="1285368" y="28293"/>
                    </a:cubicBezTo>
                    <a:cubicBezTo>
                      <a:pt x="1303484" y="46409"/>
                      <a:pt x="1313661" y="70979"/>
                      <a:pt x="1313661" y="96599"/>
                    </a:cubicBezTo>
                    <a:lnTo>
                      <a:pt x="1313661" y="399364"/>
                    </a:lnTo>
                    <a:cubicBezTo>
                      <a:pt x="1313661" y="424984"/>
                      <a:pt x="1303484" y="449554"/>
                      <a:pt x="1285368" y="467670"/>
                    </a:cubicBezTo>
                    <a:cubicBezTo>
                      <a:pt x="1267252" y="485786"/>
                      <a:pt x="1242682" y="495963"/>
                      <a:pt x="1217062" y="495963"/>
                    </a:cubicBezTo>
                    <a:lnTo>
                      <a:pt x="96599" y="495963"/>
                    </a:lnTo>
                    <a:cubicBezTo>
                      <a:pt x="70979" y="495963"/>
                      <a:pt x="46409" y="485786"/>
                      <a:pt x="28293" y="467670"/>
                    </a:cubicBezTo>
                    <a:cubicBezTo>
                      <a:pt x="10177" y="449554"/>
                      <a:pt x="0" y="424984"/>
                      <a:pt x="0" y="399364"/>
                    </a:cubicBezTo>
                    <a:lnTo>
                      <a:pt x="0" y="96599"/>
                    </a:lnTo>
                    <a:cubicBezTo>
                      <a:pt x="0" y="70979"/>
                      <a:pt x="10177" y="46409"/>
                      <a:pt x="28293" y="28293"/>
                    </a:cubicBezTo>
                    <a:cubicBezTo>
                      <a:pt x="46409" y="10177"/>
                      <a:pt x="70979" y="0"/>
                      <a:pt x="96599" y="0"/>
                    </a:cubicBezTo>
                    <a:close/>
                  </a:path>
                </a:pathLst>
              </a:custGeom>
              <a:solidFill>
                <a:srgbClr val="F2F2F2"/>
              </a:solidFill>
            </p:spPr>
            <p:txBody>
              <a:bodyPr/>
              <a:lstStyle/>
              <a:p>
                <a:endParaRPr lang="en-PH"/>
              </a:p>
            </p:txBody>
          </p:sp>
          <p:sp>
            <p:nvSpPr>
              <p:cNvPr id="9" name="TextBox 9"/>
              <p:cNvSpPr txBox="1"/>
              <p:nvPr/>
            </p:nvSpPr>
            <p:spPr>
              <a:xfrm>
                <a:off x="0" y="-28575"/>
                <a:ext cx="1313661" cy="524538"/>
              </a:xfrm>
              <a:prstGeom prst="rect">
                <a:avLst/>
              </a:prstGeom>
            </p:spPr>
            <p:txBody>
              <a:bodyPr lIns="202999" tIns="202999" rIns="202999" bIns="202999" rtlCol="0" anchor="ctr"/>
              <a:lstStyle/>
              <a:p>
                <a:pPr algn="ctr">
                  <a:lnSpc>
                    <a:spcPts val="2595"/>
                  </a:lnSpc>
                </a:pPr>
                <a:endParaRPr/>
              </a:p>
            </p:txBody>
          </p:sp>
        </p:grpSp>
        <p:sp>
          <p:nvSpPr>
            <p:cNvPr id="10" name="TextBox 10"/>
            <p:cNvSpPr txBox="1"/>
            <p:nvPr/>
          </p:nvSpPr>
          <p:spPr>
            <a:xfrm>
              <a:off x="2323063" y="5050525"/>
              <a:ext cx="1094254" cy="99182"/>
            </a:xfrm>
            <a:prstGeom prst="rect">
              <a:avLst/>
            </a:prstGeom>
          </p:spPr>
          <p:txBody>
            <a:bodyPr lIns="0" tIns="0" rIns="0" bIns="0" rtlCol="0" anchor="t">
              <a:spAutoFit/>
            </a:bodyPr>
            <a:lstStyle/>
            <a:p>
              <a:pPr algn="ctr">
                <a:lnSpc>
                  <a:spcPts val="690"/>
                </a:lnSpc>
              </a:pPr>
              <a:r>
                <a:rPr lang="en-US" sz="493">
                  <a:solidFill>
                    <a:srgbClr val="000000"/>
                  </a:solidFill>
                  <a:latin typeface="Open Sans"/>
                  <a:ea typeface="Open Sans"/>
                  <a:cs typeface="Open Sans"/>
                  <a:sym typeface="Open Sans"/>
                </a:rPr>
                <a:t>Local Area Network (LAN)</a:t>
              </a:r>
            </a:p>
          </p:txBody>
        </p:sp>
        <p:grpSp>
          <p:nvGrpSpPr>
            <p:cNvPr id="11" name="Group 11"/>
            <p:cNvGrpSpPr/>
            <p:nvPr/>
          </p:nvGrpSpPr>
          <p:grpSpPr>
            <a:xfrm>
              <a:off x="641239" y="3357887"/>
              <a:ext cx="1142404" cy="749703"/>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E59"/>
              </a:solidFill>
            </p:spPr>
            <p:txBody>
              <a:bodyPr/>
              <a:lstStyle/>
              <a:p>
                <a:endParaRPr lang="en-PH"/>
              </a:p>
            </p:txBody>
          </p:sp>
          <p:sp>
            <p:nvSpPr>
              <p:cNvPr id="13" name="TextBox 13"/>
              <p:cNvSpPr txBox="1"/>
              <p:nvPr/>
            </p:nvSpPr>
            <p:spPr>
              <a:xfrm>
                <a:off x="38100" y="60325"/>
                <a:ext cx="736600" cy="396875"/>
              </a:xfrm>
              <a:prstGeom prst="rect">
                <a:avLst/>
              </a:prstGeom>
            </p:spPr>
            <p:txBody>
              <a:bodyPr lIns="50800" tIns="50800" rIns="50800" bIns="50800" rtlCol="0" anchor="ctr"/>
              <a:lstStyle/>
              <a:p>
                <a:pPr algn="ctr">
                  <a:lnSpc>
                    <a:spcPts val="2596"/>
                  </a:lnSpc>
                </a:pPr>
                <a:endParaRPr/>
              </a:p>
            </p:txBody>
          </p:sp>
        </p:grpSp>
        <p:grpSp>
          <p:nvGrpSpPr>
            <p:cNvPr id="14" name="Group 14"/>
            <p:cNvGrpSpPr/>
            <p:nvPr/>
          </p:nvGrpSpPr>
          <p:grpSpPr>
            <a:xfrm>
              <a:off x="3583629" y="3263295"/>
              <a:ext cx="1124937" cy="738240"/>
              <a:chOff x="0" y="0"/>
              <a:chExt cx="812800" cy="533400"/>
            </a:xfrm>
          </p:grpSpPr>
          <p:sp>
            <p:nvSpPr>
              <p:cNvPr id="15" name="Freeform 15"/>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1495"/>
              </a:solidFill>
            </p:spPr>
            <p:txBody>
              <a:bodyPr/>
              <a:lstStyle/>
              <a:p>
                <a:endParaRPr lang="en-PH"/>
              </a:p>
            </p:txBody>
          </p:sp>
          <p:sp>
            <p:nvSpPr>
              <p:cNvPr id="16" name="TextBox 16"/>
              <p:cNvSpPr txBox="1"/>
              <p:nvPr/>
            </p:nvSpPr>
            <p:spPr>
              <a:xfrm>
                <a:off x="38100" y="60325"/>
                <a:ext cx="736600" cy="396875"/>
              </a:xfrm>
              <a:prstGeom prst="rect">
                <a:avLst/>
              </a:prstGeom>
            </p:spPr>
            <p:txBody>
              <a:bodyPr lIns="35872" tIns="35872" rIns="35872" bIns="35872" rtlCol="0" anchor="ctr"/>
              <a:lstStyle/>
              <a:p>
                <a:pPr algn="ctr">
                  <a:lnSpc>
                    <a:spcPts val="2596"/>
                  </a:lnSpc>
                </a:pPr>
                <a:endParaRPr/>
              </a:p>
            </p:txBody>
          </p:sp>
        </p:grpSp>
        <p:grpSp>
          <p:nvGrpSpPr>
            <p:cNvPr id="17" name="Group 17"/>
            <p:cNvGrpSpPr/>
            <p:nvPr/>
          </p:nvGrpSpPr>
          <p:grpSpPr>
            <a:xfrm>
              <a:off x="2299084" y="4253892"/>
              <a:ext cx="1037131" cy="680617"/>
              <a:chOff x="0" y="0"/>
              <a:chExt cx="812800" cy="533400"/>
            </a:xfrm>
          </p:grpSpPr>
          <p:sp>
            <p:nvSpPr>
              <p:cNvPr id="18" name="Freeform 1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19D97"/>
              </a:solidFill>
            </p:spPr>
            <p:txBody>
              <a:bodyPr/>
              <a:lstStyle/>
              <a:p>
                <a:endParaRPr lang="en-PH"/>
              </a:p>
            </p:txBody>
          </p:sp>
          <p:sp>
            <p:nvSpPr>
              <p:cNvPr id="19" name="TextBox 19"/>
              <p:cNvSpPr txBox="1"/>
              <p:nvPr/>
            </p:nvSpPr>
            <p:spPr>
              <a:xfrm>
                <a:off x="38100" y="60325"/>
                <a:ext cx="736600" cy="396875"/>
              </a:xfrm>
              <a:prstGeom prst="rect">
                <a:avLst/>
              </a:prstGeom>
            </p:spPr>
            <p:txBody>
              <a:bodyPr lIns="35527" tIns="35527" rIns="35527" bIns="35527" rtlCol="0" anchor="ctr"/>
              <a:lstStyle/>
              <a:p>
                <a:pPr algn="ctr">
                  <a:lnSpc>
                    <a:spcPts val="2596"/>
                  </a:lnSpc>
                </a:pPr>
                <a:endParaRPr/>
              </a:p>
            </p:txBody>
          </p:sp>
        </p:grpSp>
        <p:sp>
          <p:nvSpPr>
            <p:cNvPr id="20" name="Freeform 20"/>
            <p:cNvSpPr/>
            <p:nvPr/>
          </p:nvSpPr>
          <p:spPr>
            <a:xfrm>
              <a:off x="2985677" y="4496851"/>
              <a:ext cx="255412" cy="242641"/>
            </a:xfrm>
            <a:custGeom>
              <a:avLst/>
              <a:gdLst/>
              <a:ahLst/>
              <a:cxnLst/>
              <a:rect l="l" t="t" r="r" b="b"/>
              <a:pathLst>
                <a:path w="255412" h="242641">
                  <a:moveTo>
                    <a:pt x="0" y="0"/>
                  </a:moveTo>
                  <a:lnTo>
                    <a:pt x="255412" y="0"/>
                  </a:lnTo>
                  <a:lnTo>
                    <a:pt x="255412" y="242641"/>
                  </a:lnTo>
                  <a:lnTo>
                    <a:pt x="0" y="2426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1" name="Freeform 21"/>
            <p:cNvSpPr/>
            <p:nvPr/>
          </p:nvSpPr>
          <p:spPr>
            <a:xfrm>
              <a:off x="2509233" y="4449613"/>
              <a:ext cx="126955" cy="103627"/>
            </a:xfrm>
            <a:custGeom>
              <a:avLst/>
              <a:gdLst/>
              <a:ahLst/>
              <a:cxnLst/>
              <a:rect l="l" t="t" r="r" b="b"/>
              <a:pathLst>
                <a:path w="126955" h="103627">
                  <a:moveTo>
                    <a:pt x="0" y="0"/>
                  </a:moveTo>
                  <a:lnTo>
                    <a:pt x="126955" y="0"/>
                  </a:lnTo>
                  <a:lnTo>
                    <a:pt x="126955" y="103627"/>
                  </a:lnTo>
                  <a:lnTo>
                    <a:pt x="0" y="103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22" name="Freeform 22"/>
            <p:cNvSpPr/>
            <p:nvPr/>
          </p:nvSpPr>
          <p:spPr>
            <a:xfrm>
              <a:off x="2509233" y="4576213"/>
              <a:ext cx="126955" cy="103627"/>
            </a:xfrm>
            <a:custGeom>
              <a:avLst/>
              <a:gdLst/>
              <a:ahLst/>
              <a:cxnLst/>
              <a:rect l="l" t="t" r="r" b="b"/>
              <a:pathLst>
                <a:path w="126955" h="103627">
                  <a:moveTo>
                    <a:pt x="0" y="0"/>
                  </a:moveTo>
                  <a:lnTo>
                    <a:pt x="126955" y="0"/>
                  </a:lnTo>
                  <a:lnTo>
                    <a:pt x="126955" y="103627"/>
                  </a:lnTo>
                  <a:lnTo>
                    <a:pt x="0" y="103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23" name="AutoShape 23"/>
            <p:cNvSpPr/>
            <p:nvPr/>
          </p:nvSpPr>
          <p:spPr>
            <a:xfrm>
              <a:off x="2647583" y="4493493"/>
              <a:ext cx="208687" cy="1656"/>
            </a:xfrm>
            <a:prstGeom prst="line">
              <a:avLst/>
            </a:prstGeom>
            <a:ln w="3132" cap="flat">
              <a:solidFill>
                <a:srgbClr val="F2F2F2"/>
              </a:solidFill>
              <a:prstDash val="solid"/>
              <a:headEnd type="oval" w="lg" len="lg"/>
              <a:tailEnd type="oval" w="lg" len="lg"/>
            </a:ln>
          </p:spPr>
          <p:txBody>
            <a:bodyPr/>
            <a:lstStyle/>
            <a:p>
              <a:endParaRPr lang="en-PH"/>
            </a:p>
          </p:txBody>
        </p:sp>
        <p:sp>
          <p:nvSpPr>
            <p:cNvPr id="24" name="AutoShape 24"/>
            <p:cNvSpPr/>
            <p:nvPr/>
          </p:nvSpPr>
          <p:spPr>
            <a:xfrm>
              <a:off x="2647583" y="4618171"/>
              <a:ext cx="208687" cy="1656"/>
            </a:xfrm>
            <a:prstGeom prst="line">
              <a:avLst/>
            </a:prstGeom>
            <a:ln w="3132" cap="flat">
              <a:solidFill>
                <a:srgbClr val="F2F2F2"/>
              </a:solidFill>
              <a:prstDash val="solid"/>
              <a:headEnd type="oval" w="lg" len="lg"/>
              <a:tailEnd type="none" w="sm" len="sm"/>
            </a:ln>
          </p:spPr>
          <p:txBody>
            <a:bodyPr/>
            <a:lstStyle/>
            <a:p>
              <a:endParaRPr lang="en-PH"/>
            </a:p>
          </p:txBody>
        </p:sp>
        <p:sp>
          <p:nvSpPr>
            <p:cNvPr id="25" name="AutoShape 25"/>
            <p:cNvSpPr/>
            <p:nvPr/>
          </p:nvSpPr>
          <p:spPr>
            <a:xfrm>
              <a:off x="2854555" y="4496851"/>
              <a:ext cx="14" cy="270093"/>
            </a:xfrm>
            <a:prstGeom prst="line">
              <a:avLst/>
            </a:prstGeom>
            <a:ln w="3132" cap="flat">
              <a:solidFill>
                <a:srgbClr val="F2F2F2"/>
              </a:solidFill>
              <a:prstDash val="solid"/>
              <a:headEnd type="none" w="sm" len="sm"/>
              <a:tailEnd type="none" w="sm" len="sm"/>
            </a:ln>
          </p:spPr>
          <p:txBody>
            <a:bodyPr/>
            <a:lstStyle/>
            <a:p>
              <a:endParaRPr lang="en-PH"/>
            </a:p>
          </p:txBody>
        </p:sp>
        <p:sp>
          <p:nvSpPr>
            <p:cNvPr id="26" name="AutoShape 26"/>
            <p:cNvSpPr/>
            <p:nvPr/>
          </p:nvSpPr>
          <p:spPr>
            <a:xfrm flipV="1">
              <a:off x="2856284" y="4618999"/>
              <a:ext cx="128056" cy="828"/>
            </a:xfrm>
            <a:prstGeom prst="line">
              <a:avLst/>
            </a:prstGeom>
            <a:ln w="3132" cap="flat">
              <a:solidFill>
                <a:srgbClr val="F2F2F2"/>
              </a:solidFill>
              <a:prstDash val="solid"/>
              <a:headEnd type="none" w="sm" len="sm"/>
              <a:tailEnd type="none" w="sm" len="sm"/>
            </a:ln>
          </p:spPr>
          <p:txBody>
            <a:bodyPr/>
            <a:lstStyle/>
            <a:p>
              <a:endParaRPr lang="en-PH"/>
            </a:p>
          </p:txBody>
        </p:sp>
        <p:grpSp>
          <p:nvGrpSpPr>
            <p:cNvPr id="27" name="Group 27"/>
            <p:cNvGrpSpPr/>
            <p:nvPr/>
          </p:nvGrpSpPr>
          <p:grpSpPr>
            <a:xfrm>
              <a:off x="2283277" y="4307044"/>
              <a:ext cx="1117524" cy="733375"/>
              <a:chOff x="0" y="0"/>
              <a:chExt cx="812800" cy="533400"/>
            </a:xfrm>
          </p:grpSpPr>
          <p:sp>
            <p:nvSpPr>
              <p:cNvPr id="28" name="Freeform 2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19D97"/>
              </a:solidFill>
            </p:spPr>
            <p:txBody>
              <a:bodyPr/>
              <a:lstStyle/>
              <a:p>
                <a:endParaRPr lang="en-PH"/>
              </a:p>
            </p:txBody>
          </p:sp>
          <p:sp>
            <p:nvSpPr>
              <p:cNvPr id="29" name="TextBox 29"/>
              <p:cNvSpPr txBox="1"/>
              <p:nvPr/>
            </p:nvSpPr>
            <p:spPr>
              <a:xfrm>
                <a:off x="38100" y="60325"/>
                <a:ext cx="736600" cy="396875"/>
              </a:xfrm>
              <a:prstGeom prst="rect">
                <a:avLst/>
              </a:prstGeom>
            </p:spPr>
            <p:txBody>
              <a:bodyPr lIns="35527" tIns="35527" rIns="35527" bIns="35527" rtlCol="0" anchor="ctr"/>
              <a:lstStyle/>
              <a:p>
                <a:pPr algn="ctr">
                  <a:lnSpc>
                    <a:spcPts val="2596"/>
                  </a:lnSpc>
                </a:pPr>
                <a:endParaRPr/>
              </a:p>
            </p:txBody>
          </p:sp>
        </p:grpSp>
        <p:sp>
          <p:nvSpPr>
            <p:cNvPr id="30" name="AutoShape 30"/>
            <p:cNvSpPr/>
            <p:nvPr/>
          </p:nvSpPr>
          <p:spPr>
            <a:xfrm>
              <a:off x="1804441" y="3672386"/>
              <a:ext cx="843132" cy="596175"/>
            </a:xfrm>
            <a:prstGeom prst="line">
              <a:avLst/>
            </a:prstGeom>
            <a:ln w="9396" cap="flat">
              <a:solidFill>
                <a:srgbClr val="3F4042"/>
              </a:solidFill>
              <a:prstDash val="solid"/>
              <a:headEnd type="none" w="sm" len="sm"/>
              <a:tailEnd type="none" w="sm" len="sm"/>
            </a:ln>
          </p:spPr>
          <p:txBody>
            <a:bodyPr/>
            <a:lstStyle/>
            <a:p>
              <a:endParaRPr lang="en-PH"/>
            </a:p>
          </p:txBody>
        </p:sp>
        <p:sp>
          <p:nvSpPr>
            <p:cNvPr id="31" name="AutoShape 31"/>
            <p:cNvSpPr/>
            <p:nvPr/>
          </p:nvSpPr>
          <p:spPr>
            <a:xfrm flipH="1">
              <a:off x="3083603" y="3700335"/>
              <a:ext cx="579223" cy="568226"/>
            </a:xfrm>
            <a:prstGeom prst="line">
              <a:avLst/>
            </a:prstGeom>
            <a:ln w="9396" cap="flat">
              <a:solidFill>
                <a:srgbClr val="3F4042"/>
              </a:solidFill>
              <a:prstDash val="solid"/>
              <a:headEnd type="none" w="sm" len="sm"/>
              <a:tailEnd type="none" w="sm" len="sm"/>
            </a:ln>
          </p:spPr>
          <p:txBody>
            <a:bodyPr/>
            <a:lstStyle/>
            <a:p>
              <a:endParaRPr lang="en-PH"/>
            </a:p>
          </p:txBody>
        </p:sp>
        <p:sp>
          <p:nvSpPr>
            <p:cNvPr id="32" name="AutoShape 32"/>
            <p:cNvSpPr/>
            <p:nvPr/>
          </p:nvSpPr>
          <p:spPr>
            <a:xfrm flipH="1">
              <a:off x="1962473" y="3657921"/>
              <a:ext cx="1482338" cy="0"/>
            </a:xfrm>
            <a:prstGeom prst="line">
              <a:avLst/>
            </a:prstGeom>
            <a:ln w="9396" cap="flat">
              <a:solidFill>
                <a:srgbClr val="3F4042"/>
              </a:solidFill>
              <a:prstDash val="solid"/>
              <a:headEnd type="none" w="sm" len="sm"/>
              <a:tailEnd type="none" w="sm" len="sm"/>
            </a:ln>
          </p:spPr>
          <p:txBody>
            <a:bodyPr/>
            <a:lstStyle/>
            <a:p>
              <a:endParaRPr lang="en-PH"/>
            </a:p>
          </p:txBody>
        </p:sp>
        <p:sp>
          <p:nvSpPr>
            <p:cNvPr id="33" name="Freeform 33"/>
            <p:cNvSpPr/>
            <p:nvPr/>
          </p:nvSpPr>
          <p:spPr>
            <a:xfrm>
              <a:off x="920227" y="3411923"/>
              <a:ext cx="584427" cy="625892"/>
            </a:xfrm>
            <a:custGeom>
              <a:avLst/>
              <a:gdLst/>
              <a:ahLst/>
              <a:cxnLst/>
              <a:rect l="l" t="t" r="r" b="b"/>
              <a:pathLst>
                <a:path w="584427" h="625892">
                  <a:moveTo>
                    <a:pt x="0" y="0"/>
                  </a:moveTo>
                  <a:lnTo>
                    <a:pt x="584427" y="0"/>
                  </a:lnTo>
                  <a:lnTo>
                    <a:pt x="584427" y="625892"/>
                  </a:lnTo>
                  <a:lnTo>
                    <a:pt x="0" y="6258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4" name="Freeform 34"/>
            <p:cNvSpPr/>
            <p:nvPr/>
          </p:nvSpPr>
          <p:spPr>
            <a:xfrm>
              <a:off x="3836827" y="3339934"/>
              <a:ext cx="584427" cy="625892"/>
            </a:xfrm>
            <a:custGeom>
              <a:avLst/>
              <a:gdLst/>
              <a:ahLst/>
              <a:cxnLst/>
              <a:rect l="l" t="t" r="r" b="b"/>
              <a:pathLst>
                <a:path w="584427" h="625892">
                  <a:moveTo>
                    <a:pt x="0" y="0"/>
                  </a:moveTo>
                  <a:lnTo>
                    <a:pt x="584427" y="0"/>
                  </a:lnTo>
                  <a:lnTo>
                    <a:pt x="584427" y="625892"/>
                  </a:lnTo>
                  <a:lnTo>
                    <a:pt x="0" y="6258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5" name="Freeform 35"/>
            <p:cNvSpPr/>
            <p:nvPr/>
          </p:nvSpPr>
          <p:spPr>
            <a:xfrm>
              <a:off x="2565906" y="4324118"/>
              <a:ext cx="574778" cy="615558"/>
            </a:xfrm>
            <a:custGeom>
              <a:avLst/>
              <a:gdLst/>
              <a:ahLst/>
              <a:cxnLst/>
              <a:rect l="l" t="t" r="r" b="b"/>
              <a:pathLst>
                <a:path w="574778" h="615558">
                  <a:moveTo>
                    <a:pt x="0" y="0"/>
                  </a:moveTo>
                  <a:lnTo>
                    <a:pt x="574778" y="0"/>
                  </a:lnTo>
                  <a:lnTo>
                    <a:pt x="574778" y="615558"/>
                  </a:lnTo>
                  <a:lnTo>
                    <a:pt x="0" y="6155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6" name="Freeform 36"/>
            <p:cNvSpPr/>
            <p:nvPr/>
          </p:nvSpPr>
          <p:spPr>
            <a:xfrm>
              <a:off x="1526444" y="3587559"/>
              <a:ext cx="436029" cy="84827"/>
            </a:xfrm>
            <a:custGeom>
              <a:avLst/>
              <a:gdLst/>
              <a:ahLst/>
              <a:cxnLst/>
              <a:rect l="l" t="t" r="r" b="b"/>
              <a:pathLst>
                <a:path w="436029" h="84827">
                  <a:moveTo>
                    <a:pt x="0" y="0"/>
                  </a:moveTo>
                  <a:lnTo>
                    <a:pt x="436029" y="0"/>
                  </a:lnTo>
                  <a:lnTo>
                    <a:pt x="436029" y="84827"/>
                  </a:lnTo>
                  <a:lnTo>
                    <a:pt x="0" y="848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37" name="Freeform 37"/>
            <p:cNvSpPr/>
            <p:nvPr/>
          </p:nvSpPr>
          <p:spPr>
            <a:xfrm>
              <a:off x="3444811" y="3615507"/>
              <a:ext cx="436029" cy="84827"/>
            </a:xfrm>
            <a:custGeom>
              <a:avLst/>
              <a:gdLst/>
              <a:ahLst/>
              <a:cxnLst/>
              <a:rect l="l" t="t" r="r" b="b"/>
              <a:pathLst>
                <a:path w="436029" h="84827">
                  <a:moveTo>
                    <a:pt x="0" y="0"/>
                  </a:moveTo>
                  <a:lnTo>
                    <a:pt x="436029" y="0"/>
                  </a:lnTo>
                  <a:lnTo>
                    <a:pt x="436029" y="84828"/>
                  </a:lnTo>
                  <a:lnTo>
                    <a:pt x="0" y="848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38" name="Freeform 38"/>
            <p:cNvSpPr/>
            <p:nvPr/>
          </p:nvSpPr>
          <p:spPr>
            <a:xfrm>
              <a:off x="2647573" y="4226147"/>
              <a:ext cx="436029" cy="84827"/>
            </a:xfrm>
            <a:custGeom>
              <a:avLst/>
              <a:gdLst/>
              <a:ahLst/>
              <a:cxnLst/>
              <a:rect l="l" t="t" r="r" b="b"/>
              <a:pathLst>
                <a:path w="436029" h="84827">
                  <a:moveTo>
                    <a:pt x="0" y="0"/>
                  </a:moveTo>
                  <a:lnTo>
                    <a:pt x="436030" y="0"/>
                  </a:lnTo>
                  <a:lnTo>
                    <a:pt x="436030" y="84828"/>
                  </a:lnTo>
                  <a:lnTo>
                    <a:pt x="0" y="848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39" name="TextBox 39"/>
            <p:cNvSpPr txBox="1"/>
            <p:nvPr/>
          </p:nvSpPr>
          <p:spPr>
            <a:xfrm>
              <a:off x="789896" y="4081342"/>
              <a:ext cx="880572" cy="215001"/>
            </a:xfrm>
            <a:prstGeom prst="rect">
              <a:avLst/>
            </a:prstGeom>
          </p:spPr>
          <p:txBody>
            <a:bodyPr lIns="0" tIns="0" rIns="0" bIns="0" rtlCol="0" anchor="t">
              <a:spAutoFit/>
            </a:bodyPr>
            <a:lstStyle/>
            <a:p>
              <a:pPr algn="ctr">
                <a:lnSpc>
                  <a:spcPts val="697"/>
                </a:lnSpc>
              </a:pPr>
              <a:r>
                <a:rPr lang="en-US" sz="498">
                  <a:solidFill>
                    <a:srgbClr val="000000"/>
                  </a:solidFill>
                  <a:latin typeface="Open Sans"/>
                  <a:ea typeface="Open Sans"/>
                  <a:cs typeface="Open Sans"/>
                  <a:sym typeface="Open Sans"/>
                </a:rPr>
                <a:t>Local Area Network (LAN)</a:t>
              </a:r>
            </a:p>
          </p:txBody>
        </p:sp>
        <p:sp>
          <p:nvSpPr>
            <p:cNvPr id="40" name="TextBox 40"/>
            <p:cNvSpPr txBox="1"/>
            <p:nvPr/>
          </p:nvSpPr>
          <p:spPr>
            <a:xfrm>
              <a:off x="3738502" y="4011146"/>
              <a:ext cx="880572" cy="215001"/>
            </a:xfrm>
            <a:prstGeom prst="rect">
              <a:avLst/>
            </a:prstGeom>
          </p:spPr>
          <p:txBody>
            <a:bodyPr lIns="0" tIns="0" rIns="0" bIns="0" rtlCol="0" anchor="t">
              <a:spAutoFit/>
            </a:bodyPr>
            <a:lstStyle/>
            <a:p>
              <a:pPr algn="ctr">
                <a:lnSpc>
                  <a:spcPts val="697"/>
                </a:lnSpc>
              </a:pPr>
              <a:r>
                <a:rPr lang="en-US" sz="498">
                  <a:solidFill>
                    <a:srgbClr val="000000"/>
                  </a:solidFill>
                  <a:latin typeface="Open Sans"/>
                  <a:ea typeface="Open Sans"/>
                  <a:cs typeface="Open Sans"/>
                  <a:sym typeface="Open Sans"/>
                </a:rPr>
                <a:t>Local Area Network (LAN)</a:t>
              </a:r>
            </a:p>
          </p:txBody>
        </p:sp>
        <p:sp>
          <p:nvSpPr>
            <p:cNvPr id="41" name="Freeform 41"/>
            <p:cNvSpPr/>
            <p:nvPr/>
          </p:nvSpPr>
          <p:spPr>
            <a:xfrm>
              <a:off x="6048481" y="1391218"/>
              <a:ext cx="5493267" cy="5486400"/>
            </a:xfrm>
            <a:custGeom>
              <a:avLst/>
              <a:gdLst/>
              <a:ahLst/>
              <a:cxnLst/>
              <a:rect l="l" t="t" r="r" b="b"/>
              <a:pathLst>
                <a:path w="5493267" h="5486400">
                  <a:moveTo>
                    <a:pt x="0" y="0"/>
                  </a:moveTo>
                  <a:lnTo>
                    <a:pt x="5493266" y="0"/>
                  </a:lnTo>
                  <a:lnTo>
                    <a:pt x="5493266" y="5486400"/>
                  </a:lnTo>
                  <a:lnTo>
                    <a:pt x="0" y="5486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grpSp>
          <p:nvGrpSpPr>
            <p:cNvPr id="42" name="Group 42"/>
            <p:cNvGrpSpPr/>
            <p:nvPr/>
          </p:nvGrpSpPr>
          <p:grpSpPr>
            <a:xfrm>
              <a:off x="11978654" y="5642973"/>
              <a:ext cx="5349805" cy="2019780"/>
              <a:chOff x="0" y="0"/>
              <a:chExt cx="1313661" cy="495963"/>
            </a:xfrm>
          </p:grpSpPr>
          <p:sp>
            <p:nvSpPr>
              <p:cNvPr id="43" name="Freeform 43"/>
              <p:cNvSpPr/>
              <p:nvPr/>
            </p:nvSpPr>
            <p:spPr>
              <a:xfrm>
                <a:off x="0" y="0"/>
                <a:ext cx="1313661" cy="495963"/>
              </a:xfrm>
              <a:custGeom>
                <a:avLst/>
                <a:gdLst/>
                <a:ahLst/>
                <a:cxnLst/>
                <a:rect l="l" t="t" r="r" b="b"/>
                <a:pathLst>
                  <a:path w="1313661" h="495963">
                    <a:moveTo>
                      <a:pt x="96599" y="0"/>
                    </a:moveTo>
                    <a:lnTo>
                      <a:pt x="1217062" y="0"/>
                    </a:lnTo>
                    <a:cubicBezTo>
                      <a:pt x="1242682" y="0"/>
                      <a:pt x="1267252" y="10177"/>
                      <a:pt x="1285368" y="28293"/>
                    </a:cubicBezTo>
                    <a:cubicBezTo>
                      <a:pt x="1303484" y="46409"/>
                      <a:pt x="1313661" y="70979"/>
                      <a:pt x="1313661" y="96599"/>
                    </a:cubicBezTo>
                    <a:lnTo>
                      <a:pt x="1313661" y="399364"/>
                    </a:lnTo>
                    <a:cubicBezTo>
                      <a:pt x="1313661" y="424984"/>
                      <a:pt x="1303484" y="449554"/>
                      <a:pt x="1285368" y="467670"/>
                    </a:cubicBezTo>
                    <a:cubicBezTo>
                      <a:pt x="1267252" y="485786"/>
                      <a:pt x="1242682" y="495963"/>
                      <a:pt x="1217062" y="495963"/>
                    </a:cubicBezTo>
                    <a:lnTo>
                      <a:pt x="96599" y="495963"/>
                    </a:lnTo>
                    <a:cubicBezTo>
                      <a:pt x="70979" y="495963"/>
                      <a:pt x="46409" y="485786"/>
                      <a:pt x="28293" y="467670"/>
                    </a:cubicBezTo>
                    <a:cubicBezTo>
                      <a:pt x="10177" y="449554"/>
                      <a:pt x="0" y="424984"/>
                      <a:pt x="0" y="399364"/>
                    </a:cubicBezTo>
                    <a:lnTo>
                      <a:pt x="0" y="96599"/>
                    </a:lnTo>
                    <a:cubicBezTo>
                      <a:pt x="0" y="70979"/>
                      <a:pt x="10177" y="46409"/>
                      <a:pt x="28293" y="28293"/>
                    </a:cubicBezTo>
                    <a:cubicBezTo>
                      <a:pt x="46409" y="10177"/>
                      <a:pt x="70979" y="0"/>
                      <a:pt x="96599" y="0"/>
                    </a:cubicBezTo>
                    <a:close/>
                  </a:path>
                </a:pathLst>
              </a:custGeom>
              <a:solidFill>
                <a:srgbClr val="F2F2F2"/>
              </a:solidFill>
            </p:spPr>
            <p:txBody>
              <a:bodyPr/>
              <a:lstStyle/>
              <a:p>
                <a:endParaRPr lang="en-PH"/>
              </a:p>
            </p:txBody>
          </p:sp>
          <p:sp>
            <p:nvSpPr>
              <p:cNvPr id="44" name="TextBox 44"/>
              <p:cNvSpPr txBox="1"/>
              <p:nvPr/>
            </p:nvSpPr>
            <p:spPr>
              <a:xfrm>
                <a:off x="0" y="-28575"/>
                <a:ext cx="1313661" cy="524538"/>
              </a:xfrm>
              <a:prstGeom prst="rect">
                <a:avLst/>
              </a:prstGeom>
            </p:spPr>
            <p:txBody>
              <a:bodyPr lIns="202999" tIns="202999" rIns="202999" bIns="202999" rtlCol="0" anchor="ctr"/>
              <a:lstStyle/>
              <a:p>
                <a:pPr algn="ctr">
                  <a:lnSpc>
                    <a:spcPts val="2595"/>
                  </a:lnSpc>
                </a:pPr>
                <a:endParaRPr/>
              </a:p>
            </p:txBody>
          </p:sp>
        </p:grpSp>
        <p:sp>
          <p:nvSpPr>
            <p:cNvPr id="45" name="TextBox 45"/>
            <p:cNvSpPr txBox="1"/>
            <p:nvPr/>
          </p:nvSpPr>
          <p:spPr>
            <a:xfrm>
              <a:off x="14301717" y="7496887"/>
              <a:ext cx="1094254" cy="99182"/>
            </a:xfrm>
            <a:prstGeom prst="rect">
              <a:avLst/>
            </a:prstGeom>
          </p:spPr>
          <p:txBody>
            <a:bodyPr lIns="0" tIns="0" rIns="0" bIns="0" rtlCol="0" anchor="t">
              <a:spAutoFit/>
            </a:bodyPr>
            <a:lstStyle/>
            <a:p>
              <a:pPr algn="ctr">
                <a:lnSpc>
                  <a:spcPts val="690"/>
                </a:lnSpc>
              </a:pPr>
              <a:r>
                <a:rPr lang="en-US" sz="493">
                  <a:solidFill>
                    <a:srgbClr val="000000"/>
                  </a:solidFill>
                  <a:latin typeface="Open Sans"/>
                  <a:ea typeface="Open Sans"/>
                  <a:cs typeface="Open Sans"/>
                  <a:sym typeface="Open Sans"/>
                </a:rPr>
                <a:t>Local Area Network (LAN)</a:t>
              </a:r>
            </a:p>
          </p:txBody>
        </p:sp>
        <p:grpSp>
          <p:nvGrpSpPr>
            <p:cNvPr id="46" name="Group 46"/>
            <p:cNvGrpSpPr/>
            <p:nvPr/>
          </p:nvGrpSpPr>
          <p:grpSpPr>
            <a:xfrm>
              <a:off x="12619893" y="5804249"/>
              <a:ext cx="1142404" cy="749703"/>
              <a:chOff x="0" y="0"/>
              <a:chExt cx="812800" cy="533400"/>
            </a:xfrm>
          </p:grpSpPr>
          <p:sp>
            <p:nvSpPr>
              <p:cNvPr id="47" name="Freeform 4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E59"/>
              </a:solidFill>
            </p:spPr>
            <p:txBody>
              <a:bodyPr/>
              <a:lstStyle/>
              <a:p>
                <a:endParaRPr lang="en-PH"/>
              </a:p>
            </p:txBody>
          </p:sp>
          <p:sp>
            <p:nvSpPr>
              <p:cNvPr id="48" name="TextBox 48"/>
              <p:cNvSpPr txBox="1"/>
              <p:nvPr/>
            </p:nvSpPr>
            <p:spPr>
              <a:xfrm>
                <a:off x="38100" y="60325"/>
                <a:ext cx="736600" cy="396875"/>
              </a:xfrm>
              <a:prstGeom prst="rect">
                <a:avLst/>
              </a:prstGeom>
            </p:spPr>
            <p:txBody>
              <a:bodyPr lIns="50800" tIns="50800" rIns="50800" bIns="50800" rtlCol="0" anchor="ctr"/>
              <a:lstStyle/>
              <a:p>
                <a:pPr algn="ctr">
                  <a:lnSpc>
                    <a:spcPts val="2596"/>
                  </a:lnSpc>
                </a:pPr>
                <a:endParaRPr/>
              </a:p>
            </p:txBody>
          </p:sp>
        </p:grpSp>
        <p:grpSp>
          <p:nvGrpSpPr>
            <p:cNvPr id="49" name="Group 49"/>
            <p:cNvGrpSpPr/>
            <p:nvPr/>
          </p:nvGrpSpPr>
          <p:grpSpPr>
            <a:xfrm>
              <a:off x="15562283" y="5709657"/>
              <a:ext cx="1124937" cy="738240"/>
              <a:chOff x="0" y="0"/>
              <a:chExt cx="812800" cy="533400"/>
            </a:xfrm>
          </p:grpSpPr>
          <p:sp>
            <p:nvSpPr>
              <p:cNvPr id="50" name="Freeform 5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1495"/>
              </a:solidFill>
            </p:spPr>
            <p:txBody>
              <a:bodyPr/>
              <a:lstStyle/>
              <a:p>
                <a:endParaRPr lang="en-PH"/>
              </a:p>
            </p:txBody>
          </p:sp>
          <p:sp>
            <p:nvSpPr>
              <p:cNvPr id="51" name="TextBox 51"/>
              <p:cNvSpPr txBox="1"/>
              <p:nvPr/>
            </p:nvSpPr>
            <p:spPr>
              <a:xfrm>
                <a:off x="38100" y="60325"/>
                <a:ext cx="736600" cy="396875"/>
              </a:xfrm>
              <a:prstGeom prst="rect">
                <a:avLst/>
              </a:prstGeom>
            </p:spPr>
            <p:txBody>
              <a:bodyPr lIns="35872" tIns="35872" rIns="35872" bIns="35872" rtlCol="0" anchor="ctr"/>
              <a:lstStyle/>
              <a:p>
                <a:pPr algn="ctr">
                  <a:lnSpc>
                    <a:spcPts val="2596"/>
                  </a:lnSpc>
                </a:pPr>
                <a:endParaRPr/>
              </a:p>
            </p:txBody>
          </p:sp>
        </p:grpSp>
        <p:grpSp>
          <p:nvGrpSpPr>
            <p:cNvPr id="52" name="Group 52"/>
            <p:cNvGrpSpPr/>
            <p:nvPr/>
          </p:nvGrpSpPr>
          <p:grpSpPr>
            <a:xfrm>
              <a:off x="14277738" y="6700254"/>
              <a:ext cx="1037131" cy="680617"/>
              <a:chOff x="0" y="0"/>
              <a:chExt cx="812800" cy="533400"/>
            </a:xfrm>
          </p:grpSpPr>
          <p:sp>
            <p:nvSpPr>
              <p:cNvPr id="53" name="Freeform 53"/>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19D97"/>
              </a:solidFill>
            </p:spPr>
            <p:txBody>
              <a:bodyPr/>
              <a:lstStyle/>
              <a:p>
                <a:endParaRPr lang="en-PH"/>
              </a:p>
            </p:txBody>
          </p:sp>
          <p:sp>
            <p:nvSpPr>
              <p:cNvPr id="54" name="TextBox 54"/>
              <p:cNvSpPr txBox="1"/>
              <p:nvPr/>
            </p:nvSpPr>
            <p:spPr>
              <a:xfrm>
                <a:off x="38100" y="60325"/>
                <a:ext cx="736600" cy="396875"/>
              </a:xfrm>
              <a:prstGeom prst="rect">
                <a:avLst/>
              </a:prstGeom>
            </p:spPr>
            <p:txBody>
              <a:bodyPr lIns="35527" tIns="35527" rIns="35527" bIns="35527" rtlCol="0" anchor="ctr"/>
              <a:lstStyle/>
              <a:p>
                <a:pPr algn="ctr">
                  <a:lnSpc>
                    <a:spcPts val="2596"/>
                  </a:lnSpc>
                </a:pPr>
                <a:endParaRPr/>
              </a:p>
            </p:txBody>
          </p:sp>
        </p:grpSp>
        <p:sp>
          <p:nvSpPr>
            <p:cNvPr id="55" name="Freeform 55"/>
            <p:cNvSpPr/>
            <p:nvPr/>
          </p:nvSpPr>
          <p:spPr>
            <a:xfrm>
              <a:off x="14964331" y="6943213"/>
              <a:ext cx="255412" cy="242641"/>
            </a:xfrm>
            <a:custGeom>
              <a:avLst/>
              <a:gdLst/>
              <a:ahLst/>
              <a:cxnLst/>
              <a:rect l="l" t="t" r="r" b="b"/>
              <a:pathLst>
                <a:path w="255412" h="242641">
                  <a:moveTo>
                    <a:pt x="0" y="0"/>
                  </a:moveTo>
                  <a:lnTo>
                    <a:pt x="255412" y="0"/>
                  </a:lnTo>
                  <a:lnTo>
                    <a:pt x="255412" y="242641"/>
                  </a:lnTo>
                  <a:lnTo>
                    <a:pt x="0" y="2426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56" name="Freeform 56"/>
            <p:cNvSpPr/>
            <p:nvPr/>
          </p:nvSpPr>
          <p:spPr>
            <a:xfrm>
              <a:off x="14487887" y="6895975"/>
              <a:ext cx="126955" cy="103627"/>
            </a:xfrm>
            <a:custGeom>
              <a:avLst/>
              <a:gdLst/>
              <a:ahLst/>
              <a:cxnLst/>
              <a:rect l="l" t="t" r="r" b="b"/>
              <a:pathLst>
                <a:path w="126955" h="103627">
                  <a:moveTo>
                    <a:pt x="0" y="0"/>
                  </a:moveTo>
                  <a:lnTo>
                    <a:pt x="126955" y="0"/>
                  </a:lnTo>
                  <a:lnTo>
                    <a:pt x="126955" y="103627"/>
                  </a:lnTo>
                  <a:lnTo>
                    <a:pt x="0" y="103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57" name="Freeform 57"/>
            <p:cNvSpPr/>
            <p:nvPr/>
          </p:nvSpPr>
          <p:spPr>
            <a:xfrm>
              <a:off x="14487887" y="7022575"/>
              <a:ext cx="126955" cy="103627"/>
            </a:xfrm>
            <a:custGeom>
              <a:avLst/>
              <a:gdLst/>
              <a:ahLst/>
              <a:cxnLst/>
              <a:rect l="l" t="t" r="r" b="b"/>
              <a:pathLst>
                <a:path w="126955" h="103627">
                  <a:moveTo>
                    <a:pt x="0" y="0"/>
                  </a:moveTo>
                  <a:lnTo>
                    <a:pt x="126955" y="0"/>
                  </a:lnTo>
                  <a:lnTo>
                    <a:pt x="126955" y="103627"/>
                  </a:lnTo>
                  <a:lnTo>
                    <a:pt x="0" y="103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58" name="AutoShape 58"/>
            <p:cNvSpPr/>
            <p:nvPr/>
          </p:nvSpPr>
          <p:spPr>
            <a:xfrm>
              <a:off x="14626237" y="6939855"/>
              <a:ext cx="208687" cy="1656"/>
            </a:xfrm>
            <a:prstGeom prst="line">
              <a:avLst/>
            </a:prstGeom>
            <a:ln w="12528" cap="flat">
              <a:solidFill>
                <a:srgbClr val="F2F2F2"/>
              </a:solidFill>
              <a:prstDash val="solid"/>
              <a:headEnd type="oval" w="lg" len="lg"/>
              <a:tailEnd type="oval" w="lg" len="lg"/>
            </a:ln>
          </p:spPr>
          <p:txBody>
            <a:bodyPr/>
            <a:lstStyle/>
            <a:p>
              <a:endParaRPr lang="en-PH"/>
            </a:p>
          </p:txBody>
        </p:sp>
        <p:sp>
          <p:nvSpPr>
            <p:cNvPr id="59" name="AutoShape 59"/>
            <p:cNvSpPr/>
            <p:nvPr/>
          </p:nvSpPr>
          <p:spPr>
            <a:xfrm>
              <a:off x="14626237" y="7064533"/>
              <a:ext cx="208687" cy="1656"/>
            </a:xfrm>
            <a:prstGeom prst="line">
              <a:avLst/>
            </a:prstGeom>
            <a:ln w="12528" cap="flat">
              <a:solidFill>
                <a:srgbClr val="F2F2F2"/>
              </a:solidFill>
              <a:prstDash val="solid"/>
              <a:headEnd type="oval" w="lg" len="lg"/>
              <a:tailEnd type="none" w="sm" len="sm"/>
            </a:ln>
          </p:spPr>
          <p:txBody>
            <a:bodyPr/>
            <a:lstStyle/>
            <a:p>
              <a:endParaRPr lang="en-PH"/>
            </a:p>
          </p:txBody>
        </p:sp>
        <p:sp>
          <p:nvSpPr>
            <p:cNvPr id="60" name="AutoShape 60"/>
            <p:cNvSpPr/>
            <p:nvPr/>
          </p:nvSpPr>
          <p:spPr>
            <a:xfrm>
              <a:off x="14833209" y="6943213"/>
              <a:ext cx="14" cy="270093"/>
            </a:xfrm>
            <a:prstGeom prst="line">
              <a:avLst/>
            </a:prstGeom>
            <a:ln w="12528" cap="flat">
              <a:solidFill>
                <a:srgbClr val="F2F2F2"/>
              </a:solidFill>
              <a:prstDash val="solid"/>
              <a:headEnd type="none" w="sm" len="sm"/>
              <a:tailEnd type="none" w="sm" len="sm"/>
            </a:ln>
          </p:spPr>
          <p:txBody>
            <a:bodyPr/>
            <a:lstStyle/>
            <a:p>
              <a:endParaRPr lang="en-PH"/>
            </a:p>
          </p:txBody>
        </p:sp>
        <p:sp>
          <p:nvSpPr>
            <p:cNvPr id="61" name="AutoShape 61"/>
            <p:cNvSpPr/>
            <p:nvPr/>
          </p:nvSpPr>
          <p:spPr>
            <a:xfrm flipV="1">
              <a:off x="14834938" y="7065361"/>
              <a:ext cx="128056" cy="828"/>
            </a:xfrm>
            <a:prstGeom prst="line">
              <a:avLst/>
            </a:prstGeom>
            <a:ln w="12528" cap="flat">
              <a:solidFill>
                <a:srgbClr val="F2F2F2"/>
              </a:solidFill>
              <a:prstDash val="solid"/>
              <a:headEnd type="none" w="sm" len="sm"/>
              <a:tailEnd type="none" w="sm" len="sm"/>
            </a:ln>
          </p:spPr>
          <p:txBody>
            <a:bodyPr/>
            <a:lstStyle/>
            <a:p>
              <a:endParaRPr lang="en-PH"/>
            </a:p>
          </p:txBody>
        </p:sp>
        <p:grpSp>
          <p:nvGrpSpPr>
            <p:cNvPr id="62" name="Group 62"/>
            <p:cNvGrpSpPr/>
            <p:nvPr/>
          </p:nvGrpSpPr>
          <p:grpSpPr>
            <a:xfrm>
              <a:off x="14261931" y="6753406"/>
              <a:ext cx="1117524" cy="733375"/>
              <a:chOff x="0" y="0"/>
              <a:chExt cx="812800" cy="533400"/>
            </a:xfrm>
          </p:grpSpPr>
          <p:sp>
            <p:nvSpPr>
              <p:cNvPr id="63" name="Freeform 63"/>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19D97"/>
              </a:solidFill>
            </p:spPr>
            <p:txBody>
              <a:bodyPr/>
              <a:lstStyle/>
              <a:p>
                <a:endParaRPr lang="en-PH"/>
              </a:p>
            </p:txBody>
          </p:sp>
          <p:sp>
            <p:nvSpPr>
              <p:cNvPr id="64" name="TextBox 64"/>
              <p:cNvSpPr txBox="1"/>
              <p:nvPr/>
            </p:nvSpPr>
            <p:spPr>
              <a:xfrm>
                <a:off x="38100" y="60325"/>
                <a:ext cx="736600" cy="396875"/>
              </a:xfrm>
              <a:prstGeom prst="rect">
                <a:avLst/>
              </a:prstGeom>
            </p:spPr>
            <p:txBody>
              <a:bodyPr lIns="35527" tIns="35527" rIns="35527" bIns="35527" rtlCol="0" anchor="ctr"/>
              <a:lstStyle/>
              <a:p>
                <a:pPr algn="ctr">
                  <a:lnSpc>
                    <a:spcPts val="2596"/>
                  </a:lnSpc>
                </a:pPr>
                <a:endParaRPr/>
              </a:p>
            </p:txBody>
          </p:sp>
        </p:grpSp>
        <p:sp>
          <p:nvSpPr>
            <p:cNvPr id="65" name="AutoShape 65"/>
            <p:cNvSpPr/>
            <p:nvPr/>
          </p:nvSpPr>
          <p:spPr>
            <a:xfrm>
              <a:off x="13783095" y="6118748"/>
              <a:ext cx="843132" cy="596175"/>
            </a:xfrm>
            <a:prstGeom prst="line">
              <a:avLst/>
            </a:prstGeom>
            <a:ln w="12528" cap="flat">
              <a:solidFill>
                <a:srgbClr val="3F4042"/>
              </a:solidFill>
              <a:prstDash val="solid"/>
              <a:headEnd type="none" w="sm" len="sm"/>
              <a:tailEnd type="none" w="sm" len="sm"/>
            </a:ln>
          </p:spPr>
          <p:txBody>
            <a:bodyPr/>
            <a:lstStyle/>
            <a:p>
              <a:endParaRPr lang="en-PH"/>
            </a:p>
          </p:txBody>
        </p:sp>
        <p:sp>
          <p:nvSpPr>
            <p:cNvPr id="66" name="AutoShape 66"/>
            <p:cNvSpPr/>
            <p:nvPr/>
          </p:nvSpPr>
          <p:spPr>
            <a:xfrm flipH="1">
              <a:off x="15062257" y="6146697"/>
              <a:ext cx="579223" cy="568226"/>
            </a:xfrm>
            <a:prstGeom prst="line">
              <a:avLst/>
            </a:prstGeom>
            <a:ln w="12528" cap="flat">
              <a:solidFill>
                <a:srgbClr val="3F4042"/>
              </a:solidFill>
              <a:prstDash val="solid"/>
              <a:headEnd type="none" w="sm" len="sm"/>
              <a:tailEnd type="none" w="sm" len="sm"/>
            </a:ln>
          </p:spPr>
          <p:txBody>
            <a:bodyPr/>
            <a:lstStyle/>
            <a:p>
              <a:endParaRPr lang="en-PH"/>
            </a:p>
          </p:txBody>
        </p:sp>
        <p:sp>
          <p:nvSpPr>
            <p:cNvPr id="67" name="AutoShape 67"/>
            <p:cNvSpPr/>
            <p:nvPr/>
          </p:nvSpPr>
          <p:spPr>
            <a:xfrm flipH="1">
              <a:off x="13941127" y="6104283"/>
              <a:ext cx="1482338" cy="0"/>
            </a:xfrm>
            <a:prstGeom prst="line">
              <a:avLst/>
            </a:prstGeom>
            <a:ln w="12528" cap="flat">
              <a:solidFill>
                <a:srgbClr val="3F4042"/>
              </a:solidFill>
              <a:prstDash val="solid"/>
              <a:headEnd type="none" w="sm" len="sm"/>
              <a:tailEnd type="none" w="sm" len="sm"/>
            </a:ln>
          </p:spPr>
          <p:txBody>
            <a:bodyPr/>
            <a:lstStyle/>
            <a:p>
              <a:endParaRPr lang="en-PH"/>
            </a:p>
          </p:txBody>
        </p:sp>
        <p:sp>
          <p:nvSpPr>
            <p:cNvPr id="68" name="Freeform 68"/>
            <p:cNvSpPr/>
            <p:nvPr/>
          </p:nvSpPr>
          <p:spPr>
            <a:xfrm>
              <a:off x="12898881" y="5858285"/>
              <a:ext cx="584427" cy="625892"/>
            </a:xfrm>
            <a:custGeom>
              <a:avLst/>
              <a:gdLst/>
              <a:ahLst/>
              <a:cxnLst/>
              <a:rect l="l" t="t" r="r" b="b"/>
              <a:pathLst>
                <a:path w="584427" h="625892">
                  <a:moveTo>
                    <a:pt x="0" y="0"/>
                  </a:moveTo>
                  <a:lnTo>
                    <a:pt x="584427" y="0"/>
                  </a:lnTo>
                  <a:lnTo>
                    <a:pt x="584427" y="625892"/>
                  </a:lnTo>
                  <a:lnTo>
                    <a:pt x="0" y="6258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69" name="Freeform 69"/>
            <p:cNvSpPr/>
            <p:nvPr/>
          </p:nvSpPr>
          <p:spPr>
            <a:xfrm>
              <a:off x="15815481" y="5786296"/>
              <a:ext cx="584427" cy="625892"/>
            </a:xfrm>
            <a:custGeom>
              <a:avLst/>
              <a:gdLst/>
              <a:ahLst/>
              <a:cxnLst/>
              <a:rect l="l" t="t" r="r" b="b"/>
              <a:pathLst>
                <a:path w="584427" h="625892">
                  <a:moveTo>
                    <a:pt x="0" y="0"/>
                  </a:moveTo>
                  <a:lnTo>
                    <a:pt x="584427" y="0"/>
                  </a:lnTo>
                  <a:lnTo>
                    <a:pt x="584427" y="625892"/>
                  </a:lnTo>
                  <a:lnTo>
                    <a:pt x="0" y="6258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70" name="Freeform 70"/>
            <p:cNvSpPr/>
            <p:nvPr/>
          </p:nvSpPr>
          <p:spPr>
            <a:xfrm>
              <a:off x="14544560" y="6770480"/>
              <a:ext cx="574778" cy="615558"/>
            </a:xfrm>
            <a:custGeom>
              <a:avLst/>
              <a:gdLst/>
              <a:ahLst/>
              <a:cxnLst/>
              <a:rect l="l" t="t" r="r" b="b"/>
              <a:pathLst>
                <a:path w="574778" h="615558">
                  <a:moveTo>
                    <a:pt x="0" y="0"/>
                  </a:moveTo>
                  <a:lnTo>
                    <a:pt x="574778" y="0"/>
                  </a:lnTo>
                  <a:lnTo>
                    <a:pt x="574778" y="615558"/>
                  </a:lnTo>
                  <a:lnTo>
                    <a:pt x="0" y="6155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71" name="Freeform 71"/>
            <p:cNvSpPr/>
            <p:nvPr/>
          </p:nvSpPr>
          <p:spPr>
            <a:xfrm>
              <a:off x="13505098" y="6033921"/>
              <a:ext cx="436029" cy="84827"/>
            </a:xfrm>
            <a:custGeom>
              <a:avLst/>
              <a:gdLst/>
              <a:ahLst/>
              <a:cxnLst/>
              <a:rect l="l" t="t" r="r" b="b"/>
              <a:pathLst>
                <a:path w="436029" h="84827">
                  <a:moveTo>
                    <a:pt x="0" y="0"/>
                  </a:moveTo>
                  <a:lnTo>
                    <a:pt x="436029" y="0"/>
                  </a:lnTo>
                  <a:lnTo>
                    <a:pt x="436029" y="84827"/>
                  </a:lnTo>
                  <a:lnTo>
                    <a:pt x="0" y="848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72" name="Freeform 72"/>
            <p:cNvSpPr/>
            <p:nvPr/>
          </p:nvSpPr>
          <p:spPr>
            <a:xfrm>
              <a:off x="15423465" y="6061870"/>
              <a:ext cx="436029" cy="84827"/>
            </a:xfrm>
            <a:custGeom>
              <a:avLst/>
              <a:gdLst/>
              <a:ahLst/>
              <a:cxnLst/>
              <a:rect l="l" t="t" r="r" b="b"/>
              <a:pathLst>
                <a:path w="436029" h="84827">
                  <a:moveTo>
                    <a:pt x="0" y="0"/>
                  </a:moveTo>
                  <a:lnTo>
                    <a:pt x="436029" y="0"/>
                  </a:lnTo>
                  <a:lnTo>
                    <a:pt x="436029" y="84827"/>
                  </a:lnTo>
                  <a:lnTo>
                    <a:pt x="0" y="848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73" name="Freeform 73"/>
            <p:cNvSpPr/>
            <p:nvPr/>
          </p:nvSpPr>
          <p:spPr>
            <a:xfrm>
              <a:off x="14626227" y="6672509"/>
              <a:ext cx="436029" cy="84827"/>
            </a:xfrm>
            <a:custGeom>
              <a:avLst/>
              <a:gdLst/>
              <a:ahLst/>
              <a:cxnLst/>
              <a:rect l="l" t="t" r="r" b="b"/>
              <a:pathLst>
                <a:path w="436029" h="84827">
                  <a:moveTo>
                    <a:pt x="0" y="0"/>
                  </a:moveTo>
                  <a:lnTo>
                    <a:pt x="436030" y="0"/>
                  </a:lnTo>
                  <a:lnTo>
                    <a:pt x="436030" y="84828"/>
                  </a:lnTo>
                  <a:lnTo>
                    <a:pt x="0" y="848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74" name="TextBox 74"/>
            <p:cNvSpPr txBox="1"/>
            <p:nvPr/>
          </p:nvSpPr>
          <p:spPr>
            <a:xfrm>
              <a:off x="12768550" y="6527704"/>
              <a:ext cx="880572" cy="215001"/>
            </a:xfrm>
            <a:prstGeom prst="rect">
              <a:avLst/>
            </a:prstGeom>
          </p:spPr>
          <p:txBody>
            <a:bodyPr lIns="0" tIns="0" rIns="0" bIns="0" rtlCol="0" anchor="t">
              <a:spAutoFit/>
            </a:bodyPr>
            <a:lstStyle/>
            <a:p>
              <a:pPr algn="ctr">
                <a:lnSpc>
                  <a:spcPts val="697"/>
                </a:lnSpc>
              </a:pPr>
              <a:r>
                <a:rPr lang="en-US" sz="498">
                  <a:solidFill>
                    <a:srgbClr val="000000"/>
                  </a:solidFill>
                  <a:latin typeface="Open Sans"/>
                  <a:ea typeface="Open Sans"/>
                  <a:cs typeface="Open Sans"/>
                  <a:sym typeface="Open Sans"/>
                </a:rPr>
                <a:t>Local Area Network (LAN)</a:t>
              </a:r>
            </a:p>
          </p:txBody>
        </p:sp>
        <p:sp>
          <p:nvSpPr>
            <p:cNvPr id="75" name="TextBox 75"/>
            <p:cNvSpPr txBox="1"/>
            <p:nvPr/>
          </p:nvSpPr>
          <p:spPr>
            <a:xfrm>
              <a:off x="15717156" y="6457508"/>
              <a:ext cx="880572" cy="215001"/>
            </a:xfrm>
            <a:prstGeom prst="rect">
              <a:avLst/>
            </a:prstGeom>
          </p:spPr>
          <p:txBody>
            <a:bodyPr lIns="0" tIns="0" rIns="0" bIns="0" rtlCol="0" anchor="t">
              <a:spAutoFit/>
            </a:bodyPr>
            <a:lstStyle/>
            <a:p>
              <a:pPr algn="ctr">
                <a:lnSpc>
                  <a:spcPts val="697"/>
                </a:lnSpc>
              </a:pPr>
              <a:r>
                <a:rPr lang="en-US" sz="498">
                  <a:solidFill>
                    <a:srgbClr val="000000"/>
                  </a:solidFill>
                  <a:latin typeface="Open Sans"/>
                  <a:ea typeface="Open Sans"/>
                  <a:cs typeface="Open Sans"/>
                  <a:sym typeface="Open Sans"/>
                </a:rPr>
                <a:t>Local Area Network (LAN)</a:t>
              </a:r>
            </a:p>
          </p:txBody>
        </p:sp>
        <p:grpSp>
          <p:nvGrpSpPr>
            <p:cNvPr id="76" name="Group 76"/>
            <p:cNvGrpSpPr/>
            <p:nvPr/>
          </p:nvGrpSpPr>
          <p:grpSpPr>
            <a:xfrm>
              <a:off x="11978654" y="588415"/>
              <a:ext cx="5349805" cy="2019780"/>
              <a:chOff x="0" y="0"/>
              <a:chExt cx="1313661" cy="495963"/>
            </a:xfrm>
          </p:grpSpPr>
          <p:sp>
            <p:nvSpPr>
              <p:cNvPr id="77" name="Freeform 77"/>
              <p:cNvSpPr/>
              <p:nvPr/>
            </p:nvSpPr>
            <p:spPr>
              <a:xfrm>
                <a:off x="0" y="0"/>
                <a:ext cx="1313661" cy="495963"/>
              </a:xfrm>
              <a:custGeom>
                <a:avLst/>
                <a:gdLst/>
                <a:ahLst/>
                <a:cxnLst/>
                <a:rect l="l" t="t" r="r" b="b"/>
                <a:pathLst>
                  <a:path w="1313661" h="495963">
                    <a:moveTo>
                      <a:pt x="96599" y="0"/>
                    </a:moveTo>
                    <a:lnTo>
                      <a:pt x="1217062" y="0"/>
                    </a:lnTo>
                    <a:cubicBezTo>
                      <a:pt x="1242682" y="0"/>
                      <a:pt x="1267252" y="10177"/>
                      <a:pt x="1285368" y="28293"/>
                    </a:cubicBezTo>
                    <a:cubicBezTo>
                      <a:pt x="1303484" y="46409"/>
                      <a:pt x="1313661" y="70979"/>
                      <a:pt x="1313661" y="96599"/>
                    </a:cubicBezTo>
                    <a:lnTo>
                      <a:pt x="1313661" y="399364"/>
                    </a:lnTo>
                    <a:cubicBezTo>
                      <a:pt x="1313661" y="424984"/>
                      <a:pt x="1303484" y="449554"/>
                      <a:pt x="1285368" y="467670"/>
                    </a:cubicBezTo>
                    <a:cubicBezTo>
                      <a:pt x="1267252" y="485786"/>
                      <a:pt x="1242682" y="495963"/>
                      <a:pt x="1217062" y="495963"/>
                    </a:cubicBezTo>
                    <a:lnTo>
                      <a:pt x="96599" y="495963"/>
                    </a:lnTo>
                    <a:cubicBezTo>
                      <a:pt x="70979" y="495963"/>
                      <a:pt x="46409" y="485786"/>
                      <a:pt x="28293" y="467670"/>
                    </a:cubicBezTo>
                    <a:cubicBezTo>
                      <a:pt x="10177" y="449554"/>
                      <a:pt x="0" y="424984"/>
                      <a:pt x="0" y="399364"/>
                    </a:cubicBezTo>
                    <a:lnTo>
                      <a:pt x="0" y="96599"/>
                    </a:lnTo>
                    <a:cubicBezTo>
                      <a:pt x="0" y="70979"/>
                      <a:pt x="10177" y="46409"/>
                      <a:pt x="28293" y="28293"/>
                    </a:cubicBezTo>
                    <a:cubicBezTo>
                      <a:pt x="46409" y="10177"/>
                      <a:pt x="70979" y="0"/>
                      <a:pt x="96599" y="0"/>
                    </a:cubicBezTo>
                    <a:close/>
                  </a:path>
                </a:pathLst>
              </a:custGeom>
              <a:solidFill>
                <a:srgbClr val="F2F2F2"/>
              </a:solidFill>
            </p:spPr>
            <p:txBody>
              <a:bodyPr/>
              <a:lstStyle/>
              <a:p>
                <a:endParaRPr lang="en-PH"/>
              </a:p>
            </p:txBody>
          </p:sp>
          <p:sp>
            <p:nvSpPr>
              <p:cNvPr id="78" name="TextBox 78"/>
              <p:cNvSpPr txBox="1"/>
              <p:nvPr/>
            </p:nvSpPr>
            <p:spPr>
              <a:xfrm>
                <a:off x="0" y="-28575"/>
                <a:ext cx="1313661" cy="524538"/>
              </a:xfrm>
              <a:prstGeom prst="rect">
                <a:avLst/>
              </a:prstGeom>
            </p:spPr>
            <p:txBody>
              <a:bodyPr lIns="202999" tIns="202999" rIns="202999" bIns="202999" rtlCol="0" anchor="ctr"/>
              <a:lstStyle/>
              <a:p>
                <a:pPr algn="ctr">
                  <a:lnSpc>
                    <a:spcPts val="2595"/>
                  </a:lnSpc>
                </a:pPr>
                <a:endParaRPr/>
              </a:p>
            </p:txBody>
          </p:sp>
        </p:grpSp>
        <p:sp>
          <p:nvSpPr>
            <p:cNvPr id="79" name="TextBox 79"/>
            <p:cNvSpPr txBox="1"/>
            <p:nvPr/>
          </p:nvSpPr>
          <p:spPr>
            <a:xfrm>
              <a:off x="14301717" y="2442329"/>
              <a:ext cx="1094254" cy="99182"/>
            </a:xfrm>
            <a:prstGeom prst="rect">
              <a:avLst/>
            </a:prstGeom>
          </p:spPr>
          <p:txBody>
            <a:bodyPr lIns="0" tIns="0" rIns="0" bIns="0" rtlCol="0" anchor="t">
              <a:spAutoFit/>
            </a:bodyPr>
            <a:lstStyle/>
            <a:p>
              <a:pPr algn="ctr">
                <a:lnSpc>
                  <a:spcPts val="690"/>
                </a:lnSpc>
              </a:pPr>
              <a:r>
                <a:rPr lang="en-US" sz="493">
                  <a:solidFill>
                    <a:srgbClr val="000000"/>
                  </a:solidFill>
                  <a:latin typeface="Open Sans"/>
                  <a:ea typeface="Open Sans"/>
                  <a:cs typeface="Open Sans"/>
                  <a:sym typeface="Open Sans"/>
                </a:rPr>
                <a:t>Local Area Network (LAN)</a:t>
              </a:r>
            </a:p>
          </p:txBody>
        </p:sp>
        <p:grpSp>
          <p:nvGrpSpPr>
            <p:cNvPr id="80" name="Group 80"/>
            <p:cNvGrpSpPr/>
            <p:nvPr/>
          </p:nvGrpSpPr>
          <p:grpSpPr>
            <a:xfrm>
              <a:off x="12619893" y="749692"/>
              <a:ext cx="1142404" cy="749703"/>
              <a:chOff x="0" y="0"/>
              <a:chExt cx="812800" cy="533400"/>
            </a:xfrm>
          </p:grpSpPr>
          <p:sp>
            <p:nvSpPr>
              <p:cNvPr id="81" name="Freeform 81"/>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E59"/>
              </a:solidFill>
            </p:spPr>
            <p:txBody>
              <a:bodyPr/>
              <a:lstStyle/>
              <a:p>
                <a:endParaRPr lang="en-PH"/>
              </a:p>
            </p:txBody>
          </p:sp>
          <p:sp>
            <p:nvSpPr>
              <p:cNvPr id="82" name="TextBox 82"/>
              <p:cNvSpPr txBox="1"/>
              <p:nvPr/>
            </p:nvSpPr>
            <p:spPr>
              <a:xfrm>
                <a:off x="38100" y="60325"/>
                <a:ext cx="736600" cy="396875"/>
              </a:xfrm>
              <a:prstGeom prst="rect">
                <a:avLst/>
              </a:prstGeom>
            </p:spPr>
            <p:txBody>
              <a:bodyPr lIns="50800" tIns="50800" rIns="50800" bIns="50800" rtlCol="0" anchor="ctr"/>
              <a:lstStyle/>
              <a:p>
                <a:pPr algn="ctr">
                  <a:lnSpc>
                    <a:spcPts val="2596"/>
                  </a:lnSpc>
                </a:pPr>
                <a:endParaRPr/>
              </a:p>
            </p:txBody>
          </p:sp>
        </p:grpSp>
        <p:grpSp>
          <p:nvGrpSpPr>
            <p:cNvPr id="83" name="Group 83"/>
            <p:cNvGrpSpPr/>
            <p:nvPr/>
          </p:nvGrpSpPr>
          <p:grpSpPr>
            <a:xfrm>
              <a:off x="15562283" y="655100"/>
              <a:ext cx="1124937" cy="738240"/>
              <a:chOff x="0" y="0"/>
              <a:chExt cx="812800" cy="533400"/>
            </a:xfrm>
          </p:grpSpPr>
          <p:sp>
            <p:nvSpPr>
              <p:cNvPr id="84" name="Freeform 84"/>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1495"/>
              </a:solidFill>
            </p:spPr>
            <p:txBody>
              <a:bodyPr/>
              <a:lstStyle/>
              <a:p>
                <a:endParaRPr lang="en-PH"/>
              </a:p>
            </p:txBody>
          </p:sp>
          <p:sp>
            <p:nvSpPr>
              <p:cNvPr id="85" name="TextBox 85"/>
              <p:cNvSpPr txBox="1"/>
              <p:nvPr/>
            </p:nvSpPr>
            <p:spPr>
              <a:xfrm>
                <a:off x="38100" y="60325"/>
                <a:ext cx="736600" cy="396875"/>
              </a:xfrm>
              <a:prstGeom prst="rect">
                <a:avLst/>
              </a:prstGeom>
            </p:spPr>
            <p:txBody>
              <a:bodyPr lIns="35872" tIns="35872" rIns="35872" bIns="35872" rtlCol="0" anchor="ctr"/>
              <a:lstStyle/>
              <a:p>
                <a:pPr algn="ctr">
                  <a:lnSpc>
                    <a:spcPts val="2596"/>
                  </a:lnSpc>
                </a:pPr>
                <a:endParaRPr/>
              </a:p>
            </p:txBody>
          </p:sp>
        </p:grpSp>
        <p:grpSp>
          <p:nvGrpSpPr>
            <p:cNvPr id="86" name="Group 86"/>
            <p:cNvGrpSpPr/>
            <p:nvPr/>
          </p:nvGrpSpPr>
          <p:grpSpPr>
            <a:xfrm>
              <a:off x="14277738" y="1645697"/>
              <a:ext cx="1037131" cy="680617"/>
              <a:chOff x="0" y="0"/>
              <a:chExt cx="812800" cy="533400"/>
            </a:xfrm>
          </p:grpSpPr>
          <p:sp>
            <p:nvSpPr>
              <p:cNvPr id="87" name="Freeform 8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19D97"/>
              </a:solidFill>
            </p:spPr>
            <p:txBody>
              <a:bodyPr/>
              <a:lstStyle/>
              <a:p>
                <a:endParaRPr lang="en-PH"/>
              </a:p>
            </p:txBody>
          </p:sp>
          <p:sp>
            <p:nvSpPr>
              <p:cNvPr id="88" name="TextBox 88"/>
              <p:cNvSpPr txBox="1"/>
              <p:nvPr/>
            </p:nvSpPr>
            <p:spPr>
              <a:xfrm>
                <a:off x="38100" y="60325"/>
                <a:ext cx="736600" cy="396875"/>
              </a:xfrm>
              <a:prstGeom prst="rect">
                <a:avLst/>
              </a:prstGeom>
            </p:spPr>
            <p:txBody>
              <a:bodyPr lIns="35527" tIns="35527" rIns="35527" bIns="35527" rtlCol="0" anchor="ctr"/>
              <a:lstStyle/>
              <a:p>
                <a:pPr algn="ctr">
                  <a:lnSpc>
                    <a:spcPts val="2596"/>
                  </a:lnSpc>
                </a:pPr>
                <a:endParaRPr/>
              </a:p>
            </p:txBody>
          </p:sp>
        </p:grpSp>
        <p:sp>
          <p:nvSpPr>
            <p:cNvPr id="89" name="Freeform 89"/>
            <p:cNvSpPr/>
            <p:nvPr/>
          </p:nvSpPr>
          <p:spPr>
            <a:xfrm>
              <a:off x="14964331" y="1888655"/>
              <a:ext cx="255412" cy="242641"/>
            </a:xfrm>
            <a:custGeom>
              <a:avLst/>
              <a:gdLst/>
              <a:ahLst/>
              <a:cxnLst/>
              <a:rect l="l" t="t" r="r" b="b"/>
              <a:pathLst>
                <a:path w="255412" h="242641">
                  <a:moveTo>
                    <a:pt x="0" y="0"/>
                  </a:moveTo>
                  <a:lnTo>
                    <a:pt x="255412" y="0"/>
                  </a:lnTo>
                  <a:lnTo>
                    <a:pt x="255412" y="242641"/>
                  </a:lnTo>
                  <a:lnTo>
                    <a:pt x="0" y="2426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90" name="Freeform 90"/>
            <p:cNvSpPr/>
            <p:nvPr/>
          </p:nvSpPr>
          <p:spPr>
            <a:xfrm>
              <a:off x="14487887" y="1841417"/>
              <a:ext cx="126955" cy="103627"/>
            </a:xfrm>
            <a:custGeom>
              <a:avLst/>
              <a:gdLst/>
              <a:ahLst/>
              <a:cxnLst/>
              <a:rect l="l" t="t" r="r" b="b"/>
              <a:pathLst>
                <a:path w="126955" h="103627">
                  <a:moveTo>
                    <a:pt x="0" y="0"/>
                  </a:moveTo>
                  <a:lnTo>
                    <a:pt x="126955" y="0"/>
                  </a:lnTo>
                  <a:lnTo>
                    <a:pt x="126955" y="103627"/>
                  </a:lnTo>
                  <a:lnTo>
                    <a:pt x="0" y="103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91" name="Freeform 91"/>
            <p:cNvSpPr/>
            <p:nvPr/>
          </p:nvSpPr>
          <p:spPr>
            <a:xfrm>
              <a:off x="14487887" y="1968018"/>
              <a:ext cx="126955" cy="103627"/>
            </a:xfrm>
            <a:custGeom>
              <a:avLst/>
              <a:gdLst/>
              <a:ahLst/>
              <a:cxnLst/>
              <a:rect l="l" t="t" r="r" b="b"/>
              <a:pathLst>
                <a:path w="126955" h="103627">
                  <a:moveTo>
                    <a:pt x="0" y="0"/>
                  </a:moveTo>
                  <a:lnTo>
                    <a:pt x="126955" y="0"/>
                  </a:lnTo>
                  <a:lnTo>
                    <a:pt x="126955" y="103627"/>
                  </a:lnTo>
                  <a:lnTo>
                    <a:pt x="0" y="103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92" name="AutoShape 92"/>
            <p:cNvSpPr/>
            <p:nvPr/>
          </p:nvSpPr>
          <p:spPr>
            <a:xfrm>
              <a:off x="14626237" y="1885297"/>
              <a:ext cx="208687" cy="1656"/>
            </a:xfrm>
            <a:prstGeom prst="line">
              <a:avLst/>
            </a:prstGeom>
            <a:ln w="12528" cap="flat">
              <a:solidFill>
                <a:srgbClr val="F2F2F2"/>
              </a:solidFill>
              <a:prstDash val="solid"/>
              <a:headEnd type="oval" w="lg" len="lg"/>
              <a:tailEnd type="oval" w="lg" len="lg"/>
            </a:ln>
          </p:spPr>
          <p:txBody>
            <a:bodyPr/>
            <a:lstStyle/>
            <a:p>
              <a:endParaRPr lang="en-PH"/>
            </a:p>
          </p:txBody>
        </p:sp>
        <p:sp>
          <p:nvSpPr>
            <p:cNvPr id="93" name="AutoShape 93"/>
            <p:cNvSpPr/>
            <p:nvPr/>
          </p:nvSpPr>
          <p:spPr>
            <a:xfrm>
              <a:off x="14626237" y="2009976"/>
              <a:ext cx="208687" cy="1656"/>
            </a:xfrm>
            <a:prstGeom prst="line">
              <a:avLst/>
            </a:prstGeom>
            <a:ln w="12528" cap="flat">
              <a:solidFill>
                <a:srgbClr val="F2F2F2"/>
              </a:solidFill>
              <a:prstDash val="solid"/>
              <a:headEnd type="oval" w="lg" len="lg"/>
              <a:tailEnd type="none" w="sm" len="sm"/>
            </a:ln>
          </p:spPr>
          <p:txBody>
            <a:bodyPr/>
            <a:lstStyle/>
            <a:p>
              <a:endParaRPr lang="en-PH"/>
            </a:p>
          </p:txBody>
        </p:sp>
        <p:sp>
          <p:nvSpPr>
            <p:cNvPr id="94" name="AutoShape 94"/>
            <p:cNvSpPr/>
            <p:nvPr/>
          </p:nvSpPr>
          <p:spPr>
            <a:xfrm>
              <a:off x="14833209" y="1888655"/>
              <a:ext cx="14" cy="270093"/>
            </a:xfrm>
            <a:prstGeom prst="line">
              <a:avLst/>
            </a:prstGeom>
            <a:ln w="12528" cap="flat">
              <a:solidFill>
                <a:srgbClr val="F2F2F2"/>
              </a:solidFill>
              <a:prstDash val="solid"/>
              <a:headEnd type="none" w="sm" len="sm"/>
              <a:tailEnd type="none" w="sm" len="sm"/>
            </a:ln>
          </p:spPr>
          <p:txBody>
            <a:bodyPr/>
            <a:lstStyle/>
            <a:p>
              <a:endParaRPr lang="en-PH"/>
            </a:p>
          </p:txBody>
        </p:sp>
        <p:sp>
          <p:nvSpPr>
            <p:cNvPr id="95" name="AutoShape 95"/>
            <p:cNvSpPr/>
            <p:nvPr/>
          </p:nvSpPr>
          <p:spPr>
            <a:xfrm flipV="1">
              <a:off x="14834938" y="2010804"/>
              <a:ext cx="128056" cy="828"/>
            </a:xfrm>
            <a:prstGeom prst="line">
              <a:avLst/>
            </a:prstGeom>
            <a:ln w="12528" cap="flat">
              <a:solidFill>
                <a:srgbClr val="F2F2F2"/>
              </a:solidFill>
              <a:prstDash val="solid"/>
              <a:headEnd type="none" w="sm" len="sm"/>
              <a:tailEnd type="none" w="sm" len="sm"/>
            </a:ln>
          </p:spPr>
          <p:txBody>
            <a:bodyPr/>
            <a:lstStyle/>
            <a:p>
              <a:endParaRPr lang="en-PH"/>
            </a:p>
          </p:txBody>
        </p:sp>
        <p:grpSp>
          <p:nvGrpSpPr>
            <p:cNvPr id="96" name="Group 96"/>
            <p:cNvGrpSpPr/>
            <p:nvPr/>
          </p:nvGrpSpPr>
          <p:grpSpPr>
            <a:xfrm>
              <a:off x="14261931" y="1698848"/>
              <a:ext cx="1117524" cy="733375"/>
              <a:chOff x="0" y="0"/>
              <a:chExt cx="812800" cy="533400"/>
            </a:xfrm>
          </p:grpSpPr>
          <p:sp>
            <p:nvSpPr>
              <p:cNvPr id="97" name="Freeform 9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19D97"/>
              </a:solidFill>
            </p:spPr>
            <p:txBody>
              <a:bodyPr/>
              <a:lstStyle/>
              <a:p>
                <a:endParaRPr lang="en-PH"/>
              </a:p>
            </p:txBody>
          </p:sp>
          <p:sp>
            <p:nvSpPr>
              <p:cNvPr id="98" name="TextBox 98"/>
              <p:cNvSpPr txBox="1"/>
              <p:nvPr/>
            </p:nvSpPr>
            <p:spPr>
              <a:xfrm>
                <a:off x="38100" y="60325"/>
                <a:ext cx="736600" cy="396875"/>
              </a:xfrm>
              <a:prstGeom prst="rect">
                <a:avLst/>
              </a:prstGeom>
            </p:spPr>
            <p:txBody>
              <a:bodyPr lIns="35527" tIns="35527" rIns="35527" bIns="35527" rtlCol="0" anchor="ctr"/>
              <a:lstStyle/>
              <a:p>
                <a:pPr algn="ctr">
                  <a:lnSpc>
                    <a:spcPts val="2596"/>
                  </a:lnSpc>
                </a:pPr>
                <a:endParaRPr/>
              </a:p>
            </p:txBody>
          </p:sp>
        </p:grpSp>
        <p:sp>
          <p:nvSpPr>
            <p:cNvPr id="99" name="AutoShape 99"/>
            <p:cNvSpPr/>
            <p:nvPr/>
          </p:nvSpPr>
          <p:spPr>
            <a:xfrm>
              <a:off x="13783095" y="1064191"/>
              <a:ext cx="843132" cy="596175"/>
            </a:xfrm>
            <a:prstGeom prst="line">
              <a:avLst/>
            </a:prstGeom>
            <a:ln w="12528" cap="flat">
              <a:solidFill>
                <a:srgbClr val="3F4042"/>
              </a:solidFill>
              <a:prstDash val="solid"/>
              <a:headEnd type="none" w="sm" len="sm"/>
              <a:tailEnd type="none" w="sm" len="sm"/>
            </a:ln>
          </p:spPr>
          <p:txBody>
            <a:bodyPr/>
            <a:lstStyle/>
            <a:p>
              <a:endParaRPr lang="en-PH"/>
            </a:p>
          </p:txBody>
        </p:sp>
        <p:sp>
          <p:nvSpPr>
            <p:cNvPr id="100" name="AutoShape 100"/>
            <p:cNvSpPr/>
            <p:nvPr/>
          </p:nvSpPr>
          <p:spPr>
            <a:xfrm flipH="1">
              <a:off x="15062257" y="1092140"/>
              <a:ext cx="579223" cy="568226"/>
            </a:xfrm>
            <a:prstGeom prst="line">
              <a:avLst/>
            </a:prstGeom>
            <a:ln w="12528" cap="flat">
              <a:solidFill>
                <a:srgbClr val="3F4042"/>
              </a:solidFill>
              <a:prstDash val="solid"/>
              <a:headEnd type="none" w="sm" len="sm"/>
              <a:tailEnd type="none" w="sm" len="sm"/>
            </a:ln>
          </p:spPr>
          <p:txBody>
            <a:bodyPr/>
            <a:lstStyle/>
            <a:p>
              <a:endParaRPr lang="en-PH"/>
            </a:p>
          </p:txBody>
        </p:sp>
        <p:sp>
          <p:nvSpPr>
            <p:cNvPr id="101" name="AutoShape 101"/>
            <p:cNvSpPr/>
            <p:nvPr/>
          </p:nvSpPr>
          <p:spPr>
            <a:xfrm flipH="1">
              <a:off x="13941127" y="1049726"/>
              <a:ext cx="1482338" cy="0"/>
            </a:xfrm>
            <a:prstGeom prst="line">
              <a:avLst/>
            </a:prstGeom>
            <a:ln w="12528" cap="flat">
              <a:solidFill>
                <a:srgbClr val="3F4042"/>
              </a:solidFill>
              <a:prstDash val="solid"/>
              <a:headEnd type="none" w="sm" len="sm"/>
              <a:tailEnd type="none" w="sm" len="sm"/>
            </a:ln>
          </p:spPr>
          <p:txBody>
            <a:bodyPr/>
            <a:lstStyle/>
            <a:p>
              <a:endParaRPr lang="en-PH"/>
            </a:p>
          </p:txBody>
        </p:sp>
        <p:sp>
          <p:nvSpPr>
            <p:cNvPr id="102" name="Freeform 102"/>
            <p:cNvSpPr/>
            <p:nvPr/>
          </p:nvSpPr>
          <p:spPr>
            <a:xfrm>
              <a:off x="12898881" y="803728"/>
              <a:ext cx="584427" cy="625892"/>
            </a:xfrm>
            <a:custGeom>
              <a:avLst/>
              <a:gdLst/>
              <a:ahLst/>
              <a:cxnLst/>
              <a:rect l="l" t="t" r="r" b="b"/>
              <a:pathLst>
                <a:path w="584427" h="625892">
                  <a:moveTo>
                    <a:pt x="0" y="0"/>
                  </a:moveTo>
                  <a:lnTo>
                    <a:pt x="584427" y="0"/>
                  </a:lnTo>
                  <a:lnTo>
                    <a:pt x="584427" y="625892"/>
                  </a:lnTo>
                  <a:lnTo>
                    <a:pt x="0" y="6258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03" name="Freeform 103"/>
            <p:cNvSpPr/>
            <p:nvPr/>
          </p:nvSpPr>
          <p:spPr>
            <a:xfrm>
              <a:off x="15815481" y="731739"/>
              <a:ext cx="584427" cy="625892"/>
            </a:xfrm>
            <a:custGeom>
              <a:avLst/>
              <a:gdLst/>
              <a:ahLst/>
              <a:cxnLst/>
              <a:rect l="l" t="t" r="r" b="b"/>
              <a:pathLst>
                <a:path w="584427" h="625892">
                  <a:moveTo>
                    <a:pt x="0" y="0"/>
                  </a:moveTo>
                  <a:lnTo>
                    <a:pt x="584427" y="0"/>
                  </a:lnTo>
                  <a:lnTo>
                    <a:pt x="584427" y="625892"/>
                  </a:lnTo>
                  <a:lnTo>
                    <a:pt x="0" y="6258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04" name="Freeform 104"/>
            <p:cNvSpPr/>
            <p:nvPr/>
          </p:nvSpPr>
          <p:spPr>
            <a:xfrm>
              <a:off x="14544560" y="1715922"/>
              <a:ext cx="574778" cy="615558"/>
            </a:xfrm>
            <a:custGeom>
              <a:avLst/>
              <a:gdLst/>
              <a:ahLst/>
              <a:cxnLst/>
              <a:rect l="l" t="t" r="r" b="b"/>
              <a:pathLst>
                <a:path w="574778" h="615558">
                  <a:moveTo>
                    <a:pt x="0" y="0"/>
                  </a:moveTo>
                  <a:lnTo>
                    <a:pt x="574778" y="0"/>
                  </a:lnTo>
                  <a:lnTo>
                    <a:pt x="574778" y="615559"/>
                  </a:lnTo>
                  <a:lnTo>
                    <a:pt x="0" y="6155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05" name="Freeform 105"/>
            <p:cNvSpPr/>
            <p:nvPr/>
          </p:nvSpPr>
          <p:spPr>
            <a:xfrm>
              <a:off x="13505098" y="979363"/>
              <a:ext cx="436029" cy="84827"/>
            </a:xfrm>
            <a:custGeom>
              <a:avLst/>
              <a:gdLst/>
              <a:ahLst/>
              <a:cxnLst/>
              <a:rect l="l" t="t" r="r" b="b"/>
              <a:pathLst>
                <a:path w="436029" h="84827">
                  <a:moveTo>
                    <a:pt x="0" y="0"/>
                  </a:moveTo>
                  <a:lnTo>
                    <a:pt x="436029" y="0"/>
                  </a:lnTo>
                  <a:lnTo>
                    <a:pt x="436029" y="84828"/>
                  </a:lnTo>
                  <a:lnTo>
                    <a:pt x="0" y="848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06" name="Freeform 106"/>
            <p:cNvSpPr/>
            <p:nvPr/>
          </p:nvSpPr>
          <p:spPr>
            <a:xfrm>
              <a:off x="15423465" y="1007312"/>
              <a:ext cx="436029" cy="84827"/>
            </a:xfrm>
            <a:custGeom>
              <a:avLst/>
              <a:gdLst/>
              <a:ahLst/>
              <a:cxnLst/>
              <a:rect l="l" t="t" r="r" b="b"/>
              <a:pathLst>
                <a:path w="436029" h="84827">
                  <a:moveTo>
                    <a:pt x="0" y="0"/>
                  </a:moveTo>
                  <a:lnTo>
                    <a:pt x="436029" y="0"/>
                  </a:lnTo>
                  <a:lnTo>
                    <a:pt x="436029" y="84828"/>
                  </a:lnTo>
                  <a:lnTo>
                    <a:pt x="0" y="848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07" name="Freeform 107"/>
            <p:cNvSpPr/>
            <p:nvPr/>
          </p:nvSpPr>
          <p:spPr>
            <a:xfrm>
              <a:off x="14626227" y="1617952"/>
              <a:ext cx="436029" cy="84827"/>
            </a:xfrm>
            <a:custGeom>
              <a:avLst/>
              <a:gdLst/>
              <a:ahLst/>
              <a:cxnLst/>
              <a:rect l="l" t="t" r="r" b="b"/>
              <a:pathLst>
                <a:path w="436029" h="84827">
                  <a:moveTo>
                    <a:pt x="0" y="0"/>
                  </a:moveTo>
                  <a:lnTo>
                    <a:pt x="436030" y="0"/>
                  </a:lnTo>
                  <a:lnTo>
                    <a:pt x="436030" y="84827"/>
                  </a:lnTo>
                  <a:lnTo>
                    <a:pt x="0" y="848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08" name="TextBox 108"/>
            <p:cNvSpPr txBox="1"/>
            <p:nvPr/>
          </p:nvSpPr>
          <p:spPr>
            <a:xfrm>
              <a:off x="12768550" y="1473146"/>
              <a:ext cx="880572" cy="215001"/>
            </a:xfrm>
            <a:prstGeom prst="rect">
              <a:avLst/>
            </a:prstGeom>
          </p:spPr>
          <p:txBody>
            <a:bodyPr lIns="0" tIns="0" rIns="0" bIns="0" rtlCol="0" anchor="t">
              <a:spAutoFit/>
            </a:bodyPr>
            <a:lstStyle/>
            <a:p>
              <a:pPr algn="ctr">
                <a:lnSpc>
                  <a:spcPts val="697"/>
                </a:lnSpc>
              </a:pPr>
              <a:r>
                <a:rPr lang="en-US" sz="498">
                  <a:solidFill>
                    <a:srgbClr val="000000"/>
                  </a:solidFill>
                  <a:latin typeface="Open Sans"/>
                  <a:ea typeface="Open Sans"/>
                  <a:cs typeface="Open Sans"/>
                  <a:sym typeface="Open Sans"/>
                </a:rPr>
                <a:t>Local Area Network (LAN)</a:t>
              </a:r>
            </a:p>
          </p:txBody>
        </p:sp>
        <p:sp>
          <p:nvSpPr>
            <p:cNvPr id="109" name="TextBox 109"/>
            <p:cNvSpPr txBox="1"/>
            <p:nvPr/>
          </p:nvSpPr>
          <p:spPr>
            <a:xfrm>
              <a:off x="15717156" y="1402951"/>
              <a:ext cx="880572" cy="215001"/>
            </a:xfrm>
            <a:prstGeom prst="rect">
              <a:avLst/>
            </a:prstGeom>
          </p:spPr>
          <p:txBody>
            <a:bodyPr lIns="0" tIns="0" rIns="0" bIns="0" rtlCol="0" anchor="t">
              <a:spAutoFit/>
            </a:bodyPr>
            <a:lstStyle/>
            <a:p>
              <a:pPr algn="ctr">
                <a:lnSpc>
                  <a:spcPts val="697"/>
                </a:lnSpc>
              </a:pPr>
              <a:r>
                <a:rPr lang="en-US" sz="498">
                  <a:solidFill>
                    <a:srgbClr val="000000"/>
                  </a:solidFill>
                  <a:latin typeface="Open Sans"/>
                  <a:ea typeface="Open Sans"/>
                  <a:cs typeface="Open Sans"/>
                  <a:sym typeface="Open Sans"/>
                </a:rPr>
                <a:t>Local Area Network (LAN)</a:t>
              </a:r>
            </a:p>
          </p:txBody>
        </p:sp>
        <p:sp>
          <p:nvSpPr>
            <p:cNvPr id="110" name="Freeform 110"/>
            <p:cNvSpPr/>
            <p:nvPr/>
          </p:nvSpPr>
          <p:spPr>
            <a:xfrm>
              <a:off x="4932715" y="3814514"/>
              <a:ext cx="1115766" cy="1895143"/>
            </a:xfrm>
            <a:custGeom>
              <a:avLst/>
              <a:gdLst/>
              <a:ahLst/>
              <a:cxnLst/>
              <a:rect l="l" t="t" r="r" b="b"/>
              <a:pathLst>
                <a:path w="1115766" h="1895143">
                  <a:moveTo>
                    <a:pt x="0" y="0"/>
                  </a:moveTo>
                  <a:lnTo>
                    <a:pt x="1115766" y="0"/>
                  </a:lnTo>
                  <a:lnTo>
                    <a:pt x="1115766" y="1895143"/>
                  </a:lnTo>
                  <a:lnTo>
                    <a:pt x="0" y="18951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111" name="TextBox 111"/>
            <p:cNvSpPr txBox="1"/>
            <p:nvPr/>
          </p:nvSpPr>
          <p:spPr>
            <a:xfrm>
              <a:off x="551523" y="2570095"/>
              <a:ext cx="4246758" cy="429020"/>
            </a:xfrm>
            <a:prstGeom prst="rect">
              <a:avLst/>
            </a:prstGeom>
          </p:spPr>
          <p:txBody>
            <a:bodyPr lIns="0" tIns="0" rIns="0" bIns="0" rtlCol="0" anchor="t">
              <a:spAutoFit/>
            </a:bodyPr>
            <a:lstStyle/>
            <a:p>
              <a:pPr algn="ctr">
                <a:lnSpc>
                  <a:spcPts val="2753"/>
                </a:lnSpc>
              </a:pPr>
              <a:r>
                <a:rPr lang="en-US" sz="1966">
                  <a:solidFill>
                    <a:srgbClr val="000000"/>
                  </a:solidFill>
                  <a:latin typeface="Open Sans"/>
                  <a:ea typeface="Open Sans"/>
                  <a:cs typeface="Open Sans"/>
                  <a:sym typeface="Open Sans"/>
                </a:rPr>
                <a:t>Wide Area Network (WAN)</a:t>
              </a:r>
            </a:p>
          </p:txBody>
        </p:sp>
        <p:sp>
          <p:nvSpPr>
            <p:cNvPr id="112" name="TextBox 112"/>
            <p:cNvSpPr txBox="1"/>
            <p:nvPr/>
          </p:nvSpPr>
          <p:spPr>
            <a:xfrm>
              <a:off x="12530177" y="5016457"/>
              <a:ext cx="4246758" cy="429020"/>
            </a:xfrm>
            <a:prstGeom prst="rect">
              <a:avLst/>
            </a:prstGeom>
          </p:spPr>
          <p:txBody>
            <a:bodyPr lIns="0" tIns="0" rIns="0" bIns="0" rtlCol="0" anchor="t">
              <a:spAutoFit/>
            </a:bodyPr>
            <a:lstStyle/>
            <a:p>
              <a:pPr algn="ctr">
                <a:lnSpc>
                  <a:spcPts val="2753"/>
                </a:lnSpc>
              </a:pPr>
              <a:r>
                <a:rPr lang="en-US" sz="1966">
                  <a:solidFill>
                    <a:srgbClr val="000000"/>
                  </a:solidFill>
                  <a:latin typeface="Open Sans"/>
                  <a:ea typeface="Open Sans"/>
                  <a:cs typeface="Open Sans"/>
                  <a:sym typeface="Open Sans"/>
                </a:rPr>
                <a:t>Wide Area Network (WAN)</a:t>
              </a:r>
            </a:p>
          </p:txBody>
        </p:sp>
        <p:sp>
          <p:nvSpPr>
            <p:cNvPr id="113" name="TextBox 113"/>
            <p:cNvSpPr txBox="1"/>
            <p:nvPr/>
          </p:nvSpPr>
          <p:spPr>
            <a:xfrm>
              <a:off x="12530177" y="-38100"/>
              <a:ext cx="4246758" cy="429020"/>
            </a:xfrm>
            <a:prstGeom prst="rect">
              <a:avLst/>
            </a:prstGeom>
          </p:spPr>
          <p:txBody>
            <a:bodyPr lIns="0" tIns="0" rIns="0" bIns="0" rtlCol="0" anchor="t">
              <a:spAutoFit/>
            </a:bodyPr>
            <a:lstStyle/>
            <a:p>
              <a:pPr algn="ctr">
                <a:lnSpc>
                  <a:spcPts val="2753"/>
                </a:lnSpc>
              </a:pPr>
              <a:r>
                <a:rPr lang="en-US" sz="1966">
                  <a:solidFill>
                    <a:srgbClr val="000000"/>
                  </a:solidFill>
                  <a:latin typeface="Open Sans"/>
                  <a:ea typeface="Open Sans"/>
                  <a:cs typeface="Open Sans"/>
                  <a:sym typeface="Open Sans"/>
                </a:rPr>
                <a:t>Wide Area Network (WAN)</a:t>
              </a:r>
            </a:p>
          </p:txBody>
        </p:sp>
        <p:sp>
          <p:nvSpPr>
            <p:cNvPr id="114" name="Freeform 114"/>
            <p:cNvSpPr/>
            <p:nvPr/>
          </p:nvSpPr>
          <p:spPr>
            <a:xfrm>
              <a:off x="11414411" y="4762085"/>
              <a:ext cx="1115766" cy="1895143"/>
            </a:xfrm>
            <a:custGeom>
              <a:avLst/>
              <a:gdLst/>
              <a:ahLst/>
              <a:cxnLst/>
              <a:rect l="l" t="t" r="r" b="b"/>
              <a:pathLst>
                <a:path w="1115766" h="1895143">
                  <a:moveTo>
                    <a:pt x="0" y="0"/>
                  </a:moveTo>
                  <a:lnTo>
                    <a:pt x="1115766" y="0"/>
                  </a:lnTo>
                  <a:lnTo>
                    <a:pt x="1115766" y="1895144"/>
                  </a:lnTo>
                  <a:lnTo>
                    <a:pt x="0" y="189514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115" name="Freeform 115"/>
            <p:cNvSpPr/>
            <p:nvPr/>
          </p:nvSpPr>
          <p:spPr>
            <a:xfrm>
              <a:off x="11268025" y="1391218"/>
              <a:ext cx="1115766" cy="1895143"/>
            </a:xfrm>
            <a:custGeom>
              <a:avLst/>
              <a:gdLst/>
              <a:ahLst/>
              <a:cxnLst/>
              <a:rect l="l" t="t" r="r" b="b"/>
              <a:pathLst>
                <a:path w="1115766" h="1895143">
                  <a:moveTo>
                    <a:pt x="0" y="0"/>
                  </a:moveTo>
                  <a:lnTo>
                    <a:pt x="1115765" y="0"/>
                  </a:lnTo>
                  <a:lnTo>
                    <a:pt x="1115765" y="1895144"/>
                  </a:lnTo>
                  <a:lnTo>
                    <a:pt x="0" y="189514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grpSp>
      <p:sp>
        <p:nvSpPr>
          <p:cNvPr id="116" name="TextBox 116"/>
          <p:cNvSpPr txBox="1"/>
          <p:nvPr/>
        </p:nvSpPr>
        <p:spPr>
          <a:xfrm>
            <a:off x="385053" y="2324867"/>
            <a:ext cx="9757922" cy="1779497"/>
          </a:xfrm>
          <a:prstGeom prst="rect">
            <a:avLst/>
          </a:prstGeom>
        </p:spPr>
        <p:txBody>
          <a:bodyPr lIns="0" tIns="0" rIns="0" bIns="0" rtlCol="0" anchor="t">
            <a:spAutoFit/>
          </a:bodyPr>
          <a:lstStyle/>
          <a:p>
            <a:pPr algn="l">
              <a:lnSpc>
                <a:spcPts val="3516"/>
              </a:lnSpc>
            </a:pPr>
            <a:r>
              <a:rPr lang="en-US" sz="2511">
                <a:solidFill>
                  <a:srgbClr val="000000"/>
                </a:solidFill>
                <a:latin typeface="Open Sans"/>
                <a:ea typeface="Open Sans"/>
                <a:cs typeface="Open Sans"/>
                <a:sym typeface="Open Sans"/>
              </a:rPr>
              <a:t>The fundamental purpose and advantages of networking remain consistent, but their extent and range have expanded significantly. Notably, individuals now enjoy complete network access through their personal devices.</a:t>
            </a:r>
          </a:p>
        </p:txBody>
      </p:sp>
      <p:sp>
        <p:nvSpPr>
          <p:cNvPr id="117" name="TextBox 117"/>
          <p:cNvSpPr txBox="1"/>
          <p:nvPr/>
        </p:nvSpPr>
        <p:spPr>
          <a:xfrm>
            <a:off x="385053" y="1540231"/>
            <a:ext cx="964121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Internet (Interconnected Networks)</a:t>
            </a:r>
          </a:p>
        </p:txBody>
      </p:sp>
      <p:sp>
        <p:nvSpPr>
          <p:cNvPr id="118" name="TextBox 118"/>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AutoShape 5"/>
          <p:cNvSpPr/>
          <p:nvPr/>
        </p:nvSpPr>
        <p:spPr>
          <a:xfrm flipV="1">
            <a:off x="385161" y="2291118"/>
            <a:ext cx="10326845" cy="33338"/>
          </a:xfrm>
          <a:prstGeom prst="line">
            <a:avLst/>
          </a:prstGeom>
          <a:ln w="66675" cap="rnd">
            <a:solidFill>
              <a:srgbClr val="642EC7"/>
            </a:solidFill>
            <a:prstDash val="solid"/>
            <a:headEnd type="none" w="sm" len="sm"/>
            <a:tailEnd type="oval" w="lg" len="lg"/>
          </a:ln>
        </p:spPr>
        <p:txBody>
          <a:bodyPr/>
          <a:lstStyle/>
          <a:p>
            <a:endParaRPr lang="en-PH"/>
          </a:p>
        </p:txBody>
      </p:sp>
      <p:sp>
        <p:nvSpPr>
          <p:cNvPr id="6" name="Freeform 6"/>
          <p:cNvSpPr/>
          <p:nvPr/>
        </p:nvSpPr>
        <p:spPr>
          <a:xfrm rot="5400000">
            <a:off x="1812349" y="2615174"/>
            <a:ext cx="642798" cy="404962"/>
          </a:xfrm>
          <a:custGeom>
            <a:avLst/>
            <a:gdLst/>
            <a:ahLst/>
            <a:cxnLst/>
            <a:rect l="l" t="t" r="r" b="b"/>
            <a:pathLst>
              <a:path w="642798" h="404962">
                <a:moveTo>
                  <a:pt x="0" y="0"/>
                </a:moveTo>
                <a:lnTo>
                  <a:pt x="642798" y="0"/>
                </a:lnTo>
                <a:lnTo>
                  <a:pt x="642798" y="404963"/>
                </a:lnTo>
                <a:lnTo>
                  <a:pt x="0" y="404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7" name="TextBox 7"/>
          <p:cNvSpPr txBox="1"/>
          <p:nvPr/>
        </p:nvSpPr>
        <p:spPr>
          <a:xfrm>
            <a:off x="385053" y="1540231"/>
            <a:ext cx="964121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The client-server model</a:t>
            </a:r>
          </a:p>
        </p:txBody>
      </p:sp>
      <p:sp>
        <p:nvSpPr>
          <p:cNvPr id="8" name="Freeform 8"/>
          <p:cNvSpPr/>
          <p:nvPr/>
        </p:nvSpPr>
        <p:spPr>
          <a:xfrm rot="3980449">
            <a:off x="3843772" y="2615174"/>
            <a:ext cx="642798" cy="404962"/>
          </a:xfrm>
          <a:custGeom>
            <a:avLst/>
            <a:gdLst/>
            <a:ahLst/>
            <a:cxnLst/>
            <a:rect l="l" t="t" r="r" b="b"/>
            <a:pathLst>
              <a:path w="642798" h="404962">
                <a:moveTo>
                  <a:pt x="0" y="0"/>
                </a:moveTo>
                <a:lnTo>
                  <a:pt x="642798" y="0"/>
                </a:lnTo>
                <a:lnTo>
                  <a:pt x="642798" y="404963"/>
                </a:lnTo>
                <a:lnTo>
                  <a:pt x="0" y="404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9" name="TextBox 9"/>
          <p:cNvSpPr txBox="1"/>
          <p:nvPr/>
        </p:nvSpPr>
        <p:spPr>
          <a:xfrm>
            <a:off x="3929203" y="3126620"/>
            <a:ext cx="1100813" cy="557816"/>
          </a:xfrm>
          <a:prstGeom prst="rect">
            <a:avLst/>
          </a:prstGeom>
        </p:spPr>
        <p:txBody>
          <a:bodyPr lIns="0" tIns="0" rIns="0" bIns="0" rtlCol="0" anchor="t">
            <a:spAutoFit/>
          </a:bodyPr>
          <a:lstStyle/>
          <a:p>
            <a:pPr algn="ctr">
              <a:lnSpc>
                <a:spcPts val="4534"/>
              </a:lnSpc>
            </a:pPr>
            <a:r>
              <a:rPr lang="en-US" sz="3238" b="1">
                <a:solidFill>
                  <a:srgbClr val="000000"/>
                </a:solidFill>
                <a:latin typeface="Canva Sans Bold"/>
                <a:ea typeface="Canva Sans Bold"/>
                <a:cs typeface="Canva Sans Bold"/>
                <a:sym typeface="Canva Sans Bold"/>
              </a:rPr>
              <a:t>serve</a:t>
            </a:r>
          </a:p>
        </p:txBody>
      </p:sp>
      <p:sp>
        <p:nvSpPr>
          <p:cNvPr id="10" name="TextBox 10"/>
          <p:cNvSpPr txBox="1"/>
          <p:nvPr/>
        </p:nvSpPr>
        <p:spPr>
          <a:xfrm>
            <a:off x="1243274" y="3215255"/>
            <a:ext cx="1780948" cy="1131223"/>
          </a:xfrm>
          <a:prstGeom prst="rect">
            <a:avLst/>
          </a:prstGeom>
        </p:spPr>
        <p:txBody>
          <a:bodyPr lIns="0" tIns="0" rIns="0" bIns="0" rtlCol="0" anchor="t">
            <a:spAutoFit/>
          </a:bodyPr>
          <a:lstStyle/>
          <a:p>
            <a:pPr algn="ctr">
              <a:lnSpc>
                <a:spcPts val="4534"/>
              </a:lnSpc>
            </a:pPr>
            <a:r>
              <a:rPr lang="en-US" sz="3238" b="1">
                <a:solidFill>
                  <a:srgbClr val="000000"/>
                </a:solidFill>
                <a:latin typeface="Canva Sans Bold"/>
                <a:ea typeface="Canva Sans Bold"/>
                <a:cs typeface="Canva Sans Bold"/>
                <a:sym typeface="Canva Sans Bold"/>
              </a:rPr>
              <a:t>obtain</a:t>
            </a:r>
          </a:p>
          <a:p>
            <a:pPr algn="ctr">
              <a:lnSpc>
                <a:spcPts val="4534"/>
              </a:lnSpc>
            </a:pPr>
            <a:r>
              <a:rPr lang="en-US" sz="3238" b="1">
                <a:solidFill>
                  <a:srgbClr val="000000"/>
                </a:solidFill>
                <a:latin typeface="Canva Sans Bold"/>
                <a:ea typeface="Canva Sans Bold"/>
                <a:cs typeface="Canva Sans Bold"/>
                <a:sym typeface="Canva Sans Bold"/>
              </a:rPr>
              <a:t>a service</a:t>
            </a:r>
          </a:p>
        </p:txBody>
      </p:sp>
      <p:grpSp>
        <p:nvGrpSpPr>
          <p:cNvPr id="11" name="Group 11"/>
          <p:cNvGrpSpPr/>
          <p:nvPr/>
        </p:nvGrpSpPr>
        <p:grpSpPr>
          <a:xfrm>
            <a:off x="2831626" y="4313086"/>
            <a:ext cx="7981903" cy="5238124"/>
            <a:chOff x="0" y="0"/>
            <a:chExt cx="10642538" cy="6984165"/>
          </a:xfrm>
        </p:grpSpPr>
        <p:grpSp>
          <p:nvGrpSpPr>
            <p:cNvPr id="12" name="Group 12"/>
            <p:cNvGrpSpPr/>
            <p:nvPr/>
          </p:nvGrpSpPr>
          <p:grpSpPr>
            <a:xfrm>
              <a:off x="0" y="0"/>
              <a:ext cx="10642538" cy="6984165"/>
              <a:chOff x="0" y="0"/>
              <a:chExt cx="812800" cy="533400"/>
            </a:xfrm>
          </p:grpSpPr>
          <p:sp>
            <p:nvSpPr>
              <p:cNvPr id="13" name="Freeform 13"/>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E59"/>
              </a:solidFill>
            </p:spPr>
            <p:txBody>
              <a:bodyPr/>
              <a:lstStyle/>
              <a:p>
                <a:endParaRPr lang="en-PH"/>
              </a:p>
            </p:txBody>
          </p:sp>
          <p:sp>
            <p:nvSpPr>
              <p:cNvPr id="14" name="TextBox 14"/>
              <p:cNvSpPr txBox="1"/>
              <p:nvPr/>
            </p:nvSpPr>
            <p:spPr>
              <a:xfrm>
                <a:off x="38100" y="60325"/>
                <a:ext cx="736600" cy="396875"/>
              </a:xfrm>
              <a:prstGeom prst="rect">
                <a:avLst/>
              </a:prstGeom>
            </p:spPr>
            <p:txBody>
              <a:bodyPr lIns="30363" tIns="30363" rIns="30363" bIns="30363" rtlCol="0" anchor="ctr"/>
              <a:lstStyle/>
              <a:p>
                <a:pPr algn="ctr">
                  <a:lnSpc>
                    <a:spcPts val="2596"/>
                  </a:lnSpc>
                </a:pPr>
                <a:endParaRPr/>
              </a:p>
            </p:txBody>
          </p:sp>
        </p:grpSp>
        <p:sp>
          <p:nvSpPr>
            <p:cNvPr id="15" name="Freeform 15"/>
            <p:cNvSpPr/>
            <p:nvPr/>
          </p:nvSpPr>
          <p:spPr>
            <a:xfrm>
              <a:off x="2243682" y="1158594"/>
              <a:ext cx="1492445" cy="2549207"/>
            </a:xfrm>
            <a:custGeom>
              <a:avLst/>
              <a:gdLst/>
              <a:ahLst/>
              <a:cxnLst/>
              <a:rect l="l" t="t" r="r" b="b"/>
              <a:pathLst>
                <a:path w="1492445" h="2549207">
                  <a:moveTo>
                    <a:pt x="0" y="0"/>
                  </a:moveTo>
                  <a:lnTo>
                    <a:pt x="1492444" y="0"/>
                  </a:lnTo>
                  <a:lnTo>
                    <a:pt x="1492444" y="2549207"/>
                  </a:lnTo>
                  <a:lnTo>
                    <a:pt x="0" y="25492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6" name="Freeform 16"/>
            <p:cNvSpPr/>
            <p:nvPr/>
          </p:nvSpPr>
          <p:spPr>
            <a:xfrm>
              <a:off x="2989904" y="3492083"/>
              <a:ext cx="1492445" cy="2549207"/>
            </a:xfrm>
            <a:custGeom>
              <a:avLst/>
              <a:gdLst/>
              <a:ahLst/>
              <a:cxnLst/>
              <a:rect l="l" t="t" r="r" b="b"/>
              <a:pathLst>
                <a:path w="1492445" h="2549207">
                  <a:moveTo>
                    <a:pt x="0" y="0"/>
                  </a:moveTo>
                  <a:lnTo>
                    <a:pt x="1492445" y="0"/>
                  </a:lnTo>
                  <a:lnTo>
                    <a:pt x="1492445" y="2549206"/>
                  </a:lnTo>
                  <a:lnTo>
                    <a:pt x="0" y="25492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7" name="Freeform 17"/>
            <p:cNvSpPr/>
            <p:nvPr/>
          </p:nvSpPr>
          <p:spPr>
            <a:xfrm>
              <a:off x="5321269" y="1288646"/>
              <a:ext cx="3590360" cy="3845098"/>
            </a:xfrm>
            <a:custGeom>
              <a:avLst/>
              <a:gdLst/>
              <a:ahLst/>
              <a:cxnLst/>
              <a:rect l="l" t="t" r="r" b="b"/>
              <a:pathLst>
                <a:path w="3590360" h="3845098">
                  <a:moveTo>
                    <a:pt x="0" y="0"/>
                  </a:moveTo>
                  <a:lnTo>
                    <a:pt x="3590360" y="0"/>
                  </a:lnTo>
                  <a:lnTo>
                    <a:pt x="3590360" y="3845099"/>
                  </a:lnTo>
                  <a:lnTo>
                    <a:pt x="0" y="38450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8" name="AutoShape 18"/>
            <p:cNvSpPr/>
            <p:nvPr/>
          </p:nvSpPr>
          <p:spPr>
            <a:xfrm>
              <a:off x="3828824" y="2451516"/>
              <a:ext cx="2300457" cy="0"/>
            </a:xfrm>
            <a:prstGeom prst="line">
              <a:avLst/>
            </a:prstGeom>
            <a:ln w="40283" cap="flat">
              <a:solidFill>
                <a:srgbClr val="642EC7"/>
              </a:solidFill>
              <a:prstDash val="solid"/>
              <a:headEnd type="oval" w="lg" len="lg"/>
              <a:tailEnd type="oval" w="lg" len="lg"/>
            </a:ln>
          </p:spPr>
          <p:txBody>
            <a:bodyPr/>
            <a:lstStyle/>
            <a:p>
              <a:endParaRPr lang="en-PH"/>
            </a:p>
          </p:txBody>
        </p:sp>
        <p:sp>
          <p:nvSpPr>
            <p:cNvPr id="19" name="AutoShape 19"/>
            <p:cNvSpPr/>
            <p:nvPr/>
          </p:nvSpPr>
          <p:spPr>
            <a:xfrm flipV="1">
              <a:off x="4482349" y="2820529"/>
              <a:ext cx="1646932" cy="1067822"/>
            </a:xfrm>
            <a:prstGeom prst="line">
              <a:avLst/>
            </a:prstGeom>
            <a:ln w="40283" cap="flat">
              <a:solidFill>
                <a:srgbClr val="642EC7"/>
              </a:solidFill>
              <a:prstDash val="solid"/>
              <a:headEnd type="oval" w="lg" len="lg"/>
              <a:tailEnd type="oval" w="lg" len="lg"/>
            </a:ln>
          </p:spPr>
          <p:txBody>
            <a:bodyPr/>
            <a:lstStyle/>
            <a:p>
              <a:endParaRPr lang="en-PH"/>
            </a:p>
          </p:txBody>
        </p:sp>
        <p:sp>
          <p:nvSpPr>
            <p:cNvPr id="20" name="TextBox 20"/>
            <p:cNvSpPr txBox="1"/>
            <p:nvPr/>
          </p:nvSpPr>
          <p:spPr>
            <a:xfrm>
              <a:off x="624595" y="2588241"/>
              <a:ext cx="1496862" cy="622954"/>
            </a:xfrm>
            <a:prstGeom prst="rect">
              <a:avLst/>
            </a:prstGeom>
          </p:spPr>
          <p:txBody>
            <a:bodyPr lIns="0" tIns="0" rIns="0" bIns="0" rtlCol="0" anchor="t">
              <a:spAutoFit/>
            </a:bodyPr>
            <a:lstStyle/>
            <a:p>
              <a:pPr algn="ctr">
                <a:lnSpc>
                  <a:spcPts val="1933"/>
                </a:lnSpc>
              </a:pPr>
              <a:r>
                <a:rPr lang="en-US" sz="1381" b="1">
                  <a:solidFill>
                    <a:srgbClr val="000000"/>
                  </a:solidFill>
                  <a:latin typeface="Open Sans Bold"/>
                  <a:ea typeface="Open Sans Bold"/>
                  <a:cs typeface="Open Sans Bold"/>
                  <a:sym typeface="Open Sans Bold"/>
                </a:rPr>
                <a:t>Application server</a:t>
              </a:r>
            </a:p>
          </p:txBody>
        </p:sp>
        <p:sp>
          <p:nvSpPr>
            <p:cNvPr id="21" name="TextBox 21"/>
            <p:cNvSpPr txBox="1"/>
            <p:nvPr/>
          </p:nvSpPr>
          <p:spPr>
            <a:xfrm>
              <a:off x="2002106" y="5715525"/>
              <a:ext cx="1496862" cy="302378"/>
            </a:xfrm>
            <a:prstGeom prst="rect">
              <a:avLst/>
            </a:prstGeom>
          </p:spPr>
          <p:txBody>
            <a:bodyPr lIns="0" tIns="0" rIns="0" bIns="0" rtlCol="0" anchor="t">
              <a:spAutoFit/>
            </a:bodyPr>
            <a:lstStyle/>
            <a:p>
              <a:pPr algn="ctr">
                <a:lnSpc>
                  <a:spcPts val="1933"/>
                </a:lnSpc>
              </a:pPr>
              <a:r>
                <a:rPr lang="en-US" sz="1381" b="1">
                  <a:solidFill>
                    <a:srgbClr val="000000"/>
                  </a:solidFill>
                  <a:latin typeface="Open Sans Bold"/>
                  <a:ea typeface="Open Sans Bold"/>
                  <a:cs typeface="Open Sans Bold"/>
                  <a:sym typeface="Open Sans Bold"/>
                </a:rPr>
                <a:t>File server</a:t>
              </a:r>
            </a:p>
          </p:txBody>
        </p:sp>
        <p:sp>
          <p:nvSpPr>
            <p:cNvPr id="22" name="AutoShape 22"/>
            <p:cNvSpPr/>
            <p:nvPr/>
          </p:nvSpPr>
          <p:spPr>
            <a:xfrm>
              <a:off x="3828824" y="2451516"/>
              <a:ext cx="2300457" cy="0"/>
            </a:xfrm>
            <a:prstGeom prst="line">
              <a:avLst/>
            </a:prstGeom>
            <a:ln w="40283" cap="flat">
              <a:solidFill>
                <a:srgbClr val="642EC7"/>
              </a:solidFill>
              <a:prstDash val="solid"/>
              <a:headEnd type="oval" w="lg" len="lg"/>
              <a:tailEnd type="oval" w="lg" len="lg"/>
            </a:ln>
          </p:spPr>
          <p:txBody>
            <a:bodyPr/>
            <a:lstStyle/>
            <a:p>
              <a:endParaRPr lang="en-PH"/>
            </a:p>
          </p:txBody>
        </p:sp>
      </p:grpSp>
      <p:sp>
        <p:nvSpPr>
          <p:cNvPr id="23" name="TextBox 23"/>
          <p:cNvSpPr txBox="1"/>
          <p:nvPr/>
        </p:nvSpPr>
        <p:spPr>
          <a:xfrm>
            <a:off x="11145312" y="4255936"/>
            <a:ext cx="6591382" cy="1689383"/>
          </a:xfrm>
          <a:prstGeom prst="rect">
            <a:avLst/>
          </a:prstGeom>
        </p:spPr>
        <p:txBody>
          <a:bodyPr lIns="0" tIns="0" rIns="0" bIns="0" rtlCol="0" anchor="t">
            <a:spAutoFit/>
          </a:bodyPr>
          <a:lstStyle/>
          <a:p>
            <a:pPr algn="ctr">
              <a:lnSpc>
                <a:spcPts val="4534"/>
              </a:lnSpc>
            </a:pPr>
            <a:r>
              <a:rPr lang="en-US" sz="3238" u="sng">
                <a:solidFill>
                  <a:srgbClr val="000000"/>
                </a:solidFill>
                <a:latin typeface="Alatsi"/>
                <a:ea typeface="Alatsi"/>
                <a:cs typeface="Alatsi"/>
                <a:sym typeface="Alatsi"/>
              </a:rPr>
              <a:t>Definition</a:t>
            </a:r>
            <a:r>
              <a:rPr lang="en-US" sz="3238">
                <a:solidFill>
                  <a:srgbClr val="000000"/>
                </a:solidFill>
                <a:latin typeface="Alatsi"/>
                <a:ea typeface="Alatsi"/>
                <a:cs typeface="Alatsi"/>
                <a:sym typeface="Alatsi"/>
              </a:rPr>
              <a:t>: An architecture where a client runs an application provided by a server on a network.</a:t>
            </a:r>
          </a:p>
        </p:txBody>
      </p:sp>
      <p:sp>
        <p:nvSpPr>
          <p:cNvPr id="24" name="TextBox 24"/>
          <p:cNvSpPr txBox="1"/>
          <p:nvPr/>
        </p:nvSpPr>
        <p:spPr>
          <a:xfrm>
            <a:off x="11145312" y="6658112"/>
            <a:ext cx="6761034" cy="2260883"/>
          </a:xfrm>
          <a:prstGeom prst="rect">
            <a:avLst/>
          </a:prstGeom>
        </p:spPr>
        <p:txBody>
          <a:bodyPr lIns="0" tIns="0" rIns="0" bIns="0" rtlCol="0" anchor="t">
            <a:spAutoFit/>
          </a:bodyPr>
          <a:lstStyle/>
          <a:p>
            <a:pPr algn="ctr">
              <a:lnSpc>
                <a:spcPts val="4534"/>
              </a:lnSpc>
            </a:pPr>
            <a:r>
              <a:rPr lang="en-US" sz="3238">
                <a:solidFill>
                  <a:srgbClr val="05938F"/>
                </a:solidFill>
                <a:latin typeface="Alatsi"/>
                <a:ea typeface="Alatsi"/>
                <a:cs typeface="Alatsi"/>
                <a:sym typeface="Alatsi"/>
              </a:rPr>
              <a:t>Nowadays, the client constitutes a web browser linked to the internet, while the server embodies a web server hosted on the internet.</a:t>
            </a:r>
          </a:p>
        </p:txBody>
      </p:sp>
      <p:sp>
        <p:nvSpPr>
          <p:cNvPr id="25" name="Freeform 25"/>
          <p:cNvSpPr/>
          <p:nvPr/>
        </p:nvSpPr>
        <p:spPr>
          <a:xfrm>
            <a:off x="16549835" y="9896183"/>
            <a:ext cx="274320" cy="274320"/>
          </a:xfrm>
          <a:custGeom>
            <a:avLst/>
            <a:gdLst/>
            <a:ahLst/>
            <a:cxnLst/>
            <a:rect l="l" t="t" r="r" b="b"/>
            <a:pathLst>
              <a:path w="274320" h="274320">
                <a:moveTo>
                  <a:pt x="0" y="0"/>
                </a:moveTo>
                <a:lnTo>
                  <a:pt x="274320" y="0"/>
                </a:lnTo>
                <a:lnTo>
                  <a:pt x="274320" y="274320"/>
                </a:lnTo>
                <a:lnTo>
                  <a:pt x="0" y="274320"/>
                </a:lnTo>
                <a:lnTo>
                  <a:pt x="0" y="0"/>
                </a:lnTo>
                <a:close/>
              </a:path>
            </a:pathLst>
          </a:custGeom>
          <a:blipFill>
            <a:blip r:embed="rId10">
              <a:alphaModFix amt="3500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26" name="TextBox 26"/>
          <p:cNvSpPr txBox="1"/>
          <p:nvPr/>
        </p:nvSpPr>
        <p:spPr>
          <a:xfrm>
            <a:off x="16874207" y="9819983"/>
            <a:ext cx="4165611" cy="350503"/>
          </a:xfrm>
          <a:prstGeom prst="rect">
            <a:avLst/>
          </a:prstGeom>
        </p:spPr>
        <p:txBody>
          <a:bodyPr lIns="0" tIns="0" rIns="0" bIns="0" rtlCol="0" anchor="t">
            <a:spAutoFit/>
          </a:bodyPr>
          <a:lstStyle/>
          <a:p>
            <a:pPr algn="l">
              <a:lnSpc>
                <a:spcPts val="2700"/>
              </a:lnSpc>
            </a:pPr>
            <a:r>
              <a:rPr lang="en-US" sz="1800">
                <a:solidFill>
                  <a:srgbClr val="000000">
                    <a:alpha val="34902"/>
                  </a:srgbClr>
                </a:solidFill>
                <a:latin typeface="Poppins"/>
                <a:ea typeface="Poppins"/>
                <a:cs typeface="Poppins"/>
                <a:sym typeface="Poppins"/>
              </a:rPr>
              <a:t>james gan</a:t>
            </a:r>
          </a:p>
        </p:txBody>
      </p:sp>
      <p:sp>
        <p:nvSpPr>
          <p:cNvPr id="27" name="TextBox 27"/>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AutoShape 5"/>
          <p:cNvSpPr/>
          <p:nvPr/>
        </p:nvSpPr>
        <p:spPr>
          <a:xfrm flipV="1">
            <a:off x="385161" y="2291118"/>
            <a:ext cx="10326845" cy="33338"/>
          </a:xfrm>
          <a:prstGeom prst="line">
            <a:avLst/>
          </a:prstGeom>
          <a:ln w="66675" cap="rnd">
            <a:solidFill>
              <a:srgbClr val="642EC7"/>
            </a:solidFill>
            <a:prstDash val="solid"/>
            <a:headEnd type="none" w="sm" len="sm"/>
            <a:tailEnd type="oval" w="lg" len="lg"/>
          </a:ln>
        </p:spPr>
        <p:txBody>
          <a:bodyPr/>
          <a:lstStyle/>
          <a:p>
            <a:endParaRPr lang="en-PH"/>
          </a:p>
        </p:txBody>
      </p:sp>
      <p:sp>
        <p:nvSpPr>
          <p:cNvPr id="6" name="Freeform 6"/>
          <p:cNvSpPr/>
          <p:nvPr/>
        </p:nvSpPr>
        <p:spPr>
          <a:xfrm rot="5400000">
            <a:off x="1812349" y="2615174"/>
            <a:ext cx="642798" cy="404962"/>
          </a:xfrm>
          <a:custGeom>
            <a:avLst/>
            <a:gdLst/>
            <a:ahLst/>
            <a:cxnLst/>
            <a:rect l="l" t="t" r="r" b="b"/>
            <a:pathLst>
              <a:path w="642798" h="404962">
                <a:moveTo>
                  <a:pt x="0" y="0"/>
                </a:moveTo>
                <a:lnTo>
                  <a:pt x="642798" y="0"/>
                </a:lnTo>
                <a:lnTo>
                  <a:pt x="642798" y="404963"/>
                </a:lnTo>
                <a:lnTo>
                  <a:pt x="0" y="404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7" name="Freeform 7"/>
          <p:cNvSpPr/>
          <p:nvPr/>
        </p:nvSpPr>
        <p:spPr>
          <a:xfrm>
            <a:off x="2890111" y="5143500"/>
            <a:ext cx="2072473" cy="2057400"/>
          </a:xfrm>
          <a:custGeom>
            <a:avLst/>
            <a:gdLst/>
            <a:ahLst/>
            <a:cxnLst/>
            <a:rect l="l" t="t" r="r" b="b"/>
            <a:pathLst>
              <a:path w="2072473" h="2057400">
                <a:moveTo>
                  <a:pt x="0" y="0"/>
                </a:moveTo>
                <a:lnTo>
                  <a:pt x="2072473" y="0"/>
                </a:lnTo>
                <a:lnTo>
                  <a:pt x="2072473"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8" name="Freeform 8"/>
          <p:cNvSpPr/>
          <p:nvPr/>
        </p:nvSpPr>
        <p:spPr>
          <a:xfrm>
            <a:off x="7982434" y="5143500"/>
            <a:ext cx="2729679" cy="1706050"/>
          </a:xfrm>
          <a:custGeom>
            <a:avLst/>
            <a:gdLst/>
            <a:ahLst/>
            <a:cxnLst/>
            <a:rect l="l" t="t" r="r" b="b"/>
            <a:pathLst>
              <a:path w="2729679" h="1706050">
                <a:moveTo>
                  <a:pt x="0" y="0"/>
                </a:moveTo>
                <a:lnTo>
                  <a:pt x="2729680" y="0"/>
                </a:lnTo>
                <a:lnTo>
                  <a:pt x="2729680" y="1706050"/>
                </a:lnTo>
                <a:lnTo>
                  <a:pt x="0" y="1706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9" name="TextBox 9"/>
          <p:cNvSpPr txBox="1"/>
          <p:nvPr/>
        </p:nvSpPr>
        <p:spPr>
          <a:xfrm>
            <a:off x="385053" y="1540231"/>
            <a:ext cx="964121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The client-server model</a:t>
            </a:r>
          </a:p>
        </p:txBody>
      </p:sp>
      <p:sp>
        <p:nvSpPr>
          <p:cNvPr id="10" name="TextBox 10"/>
          <p:cNvSpPr txBox="1"/>
          <p:nvPr/>
        </p:nvSpPr>
        <p:spPr>
          <a:xfrm>
            <a:off x="1243274" y="3215255"/>
            <a:ext cx="3852979" cy="555908"/>
          </a:xfrm>
          <a:prstGeom prst="rect">
            <a:avLst/>
          </a:prstGeom>
        </p:spPr>
        <p:txBody>
          <a:bodyPr lIns="0" tIns="0" rIns="0" bIns="0" rtlCol="0" anchor="t">
            <a:spAutoFit/>
          </a:bodyPr>
          <a:lstStyle/>
          <a:p>
            <a:pPr algn="l">
              <a:lnSpc>
                <a:spcPts val="4534"/>
              </a:lnSpc>
            </a:pPr>
            <a:r>
              <a:rPr lang="en-US" sz="3238" b="1">
                <a:solidFill>
                  <a:srgbClr val="000000"/>
                </a:solidFill>
                <a:latin typeface="Canva Sans Bold"/>
                <a:ea typeface="Canva Sans Bold"/>
                <a:cs typeface="Canva Sans Bold"/>
                <a:sym typeface="Canva Sans Bold"/>
              </a:rPr>
              <a:t>Type 1: Thin-client </a:t>
            </a:r>
          </a:p>
        </p:txBody>
      </p:sp>
      <p:sp>
        <p:nvSpPr>
          <p:cNvPr id="11" name="TextBox 11"/>
          <p:cNvSpPr txBox="1"/>
          <p:nvPr/>
        </p:nvSpPr>
        <p:spPr>
          <a:xfrm>
            <a:off x="1999858" y="7277100"/>
            <a:ext cx="3852979" cy="1698908"/>
          </a:xfrm>
          <a:prstGeom prst="rect">
            <a:avLst/>
          </a:prstGeom>
        </p:spPr>
        <p:txBody>
          <a:bodyPr lIns="0" tIns="0" rIns="0" bIns="0" rtlCol="0" anchor="t">
            <a:spAutoFit/>
          </a:bodyPr>
          <a:lstStyle/>
          <a:p>
            <a:pPr algn="ctr">
              <a:lnSpc>
                <a:spcPts val="4534"/>
              </a:lnSpc>
            </a:pPr>
            <a:r>
              <a:rPr lang="en-US" sz="3238" b="1">
                <a:solidFill>
                  <a:srgbClr val="000000"/>
                </a:solidFill>
                <a:latin typeface="Canva Sans Bold"/>
                <a:ea typeface="Canva Sans Bold"/>
                <a:cs typeface="Canva Sans Bold"/>
                <a:sym typeface="Canva Sans Bold"/>
              </a:rPr>
              <a:t>Step 1: Choose an application to run on the server.  </a:t>
            </a:r>
          </a:p>
        </p:txBody>
      </p:sp>
      <p:sp>
        <p:nvSpPr>
          <p:cNvPr id="12" name="TextBox 12"/>
          <p:cNvSpPr txBox="1"/>
          <p:nvPr/>
        </p:nvSpPr>
        <p:spPr>
          <a:xfrm>
            <a:off x="7526687" y="7277100"/>
            <a:ext cx="3852979" cy="2270408"/>
          </a:xfrm>
          <a:prstGeom prst="rect">
            <a:avLst/>
          </a:prstGeom>
        </p:spPr>
        <p:txBody>
          <a:bodyPr lIns="0" tIns="0" rIns="0" bIns="0" rtlCol="0" anchor="t">
            <a:spAutoFit/>
          </a:bodyPr>
          <a:lstStyle/>
          <a:p>
            <a:pPr algn="ctr">
              <a:lnSpc>
                <a:spcPts val="4534"/>
              </a:lnSpc>
            </a:pPr>
            <a:r>
              <a:rPr lang="en-US" sz="3238" b="1">
                <a:solidFill>
                  <a:srgbClr val="000000"/>
                </a:solidFill>
                <a:latin typeface="Canva Sans Bold"/>
                <a:ea typeface="Canva Sans Bold"/>
                <a:cs typeface="Canva Sans Bold"/>
                <a:sym typeface="Canva Sans Bold"/>
              </a:rPr>
              <a:t>Step 2: Sends input data to the server when requested by the application.</a:t>
            </a:r>
          </a:p>
        </p:txBody>
      </p:sp>
      <p:sp>
        <p:nvSpPr>
          <p:cNvPr id="13" name="TextBox 13"/>
          <p:cNvSpPr txBox="1"/>
          <p:nvPr/>
        </p:nvSpPr>
        <p:spPr>
          <a:xfrm>
            <a:off x="13056066" y="7277100"/>
            <a:ext cx="3852979" cy="1698908"/>
          </a:xfrm>
          <a:prstGeom prst="rect">
            <a:avLst/>
          </a:prstGeom>
        </p:spPr>
        <p:txBody>
          <a:bodyPr lIns="0" tIns="0" rIns="0" bIns="0" rtlCol="0" anchor="t">
            <a:spAutoFit/>
          </a:bodyPr>
          <a:lstStyle/>
          <a:p>
            <a:pPr algn="ctr">
              <a:lnSpc>
                <a:spcPts val="4534"/>
              </a:lnSpc>
            </a:pPr>
            <a:r>
              <a:rPr lang="en-US" sz="3238" b="1">
                <a:solidFill>
                  <a:srgbClr val="000000"/>
                </a:solidFill>
                <a:latin typeface="Canva Sans Bold"/>
                <a:ea typeface="Canva Sans Bold"/>
                <a:cs typeface="Canva Sans Bold"/>
                <a:sym typeface="Canva Sans Bold"/>
              </a:rPr>
              <a:t>Step 3: Receives output from the application.</a:t>
            </a:r>
          </a:p>
        </p:txBody>
      </p:sp>
      <p:sp>
        <p:nvSpPr>
          <p:cNvPr id="14" name="Freeform 14"/>
          <p:cNvSpPr/>
          <p:nvPr/>
        </p:nvSpPr>
        <p:spPr>
          <a:xfrm flipH="1" flipV="1">
            <a:off x="13517443" y="5143500"/>
            <a:ext cx="2729679" cy="1706050"/>
          </a:xfrm>
          <a:custGeom>
            <a:avLst/>
            <a:gdLst/>
            <a:ahLst/>
            <a:cxnLst/>
            <a:rect l="l" t="t" r="r" b="b"/>
            <a:pathLst>
              <a:path w="2729679" h="1706050">
                <a:moveTo>
                  <a:pt x="2729679" y="1706050"/>
                </a:moveTo>
                <a:lnTo>
                  <a:pt x="0" y="1706050"/>
                </a:lnTo>
                <a:lnTo>
                  <a:pt x="0" y="0"/>
                </a:lnTo>
                <a:lnTo>
                  <a:pt x="2729679" y="0"/>
                </a:lnTo>
                <a:lnTo>
                  <a:pt x="2729679" y="170605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5" name="TextBox 15"/>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AutoShape 5"/>
          <p:cNvSpPr/>
          <p:nvPr/>
        </p:nvSpPr>
        <p:spPr>
          <a:xfrm flipV="1">
            <a:off x="385161" y="2291118"/>
            <a:ext cx="10326845" cy="33338"/>
          </a:xfrm>
          <a:prstGeom prst="line">
            <a:avLst/>
          </a:prstGeom>
          <a:ln w="66675" cap="rnd">
            <a:solidFill>
              <a:srgbClr val="642EC7"/>
            </a:solidFill>
            <a:prstDash val="solid"/>
            <a:headEnd type="none" w="sm" len="sm"/>
            <a:tailEnd type="oval" w="lg" len="lg"/>
          </a:ln>
        </p:spPr>
        <p:txBody>
          <a:bodyPr/>
          <a:lstStyle/>
          <a:p>
            <a:endParaRPr lang="en-PH"/>
          </a:p>
        </p:txBody>
      </p:sp>
      <p:sp>
        <p:nvSpPr>
          <p:cNvPr id="6" name="Freeform 6"/>
          <p:cNvSpPr/>
          <p:nvPr/>
        </p:nvSpPr>
        <p:spPr>
          <a:xfrm rot="5400000">
            <a:off x="1812349" y="2615174"/>
            <a:ext cx="642798" cy="404962"/>
          </a:xfrm>
          <a:custGeom>
            <a:avLst/>
            <a:gdLst/>
            <a:ahLst/>
            <a:cxnLst/>
            <a:rect l="l" t="t" r="r" b="b"/>
            <a:pathLst>
              <a:path w="642798" h="404962">
                <a:moveTo>
                  <a:pt x="0" y="0"/>
                </a:moveTo>
                <a:lnTo>
                  <a:pt x="642798" y="0"/>
                </a:lnTo>
                <a:lnTo>
                  <a:pt x="642798" y="404963"/>
                </a:lnTo>
                <a:lnTo>
                  <a:pt x="0" y="404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7" name="Freeform 7"/>
          <p:cNvSpPr/>
          <p:nvPr/>
        </p:nvSpPr>
        <p:spPr>
          <a:xfrm>
            <a:off x="2812534" y="5286375"/>
            <a:ext cx="2072473" cy="2057400"/>
          </a:xfrm>
          <a:custGeom>
            <a:avLst/>
            <a:gdLst/>
            <a:ahLst/>
            <a:cxnLst/>
            <a:rect l="l" t="t" r="r" b="b"/>
            <a:pathLst>
              <a:path w="2072473" h="2057400">
                <a:moveTo>
                  <a:pt x="0" y="0"/>
                </a:moveTo>
                <a:lnTo>
                  <a:pt x="2072472" y="0"/>
                </a:lnTo>
                <a:lnTo>
                  <a:pt x="2072472"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8" name="Freeform 8"/>
          <p:cNvSpPr/>
          <p:nvPr/>
        </p:nvSpPr>
        <p:spPr>
          <a:xfrm>
            <a:off x="8925082" y="3424805"/>
            <a:ext cx="2047219" cy="2284205"/>
          </a:xfrm>
          <a:custGeom>
            <a:avLst/>
            <a:gdLst/>
            <a:ahLst/>
            <a:cxnLst/>
            <a:rect l="l" t="t" r="r" b="b"/>
            <a:pathLst>
              <a:path w="2047219" h="2284205">
                <a:moveTo>
                  <a:pt x="0" y="0"/>
                </a:moveTo>
                <a:lnTo>
                  <a:pt x="2047219" y="0"/>
                </a:lnTo>
                <a:lnTo>
                  <a:pt x="2047219" y="2284205"/>
                </a:lnTo>
                <a:lnTo>
                  <a:pt x="0" y="22842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9" name="Freeform 9"/>
          <p:cNvSpPr/>
          <p:nvPr/>
        </p:nvSpPr>
        <p:spPr>
          <a:xfrm>
            <a:off x="9174253" y="7102137"/>
            <a:ext cx="2284054" cy="2284054"/>
          </a:xfrm>
          <a:custGeom>
            <a:avLst/>
            <a:gdLst/>
            <a:ahLst/>
            <a:cxnLst/>
            <a:rect l="l" t="t" r="r" b="b"/>
            <a:pathLst>
              <a:path w="2284054" h="2284054">
                <a:moveTo>
                  <a:pt x="0" y="0"/>
                </a:moveTo>
                <a:lnTo>
                  <a:pt x="2284054" y="0"/>
                </a:lnTo>
                <a:lnTo>
                  <a:pt x="2284054" y="2284054"/>
                </a:lnTo>
                <a:lnTo>
                  <a:pt x="0" y="2284054"/>
                </a:lnTo>
                <a:lnTo>
                  <a:pt x="0" y="0"/>
                </a:lnTo>
                <a:close/>
              </a:path>
            </a:pathLst>
          </a:custGeom>
          <a:blipFill>
            <a:blip r:embed="rId10"/>
            <a:stretch>
              <a:fillRect/>
            </a:stretch>
          </a:blipFill>
        </p:spPr>
        <p:txBody>
          <a:bodyPr/>
          <a:lstStyle/>
          <a:p>
            <a:endParaRPr lang="en-PH"/>
          </a:p>
        </p:txBody>
      </p:sp>
      <p:sp>
        <p:nvSpPr>
          <p:cNvPr id="10" name="TextBox 10"/>
          <p:cNvSpPr txBox="1"/>
          <p:nvPr/>
        </p:nvSpPr>
        <p:spPr>
          <a:xfrm>
            <a:off x="385053" y="1540231"/>
            <a:ext cx="964121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The client-server model</a:t>
            </a:r>
          </a:p>
        </p:txBody>
      </p:sp>
      <p:sp>
        <p:nvSpPr>
          <p:cNvPr id="11" name="TextBox 11"/>
          <p:cNvSpPr txBox="1"/>
          <p:nvPr/>
        </p:nvSpPr>
        <p:spPr>
          <a:xfrm>
            <a:off x="1243274" y="3215255"/>
            <a:ext cx="3852979" cy="1127408"/>
          </a:xfrm>
          <a:prstGeom prst="rect">
            <a:avLst/>
          </a:prstGeom>
        </p:spPr>
        <p:txBody>
          <a:bodyPr lIns="0" tIns="0" rIns="0" bIns="0" rtlCol="0" anchor="t">
            <a:spAutoFit/>
          </a:bodyPr>
          <a:lstStyle/>
          <a:p>
            <a:pPr algn="l">
              <a:lnSpc>
                <a:spcPts val="4534"/>
              </a:lnSpc>
            </a:pPr>
            <a:r>
              <a:rPr lang="en-US" sz="3238" b="1">
                <a:solidFill>
                  <a:srgbClr val="000000"/>
                </a:solidFill>
                <a:latin typeface="Canva Sans Bold"/>
                <a:ea typeface="Canva Sans Bold"/>
                <a:cs typeface="Canva Sans Bold"/>
                <a:sym typeface="Canva Sans Bold"/>
              </a:rPr>
              <a:t>Type 2: Thick-client </a:t>
            </a:r>
          </a:p>
        </p:txBody>
      </p:sp>
      <p:sp>
        <p:nvSpPr>
          <p:cNvPr id="12" name="TextBox 12"/>
          <p:cNvSpPr txBox="1"/>
          <p:nvPr/>
        </p:nvSpPr>
        <p:spPr>
          <a:xfrm>
            <a:off x="1931267" y="7342331"/>
            <a:ext cx="3852979" cy="1698908"/>
          </a:xfrm>
          <a:prstGeom prst="rect">
            <a:avLst/>
          </a:prstGeom>
        </p:spPr>
        <p:txBody>
          <a:bodyPr lIns="0" tIns="0" rIns="0" bIns="0" rtlCol="0" anchor="t">
            <a:spAutoFit/>
          </a:bodyPr>
          <a:lstStyle/>
          <a:p>
            <a:pPr algn="ctr">
              <a:lnSpc>
                <a:spcPts val="4534"/>
              </a:lnSpc>
            </a:pPr>
            <a:r>
              <a:rPr lang="en-US" sz="3238" b="1">
                <a:solidFill>
                  <a:srgbClr val="000000"/>
                </a:solidFill>
                <a:latin typeface="Canva Sans Bold"/>
                <a:ea typeface="Canva Sans Bold"/>
                <a:cs typeface="Canva Sans Bold"/>
                <a:sym typeface="Canva Sans Bold"/>
              </a:rPr>
              <a:t>Step 1: Choose an application to run on the server.  </a:t>
            </a:r>
          </a:p>
        </p:txBody>
      </p:sp>
      <p:sp>
        <p:nvSpPr>
          <p:cNvPr id="13" name="TextBox 13"/>
          <p:cNvSpPr txBox="1"/>
          <p:nvPr/>
        </p:nvSpPr>
        <p:spPr>
          <a:xfrm>
            <a:off x="11313531" y="3224780"/>
            <a:ext cx="6584263" cy="2462530"/>
          </a:xfrm>
          <a:prstGeom prst="rect">
            <a:avLst/>
          </a:prstGeom>
        </p:spPr>
        <p:txBody>
          <a:bodyPr lIns="0" tIns="0" rIns="0" bIns="0" rtlCol="0" anchor="t">
            <a:spAutoFit/>
          </a:bodyPr>
          <a:lstStyle/>
          <a:p>
            <a:pPr algn="ctr">
              <a:lnSpc>
                <a:spcPts val="3920"/>
              </a:lnSpc>
            </a:pPr>
            <a:r>
              <a:rPr lang="en-US" sz="2800" b="1">
                <a:solidFill>
                  <a:srgbClr val="000000"/>
                </a:solidFill>
                <a:latin typeface="Canva Sans Bold"/>
                <a:ea typeface="Canva Sans Bold"/>
                <a:cs typeface="Canva Sans Bold"/>
                <a:sym typeface="Canva Sans Bold"/>
              </a:rPr>
              <a:t>Perform certain processing tasks before sending the request to the server and can also handle additional processing after receiving the output from the application.</a:t>
            </a:r>
          </a:p>
        </p:txBody>
      </p:sp>
      <p:sp>
        <p:nvSpPr>
          <p:cNvPr id="14" name="TextBox 14"/>
          <p:cNvSpPr txBox="1"/>
          <p:nvPr/>
        </p:nvSpPr>
        <p:spPr>
          <a:xfrm>
            <a:off x="11738373" y="7231974"/>
            <a:ext cx="5734579" cy="1967230"/>
          </a:xfrm>
          <a:prstGeom prst="rect">
            <a:avLst/>
          </a:prstGeom>
        </p:spPr>
        <p:txBody>
          <a:bodyPr lIns="0" tIns="0" rIns="0" bIns="0" rtlCol="0" anchor="t">
            <a:spAutoFit/>
          </a:bodyPr>
          <a:lstStyle/>
          <a:p>
            <a:pPr algn="ctr">
              <a:lnSpc>
                <a:spcPts val="3919"/>
              </a:lnSpc>
            </a:pPr>
            <a:r>
              <a:rPr lang="en-US" sz="2799" b="1">
                <a:solidFill>
                  <a:srgbClr val="000000"/>
                </a:solidFill>
                <a:latin typeface="Canva Sans Bold"/>
                <a:ea typeface="Canva Sans Bold"/>
                <a:cs typeface="Canva Sans Bold"/>
                <a:sym typeface="Canva Sans Bold"/>
              </a:rPr>
              <a:t>The client might also downloads the application from the server and then runs the application locally on its own device.</a:t>
            </a:r>
          </a:p>
        </p:txBody>
      </p:sp>
      <p:sp>
        <p:nvSpPr>
          <p:cNvPr id="15" name="AutoShape 15"/>
          <p:cNvSpPr/>
          <p:nvPr/>
        </p:nvSpPr>
        <p:spPr>
          <a:xfrm flipV="1">
            <a:off x="5471005" y="4566907"/>
            <a:ext cx="3454077" cy="2535230"/>
          </a:xfrm>
          <a:prstGeom prst="line">
            <a:avLst/>
          </a:prstGeom>
          <a:ln w="38100" cap="flat">
            <a:solidFill>
              <a:srgbClr val="642EC7"/>
            </a:solidFill>
            <a:prstDash val="solid"/>
            <a:headEnd type="none" w="sm" len="sm"/>
            <a:tailEnd type="triangle" w="lg" len="med"/>
          </a:ln>
        </p:spPr>
        <p:txBody>
          <a:bodyPr/>
          <a:lstStyle/>
          <a:p>
            <a:endParaRPr lang="en-PH"/>
          </a:p>
        </p:txBody>
      </p:sp>
      <p:sp>
        <p:nvSpPr>
          <p:cNvPr id="16" name="AutoShape 16"/>
          <p:cNvSpPr/>
          <p:nvPr/>
        </p:nvSpPr>
        <p:spPr>
          <a:xfrm>
            <a:off x="5784246" y="8225122"/>
            <a:ext cx="3390006" cy="19042"/>
          </a:xfrm>
          <a:prstGeom prst="line">
            <a:avLst/>
          </a:prstGeom>
          <a:ln w="38100" cap="flat">
            <a:solidFill>
              <a:srgbClr val="642EC7"/>
            </a:solidFill>
            <a:prstDash val="solid"/>
            <a:headEnd type="none" w="sm" len="sm"/>
            <a:tailEnd type="triangle" w="lg" len="med"/>
          </a:ln>
        </p:spPr>
        <p:txBody>
          <a:bodyPr/>
          <a:lstStyle/>
          <a:p>
            <a:endParaRPr lang="en-PH"/>
          </a:p>
        </p:txBody>
      </p:sp>
      <p:sp>
        <p:nvSpPr>
          <p:cNvPr id="17" name="TextBox 17"/>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AutoShape 5"/>
          <p:cNvSpPr/>
          <p:nvPr/>
        </p:nvSpPr>
        <p:spPr>
          <a:xfrm flipV="1">
            <a:off x="385161" y="2291118"/>
            <a:ext cx="10326845" cy="33338"/>
          </a:xfrm>
          <a:prstGeom prst="line">
            <a:avLst/>
          </a:prstGeom>
          <a:ln w="66675" cap="rnd">
            <a:solidFill>
              <a:srgbClr val="642EC7"/>
            </a:solidFill>
            <a:prstDash val="solid"/>
            <a:headEnd type="none" w="sm" len="sm"/>
            <a:tailEnd type="oval" w="lg" len="lg"/>
          </a:ln>
        </p:spPr>
        <p:txBody>
          <a:bodyPr/>
          <a:lstStyle/>
          <a:p>
            <a:endParaRPr lang="en-PH"/>
          </a:p>
        </p:txBody>
      </p:sp>
      <p:sp>
        <p:nvSpPr>
          <p:cNvPr id="6" name="Freeform 6"/>
          <p:cNvSpPr/>
          <p:nvPr/>
        </p:nvSpPr>
        <p:spPr>
          <a:xfrm rot="-8996704">
            <a:off x="1812349" y="2615174"/>
            <a:ext cx="642798" cy="404962"/>
          </a:xfrm>
          <a:custGeom>
            <a:avLst/>
            <a:gdLst/>
            <a:ahLst/>
            <a:cxnLst/>
            <a:rect l="l" t="t" r="r" b="b"/>
            <a:pathLst>
              <a:path w="642798" h="404962">
                <a:moveTo>
                  <a:pt x="0" y="0"/>
                </a:moveTo>
                <a:lnTo>
                  <a:pt x="642798" y="0"/>
                </a:lnTo>
                <a:lnTo>
                  <a:pt x="642798" y="404963"/>
                </a:lnTo>
                <a:lnTo>
                  <a:pt x="0" y="404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7" name="Freeform 7"/>
          <p:cNvSpPr/>
          <p:nvPr/>
        </p:nvSpPr>
        <p:spPr>
          <a:xfrm>
            <a:off x="1805548" y="4492487"/>
            <a:ext cx="3237106" cy="3237106"/>
          </a:xfrm>
          <a:custGeom>
            <a:avLst/>
            <a:gdLst/>
            <a:ahLst/>
            <a:cxnLst/>
            <a:rect l="l" t="t" r="r" b="b"/>
            <a:pathLst>
              <a:path w="3237106" h="3237106">
                <a:moveTo>
                  <a:pt x="0" y="0"/>
                </a:moveTo>
                <a:lnTo>
                  <a:pt x="3237106" y="0"/>
                </a:lnTo>
                <a:lnTo>
                  <a:pt x="3237106" y="3237106"/>
                </a:lnTo>
                <a:lnTo>
                  <a:pt x="0" y="32371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8" name="AutoShape 8"/>
          <p:cNvSpPr/>
          <p:nvPr/>
        </p:nvSpPr>
        <p:spPr>
          <a:xfrm>
            <a:off x="5292829" y="6111040"/>
            <a:ext cx="1665141" cy="0"/>
          </a:xfrm>
          <a:prstGeom prst="line">
            <a:avLst/>
          </a:prstGeom>
          <a:ln w="38100" cap="flat">
            <a:solidFill>
              <a:srgbClr val="642EC7"/>
            </a:solidFill>
            <a:prstDash val="solid"/>
            <a:headEnd type="none" w="sm" len="sm"/>
            <a:tailEnd type="triangle" w="lg" len="med"/>
          </a:ln>
        </p:spPr>
        <p:txBody>
          <a:bodyPr/>
          <a:lstStyle/>
          <a:p>
            <a:endParaRPr lang="en-PH"/>
          </a:p>
        </p:txBody>
      </p:sp>
      <p:grpSp>
        <p:nvGrpSpPr>
          <p:cNvPr id="9" name="Group 9"/>
          <p:cNvGrpSpPr/>
          <p:nvPr/>
        </p:nvGrpSpPr>
        <p:grpSpPr>
          <a:xfrm>
            <a:off x="1531083" y="7794289"/>
            <a:ext cx="3786035" cy="1839086"/>
            <a:chOff x="0" y="0"/>
            <a:chExt cx="1021015" cy="495963"/>
          </a:xfrm>
        </p:grpSpPr>
        <p:sp>
          <p:nvSpPr>
            <p:cNvPr id="10" name="Freeform 10"/>
            <p:cNvSpPr/>
            <p:nvPr/>
          </p:nvSpPr>
          <p:spPr>
            <a:xfrm>
              <a:off x="0" y="0"/>
              <a:ext cx="1021015" cy="495963"/>
            </a:xfrm>
            <a:custGeom>
              <a:avLst/>
              <a:gdLst/>
              <a:ahLst/>
              <a:cxnLst/>
              <a:rect l="l" t="t" r="r" b="b"/>
              <a:pathLst>
                <a:path w="1021015" h="495963">
                  <a:moveTo>
                    <a:pt x="102243" y="0"/>
                  </a:moveTo>
                  <a:lnTo>
                    <a:pt x="918772" y="0"/>
                  </a:lnTo>
                  <a:cubicBezTo>
                    <a:pt x="975239" y="0"/>
                    <a:pt x="1021015" y="45776"/>
                    <a:pt x="1021015" y="102243"/>
                  </a:cubicBezTo>
                  <a:lnTo>
                    <a:pt x="1021015" y="393720"/>
                  </a:lnTo>
                  <a:cubicBezTo>
                    <a:pt x="1021015" y="450187"/>
                    <a:pt x="975239" y="495963"/>
                    <a:pt x="918772" y="495963"/>
                  </a:cubicBezTo>
                  <a:lnTo>
                    <a:pt x="102243" y="495963"/>
                  </a:lnTo>
                  <a:cubicBezTo>
                    <a:pt x="45776" y="495963"/>
                    <a:pt x="0" y="450187"/>
                    <a:pt x="0" y="393720"/>
                  </a:cubicBezTo>
                  <a:lnTo>
                    <a:pt x="0" y="102243"/>
                  </a:lnTo>
                  <a:cubicBezTo>
                    <a:pt x="0" y="45776"/>
                    <a:pt x="45776" y="0"/>
                    <a:pt x="102243" y="0"/>
                  </a:cubicBezTo>
                  <a:close/>
                </a:path>
              </a:pathLst>
            </a:custGeom>
            <a:solidFill>
              <a:srgbClr val="F2F2F2"/>
            </a:solidFill>
          </p:spPr>
          <p:txBody>
            <a:bodyPr/>
            <a:lstStyle/>
            <a:p>
              <a:endParaRPr lang="en-PH"/>
            </a:p>
          </p:txBody>
        </p:sp>
        <p:sp>
          <p:nvSpPr>
            <p:cNvPr id="11" name="TextBox 11"/>
            <p:cNvSpPr txBox="1"/>
            <p:nvPr/>
          </p:nvSpPr>
          <p:spPr>
            <a:xfrm>
              <a:off x="0" y="-28575"/>
              <a:ext cx="1021015" cy="524538"/>
            </a:xfrm>
            <a:prstGeom prst="rect">
              <a:avLst/>
            </a:prstGeom>
          </p:spPr>
          <p:txBody>
            <a:bodyPr lIns="50063" tIns="50063" rIns="50063" bIns="50063" rtlCol="0" anchor="ctr"/>
            <a:lstStyle/>
            <a:p>
              <a:pPr algn="ctr">
                <a:lnSpc>
                  <a:spcPts val="2595"/>
                </a:lnSpc>
              </a:pPr>
              <a:endParaRPr/>
            </a:p>
          </p:txBody>
        </p:sp>
      </p:grpSp>
      <p:sp>
        <p:nvSpPr>
          <p:cNvPr id="12" name="TextBox 12"/>
          <p:cNvSpPr txBox="1"/>
          <p:nvPr/>
        </p:nvSpPr>
        <p:spPr>
          <a:xfrm>
            <a:off x="385053" y="1540231"/>
            <a:ext cx="964121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Example: Thick Client Preprocessing</a:t>
            </a:r>
          </a:p>
        </p:txBody>
      </p:sp>
      <p:sp>
        <p:nvSpPr>
          <p:cNvPr id="13" name="TextBox 13"/>
          <p:cNvSpPr txBox="1"/>
          <p:nvPr/>
        </p:nvSpPr>
        <p:spPr>
          <a:xfrm>
            <a:off x="2616046" y="2612057"/>
            <a:ext cx="6527954" cy="830820"/>
          </a:xfrm>
          <a:prstGeom prst="rect">
            <a:avLst/>
          </a:prstGeom>
        </p:spPr>
        <p:txBody>
          <a:bodyPr lIns="0" tIns="0" rIns="0" bIns="0" rtlCol="0" anchor="t">
            <a:spAutoFit/>
          </a:bodyPr>
          <a:lstStyle/>
          <a:p>
            <a:pPr algn="l">
              <a:lnSpc>
                <a:spcPts val="3388"/>
              </a:lnSpc>
            </a:pPr>
            <a:r>
              <a:rPr lang="en-US" sz="2420" b="1">
                <a:solidFill>
                  <a:srgbClr val="000000"/>
                </a:solidFill>
                <a:latin typeface="Canva Sans Bold"/>
                <a:ea typeface="Canva Sans Bold"/>
                <a:cs typeface="Canva Sans Bold"/>
                <a:sym typeface="Canva Sans Bold"/>
              </a:rPr>
              <a:t>Submitting an online form to calculate the total cost of items you want to purchase.</a:t>
            </a:r>
          </a:p>
        </p:txBody>
      </p:sp>
      <p:sp>
        <p:nvSpPr>
          <p:cNvPr id="14" name="TextBox 14"/>
          <p:cNvSpPr txBox="1"/>
          <p:nvPr/>
        </p:nvSpPr>
        <p:spPr>
          <a:xfrm>
            <a:off x="1555373" y="7797622"/>
            <a:ext cx="3737457" cy="1803845"/>
          </a:xfrm>
          <a:prstGeom prst="rect">
            <a:avLst/>
          </a:prstGeom>
        </p:spPr>
        <p:txBody>
          <a:bodyPr lIns="0" tIns="0" rIns="0" bIns="0" rtlCol="0" anchor="t">
            <a:spAutoFit/>
          </a:bodyPr>
          <a:lstStyle/>
          <a:p>
            <a:pPr algn="ctr">
              <a:lnSpc>
                <a:spcPts val="2430"/>
              </a:lnSpc>
              <a:spcBef>
                <a:spcPct val="0"/>
              </a:spcBef>
            </a:pPr>
            <a:r>
              <a:rPr lang="en-US" sz="1736">
                <a:solidFill>
                  <a:srgbClr val="000000"/>
                </a:solidFill>
                <a:latin typeface="Open Sans"/>
                <a:ea typeface="Open Sans"/>
                <a:cs typeface="Open Sans"/>
                <a:sym typeface="Open Sans"/>
              </a:rPr>
              <a:t>As you fill in the quantities and prices of items, your web browser (the client) performs calculations to calculate the subtotals for each item based on the quantity and price you entered.</a:t>
            </a:r>
          </a:p>
        </p:txBody>
      </p:sp>
      <p:sp>
        <p:nvSpPr>
          <p:cNvPr id="15" name="TextBox 15"/>
          <p:cNvSpPr txBox="1"/>
          <p:nvPr/>
        </p:nvSpPr>
        <p:spPr>
          <a:xfrm>
            <a:off x="5509958" y="5782408"/>
            <a:ext cx="1230884" cy="590932"/>
          </a:xfrm>
          <a:prstGeom prst="rect">
            <a:avLst/>
          </a:prstGeom>
        </p:spPr>
        <p:txBody>
          <a:bodyPr lIns="0" tIns="0" rIns="0" bIns="0" rtlCol="0" anchor="t">
            <a:spAutoFit/>
          </a:bodyPr>
          <a:lstStyle/>
          <a:p>
            <a:pPr algn="ctr">
              <a:lnSpc>
                <a:spcPts val="2430"/>
              </a:lnSpc>
              <a:spcBef>
                <a:spcPct val="0"/>
              </a:spcBef>
            </a:pPr>
            <a:r>
              <a:rPr lang="en-US" sz="1736">
                <a:solidFill>
                  <a:srgbClr val="000000"/>
                </a:solidFill>
                <a:latin typeface="Open Sans"/>
                <a:ea typeface="Open Sans"/>
                <a:cs typeface="Open Sans"/>
                <a:sym typeface="Open Sans"/>
              </a:rPr>
              <a:t>Data sent to server</a:t>
            </a:r>
          </a:p>
        </p:txBody>
      </p:sp>
      <p:sp>
        <p:nvSpPr>
          <p:cNvPr id="16" name="TextBox 16"/>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300372" y="9004006"/>
            <a:ext cx="4974376" cy="1174616"/>
            <a:chOff x="0" y="0"/>
            <a:chExt cx="6632502" cy="1566154"/>
          </a:xfrm>
        </p:grpSpPr>
        <p:sp>
          <p:nvSpPr>
            <p:cNvPr id="3" name="AutoShape 3"/>
            <p:cNvSpPr/>
            <p:nvPr/>
          </p:nvSpPr>
          <p:spPr>
            <a:xfrm rot="-10800000">
              <a:off x="783077" y="0"/>
              <a:ext cx="5849425" cy="1566154"/>
            </a:xfrm>
            <a:prstGeom prst="rect">
              <a:avLst/>
            </a:prstGeom>
            <a:solidFill>
              <a:srgbClr val="FAFAFA"/>
            </a:solidFill>
          </p:spPr>
          <p:txBody>
            <a:bodyPr/>
            <a:lstStyle/>
            <a:p>
              <a:endParaRPr lang="en-PH"/>
            </a:p>
          </p:txBody>
        </p:sp>
        <p:sp>
          <p:nvSpPr>
            <p:cNvPr id="4" name="Freeform 4"/>
            <p:cNvSpPr/>
            <p:nvPr/>
          </p:nvSpPr>
          <p:spPr>
            <a:xfrm rot="-10800000">
              <a:off x="0" y="0"/>
              <a:ext cx="1566154" cy="1566154"/>
            </a:xfrm>
            <a:custGeom>
              <a:avLst/>
              <a:gdLst/>
              <a:ahLst/>
              <a:cxnLst/>
              <a:rect l="l" t="t" r="r" b="b"/>
              <a:pathLst>
                <a:path w="1566154" h="1566154">
                  <a:moveTo>
                    <a:pt x="0" y="0"/>
                  </a:moveTo>
                  <a:lnTo>
                    <a:pt x="1566154" y="0"/>
                  </a:lnTo>
                  <a:lnTo>
                    <a:pt x="1566154" y="1566154"/>
                  </a:lnTo>
                  <a:lnTo>
                    <a:pt x="0" y="1566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grpSp>
        <p:nvGrpSpPr>
          <p:cNvPr id="7" name="Group 7"/>
          <p:cNvGrpSpPr/>
          <p:nvPr/>
        </p:nvGrpSpPr>
        <p:grpSpPr>
          <a:xfrm>
            <a:off x="1028700" y="0"/>
            <a:ext cx="5940055" cy="1028700"/>
            <a:chOff x="0" y="0"/>
            <a:chExt cx="2210287" cy="382778"/>
          </a:xfrm>
        </p:grpSpPr>
        <p:sp>
          <p:nvSpPr>
            <p:cNvPr id="8" name="Freeform 8"/>
            <p:cNvSpPr/>
            <p:nvPr/>
          </p:nvSpPr>
          <p:spPr>
            <a:xfrm>
              <a:off x="0" y="0"/>
              <a:ext cx="2210287" cy="382778"/>
            </a:xfrm>
            <a:custGeom>
              <a:avLst/>
              <a:gdLst/>
              <a:ahLst/>
              <a:cxnLst/>
              <a:rect l="l" t="t" r="r" b="b"/>
              <a:pathLst>
                <a:path w="2210287" h="382778">
                  <a:moveTo>
                    <a:pt x="0" y="0"/>
                  </a:moveTo>
                  <a:lnTo>
                    <a:pt x="2210287" y="0"/>
                  </a:lnTo>
                  <a:lnTo>
                    <a:pt x="2210287" y="382778"/>
                  </a:lnTo>
                  <a:lnTo>
                    <a:pt x="0" y="382778"/>
                  </a:lnTo>
                  <a:close/>
                </a:path>
              </a:pathLst>
            </a:custGeom>
            <a:solidFill>
              <a:srgbClr val="642EC7"/>
            </a:solidFill>
          </p:spPr>
          <p:txBody>
            <a:bodyPr/>
            <a:lstStyle/>
            <a:p>
              <a:endParaRPr lang="en-PH"/>
            </a:p>
          </p:txBody>
        </p:sp>
      </p:grpSp>
      <p:grpSp>
        <p:nvGrpSpPr>
          <p:cNvPr id="9" name="Group 9"/>
          <p:cNvGrpSpPr/>
          <p:nvPr/>
        </p:nvGrpSpPr>
        <p:grpSpPr>
          <a:xfrm>
            <a:off x="7955678" y="801482"/>
            <a:ext cx="9303622" cy="7878642"/>
            <a:chOff x="0" y="0"/>
            <a:chExt cx="2450337" cy="2075033"/>
          </a:xfrm>
        </p:grpSpPr>
        <p:sp>
          <p:nvSpPr>
            <p:cNvPr id="10" name="Freeform 10"/>
            <p:cNvSpPr/>
            <p:nvPr/>
          </p:nvSpPr>
          <p:spPr>
            <a:xfrm>
              <a:off x="0" y="0"/>
              <a:ext cx="2450337" cy="2075033"/>
            </a:xfrm>
            <a:custGeom>
              <a:avLst/>
              <a:gdLst/>
              <a:ahLst/>
              <a:cxnLst/>
              <a:rect l="l" t="t" r="r" b="b"/>
              <a:pathLst>
                <a:path w="2450337" h="2075033">
                  <a:moveTo>
                    <a:pt x="42439" y="0"/>
                  </a:moveTo>
                  <a:lnTo>
                    <a:pt x="2407898" y="0"/>
                  </a:lnTo>
                  <a:cubicBezTo>
                    <a:pt x="2431336" y="0"/>
                    <a:pt x="2450337" y="19001"/>
                    <a:pt x="2450337" y="42439"/>
                  </a:cubicBezTo>
                  <a:lnTo>
                    <a:pt x="2450337" y="2032594"/>
                  </a:lnTo>
                  <a:cubicBezTo>
                    <a:pt x="2450337" y="2056033"/>
                    <a:pt x="2431336" y="2075033"/>
                    <a:pt x="2407898" y="2075033"/>
                  </a:cubicBezTo>
                  <a:lnTo>
                    <a:pt x="42439" y="2075033"/>
                  </a:lnTo>
                  <a:cubicBezTo>
                    <a:pt x="19001" y="2075033"/>
                    <a:pt x="0" y="2056033"/>
                    <a:pt x="0" y="2032594"/>
                  </a:cubicBezTo>
                  <a:lnTo>
                    <a:pt x="0" y="42439"/>
                  </a:lnTo>
                  <a:cubicBezTo>
                    <a:pt x="0" y="19001"/>
                    <a:pt x="19001" y="0"/>
                    <a:pt x="42439" y="0"/>
                  </a:cubicBezTo>
                  <a:close/>
                </a:path>
              </a:pathLst>
            </a:custGeom>
            <a:solidFill>
              <a:srgbClr val="FFDE59"/>
            </a:solidFill>
          </p:spPr>
          <p:txBody>
            <a:bodyPr/>
            <a:lstStyle/>
            <a:p>
              <a:endParaRPr lang="en-PH"/>
            </a:p>
          </p:txBody>
        </p:sp>
        <p:sp>
          <p:nvSpPr>
            <p:cNvPr id="11" name="TextBox 11"/>
            <p:cNvSpPr txBox="1"/>
            <p:nvPr/>
          </p:nvSpPr>
          <p:spPr>
            <a:xfrm>
              <a:off x="0" y="-76200"/>
              <a:ext cx="2450337" cy="2151233"/>
            </a:xfrm>
            <a:prstGeom prst="rect">
              <a:avLst/>
            </a:prstGeom>
          </p:spPr>
          <p:txBody>
            <a:bodyPr lIns="50800" tIns="50800" rIns="50800" bIns="50800" rtlCol="0" anchor="ctr"/>
            <a:lstStyle/>
            <a:p>
              <a:pPr algn="ctr">
                <a:lnSpc>
                  <a:spcPts val="2700"/>
                </a:lnSpc>
              </a:pPr>
              <a:endParaRPr/>
            </a:p>
          </p:txBody>
        </p:sp>
      </p:grpSp>
      <p:grpSp>
        <p:nvGrpSpPr>
          <p:cNvPr id="12" name="Group 12"/>
          <p:cNvGrpSpPr/>
          <p:nvPr/>
        </p:nvGrpSpPr>
        <p:grpSpPr>
          <a:xfrm>
            <a:off x="2513714" y="1772063"/>
            <a:ext cx="1485014" cy="1485014"/>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1495"/>
            </a:solidFill>
          </p:spPr>
          <p:txBody>
            <a:bodyPr/>
            <a:lstStyle/>
            <a:p>
              <a:endParaRPr lang="en-PH"/>
            </a:p>
          </p:txBody>
        </p:sp>
      </p:grpSp>
      <p:sp>
        <p:nvSpPr>
          <p:cNvPr id="14" name="Freeform 14"/>
          <p:cNvSpPr/>
          <p:nvPr/>
        </p:nvSpPr>
        <p:spPr>
          <a:xfrm>
            <a:off x="1028700" y="1786160"/>
            <a:ext cx="1485014" cy="1485014"/>
          </a:xfrm>
          <a:custGeom>
            <a:avLst/>
            <a:gdLst/>
            <a:ahLst/>
            <a:cxnLst/>
            <a:rect l="l" t="t" r="r" b="b"/>
            <a:pathLst>
              <a:path w="1485014" h="1485014">
                <a:moveTo>
                  <a:pt x="0" y="0"/>
                </a:moveTo>
                <a:lnTo>
                  <a:pt x="1485014" y="0"/>
                </a:lnTo>
                <a:lnTo>
                  <a:pt x="1485014" y="1485014"/>
                </a:lnTo>
                <a:lnTo>
                  <a:pt x="0" y="14850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5" name="Freeform 15"/>
          <p:cNvSpPr/>
          <p:nvPr/>
        </p:nvSpPr>
        <p:spPr>
          <a:xfrm>
            <a:off x="8562225" y="1004392"/>
            <a:ext cx="7694025" cy="7472822"/>
          </a:xfrm>
          <a:custGeom>
            <a:avLst/>
            <a:gdLst/>
            <a:ahLst/>
            <a:cxnLst/>
            <a:rect l="l" t="t" r="r" b="b"/>
            <a:pathLst>
              <a:path w="7694025" h="7472822">
                <a:moveTo>
                  <a:pt x="0" y="0"/>
                </a:moveTo>
                <a:lnTo>
                  <a:pt x="7694025" y="0"/>
                </a:lnTo>
                <a:lnTo>
                  <a:pt x="7694025" y="7472822"/>
                </a:lnTo>
                <a:lnTo>
                  <a:pt x="0" y="74728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6" name="TextBox 16"/>
          <p:cNvSpPr txBox="1"/>
          <p:nvPr/>
        </p:nvSpPr>
        <p:spPr>
          <a:xfrm>
            <a:off x="1028700" y="3184981"/>
            <a:ext cx="6579499" cy="3514881"/>
          </a:xfrm>
          <a:prstGeom prst="rect">
            <a:avLst/>
          </a:prstGeom>
        </p:spPr>
        <p:txBody>
          <a:bodyPr lIns="0" tIns="0" rIns="0" bIns="0" rtlCol="0" anchor="t">
            <a:spAutoFit/>
          </a:bodyPr>
          <a:lstStyle/>
          <a:p>
            <a:pPr marL="0" lvl="0" indent="0" algn="l">
              <a:lnSpc>
                <a:spcPts val="9216"/>
              </a:lnSpc>
            </a:pPr>
            <a:r>
              <a:rPr lang="en-US" sz="6269" b="1" spc="-188">
                <a:solidFill>
                  <a:srgbClr val="3F4042"/>
                </a:solidFill>
                <a:latin typeface="Poppins Bold"/>
                <a:ea typeface="Poppins Bold"/>
                <a:cs typeface="Poppins Bold"/>
                <a:sym typeface="Poppins Bold"/>
              </a:rPr>
              <a:t>Networking and Communication Systems</a:t>
            </a:r>
          </a:p>
        </p:txBody>
      </p:sp>
      <p:sp>
        <p:nvSpPr>
          <p:cNvPr id="18" name="TextBox 18"/>
          <p:cNvSpPr txBox="1"/>
          <p:nvPr/>
        </p:nvSpPr>
        <p:spPr>
          <a:xfrm>
            <a:off x="13930357" y="9227744"/>
            <a:ext cx="4248314" cy="424815"/>
          </a:xfrm>
          <a:prstGeom prst="rect">
            <a:avLst/>
          </a:prstGeom>
        </p:spPr>
        <p:txBody>
          <a:bodyPr lIns="0" tIns="0" rIns="0" bIns="0" rtlCol="0" anchor="t">
            <a:spAutoFit/>
          </a:bodyPr>
          <a:lstStyle/>
          <a:p>
            <a:pPr marL="0" lvl="0" indent="0" algn="l">
              <a:lnSpc>
                <a:spcPts val="3359"/>
              </a:lnSpc>
            </a:pPr>
            <a:r>
              <a:rPr lang="en-US" sz="2400" b="1" spc="-24" dirty="0">
                <a:solidFill>
                  <a:srgbClr val="FF1495"/>
                </a:solidFill>
                <a:latin typeface="Poppins Bold"/>
                <a:ea typeface="Poppins Bold"/>
                <a:cs typeface="Poppins Bold"/>
                <a:sym typeface="Poppins Bold"/>
              </a:rPr>
              <a:t>A LEVEL COMPUTER SCIENCE</a:t>
            </a:r>
          </a:p>
        </p:txBody>
      </p:sp>
      <p:sp>
        <p:nvSpPr>
          <p:cNvPr id="19" name="TextBox 19"/>
          <p:cNvSpPr txBox="1"/>
          <p:nvPr/>
        </p:nvSpPr>
        <p:spPr>
          <a:xfrm>
            <a:off x="1143618" y="2350212"/>
            <a:ext cx="1255178" cy="338242"/>
          </a:xfrm>
          <a:prstGeom prst="rect">
            <a:avLst/>
          </a:prstGeom>
        </p:spPr>
        <p:txBody>
          <a:bodyPr lIns="0" tIns="0" rIns="0" bIns="0" rtlCol="0" anchor="t">
            <a:spAutoFit/>
          </a:bodyPr>
          <a:lstStyle/>
          <a:p>
            <a:pPr marL="0" lvl="0" indent="0" algn="l">
              <a:lnSpc>
                <a:spcPts val="2575"/>
              </a:lnSpc>
              <a:spcBef>
                <a:spcPct val="0"/>
              </a:spcBef>
            </a:pPr>
            <a:r>
              <a:rPr lang="en-US" sz="2299" b="1" spc="-68">
                <a:solidFill>
                  <a:srgbClr val="FAFAFA"/>
                </a:solidFill>
                <a:latin typeface="Poppins Bold"/>
                <a:ea typeface="Poppins Bold"/>
                <a:cs typeface="Poppins Bold"/>
                <a:sym typeface="Poppins Bold"/>
              </a:rPr>
              <a:t>Chapter</a:t>
            </a:r>
          </a:p>
        </p:txBody>
      </p:sp>
      <p:sp>
        <p:nvSpPr>
          <p:cNvPr id="20" name="TextBox 20"/>
          <p:cNvSpPr txBox="1"/>
          <p:nvPr/>
        </p:nvSpPr>
        <p:spPr>
          <a:xfrm>
            <a:off x="3052763" y="2161892"/>
            <a:ext cx="406916" cy="724024"/>
          </a:xfrm>
          <a:prstGeom prst="rect">
            <a:avLst/>
          </a:prstGeom>
        </p:spPr>
        <p:txBody>
          <a:bodyPr lIns="0" tIns="0" rIns="0" bIns="0" rtlCol="0" anchor="t">
            <a:spAutoFit/>
          </a:bodyPr>
          <a:lstStyle/>
          <a:p>
            <a:pPr marL="0" lvl="0" indent="0" algn="ctr">
              <a:lnSpc>
                <a:spcPts val="5263"/>
              </a:lnSpc>
              <a:spcBef>
                <a:spcPct val="0"/>
              </a:spcBef>
            </a:pPr>
            <a:r>
              <a:rPr lang="en-US" sz="4699" b="1" spc="-140">
                <a:solidFill>
                  <a:srgbClr val="FFDE59"/>
                </a:solidFill>
                <a:latin typeface="Poppins Bold"/>
                <a:ea typeface="Poppins Bold"/>
                <a:cs typeface="Poppins Bold"/>
                <a:sym typeface="Poppins Bold"/>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AutoShape 5"/>
          <p:cNvSpPr/>
          <p:nvPr/>
        </p:nvSpPr>
        <p:spPr>
          <a:xfrm flipV="1">
            <a:off x="385161" y="2291118"/>
            <a:ext cx="10326845" cy="33338"/>
          </a:xfrm>
          <a:prstGeom prst="line">
            <a:avLst/>
          </a:prstGeom>
          <a:ln w="66675" cap="rnd">
            <a:solidFill>
              <a:srgbClr val="642EC7"/>
            </a:solidFill>
            <a:prstDash val="solid"/>
            <a:headEnd type="none" w="sm" len="sm"/>
            <a:tailEnd type="oval" w="lg" len="lg"/>
          </a:ln>
        </p:spPr>
        <p:txBody>
          <a:bodyPr/>
          <a:lstStyle/>
          <a:p>
            <a:endParaRPr lang="en-PH"/>
          </a:p>
        </p:txBody>
      </p:sp>
      <p:sp>
        <p:nvSpPr>
          <p:cNvPr id="6" name="Freeform 6"/>
          <p:cNvSpPr/>
          <p:nvPr/>
        </p:nvSpPr>
        <p:spPr>
          <a:xfrm rot="-8996704">
            <a:off x="1812349" y="2615174"/>
            <a:ext cx="642798" cy="404962"/>
          </a:xfrm>
          <a:custGeom>
            <a:avLst/>
            <a:gdLst/>
            <a:ahLst/>
            <a:cxnLst/>
            <a:rect l="l" t="t" r="r" b="b"/>
            <a:pathLst>
              <a:path w="642798" h="404962">
                <a:moveTo>
                  <a:pt x="0" y="0"/>
                </a:moveTo>
                <a:lnTo>
                  <a:pt x="642798" y="0"/>
                </a:lnTo>
                <a:lnTo>
                  <a:pt x="642798" y="404963"/>
                </a:lnTo>
                <a:lnTo>
                  <a:pt x="0" y="404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7" name="Freeform 7"/>
          <p:cNvSpPr/>
          <p:nvPr/>
        </p:nvSpPr>
        <p:spPr>
          <a:xfrm>
            <a:off x="1805548" y="4492487"/>
            <a:ext cx="3237106" cy="3237106"/>
          </a:xfrm>
          <a:custGeom>
            <a:avLst/>
            <a:gdLst/>
            <a:ahLst/>
            <a:cxnLst/>
            <a:rect l="l" t="t" r="r" b="b"/>
            <a:pathLst>
              <a:path w="3237106" h="3237106">
                <a:moveTo>
                  <a:pt x="0" y="0"/>
                </a:moveTo>
                <a:lnTo>
                  <a:pt x="3237106" y="0"/>
                </a:lnTo>
                <a:lnTo>
                  <a:pt x="3237106" y="3237106"/>
                </a:lnTo>
                <a:lnTo>
                  <a:pt x="0" y="32371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8" name="Freeform 8"/>
          <p:cNvSpPr/>
          <p:nvPr/>
        </p:nvSpPr>
        <p:spPr>
          <a:xfrm>
            <a:off x="7480617" y="4256550"/>
            <a:ext cx="2033309" cy="3473043"/>
          </a:xfrm>
          <a:custGeom>
            <a:avLst/>
            <a:gdLst/>
            <a:ahLst/>
            <a:cxnLst/>
            <a:rect l="l" t="t" r="r" b="b"/>
            <a:pathLst>
              <a:path w="2033309" h="3473043">
                <a:moveTo>
                  <a:pt x="0" y="0"/>
                </a:moveTo>
                <a:lnTo>
                  <a:pt x="2033309" y="0"/>
                </a:lnTo>
                <a:lnTo>
                  <a:pt x="2033309" y="3473043"/>
                </a:lnTo>
                <a:lnTo>
                  <a:pt x="0" y="3473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9" name="AutoShape 9"/>
          <p:cNvSpPr/>
          <p:nvPr/>
        </p:nvSpPr>
        <p:spPr>
          <a:xfrm>
            <a:off x="5292829" y="6111040"/>
            <a:ext cx="1665141" cy="0"/>
          </a:xfrm>
          <a:prstGeom prst="line">
            <a:avLst/>
          </a:prstGeom>
          <a:ln w="38100" cap="flat">
            <a:solidFill>
              <a:srgbClr val="642EC7"/>
            </a:solidFill>
            <a:prstDash val="solid"/>
            <a:headEnd type="none" w="sm" len="sm"/>
            <a:tailEnd type="triangle" w="lg" len="med"/>
          </a:ln>
        </p:spPr>
        <p:txBody>
          <a:bodyPr/>
          <a:lstStyle/>
          <a:p>
            <a:endParaRPr lang="en-PH"/>
          </a:p>
        </p:txBody>
      </p:sp>
      <p:grpSp>
        <p:nvGrpSpPr>
          <p:cNvPr id="10" name="Group 10"/>
          <p:cNvGrpSpPr/>
          <p:nvPr/>
        </p:nvGrpSpPr>
        <p:grpSpPr>
          <a:xfrm>
            <a:off x="1531083" y="7794289"/>
            <a:ext cx="3786035" cy="1839086"/>
            <a:chOff x="0" y="0"/>
            <a:chExt cx="1021015" cy="495963"/>
          </a:xfrm>
        </p:grpSpPr>
        <p:sp>
          <p:nvSpPr>
            <p:cNvPr id="11" name="Freeform 11"/>
            <p:cNvSpPr/>
            <p:nvPr/>
          </p:nvSpPr>
          <p:spPr>
            <a:xfrm>
              <a:off x="0" y="0"/>
              <a:ext cx="1021015" cy="495963"/>
            </a:xfrm>
            <a:custGeom>
              <a:avLst/>
              <a:gdLst/>
              <a:ahLst/>
              <a:cxnLst/>
              <a:rect l="l" t="t" r="r" b="b"/>
              <a:pathLst>
                <a:path w="1021015" h="495963">
                  <a:moveTo>
                    <a:pt x="102243" y="0"/>
                  </a:moveTo>
                  <a:lnTo>
                    <a:pt x="918772" y="0"/>
                  </a:lnTo>
                  <a:cubicBezTo>
                    <a:pt x="975239" y="0"/>
                    <a:pt x="1021015" y="45776"/>
                    <a:pt x="1021015" y="102243"/>
                  </a:cubicBezTo>
                  <a:lnTo>
                    <a:pt x="1021015" y="393720"/>
                  </a:lnTo>
                  <a:cubicBezTo>
                    <a:pt x="1021015" y="450187"/>
                    <a:pt x="975239" y="495963"/>
                    <a:pt x="918772" y="495963"/>
                  </a:cubicBezTo>
                  <a:lnTo>
                    <a:pt x="102243" y="495963"/>
                  </a:lnTo>
                  <a:cubicBezTo>
                    <a:pt x="45776" y="495963"/>
                    <a:pt x="0" y="450187"/>
                    <a:pt x="0" y="393720"/>
                  </a:cubicBezTo>
                  <a:lnTo>
                    <a:pt x="0" y="102243"/>
                  </a:lnTo>
                  <a:cubicBezTo>
                    <a:pt x="0" y="45776"/>
                    <a:pt x="45776" y="0"/>
                    <a:pt x="102243" y="0"/>
                  </a:cubicBezTo>
                  <a:close/>
                </a:path>
              </a:pathLst>
            </a:custGeom>
            <a:solidFill>
              <a:srgbClr val="F2F2F2"/>
            </a:solidFill>
          </p:spPr>
          <p:txBody>
            <a:bodyPr/>
            <a:lstStyle/>
            <a:p>
              <a:endParaRPr lang="en-PH"/>
            </a:p>
          </p:txBody>
        </p:sp>
        <p:sp>
          <p:nvSpPr>
            <p:cNvPr id="12" name="TextBox 12"/>
            <p:cNvSpPr txBox="1"/>
            <p:nvPr/>
          </p:nvSpPr>
          <p:spPr>
            <a:xfrm>
              <a:off x="0" y="-28575"/>
              <a:ext cx="1021015" cy="524538"/>
            </a:xfrm>
            <a:prstGeom prst="rect">
              <a:avLst/>
            </a:prstGeom>
          </p:spPr>
          <p:txBody>
            <a:bodyPr lIns="50063" tIns="50063" rIns="50063" bIns="50063" rtlCol="0" anchor="ctr"/>
            <a:lstStyle/>
            <a:p>
              <a:pPr algn="ctr">
                <a:lnSpc>
                  <a:spcPts val="2595"/>
                </a:lnSpc>
              </a:pPr>
              <a:endParaRPr/>
            </a:p>
          </p:txBody>
        </p:sp>
      </p:grpSp>
      <p:grpSp>
        <p:nvGrpSpPr>
          <p:cNvPr id="13" name="Group 13"/>
          <p:cNvGrpSpPr/>
          <p:nvPr/>
        </p:nvGrpSpPr>
        <p:grpSpPr>
          <a:xfrm>
            <a:off x="6698569" y="7794289"/>
            <a:ext cx="3786035" cy="1839086"/>
            <a:chOff x="0" y="0"/>
            <a:chExt cx="1021015" cy="495963"/>
          </a:xfrm>
        </p:grpSpPr>
        <p:sp>
          <p:nvSpPr>
            <p:cNvPr id="14" name="Freeform 14"/>
            <p:cNvSpPr/>
            <p:nvPr/>
          </p:nvSpPr>
          <p:spPr>
            <a:xfrm>
              <a:off x="0" y="0"/>
              <a:ext cx="1021015" cy="495963"/>
            </a:xfrm>
            <a:custGeom>
              <a:avLst/>
              <a:gdLst/>
              <a:ahLst/>
              <a:cxnLst/>
              <a:rect l="l" t="t" r="r" b="b"/>
              <a:pathLst>
                <a:path w="1021015" h="495963">
                  <a:moveTo>
                    <a:pt x="102243" y="0"/>
                  </a:moveTo>
                  <a:lnTo>
                    <a:pt x="918772" y="0"/>
                  </a:lnTo>
                  <a:cubicBezTo>
                    <a:pt x="975239" y="0"/>
                    <a:pt x="1021015" y="45776"/>
                    <a:pt x="1021015" y="102243"/>
                  </a:cubicBezTo>
                  <a:lnTo>
                    <a:pt x="1021015" y="393720"/>
                  </a:lnTo>
                  <a:cubicBezTo>
                    <a:pt x="1021015" y="450187"/>
                    <a:pt x="975239" y="495963"/>
                    <a:pt x="918772" y="495963"/>
                  </a:cubicBezTo>
                  <a:lnTo>
                    <a:pt x="102243" y="495963"/>
                  </a:lnTo>
                  <a:cubicBezTo>
                    <a:pt x="45776" y="495963"/>
                    <a:pt x="0" y="450187"/>
                    <a:pt x="0" y="393720"/>
                  </a:cubicBezTo>
                  <a:lnTo>
                    <a:pt x="0" y="102243"/>
                  </a:lnTo>
                  <a:cubicBezTo>
                    <a:pt x="0" y="45776"/>
                    <a:pt x="45776" y="0"/>
                    <a:pt x="102243" y="0"/>
                  </a:cubicBezTo>
                  <a:close/>
                </a:path>
              </a:pathLst>
            </a:custGeom>
            <a:solidFill>
              <a:srgbClr val="F2F2F2"/>
            </a:solidFill>
          </p:spPr>
          <p:txBody>
            <a:bodyPr/>
            <a:lstStyle/>
            <a:p>
              <a:endParaRPr lang="en-PH"/>
            </a:p>
          </p:txBody>
        </p:sp>
        <p:sp>
          <p:nvSpPr>
            <p:cNvPr id="15" name="TextBox 15"/>
            <p:cNvSpPr txBox="1"/>
            <p:nvPr/>
          </p:nvSpPr>
          <p:spPr>
            <a:xfrm>
              <a:off x="0" y="-28575"/>
              <a:ext cx="1021015" cy="524538"/>
            </a:xfrm>
            <a:prstGeom prst="rect">
              <a:avLst/>
            </a:prstGeom>
          </p:spPr>
          <p:txBody>
            <a:bodyPr lIns="50063" tIns="50063" rIns="50063" bIns="50063" rtlCol="0" anchor="ctr"/>
            <a:lstStyle/>
            <a:p>
              <a:pPr algn="ctr">
                <a:lnSpc>
                  <a:spcPts val="2595"/>
                </a:lnSpc>
              </a:pPr>
              <a:endParaRPr/>
            </a:p>
          </p:txBody>
        </p:sp>
      </p:grpSp>
      <p:sp>
        <p:nvSpPr>
          <p:cNvPr id="16" name="TextBox 16"/>
          <p:cNvSpPr txBox="1"/>
          <p:nvPr/>
        </p:nvSpPr>
        <p:spPr>
          <a:xfrm>
            <a:off x="385053" y="1540231"/>
            <a:ext cx="964121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Example: Thick Client Preprocessing</a:t>
            </a:r>
          </a:p>
        </p:txBody>
      </p:sp>
      <p:sp>
        <p:nvSpPr>
          <p:cNvPr id="17" name="TextBox 17"/>
          <p:cNvSpPr txBox="1"/>
          <p:nvPr/>
        </p:nvSpPr>
        <p:spPr>
          <a:xfrm>
            <a:off x="2616046" y="2612057"/>
            <a:ext cx="6527954" cy="830820"/>
          </a:xfrm>
          <a:prstGeom prst="rect">
            <a:avLst/>
          </a:prstGeom>
        </p:spPr>
        <p:txBody>
          <a:bodyPr lIns="0" tIns="0" rIns="0" bIns="0" rtlCol="0" anchor="t">
            <a:spAutoFit/>
          </a:bodyPr>
          <a:lstStyle/>
          <a:p>
            <a:pPr algn="l">
              <a:lnSpc>
                <a:spcPts val="3388"/>
              </a:lnSpc>
            </a:pPr>
            <a:r>
              <a:rPr lang="en-US" sz="2420" b="1">
                <a:solidFill>
                  <a:srgbClr val="000000"/>
                </a:solidFill>
                <a:latin typeface="Canva Sans Bold"/>
                <a:ea typeface="Canva Sans Bold"/>
                <a:cs typeface="Canva Sans Bold"/>
                <a:sym typeface="Canva Sans Bold"/>
              </a:rPr>
              <a:t>Submitting an online form to calculate the total cost of items you want to purchase.</a:t>
            </a:r>
          </a:p>
        </p:txBody>
      </p:sp>
      <p:sp>
        <p:nvSpPr>
          <p:cNvPr id="18" name="TextBox 18"/>
          <p:cNvSpPr txBox="1"/>
          <p:nvPr/>
        </p:nvSpPr>
        <p:spPr>
          <a:xfrm>
            <a:off x="1555373" y="7797622"/>
            <a:ext cx="3737457" cy="1803845"/>
          </a:xfrm>
          <a:prstGeom prst="rect">
            <a:avLst/>
          </a:prstGeom>
        </p:spPr>
        <p:txBody>
          <a:bodyPr lIns="0" tIns="0" rIns="0" bIns="0" rtlCol="0" anchor="t">
            <a:spAutoFit/>
          </a:bodyPr>
          <a:lstStyle/>
          <a:p>
            <a:pPr algn="ctr">
              <a:lnSpc>
                <a:spcPts val="2430"/>
              </a:lnSpc>
              <a:spcBef>
                <a:spcPct val="0"/>
              </a:spcBef>
            </a:pPr>
            <a:r>
              <a:rPr lang="en-US" sz="1736">
                <a:solidFill>
                  <a:srgbClr val="000000"/>
                </a:solidFill>
                <a:latin typeface="Open Sans"/>
                <a:ea typeface="Open Sans"/>
                <a:cs typeface="Open Sans"/>
                <a:sym typeface="Open Sans"/>
              </a:rPr>
              <a:t>As you fill in the quantities and prices of items, your web browser (the client) performs calculations to calculate the subtotals for each item based on the quantity and price you entered.</a:t>
            </a:r>
          </a:p>
        </p:txBody>
      </p:sp>
      <p:sp>
        <p:nvSpPr>
          <p:cNvPr id="19" name="TextBox 19"/>
          <p:cNvSpPr txBox="1"/>
          <p:nvPr/>
        </p:nvSpPr>
        <p:spPr>
          <a:xfrm>
            <a:off x="6884687" y="7949236"/>
            <a:ext cx="3233346" cy="1197388"/>
          </a:xfrm>
          <a:prstGeom prst="rect">
            <a:avLst/>
          </a:prstGeom>
        </p:spPr>
        <p:txBody>
          <a:bodyPr lIns="0" tIns="0" rIns="0" bIns="0" rtlCol="0" anchor="t">
            <a:spAutoFit/>
          </a:bodyPr>
          <a:lstStyle/>
          <a:p>
            <a:pPr algn="ctr">
              <a:lnSpc>
                <a:spcPts val="2430"/>
              </a:lnSpc>
              <a:spcBef>
                <a:spcPct val="0"/>
              </a:spcBef>
            </a:pPr>
            <a:r>
              <a:rPr lang="en-US" sz="1736">
                <a:solidFill>
                  <a:srgbClr val="000000"/>
                </a:solidFill>
                <a:latin typeface="Open Sans"/>
                <a:ea typeface="Open Sans"/>
                <a:cs typeface="Open Sans"/>
                <a:sym typeface="Open Sans"/>
              </a:rPr>
              <a:t>The server then generates the final output, which includes the total cost and any other relevant information.</a:t>
            </a:r>
          </a:p>
        </p:txBody>
      </p:sp>
      <p:sp>
        <p:nvSpPr>
          <p:cNvPr id="20" name="TextBox 20"/>
          <p:cNvSpPr txBox="1"/>
          <p:nvPr/>
        </p:nvSpPr>
        <p:spPr>
          <a:xfrm>
            <a:off x="5509958" y="5782408"/>
            <a:ext cx="1230884" cy="590932"/>
          </a:xfrm>
          <a:prstGeom prst="rect">
            <a:avLst/>
          </a:prstGeom>
        </p:spPr>
        <p:txBody>
          <a:bodyPr lIns="0" tIns="0" rIns="0" bIns="0" rtlCol="0" anchor="t">
            <a:spAutoFit/>
          </a:bodyPr>
          <a:lstStyle/>
          <a:p>
            <a:pPr algn="ctr">
              <a:lnSpc>
                <a:spcPts val="2430"/>
              </a:lnSpc>
              <a:spcBef>
                <a:spcPct val="0"/>
              </a:spcBef>
            </a:pPr>
            <a:r>
              <a:rPr lang="en-US" sz="1736">
                <a:solidFill>
                  <a:srgbClr val="000000"/>
                </a:solidFill>
                <a:latin typeface="Open Sans"/>
                <a:ea typeface="Open Sans"/>
                <a:cs typeface="Open Sans"/>
                <a:sym typeface="Open Sans"/>
              </a:rPr>
              <a:t>Data sent to server</a:t>
            </a:r>
          </a:p>
        </p:txBody>
      </p:sp>
      <p:sp>
        <p:nvSpPr>
          <p:cNvPr id="21" name="TextBox 21"/>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AutoShape 5"/>
          <p:cNvSpPr/>
          <p:nvPr/>
        </p:nvSpPr>
        <p:spPr>
          <a:xfrm flipV="1">
            <a:off x="385161" y="2291118"/>
            <a:ext cx="10326845" cy="33338"/>
          </a:xfrm>
          <a:prstGeom prst="line">
            <a:avLst/>
          </a:prstGeom>
          <a:ln w="66675" cap="rnd">
            <a:solidFill>
              <a:srgbClr val="642EC7"/>
            </a:solidFill>
            <a:prstDash val="solid"/>
            <a:headEnd type="none" w="sm" len="sm"/>
            <a:tailEnd type="oval" w="lg" len="lg"/>
          </a:ln>
        </p:spPr>
        <p:txBody>
          <a:bodyPr/>
          <a:lstStyle/>
          <a:p>
            <a:endParaRPr lang="en-PH"/>
          </a:p>
        </p:txBody>
      </p:sp>
      <p:sp>
        <p:nvSpPr>
          <p:cNvPr id="6" name="Freeform 6"/>
          <p:cNvSpPr/>
          <p:nvPr/>
        </p:nvSpPr>
        <p:spPr>
          <a:xfrm rot="-8996704">
            <a:off x="1812349" y="2615174"/>
            <a:ext cx="642798" cy="404962"/>
          </a:xfrm>
          <a:custGeom>
            <a:avLst/>
            <a:gdLst/>
            <a:ahLst/>
            <a:cxnLst/>
            <a:rect l="l" t="t" r="r" b="b"/>
            <a:pathLst>
              <a:path w="642798" h="404962">
                <a:moveTo>
                  <a:pt x="0" y="0"/>
                </a:moveTo>
                <a:lnTo>
                  <a:pt x="642798" y="0"/>
                </a:lnTo>
                <a:lnTo>
                  <a:pt x="642798" y="404963"/>
                </a:lnTo>
                <a:lnTo>
                  <a:pt x="0" y="404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7" name="Freeform 7"/>
          <p:cNvSpPr/>
          <p:nvPr/>
        </p:nvSpPr>
        <p:spPr>
          <a:xfrm>
            <a:off x="1805548" y="4492487"/>
            <a:ext cx="3237106" cy="3237106"/>
          </a:xfrm>
          <a:custGeom>
            <a:avLst/>
            <a:gdLst/>
            <a:ahLst/>
            <a:cxnLst/>
            <a:rect l="l" t="t" r="r" b="b"/>
            <a:pathLst>
              <a:path w="3237106" h="3237106">
                <a:moveTo>
                  <a:pt x="0" y="0"/>
                </a:moveTo>
                <a:lnTo>
                  <a:pt x="3237106" y="0"/>
                </a:lnTo>
                <a:lnTo>
                  <a:pt x="3237106" y="3237106"/>
                </a:lnTo>
                <a:lnTo>
                  <a:pt x="0" y="32371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8" name="Freeform 8"/>
          <p:cNvSpPr/>
          <p:nvPr/>
        </p:nvSpPr>
        <p:spPr>
          <a:xfrm>
            <a:off x="7480617" y="4256550"/>
            <a:ext cx="2033309" cy="3473043"/>
          </a:xfrm>
          <a:custGeom>
            <a:avLst/>
            <a:gdLst/>
            <a:ahLst/>
            <a:cxnLst/>
            <a:rect l="l" t="t" r="r" b="b"/>
            <a:pathLst>
              <a:path w="2033309" h="3473043">
                <a:moveTo>
                  <a:pt x="0" y="0"/>
                </a:moveTo>
                <a:lnTo>
                  <a:pt x="2033309" y="0"/>
                </a:lnTo>
                <a:lnTo>
                  <a:pt x="2033309" y="3473043"/>
                </a:lnTo>
                <a:lnTo>
                  <a:pt x="0" y="3473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9" name="AutoShape 9"/>
          <p:cNvSpPr/>
          <p:nvPr/>
        </p:nvSpPr>
        <p:spPr>
          <a:xfrm>
            <a:off x="5292829" y="6111040"/>
            <a:ext cx="1665141" cy="0"/>
          </a:xfrm>
          <a:prstGeom prst="line">
            <a:avLst/>
          </a:prstGeom>
          <a:ln w="38100" cap="flat">
            <a:solidFill>
              <a:srgbClr val="642EC7"/>
            </a:solidFill>
            <a:prstDash val="solid"/>
            <a:headEnd type="none" w="sm" len="sm"/>
            <a:tailEnd type="triangle" w="lg" len="med"/>
          </a:ln>
        </p:spPr>
        <p:txBody>
          <a:bodyPr/>
          <a:lstStyle/>
          <a:p>
            <a:endParaRPr lang="en-PH"/>
          </a:p>
        </p:txBody>
      </p:sp>
      <p:sp>
        <p:nvSpPr>
          <p:cNvPr id="10" name="AutoShape 10"/>
          <p:cNvSpPr/>
          <p:nvPr/>
        </p:nvSpPr>
        <p:spPr>
          <a:xfrm>
            <a:off x="9979776" y="6129919"/>
            <a:ext cx="1665141" cy="0"/>
          </a:xfrm>
          <a:prstGeom prst="line">
            <a:avLst/>
          </a:prstGeom>
          <a:ln w="38100" cap="flat">
            <a:solidFill>
              <a:srgbClr val="642EC7"/>
            </a:solidFill>
            <a:prstDash val="solid"/>
            <a:headEnd type="none" w="sm" len="sm"/>
            <a:tailEnd type="triangle" w="lg" len="med"/>
          </a:ln>
        </p:spPr>
        <p:txBody>
          <a:bodyPr/>
          <a:lstStyle/>
          <a:p>
            <a:endParaRPr lang="en-PH"/>
          </a:p>
        </p:txBody>
      </p:sp>
      <p:sp>
        <p:nvSpPr>
          <p:cNvPr id="11" name="Freeform 11"/>
          <p:cNvSpPr/>
          <p:nvPr/>
        </p:nvSpPr>
        <p:spPr>
          <a:xfrm>
            <a:off x="11987277" y="4473935"/>
            <a:ext cx="5503268" cy="3311967"/>
          </a:xfrm>
          <a:custGeom>
            <a:avLst/>
            <a:gdLst/>
            <a:ahLst/>
            <a:cxnLst/>
            <a:rect l="l" t="t" r="r" b="b"/>
            <a:pathLst>
              <a:path w="5503268" h="3311967">
                <a:moveTo>
                  <a:pt x="0" y="0"/>
                </a:moveTo>
                <a:lnTo>
                  <a:pt x="5503268" y="0"/>
                </a:lnTo>
                <a:lnTo>
                  <a:pt x="5503268" y="3311967"/>
                </a:lnTo>
                <a:lnTo>
                  <a:pt x="0" y="33119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grpSp>
        <p:nvGrpSpPr>
          <p:cNvPr id="12" name="Group 12"/>
          <p:cNvGrpSpPr/>
          <p:nvPr/>
        </p:nvGrpSpPr>
        <p:grpSpPr>
          <a:xfrm>
            <a:off x="1531083" y="7794289"/>
            <a:ext cx="3786035" cy="1839086"/>
            <a:chOff x="0" y="0"/>
            <a:chExt cx="1021015" cy="495963"/>
          </a:xfrm>
        </p:grpSpPr>
        <p:sp>
          <p:nvSpPr>
            <p:cNvPr id="13" name="Freeform 13"/>
            <p:cNvSpPr/>
            <p:nvPr/>
          </p:nvSpPr>
          <p:spPr>
            <a:xfrm>
              <a:off x="0" y="0"/>
              <a:ext cx="1021015" cy="495963"/>
            </a:xfrm>
            <a:custGeom>
              <a:avLst/>
              <a:gdLst/>
              <a:ahLst/>
              <a:cxnLst/>
              <a:rect l="l" t="t" r="r" b="b"/>
              <a:pathLst>
                <a:path w="1021015" h="495963">
                  <a:moveTo>
                    <a:pt x="102243" y="0"/>
                  </a:moveTo>
                  <a:lnTo>
                    <a:pt x="918772" y="0"/>
                  </a:lnTo>
                  <a:cubicBezTo>
                    <a:pt x="975239" y="0"/>
                    <a:pt x="1021015" y="45776"/>
                    <a:pt x="1021015" y="102243"/>
                  </a:cubicBezTo>
                  <a:lnTo>
                    <a:pt x="1021015" y="393720"/>
                  </a:lnTo>
                  <a:cubicBezTo>
                    <a:pt x="1021015" y="450187"/>
                    <a:pt x="975239" y="495963"/>
                    <a:pt x="918772" y="495963"/>
                  </a:cubicBezTo>
                  <a:lnTo>
                    <a:pt x="102243" y="495963"/>
                  </a:lnTo>
                  <a:cubicBezTo>
                    <a:pt x="45776" y="495963"/>
                    <a:pt x="0" y="450187"/>
                    <a:pt x="0" y="393720"/>
                  </a:cubicBezTo>
                  <a:lnTo>
                    <a:pt x="0" y="102243"/>
                  </a:lnTo>
                  <a:cubicBezTo>
                    <a:pt x="0" y="45776"/>
                    <a:pt x="45776" y="0"/>
                    <a:pt x="102243" y="0"/>
                  </a:cubicBezTo>
                  <a:close/>
                </a:path>
              </a:pathLst>
            </a:custGeom>
            <a:solidFill>
              <a:srgbClr val="F2F2F2"/>
            </a:solidFill>
          </p:spPr>
          <p:txBody>
            <a:bodyPr/>
            <a:lstStyle/>
            <a:p>
              <a:endParaRPr lang="en-PH"/>
            </a:p>
          </p:txBody>
        </p:sp>
        <p:sp>
          <p:nvSpPr>
            <p:cNvPr id="14" name="TextBox 14"/>
            <p:cNvSpPr txBox="1"/>
            <p:nvPr/>
          </p:nvSpPr>
          <p:spPr>
            <a:xfrm>
              <a:off x="0" y="-28575"/>
              <a:ext cx="1021015" cy="524538"/>
            </a:xfrm>
            <a:prstGeom prst="rect">
              <a:avLst/>
            </a:prstGeom>
          </p:spPr>
          <p:txBody>
            <a:bodyPr lIns="50063" tIns="50063" rIns="50063" bIns="50063" rtlCol="0" anchor="ctr"/>
            <a:lstStyle/>
            <a:p>
              <a:pPr algn="ctr">
                <a:lnSpc>
                  <a:spcPts val="2595"/>
                </a:lnSpc>
              </a:pPr>
              <a:endParaRPr/>
            </a:p>
          </p:txBody>
        </p:sp>
      </p:grpSp>
      <p:grpSp>
        <p:nvGrpSpPr>
          <p:cNvPr id="15" name="Group 15"/>
          <p:cNvGrpSpPr/>
          <p:nvPr/>
        </p:nvGrpSpPr>
        <p:grpSpPr>
          <a:xfrm>
            <a:off x="6698569" y="7794289"/>
            <a:ext cx="3786035" cy="1839086"/>
            <a:chOff x="0" y="0"/>
            <a:chExt cx="1021015" cy="495963"/>
          </a:xfrm>
        </p:grpSpPr>
        <p:sp>
          <p:nvSpPr>
            <p:cNvPr id="16" name="Freeform 16"/>
            <p:cNvSpPr/>
            <p:nvPr/>
          </p:nvSpPr>
          <p:spPr>
            <a:xfrm>
              <a:off x="0" y="0"/>
              <a:ext cx="1021015" cy="495963"/>
            </a:xfrm>
            <a:custGeom>
              <a:avLst/>
              <a:gdLst/>
              <a:ahLst/>
              <a:cxnLst/>
              <a:rect l="l" t="t" r="r" b="b"/>
              <a:pathLst>
                <a:path w="1021015" h="495963">
                  <a:moveTo>
                    <a:pt x="102243" y="0"/>
                  </a:moveTo>
                  <a:lnTo>
                    <a:pt x="918772" y="0"/>
                  </a:lnTo>
                  <a:cubicBezTo>
                    <a:pt x="975239" y="0"/>
                    <a:pt x="1021015" y="45776"/>
                    <a:pt x="1021015" y="102243"/>
                  </a:cubicBezTo>
                  <a:lnTo>
                    <a:pt x="1021015" y="393720"/>
                  </a:lnTo>
                  <a:cubicBezTo>
                    <a:pt x="1021015" y="450187"/>
                    <a:pt x="975239" y="495963"/>
                    <a:pt x="918772" y="495963"/>
                  </a:cubicBezTo>
                  <a:lnTo>
                    <a:pt x="102243" y="495963"/>
                  </a:lnTo>
                  <a:cubicBezTo>
                    <a:pt x="45776" y="495963"/>
                    <a:pt x="0" y="450187"/>
                    <a:pt x="0" y="393720"/>
                  </a:cubicBezTo>
                  <a:lnTo>
                    <a:pt x="0" y="102243"/>
                  </a:lnTo>
                  <a:cubicBezTo>
                    <a:pt x="0" y="45776"/>
                    <a:pt x="45776" y="0"/>
                    <a:pt x="102243" y="0"/>
                  </a:cubicBezTo>
                  <a:close/>
                </a:path>
              </a:pathLst>
            </a:custGeom>
            <a:solidFill>
              <a:srgbClr val="F2F2F2"/>
            </a:solidFill>
          </p:spPr>
          <p:txBody>
            <a:bodyPr/>
            <a:lstStyle/>
            <a:p>
              <a:endParaRPr lang="en-PH"/>
            </a:p>
          </p:txBody>
        </p:sp>
        <p:sp>
          <p:nvSpPr>
            <p:cNvPr id="17" name="TextBox 17"/>
            <p:cNvSpPr txBox="1"/>
            <p:nvPr/>
          </p:nvSpPr>
          <p:spPr>
            <a:xfrm>
              <a:off x="0" y="-28575"/>
              <a:ext cx="1021015" cy="524538"/>
            </a:xfrm>
            <a:prstGeom prst="rect">
              <a:avLst/>
            </a:prstGeom>
          </p:spPr>
          <p:txBody>
            <a:bodyPr lIns="50063" tIns="50063" rIns="50063" bIns="50063" rtlCol="0" anchor="ctr"/>
            <a:lstStyle/>
            <a:p>
              <a:pPr algn="ctr">
                <a:lnSpc>
                  <a:spcPts val="2595"/>
                </a:lnSpc>
              </a:pPr>
              <a:endParaRPr/>
            </a:p>
          </p:txBody>
        </p:sp>
      </p:grpSp>
      <p:grpSp>
        <p:nvGrpSpPr>
          <p:cNvPr id="18" name="Group 18"/>
          <p:cNvGrpSpPr/>
          <p:nvPr/>
        </p:nvGrpSpPr>
        <p:grpSpPr>
          <a:xfrm>
            <a:off x="11866055" y="7923853"/>
            <a:ext cx="5956361" cy="1709521"/>
            <a:chOff x="0" y="0"/>
            <a:chExt cx="1606307" cy="461022"/>
          </a:xfrm>
        </p:grpSpPr>
        <p:sp>
          <p:nvSpPr>
            <p:cNvPr id="19" name="Freeform 19"/>
            <p:cNvSpPr/>
            <p:nvPr/>
          </p:nvSpPr>
          <p:spPr>
            <a:xfrm>
              <a:off x="0" y="0"/>
              <a:ext cx="1606307" cy="461022"/>
            </a:xfrm>
            <a:custGeom>
              <a:avLst/>
              <a:gdLst/>
              <a:ahLst/>
              <a:cxnLst/>
              <a:rect l="l" t="t" r="r" b="b"/>
              <a:pathLst>
                <a:path w="1606307" h="461022">
                  <a:moveTo>
                    <a:pt x="64989" y="0"/>
                  </a:moveTo>
                  <a:lnTo>
                    <a:pt x="1541318" y="0"/>
                  </a:lnTo>
                  <a:cubicBezTo>
                    <a:pt x="1577210" y="0"/>
                    <a:pt x="1606307" y="29096"/>
                    <a:pt x="1606307" y="64989"/>
                  </a:cubicBezTo>
                  <a:lnTo>
                    <a:pt x="1606307" y="396034"/>
                  </a:lnTo>
                  <a:cubicBezTo>
                    <a:pt x="1606307" y="431926"/>
                    <a:pt x="1577210" y="461022"/>
                    <a:pt x="1541318" y="461022"/>
                  </a:cubicBezTo>
                  <a:lnTo>
                    <a:pt x="64989" y="461022"/>
                  </a:lnTo>
                  <a:cubicBezTo>
                    <a:pt x="29096" y="461022"/>
                    <a:pt x="0" y="431926"/>
                    <a:pt x="0" y="396034"/>
                  </a:cubicBezTo>
                  <a:lnTo>
                    <a:pt x="0" y="64989"/>
                  </a:lnTo>
                  <a:cubicBezTo>
                    <a:pt x="0" y="29096"/>
                    <a:pt x="29096" y="0"/>
                    <a:pt x="64989" y="0"/>
                  </a:cubicBezTo>
                  <a:close/>
                </a:path>
              </a:pathLst>
            </a:custGeom>
            <a:solidFill>
              <a:srgbClr val="F2F2F2"/>
            </a:solidFill>
          </p:spPr>
          <p:txBody>
            <a:bodyPr/>
            <a:lstStyle/>
            <a:p>
              <a:endParaRPr lang="en-PH"/>
            </a:p>
          </p:txBody>
        </p:sp>
        <p:sp>
          <p:nvSpPr>
            <p:cNvPr id="20" name="TextBox 20"/>
            <p:cNvSpPr txBox="1"/>
            <p:nvPr/>
          </p:nvSpPr>
          <p:spPr>
            <a:xfrm>
              <a:off x="0" y="-28575"/>
              <a:ext cx="1606307" cy="489597"/>
            </a:xfrm>
            <a:prstGeom prst="rect">
              <a:avLst/>
            </a:prstGeom>
          </p:spPr>
          <p:txBody>
            <a:bodyPr lIns="50063" tIns="50063" rIns="50063" bIns="50063" rtlCol="0" anchor="ctr"/>
            <a:lstStyle/>
            <a:p>
              <a:pPr algn="ctr">
                <a:lnSpc>
                  <a:spcPts val="2595"/>
                </a:lnSpc>
              </a:pPr>
              <a:endParaRPr/>
            </a:p>
          </p:txBody>
        </p:sp>
      </p:grpSp>
      <p:sp>
        <p:nvSpPr>
          <p:cNvPr id="21" name="Freeform 21"/>
          <p:cNvSpPr/>
          <p:nvPr/>
        </p:nvSpPr>
        <p:spPr>
          <a:xfrm>
            <a:off x="12381173" y="5326375"/>
            <a:ext cx="1489308" cy="2093930"/>
          </a:xfrm>
          <a:custGeom>
            <a:avLst/>
            <a:gdLst/>
            <a:ahLst/>
            <a:cxnLst/>
            <a:rect l="l" t="t" r="r" b="b"/>
            <a:pathLst>
              <a:path w="1489308" h="2093930">
                <a:moveTo>
                  <a:pt x="0" y="0"/>
                </a:moveTo>
                <a:lnTo>
                  <a:pt x="1489308" y="0"/>
                </a:lnTo>
                <a:lnTo>
                  <a:pt x="1489308" y="2093931"/>
                </a:lnTo>
                <a:lnTo>
                  <a:pt x="0" y="20939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22" name="TextBox 22"/>
          <p:cNvSpPr txBox="1"/>
          <p:nvPr/>
        </p:nvSpPr>
        <p:spPr>
          <a:xfrm>
            <a:off x="385053" y="1540231"/>
            <a:ext cx="964121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Example: Thick Client Preprocessing</a:t>
            </a:r>
          </a:p>
        </p:txBody>
      </p:sp>
      <p:sp>
        <p:nvSpPr>
          <p:cNvPr id="23" name="TextBox 23"/>
          <p:cNvSpPr txBox="1"/>
          <p:nvPr/>
        </p:nvSpPr>
        <p:spPr>
          <a:xfrm>
            <a:off x="2616046" y="2612057"/>
            <a:ext cx="6527954" cy="830820"/>
          </a:xfrm>
          <a:prstGeom prst="rect">
            <a:avLst/>
          </a:prstGeom>
        </p:spPr>
        <p:txBody>
          <a:bodyPr lIns="0" tIns="0" rIns="0" bIns="0" rtlCol="0" anchor="t">
            <a:spAutoFit/>
          </a:bodyPr>
          <a:lstStyle/>
          <a:p>
            <a:pPr algn="l">
              <a:lnSpc>
                <a:spcPts val="3388"/>
              </a:lnSpc>
            </a:pPr>
            <a:r>
              <a:rPr lang="en-US" sz="2420" b="1">
                <a:solidFill>
                  <a:srgbClr val="000000"/>
                </a:solidFill>
                <a:latin typeface="Canva Sans Bold"/>
                <a:ea typeface="Canva Sans Bold"/>
                <a:cs typeface="Canva Sans Bold"/>
                <a:sym typeface="Canva Sans Bold"/>
              </a:rPr>
              <a:t>Submitting an online form to calculate the total cost of items you want to purchase.</a:t>
            </a:r>
          </a:p>
        </p:txBody>
      </p:sp>
      <p:sp>
        <p:nvSpPr>
          <p:cNvPr id="24" name="TextBox 24"/>
          <p:cNvSpPr txBox="1"/>
          <p:nvPr/>
        </p:nvSpPr>
        <p:spPr>
          <a:xfrm>
            <a:off x="1555373" y="7797622"/>
            <a:ext cx="3737457" cy="1803845"/>
          </a:xfrm>
          <a:prstGeom prst="rect">
            <a:avLst/>
          </a:prstGeom>
        </p:spPr>
        <p:txBody>
          <a:bodyPr lIns="0" tIns="0" rIns="0" bIns="0" rtlCol="0" anchor="t">
            <a:spAutoFit/>
          </a:bodyPr>
          <a:lstStyle/>
          <a:p>
            <a:pPr algn="ctr">
              <a:lnSpc>
                <a:spcPts val="2430"/>
              </a:lnSpc>
              <a:spcBef>
                <a:spcPct val="0"/>
              </a:spcBef>
            </a:pPr>
            <a:r>
              <a:rPr lang="en-US" sz="1736">
                <a:solidFill>
                  <a:srgbClr val="000000"/>
                </a:solidFill>
                <a:latin typeface="Open Sans"/>
                <a:ea typeface="Open Sans"/>
                <a:cs typeface="Open Sans"/>
                <a:sym typeface="Open Sans"/>
              </a:rPr>
              <a:t>As you fill in the quantities and prices of items, your web browser (the client) performs calculations to calculate the subtotals for each item based on the quantity and price you entered.</a:t>
            </a:r>
          </a:p>
        </p:txBody>
      </p:sp>
      <p:sp>
        <p:nvSpPr>
          <p:cNvPr id="25" name="TextBox 25"/>
          <p:cNvSpPr txBox="1"/>
          <p:nvPr/>
        </p:nvSpPr>
        <p:spPr>
          <a:xfrm>
            <a:off x="6884687" y="7949236"/>
            <a:ext cx="3233346" cy="1197388"/>
          </a:xfrm>
          <a:prstGeom prst="rect">
            <a:avLst/>
          </a:prstGeom>
        </p:spPr>
        <p:txBody>
          <a:bodyPr lIns="0" tIns="0" rIns="0" bIns="0" rtlCol="0" anchor="t">
            <a:spAutoFit/>
          </a:bodyPr>
          <a:lstStyle/>
          <a:p>
            <a:pPr algn="ctr">
              <a:lnSpc>
                <a:spcPts val="2430"/>
              </a:lnSpc>
              <a:spcBef>
                <a:spcPct val="0"/>
              </a:spcBef>
            </a:pPr>
            <a:r>
              <a:rPr lang="en-US" sz="1736">
                <a:solidFill>
                  <a:srgbClr val="000000"/>
                </a:solidFill>
                <a:latin typeface="Open Sans"/>
                <a:ea typeface="Open Sans"/>
                <a:cs typeface="Open Sans"/>
                <a:sym typeface="Open Sans"/>
              </a:rPr>
              <a:t>The server then generates the final output, which includes the total cost and any other relevant information.</a:t>
            </a:r>
          </a:p>
        </p:txBody>
      </p:sp>
      <p:sp>
        <p:nvSpPr>
          <p:cNvPr id="26" name="TextBox 26"/>
          <p:cNvSpPr txBox="1"/>
          <p:nvPr/>
        </p:nvSpPr>
        <p:spPr>
          <a:xfrm>
            <a:off x="5509958" y="5782408"/>
            <a:ext cx="1230884" cy="590932"/>
          </a:xfrm>
          <a:prstGeom prst="rect">
            <a:avLst/>
          </a:prstGeom>
        </p:spPr>
        <p:txBody>
          <a:bodyPr lIns="0" tIns="0" rIns="0" bIns="0" rtlCol="0" anchor="t">
            <a:spAutoFit/>
          </a:bodyPr>
          <a:lstStyle/>
          <a:p>
            <a:pPr algn="ctr">
              <a:lnSpc>
                <a:spcPts val="2430"/>
              </a:lnSpc>
              <a:spcBef>
                <a:spcPct val="0"/>
              </a:spcBef>
            </a:pPr>
            <a:r>
              <a:rPr lang="en-US" sz="1736">
                <a:solidFill>
                  <a:srgbClr val="000000"/>
                </a:solidFill>
                <a:latin typeface="Open Sans"/>
                <a:ea typeface="Open Sans"/>
                <a:cs typeface="Open Sans"/>
                <a:sym typeface="Open Sans"/>
              </a:rPr>
              <a:t>Data sent to server</a:t>
            </a:r>
          </a:p>
        </p:txBody>
      </p:sp>
      <p:sp>
        <p:nvSpPr>
          <p:cNvPr id="27" name="TextBox 27"/>
          <p:cNvSpPr txBox="1"/>
          <p:nvPr/>
        </p:nvSpPr>
        <p:spPr>
          <a:xfrm>
            <a:off x="10196905" y="5801287"/>
            <a:ext cx="1230884" cy="590932"/>
          </a:xfrm>
          <a:prstGeom prst="rect">
            <a:avLst/>
          </a:prstGeom>
        </p:spPr>
        <p:txBody>
          <a:bodyPr lIns="0" tIns="0" rIns="0" bIns="0" rtlCol="0" anchor="t">
            <a:spAutoFit/>
          </a:bodyPr>
          <a:lstStyle/>
          <a:p>
            <a:pPr algn="ctr">
              <a:lnSpc>
                <a:spcPts val="2430"/>
              </a:lnSpc>
              <a:spcBef>
                <a:spcPct val="0"/>
              </a:spcBef>
            </a:pPr>
            <a:r>
              <a:rPr lang="en-US" sz="1736">
                <a:solidFill>
                  <a:srgbClr val="000000"/>
                </a:solidFill>
                <a:latin typeface="Open Sans"/>
                <a:ea typeface="Open Sans"/>
                <a:cs typeface="Open Sans"/>
                <a:sym typeface="Open Sans"/>
              </a:rPr>
              <a:t>Raw data sent back</a:t>
            </a:r>
          </a:p>
        </p:txBody>
      </p:sp>
      <p:sp>
        <p:nvSpPr>
          <p:cNvPr id="28" name="TextBox 28"/>
          <p:cNvSpPr txBox="1"/>
          <p:nvPr/>
        </p:nvSpPr>
        <p:spPr>
          <a:xfrm>
            <a:off x="12101041" y="8074529"/>
            <a:ext cx="5275739" cy="894160"/>
          </a:xfrm>
          <a:prstGeom prst="rect">
            <a:avLst/>
          </a:prstGeom>
        </p:spPr>
        <p:txBody>
          <a:bodyPr lIns="0" tIns="0" rIns="0" bIns="0" rtlCol="0" anchor="t">
            <a:spAutoFit/>
          </a:bodyPr>
          <a:lstStyle/>
          <a:p>
            <a:pPr algn="ctr">
              <a:lnSpc>
                <a:spcPts val="2430"/>
              </a:lnSpc>
              <a:spcBef>
                <a:spcPct val="0"/>
              </a:spcBef>
            </a:pPr>
            <a:r>
              <a:rPr lang="en-US" sz="1736">
                <a:solidFill>
                  <a:srgbClr val="000000"/>
                </a:solidFill>
                <a:latin typeface="Open Sans"/>
                <a:ea typeface="Open Sans"/>
                <a:cs typeface="Open Sans"/>
                <a:sym typeface="Open Sans"/>
              </a:rPr>
              <a:t>Once your browser receives the server's response, it may perform additional client-side processing to display the server's output in a user-friendly way.</a:t>
            </a:r>
          </a:p>
        </p:txBody>
      </p:sp>
      <p:sp>
        <p:nvSpPr>
          <p:cNvPr id="29" name="TextBox 29"/>
          <p:cNvSpPr txBox="1"/>
          <p:nvPr/>
        </p:nvSpPr>
        <p:spPr>
          <a:xfrm>
            <a:off x="13870481" y="5403811"/>
            <a:ext cx="3018767" cy="1553974"/>
          </a:xfrm>
          <a:prstGeom prst="rect">
            <a:avLst/>
          </a:prstGeom>
        </p:spPr>
        <p:txBody>
          <a:bodyPr lIns="0" tIns="0" rIns="0" bIns="0" rtlCol="0" anchor="t">
            <a:spAutoFit/>
          </a:bodyPr>
          <a:lstStyle/>
          <a:p>
            <a:pPr algn="ctr">
              <a:lnSpc>
                <a:spcPts val="12763"/>
              </a:lnSpc>
            </a:pPr>
            <a:r>
              <a:rPr lang="en-US" sz="9117" b="1">
                <a:solidFill>
                  <a:srgbClr val="000000"/>
                </a:solidFill>
                <a:latin typeface="Canva Sans Bold"/>
                <a:ea typeface="Canva Sans Bold"/>
                <a:cs typeface="Canva Sans Bold"/>
                <a:sym typeface="Canva Sans Bold"/>
              </a:rPr>
              <a:t>17.99</a:t>
            </a:r>
          </a:p>
        </p:txBody>
      </p:sp>
      <p:sp>
        <p:nvSpPr>
          <p:cNvPr id="30" name="TextBox 30"/>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AutoShape 5"/>
          <p:cNvSpPr/>
          <p:nvPr/>
        </p:nvSpPr>
        <p:spPr>
          <a:xfrm flipV="1">
            <a:off x="385161" y="2525573"/>
            <a:ext cx="10326845" cy="33338"/>
          </a:xfrm>
          <a:prstGeom prst="line">
            <a:avLst/>
          </a:prstGeom>
          <a:ln w="66675" cap="rnd">
            <a:solidFill>
              <a:srgbClr val="642EC7"/>
            </a:solidFill>
            <a:prstDash val="solid"/>
            <a:headEnd type="none" w="sm" len="sm"/>
            <a:tailEnd type="oval" w="lg" len="lg"/>
          </a:ln>
        </p:spPr>
        <p:txBody>
          <a:bodyPr/>
          <a:lstStyle/>
          <a:p>
            <a:endParaRPr lang="en-PH"/>
          </a:p>
        </p:txBody>
      </p:sp>
      <p:sp>
        <p:nvSpPr>
          <p:cNvPr id="6" name="TextBox 6"/>
          <p:cNvSpPr txBox="1"/>
          <p:nvPr/>
        </p:nvSpPr>
        <p:spPr>
          <a:xfrm>
            <a:off x="385053" y="1509047"/>
            <a:ext cx="9740641" cy="983188"/>
          </a:xfrm>
          <a:prstGeom prst="rect">
            <a:avLst/>
          </a:prstGeom>
        </p:spPr>
        <p:txBody>
          <a:bodyPr lIns="0" tIns="0" rIns="0" bIns="0" rtlCol="0" anchor="t">
            <a:spAutoFit/>
          </a:bodyPr>
          <a:lstStyle/>
          <a:p>
            <a:pPr marL="0" lvl="0" indent="0" algn="l">
              <a:lnSpc>
                <a:spcPts val="3842"/>
              </a:lnSpc>
              <a:spcBef>
                <a:spcPct val="0"/>
              </a:spcBef>
            </a:pPr>
            <a:r>
              <a:rPr lang="en-US" sz="2744" b="1">
                <a:solidFill>
                  <a:srgbClr val="642EC7"/>
                </a:solidFill>
                <a:latin typeface="Poppins Bold"/>
                <a:ea typeface="Poppins Bold"/>
                <a:cs typeface="Poppins Bold"/>
                <a:sym typeface="Poppins Bold"/>
              </a:rPr>
              <a:t>The client-server model is the choice for the following circumstance:</a:t>
            </a:r>
          </a:p>
        </p:txBody>
      </p:sp>
      <p:grpSp>
        <p:nvGrpSpPr>
          <p:cNvPr id="7" name="Group 7"/>
          <p:cNvGrpSpPr/>
          <p:nvPr/>
        </p:nvGrpSpPr>
        <p:grpSpPr>
          <a:xfrm>
            <a:off x="1291465" y="2857405"/>
            <a:ext cx="16127705" cy="1107791"/>
            <a:chOff x="0" y="0"/>
            <a:chExt cx="3740068" cy="256900"/>
          </a:xfrm>
        </p:grpSpPr>
        <p:sp>
          <p:nvSpPr>
            <p:cNvPr id="8" name="Freeform 8"/>
            <p:cNvSpPr/>
            <p:nvPr/>
          </p:nvSpPr>
          <p:spPr>
            <a:xfrm>
              <a:off x="0" y="0"/>
              <a:ext cx="3740069" cy="256900"/>
            </a:xfrm>
            <a:custGeom>
              <a:avLst/>
              <a:gdLst/>
              <a:ahLst/>
              <a:cxnLst/>
              <a:rect l="l" t="t" r="r" b="b"/>
              <a:pathLst>
                <a:path w="3740069" h="256900">
                  <a:moveTo>
                    <a:pt x="24002" y="0"/>
                  </a:moveTo>
                  <a:lnTo>
                    <a:pt x="3716067" y="0"/>
                  </a:lnTo>
                  <a:cubicBezTo>
                    <a:pt x="3722432" y="0"/>
                    <a:pt x="3728538" y="2529"/>
                    <a:pt x="3733038" y="7030"/>
                  </a:cubicBezTo>
                  <a:cubicBezTo>
                    <a:pt x="3737540" y="11531"/>
                    <a:pt x="3740069" y="17636"/>
                    <a:pt x="3740069" y="24002"/>
                  </a:cubicBezTo>
                  <a:lnTo>
                    <a:pt x="3740069" y="232898"/>
                  </a:lnTo>
                  <a:cubicBezTo>
                    <a:pt x="3740069" y="246154"/>
                    <a:pt x="3729323" y="256900"/>
                    <a:pt x="3716067" y="256900"/>
                  </a:cubicBezTo>
                  <a:lnTo>
                    <a:pt x="24002" y="256900"/>
                  </a:lnTo>
                  <a:cubicBezTo>
                    <a:pt x="17636" y="256900"/>
                    <a:pt x="11531" y="254372"/>
                    <a:pt x="7030" y="249870"/>
                  </a:cubicBezTo>
                  <a:cubicBezTo>
                    <a:pt x="2529" y="245369"/>
                    <a:pt x="0" y="239264"/>
                    <a:pt x="0" y="232898"/>
                  </a:cubicBezTo>
                  <a:lnTo>
                    <a:pt x="0" y="24002"/>
                  </a:lnTo>
                  <a:cubicBezTo>
                    <a:pt x="0" y="17636"/>
                    <a:pt x="2529" y="11531"/>
                    <a:pt x="7030" y="7030"/>
                  </a:cubicBezTo>
                  <a:cubicBezTo>
                    <a:pt x="11531" y="2529"/>
                    <a:pt x="17636" y="0"/>
                    <a:pt x="24002" y="0"/>
                  </a:cubicBezTo>
                  <a:close/>
                </a:path>
              </a:pathLst>
            </a:custGeom>
            <a:solidFill>
              <a:srgbClr val="F2F2F2"/>
            </a:solidFill>
          </p:spPr>
          <p:txBody>
            <a:bodyPr/>
            <a:lstStyle/>
            <a:p>
              <a:endParaRPr lang="en-PH"/>
            </a:p>
          </p:txBody>
        </p:sp>
        <p:sp>
          <p:nvSpPr>
            <p:cNvPr id="9" name="TextBox 9"/>
            <p:cNvSpPr txBox="1"/>
            <p:nvPr/>
          </p:nvSpPr>
          <p:spPr>
            <a:xfrm>
              <a:off x="0" y="-28575"/>
              <a:ext cx="3740068" cy="285475"/>
            </a:xfrm>
            <a:prstGeom prst="rect">
              <a:avLst/>
            </a:prstGeom>
          </p:spPr>
          <p:txBody>
            <a:bodyPr lIns="50063" tIns="50063" rIns="50063" bIns="50063" rtlCol="0" anchor="ctr"/>
            <a:lstStyle/>
            <a:p>
              <a:pPr algn="ctr">
                <a:lnSpc>
                  <a:spcPts val="2595"/>
                </a:lnSpc>
              </a:pPr>
              <a:endParaRPr/>
            </a:p>
          </p:txBody>
        </p:sp>
      </p:grpSp>
      <p:sp>
        <p:nvSpPr>
          <p:cNvPr id="10" name="Freeform 10"/>
          <p:cNvSpPr/>
          <p:nvPr/>
        </p:nvSpPr>
        <p:spPr>
          <a:xfrm>
            <a:off x="1499300" y="3058307"/>
            <a:ext cx="670814" cy="670814"/>
          </a:xfrm>
          <a:custGeom>
            <a:avLst/>
            <a:gdLst/>
            <a:ahLst/>
            <a:cxnLst/>
            <a:rect l="l" t="t" r="r" b="b"/>
            <a:pathLst>
              <a:path w="670814" h="670814">
                <a:moveTo>
                  <a:pt x="0" y="0"/>
                </a:moveTo>
                <a:lnTo>
                  <a:pt x="670814" y="0"/>
                </a:lnTo>
                <a:lnTo>
                  <a:pt x="670814" y="670814"/>
                </a:lnTo>
                <a:lnTo>
                  <a:pt x="0" y="6708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1" name="TextBox 11"/>
          <p:cNvSpPr txBox="1"/>
          <p:nvPr/>
        </p:nvSpPr>
        <p:spPr>
          <a:xfrm>
            <a:off x="2367228" y="3020207"/>
            <a:ext cx="14556598" cy="403923"/>
          </a:xfrm>
          <a:prstGeom prst="rect">
            <a:avLst/>
          </a:prstGeom>
        </p:spPr>
        <p:txBody>
          <a:bodyPr lIns="0" tIns="0" rIns="0" bIns="0" rtlCol="0" anchor="t">
            <a:spAutoFit/>
          </a:bodyPr>
          <a:lstStyle/>
          <a:p>
            <a:pPr algn="l">
              <a:lnSpc>
                <a:spcPts val="3432"/>
              </a:lnSpc>
              <a:spcBef>
                <a:spcPct val="0"/>
              </a:spcBef>
            </a:pPr>
            <a:r>
              <a:rPr lang="en-US" sz="2451">
                <a:solidFill>
                  <a:srgbClr val="000000"/>
                </a:solidFill>
                <a:latin typeface="Open Sans"/>
                <a:ea typeface="Open Sans"/>
                <a:cs typeface="Open Sans"/>
                <a:sym typeface="Open Sans"/>
              </a:rPr>
              <a:t>The server holds a database that the client system can access.</a:t>
            </a:r>
          </a:p>
        </p:txBody>
      </p:sp>
      <p:grpSp>
        <p:nvGrpSpPr>
          <p:cNvPr id="12" name="Group 12"/>
          <p:cNvGrpSpPr/>
          <p:nvPr/>
        </p:nvGrpSpPr>
        <p:grpSpPr>
          <a:xfrm>
            <a:off x="1291465" y="4387047"/>
            <a:ext cx="16127705" cy="1356622"/>
            <a:chOff x="0" y="0"/>
            <a:chExt cx="3740068" cy="314605"/>
          </a:xfrm>
        </p:grpSpPr>
        <p:sp>
          <p:nvSpPr>
            <p:cNvPr id="13" name="Freeform 13"/>
            <p:cNvSpPr/>
            <p:nvPr/>
          </p:nvSpPr>
          <p:spPr>
            <a:xfrm>
              <a:off x="0" y="0"/>
              <a:ext cx="3740069" cy="314605"/>
            </a:xfrm>
            <a:custGeom>
              <a:avLst/>
              <a:gdLst/>
              <a:ahLst/>
              <a:cxnLst/>
              <a:rect l="l" t="t" r="r" b="b"/>
              <a:pathLst>
                <a:path w="3740069" h="314605">
                  <a:moveTo>
                    <a:pt x="24002" y="0"/>
                  </a:moveTo>
                  <a:lnTo>
                    <a:pt x="3716067" y="0"/>
                  </a:lnTo>
                  <a:cubicBezTo>
                    <a:pt x="3722432" y="0"/>
                    <a:pt x="3728538" y="2529"/>
                    <a:pt x="3733038" y="7030"/>
                  </a:cubicBezTo>
                  <a:cubicBezTo>
                    <a:pt x="3737540" y="11531"/>
                    <a:pt x="3740069" y="17636"/>
                    <a:pt x="3740069" y="24002"/>
                  </a:cubicBezTo>
                  <a:lnTo>
                    <a:pt x="3740069" y="290603"/>
                  </a:lnTo>
                  <a:cubicBezTo>
                    <a:pt x="3740069" y="303859"/>
                    <a:pt x="3729323" y="314605"/>
                    <a:pt x="3716067" y="314605"/>
                  </a:cubicBezTo>
                  <a:lnTo>
                    <a:pt x="24002" y="314605"/>
                  </a:lnTo>
                  <a:cubicBezTo>
                    <a:pt x="17636" y="314605"/>
                    <a:pt x="11531" y="312076"/>
                    <a:pt x="7030" y="307575"/>
                  </a:cubicBezTo>
                  <a:cubicBezTo>
                    <a:pt x="2529" y="303074"/>
                    <a:pt x="0" y="296969"/>
                    <a:pt x="0" y="290603"/>
                  </a:cubicBezTo>
                  <a:lnTo>
                    <a:pt x="0" y="24002"/>
                  </a:lnTo>
                  <a:cubicBezTo>
                    <a:pt x="0" y="17636"/>
                    <a:pt x="2529" y="11531"/>
                    <a:pt x="7030" y="7030"/>
                  </a:cubicBezTo>
                  <a:cubicBezTo>
                    <a:pt x="11531" y="2529"/>
                    <a:pt x="17636" y="0"/>
                    <a:pt x="24002" y="0"/>
                  </a:cubicBezTo>
                  <a:close/>
                </a:path>
              </a:pathLst>
            </a:custGeom>
            <a:solidFill>
              <a:srgbClr val="F2F2F2"/>
            </a:solidFill>
          </p:spPr>
          <p:txBody>
            <a:bodyPr/>
            <a:lstStyle/>
            <a:p>
              <a:endParaRPr lang="en-PH"/>
            </a:p>
          </p:txBody>
        </p:sp>
        <p:sp>
          <p:nvSpPr>
            <p:cNvPr id="14" name="TextBox 14"/>
            <p:cNvSpPr txBox="1"/>
            <p:nvPr/>
          </p:nvSpPr>
          <p:spPr>
            <a:xfrm>
              <a:off x="0" y="-28575"/>
              <a:ext cx="3740068" cy="343180"/>
            </a:xfrm>
            <a:prstGeom prst="rect">
              <a:avLst/>
            </a:prstGeom>
          </p:spPr>
          <p:txBody>
            <a:bodyPr lIns="50063" tIns="50063" rIns="50063" bIns="50063" rtlCol="0" anchor="ctr"/>
            <a:lstStyle/>
            <a:p>
              <a:pPr algn="ctr">
                <a:lnSpc>
                  <a:spcPts val="2595"/>
                </a:lnSpc>
              </a:pPr>
              <a:endParaRPr/>
            </a:p>
          </p:txBody>
        </p:sp>
      </p:grpSp>
      <p:sp>
        <p:nvSpPr>
          <p:cNvPr id="15" name="TextBox 15"/>
          <p:cNvSpPr txBox="1"/>
          <p:nvPr/>
        </p:nvSpPr>
        <p:spPr>
          <a:xfrm>
            <a:off x="2367228" y="4549849"/>
            <a:ext cx="14556598" cy="832017"/>
          </a:xfrm>
          <a:prstGeom prst="rect">
            <a:avLst/>
          </a:prstGeom>
        </p:spPr>
        <p:txBody>
          <a:bodyPr lIns="0" tIns="0" rIns="0" bIns="0" rtlCol="0" anchor="t">
            <a:spAutoFit/>
          </a:bodyPr>
          <a:lstStyle/>
          <a:p>
            <a:pPr algn="l">
              <a:lnSpc>
                <a:spcPts val="3432"/>
              </a:lnSpc>
              <a:spcBef>
                <a:spcPct val="0"/>
              </a:spcBef>
            </a:pPr>
            <a:r>
              <a:rPr lang="en-US" sz="2451">
                <a:solidFill>
                  <a:srgbClr val="000000"/>
                </a:solidFill>
                <a:latin typeface="Open Sans"/>
                <a:ea typeface="Open Sans"/>
                <a:cs typeface="Open Sans"/>
                <a:sym typeface="Open Sans"/>
              </a:rPr>
              <a:t>The server hosts a web application that enables the client system to search for or occasionally provide information.</a:t>
            </a:r>
          </a:p>
        </p:txBody>
      </p:sp>
      <p:sp>
        <p:nvSpPr>
          <p:cNvPr id="16" name="Freeform 16"/>
          <p:cNvSpPr/>
          <p:nvPr/>
        </p:nvSpPr>
        <p:spPr>
          <a:xfrm>
            <a:off x="1499300" y="4587949"/>
            <a:ext cx="670814" cy="670814"/>
          </a:xfrm>
          <a:custGeom>
            <a:avLst/>
            <a:gdLst/>
            <a:ahLst/>
            <a:cxnLst/>
            <a:rect l="l" t="t" r="r" b="b"/>
            <a:pathLst>
              <a:path w="670814" h="670814">
                <a:moveTo>
                  <a:pt x="0" y="0"/>
                </a:moveTo>
                <a:lnTo>
                  <a:pt x="670814" y="0"/>
                </a:lnTo>
                <a:lnTo>
                  <a:pt x="670814" y="670814"/>
                </a:lnTo>
                <a:lnTo>
                  <a:pt x="0" y="6708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17" name="Group 17"/>
          <p:cNvGrpSpPr/>
          <p:nvPr/>
        </p:nvGrpSpPr>
        <p:grpSpPr>
          <a:xfrm>
            <a:off x="1388175" y="6072973"/>
            <a:ext cx="16127705" cy="1356622"/>
            <a:chOff x="0" y="0"/>
            <a:chExt cx="3740068" cy="314605"/>
          </a:xfrm>
        </p:grpSpPr>
        <p:sp>
          <p:nvSpPr>
            <p:cNvPr id="18" name="Freeform 18"/>
            <p:cNvSpPr/>
            <p:nvPr/>
          </p:nvSpPr>
          <p:spPr>
            <a:xfrm>
              <a:off x="0" y="0"/>
              <a:ext cx="3740069" cy="314605"/>
            </a:xfrm>
            <a:custGeom>
              <a:avLst/>
              <a:gdLst/>
              <a:ahLst/>
              <a:cxnLst/>
              <a:rect l="l" t="t" r="r" b="b"/>
              <a:pathLst>
                <a:path w="3740069" h="314605">
                  <a:moveTo>
                    <a:pt x="24002" y="0"/>
                  </a:moveTo>
                  <a:lnTo>
                    <a:pt x="3716067" y="0"/>
                  </a:lnTo>
                  <a:cubicBezTo>
                    <a:pt x="3722432" y="0"/>
                    <a:pt x="3728538" y="2529"/>
                    <a:pt x="3733038" y="7030"/>
                  </a:cubicBezTo>
                  <a:cubicBezTo>
                    <a:pt x="3737540" y="11531"/>
                    <a:pt x="3740069" y="17636"/>
                    <a:pt x="3740069" y="24002"/>
                  </a:cubicBezTo>
                  <a:lnTo>
                    <a:pt x="3740069" y="290603"/>
                  </a:lnTo>
                  <a:cubicBezTo>
                    <a:pt x="3740069" y="303859"/>
                    <a:pt x="3729323" y="314605"/>
                    <a:pt x="3716067" y="314605"/>
                  </a:cubicBezTo>
                  <a:lnTo>
                    <a:pt x="24002" y="314605"/>
                  </a:lnTo>
                  <a:cubicBezTo>
                    <a:pt x="17636" y="314605"/>
                    <a:pt x="11531" y="312076"/>
                    <a:pt x="7030" y="307575"/>
                  </a:cubicBezTo>
                  <a:cubicBezTo>
                    <a:pt x="2529" y="303074"/>
                    <a:pt x="0" y="296969"/>
                    <a:pt x="0" y="290603"/>
                  </a:cubicBezTo>
                  <a:lnTo>
                    <a:pt x="0" y="24002"/>
                  </a:lnTo>
                  <a:cubicBezTo>
                    <a:pt x="0" y="17636"/>
                    <a:pt x="2529" y="11531"/>
                    <a:pt x="7030" y="7030"/>
                  </a:cubicBezTo>
                  <a:cubicBezTo>
                    <a:pt x="11531" y="2529"/>
                    <a:pt x="17636" y="0"/>
                    <a:pt x="24002" y="0"/>
                  </a:cubicBezTo>
                  <a:close/>
                </a:path>
              </a:pathLst>
            </a:custGeom>
            <a:solidFill>
              <a:srgbClr val="F2F2F2"/>
            </a:solidFill>
          </p:spPr>
          <p:txBody>
            <a:bodyPr/>
            <a:lstStyle/>
            <a:p>
              <a:endParaRPr lang="en-PH"/>
            </a:p>
          </p:txBody>
        </p:sp>
        <p:sp>
          <p:nvSpPr>
            <p:cNvPr id="19" name="TextBox 19"/>
            <p:cNvSpPr txBox="1"/>
            <p:nvPr/>
          </p:nvSpPr>
          <p:spPr>
            <a:xfrm>
              <a:off x="0" y="-28575"/>
              <a:ext cx="3740068" cy="343180"/>
            </a:xfrm>
            <a:prstGeom prst="rect">
              <a:avLst/>
            </a:prstGeom>
          </p:spPr>
          <p:txBody>
            <a:bodyPr lIns="50063" tIns="50063" rIns="50063" bIns="50063" rtlCol="0" anchor="ctr"/>
            <a:lstStyle/>
            <a:p>
              <a:pPr algn="ctr">
                <a:lnSpc>
                  <a:spcPts val="2595"/>
                </a:lnSpc>
              </a:pPr>
              <a:endParaRPr/>
            </a:p>
          </p:txBody>
        </p:sp>
      </p:grpSp>
      <p:sp>
        <p:nvSpPr>
          <p:cNvPr id="20" name="Freeform 20"/>
          <p:cNvSpPr/>
          <p:nvPr/>
        </p:nvSpPr>
        <p:spPr>
          <a:xfrm>
            <a:off x="1499300" y="6273875"/>
            <a:ext cx="684394" cy="684394"/>
          </a:xfrm>
          <a:custGeom>
            <a:avLst/>
            <a:gdLst/>
            <a:ahLst/>
            <a:cxnLst/>
            <a:rect l="l" t="t" r="r" b="b"/>
            <a:pathLst>
              <a:path w="684394" h="684394">
                <a:moveTo>
                  <a:pt x="0" y="0"/>
                </a:moveTo>
                <a:lnTo>
                  <a:pt x="684394" y="0"/>
                </a:lnTo>
                <a:lnTo>
                  <a:pt x="684394" y="684394"/>
                </a:lnTo>
                <a:lnTo>
                  <a:pt x="0" y="6843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21" name="TextBox 21"/>
          <p:cNvSpPr txBox="1"/>
          <p:nvPr/>
        </p:nvSpPr>
        <p:spPr>
          <a:xfrm>
            <a:off x="2463938" y="6235775"/>
            <a:ext cx="14556598" cy="832017"/>
          </a:xfrm>
          <a:prstGeom prst="rect">
            <a:avLst/>
          </a:prstGeom>
        </p:spPr>
        <p:txBody>
          <a:bodyPr lIns="0" tIns="0" rIns="0" bIns="0" rtlCol="0" anchor="t">
            <a:spAutoFit/>
          </a:bodyPr>
          <a:lstStyle/>
          <a:p>
            <a:pPr algn="l">
              <a:lnSpc>
                <a:spcPts val="3432"/>
              </a:lnSpc>
              <a:spcBef>
                <a:spcPct val="0"/>
              </a:spcBef>
            </a:pPr>
            <a:r>
              <a:rPr lang="en-US" sz="2451">
                <a:solidFill>
                  <a:srgbClr val="000000"/>
                </a:solidFill>
                <a:latin typeface="Open Sans"/>
                <a:ea typeface="Open Sans"/>
                <a:cs typeface="Open Sans"/>
                <a:sym typeface="Open Sans"/>
              </a:rPr>
              <a:t>The server hosts a web application that enables the client system to conduct e-commerce or financial transactions.</a:t>
            </a:r>
          </a:p>
        </p:txBody>
      </p:sp>
      <p:sp>
        <p:nvSpPr>
          <p:cNvPr id="22" name="TextBox 22"/>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AutoShape 5"/>
          <p:cNvSpPr/>
          <p:nvPr/>
        </p:nvSpPr>
        <p:spPr>
          <a:xfrm>
            <a:off x="385161" y="2324455"/>
            <a:ext cx="6239767" cy="0"/>
          </a:xfrm>
          <a:prstGeom prst="line">
            <a:avLst/>
          </a:prstGeom>
          <a:ln w="66675" cap="rnd">
            <a:solidFill>
              <a:srgbClr val="642EC7"/>
            </a:solidFill>
            <a:prstDash val="solid"/>
            <a:headEnd type="none" w="sm" len="sm"/>
            <a:tailEnd type="oval" w="lg" len="lg"/>
          </a:ln>
        </p:spPr>
        <p:txBody>
          <a:bodyPr/>
          <a:lstStyle/>
          <a:p>
            <a:endParaRPr lang="en-PH"/>
          </a:p>
        </p:txBody>
      </p:sp>
      <p:sp>
        <p:nvSpPr>
          <p:cNvPr id="6" name="Freeform 6"/>
          <p:cNvSpPr/>
          <p:nvPr/>
        </p:nvSpPr>
        <p:spPr>
          <a:xfrm>
            <a:off x="2094331" y="3146228"/>
            <a:ext cx="5371770" cy="5371770"/>
          </a:xfrm>
          <a:custGeom>
            <a:avLst/>
            <a:gdLst/>
            <a:ahLst/>
            <a:cxnLst/>
            <a:rect l="l" t="t" r="r" b="b"/>
            <a:pathLst>
              <a:path w="5371770" h="5371770">
                <a:moveTo>
                  <a:pt x="0" y="0"/>
                </a:moveTo>
                <a:lnTo>
                  <a:pt x="5371770" y="0"/>
                </a:lnTo>
                <a:lnTo>
                  <a:pt x="5371770" y="5371771"/>
                </a:lnTo>
                <a:lnTo>
                  <a:pt x="0" y="5371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7" name="TextBox 7"/>
          <p:cNvSpPr txBox="1"/>
          <p:nvPr/>
        </p:nvSpPr>
        <p:spPr>
          <a:xfrm>
            <a:off x="385161" y="1478539"/>
            <a:ext cx="964121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Peer-to-peer model </a:t>
            </a:r>
          </a:p>
        </p:txBody>
      </p:sp>
      <p:grpSp>
        <p:nvGrpSpPr>
          <p:cNvPr id="8" name="Group 8"/>
          <p:cNvGrpSpPr/>
          <p:nvPr/>
        </p:nvGrpSpPr>
        <p:grpSpPr>
          <a:xfrm>
            <a:off x="14832237" y="4176958"/>
            <a:ext cx="1859954" cy="611468"/>
            <a:chOff x="0" y="0"/>
            <a:chExt cx="489865" cy="161045"/>
          </a:xfrm>
        </p:grpSpPr>
        <p:sp>
          <p:nvSpPr>
            <p:cNvPr id="9" name="Freeform 9"/>
            <p:cNvSpPr/>
            <p:nvPr/>
          </p:nvSpPr>
          <p:spPr>
            <a:xfrm>
              <a:off x="0" y="0"/>
              <a:ext cx="489865" cy="161045"/>
            </a:xfrm>
            <a:custGeom>
              <a:avLst/>
              <a:gdLst/>
              <a:ahLst/>
              <a:cxnLst/>
              <a:rect l="l" t="t" r="r" b="b"/>
              <a:pathLst>
                <a:path w="489865" h="161045">
                  <a:moveTo>
                    <a:pt x="80522" y="0"/>
                  </a:moveTo>
                  <a:lnTo>
                    <a:pt x="409342" y="0"/>
                  </a:lnTo>
                  <a:cubicBezTo>
                    <a:pt x="430698" y="0"/>
                    <a:pt x="451179" y="8484"/>
                    <a:pt x="466280" y="23584"/>
                  </a:cubicBezTo>
                  <a:cubicBezTo>
                    <a:pt x="481381" y="38685"/>
                    <a:pt x="489865" y="59167"/>
                    <a:pt x="489865" y="80522"/>
                  </a:cubicBezTo>
                  <a:lnTo>
                    <a:pt x="489865" y="80522"/>
                  </a:lnTo>
                  <a:cubicBezTo>
                    <a:pt x="489865" y="124994"/>
                    <a:pt x="453813" y="161045"/>
                    <a:pt x="409342"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solidFill>
              <a:srgbClr val="019D97"/>
            </a:solidFill>
          </p:spPr>
          <p:txBody>
            <a:bodyPr/>
            <a:lstStyle/>
            <a:p>
              <a:endParaRPr lang="en-PH"/>
            </a:p>
          </p:txBody>
        </p:sp>
        <p:sp>
          <p:nvSpPr>
            <p:cNvPr id="10" name="TextBox 10"/>
            <p:cNvSpPr txBox="1"/>
            <p:nvPr/>
          </p:nvSpPr>
          <p:spPr>
            <a:xfrm>
              <a:off x="0" y="-28575"/>
              <a:ext cx="489865" cy="189620"/>
            </a:xfrm>
            <a:prstGeom prst="rect">
              <a:avLst/>
            </a:prstGeom>
          </p:spPr>
          <p:txBody>
            <a:bodyPr lIns="50800" tIns="50800" rIns="50800" bIns="50800" rtlCol="0" anchor="ctr"/>
            <a:lstStyle/>
            <a:p>
              <a:pPr algn="ctr">
                <a:lnSpc>
                  <a:spcPts val="2595"/>
                </a:lnSpc>
              </a:pPr>
              <a:endParaRPr/>
            </a:p>
          </p:txBody>
        </p:sp>
      </p:grpSp>
      <p:grpSp>
        <p:nvGrpSpPr>
          <p:cNvPr id="11" name="Group 11"/>
          <p:cNvGrpSpPr/>
          <p:nvPr/>
        </p:nvGrpSpPr>
        <p:grpSpPr>
          <a:xfrm>
            <a:off x="9644697" y="6459554"/>
            <a:ext cx="1175813" cy="611468"/>
            <a:chOff x="0" y="0"/>
            <a:chExt cx="309679" cy="161045"/>
          </a:xfrm>
        </p:grpSpPr>
        <p:sp>
          <p:nvSpPr>
            <p:cNvPr id="12" name="Freeform 12"/>
            <p:cNvSpPr/>
            <p:nvPr/>
          </p:nvSpPr>
          <p:spPr>
            <a:xfrm>
              <a:off x="0" y="0"/>
              <a:ext cx="309679" cy="161045"/>
            </a:xfrm>
            <a:custGeom>
              <a:avLst/>
              <a:gdLst/>
              <a:ahLst/>
              <a:cxnLst/>
              <a:rect l="l" t="t" r="r" b="b"/>
              <a:pathLst>
                <a:path w="309679" h="161045">
                  <a:moveTo>
                    <a:pt x="80522" y="0"/>
                  </a:moveTo>
                  <a:lnTo>
                    <a:pt x="229157" y="0"/>
                  </a:lnTo>
                  <a:cubicBezTo>
                    <a:pt x="273628" y="0"/>
                    <a:pt x="309679" y="36051"/>
                    <a:pt x="309679" y="80522"/>
                  </a:cubicBezTo>
                  <a:lnTo>
                    <a:pt x="309679" y="80522"/>
                  </a:lnTo>
                  <a:cubicBezTo>
                    <a:pt x="309679" y="101878"/>
                    <a:pt x="301195" y="122360"/>
                    <a:pt x="286095" y="137460"/>
                  </a:cubicBezTo>
                  <a:cubicBezTo>
                    <a:pt x="270994" y="152561"/>
                    <a:pt x="250512" y="161045"/>
                    <a:pt x="229157"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solidFill>
              <a:srgbClr val="019D97"/>
            </a:solidFill>
          </p:spPr>
          <p:txBody>
            <a:bodyPr/>
            <a:lstStyle/>
            <a:p>
              <a:endParaRPr lang="en-PH"/>
            </a:p>
          </p:txBody>
        </p:sp>
        <p:sp>
          <p:nvSpPr>
            <p:cNvPr id="13" name="TextBox 13"/>
            <p:cNvSpPr txBox="1"/>
            <p:nvPr/>
          </p:nvSpPr>
          <p:spPr>
            <a:xfrm>
              <a:off x="0" y="-28575"/>
              <a:ext cx="309679" cy="189620"/>
            </a:xfrm>
            <a:prstGeom prst="rect">
              <a:avLst/>
            </a:prstGeom>
          </p:spPr>
          <p:txBody>
            <a:bodyPr lIns="50800" tIns="50800" rIns="50800" bIns="50800" rtlCol="0" anchor="ctr"/>
            <a:lstStyle/>
            <a:p>
              <a:pPr algn="ctr">
                <a:lnSpc>
                  <a:spcPts val="2595"/>
                </a:lnSpc>
              </a:pPr>
              <a:endParaRPr/>
            </a:p>
          </p:txBody>
        </p:sp>
      </p:grpSp>
      <p:grpSp>
        <p:nvGrpSpPr>
          <p:cNvPr id="14" name="Group 14"/>
          <p:cNvGrpSpPr/>
          <p:nvPr/>
        </p:nvGrpSpPr>
        <p:grpSpPr>
          <a:xfrm>
            <a:off x="11092625" y="6966682"/>
            <a:ext cx="1175813" cy="611468"/>
            <a:chOff x="0" y="0"/>
            <a:chExt cx="309679" cy="161045"/>
          </a:xfrm>
        </p:grpSpPr>
        <p:sp>
          <p:nvSpPr>
            <p:cNvPr id="15" name="Freeform 15"/>
            <p:cNvSpPr/>
            <p:nvPr/>
          </p:nvSpPr>
          <p:spPr>
            <a:xfrm>
              <a:off x="0" y="0"/>
              <a:ext cx="309679" cy="161045"/>
            </a:xfrm>
            <a:custGeom>
              <a:avLst/>
              <a:gdLst/>
              <a:ahLst/>
              <a:cxnLst/>
              <a:rect l="l" t="t" r="r" b="b"/>
              <a:pathLst>
                <a:path w="309679" h="161045">
                  <a:moveTo>
                    <a:pt x="80522" y="0"/>
                  </a:moveTo>
                  <a:lnTo>
                    <a:pt x="229157" y="0"/>
                  </a:lnTo>
                  <a:cubicBezTo>
                    <a:pt x="273628" y="0"/>
                    <a:pt x="309679" y="36051"/>
                    <a:pt x="309679" y="80522"/>
                  </a:cubicBezTo>
                  <a:lnTo>
                    <a:pt x="309679" y="80522"/>
                  </a:lnTo>
                  <a:cubicBezTo>
                    <a:pt x="309679" y="101878"/>
                    <a:pt x="301195" y="122360"/>
                    <a:pt x="286095" y="137460"/>
                  </a:cubicBezTo>
                  <a:cubicBezTo>
                    <a:pt x="270994" y="152561"/>
                    <a:pt x="250512" y="161045"/>
                    <a:pt x="229157"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solidFill>
              <a:srgbClr val="019D97"/>
            </a:solidFill>
          </p:spPr>
          <p:txBody>
            <a:bodyPr/>
            <a:lstStyle/>
            <a:p>
              <a:endParaRPr lang="en-PH"/>
            </a:p>
          </p:txBody>
        </p:sp>
        <p:sp>
          <p:nvSpPr>
            <p:cNvPr id="16" name="TextBox 16"/>
            <p:cNvSpPr txBox="1"/>
            <p:nvPr/>
          </p:nvSpPr>
          <p:spPr>
            <a:xfrm>
              <a:off x="0" y="-28575"/>
              <a:ext cx="309679" cy="189620"/>
            </a:xfrm>
            <a:prstGeom prst="rect">
              <a:avLst/>
            </a:prstGeom>
          </p:spPr>
          <p:txBody>
            <a:bodyPr lIns="50800" tIns="50800" rIns="50800" bIns="50800" rtlCol="0" anchor="ctr"/>
            <a:lstStyle/>
            <a:p>
              <a:pPr algn="ctr">
                <a:lnSpc>
                  <a:spcPts val="2595"/>
                </a:lnSpc>
              </a:pPr>
              <a:endParaRPr/>
            </a:p>
          </p:txBody>
        </p:sp>
      </p:grpSp>
      <p:sp>
        <p:nvSpPr>
          <p:cNvPr id="17" name="TextBox 17"/>
          <p:cNvSpPr txBox="1"/>
          <p:nvPr/>
        </p:nvSpPr>
        <p:spPr>
          <a:xfrm>
            <a:off x="9359791" y="2989443"/>
            <a:ext cx="7795089" cy="5118383"/>
          </a:xfrm>
          <a:prstGeom prst="rect">
            <a:avLst/>
          </a:prstGeom>
        </p:spPr>
        <p:txBody>
          <a:bodyPr lIns="0" tIns="0" rIns="0" bIns="0" rtlCol="0" anchor="t">
            <a:spAutoFit/>
          </a:bodyPr>
          <a:lstStyle/>
          <a:p>
            <a:pPr algn="ctr">
              <a:lnSpc>
                <a:spcPts val="4534"/>
              </a:lnSpc>
            </a:pPr>
            <a:r>
              <a:rPr lang="en-US" sz="3238">
                <a:solidFill>
                  <a:srgbClr val="000000"/>
                </a:solidFill>
                <a:latin typeface="Alatsi"/>
                <a:ea typeface="Alatsi"/>
                <a:cs typeface="Alatsi"/>
                <a:sym typeface="Alatsi"/>
              </a:rPr>
              <a:t>Rather than relying on a single server that multiple clients access, a peer-to-peer network functions by having </a:t>
            </a:r>
            <a:r>
              <a:rPr lang="en-US" sz="3238">
                <a:solidFill>
                  <a:srgbClr val="FAFAFA"/>
                </a:solidFill>
                <a:latin typeface="Alatsi"/>
                <a:ea typeface="Alatsi"/>
                <a:cs typeface="Alatsi"/>
                <a:sym typeface="Alatsi"/>
              </a:rPr>
              <a:t>each peer</a:t>
            </a:r>
            <a:r>
              <a:rPr lang="en-US" sz="3238">
                <a:solidFill>
                  <a:srgbClr val="FEF7E7"/>
                </a:solidFill>
                <a:latin typeface="Alatsi"/>
                <a:ea typeface="Alatsi"/>
                <a:cs typeface="Alatsi"/>
                <a:sym typeface="Alatsi"/>
              </a:rPr>
              <a:t> </a:t>
            </a:r>
            <a:r>
              <a:rPr lang="en-US" sz="3238">
                <a:solidFill>
                  <a:srgbClr val="000000"/>
                </a:solidFill>
                <a:latin typeface="Alatsi"/>
                <a:ea typeface="Alatsi"/>
                <a:cs typeface="Alatsi"/>
                <a:sym typeface="Alatsi"/>
              </a:rPr>
              <a:t>store some files. </a:t>
            </a:r>
          </a:p>
          <a:p>
            <a:pPr algn="ctr">
              <a:lnSpc>
                <a:spcPts val="4534"/>
              </a:lnSpc>
            </a:pPr>
            <a:endParaRPr lang="en-US" sz="3238">
              <a:solidFill>
                <a:srgbClr val="000000"/>
              </a:solidFill>
              <a:latin typeface="Alatsi"/>
              <a:ea typeface="Alatsi"/>
              <a:cs typeface="Alatsi"/>
              <a:sym typeface="Alatsi"/>
            </a:endParaRPr>
          </a:p>
          <a:p>
            <a:pPr algn="ctr">
              <a:lnSpc>
                <a:spcPts val="4534"/>
              </a:lnSpc>
            </a:pPr>
            <a:r>
              <a:rPr lang="en-US" sz="3238">
                <a:solidFill>
                  <a:srgbClr val="000000"/>
                </a:solidFill>
                <a:latin typeface="Alatsi"/>
                <a:ea typeface="Alatsi"/>
                <a:cs typeface="Alatsi"/>
                <a:sym typeface="Alatsi"/>
              </a:rPr>
              <a:t>This setup allows every peer to act both as a </a:t>
            </a:r>
            <a:r>
              <a:rPr lang="en-US" sz="3238">
                <a:solidFill>
                  <a:srgbClr val="FFFFFF"/>
                </a:solidFill>
                <a:latin typeface="Alatsi"/>
                <a:ea typeface="Alatsi"/>
                <a:cs typeface="Alatsi"/>
                <a:sym typeface="Alatsi"/>
              </a:rPr>
              <a:t>client </a:t>
            </a:r>
            <a:r>
              <a:rPr lang="en-US" sz="3238">
                <a:solidFill>
                  <a:srgbClr val="000000"/>
                </a:solidFill>
                <a:latin typeface="Alatsi"/>
                <a:ea typeface="Alatsi"/>
                <a:cs typeface="Alatsi"/>
                <a:sym typeface="Alatsi"/>
              </a:rPr>
              <a:t>, requesting files from other peers, and as a </a:t>
            </a:r>
            <a:r>
              <a:rPr lang="en-US" sz="3238">
                <a:solidFill>
                  <a:srgbClr val="FFFFFF"/>
                </a:solidFill>
                <a:latin typeface="Alatsi"/>
                <a:ea typeface="Alatsi"/>
                <a:cs typeface="Alatsi"/>
                <a:sym typeface="Alatsi"/>
              </a:rPr>
              <a:t>server</a:t>
            </a:r>
            <a:r>
              <a:rPr lang="en-US" sz="3238">
                <a:solidFill>
                  <a:srgbClr val="000000"/>
                </a:solidFill>
                <a:latin typeface="Alatsi"/>
                <a:ea typeface="Alatsi"/>
                <a:cs typeface="Alatsi"/>
                <a:sym typeface="Alatsi"/>
              </a:rPr>
              <a:t>, providing requested files for download to other peers.</a:t>
            </a:r>
          </a:p>
        </p:txBody>
      </p:sp>
      <p:sp>
        <p:nvSpPr>
          <p:cNvPr id="18" name="TextBox 18"/>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AutoShape 5"/>
          <p:cNvSpPr/>
          <p:nvPr/>
        </p:nvSpPr>
        <p:spPr>
          <a:xfrm flipV="1">
            <a:off x="385161" y="2324455"/>
            <a:ext cx="7490440" cy="0"/>
          </a:xfrm>
          <a:prstGeom prst="line">
            <a:avLst/>
          </a:prstGeom>
          <a:ln w="66675" cap="rnd">
            <a:solidFill>
              <a:srgbClr val="642EC7"/>
            </a:solidFill>
            <a:prstDash val="solid"/>
            <a:headEnd type="none" w="sm" len="sm"/>
            <a:tailEnd type="oval" w="lg" len="lg"/>
          </a:ln>
        </p:spPr>
        <p:txBody>
          <a:bodyPr/>
          <a:lstStyle/>
          <a:p>
            <a:endParaRPr lang="en-PH"/>
          </a:p>
        </p:txBody>
      </p:sp>
      <p:sp>
        <p:nvSpPr>
          <p:cNvPr id="6" name="TextBox 6"/>
          <p:cNvSpPr txBox="1"/>
          <p:nvPr/>
        </p:nvSpPr>
        <p:spPr>
          <a:xfrm>
            <a:off x="385161" y="1478539"/>
            <a:ext cx="964121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Comparing the advantages</a:t>
            </a:r>
          </a:p>
        </p:txBody>
      </p:sp>
      <p:graphicFrame>
        <p:nvGraphicFramePr>
          <p:cNvPr id="7" name="Table 7"/>
          <p:cNvGraphicFramePr>
            <a:graphicFrameLocks noGrp="1"/>
          </p:cNvGraphicFramePr>
          <p:nvPr/>
        </p:nvGraphicFramePr>
        <p:xfrm>
          <a:off x="998791" y="2623848"/>
          <a:ext cx="16260510" cy="7537522"/>
        </p:xfrm>
        <a:graphic>
          <a:graphicData uri="http://schemas.openxmlformats.org/drawingml/2006/table">
            <a:tbl>
              <a:tblPr/>
              <a:tblGrid>
                <a:gridCol w="8130255">
                  <a:extLst>
                    <a:ext uri="{9D8B030D-6E8A-4147-A177-3AD203B41FA5}">
                      <a16:colId xmlns:a16="http://schemas.microsoft.com/office/drawing/2014/main" val="20000"/>
                    </a:ext>
                  </a:extLst>
                </a:gridCol>
                <a:gridCol w="8130255">
                  <a:extLst>
                    <a:ext uri="{9D8B030D-6E8A-4147-A177-3AD203B41FA5}">
                      <a16:colId xmlns:a16="http://schemas.microsoft.com/office/drawing/2014/main" val="20001"/>
                    </a:ext>
                  </a:extLst>
                </a:gridCol>
              </a:tblGrid>
              <a:tr h="1032217">
                <a:tc>
                  <a:txBody>
                    <a:bodyPr/>
                    <a:lstStyle/>
                    <a:p>
                      <a:pPr algn="ctr">
                        <a:lnSpc>
                          <a:spcPts val="2744"/>
                        </a:lnSpc>
                        <a:defRPr/>
                      </a:pPr>
                      <a:r>
                        <a:rPr lang="en-US" sz="1960" b="1">
                          <a:solidFill>
                            <a:srgbClr val="000000"/>
                          </a:solidFill>
                          <a:latin typeface="Open Sans Bold"/>
                          <a:ea typeface="Open Sans Bold"/>
                          <a:cs typeface="Open Sans Bold"/>
                          <a:sym typeface="Open Sans Bold"/>
                        </a:rPr>
                        <a:t>Client-Server Model </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9999"/>
                    </a:solidFill>
                  </a:tcPr>
                </a:tc>
                <a:tc>
                  <a:txBody>
                    <a:bodyPr/>
                    <a:lstStyle/>
                    <a:p>
                      <a:pPr algn="ctr">
                        <a:lnSpc>
                          <a:spcPts val="2744"/>
                        </a:lnSpc>
                        <a:defRPr/>
                      </a:pPr>
                      <a:r>
                        <a:rPr lang="en-US" sz="1960" b="1">
                          <a:solidFill>
                            <a:srgbClr val="000000"/>
                          </a:solidFill>
                          <a:latin typeface="Open Sans Bold"/>
                          <a:ea typeface="Open Sans Bold"/>
                          <a:cs typeface="Open Sans Bold"/>
                          <a:sym typeface="Open Sans Bold"/>
                        </a:rPr>
                        <a:t>Peer-To-Peer Model</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9999"/>
                    </a:solidFill>
                  </a:tcPr>
                </a:tc>
                <a:extLst>
                  <a:ext uri="{0D108BD9-81ED-4DB2-BD59-A6C34878D82A}">
                    <a16:rowId xmlns:a16="http://schemas.microsoft.com/office/drawing/2014/main" val="10000"/>
                  </a:ext>
                </a:extLst>
              </a:tr>
              <a:tr h="1973887">
                <a:tc>
                  <a:txBody>
                    <a:bodyPr/>
                    <a:lstStyle/>
                    <a:p>
                      <a:pPr algn="ctr">
                        <a:lnSpc>
                          <a:spcPts val="2744"/>
                        </a:lnSpc>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744"/>
                        </a:lnSpc>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1"/>
                  </a:ext>
                </a:extLst>
              </a:tr>
              <a:tr h="1635234">
                <a:tc>
                  <a:txBody>
                    <a:bodyPr/>
                    <a:lstStyle/>
                    <a:p>
                      <a:pPr algn="ctr">
                        <a:lnSpc>
                          <a:spcPts val="2744"/>
                        </a:lnSpc>
                        <a:defRPr/>
                      </a:pPr>
                      <a:r>
                        <a:rPr lang="en-US" sz="1960">
                          <a:solidFill>
                            <a:srgbClr val="000000"/>
                          </a:solidFill>
                          <a:latin typeface="Open Sans"/>
                          <a:ea typeface="Open Sans"/>
                          <a:cs typeface="Open Sans"/>
                          <a:sym typeface="Open Sans"/>
                        </a:rPr>
                        <a:t>It enables an organization to manage and regulate the downloading and utilization of files.</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744"/>
                        </a:lnSpc>
                        <a:defRPr/>
                      </a:pPr>
                      <a:r>
                        <a:rPr lang="en-US" sz="1960">
                          <a:solidFill>
                            <a:srgbClr val="000000"/>
                          </a:solidFill>
                          <a:latin typeface="Open Sans"/>
                          <a:ea typeface="Open Sans"/>
                          <a:cs typeface="Open Sans"/>
                          <a:sym typeface="Open Sans"/>
                        </a:rPr>
                        <a:t>It prevents network congestion when multiple clients are trying to download files simultaneously.</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2"/>
                  </a:ext>
                </a:extLst>
              </a:tr>
              <a:tr h="1642414">
                <a:tc>
                  <a:txBody>
                    <a:bodyPr/>
                    <a:lstStyle/>
                    <a:p>
                      <a:pPr algn="ctr">
                        <a:lnSpc>
                          <a:spcPts val="2744"/>
                        </a:lnSpc>
                        <a:defRPr/>
                      </a:pPr>
                      <a:r>
                        <a:rPr lang="en-US" sz="1960">
                          <a:solidFill>
                            <a:srgbClr val="000000"/>
                          </a:solidFill>
                          <a:latin typeface="Open Sans"/>
                          <a:ea typeface="Open Sans"/>
                          <a:cs typeface="Open Sans"/>
                          <a:sym typeface="Open Sans"/>
                        </a:rPr>
                        <a:t>Files can be safeguarded against malware attacks more effectively as they are stored on a single server that undergoes regular scanning using suitable anti-virus software.</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744"/>
                        </a:lnSpc>
                        <a:defRPr/>
                      </a:pPr>
                      <a:r>
                        <a:rPr lang="en-US" sz="1960">
                          <a:solidFill>
                            <a:srgbClr val="000000"/>
                          </a:solidFill>
                          <a:latin typeface="Open Sans"/>
                          <a:ea typeface="Open Sans"/>
                          <a:cs typeface="Open Sans"/>
                          <a:sym typeface="Open Sans"/>
                        </a:rPr>
                        <a:t>Segments of a file can be downloaded individually.</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3"/>
                  </a:ext>
                </a:extLst>
              </a:tr>
              <a:tr h="1253770">
                <a:tc>
                  <a:txBody>
                    <a:bodyPr/>
                    <a:lstStyle/>
                    <a:p>
                      <a:pPr algn="ctr">
                        <a:lnSpc>
                          <a:spcPts val="2744"/>
                        </a:lnSpc>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744"/>
                        </a:lnSpc>
                        <a:defRPr/>
                      </a:pPr>
                      <a:r>
                        <a:rPr lang="en-US" sz="1960">
                          <a:solidFill>
                            <a:srgbClr val="000000"/>
                          </a:solidFill>
                          <a:latin typeface="Open Sans"/>
                          <a:ea typeface="Open Sans"/>
                          <a:cs typeface="Open Sans"/>
                          <a:sym typeface="Open Sans"/>
                        </a:rPr>
                        <a:t>The file segments are accessible from multiple hosts.</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4"/>
                  </a:ext>
                </a:extLst>
              </a:tr>
            </a:tbl>
          </a:graphicData>
        </a:graphic>
      </p:graphicFrame>
      <p:sp>
        <p:nvSpPr>
          <p:cNvPr id="8" name="Freeform 8"/>
          <p:cNvSpPr/>
          <p:nvPr/>
        </p:nvSpPr>
        <p:spPr>
          <a:xfrm>
            <a:off x="12364576" y="3770858"/>
            <a:ext cx="1610868" cy="1610868"/>
          </a:xfrm>
          <a:custGeom>
            <a:avLst/>
            <a:gdLst/>
            <a:ahLst/>
            <a:cxnLst/>
            <a:rect l="l" t="t" r="r" b="b"/>
            <a:pathLst>
              <a:path w="1610868" h="1610868">
                <a:moveTo>
                  <a:pt x="0" y="0"/>
                </a:moveTo>
                <a:lnTo>
                  <a:pt x="1610868" y="0"/>
                </a:lnTo>
                <a:lnTo>
                  <a:pt x="1610868" y="1610868"/>
                </a:lnTo>
                <a:lnTo>
                  <a:pt x="0" y="16108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9" name="Group 9"/>
          <p:cNvGrpSpPr/>
          <p:nvPr/>
        </p:nvGrpSpPr>
        <p:grpSpPr>
          <a:xfrm>
            <a:off x="3618196" y="3770858"/>
            <a:ext cx="2454656" cy="1610868"/>
            <a:chOff x="0" y="0"/>
            <a:chExt cx="3272875" cy="2147824"/>
          </a:xfrm>
        </p:grpSpPr>
        <p:grpSp>
          <p:nvGrpSpPr>
            <p:cNvPr id="10" name="Group 10"/>
            <p:cNvGrpSpPr/>
            <p:nvPr/>
          </p:nvGrpSpPr>
          <p:grpSpPr>
            <a:xfrm>
              <a:off x="0" y="0"/>
              <a:ext cx="3272875" cy="2147824"/>
              <a:chOff x="0" y="0"/>
              <a:chExt cx="812800" cy="533400"/>
            </a:xfrm>
          </p:grpSpPr>
          <p:sp>
            <p:nvSpPr>
              <p:cNvPr id="11" name="Freeform 11"/>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E59"/>
              </a:solidFill>
            </p:spPr>
            <p:txBody>
              <a:bodyPr/>
              <a:lstStyle/>
              <a:p>
                <a:endParaRPr lang="en-PH"/>
              </a:p>
            </p:txBody>
          </p:sp>
          <p:sp>
            <p:nvSpPr>
              <p:cNvPr id="12" name="TextBox 12"/>
              <p:cNvSpPr txBox="1"/>
              <p:nvPr/>
            </p:nvSpPr>
            <p:spPr>
              <a:xfrm>
                <a:off x="38100" y="60325"/>
                <a:ext cx="736600" cy="396875"/>
              </a:xfrm>
              <a:prstGeom prst="rect">
                <a:avLst/>
              </a:prstGeom>
            </p:spPr>
            <p:txBody>
              <a:bodyPr lIns="30363" tIns="30363" rIns="30363" bIns="30363" rtlCol="0" anchor="ctr"/>
              <a:lstStyle/>
              <a:p>
                <a:pPr algn="ctr">
                  <a:lnSpc>
                    <a:spcPts val="2596"/>
                  </a:lnSpc>
                </a:pPr>
                <a:endParaRPr/>
              </a:p>
            </p:txBody>
          </p:sp>
        </p:grpSp>
        <p:sp>
          <p:nvSpPr>
            <p:cNvPr id="13" name="Freeform 13"/>
            <p:cNvSpPr/>
            <p:nvPr/>
          </p:nvSpPr>
          <p:spPr>
            <a:xfrm>
              <a:off x="689994" y="356300"/>
              <a:ext cx="458968" cy="783952"/>
            </a:xfrm>
            <a:custGeom>
              <a:avLst/>
              <a:gdLst/>
              <a:ahLst/>
              <a:cxnLst/>
              <a:rect l="l" t="t" r="r" b="b"/>
              <a:pathLst>
                <a:path w="458968" h="783952">
                  <a:moveTo>
                    <a:pt x="0" y="0"/>
                  </a:moveTo>
                  <a:lnTo>
                    <a:pt x="458968" y="0"/>
                  </a:lnTo>
                  <a:lnTo>
                    <a:pt x="458968" y="783951"/>
                  </a:lnTo>
                  <a:lnTo>
                    <a:pt x="0" y="7839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4" name="Freeform 14"/>
            <p:cNvSpPr/>
            <p:nvPr/>
          </p:nvSpPr>
          <p:spPr>
            <a:xfrm>
              <a:off x="919478" y="1073912"/>
              <a:ext cx="458968" cy="783952"/>
            </a:xfrm>
            <a:custGeom>
              <a:avLst/>
              <a:gdLst/>
              <a:ahLst/>
              <a:cxnLst/>
              <a:rect l="l" t="t" r="r" b="b"/>
              <a:pathLst>
                <a:path w="458968" h="783952">
                  <a:moveTo>
                    <a:pt x="0" y="0"/>
                  </a:moveTo>
                  <a:lnTo>
                    <a:pt x="458968" y="0"/>
                  </a:lnTo>
                  <a:lnTo>
                    <a:pt x="458968" y="783952"/>
                  </a:lnTo>
                  <a:lnTo>
                    <a:pt x="0" y="7839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5" name="Freeform 15"/>
            <p:cNvSpPr/>
            <p:nvPr/>
          </p:nvSpPr>
          <p:spPr>
            <a:xfrm>
              <a:off x="1636437" y="396294"/>
              <a:ext cx="1104135" cy="1182474"/>
            </a:xfrm>
            <a:custGeom>
              <a:avLst/>
              <a:gdLst/>
              <a:ahLst/>
              <a:cxnLst/>
              <a:rect l="l" t="t" r="r" b="b"/>
              <a:pathLst>
                <a:path w="1104135" h="1182474">
                  <a:moveTo>
                    <a:pt x="0" y="0"/>
                  </a:moveTo>
                  <a:lnTo>
                    <a:pt x="1104135" y="0"/>
                  </a:lnTo>
                  <a:lnTo>
                    <a:pt x="1104135" y="1182474"/>
                  </a:lnTo>
                  <a:lnTo>
                    <a:pt x="0" y="1182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6" name="AutoShape 16"/>
            <p:cNvSpPr/>
            <p:nvPr/>
          </p:nvSpPr>
          <p:spPr>
            <a:xfrm>
              <a:off x="1177469" y="753909"/>
              <a:ext cx="707454" cy="0"/>
            </a:xfrm>
            <a:prstGeom prst="line">
              <a:avLst/>
            </a:prstGeom>
            <a:ln w="12388" cap="flat">
              <a:solidFill>
                <a:srgbClr val="642EC7"/>
              </a:solidFill>
              <a:prstDash val="solid"/>
              <a:headEnd type="oval" w="lg" len="lg"/>
              <a:tailEnd type="oval" w="lg" len="lg"/>
            </a:ln>
          </p:spPr>
          <p:txBody>
            <a:bodyPr/>
            <a:lstStyle/>
            <a:p>
              <a:endParaRPr lang="en-PH"/>
            </a:p>
          </p:txBody>
        </p:sp>
        <p:sp>
          <p:nvSpPr>
            <p:cNvPr id="17" name="AutoShape 17"/>
            <p:cNvSpPr/>
            <p:nvPr/>
          </p:nvSpPr>
          <p:spPr>
            <a:xfrm flipV="1">
              <a:off x="1378446" y="867391"/>
              <a:ext cx="506477" cy="328385"/>
            </a:xfrm>
            <a:prstGeom prst="line">
              <a:avLst/>
            </a:prstGeom>
            <a:ln w="12388" cap="flat">
              <a:solidFill>
                <a:srgbClr val="642EC7"/>
              </a:solidFill>
              <a:prstDash val="solid"/>
              <a:headEnd type="oval" w="lg" len="lg"/>
              <a:tailEnd type="oval" w="lg" len="lg"/>
            </a:ln>
          </p:spPr>
          <p:txBody>
            <a:bodyPr/>
            <a:lstStyle/>
            <a:p>
              <a:endParaRPr lang="en-PH"/>
            </a:p>
          </p:txBody>
        </p:sp>
        <p:sp>
          <p:nvSpPr>
            <p:cNvPr id="18" name="TextBox 18"/>
            <p:cNvSpPr txBox="1"/>
            <p:nvPr/>
          </p:nvSpPr>
          <p:spPr>
            <a:xfrm>
              <a:off x="192080" y="804743"/>
              <a:ext cx="460327" cy="182788"/>
            </a:xfrm>
            <a:prstGeom prst="rect">
              <a:avLst/>
            </a:prstGeom>
          </p:spPr>
          <p:txBody>
            <a:bodyPr lIns="0" tIns="0" rIns="0" bIns="0" rtlCol="0" anchor="t">
              <a:spAutoFit/>
            </a:bodyPr>
            <a:lstStyle/>
            <a:p>
              <a:pPr algn="ctr">
                <a:lnSpc>
                  <a:spcPts val="594"/>
                </a:lnSpc>
              </a:pPr>
              <a:r>
                <a:rPr lang="en-US" sz="424" b="1">
                  <a:solidFill>
                    <a:srgbClr val="000000"/>
                  </a:solidFill>
                  <a:latin typeface="Open Sans Bold"/>
                  <a:ea typeface="Open Sans Bold"/>
                  <a:cs typeface="Open Sans Bold"/>
                  <a:sym typeface="Open Sans Bold"/>
                </a:rPr>
                <a:t>Application server</a:t>
              </a:r>
            </a:p>
          </p:txBody>
        </p:sp>
        <p:sp>
          <p:nvSpPr>
            <p:cNvPr id="19" name="TextBox 19"/>
            <p:cNvSpPr txBox="1"/>
            <p:nvPr/>
          </p:nvSpPr>
          <p:spPr>
            <a:xfrm>
              <a:off x="615703" y="1766470"/>
              <a:ext cx="460327" cy="84202"/>
            </a:xfrm>
            <a:prstGeom prst="rect">
              <a:avLst/>
            </a:prstGeom>
          </p:spPr>
          <p:txBody>
            <a:bodyPr lIns="0" tIns="0" rIns="0" bIns="0" rtlCol="0" anchor="t">
              <a:spAutoFit/>
            </a:bodyPr>
            <a:lstStyle/>
            <a:p>
              <a:pPr algn="ctr">
                <a:lnSpc>
                  <a:spcPts val="594"/>
                </a:lnSpc>
              </a:pPr>
              <a:r>
                <a:rPr lang="en-US" sz="424" b="1">
                  <a:solidFill>
                    <a:srgbClr val="000000"/>
                  </a:solidFill>
                  <a:latin typeface="Open Sans Bold"/>
                  <a:ea typeface="Open Sans Bold"/>
                  <a:cs typeface="Open Sans Bold"/>
                  <a:sym typeface="Open Sans Bold"/>
                </a:rPr>
                <a:t>File server</a:t>
              </a:r>
            </a:p>
          </p:txBody>
        </p:sp>
        <p:sp>
          <p:nvSpPr>
            <p:cNvPr id="20" name="AutoShape 20"/>
            <p:cNvSpPr/>
            <p:nvPr/>
          </p:nvSpPr>
          <p:spPr>
            <a:xfrm>
              <a:off x="1177469" y="753909"/>
              <a:ext cx="707454" cy="0"/>
            </a:xfrm>
            <a:prstGeom prst="line">
              <a:avLst/>
            </a:prstGeom>
            <a:ln w="12388" cap="flat">
              <a:solidFill>
                <a:srgbClr val="642EC7"/>
              </a:solidFill>
              <a:prstDash val="solid"/>
              <a:headEnd type="oval" w="lg" len="lg"/>
              <a:tailEnd type="oval" w="lg" len="lg"/>
            </a:ln>
          </p:spPr>
          <p:txBody>
            <a:bodyPr/>
            <a:lstStyle/>
            <a:p>
              <a:endParaRPr lang="en-PH"/>
            </a:p>
          </p:txBody>
        </p:sp>
      </p:grpSp>
      <p:sp>
        <p:nvSpPr>
          <p:cNvPr id="21" name="TextBox 21"/>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TextBox 3"/>
          <p:cNvSpPr txBox="1"/>
          <p:nvPr/>
        </p:nvSpPr>
        <p:spPr>
          <a:xfrm>
            <a:off x="402046" y="1474448"/>
            <a:ext cx="42774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Definition</a:t>
            </a:r>
          </a:p>
        </p:txBody>
      </p:sp>
      <p:sp>
        <p:nvSpPr>
          <p:cNvPr id="4" name="AutoShape 4"/>
          <p:cNvSpPr/>
          <p:nvPr/>
        </p:nvSpPr>
        <p:spPr>
          <a:xfrm flipV="1">
            <a:off x="402080" y="2209923"/>
            <a:ext cx="2889150" cy="17904"/>
          </a:xfrm>
          <a:prstGeom prst="line">
            <a:avLst/>
          </a:prstGeom>
          <a:ln w="66675" cap="rnd">
            <a:solidFill>
              <a:srgbClr val="FF1495"/>
            </a:solidFill>
            <a:prstDash val="solid"/>
            <a:headEnd type="none" w="sm" len="sm"/>
            <a:tailEnd type="oval" w="lg" len="lg"/>
          </a:ln>
        </p:spPr>
        <p:txBody>
          <a:bodyPr/>
          <a:lstStyle/>
          <a:p>
            <a:endParaRPr lang="en-PH"/>
          </a:p>
        </p:txBody>
      </p:sp>
      <p:grpSp>
        <p:nvGrpSpPr>
          <p:cNvPr id="5" name="Group 5"/>
          <p:cNvGrpSpPr/>
          <p:nvPr/>
        </p:nvGrpSpPr>
        <p:grpSpPr>
          <a:xfrm>
            <a:off x="0" y="-36799"/>
            <a:ext cx="9251830" cy="1065499"/>
            <a:chOff x="0" y="0"/>
            <a:chExt cx="3442595" cy="396471"/>
          </a:xfrm>
        </p:grpSpPr>
        <p:sp>
          <p:nvSpPr>
            <p:cNvPr id="6" name="Freeform 6"/>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7" name="TextBox 7"/>
          <p:cNvSpPr txBox="1"/>
          <p:nvPr/>
        </p:nvSpPr>
        <p:spPr>
          <a:xfrm>
            <a:off x="246002" y="1126"/>
            <a:ext cx="8482213" cy="917321"/>
          </a:xfrm>
          <a:prstGeom prst="rect">
            <a:avLst/>
          </a:prstGeom>
        </p:spPr>
        <p:txBody>
          <a:bodyPr lIns="0" tIns="0" rIns="0" bIns="0" rtlCol="0" anchor="t">
            <a:spAutoFit/>
          </a:bodyPr>
          <a:lstStyle/>
          <a:p>
            <a:pPr marL="0" lvl="0" indent="0" algn="l">
              <a:lnSpc>
                <a:spcPts val="3471"/>
              </a:lnSpc>
              <a:spcBef>
                <a:spcPct val="0"/>
              </a:spcBef>
            </a:pPr>
            <a:r>
              <a:rPr lang="en-US" sz="3099" b="1" spc="-92">
                <a:solidFill>
                  <a:srgbClr val="FFFFFF"/>
                </a:solidFill>
                <a:latin typeface="Poppins Bold"/>
                <a:ea typeface="Poppins Bold"/>
                <a:cs typeface="Poppins Bold"/>
                <a:sym typeface="Poppins Bold"/>
              </a:rPr>
              <a:t>2.2 Designs and Structures of Network Topologies</a:t>
            </a:r>
          </a:p>
        </p:txBody>
      </p:sp>
      <p:sp>
        <p:nvSpPr>
          <p:cNvPr id="8" name="Freeform 8"/>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9" name="Group 9"/>
          <p:cNvGrpSpPr/>
          <p:nvPr/>
        </p:nvGrpSpPr>
        <p:grpSpPr>
          <a:xfrm>
            <a:off x="3347014" y="4623898"/>
            <a:ext cx="4911680" cy="5046690"/>
            <a:chOff x="0" y="0"/>
            <a:chExt cx="1401792" cy="1440323"/>
          </a:xfrm>
        </p:grpSpPr>
        <p:sp>
          <p:nvSpPr>
            <p:cNvPr id="10" name="Freeform 10"/>
            <p:cNvSpPr/>
            <p:nvPr/>
          </p:nvSpPr>
          <p:spPr>
            <a:xfrm>
              <a:off x="0" y="0"/>
              <a:ext cx="1401792" cy="1440323"/>
            </a:xfrm>
            <a:custGeom>
              <a:avLst/>
              <a:gdLst/>
              <a:ahLst/>
              <a:cxnLst/>
              <a:rect l="l" t="t" r="r" b="b"/>
              <a:pathLst>
                <a:path w="1401792" h="1440323">
                  <a:moveTo>
                    <a:pt x="80388" y="0"/>
                  </a:moveTo>
                  <a:lnTo>
                    <a:pt x="1321404" y="0"/>
                  </a:lnTo>
                  <a:cubicBezTo>
                    <a:pt x="1365801" y="0"/>
                    <a:pt x="1401792" y="35991"/>
                    <a:pt x="1401792" y="80388"/>
                  </a:cubicBezTo>
                  <a:lnTo>
                    <a:pt x="1401792" y="1359936"/>
                  </a:lnTo>
                  <a:cubicBezTo>
                    <a:pt x="1401792" y="1404332"/>
                    <a:pt x="1365801" y="1440323"/>
                    <a:pt x="1321404" y="1440323"/>
                  </a:cubicBezTo>
                  <a:lnTo>
                    <a:pt x="80388" y="1440323"/>
                  </a:lnTo>
                  <a:cubicBezTo>
                    <a:pt x="35991" y="1440323"/>
                    <a:pt x="0" y="1404332"/>
                    <a:pt x="0" y="1359936"/>
                  </a:cubicBezTo>
                  <a:lnTo>
                    <a:pt x="0" y="80388"/>
                  </a:lnTo>
                  <a:cubicBezTo>
                    <a:pt x="0" y="35991"/>
                    <a:pt x="35991" y="0"/>
                    <a:pt x="80388" y="0"/>
                  </a:cubicBezTo>
                  <a:close/>
                </a:path>
              </a:pathLst>
            </a:custGeom>
            <a:solidFill>
              <a:srgbClr val="F2F2F2"/>
            </a:solidFill>
          </p:spPr>
          <p:txBody>
            <a:bodyPr/>
            <a:lstStyle/>
            <a:p>
              <a:endParaRPr lang="en-PH"/>
            </a:p>
          </p:txBody>
        </p:sp>
        <p:sp>
          <p:nvSpPr>
            <p:cNvPr id="11" name="TextBox 11"/>
            <p:cNvSpPr txBox="1"/>
            <p:nvPr/>
          </p:nvSpPr>
          <p:spPr>
            <a:xfrm>
              <a:off x="0" y="-28575"/>
              <a:ext cx="1401792" cy="1468898"/>
            </a:xfrm>
            <a:prstGeom prst="rect">
              <a:avLst/>
            </a:prstGeom>
          </p:spPr>
          <p:txBody>
            <a:bodyPr lIns="50800" tIns="50800" rIns="50800" bIns="50800" rtlCol="0" anchor="ctr"/>
            <a:lstStyle/>
            <a:p>
              <a:pPr algn="ctr">
                <a:lnSpc>
                  <a:spcPts val="2595"/>
                </a:lnSpc>
              </a:pPr>
              <a:endParaRPr/>
            </a:p>
          </p:txBody>
        </p:sp>
      </p:grpSp>
      <p:sp>
        <p:nvSpPr>
          <p:cNvPr id="12" name="Freeform 12"/>
          <p:cNvSpPr/>
          <p:nvPr/>
        </p:nvSpPr>
        <p:spPr>
          <a:xfrm>
            <a:off x="3553844" y="5205722"/>
            <a:ext cx="4433679" cy="2549366"/>
          </a:xfrm>
          <a:custGeom>
            <a:avLst/>
            <a:gdLst/>
            <a:ahLst/>
            <a:cxnLst/>
            <a:rect l="l" t="t" r="r" b="b"/>
            <a:pathLst>
              <a:path w="4433679" h="2549366">
                <a:moveTo>
                  <a:pt x="0" y="0"/>
                </a:moveTo>
                <a:lnTo>
                  <a:pt x="4433679" y="0"/>
                </a:lnTo>
                <a:lnTo>
                  <a:pt x="4433679" y="2549365"/>
                </a:lnTo>
                <a:lnTo>
                  <a:pt x="0" y="2549365"/>
                </a:lnTo>
                <a:lnTo>
                  <a:pt x="0" y="0"/>
                </a:lnTo>
                <a:close/>
              </a:path>
            </a:pathLst>
          </a:custGeom>
          <a:blipFill>
            <a:blip r:embed="rId4"/>
            <a:stretch>
              <a:fillRect/>
            </a:stretch>
          </a:blipFill>
        </p:spPr>
        <p:txBody>
          <a:bodyPr/>
          <a:lstStyle/>
          <a:p>
            <a:endParaRPr lang="en-PH"/>
          </a:p>
        </p:txBody>
      </p:sp>
      <p:grpSp>
        <p:nvGrpSpPr>
          <p:cNvPr id="13" name="Group 13"/>
          <p:cNvGrpSpPr/>
          <p:nvPr/>
        </p:nvGrpSpPr>
        <p:grpSpPr>
          <a:xfrm>
            <a:off x="13669261" y="4623898"/>
            <a:ext cx="4200045" cy="5046690"/>
            <a:chOff x="0" y="0"/>
            <a:chExt cx="1198691" cy="1440323"/>
          </a:xfrm>
        </p:grpSpPr>
        <p:sp>
          <p:nvSpPr>
            <p:cNvPr id="14" name="Freeform 14"/>
            <p:cNvSpPr/>
            <p:nvPr/>
          </p:nvSpPr>
          <p:spPr>
            <a:xfrm>
              <a:off x="0" y="0"/>
              <a:ext cx="1198691" cy="1440323"/>
            </a:xfrm>
            <a:custGeom>
              <a:avLst/>
              <a:gdLst/>
              <a:ahLst/>
              <a:cxnLst/>
              <a:rect l="l" t="t" r="r" b="b"/>
              <a:pathLst>
                <a:path w="1198691" h="1440323">
                  <a:moveTo>
                    <a:pt x="94008" y="0"/>
                  </a:moveTo>
                  <a:lnTo>
                    <a:pt x="1104683" y="0"/>
                  </a:lnTo>
                  <a:cubicBezTo>
                    <a:pt x="1129615" y="0"/>
                    <a:pt x="1153527" y="9904"/>
                    <a:pt x="1171157" y="27534"/>
                  </a:cubicBezTo>
                  <a:cubicBezTo>
                    <a:pt x="1188787" y="45164"/>
                    <a:pt x="1198691" y="69076"/>
                    <a:pt x="1198691" y="94008"/>
                  </a:cubicBezTo>
                  <a:lnTo>
                    <a:pt x="1198691" y="1346315"/>
                  </a:lnTo>
                  <a:cubicBezTo>
                    <a:pt x="1198691" y="1371248"/>
                    <a:pt x="1188787" y="1395159"/>
                    <a:pt x="1171157" y="1412789"/>
                  </a:cubicBezTo>
                  <a:cubicBezTo>
                    <a:pt x="1153527" y="1430419"/>
                    <a:pt x="1129615" y="1440323"/>
                    <a:pt x="1104683" y="1440323"/>
                  </a:cubicBezTo>
                  <a:lnTo>
                    <a:pt x="94008" y="1440323"/>
                  </a:lnTo>
                  <a:cubicBezTo>
                    <a:pt x="69076" y="1440323"/>
                    <a:pt x="45164" y="1430419"/>
                    <a:pt x="27534" y="1412789"/>
                  </a:cubicBezTo>
                  <a:cubicBezTo>
                    <a:pt x="9904" y="1395159"/>
                    <a:pt x="0" y="1371248"/>
                    <a:pt x="0" y="1346315"/>
                  </a:cubicBezTo>
                  <a:lnTo>
                    <a:pt x="0" y="94008"/>
                  </a:lnTo>
                  <a:cubicBezTo>
                    <a:pt x="0" y="69076"/>
                    <a:pt x="9904" y="45164"/>
                    <a:pt x="27534" y="27534"/>
                  </a:cubicBezTo>
                  <a:cubicBezTo>
                    <a:pt x="45164" y="9904"/>
                    <a:pt x="69076" y="0"/>
                    <a:pt x="94008" y="0"/>
                  </a:cubicBezTo>
                  <a:close/>
                </a:path>
              </a:pathLst>
            </a:custGeom>
            <a:solidFill>
              <a:srgbClr val="F2F2F2"/>
            </a:solidFill>
          </p:spPr>
          <p:txBody>
            <a:bodyPr/>
            <a:lstStyle/>
            <a:p>
              <a:endParaRPr lang="en-PH"/>
            </a:p>
          </p:txBody>
        </p:sp>
        <p:sp>
          <p:nvSpPr>
            <p:cNvPr id="15" name="TextBox 15"/>
            <p:cNvSpPr txBox="1"/>
            <p:nvPr/>
          </p:nvSpPr>
          <p:spPr>
            <a:xfrm>
              <a:off x="0" y="-28575"/>
              <a:ext cx="1198691" cy="1468898"/>
            </a:xfrm>
            <a:prstGeom prst="rect">
              <a:avLst/>
            </a:prstGeom>
          </p:spPr>
          <p:txBody>
            <a:bodyPr lIns="50800" tIns="50800" rIns="50800" bIns="50800" rtlCol="0" anchor="ctr"/>
            <a:lstStyle/>
            <a:p>
              <a:pPr algn="ctr">
                <a:lnSpc>
                  <a:spcPts val="2595"/>
                </a:lnSpc>
              </a:pPr>
              <a:endParaRPr/>
            </a:p>
          </p:txBody>
        </p:sp>
      </p:grpSp>
      <p:sp>
        <p:nvSpPr>
          <p:cNvPr id="16" name="Freeform 16"/>
          <p:cNvSpPr/>
          <p:nvPr/>
        </p:nvSpPr>
        <p:spPr>
          <a:xfrm>
            <a:off x="16573359" y="7082948"/>
            <a:ext cx="1025237" cy="1078165"/>
          </a:xfrm>
          <a:custGeom>
            <a:avLst/>
            <a:gdLst/>
            <a:ahLst/>
            <a:cxnLst/>
            <a:rect l="l" t="t" r="r" b="b"/>
            <a:pathLst>
              <a:path w="1025237" h="1078165">
                <a:moveTo>
                  <a:pt x="0" y="0"/>
                </a:moveTo>
                <a:lnTo>
                  <a:pt x="1025237" y="0"/>
                </a:lnTo>
                <a:lnTo>
                  <a:pt x="1025237" y="1078165"/>
                </a:lnTo>
                <a:lnTo>
                  <a:pt x="0" y="10781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7" name="Freeform 17"/>
          <p:cNvSpPr/>
          <p:nvPr/>
        </p:nvSpPr>
        <p:spPr>
          <a:xfrm flipH="1">
            <a:off x="13939971" y="7082948"/>
            <a:ext cx="1025237" cy="1078165"/>
          </a:xfrm>
          <a:custGeom>
            <a:avLst/>
            <a:gdLst/>
            <a:ahLst/>
            <a:cxnLst/>
            <a:rect l="l" t="t" r="r" b="b"/>
            <a:pathLst>
              <a:path w="1025237" h="1078165">
                <a:moveTo>
                  <a:pt x="1025236" y="0"/>
                </a:moveTo>
                <a:lnTo>
                  <a:pt x="0" y="0"/>
                </a:lnTo>
                <a:lnTo>
                  <a:pt x="0" y="1078165"/>
                </a:lnTo>
                <a:lnTo>
                  <a:pt x="1025236" y="1078165"/>
                </a:lnTo>
                <a:lnTo>
                  <a:pt x="102523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8" name="Freeform 18"/>
          <p:cNvSpPr/>
          <p:nvPr/>
        </p:nvSpPr>
        <p:spPr>
          <a:xfrm>
            <a:off x="14965207" y="6615861"/>
            <a:ext cx="1608152" cy="312859"/>
          </a:xfrm>
          <a:custGeom>
            <a:avLst/>
            <a:gdLst/>
            <a:ahLst/>
            <a:cxnLst/>
            <a:rect l="l" t="t" r="r" b="b"/>
            <a:pathLst>
              <a:path w="1608152" h="312859">
                <a:moveTo>
                  <a:pt x="0" y="0"/>
                </a:moveTo>
                <a:lnTo>
                  <a:pt x="1608152" y="0"/>
                </a:lnTo>
                <a:lnTo>
                  <a:pt x="1608152" y="312859"/>
                </a:lnTo>
                <a:lnTo>
                  <a:pt x="0" y="3128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19" name="AutoShape 19"/>
          <p:cNvSpPr/>
          <p:nvPr/>
        </p:nvSpPr>
        <p:spPr>
          <a:xfrm flipH="1">
            <a:off x="14965207" y="6928720"/>
            <a:ext cx="804076" cy="693310"/>
          </a:xfrm>
          <a:prstGeom prst="line">
            <a:avLst/>
          </a:prstGeom>
          <a:ln w="28575" cap="flat">
            <a:solidFill>
              <a:srgbClr val="FF1495"/>
            </a:solidFill>
            <a:prstDash val="solid"/>
            <a:headEnd type="none" w="sm" len="sm"/>
            <a:tailEnd type="none" w="sm" len="sm"/>
          </a:ln>
        </p:spPr>
        <p:txBody>
          <a:bodyPr/>
          <a:lstStyle/>
          <a:p>
            <a:endParaRPr lang="en-PH"/>
          </a:p>
        </p:txBody>
      </p:sp>
      <p:sp>
        <p:nvSpPr>
          <p:cNvPr id="20" name="AutoShape 20"/>
          <p:cNvSpPr/>
          <p:nvPr/>
        </p:nvSpPr>
        <p:spPr>
          <a:xfrm>
            <a:off x="15769283" y="6928720"/>
            <a:ext cx="804076" cy="693310"/>
          </a:xfrm>
          <a:prstGeom prst="line">
            <a:avLst/>
          </a:prstGeom>
          <a:ln w="28575" cap="flat">
            <a:solidFill>
              <a:srgbClr val="FF1495"/>
            </a:solidFill>
            <a:prstDash val="solid"/>
            <a:headEnd type="none" w="sm" len="sm"/>
            <a:tailEnd type="none" w="sm" len="sm"/>
          </a:ln>
        </p:spPr>
        <p:txBody>
          <a:bodyPr/>
          <a:lstStyle/>
          <a:p>
            <a:endParaRPr lang="en-PH"/>
          </a:p>
        </p:txBody>
      </p:sp>
      <p:grpSp>
        <p:nvGrpSpPr>
          <p:cNvPr id="21" name="Group 21"/>
          <p:cNvGrpSpPr/>
          <p:nvPr/>
        </p:nvGrpSpPr>
        <p:grpSpPr>
          <a:xfrm>
            <a:off x="418694" y="4623898"/>
            <a:ext cx="2805239" cy="5046690"/>
            <a:chOff x="0" y="0"/>
            <a:chExt cx="800614" cy="1440323"/>
          </a:xfrm>
        </p:grpSpPr>
        <p:sp>
          <p:nvSpPr>
            <p:cNvPr id="22" name="Freeform 22"/>
            <p:cNvSpPr/>
            <p:nvPr/>
          </p:nvSpPr>
          <p:spPr>
            <a:xfrm>
              <a:off x="0" y="0"/>
              <a:ext cx="800614" cy="1440323"/>
            </a:xfrm>
            <a:custGeom>
              <a:avLst/>
              <a:gdLst/>
              <a:ahLst/>
              <a:cxnLst/>
              <a:rect l="l" t="t" r="r" b="b"/>
              <a:pathLst>
                <a:path w="800614" h="1440323">
                  <a:moveTo>
                    <a:pt x="140750" y="0"/>
                  </a:moveTo>
                  <a:lnTo>
                    <a:pt x="659864" y="0"/>
                  </a:lnTo>
                  <a:cubicBezTo>
                    <a:pt x="737598" y="0"/>
                    <a:pt x="800614" y="63016"/>
                    <a:pt x="800614" y="140750"/>
                  </a:cubicBezTo>
                  <a:lnTo>
                    <a:pt x="800614" y="1299573"/>
                  </a:lnTo>
                  <a:cubicBezTo>
                    <a:pt x="800614" y="1377307"/>
                    <a:pt x="737598" y="1440323"/>
                    <a:pt x="659864" y="1440323"/>
                  </a:cubicBezTo>
                  <a:lnTo>
                    <a:pt x="140750" y="1440323"/>
                  </a:lnTo>
                  <a:cubicBezTo>
                    <a:pt x="63016" y="1440323"/>
                    <a:pt x="0" y="1377307"/>
                    <a:pt x="0" y="1299573"/>
                  </a:cubicBezTo>
                  <a:lnTo>
                    <a:pt x="0" y="140750"/>
                  </a:lnTo>
                  <a:cubicBezTo>
                    <a:pt x="0" y="63016"/>
                    <a:pt x="63016" y="0"/>
                    <a:pt x="140750" y="0"/>
                  </a:cubicBezTo>
                  <a:close/>
                </a:path>
              </a:pathLst>
            </a:custGeom>
            <a:solidFill>
              <a:srgbClr val="F2F2F2"/>
            </a:solidFill>
          </p:spPr>
          <p:txBody>
            <a:bodyPr/>
            <a:lstStyle/>
            <a:p>
              <a:endParaRPr lang="en-PH"/>
            </a:p>
          </p:txBody>
        </p:sp>
        <p:sp>
          <p:nvSpPr>
            <p:cNvPr id="23" name="TextBox 23"/>
            <p:cNvSpPr txBox="1"/>
            <p:nvPr/>
          </p:nvSpPr>
          <p:spPr>
            <a:xfrm>
              <a:off x="0" y="-28575"/>
              <a:ext cx="800614" cy="1468898"/>
            </a:xfrm>
            <a:prstGeom prst="rect">
              <a:avLst/>
            </a:prstGeom>
          </p:spPr>
          <p:txBody>
            <a:bodyPr lIns="50800" tIns="50800" rIns="50800" bIns="50800" rtlCol="0" anchor="ctr"/>
            <a:lstStyle/>
            <a:p>
              <a:pPr algn="ctr">
                <a:lnSpc>
                  <a:spcPts val="2595"/>
                </a:lnSpc>
              </a:pPr>
              <a:endParaRPr/>
            </a:p>
          </p:txBody>
        </p:sp>
      </p:grpSp>
      <p:grpSp>
        <p:nvGrpSpPr>
          <p:cNvPr id="24" name="Group 24"/>
          <p:cNvGrpSpPr/>
          <p:nvPr/>
        </p:nvGrpSpPr>
        <p:grpSpPr>
          <a:xfrm>
            <a:off x="1299448" y="4804550"/>
            <a:ext cx="1121183" cy="3454224"/>
            <a:chOff x="0" y="0"/>
            <a:chExt cx="1494910" cy="4605632"/>
          </a:xfrm>
        </p:grpSpPr>
        <p:sp>
          <p:nvSpPr>
            <p:cNvPr id="25" name="Freeform 25"/>
            <p:cNvSpPr/>
            <p:nvPr/>
          </p:nvSpPr>
          <p:spPr>
            <a:xfrm flipH="1">
              <a:off x="0" y="3128388"/>
              <a:ext cx="1404724" cy="1477244"/>
            </a:xfrm>
            <a:custGeom>
              <a:avLst/>
              <a:gdLst/>
              <a:ahLst/>
              <a:cxnLst/>
              <a:rect l="l" t="t" r="r" b="b"/>
              <a:pathLst>
                <a:path w="1404724" h="1477244">
                  <a:moveTo>
                    <a:pt x="1404724" y="0"/>
                  </a:moveTo>
                  <a:lnTo>
                    <a:pt x="0" y="0"/>
                  </a:lnTo>
                  <a:lnTo>
                    <a:pt x="0" y="1477244"/>
                  </a:lnTo>
                  <a:lnTo>
                    <a:pt x="1404724" y="1477244"/>
                  </a:lnTo>
                  <a:lnTo>
                    <a:pt x="140472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26" name="Freeform 26"/>
            <p:cNvSpPr/>
            <p:nvPr/>
          </p:nvSpPr>
          <p:spPr>
            <a:xfrm flipH="1">
              <a:off x="90186" y="0"/>
              <a:ext cx="1404724" cy="1477244"/>
            </a:xfrm>
            <a:custGeom>
              <a:avLst/>
              <a:gdLst/>
              <a:ahLst/>
              <a:cxnLst/>
              <a:rect l="l" t="t" r="r" b="b"/>
              <a:pathLst>
                <a:path w="1404724" h="1477244">
                  <a:moveTo>
                    <a:pt x="1404724" y="0"/>
                  </a:moveTo>
                  <a:lnTo>
                    <a:pt x="0" y="0"/>
                  </a:lnTo>
                  <a:lnTo>
                    <a:pt x="0" y="1477244"/>
                  </a:lnTo>
                  <a:lnTo>
                    <a:pt x="1404724" y="1477244"/>
                  </a:lnTo>
                  <a:lnTo>
                    <a:pt x="140472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27" name="AutoShape 27"/>
            <p:cNvSpPr/>
            <p:nvPr/>
          </p:nvSpPr>
          <p:spPr>
            <a:xfrm>
              <a:off x="792548" y="1731763"/>
              <a:ext cx="18062" cy="1498690"/>
            </a:xfrm>
            <a:prstGeom prst="line">
              <a:avLst/>
            </a:prstGeom>
            <a:ln w="36130" cap="flat">
              <a:solidFill>
                <a:srgbClr val="FF1495"/>
              </a:solidFill>
              <a:prstDash val="solid"/>
              <a:headEnd type="none" w="sm" len="sm"/>
              <a:tailEnd type="none" w="sm" len="sm"/>
            </a:ln>
          </p:spPr>
          <p:txBody>
            <a:bodyPr/>
            <a:lstStyle/>
            <a:p>
              <a:endParaRPr lang="en-PH"/>
            </a:p>
          </p:txBody>
        </p:sp>
      </p:grpSp>
      <p:grpSp>
        <p:nvGrpSpPr>
          <p:cNvPr id="28" name="Group 28"/>
          <p:cNvGrpSpPr/>
          <p:nvPr/>
        </p:nvGrpSpPr>
        <p:grpSpPr>
          <a:xfrm>
            <a:off x="8384084" y="4623898"/>
            <a:ext cx="5159788" cy="5046690"/>
            <a:chOff x="0" y="0"/>
            <a:chExt cx="1472601" cy="1440323"/>
          </a:xfrm>
        </p:grpSpPr>
        <p:sp>
          <p:nvSpPr>
            <p:cNvPr id="29" name="Freeform 29"/>
            <p:cNvSpPr/>
            <p:nvPr/>
          </p:nvSpPr>
          <p:spPr>
            <a:xfrm>
              <a:off x="0" y="0"/>
              <a:ext cx="1472601" cy="1440323"/>
            </a:xfrm>
            <a:custGeom>
              <a:avLst/>
              <a:gdLst/>
              <a:ahLst/>
              <a:cxnLst/>
              <a:rect l="l" t="t" r="r" b="b"/>
              <a:pathLst>
                <a:path w="1472601" h="1440323">
                  <a:moveTo>
                    <a:pt x="76522" y="0"/>
                  </a:moveTo>
                  <a:lnTo>
                    <a:pt x="1396079" y="0"/>
                  </a:lnTo>
                  <a:cubicBezTo>
                    <a:pt x="1416374" y="0"/>
                    <a:pt x="1435838" y="8062"/>
                    <a:pt x="1450189" y="22413"/>
                  </a:cubicBezTo>
                  <a:cubicBezTo>
                    <a:pt x="1464539" y="36763"/>
                    <a:pt x="1472601" y="56227"/>
                    <a:pt x="1472601" y="76522"/>
                  </a:cubicBezTo>
                  <a:lnTo>
                    <a:pt x="1472601" y="1363801"/>
                  </a:lnTo>
                  <a:cubicBezTo>
                    <a:pt x="1472601" y="1384096"/>
                    <a:pt x="1464539" y="1403560"/>
                    <a:pt x="1450189" y="1417910"/>
                  </a:cubicBezTo>
                  <a:cubicBezTo>
                    <a:pt x="1435838" y="1432261"/>
                    <a:pt x="1416374" y="1440323"/>
                    <a:pt x="1396079" y="1440323"/>
                  </a:cubicBezTo>
                  <a:lnTo>
                    <a:pt x="76522" y="1440323"/>
                  </a:lnTo>
                  <a:cubicBezTo>
                    <a:pt x="56227" y="1440323"/>
                    <a:pt x="36763" y="1432261"/>
                    <a:pt x="22413" y="1417910"/>
                  </a:cubicBezTo>
                  <a:cubicBezTo>
                    <a:pt x="8062" y="1403560"/>
                    <a:pt x="0" y="1384096"/>
                    <a:pt x="0" y="1363801"/>
                  </a:cubicBezTo>
                  <a:lnTo>
                    <a:pt x="0" y="76522"/>
                  </a:lnTo>
                  <a:cubicBezTo>
                    <a:pt x="0" y="56227"/>
                    <a:pt x="8062" y="36763"/>
                    <a:pt x="22413" y="22413"/>
                  </a:cubicBezTo>
                  <a:cubicBezTo>
                    <a:pt x="36763" y="8062"/>
                    <a:pt x="56227" y="0"/>
                    <a:pt x="76522" y="0"/>
                  </a:cubicBezTo>
                  <a:close/>
                </a:path>
              </a:pathLst>
            </a:custGeom>
            <a:solidFill>
              <a:srgbClr val="F2F2F2"/>
            </a:solidFill>
          </p:spPr>
          <p:txBody>
            <a:bodyPr/>
            <a:lstStyle/>
            <a:p>
              <a:endParaRPr lang="en-PH"/>
            </a:p>
          </p:txBody>
        </p:sp>
        <p:sp>
          <p:nvSpPr>
            <p:cNvPr id="30" name="TextBox 30"/>
            <p:cNvSpPr txBox="1"/>
            <p:nvPr/>
          </p:nvSpPr>
          <p:spPr>
            <a:xfrm>
              <a:off x="0" y="-28575"/>
              <a:ext cx="1472601" cy="1468898"/>
            </a:xfrm>
            <a:prstGeom prst="rect">
              <a:avLst/>
            </a:prstGeom>
          </p:spPr>
          <p:txBody>
            <a:bodyPr lIns="50800" tIns="50800" rIns="50800" bIns="50800" rtlCol="0" anchor="ctr"/>
            <a:lstStyle/>
            <a:p>
              <a:pPr algn="ctr">
                <a:lnSpc>
                  <a:spcPts val="2595"/>
                </a:lnSpc>
              </a:pPr>
              <a:endParaRPr/>
            </a:p>
          </p:txBody>
        </p:sp>
      </p:grpSp>
      <p:sp>
        <p:nvSpPr>
          <p:cNvPr id="31" name="Freeform 31"/>
          <p:cNvSpPr/>
          <p:nvPr/>
        </p:nvSpPr>
        <p:spPr>
          <a:xfrm>
            <a:off x="8788546" y="4690461"/>
            <a:ext cx="4258786" cy="3579886"/>
          </a:xfrm>
          <a:custGeom>
            <a:avLst/>
            <a:gdLst/>
            <a:ahLst/>
            <a:cxnLst/>
            <a:rect l="l" t="t" r="r" b="b"/>
            <a:pathLst>
              <a:path w="4258786" h="3579886">
                <a:moveTo>
                  <a:pt x="0" y="0"/>
                </a:moveTo>
                <a:lnTo>
                  <a:pt x="4258786" y="0"/>
                </a:lnTo>
                <a:lnTo>
                  <a:pt x="4258786" y="3579887"/>
                </a:lnTo>
                <a:lnTo>
                  <a:pt x="0" y="3579887"/>
                </a:lnTo>
                <a:lnTo>
                  <a:pt x="0" y="0"/>
                </a:lnTo>
                <a:close/>
              </a:path>
            </a:pathLst>
          </a:custGeom>
          <a:blipFill>
            <a:blip r:embed="rId9"/>
            <a:stretch>
              <a:fillRect l="-9604" t="-3797" r="-9930" b="-13726"/>
            </a:stretch>
          </a:blipFill>
        </p:spPr>
        <p:txBody>
          <a:bodyPr/>
          <a:lstStyle/>
          <a:p>
            <a:endParaRPr lang="en-PH"/>
          </a:p>
        </p:txBody>
      </p:sp>
      <p:sp>
        <p:nvSpPr>
          <p:cNvPr id="32" name="TextBox 32"/>
          <p:cNvSpPr txBox="1"/>
          <p:nvPr/>
        </p:nvSpPr>
        <p:spPr>
          <a:xfrm>
            <a:off x="402046" y="2309323"/>
            <a:ext cx="16631009"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Network topology refers to the physical or logical layout of devices and their connections within a network. It defines how data flows and devices communicate.</a:t>
            </a:r>
          </a:p>
        </p:txBody>
      </p:sp>
      <p:grpSp>
        <p:nvGrpSpPr>
          <p:cNvPr id="33" name="Group 33"/>
          <p:cNvGrpSpPr/>
          <p:nvPr/>
        </p:nvGrpSpPr>
        <p:grpSpPr>
          <a:xfrm>
            <a:off x="542274" y="8565315"/>
            <a:ext cx="2545218" cy="973740"/>
            <a:chOff x="0" y="0"/>
            <a:chExt cx="910857" cy="348472"/>
          </a:xfrm>
        </p:grpSpPr>
        <p:sp>
          <p:nvSpPr>
            <p:cNvPr id="34" name="Freeform 34"/>
            <p:cNvSpPr/>
            <p:nvPr/>
          </p:nvSpPr>
          <p:spPr>
            <a:xfrm>
              <a:off x="0" y="0"/>
              <a:ext cx="910857" cy="348472"/>
            </a:xfrm>
            <a:custGeom>
              <a:avLst/>
              <a:gdLst/>
              <a:ahLst/>
              <a:cxnLst/>
              <a:rect l="l" t="t" r="r" b="b"/>
              <a:pathLst>
                <a:path w="910857" h="348472">
                  <a:moveTo>
                    <a:pt x="155129" y="0"/>
                  </a:moveTo>
                  <a:lnTo>
                    <a:pt x="755727" y="0"/>
                  </a:lnTo>
                  <a:cubicBezTo>
                    <a:pt x="841403" y="0"/>
                    <a:pt x="910857" y="69454"/>
                    <a:pt x="910857" y="155129"/>
                  </a:cubicBezTo>
                  <a:lnTo>
                    <a:pt x="910857" y="193343"/>
                  </a:lnTo>
                  <a:cubicBezTo>
                    <a:pt x="910857" y="279018"/>
                    <a:pt x="841403" y="348472"/>
                    <a:pt x="755727" y="348472"/>
                  </a:cubicBezTo>
                  <a:lnTo>
                    <a:pt x="155129" y="348472"/>
                  </a:lnTo>
                  <a:cubicBezTo>
                    <a:pt x="113986" y="348472"/>
                    <a:pt x="74529" y="332128"/>
                    <a:pt x="45436" y="303036"/>
                  </a:cubicBezTo>
                  <a:cubicBezTo>
                    <a:pt x="16344" y="273943"/>
                    <a:pt x="0" y="234486"/>
                    <a:pt x="0" y="193343"/>
                  </a:cubicBezTo>
                  <a:lnTo>
                    <a:pt x="0" y="155129"/>
                  </a:lnTo>
                  <a:cubicBezTo>
                    <a:pt x="0" y="113986"/>
                    <a:pt x="16344" y="74529"/>
                    <a:pt x="45436" y="45436"/>
                  </a:cubicBezTo>
                  <a:cubicBezTo>
                    <a:pt x="74529" y="16344"/>
                    <a:pt x="113986" y="0"/>
                    <a:pt x="155129" y="0"/>
                  </a:cubicBezTo>
                  <a:close/>
                </a:path>
              </a:pathLst>
            </a:custGeom>
            <a:solidFill>
              <a:srgbClr val="FFDE59"/>
            </a:solidFill>
          </p:spPr>
          <p:txBody>
            <a:bodyPr/>
            <a:lstStyle/>
            <a:p>
              <a:endParaRPr lang="en-PH"/>
            </a:p>
          </p:txBody>
        </p:sp>
        <p:sp>
          <p:nvSpPr>
            <p:cNvPr id="35" name="TextBox 35"/>
            <p:cNvSpPr txBox="1"/>
            <p:nvPr/>
          </p:nvSpPr>
          <p:spPr>
            <a:xfrm>
              <a:off x="0" y="-28575"/>
              <a:ext cx="910857" cy="377047"/>
            </a:xfrm>
            <a:prstGeom prst="rect">
              <a:avLst/>
            </a:prstGeom>
          </p:spPr>
          <p:txBody>
            <a:bodyPr lIns="50800" tIns="50800" rIns="50800" bIns="50800" rtlCol="0" anchor="ctr"/>
            <a:lstStyle/>
            <a:p>
              <a:pPr algn="ctr">
                <a:lnSpc>
                  <a:spcPts val="2595"/>
                </a:lnSpc>
              </a:pPr>
              <a:endParaRPr/>
            </a:p>
          </p:txBody>
        </p:sp>
      </p:grpSp>
      <p:sp>
        <p:nvSpPr>
          <p:cNvPr id="36" name="TextBox 36"/>
          <p:cNvSpPr txBox="1"/>
          <p:nvPr/>
        </p:nvSpPr>
        <p:spPr>
          <a:xfrm>
            <a:off x="700549" y="8741071"/>
            <a:ext cx="2228668" cy="469937"/>
          </a:xfrm>
          <a:prstGeom prst="rect">
            <a:avLst/>
          </a:prstGeom>
        </p:spPr>
        <p:txBody>
          <a:bodyPr lIns="0" tIns="0" rIns="0" bIns="0" rtlCol="0" anchor="t">
            <a:spAutoFit/>
          </a:bodyPr>
          <a:lstStyle/>
          <a:p>
            <a:pPr algn="ctr">
              <a:lnSpc>
                <a:spcPts val="3974"/>
              </a:lnSpc>
            </a:pPr>
            <a:r>
              <a:rPr lang="en-US" sz="2207" b="1">
                <a:solidFill>
                  <a:srgbClr val="2D3240"/>
                </a:solidFill>
                <a:latin typeface="Poppins Bold"/>
                <a:ea typeface="Poppins Bold"/>
                <a:cs typeface="Poppins Bold"/>
                <a:sym typeface="Poppins Bold"/>
              </a:rPr>
              <a:t>Point-to-point </a:t>
            </a:r>
          </a:p>
        </p:txBody>
      </p:sp>
      <p:grpSp>
        <p:nvGrpSpPr>
          <p:cNvPr id="37" name="Group 37"/>
          <p:cNvGrpSpPr/>
          <p:nvPr/>
        </p:nvGrpSpPr>
        <p:grpSpPr>
          <a:xfrm>
            <a:off x="3423487" y="8517087"/>
            <a:ext cx="4719853" cy="973740"/>
            <a:chOff x="0" y="0"/>
            <a:chExt cx="1689093" cy="348472"/>
          </a:xfrm>
        </p:grpSpPr>
        <p:sp>
          <p:nvSpPr>
            <p:cNvPr id="38" name="Freeform 38"/>
            <p:cNvSpPr/>
            <p:nvPr/>
          </p:nvSpPr>
          <p:spPr>
            <a:xfrm>
              <a:off x="0" y="0"/>
              <a:ext cx="1689093" cy="348472"/>
            </a:xfrm>
            <a:custGeom>
              <a:avLst/>
              <a:gdLst/>
              <a:ahLst/>
              <a:cxnLst/>
              <a:rect l="l" t="t" r="r" b="b"/>
              <a:pathLst>
                <a:path w="1689093" h="348472">
                  <a:moveTo>
                    <a:pt x="83655" y="0"/>
                  </a:moveTo>
                  <a:lnTo>
                    <a:pt x="1605438" y="0"/>
                  </a:lnTo>
                  <a:cubicBezTo>
                    <a:pt x="1651639" y="0"/>
                    <a:pt x="1689093" y="37453"/>
                    <a:pt x="1689093" y="83655"/>
                  </a:cubicBezTo>
                  <a:lnTo>
                    <a:pt x="1689093" y="264817"/>
                  </a:lnTo>
                  <a:cubicBezTo>
                    <a:pt x="1689093" y="311019"/>
                    <a:pt x="1651639" y="348472"/>
                    <a:pt x="1605438" y="348472"/>
                  </a:cubicBezTo>
                  <a:lnTo>
                    <a:pt x="83655" y="348472"/>
                  </a:lnTo>
                  <a:cubicBezTo>
                    <a:pt x="37453" y="348472"/>
                    <a:pt x="0" y="311019"/>
                    <a:pt x="0" y="264817"/>
                  </a:cubicBezTo>
                  <a:lnTo>
                    <a:pt x="0" y="83655"/>
                  </a:lnTo>
                  <a:cubicBezTo>
                    <a:pt x="0" y="37453"/>
                    <a:pt x="37453" y="0"/>
                    <a:pt x="83655" y="0"/>
                  </a:cubicBezTo>
                  <a:close/>
                </a:path>
              </a:pathLst>
            </a:custGeom>
            <a:solidFill>
              <a:srgbClr val="FFDE59"/>
            </a:solidFill>
          </p:spPr>
          <p:txBody>
            <a:bodyPr/>
            <a:lstStyle/>
            <a:p>
              <a:endParaRPr lang="en-PH"/>
            </a:p>
          </p:txBody>
        </p:sp>
        <p:sp>
          <p:nvSpPr>
            <p:cNvPr id="39" name="TextBox 39"/>
            <p:cNvSpPr txBox="1"/>
            <p:nvPr/>
          </p:nvSpPr>
          <p:spPr>
            <a:xfrm>
              <a:off x="0" y="-28575"/>
              <a:ext cx="1689093" cy="377047"/>
            </a:xfrm>
            <a:prstGeom prst="rect">
              <a:avLst/>
            </a:prstGeom>
          </p:spPr>
          <p:txBody>
            <a:bodyPr lIns="50800" tIns="50800" rIns="50800" bIns="50800" rtlCol="0" anchor="ctr"/>
            <a:lstStyle/>
            <a:p>
              <a:pPr algn="ctr">
                <a:lnSpc>
                  <a:spcPts val="2595"/>
                </a:lnSpc>
              </a:pPr>
              <a:endParaRPr/>
            </a:p>
          </p:txBody>
        </p:sp>
      </p:grpSp>
      <p:sp>
        <p:nvSpPr>
          <p:cNvPr id="40" name="TextBox 40"/>
          <p:cNvSpPr txBox="1"/>
          <p:nvPr/>
        </p:nvSpPr>
        <p:spPr>
          <a:xfrm>
            <a:off x="4642564" y="8692844"/>
            <a:ext cx="2228668" cy="469937"/>
          </a:xfrm>
          <a:prstGeom prst="rect">
            <a:avLst/>
          </a:prstGeom>
        </p:spPr>
        <p:txBody>
          <a:bodyPr lIns="0" tIns="0" rIns="0" bIns="0" rtlCol="0" anchor="t">
            <a:spAutoFit/>
          </a:bodyPr>
          <a:lstStyle/>
          <a:p>
            <a:pPr algn="ctr">
              <a:lnSpc>
                <a:spcPts val="3974"/>
              </a:lnSpc>
            </a:pPr>
            <a:r>
              <a:rPr lang="en-US" sz="2207" b="1">
                <a:solidFill>
                  <a:srgbClr val="2D3240"/>
                </a:solidFill>
                <a:latin typeface="Poppins Bold"/>
                <a:ea typeface="Poppins Bold"/>
                <a:cs typeface="Poppins Bold"/>
                <a:sym typeface="Poppins Bold"/>
              </a:rPr>
              <a:t>Bus</a:t>
            </a:r>
          </a:p>
        </p:txBody>
      </p:sp>
      <p:grpSp>
        <p:nvGrpSpPr>
          <p:cNvPr id="41" name="Group 41"/>
          <p:cNvGrpSpPr/>
          <p:nvPr/>
        </p:nvGrpSpPr>
        <p:grpSpPr>
          <a:xfrm>
            <a:off x="8515869" y="8517087"/>
            <a:ext cx="4904929" cy="973740"/>
            <a:chOff x="0" y="0"/>
            <a:chExt cx="1755326" cy="348472"/>
          </a:xfrm>
        </p:grpSpPr>
        <p:sp>
          <p:nvSpPr>
            <p:cNvPr id="42" name="Freeform 42"/>
            <p:cNvSpPr/>
            <p:nvPr/>
          </p:nvSpPr>
          <p:spPr>
            <a:xfrm>
              <a:off x="0" y="0"/>
              <a:ext cx="1755326" cy="348472"/>
            </a:xfrm>
            <a:custGeom>
              <a:avLst/>
              <a:gdLst/>
              <a:ahLst/>
              <a:cxnLst/>
              <a:rect l="l" t="t" r="r" b="b"/>
              <a:pathLst>
                <a:path w="1755326" h="348472">
                  <a:moveTo>
                    <a:pt x="80498" y="0"/>
                  </a:moveTo>
                  <a:lnTo>
                    <a:pt x="1674828" y="0"/>
                  </a:lnTo>
                  <a:cubicBezTo>
                    <a:pt x="1696177" y="0"/>
                    <a:pt x="1716652" y="8481"/>
                    <a:pt x="1731748" y="23577"/>
                  </a:cubicBezTo>
                  <a:cubicBezTo>
                    <a:pt x="1746845" y="38674"/>
                    <a:pt x="1755326" y="59149"/>
                    <a:pt x="1755326" y="80498"/>
                  </a:cubicBezTo>
                  <a:lnTo>
                    <a:pt x="1755326" y="267974"/>
                  </a:lnTo>
                  <a:cubicBezTo>
                    <a:pt x="1755326" y="312432"/>
                    <a:pt x="1719286" y="348472"/>
                    <a:pt x="1674828" y="348472"/>
                  </a:cubicBezTo>
                  <a:lnTo>
                    <a:pt x="80498" y="348472"/>
                  </a:lnTo>
                  <a:cubicBezTo>
                    <a:pt x="36040" y="348472"/>
                    <a:pt x="0" y="312432"/>
                    <a:pt x="0" y="267974"/>
                  </a:cubicBezTo>
                  <a:lnTo>
                    <a:pt x="0" y="80498"/>
                  </a:lnTo>
                  <a:cubicBezTo>
                    <a:pt x="0" y="36040"/>
                    <a:pt x="36040" y="0"/>
                    <a:pt x="80498" y="0"/>
                  </a:cubicBezTo>
                  <a:close/>
                </a:path>
              </a:pathLst>
            </a:custGeom>
            <a:solidFill>
              <a:srgbClr val="FFDE59"/>
            </a:solidFill>
          </p:spPr>
          <p:txBody>
            <a:bodyPr/>
            <a:lstStyle/>
            <a:p>
              <a:endParaRPr lang="en-PH"/>
            </a:p>
          </p:txBody>
        </p:sp>
        <p:sp>
          <p:nvSpPr>
            <p:cNvPr id="43" name="TextBox 43"/>
            <p:cNvSpPr txBox="1"/>
            <p:nvPr/>
          </p:nvSpPr>
          <p:spPr>
            <a:xfrm>
              <a:off x="0" y="-28575"/>
              <a:ext cx="1755326" cy="377047"/>
            </a:xfrm>
            <a:prstGeom prst="rect">
              <a:avLst/>
            </a:prstGeom>
          </p:spPr>
          <p:txBody>
            <a:bodyPr lIns="50800" tIns="50800" rIns="50800" bIns="50800" rtlCol="0" anchor="ctr"/>
            <a:lstStyle/>
            <a:p>
              <a:pPr algn="ctr">
                <a:lnSpc>
                  <a:spcPts val="2595"/>
                </a:lnSpc>
              </a:pPr>
              <a:endParaRPr/>
            </a:p>
          </p:txBody>
        </p:sp>
      </p:grpSp>
      <p:sp>
        <p:nvSpPr>
          <p:cNvPr id="44" name="TextBox 44"/>
          <p:cNvSpPr txBox="1"/>
          <p:nvPr/>
        </p:nvSpPr>
        <p:spPr>
          <a:xfrm>
            <a:off x="9811269" y="8692844"/>
            <a:ext cx="2228668" cy="469937"/>
          </a:xfrm>
          <a:prstGeom prst="rect">
            <a:avLst/>
          </a:prstGeom>
        </p:spPr>
        <p:txBody>
          <a:bodyPr lIns="0" tIns="0" rIns="0" bIns="0" rtlCol="0" anchor="t">
            <a:spAutoFit/>
          </a:bodyPr>
          <a:lstStyle/>
          <a:p>
            <a:pPr algn="ctr">
              <a:lnSpc>
                <a:spcPts val="3974"/>
              </a:lnSpc>
            </a:pPr>
            <a:r>
              <a:rPr lang="en-US" sz="2207" b="1">
                <a:solidFill>
                  <a:srgbClr val="2D3240"/>
                </a:solidFill>
                <a:latin typeface="Poppins Bold"/>
                <a:ea typeface="Poppins Bold"/>
                <a:cs typeface="Poppins Bold"/>
                <a:sym typeface="Poppins Bold"/>
              </a:rPr>
              <a:t>Mesh</a:t>
            </a:r>
          </a:p>
        </p:txBody>
      </p:sp>
      <p:grpSp>
        <p:nvGrpSpPr>
          <p:cNvPr id="45" name="Group 45"/>
          <p:cNvGrpSpPr/>
          <p:nvPr/>
        </p:nvGrpSpPr>
        <p:grpSpPr>
          <a:xfrm>
            <a:off x="13743897" y="8517087"/>
            <a:ext cx="4010398" cy="973740"/>
            <a:chOff x="0" y="0"/>
            <a:chExt cx="1435200" cy="348472"/>
          </a:xfrm>
        </p:grpSpPr>
        <p:sp>
          <p:nvSpPr>
            <p:cNvPr id="46" name="Freeform 46"/>
            <p:cNvSpPr/>
            <p:nvPr/>
          </p:nvSpPr>
          <p:spPr>
            <a:xfrm>
              <a:off x="0" y="0"/>
              <a:ext cx="1435200" cy="348472"/>
            </a:xfrm>
            <a:custGeom>
              <a:avLst/>
              <a:gdLst/>
              <a:ahLst/>
              <a:cxnLst/>
              <a:rect l="l" t="t" r="r" b="b"/>
              <a:pathLst>
                <a:path w="1435200" h="348472">
                  <a:moveTo>
                    <a:pt x="98454" y="0"/>
                  </a:moveTo>
                  <a:lnTo>
                    <a:pt x="1336747" y="0"/>
                  </a:lnTo>
                  <a:cubicBezTo>
                    <a:pt x="1391121" y="0"/>
                    <a:pt x="1435200" y="44079"/>
                    <a:pt x="1435200" y="98454"/>
                  </a:cubicBezTo>
                  <a:lnTo>
                    <a:pt x="1435200" y="250018"/>
                  </a:lnTo>
                  <a:cubicBezTo>
                    <a:pt x="1435200" y="276130"/>
                    <a:pt x="1424828" y="301172"/>
                    <a:pt x="1406364" y="319636"/>
                  </a:cubicBezTo>
                  <a:cubicBezTo>
                    <a:pt x="1387900" y="338099"/>
                    <a:pt x="1362858" y="348472"/>
                    <a:pt x="1336747" y="348472"/>
                  </a:cubicBezTo>
                  <a:lnTo>
                    <a:pt x="98454" y="348472"/>
                  </a:lnTo>
                  <a:cubicBezTo>
                    <a:pt x="72342" y="348472"/>
                    <a:pt x="47300" y="338099"/>
                    <a:pt x="28836" y="319636"/>
                  </a:cubicBezTo>
                  <a:cubicBezTo>
                    <a:pt x="10373" y="301172"/>
                    <a:pt x="0" y="276130"/>
                    <a:pt x="0" y="250018"/>
                  </a:cubicBezTo>
                  <a:lnTo>
                    <a:pt x="0" y="98454"/>
                  </a:lnTo>
                  <a:cubicBezTo>
                    <a:pt x="0" y="72342"/>
                    <a:pt x="10373" y="47300"/>
                    <a:pt x="28836" y="28836"/>
                  </a:cubicBezTo>
                  <a:cubicBezTo>
                    <a:pt x="47300" y="10373"/>
                    <a:pt x="72342" y="0"/>
                    <a:pt x="98454" y="0"/>
                  </a:cubicBezTo>
                  <a:close/>
                </a:path>
              </a:pathLst>
            </a:custGeom>
            <a:solidFill>
              <a:srgbClr val="FFDE59"/>
            </a:solidFill>
          </p:spPr>
          <p:txBody>
            <a:bodyPr/>
            <a:lstStyle/>
            <a:p>
              <a:endParaRPr lang="en-PH"/>
            </a:p>
          </p:txBody>
        </p:sp>
        <p:sp>
          <p:nvSpPr>
            <p:cNvPr id="47" name="TextBox 47"/>
            <p:cNvSpPr txBox="1"/>
            <p:nvPr/>
          </p:nvSpPr>
          <p:spPr>
            <a:xfrm>
              <a:off x="0" y="-28575"/>
              <a:ext cx="1435200" cy="377047"/>
            </a:xfrm>
            <a:prstGeom prst="rect">
              <a:avLst/>
            </a:prstGeom>
          </p:spPr>
          <p:txBody>
            <a:bodyPr lIns="50800" tIns="50800" rIns="50800" bIns="50800" rtlCol="0" anchor="ctr"/>
            <a:lstStyle/>
            <a:p>
              <a:pPr algn="ctr">
                <a:lnSpc>
                  <a:spcPts val="2595"/>
                </a:lnSpc>
              </a:pPr>
              <a:endParaRPr/>
            </a:p>
          </p:txBody>
        </p:sp>
      </p:grpSp>
      <p:sp>
        <p:nvSpPr>
          <p:cNvPr id="48" name="TextBox 48"/>
          <p:cNvSpPr txBox="1"/>
          <p:nvPr/>
        </p:nvSpPr>
        <p:spPr>
          <a:xfrm>
            <a:off x="14654949" y="8692844"/>
            <a:ext cx="2228668" cy="469937"/>
          </a:xfrm>
          <a:prstGeom prst="rect">
            <a:avLst/>
          </a:prstGeom>
        </p:spPr>
        <p:txBody>
          <a:bodyPr lIns="0" tIns="0" rIns="0" bIns="0" rtlCol="0" anchor="t">
            <a:spAutoFit/>
          </a:bodyPr>
          <a:lstStyle/>
          <a:p>
            <a:pPr algn="ctr">
              <a:lnSpc>
                <a:spcPts val="3974"/>
              </a:lnSpc>
            </a:pPr>
            <a:r>
              <a:rPr lang="en-US" sz="2207" b="1">
                <a:solidFill>
                  <a:srgbClr val="2D3240"/>
                </a:solidFill>
                <a:latin typeface="Poppins Bold"/>
                <a:ea typeface="Poppins Bold"/>
                <a:cs typeface="Poppins Bold"/>
                <a:sym typeface="Poppins Bold"/>
              </a:rPr>
              <a:t>Star</a:t>
            </a:r>
          </a:p>
        </p:txBody>
      </p:sp>
      <p:sp>
        <p:nvSpPr>
          <p:cNvPr id="49" name="Freeform 49"/>
          <p:cNvSpPr/>
          <p:nvPr/>
        </p:nvSpPr>
        <p:spPr>
          <a:xfrm rot="-10800000" flipV="1">
            <a:off x="13939971" y="5372648"/>
            <a:ext cx="1025237" cy="1078165"/>
          </a:xfrm>
          <a:custGeom>
            <a:avLst/>
            <a:gdLst/>
            <a:ahLst/>
            <a:cxnLst/>
            <a:rect l="l" t="t" r="r" b="b"/>
            <a:pathLst>
              <a:path w="1025237" h="1078165">
                <a:moveTo>
                  <a:pt x="0" y="1078165"/>
                </a:moveTo>
                <a:lnTo>
                  <a:pt x="1025236" y="1078165"/>
                </a:lnTo>
                <a:lnTo>
                  <a:pt x="1025236" y="0"/>
                </a:lnTo>
                <a:lnTo>
                  <a:pt x="0" y="0"/>
                </a:lnTo>
                <a:lnTo>
                  <a:pt x="0" y="107816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50" name="Freeform 50"/>
          <p:cNvSpPr/>
          <p:nvPr/>
        </p:nvSpPr>
        <p:spPr>
          <a:xfrm rot="-10800000" flipH="1" flipV="1">
            <a:off x="16573359" y="5372648"/>
            <a:ext cx="1025237" cy="1078165"/>
          </a:xfrm>
          <a:custGeom>
            <a:avLst/>
            <a:gdLst/>
            <a:ahLst/>
            <a:cxnLst/>
            <a:rect l="l" t="t" r="r" b="b"/>
            <a:pathLst>
              <a:path w="1025237" h="1078165">
                <a:moveTo>
                  <a:pt x="1025237" y="1078165"/>
                </a:moveTo>
                <a:lnTo>
                  <a:pt x="0" y="1078165"/>
                </a:lnTo>
                <a:lnTo>
                  <a:pt x="0" y="0"/>
                </a:lnTo>
                <a:lnTo>
                  <a:pt x="1025237" y="0"/>
                </a:lnTo>
                <a:lnTo>
                  <a:pt x="1025237" y="107816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51" name="AutoShape 51"/>
          <p:cNvSpPr/>
          <p:nvPr/>
        </p:nvSpPr>
        <p:spPr>
          <a:xfrm flipV="1">
            <a:off x="15769283" y="5911730"/>
            <a:ext cx="804076" cy="693310"/>
          </a:xfrm>
          <a:prstGeom prst="line">
            <a:avLst/>
          </a:prstGeom>
          <a:ln w="28575" cap="flat">
            <a:solidFill>
              <a:srgbClr val="FF1495"/>
            </a:solidFill>
            <a:prstDash val="solid"/>
            <a:headEnd type="none" w="sm" len="sm"/>
            <a:tailEnd type="none" w="sm" len="sm"/>
          </a:ln>
        </p:spPr>
        <p:txBody>
          <a:bodyPr/>
          <a:lstStyle/>
          <a:p>
            <a:endParaRPr lang="en-PH"/>
          </a:p>
        </p:txBody>
      </p:sp>
      <p:sp>
        <p:nvSpPr>
          <p:cNvPr id="52" name="AutoShape 52"/>
          <p:cNvSpPr/>
          <p:nvPr/>
        </p:nvSpPr>
        <p:spPr>
          <a:xfrm flipH="1" flipV="1">
            <a:off x="14965207" y="5911730"/>
            <a:ext cx="804076" cy="693310"/>
          </a:xfrm>
          <a:prstGeom prst="line">
            <a:avLst/>
          </a:prstGeom>
          <a:ln w="28575" cap="flat">
            <a:solidFill>
              <a:srgbClr val="FF1495"/>
            </a:solidFill>
            <a:prstDash val="solid"/>
            <a:headEnd type="none" w="sm" len="sm"/>
            <a:tailEnd type="none" w="sm" len="sm"/>
          </a:ln>
        </p:spPr>
        <p:txBody>
          <a:bodyPr/>
          <a:lstStyle/>
          <a:p>
            <a:endParaRPr lang="en-PH"/>
          </a:p>
        </p:txBody>
      </p:sp>
      <p:sp>
        <p:nvSpPr>
          <p:cNvPr id="53" name="TextBox 53"/>
          <p:cNvSpPr txBox="1"/>
          <p:nvPr/>
        </p:nvSpPr>
        <p:spPr>
          <a:xfrm>
            <a:off x="6984141" y="3861898"/>
            <a:ext cx="3984192" cy="514350"/>
          </a:xfrm>
          <a:prstGeom prst="rect">
            <a:avLst/>
          </a:prstGeom>
        </p:spPr>
        <p:txBody>
          <a:bodyPr lIns="0" tIns="0" rIns="0" bIns="0" rtlCol="0" anchor="t">
            <a:spAutoFit/>
          </a:bodyPr>
          <a:lstStyle/>
          <a:p>
            <a:pPr algn="ctr">
              <a:lnSpc>
                <a:spcPts val="4200"/>
              </a:lnSpc>
              <a:spcBef>
                <a:spcPct val="0"/>
              </a:spcBef>
            </a:pPr>
            <a:r>
              <a:rPr lang="en-US" sz="3000" b="1" i="1">
                <a:solidFill>
                  <a:srgbClr val="000000"/>
                </a:solidFill>
                <a:latin typeface="Open Sans Bold Italics"/>
                <a:ea typeface="Open Sans Bold Italics"/>
                <a:cs typeface="Open Sans Bold Italics"/>
                <a:sym typeface="Open Sans Bold Italics"/>
              </a:rPr>
              <a:t> Overview</a:t>
            </a:r>
          </a:p>
        </p:txBody>
      </p:sp>
      <p:grpSp>
        <p:nvGrpSpPr>
          <p:cNvPr id="54" name="Group 54"/>
          <p:cNvGrpSpPr/>
          <p:nvPr/>
        </p:nvGrpSpPr>
        <p:grpSpPr>
          <a:xfrm>
            <a:off x="246002" y="9681341"/>
            <a:ext cx="4620001" cy="497281"/>
            <a:chOff x="0" y="0"/>
            <a:chExt cx="6160002" cy="663041"/>
          </a:xfrm>
        </p:grpSpPr>
        <p:sp>
          <p:nvSpPr>
            <p:cNvPr id="55" name="Freeform 55"/>
            <p:cNvSpPr/>
            <p:nvPr/>
          </p:nvSpPr>
          <p:spPr>
            <a:xfrm>
              <a:off x="0" y="0"/>
              <a:ext cx="605853" cy="663041"/>
            </a:xfrm>
            <a:custGeom>
              <a:avLst/>
              <a:gdLst/>
              <a:ahLst/>
              <a:cxnLst/>
              <a:rect l="l" t="t" r="r" b="b"/>
              <a:pathLst>
                <a:path w="605853" h="663041">
                  <a:moveTo>
                    <a:pt x="0" y="0"/>
                  </a:moveTo>
                  <a:lnTo>
                    <a:pt x="605853" y="0"/>
                  </a:lnTo>
                  <a:lnTo>
                    <a:pt x="605853" y="663041"/>
                  </a:lnTo>
                  <a:lnTo>
                    <a:pt x="0" y="6630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56" name="TextBox 56"/>
            <p:cNvSpPr txBox="1"/>
            <p:nvPr/>
          </p:nvSpPr>
          <p:spPr>
            <a:xfrm>
              <a:off x="605853" y="72440"/>
              <a:ext cx="5554148" cy="441960"/>
            </a:xfrm>
            <a:prstGeom prst="rect">
              <a:avLst/>
            </a:prstGeom>
          </p:spPr>
          <p:txBody>
            <a:bodyPr lIns="0" tIns="0" rIns="0" bIns="0" rtlCol="0" anchor="t">
              <a:spAutoFit/>
            </a:bodyPr>
            <a:lstStyle/>
            <a:p>
              <a:pPr algn="l">
                <a:lnSpc>
                  <a:spcPts val="2700"/>
                </a:lnSpc>
              </a:pPr>
              <a:r>
                <a:rPr lang="en-US" sz="1800">
                  <a:solidFill>
                    <a:srgbClr val="000000"/>
                  </a:solidFill>
                  <a:latin typeface="Poppins"/>
                  <a:ea typeface="Poppins"/>
                  <a:cs typeface="Poppins"/>
                  <a:sym typeface="Poppins"/>
                </a:rPr>
                <a:t> James Gan</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TextBox 3"/>
          <p:cNvSpPr txBox="1"/>
          <p:nvPr/>
        </p:nvSpPr>
        <p:spPr>
          <a:xfrm>
            <a:off x="402046" y="1474448"/>
            <a:ext cx="42774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Topology</a:t>
            </a:r>
          </a:p>
        </p:txBody>
      </p:sp>
      <p:sp>
        <p:nvSpPr>
          <p:cNvPr id="4" name="AutoShape 4"/>
          <p:cNvSpPr/>
          <p:nvPr/>
        </p:nvSpPr>
        <p:spPr>
          <a:xfrm flipV="1">
            <a:off x="402080" y="2209923"/>
            <a:ext cx="2889150" cy="17904"/>
          </a:xfrm>
          <a:prstGeom prst="line">
            <a:avLst/>
          </a:prstGeom>
          <a:ln w="66675" cap="rnd">
            <a:solidFill>
              <a:srgbClr val="FF1495"/>
            </a:solidFill>
            <a:prstDash val="solid"/>
            <a:headEnd type="none" w="sm" len="sm"/>
            <a:tailEnd type="oval" w="lg" len="lg"/>
          </a:ln>
        </p:spPr>
        <p:txBody>
          <a:bodyPr/>
          <a:lstStyle/>
          <a:p>
            <a:endParaRPr lang="en-PH"/>
          </a:p>
        </p:txBody>
      </p:sp>
      <p:grpSp>
        <p:nvGrpSpPr>
          <p:cNvPr id="5" name="Group 5"/>
          <p:cNvGrpSpPr/>
          <p:nvPr/>
        </p:nvGrpSpPr>
        <p:grpSpPr>
          <a:xfrm>
            <a:off x="0" y="-36799"/>
            <a:ext cx="9251830" cy="1065499"/>
            <a:chOff x="0" y="0"/>
            <a:chExt cx="3442595" cy="396471"/>
          </a:xfrm>
        </p:grpSpPr>
        <p:sp>
          <p:nvSpPr>
            <p:cNvPr id="6" name="Freeform 6"/>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7" name="Freeform 7"/>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8" name="TextBox 8"/>
          <p:cNvSpPr txBox="1"/>
          <p:nvPr/>
        </p:nvSpPr>
        <p:spPr>
          <a:xfrm>
            <a:off x="402046" y="2309323"/>
            <a:ext cx="16631009"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Before learning about topologies, we need to know what are the data transmission modes and methods.  </a:t>
            </a:r>
          </a:p>
        </p:txBody>
      </p:sp>
      <p:grpSp>
        <p:nvGrpSpPr>
          <p:cNvPr id="9" name="Group 9"/>
          <p:cNvGrpSpPr/>
          <p:nvPr/>
        </p:nvGrpSpPr>
        <p:grpSpPr>
          <a:xfrm>
            <a:off x="888427" y="3764421"/>
            <a:ext cx="16726807" cy="5371295"/>
            <a:chOff x="0" y="0"/>
            <a:chExt cx="22302409" cy="7161727"/>
          </a:xfrm>
        </p:grpSpPr>
        <p:grpSp>
          <p:nvGrpSpPr>
            <p:cNvPr id="10" name="Group 10"/>
            <p:cNvGrpSpPr/>
            <p:nvPr/>
          </p:nvGrpSpPr>
          <p:grpSpPr>
            <a:xfrm>
              <a:off x="0" y="831225"/>
              <a:ext cx="7249525" cy="6330502"/>
              <a:chOff x="0" y="0"/>
              <a:chExt cx="1256994" cy="1097645"/>
            </a:xfrm>
          </p:grpSpPr>
          <p:sp>
            <p:nvSpPr>
              <p:cNvPr id="11" name="Freeform 11"/>
              <p:cNvSpPr/>
              <p:nvPr/>
            </p:nvSpPr>
            <p:spPr>
              <a:xfrm>
                <a:off x="0" y="0"/>
                <a:ext cx="1256994" cy="1097645"/>
              </a:xfrm>
              <a:custGeom>
                <a:avLst/>
                <a:gdLst/>
                <a:ahLst/>
                <a:cxnLst/>
                <a:rect l="l" t="t" r="r" b="b"/>
                <a:pathLst>
                  <a:path w="1256994" h="1097645">
                    <a:moveTo>
                      <a:pt x="72619" y="0"/>
                    </a:moveTo>
                    <a:lnTo>
                      <a:pt x="1184376" y="0"/>
                    </a:lnTo>
                    <a:cubicBezTo>
                      <a:pt x="1224482" y="0"/>
                      <a:pt x="1256994" y="32512"/>
                      <a:pt x="1256994" y="72619"/>
                    </a:cubicBezTo>
                    <a:lnTo>
                      <a:pt x="1256994" y="1025026"/>
                    </a:lnTo>
                    <a:cubicBezTo>
                      <a:pt x="1256994" y="1044286"/>
                      <a:pt x="1249343" y="1062757"/>
                      <a:pt x="1235725" y="1076375"/>
                    </a:cubicBezTo>
                    <a:cubicBezTo>
                      <a:pt x="1222106" y="1089994"/>
                      <a:pt x="1203635" y="1097645"/>
                      <a:pt x="1184376" y="1097645"/>
                    </a:cubicBezTo>
                    <a:lnTo>
                      <a:pt x="72619" y="1097645"/>
                    </a:lnTo>
                    <a:cubicBezTo>
                      <a:pt x="32512" y="1097645"/>
                      <a:pt x="0" y="1065132"/>
                      <a:pt x="0" y="1025026"/>
                    </a:cubicBezTo>
                    <a:lnTo>
                      <a:pt x="0" y="72619"/>
                    </a:lnTo>
                    <a:cubicBezTo>
                      <a:pt x="0" y="32512"/>
                      <a:pt x="32512" y="0"/>
                      <a:pt x="72619" y="0"/>
                    </a:cubicBezTo>
                    <a:close/>
                  </a:path>
                </a:pathLst>
              </a:custGeom>
              <a:solidFill>
                <a:srgbClr val="F2F2F2"/>
              </a:solidFill>
            </p:spPr>
            <p:txBody>
              <a:bodyPr/>
              <a:lstStyle/>
              <a:p>
                <a:endParaRPr lang="en-PH"/>
              </a:p>
            </p:txBody>
          </p:sp>
          <p:sp>
            <p:nvSpPr>
              <p:cNvPr id="12" name="TextBox 12"/>
              <p:cNvSpPr txBox="1"/>
              <p:nvPr/>
            </p:nvSpPr>
            <p:spPr>
              <a:xfrm>
                <a:off x="0" y="-28575"/>
                <a:ext cx="1256994" cy="1126220"/>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152317" y="1048070"/>
              <a:ext cx="6876588" cy="982405"/>
              <a:chOff x="0" y="0"/>
              <a:chExt cx="1495094" cy="213592"/>
            </a:xfrm>
          </p:grpSpPr>
          <p:sp>
            <p:nvSpPr>
              <p:cNvPr id="14" name="Freeform 14"/>
              <p:cNvSpPr/>
              <p:nvPr/>
            </p:nvSpPr>
            <p:spPr>
              <a:xfrm>
                <a:off x="0" y="0"/>
                <a:ext cx="1495094" cy="213592"/>
              </a:xfrm>
              <a:custGeom>
                <a:avLst/>
                <a:gdLst/>
                <a:ahLst/>
                <a:cxnLst/>
                <a:rect l="l" t="t" r="r" b="b"/>
                <a:pathLst>
                  <a:path w="1495094" h="213592">
                    <a:moveTo>
                      <a:pt x="76557" y="0"/>
                    </a:moveTo>
                    <a:lnTo>
                      <a:pt x="1418537" y="0"/>
                    </a:lnTo>
                    <a:cubicBezTo>
                      <a:pt x="1438841" y="0"/>
                      <a:pt x="1458314" y="8066"/>
                      <a:pt x="1472671" y="22423"/>
                    </a:cubicBezTo>
                    <a:cubicBezTo>
                      <a:pt x="1487028" y="36780"/>
                      <a:pt x="1495094" y="56253"/>
                      <a:pt x="1495094" y="76557"/>
                    </a:cubicBezTo>
                    <a:lnTo>
                      <a:pt x="1495094" y="137035"/>
                    </a:lnTo>
                    <a:cubicBezTo>
                      <a:pt x="1495094" y="179317"/>
                      <a:pt x="1460818" y="213592"/>
                      <a:pt x="1418537" y="213592"/>
                    </a:cubicBezTo>
                    <a:lnTo>
                      <a:pt x="76557" y="213592"/>
                    </a:lnTo>
                    <a:cubicBezTo>
                      <a:pt x="56253" y="213592"/>
                      <a:pt x="36780" y="205527"/>
                      <a:pt x="22423" y="191169"/>
                    </a:cubicBezTo>
                    <a:cubicBezTo>
                      <a:pt x="8066" y="176812"/>
                      <a:pt x="0" y="157340"/>
                      <a:pt x="0" y="137035"/>
                    </a:cubicBezTo>
                    <a:lnTo>
                      <a:pt x="0" y="76557"/>
                    </a:lnTo>
                    <a:cubicBezTo>
                      <a:pt x="0" y="56253"/>
                      <a:pt x="8066" y="36780"/>
                      <a:pt x="22423" y="22423"/>
                    </a:cubicBezTo>
                    <a:cubicBezTo>
                      <a:pt x="36780" y="8066"/>
                      <a:pt x="56253" y="0"/>
                      <a:pt x="76557" y="0"/>
                    </a:cubicBezTo>
                    <a:close/>
                  </a:path>
                </a:pathLst>
              </a:custGeom>
              <a:solidFill>
                <a:srgbClr val="FFDE59"/>
              </a:solidFill>
            </p:spPr>
            <p:txBody>
              <a:bodyPr/>
              <a:lstStyle/>
              <a:p>
                <a:endParaRPr lang="en-PH"/>
              </a:p>
            </p:txBody>
          </p:sp>
          <p:sp>
            <p:nvSpPr>
              <p:cNvPr id="15" name="TextBox 15"/>
              <p:cNvSpPr txBox="1"/>
              <p:nvPr/>
            </p:nvSpPr>
            <p:spPr>
              <a:xfrm>
                <a:off x="0" y="-28575"/>
                <a:ext cx="1495094" cy="242167"/>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7523959" y="831225"/>
              <a:ext cx="7249525" cy="6330502"/>
              <a:chOff x="0" y="0"/>
              <a:chExt cx="1256994" cy="1097645"/>
            </a:xfrm>
          </p:grpSpPr>
          <p:sp>
            <p:nvSpPr>
              <p:cNvPr id="17" name="Freeform 17"/>
              <p:cNvSpPr/>
              <p:nvPr/>
            </p:nvSpPr>
            <p:spPr>
              <a:xfrm>
                <a:off x="0" y="0"/>
                <a:ext cx="1256994" cy="1097645"/>
              </a:xfrm>
              <a:custGeom>
                <a:avLst/>
                <a:gdLst/>
                <a:ahLst/>
                <a:cxnLst/>
                <a:rect l="l" t="t" r="r" b="b"/>
                <a:pathLst>
                  <a:path w="1256994" h="1097645">
                    <a:moveTo>
                      <a:pt x="72619" y="0"/>
                    </a:moveTo>
                    <a:lnTo>
                      <a:pt x="1184376" y="0"/>
                    </a:lnTo>
                    <a:cubicBezTo>
                      <a:pt x="1224482" y="0"/>
                      <a:pt x="1256994" y="32512"/>
                      <a:pt x="1256994" y="72619"/>
                    </a:cubicBezTo>
                    <a:lnTo>
                      <a:pt x="1256994" y="1025026"/>
                    </a:lnTo>
                    <a:cubicBezTo>
                      <a:pt x="1256994" y="1044286"/>
                      <a:pt x="1249343" y="1062757"/>
                      <a:pt x="1235725" y="1076375"/>
                    </a:cubicBezTo>
                    <a:cubicBezTo>
                      <a:pt x="1222106" y="1089994"/>
                      <a:pt x="1203635" y="1097645"/>
                      <a:pt x="1184376" y="1097645"/>
                    </a:cubicBezTo>
                    <a:lnTo>
                      <a:pt x="72619" y="1097645"/>
                    </a:lnTo>
                    <a:cubicBezTo>
                      <a:pt x="32512" y="1097645"/>
                      <a:pt x="0" y="1065132"/>
                      <a:pt x="0" y="1025026"/>
                    </a:cubicBezTo>
                    <a:lnTo>
                      <a:pt x="0" y="72619"/>
                    </a:lnTo>
                    <a:cubicBezTo>
                      <a:pt x="0" y="32512"/>
                      <a:pt x="32512" y="0"/>
                      <a:pt x="72619" y="0"/>
                    </a:cubicBezTo>
                    <a:close/>
                  </a:path>
                </a:pathLst>
              </a:custGeom>
              <a:solidFill>
                <a:srgbClr val="F2F2F2"/>
              </a:solidFill>
            </p:spPr>
            <p:txBody>
              <a:bodyPr/>
              <a:lstStyle/>
              <a:p>
                <a:endParaRPr lang="en-PH"/>
              </a:p>
            </p:txBody>
          </p:sp>
          <p:sp>
            <p:nvSpPr>
              <p:cNvPr id="18" name="TextBox 18"/>
              <p:cNvSpPr txBox="1"/>
              <p:nvPr/>
            </p:nvSpPr>
            <p:spPr>
              <a:xfrm>
                <a:off x="0" y="-28575"/>
                <a:ext cx="1256994" cy="1126220"/>
              </a:xfrm>
              <a:prstGeom prst="rect">
                <a:avLst/>
              </a:prstGeom>
            </p:spPr>
            <p:txBody>
              <a:bodyPr lIns="50800" tIns="50800" rIns="50800" bIns="50800" rtlCol="0" anchor="ctr"/>
              <a:lstStyle/>
              <a:p>
                <a:pPr algn="ctr">
                  <a:lnSpc>
                    <a:spcPts val="2595"/>
                  </a:lnSpc>
                </a:pPr>
                <a:endParaRPr/>
              </a:p>
            </p:txBody>
          </p:sp>
        </p:grpSp>
        <p:grpSp>
          <p:nvGrpSpPr>
            <p:cNvPr id="19" name="Group 19"/>
            <p:cNvGrpSpPr/>
            <p:nvPr/>
          </p:nvGrpSpPr>
          <p:grpSpPr>
            <a:xfrm>
              <a:off x="7676276" y="1048070"/>
              <a:ext cx="6876588" cy="982405"/>
              <a:chOff x="0" y="0"/>
              <a:chExt cx="1495094" cy="213592"/>
            </a:xfrm>
          </p:grpSpPr>
          <p:sp>
            <p:nvSpPr>
              <p:cNvPr id="20" name="Freeform 20"/>
              <p:cNvSpPr/>
              <p:nvPr/>
            </p:nvSpPr>
            <p:spPr>
              <a:xfrm>
                <a:off x="0" y="0"/>
                <a:ext cx="1495094" cy="213592"/>
              </a:xfrm>
              <a:custGeom>
                <a:avLst/>
                <a:gdLst/>
                <a:ahLst/>
                <a:cxnLst/>
                <a:rect l="l" t="t" r="r" b="b"/>
                <a:pathLst>
                  <a:path w="1495094" h="213592">
                    <a:moveTo>
                      <a:pt x="76557" y="0"/>
                    </a:moveTo>
                    <a:lnTo>
                      <a:pt x="1418537" y="0"/>
                    </a:lnTo>
                    <a:cubicBezTo>
                      <a:pt x="1438841" y="0"/>
                      <a:pt x="1458314" y="8066"/>
                      <a:pt x="1472671" y="22423"/>
                    </a:cubicBezTo>
                    <a:cubicBezTo>
                      <a:pt x="1487028" y="36780"/>
                      <a:pt x="1495094" y="56253"/>
                      <a:pt x="1495094" y="76557"/>
                    </a:cubicBezTo>
                    <a:lnTo>
                      <a:pt x="1495094" y="137035"/>
                    </a:lnTo>
                    <a:cubicBezTo>
                      <a:pt x="1495094" y="179317"/>
                      <a:pt x="1460818" y="213592"/>
                      <a:pt x="1418537" y="213592"/>
                    </a:cubicBezTo>
                    <a:lnTo>
                      <a:pt x="76557" y="213592"/>
                    </a:lnTo>
                    <a:cubicBezTo>
                      <a:pt x="56253" y="213592"/>
                      <a:pt x="36780" y="205527"/>
                      <a:pt x="22423" y="191169"/>
                    </a:cubicBezTo>
                    <a:cubicBezTo>
                      <a:pt x="8066" y="176812"/>
                      <a:pt x="0" y="157340"/>
                      <a:pt x="0" y="137035"/>
                    </a:cubicBezTo>
                    <a:lnTo>
                      <a:pt x="0" y="76557"/>
                    </a:lnTo>
                    <a:cubicBezTo>
                      <a:pt x="0" y="56253"/>
                      <a:pt x="8066" y="36780"/>
                      <a:pt x="22423" y="22423"/>
                    </a:cubicBezTo>
                    <a:cubicBezTo>
                      <a:pt x="36780" y="8066"/>
                      <a:pt x="56253" y="0"/>
                      <a:pt x="76557" y="0"/>
                    </a:cubicBezTo>
                    <a:close/>
                  </a:path>
                </a:pathLst>
              </a:custGeom>
              <a:solidFill>
                <a:srgbClr val="FFDE59"/>
              </a:solidFill>
            </p:spPr>
            <p:txBody>
              <a:bodyPr/>
              <a:lstStyle/>
              <a:p>
                <a:endParaRPr lang="en-PH"/>
              </a:p>
            </p:txBody>
          </p:sp>
          <p:sp>
            <p:nvSpPr>
              <p:cNvPr id="21" name="TextBox 21"/>
              <p:cNvSpPr txBox="1"/>
              <p:nvPr/>
            </p:nvSpPr>
            <p:spPr>
              <a:xfrm>
                <a:off x="0" y="-28575"/>
                <a:ext cx="1495094" cy="242167"/>
              </a:xfrm>
              <a:prstGeom prst="rect">
                <a:avLst/>
              </a:prstGeom>
            </p:spPr>
            <p:txBody>
              <a:bodyPr lIns="50800" tIns="50800" rIns="50800" bIns="50800" rtlCol="0" anchor="ctr"/>
              <a:lstStyle/>
              <a:p>
                <a:pPr algn="ctr">
                  <a:lnSpc>
                    <a:spcPts val="2595"/>
                  </a:lnSpc>
                </a:pPr>
                <a:endParaRPr/>
              </a:p>
            </p:txBody>
          </p:sp>
        </p:grpSp>
        <p:grpSp>
          <p:nvGrpSpPr>
            <p:cNvPr id="22" name="Group 22"/>
            <p:cNvGrpSpPr/>
            <p:nvPr/>
          </p:nvGrpSpPr>
          <p:grpSpPr>
            <a:xfrm>
              <a:off x="15052884" y="831225"/>
              <a:ext cx="7249525" cy="6330502"/>
              <a:chOff x="0" y="0"/>
              <a:chExt cx="1256994" cy="1097645"/>
            </a:xfrm>
          </p:grpSpPr>
          <p:sp>
            <p:nvSpPr>
              <p:cNvPr id="23" name="Freeform 23"/>
              <p:cNvSpPr/>
              <p:nvPr/>
            </p:nvSpPr>
            <p:spPr>
              <a:xfrm>
                <a:off x="0" y="0"/>
                <a:ext cx="1256994" cy="1097645"/>
              </a:xfrm>
              <a:custGeom>
                <a:avLst/>
                <a:gdLst/>
                <a:ahLst/>
                <a:cxnLst/>
                <a:rect l="l" t="t" r="r" b="b"/>
                <a:pathLst>
                  <a:path w="1256994" h="1097645">
                    <a:moveTo>
                      <a:pt x="72619" y="0"/>
                    </a:moveTo>
                    <a:lnTo>
                      <a:pt x="1184376" y="0"/>
                    </a:lnTo>
                    <a:cubicBezTo>
                      <a:pt x="1224482" y="0"/>
                      <a:pt x="1256994" y="32512"/>
                      <a:pt x="1256994" y="72619"/>
                    </a:cubicBezTo>
                    <a:lnTo>
                      <a:pt x="1256994" y="1025026"/>
                    </a:lnTo>
                    <a:cubicBezTo>
                      <a:pt x="1256994" y="1044286"/>
                      <a:pt x="1249343" y="1062757"/>
                      <a:pt x="1235725" y="1076375"/>
                    </a:cubicBezTo>
                    <a:cubicBezTo>
                      <a:pt x="1222106" y="1089994"/>
                      <a:pt x="1203635" y="1097645"/>
                      <a:pt x="1184376" y="1097645"/>
                    </a:cubicBezTo>
                    <a:lnTo>
                      <a:pt x="72619" y="1097645"/>
                    </a:lnTo>
                    <a:cubicBezTo>
                      <a:pt x="32512" y="1097645"/>
                      <a:pt x="0" y="1065132"/>
                      <a:pt x="0" y="1025026"/>
                    </a:cubicBezTo>
                    <a:lnTo>
                      <a:pt x="0" y="72619"/>
                    </a:lnTo>
                    <a:cubicBezTo>
                      <a:pt x="0" y="32512"/>
                      <a:pt x="32512" y="0"/>
                      <a:pt x="72619" y="0"/>
                    </a:cubicBezTo>
                    <a:close/>
                  </a:path>
                </a:pathLst>
              </a:custGeom>
              <a:solidFill>
                <a:srgbClr val="F2F2F2"/>
              </a:solidFill>
            </p:spPr>
            <p:txBody>
              <a:bodyPr/>
              <a:lstStyle/>
              <a:p>
                <a:endParaRPr lang="en-PH"/>
              </a:p>
            </p:txBody>
          </p:sp>
          <p:sp>
            <p:nvSpPr>
              <p:cNvPr id="24" name="TextBox 24"/>
              <p:cNvSpPr txBox="1"/>
              <p:nvPr/>
            </p:nvSpPr>
            <p:spPr>
              <a:xfrm>
                <a:off x="0" y="-28575"/>
                <a:ext cx="1256994" cy="1126220"/>
              </a:xfrm>
              <a:prstGeom prst="rect">
                <a:avLst/>
              </a:prstGeom>
            </p:spPr>
            <p:txBody>
              <a:bodyPr lIns="50800" tIns="50800" rIns="50800" bIns="50800" rtlCol="0" anchor="ctr"/>
              <a:lstStyle/>
              <a:p>
                <a:pPr algn="ctr">
                  <a:lnSpc>
                    <a:spcPts val="2595"/>
                  </a:lnSpc>
                </a:pPr>
                <a:endParaRPr/>
              </a:p>
            </p:txBody>
          </p:sp>
        </p:grpSp>
        <p:grpSp>
          <p:nvGrpSpPr>
            <p:cNvPr id="25" name="Group 25"/>
            <p:cNvGrpSpPr/>
            <p:nvPr/>
          </p:nvGrpSpPr>
          <p:grpSpPr>
            <a:xfrm>
              <a:off x="15205201" y="1048070"/>
              <a:ext cx="6876588" cy="982405"/>
              <a:chOff x="0" y="0"/>
              <a:chExt cx="1495094" cy="213592"/>
            </a:xfrm>
          </p:grpSpPr>
          <p:sp>
            <p:nvSpPr>
              <p:cNvPr id="26" name="Freeform 26"/>
              <p:cNvSpPr/>
              <p:nvPr/>
            </p:nvSpPr>
            <p:spPr>
              <a:xfrm>
                <a:off x="0" y="0"/>
                <a:ext cx="1495094" cy="213592"/>
              </a:xfrm>
              <a:custGeom>
                <a:avLst/>
                <a:gdLst/>
                <a:ahLst/>
                <a:cxnLst/>
                <a:rect l="l" t="t" r="r" b="b"/>
                <a:pathLst>
                  <a:path w="1495094" h="213592">
                    <a:moveTo>
                      <a:pt x="76557" y="0"/>
                    </a:moveTo>
                    <a:lnTo>
                      <a:pt x="1418537" y="0"/>
                    </a:lnTo>
                    <a:cubicBezTo>
                      <a:pt x="1438841" y="0"/>
                      <a:pt x="1458314" y="8066"/>
                      <a:pt x="1472671" y="22423"/>
                    </a:cubicBezTo>
                    <a:cubicBezTo>
                      <a:pt x="1487028" y="36780"/>
                      <a:pt x="1495094" y="56253"/>
                      <a:pt x="1495094" y="76557"/>
                    </a:cubicBezTo>
                    <a:lnTo>
                      <a:pt x="1495094" y="137035"/>
                    </a:lnTo>
                    <a:cubicBezTo>
                      <a:pt x="1495094" y="179317"/>
                      <a:pt x="1460818" y="213592"/>
                      <a:pt x="1418537" y="213592"/>
                    </a:cubicBezTo>
                    <a:lnTo>
                      <a:pt x="76557" y="213592"/>
                    </a:lnTo>
                    <a:cubicBezTo>
                      <a:pt x="56253" y="213592"/>
                      <a:pt x="36780" y="205527"/>
                      <a:pt x="22423" y="191169"/>
                    </a:cubicBezTo>
                    <a:cubicBezTo>
                      <a:pt x="8066" y="176812"/>
                      <a:pt x="0" y="157340"/>
                      <a:pt x="0" y="137035"/>
                    </a:cubicBezTo>
                    <a:lnTo>
                      <a:pt x="0" y="76557"/>
                    </a:lnTo>
                    <a:cubicBezTo>
                      <a:pt x="0" y="56253"/>
                      <a:pt x="8066" y="36780"/>
                      <a:pt x="22423" y="22423"/>
                    </a:cubicBezTo>
                    <a:cubicBezTo>
                      <a:pt x="36780" y="8066"/>
                      <a:pt x="56253" y="0"/>
                      <a:pt x="76557" y="0"/>
                    </a:cubicBezTo>
                    <a:close/>
                  </a:path>
                </a:pathLst>
              </a:custGeom>
              <a:solidFill>
                <a:srgbClr val="FFDE59"/>
              </a:solidFill>
            </p:spPr>
            <p:txBody>
              <a:bodyPr/>
              <a:lstStyle/>
              <a:p>
                <a:endParaRPr lang="en-PH"/>
              </a:p>
            </p:txBody>
          </p:sp>
          <p:sp>
            <p:nvSpPr>
              <p:cNvPr id="27" name="TextBox 27"/>
              <p:cNvSpPr txBox="1"/>
              <p:nvPr/>
            </p:nvSpPr>
            <p:spPr>
              <a:xfrm>
                <a:off x="0" y="-28575"/>
                <a:ext cx="1495094" cy="242167"/>
              </a:xfrm>
              <a:prstGeom prst="rect">
                <a:avLst/>
              </a:prstGeom>
            </p:spPr>
            <p:txBody>
              <a:bodyPr lIns="50800" tIns="50800" rIns="50800" bIns="50800" rtlCol="0" anchor="ctr"/>
              <a:lstStyle/>
              <a:p>
                <a:pPr algn="ctr">
                  <a:lnSpc>
                    <a:spcPts val="2595"/>
                  </a:lnSpc>
                </a:pPr>
                <a:endParaRPr/>
              </a:p>
            </p:txBody>
          </p:sp>
        </p:grpSp>
        <p:sp>
          <p:nvSpPr>
            <p:cNvPr id="28" name="Freeform 28"/>
            <p:cNvSpPr/>
            <p:nvPr/>
          </p:nvSpPr>
          <p:spPr>
            <a:xfrm>
              <a:off x="4949789" y="2368497"/>
              <a:ext cx="2111257" cy="2220252"/>
            </a:xfrm>
            <a:custGeom>
              <a:avLst/>
              <a:gdLst/>
              <a:ahLst/>
              <a:cxnLst/>
              <a:rect l="l" t="t" r="r" b="b"/>
              <a:pathLst>
                <a:path w="2111257" h="2220252">
                  <a:moveTo>
                    <a:pt x="0" y="0"/>
                  </a:moveTo>
                  <a:lnTo>
                    <a:pt x="2111257" y="0"/>
                  </a:lnTo>
                  <a:lnTo>
                    <a:pt x="2111257" y="2220251"/>
                  </a:lnTo>
                  <a:lnTo>
                    <a:pt x="0" y="22202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9" name="Freeform 29"/>
            <p:cNvSpPr/>
            <p:nvPr/>
          </p:nvSpPr>
          <p:spPr>
            <a:xfrm flipH="1">
              <a:off x="188479" y="2368497"/>
              <a:ext cx="2111257" cy="2220252"/>
            </a:xfrm>
            <a:custGeom>
              <a:avLst/>
              <a:gdLst/>
              <a:ahLst/>
              <a:cxnLst/>
              <a:rect l="l" t="t" r="r" b="b"/>
              <a:pathLst>
                <a:path w="2111257" h="2220252">
                  <a:moveTo>
                    <a:pt x="2111258" y="0"/>
                  </a:moveTo>
                  <a:lnTo>
                    <a:pt x="0" y="0"/>
                  </a:lnTo>
                  <a:lnTo>
                    <a:pt x="0" y="2220251"/>
                  </a:lnTo>
                  <a:lnTo>
                    <a:pt x="2111258" y="2220251"/>
                  </a:lnTo>
                  <a:lnTo>
                    <a:pt x="211125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30" name="AutoShape 30"/>
            <p:cNvSpPr/>
            <p:nvPr/>
          </p:nvSpPr>
          <p:spPr>
            <a:xfrm>
              <a:off x="2299737" y="3478622"/>
              <a:ext cx="2650052" cy="0"/>
            </a:xfrm>
            <a:prstGeom prst="line">
              <a:avLst/>
            </a:prstGeom>
            <a:ln w="50800" cap="flat">
              <a:solidFill>
                <a:srgbClr val="FF1495"/>
              </a:solidFill>
              <a:prstDash val="solid"/>
              <a:headEnd type="none" w="sm" len="sm"/>
              <a:tailEnd type="none" w="sm" len="sm"/>
            </a:ln>
          </p:spPr>
          <p:txBody>
            <a:bodyPr/>
            <a:lstStyle/>
            <a:p>
              <a:endParaRPr lang="en-PH"/>
            </a:p>
          </p:txBody>
        </p:sp>
        <p:sp>
          <p:nvSpPr>
            <p:cNvPr id="31" name="Freeform 31"/>
            <p:cNvSpPr/>
            <p:nvPr/>
          </p:nvSpPr>
          <p:spPr>
            <a:xfrm>
              <a:off x="12476231" y="2317697"/>
              <a:ext cx="2111257" cy="2220252"/>
            </a:xfrm>
            <a:custGeom>
              <a:avLst/>
              <a:gdLst/>
              <a:ahLst/>
              <a:cxnLst/>
              <a:rect l="l" t="t" r="r" b="b"/>
              <a:pathLst>
                <a:path w="2111257" h="2220252">
                  <a:moveTo>
                    <a:pt x="0" y="0"/>
                  </a:moveTo>
                  <a:lnTo>
                    <a:pt x="2111257" y="0"/>
                  </a:lnTo>
                  <a:lnTo>
                    <a:pt x="2111257" y="2220251"/>
                  </a:lnTo>
                  <a:lnTo>
                    <a:pt x="0" y="22202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32" name="Freeform 32"/>
            <p:cNvSpPr/>
            <p:nvPr/>
          </p:nvSpPr>
          <p:spPr>
            <a:xfrm flipH="1">
              <a:off x="7714921" y="2317697"/>
              <a:ext cx="2111257" cy="2220252"/>
            </a:xfrm>
            <a:custGeom>
              <a:avLst/>
              <a:gdLst/>
              <a:ahLst/>
              <a:cxnLst/>
              <a:rect l="l" t="t" r="r" b="b"/>
              <a:pathLst>
                <a:path w="2111257" h="2220252">
                  <a:moveTo>
                    <a:pt x="2111258" y="0"/>
                  </a:moveTo>
                  <a:lnTo>
                    <a:pt x="0" y="0"/>
                  </a:lnTo>
                  <a:lnTo>
                    <a:pt x="0" y="2220251"/>
                  </a:lnTo>
                  <a:lnTo>
                    <a:pt x="2111258" y="2220251"/>
                  </a:lnTo>
                  <a:lnTo>
                    <a:pt x="211125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33" name="AutoShape 33"/>
            <p:cNvSpPr/>
            <p:nvPr/>
          </p:nvSpPr>
          <p:spPr>
            <a:xfrm>
              <a:off x="9826179" y="3427822"/>
              <a:ext cx="2650052" cy="0"/>
            </a:xfrm>
            <a:prstGeom prst="line">
              <a:avLst/>
            </a:prstGeom>
            <a:ln w="50800" cap="flat">
              <a:solidFill>
                <a:srgbClr val="FF1495"/>
              </a:solidFill>
              <a:prstDash val="solid"/>
              <a:headEnd type="none" w="sm" len="sm"/>
              <a:tailEnd type="none" w="sm" len="sm"/>
            </a:ln>
          </p:spPr>
          <p:txBody>
            <a:bodyPr/>
            <a:lstStyle/>
            <a:p>
              <a:endParaRPr lang="en-PH"/>
            </a:p>
          </p:txBody>
        </p:sp>
        <p:sp>
          <p:nvSpPr>
            <p:cNvPr id="34" name="AutoShape 34"/>
            <p:cNvSpPr/>
            <p:nvPr/>
          </p:nvSpPr>
          <p:spPr>
            <a:xfrm>
              <a:off x="9826179" y="3816098"/>
              <a:ext cx="2650052" cy="0"/>
            </a:xfrm>
            <a:prstGeom prst="line">
              <a:avLst/>
            </a:prstGeom>
            <a:ln w="50800" cap="flat">
              <a:solidFill>
                <a:srgbClr val="05938F"/>
              </a:solidFill>
              <a:prstDash val="solid"/>
              <a:headEnd type="none" w="sm" len="sm"/>
              <a:tailEnd type="none" w="sm" len="sm"/>
            </a:ln>
          </p:spPr>
          <p:txBody>
            <a:bodyPr/>
            <a:lstStyle/>
            <a:p>
              <a:endParaRPr lang="en-PH"/>
            </a:p>
          </p:txBody>
        </p:sp>
        <p:sp>
          <p:nvSpPr>
            <p:cNvPr id="35" name="Freeform 35"/>
            <p:cNvSpPr/>
            <p:nvPr/>
          </p:nvSpPr>
          <p:spPr>
            <a:xfrm>
              <a:off x="19966511" y="2292297"/>
              <a:ext cx="2111257" cy="2220252"/>
            </a:xfrm>
            <a:custGeom>
              <a:avLst/>
              <a:gdLst/>
              <a:ahLst/>
              <a:cxnLst/>
              <a:rect l="l" t="t" r="r" b="b"/>
              <a:pathLst>
                <a:path w="2111257" h="2220252">
                  <a:moveTo>
                    <a:pt x="0" y="0"/>
                  </a:moveTo>
                  <a:lnTo>
                    <a:pt x="2111257" y="0"/>
                  </a:lnTo>
                  <a:lnTo>
                    <a:pt x="2111257" y="2220251"/>
                  </a:lnTo>
                  <a:lnTo>
                    <a:pt x="0" y="22202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36" name="Freeform 36"/>
            <p:cNvSpPr/>
            <p:nvPr/>
          </p:nvSpPr>
          <p:spPr>
            <a:xfrm flipH="1">
              <a:off x="15205201" y="2292297"/>
              <a:ext cx="2111257" cy="2220252"/>
            </a:xfrm>
            <a:custGeom>
              <a:avLst/>
              <a:gdLst/>
              <a:ahLst/>
              <a:cxnLst/>
              <a:rect l="l" t="t" r="r" b="b"/>
              <a:pathLst>
                <a:path w="2111257" h="2220252">
                  <a:moveTo>
                    <a:pt x="2111257" y="0"/>
                  </a:moveTo>
                  <a:lnTo>
                    <a:pt x="0" y="0"/>
                  </a:lnTo>
                  <a:lnTo>
                    <a:pt x="0" y="2220251"/>
                  </a:lnTo>
                  <a:lnTo>
                    <a:pt x="2111257" y="2220251"/>
                  </a:lnTo>
                  <a:lnTo>
                    <a:pt x="211125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37" name="AutoShape 37"/>
            <p:cNvSpPr/>
            <p:nvPr/>
          </p:nvSpPr>
          <p:spPr>
            <a:xfrm>
              <a:off x="17316458" y="3402422"/>
              <a:ext cx="2650052" cy="0"/>
            </a:xfrm>
            <a:prstGeom prst="line">
              <a:avLst/>
            </a:prstGeom>
            <a:ln w="50800" cap="flat">
              <a:solidFill>
                <a:srgbClr val="FF1495"/>
              </a:solidFill>
              <a:prstDash val="solid"/>
              <a:headEnd type="none" w="sm" len="sm"/>
              <a:tailEnd type="none" w="sm" len="sm"/>
            </a:ln>
          </p:spPr>
          <p:txBody>
            <a:bodyPr/>
            <a:lstStyle/>
            <a:p>
              <a:endParaRPr lang="en-PH"/>
            </a:p>
          </p:txBody>
        </p:sp>
        <p:sp>
          <p:nvSpPr>
            <p:cNvPr id="38" name="AutoShape 38"/>
            <p:cNvSpPr/>
            <p:nvPr/>
          </p:nvSpPr>
          <p:spPr>
            <a:xfrm>
              <a:off x="17316458" y="3790698"/>
              <a:ext cx="2650052" cy="0"/>
            </a:xfrm>
            <a:prstGeom prst="line">
              <a:avLst/>
            </a:prstGeom>
            <a:ln w="50800" cap="flat">
              <a:solidFill>
                <a:srgbClr val="FF1495"/>
              </a:solidFill>
              <a:prstDash val="solid"/>
              <a:headEnd type="none" w="sm" len="sm"/>
              <a:tailEnd type="none" w="sm" len="sm"/>
            </a:ln>
          </p:spPr>
          <p:txBody>
            <a:bodyPr/>
            <a:lstStyle/>
            <a:p>
              <a:endParaRPr lang="en-PH"/>
            </a:p>
          </p:txBody>
        </p:sp>
        <p:sp>
          <p:nvSpPr>
            <p:cNvPr id="39" name="Freeform 39"/>
            <p:cNvSpPr/>
            <p:nvPr/>
          </p:nvSpPr>
          <p:spPr>
            <a:xfrm>
              <a:off x="3352673" y="3139954"/>
              <a:ext cx="351756" cy="625344"/>
            </a:xfrm>
            <a:custGeom>
              <a:avLst/>
              <a:gdLst/>
              <a:ahLst/>
              <a:cxnLst/>
              <a:rect l="l" t="t" r="r" b="b"/>
              <a:pathLst>
                <a:path w="351756" h="625344">
                  <a:moveTo>
                    <a:pt x="0" y="0"/>
                  </a:moveTo>
                  <a:lnTo>
                    <a:pt x="351756" y="0"/>
                  </a:lnTo>
                  <a:lnTo>
                    <a:pt x="351756" y="625344"/>
                  </a:lnTo>
                  <a:lnTo>
                    <a:pt x="0" y="6253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40" name="Freeform 40"/>
            <p:cNvSpPr/>
            <p:nvPr/>
          </p:nvSpPr>
          <p:spPr>
            <a:xfrm>
              <a:off x="11453158" y="3185346"/>
              <a:ext cx="244211" cy="434154"/>
            </a:xfrm>
            <a:custGeom>
              <a:avLst/>
              <a:gdLst/>
              <a:ahLst/>
              <a:cxnLst/>
              <a:rect l="l" t="t" r="r" b="b"/>
              <a:pathLst>
                <a:path w="244211" h="434154">
                  <a:moveTo>
                    <a:pt x="0" y="0"/>
                  </a:moveTo>
                  <a:lnTo>
                    <a:pt x="244211" y="0"/>
                  </a:lnTo>
                  <a:lnTo>
                    <a:pt x="244211" y="434153"/>
                  </a:lnTo>
                  <a:lnTo>
                    <a:pt x="0" y="4341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41" name="Freeform 41"/>
            <p:cNvSpPr/>
            <p:nvPr/>
          </p:nvSpPr>
          <p:spPr>
            <a:xfrm flipH="1">
              <a:off x="10561247" y="3573621"/>
              <a:ext cx="244211" cy="434154"/>
            </a:xfrm>
            <a:custGeom>
              <a:avLst/>
              <a:gdLst/>
              <a:ahLst/>
              <a:cxnLst/>
              <a:rect l="l" t="t" r="r" b="b"/>
              <a:pathLst>
                <a:path w="244211" h="434154">
                  <a:moveTo>
                    <a:pt x="244211" y="0"/>
                  </a:moveTo>
                  <a:lnTo>
                    <a:pt x="0" y="0"/>
                  </a:lnTo>
                  <a:lnTo>
                    <a:pt x="0" y="434154"/>
                  </a:lnTo>
                  <a:lnTo>
                    <a:pt x="244211" y="434154"/>
                  </a:lnTo>
                  <a:lnTo>
                    <a:pt x="24421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42" name="Freeform 42"/>
            <p:cNvSpPr/>
            <p:nvPr/>
          </p:nvSpPr>
          <p:spPr>
            <a:xfrm>
              <a:off x="10805458" y="3841498"/>
              <a:ext cx="444068" cy="444068"/>
            </a:xfrm>
            <a:custGeom>
              <a:avLst/>
              <a:gdLst/>
              <a:ahLst/>
              <a:cxnLst/>
              <a:rect l="l" t="t" r="r" b="b"/>
              <a:pathLst>
                <a:path w="444068" h="444068">
                  <a:moveTo>
                    <a:pt x="0" y="0"/>
                  </a:moveTo>
                  <a:lnTo>
                    <a:pt x="444068" y="0"/>
                  </a:lnTo>
                  <a:lnTo>
                    <a:pt x="444068" y="444068"/>
                  </a:lnTo>
                  <a:lnTo>
                    <a:pt x="0" y="444068"/>
                  </a:lnTo>
                  <a:lnTo>
                    <a:pt x="0" y="0"/>
                  </a:lnTo>
                  <a:close/>
                </a:path>
              </a:pathLst>
            </a:custGeom>
            <a:blipFill>
              <a:blip r:embed="rId10"/>
              <a:stretch>
                <a:fillRect/>
              </a:stretch>
            </a:blipFill>
          </p:spPr>
          <p:txBody>
            <a:bodyPr/>
            <a:lstStyle/>
            <a:p>
              <a:endParaRPr lang="en-PH"/>
            </a:p>
          </p:txBody>
        </p:sp>
        <p:sp>
          <p:nvSpPr>
            <p:cNvPr id="43" name="TextBox 43"/>
            <p:cNvSpPr txBox="1"/>
            <p:nvPr/>
          </p:nvSpPr>
          <p:spPr>
            <a:xfrm>
              <a:off x="7019797" y="-219075"/>
              <a:ext cx="7936052" cy="834400"/>
            </a:xfrm>
            <a:prstGeom prst="rect">
              <a:avLst/>
            </a:prstGeom>
          </p:spPr>
          <p:txBody>
            <a:bodyPr lIns="0" tIns="0" rIns="0" bIns="0" rtlCol="0" anchor="t">
              <a:spAutoFit/>
            </a:bodyPr>
            <a:lstStyle/>
            <a:p>
              <a:pPr algn="ctr">
                <a:lnSpc>
                  <a:spcPts val="5607"/>
                </a:lnSpc>
              </a:pPr>
              <a:r>
                <a:rPr lang="en-US" sz="3115" b="1">
                  <a:solidFill>
                    <a:srgbClr val="2D3240"/>
                  </a:solidFill>
                  <a:latin typeface="Poppins Bold"/>
                  <a:ea typeface="Poppins Bold"/>
                  <a:cs typeface="Poppins Bold"/>
                  <a:sym typeface="Poppins Bold"/>
                </a:rPr>
                <a:t>Data Transmission Modes</a:t>
              </a:r>
            </a:p>
          </p:txBody>
        </p:sp>
        <p:sp>
          <p:nvSpPr>
            <p:cNvPr id="44" name="TextBox 44"/>
            <p:cNvSpPr txBox="1"/>
            <p:nvPr/>
          </p:nvSpPr>
          <p:spPr>
            <a:xfrm>
              <a:off x="2033953" y="1137647"/>
              <a:ext cx="3181619" cy="635092"/>
            </a:xfrm>
            <a:prstGeom prst="rect">
              <a:avLst/>
            </a:prstGeom>
          </p:spPr>
          <p:txBody>
            <a:bodyPr lIns="0" tIns="0" rIns="0" bIns="0" rtlCol="0" anchor="t">
              <a:spAutoFit/>
            </a:bodyPr>
            <a:lstStyle/>
            <a:p>
              <a:pPr algn="ctr">
                <a:lnSpc>
                  <a:spcPts val="4064"/>
                </a:lnSpc>
                <a:spcBef>
                  <a:spcPct val="0"/>
                </a:spcBef>
              </a:pPr>
              <a:r>
                <a:rPr lang="en-US" sz="2903" b="1">
                  <a:solidFill>
                    <a:srgbClr val="000000"/>
                  </a:solidFill>
                  <a:latin typeface="Open Sans Bold"/>
                  <a:ea typeface="Open Sans Bold"/>
                  <a:cs typeface="Open Sans Bold"/>
                  <a:sym typeface="Open Sans Bold"/>
                </a:rPr>
                <a:t>Simplex</a:t>
              </a:r>
            </a:p>
          </p:txBody>
        </p:sp>
        <p:sp>
          <p:nvSpPr>
            <p:cNvPr id="45" name="TextBox 45"/>
            <p:cNvSpPr txBox="1"/>
            <p:nvPr/>
          </p:nvSpPr>
          <p:spPr>
            <a:xfrm>
              <a:off x="9557912" y="1137647"/>
              <a:ext cx="3181619" cy="635092"/>
            </a:xfrm>
            <a:prstGeom prst="rect">
              <a:avLst/>
            </a:prstGeom>
          </p:spPr>
          <p:txBody>
            <a:bodyPr lIns="0" tIns="0" rIns="0" bIns="0" rtlCol="0" anchor="t">
              <a:spAutoFit/>
            </a:bodyPr>
            <a:lstStyle/>
            <a:p>
              <a:pPr algn="ctr">
                <a:lnSpc>
                  <a:spcPts val="4064"/>
                </a:lnSpc>
                <a:spcBef>
                  <a:spcPct val="0"/>
                </a:spcBef>
              </a:pPr>
              <a:r>
                <a:rPr lang="en-US" sz="2903" b="1">
                  <a:solidFill>
                    <a:srgbClr val="000000"/>
                  </a:solidFill>
                  <a:latin typeface="Open Sans Bold"/>
                  <a:ea typeface="Open Sans Bold"/>
                  <a:cs typeface="Open Sans Bold"/>
                  <a:sym typeface="Open Sans Bold"/>
                </a:rPr>
                <a:t>Half Duplex</a:t>
              </a:r>
            </a:p>
          </p:txBody>
        </p:sp>
        <p:sp>
          <p:nvSpPr>
            <p:cNvPr id="46" name="TextBox 46"/>
            <p:cNvSpPr txBox="1"/>
            <p:nvPr/>
          </p:nvSpPr>
          <p:spPr>
            <a:xfrm>
              <a:off x="17086837" y="1137647"/>
              <a:ext cx="3181619" cy="635092"/>
            </a:xfrm>
            <a:prstGeom prst="rect">
              <a:avLst/>
            </a:prstGeom>
          </p:spPr>
          <p:txBody>
            <a:bodyPr lIns="0" tIns="0" rIns="0" bIns="0" rtlCol="0" anchor="t">
              <a:spAutoFit/>
            </a:bodyPr>
            <a:lstStyle/>
            <a:p>
              <a:pPr algn="ctr">
                <a:lnSpc>
                  <a:spcPts val="4064"/>
                </a:lnSpc>
                <a:spcBef>
                  <a:spcPct val="0"/>
                </a:spcBef>
              </a:pPr>
              <a:r>
                <a:rPr lang="en-US" sz="2903" b="1">
                  <a:solidFill>
                    <a:srgbClr val="000000"/>
                  </a:solidFill>
                  <a:latin typeface="Open Sans Bold"/>
                  <a:ea typeface="Open Sans Bold"/>
                  <a:cs typeface="Open Sans Bold"/>
                  <a:sym typeface="Open Sans Bold"/>
                </a:rPr>
                <a:t>Full Duplex</a:t>
              </a:r>
            </a:p>
          </p:txBody>
        </p:sp>
        <p:sp>
          <p:nvSpPr>
            <p:cNvPr id="47" name="TextBox 47"/>
            <p:cNvSpPr txBox="1"/>
            <p:nvPr/>
          </p:nvSpPr>
          <p:spPr>
            <a:xfrm>
              <a:off x="379952" y="4823698"/>
              <a:ext cx="6648953" cy="666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Data flow is one-way only.</a:t>
              </a:r>
            </a:p>
          </p:txBody>
        </p:sp>
        <p:sp>
          <p:nvSpPr>
            <p:cNvPr id="48" name="TextBox 48"/>
            <p:cNvSpPr txBox="1"/>
            <p:nvPr/>
          </p:nvSpPr>
          <p:spPr>
            <a:xfrm>
              <a:off x="7826728" y="4823698"/>
              <a:ext cx="6648953" cy="13779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Data flow in two ways but not at the same time.</a:t>
              </a:r>
            </a:p>
          </p:txBody>
        </p:sp>
        <p:sp>
          <p:nvSpPr>
            <p:cNvPr id="49" name="TextBox 49"/>
            <p:cNvSpPr txBox="1"/>
            <p:nvPr/>
          </p:nvSpPr>
          <p:spPr>
            <a:xfrm>
              <a:off x="15432836" y="4823698"/>
              <a:ext cx="6648953" cy="13779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Data flow in two way but at the same time.</a:t>
              </a:r>
            </a:p>
          </p:txBody>
        </p:sp>
        <p:sp>
          <p:nvSpPr>
            <p:cNvPr id="50" name="Freeform 50"/>
            <p:cNvSpPr/>
            <p:nvPr/>
          </p:nvSpPr>
          <p:spPr>
            <a:xfrm>
              <a:off x="18992858" y="3210746"/>
              <a:ext cx="244211" cy="434154"/>
            </a:xfrm>
            <a:custGeom>
              <a:avLst/>
              <a:gdLst/>
              <a:ahLst/>
              <a:cxnLst/>
              <a:rect l="l" t="t" r="r" b="b"/>
              <a:pathLst>
                <a:path w="244211" h="434154">
                  <a:moveTo>
                    <a:pt x="0" y="0"/>
                  </a:moveTo>
                  <a:lnTo>
                    <a:pt x="244212" y="0"/>
                  </a:lnTo>
                  <a:lnTo>
                    <a:pt x="244212" y="434153"/>
                  </a:lnTo>
                  <a:lnTo>
                    <a:pt x="0" y="4341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51" name="Freeform 51"/>
            <p:cNvSpPr/>
            <p:nvPr/>
          </p:nvSpPr>
          <p:spPr>
            <a:xfrm flipH="1">
              <a:off x="18024747" y="3548221"/>
              <a:ext cx="244211" cy="434154"/>
            </a:xfrm>
            <a:custGeom>
              <a:avLst/>
              <a:gdLst/>
              <a:ahLst/>
              <a:cxnLst/>
              <a:rect l="l" t="t" r="r" b="b"/>
              <a:pathLst>
                <a:path w="244211" h="434154">
                  <a:moveTo>
                    <a:pt x="244211" y="0"/>
                  </a:moveTo>
                  <a:lnTo>
                    <a:pt x="0" y="0"/>
                  </a:lnTo>
                  <a:lnTo>
                    <a:pt x="0" y="434154"/>
                  </a:lnTo>
                  <a:lnTo>
                    <a:pt x="244211" y="434154"/>
                  </a:lnTo>
                  <a:lnTo>
                    <a:pt x="24421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sp>
        <p:nvSpPr>
          <p:cNvPr id="52" name="TextBox 52"/>
          <p:cNvSpPr txBox="1"/>
          <p:nvPr/>
        </p:nvSpPr>
        <p:spPr>
          <a:xfrm>
            <a:off x="246002" y="1126"/>
            <a:ext cx="8482213" cy="917321"/>
          </a:xfrm>
          <a:prstGeom prst="rect">
            <a:avLst/>
          </a:prstGeom>
        </p:spPr>
        <p:txBody>
          <a:bodyPr lIns="0" tIns="0" rIns="0" bIns="0" rtlCol="0" anchor="t">
            <a:spAutoFit/>
          </a:bodyPr>
          <a:lstStyle/>
          <a:p>
            <a:pPr marL="0" lvl="0" indent="0" algn="l">
              <a:lnSpc>
                <a:spcPts val="3471"/>
              </a:lnSpc>
              <a:spcBef>
                <a:spcPct val="0"/>
              </a:spcBef>
            </a:pPr>
            <a:r>
              <a:rPr lang="en-US" sz="3099" b="1" spc="-92">
                <a:solidFill>
                  <a:srgbClr val="FFFFFF"/>
                </a:solidFill>
                <a:latin typeface="Poppins Bold"/>
                <a:ea typeface="Poppins Bold"/>
                <a:cs typeface="Poppins Bold"/>
                <a:sym typeface="Poppins Bold"/>
              </a:rPr>
              <a:t>2.2 Designs and Structures of Network Topologies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TextBox 3"/>
          <p:cNvSpPr txBox="1"/>
          <p:nvPr/>
        </p:nvSpPr>
        <p:spPr>
          <a:xfrm>
            <a:off x="402046" y="1474448"/>
            <a:ext cx="42774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Topology</a:t>
            </a:r>
          </a:p>
        </p:txBody>
      </p:sp>
      <p:sp>
        <p:nvSpPr>
          <p:cNvPr id="4" name="AutoShape 4"/>
          <p:cNvSpPr/>
          <p:nvPr/>
        </p:nvSpPr>
        <p:spPr>
          <a:xfrm flipV="1">
            <a:off x="402080" y="2209923"/>
            <a:ext cx="2889150" cy="17904"/>
          </a:xfrm>
          <a:prstGeom prst="line">
            <a:avLst/>
          </a:prstGeom>
          <a:ln w="66675" cap="rnd">
            <a:solidFill>
              <a:srgbClr val="FF1495"/>
            </a:solidFill>
            <a:prstDash val="solid"/>
            <a:headEnd type="none" w="sm" len="sm"/>
            <a:tailEnd type="oval" w="lg" len="lg"/>
          </a:ln>
        </p:spPr>
        <p:txBody>
          <a:bodyPr/>
          <a:lstStyle/>
          <a:p>
            <a:endParaRPr lang="en-PH"/>
          </a:p>
        </p:txBody>
      </p:sp>
      <p:grpSp>
        <p:nvGrpSpPr>
          <p:cNvPr id="5" name="Group 5"/>
          <p:cNvGrpSpPr/>
          <p:nvPr/>
        </p:nvGrpSpPr>
        <p:grpSpPr>
          <a:xfrm>
            <a:off x="0" y="-36799"/>
            <a:ext cx="9251830" cy="1065499"/>
            <a:chOff x="0" y="0"/>
            <a:chExt cx="3442595" cy="396471"/>
          </a:xfrm>
        </p:grpSpPr>
        <p:sp>
          <p:nvSpPr>
            <p:cNvPr id="6" name="Freeform 6"/>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7" name="Freeform 7"/>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8" name="TextBox 8"/>
          <p:cNvSpPr txBox="1"/>
          <p:nvPr/>
        </p:nvSpPr>
        <p:spPr>
          <a:xfrm>
            <a:off x="402046" y="2309323"/>
            <a:ext cx="16631009"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Before learning about topologies, we need to know what are the data transmission modes and methods.  </a:t>
            </a:r>
          </a:p>
        </p:txBody>
      </p:sp>
      <p:grpSp>
        <p:nvGrpSpPr>
          <p:cNvPr id="9" name="Group 9"/>
          <p:cNvGrpSpPr/>
          <p:nvPr/>
        </p:nvGrpSpPr>
        <p:grpSpPr>
          <a:xfrm>
            <a:off x="888427" y="4387840"/>
            <a:ext cx="5437144" cy="5704099"/>
            <a:chOff x="0" y="0"/>
            <a:chExt cx="1256994" cy="1318711"/>
          </a:xfrm>
        </p:grpSpPr>
        <p:sp>
          <p:nvSpPr>
            <p:cNvPr id="10" name="Freeform 10"/>
            <p:cNvSpPr/>
            <p:nvPr/>
          </p:nvSpPr>
          <p:spPr>
            <a:xfrm>
              <a:off x="0" y="0"/>
              <a:ext cx="1256994" cy="1318711"/>
            </a:xfrm>
            <a:custGeom>
              <a:avLst/>
              <a:gdLst/>
              <a:ahLst/>
              <a:cxnLst/>
              <a:rect l="l" t="t" r="r" b="b"/>
              <a:pathLst>
                <a:path w="1256994" h="1318711">
                  <a:moveTo>
                    <a:pt x="72619" y="0"/>
                  </a:moveTo>
                  <a:lnTo>
                    <a:pt x="1184376" y="0"/>
                  </a:lnTo>
                  <a:cubicBezTo>
                    <a:pt x="1224482" y="0"/>
                    <a:pt x="1256994" y="32512"/>
                    <a:pt x="1256994" y="72619"/>
                  </a:cubicBezTo>
                  <a:lnTo>
                    <a:pt x="1256994" y="1246092"/>
                  </a:lnTo>
                  <a:cubicBezTo>
                    <a:pt x="1256994" y="1265352"/>
                    <a:pt x="1249343" y="1283823"/>
                    <a:pt x="1235725" y="1297441"/>
                  </a:cubicBezTo>
                  <a:cubicBezTo>
                    <a:pt x="1222106" y="1311060"/>
                    <a:pt x="1203635" y="1318711"/>
                    <a:pt x="1184376" y="1318711"/>
                  </a:cubicBezTo>
                  <a:lnTo>
                    <a:pt x="72619" y="1318711"/>
                  </a:lnTo>
                  <a:cubicBezTo>
                    <a:pt x="32512" y="1318711"/>
                    <a:pt x="0" y="1286198"/>
                    <a:pt x="0" y="1246092"/>
                  </a:cubicBezTo>
                  <a:lnTo>
                    <a:pt x="0" y="72619"/>
                  </a:lnTo>
                  <a:cubicBezTo>
                    <a:pt x="0" y="32512"/>
                    <a:pt x="32512" y="0"/>
                    <a:pt x="72619" y="0"/>
                  </a:cubicBezTo>
                  <a:close/>
                </a:path>
              </a:pathLst>
            </a:custGeom>
            <a:solidFill>
              <a:srgbClr val="F2F2F2"/>
            </a:solidFill>
          </p:spPr>
          <p:txBody>
            <a:bodyPr/>
            <a:lstStyle/>
            <a:p>
              <a:endParaRPr lang="en-PH"/>
            </a:p>
          </p:txBody>
        </p:sp>
        <p:sp>
          <p:nvSpPr>
            <p:cNvPr id="11" name="TextBox 11"/>
            <p:cNvSpPr txBox="1"/>
            <p:nvPr/>
          </p:nvSpPr>
          <p:spPr>
            <a:xfrm>
              <a:off x="0" y="-28575"/>
              <a:ext cx="1256994" cy="1347286"/>
            </a:xfrm>
            <a:prstGeom prst="rect">
              <a:avLst/>
            </a:prstGeom>
          </p:spPr>
          <p:txBody>
            <a:bodyPr lIns="50800" tIns="50800" rIns="50800" bIns="50800" rtlCol="0" anchor="ctr"/>
            <a:lstStyle/>
            <a:p>
              <a:pPr algn="ctr">
                <a:lnSpc>
                  <a:spcPts val="2595"/>
                </a:lnSpc>
              </a:pPr>
              <a:endParaRPr/>
            </a:p>
          </p:txBody>
        </p:sp>
      </p:grpSp>
      <p:grpSp>
        <p:nvGrpSpPr>
          <p:cNvPr id="12" name="Group 12"/>
          <p:cNvGrpSpPr/>
          <p:nvPr/>
        </p:nvGrpSpPr>
        <p:grpSpPr>
          <a:xfrm>
            <a:off x="1002665" y="4550474"/>
            <a:ext cx="5157441" cy="736804"/>
            <a:chOff x="0" y="0"/>
            <a:chExt cx="1495094" cy="213592"/>
          </a:xfrm>
        </p:grpSpPr>
        <p:sp>
          <p:nvSpPr>
            <p:cNvPr id="13" name="Freeform 13"/>
            <p:cNvSpPr/>
            <p:nvPr/>
          </p:nvSpPr>
          <p:spPr>
            <a:xfrm>
              <a:off x="0" y="0"/>
              <a:ext cx="1495094" cy="213592"/>
            </a:xfrm>
            <a:custGeom>
              <a:avLst/>
              <a:gdLst/>
              <a:ahLst/>
              <a:cxnLst/>
              <a:rect l="l" t="t" r="r" b="b"/>
              <a:pathLst>
                <a:path w="1495094" h="213592">
                  <a:moveTo>
                    <a:pt x="76557" y="0"/>
                  </a:moveTo>
                  <a:lnTo>
                    <a:pt x="1418537" y="0"/>
                  </a:lnTo>
                  <a:cubicBezTo>
                    <a:pt x="1438841" y="0"/>
                    <a:pt x="1458314" y="8066"/>
                    <a:pt x="1472671" y="22423"/>
                  </a:cubicBezTo>
                  <a:cubicBezTo>
                    <a:pt x="1487028" y="36780"/>
                    <a:pt x="1495094" y="56253"/>
                    <a:pt x="1495094" y="76557"/>
                  </a:cubicBezTo>
                  <a:lnTo>
                    <a:pt x="1495094" y="137035"/>
                  </a:lnTo>
                  <a:cubicBezTo>
                    <a:pt x="1495094" y="179317"/>
                    <a:pt x="1460818" y="213592"/>
                    <a:pt x="1418537" y="213592"/>
                  </a:cubicBezTo>
                  <a:lnTo>
                    <a:pt x="76557" y="213592"/>
                  </a:lnTo>
                  <a:cubicBezTo>
                    <a:pt x="56253" y="213592"/>
                    <a:pt x="36780" y="205527"/>
                    <a:pt x="22423" y="191169"/>
                  </a:cubicBezTo>
                  <a:cubicBezTo>
                    <a:pt x="8066" y="176812"/>
                    <a:pt x="0" y="157340"/>
                    <a:pt x="0" y="137035"/>
                  </a:cubicBezTo>
                  <a:lnTo>
                    <a:pt x="0" y="76557"/>
                  </a:lnTo>
                  <a:cubicBezTo>
                    <a:pt x="0" y="56253"/>
                    <a:pt x="8066" y="36780"/>
                    <a:pt x="22423" y="22423"/>
                  </a:cubicBezTo>
                  <a:cubicBezTo>
                    <a:pt x="36780" y="8066"/>
                    <a:pt x="56253" y="0"/>
                    <a:pt x="76557" y="0"/>
                  </a:cubicBezTo>
                  <a:close/>
                </a:path>
              </a:pathLst>
            </a:custGeom>
            <a:solidFill>
              <a:srgbClr val="FFDE59"/>
            </a:solidFill>
          </p:spPr>
          <p:txBody>
            <a:bodyPr/>
            <a:lstStyle/>
            <a:p>
              <a:endParaRPr lang="en-PH"/>
            </a:p>
          </p:txBody>
        </p:sp>
        <p:sp>
          <p:nvSpPr>
            <p:cNvPr id="14" name="TextBox 14"/>
            <p:cNvSpPr txBox="1"/>
            <p:nvPr/>
          </p:nvSpPr>
          <p:spPr>
            <a:xfrm>
              <a:off x="0" y="-28575"/>
              <a:ext cx="1495094" cy="242167"/>
            </a:xfrm>
            <a:prstGeom prst="rect">
              <a:avLst/>
            </a:prstGeom>
          </p:spPr>
          <p:txBody>
            <a:bodyPr lIns="50800" tIns="50800" rIns="50800" bIns="50800" rtlCol="0" anchor="ctr"/>
            <a:lstStyle/>
            <a:p>
              <a:pPr algn="ctr">
                <a:lnSpc>
                  <a:spcPts val="2595"/>
                </a:lnSpc>
              </a:pPr>
              <a:endParaRPr/>
            </a:p>
          </p:txBody>
        </p:sp>
      </p:grpSp>
      <p:grpSp>
        <p:nvGrpSpPr>
          <p:cNvPr id="15" name="Group 15"/>
          <p:cNvGrpSpPr/>
          <p:nvPr/>
        </p:nvGrpSpPr>
        <p:grpSpPr>
          <a:xfrm>
            <a:off x="6531396" y="4387840"/>
            <a:ext cx="5437144" cy="5704099"/>
            <a:chOff x="0" y="0"/>
            <a:chExt cx="1256994" cy="1318711"/>
          </a:xfrm>
        </p:grpSpPr>
        <p:sp>
          <p:nvSpPr>
            <p:cNvPr id="16" name="Freeform 16"/>
            <p:cNvSpPr/>
            <p:nvPr/>
          </p:nvSpPr>
          <p:spPr>
            <a:xfrm>
              <a:off x="0" y="0"/>
              <a:ext cx="1256994" cy="1318711"/>
            </a:xfrm>
            <a:custGeom>
              <a:avLst/>
              <a:gdLst/>
              <a:ahLst/>
              <a:cxnLst/>
              <a:rect l="l" t="t" r="r" b="b"/>
              <a:pathLst>
                <a:path w="1256994" h="1318711">
                  <a:moveTo>
                    <a:pt x="72619" y="0"/>
                  </a:moveTo>
                  <a:lnTo>
                    <a:pt x="1184376" y="0"/>
                  </a:lnTo>
                  <a:cubicBezTo>
                    <a:pt x="1224482" y="0"/>
                    <a:pt x="1256994" y="32512"/>
                    <a:pt x="1256994" y="72619"/>
                  </a:cubicBezTo>
                  <a:lnTo>
                    <a:pt x="1256994" y="1246092"/>
                  </a:lnTo>
                  <a:cubicBezTo>
                    <a:pt x="1256994" y="1265352"/>
                    <a:pt x="1249343" y="1283823"/>
                    <a:pt x="1235725" y="1297441"/>
                  </a:cubicBezTo>
                  <a:cubicBezTo>
                    <a:pt x="1222106" y="1311060"/>
                    <a:pt x="1203635" y="1318711"/>
                    <a:pt x="1184376" y="1318711"/>
                  </a:cubicBezTo>
                  <a:lnTo>
                    <a:pt x="72619" y="1318711"/>
                  </a:lnTo>
                  <a:cubicBezTo>
                    <a:pt x="32512" y="1318711"/>
                    <a:pt x="0" y="1286198"/>
                    <a:pt x="0" y="1246092"/>
                  </a:cubicBezTo>
                  <a:lnTo>
                    <a:pt x="0" y="72619"/>
                  </a:lnTo>
                  <a:cubicBezTo>
                    <a:pt x="0" y="32512"/>
                    <a:pt x="32512" y="0"/>
                    <a:pt x="72619" y="0"/>
                  </a:cubicBezTo>
                  <a:close/>
                </a:path>
              </a:pathLst>
            </a:custGeom>
            <a:solidFill>
              <a:srgbClr val="F2F2F2"/>
            </a:solidFill>
          </p:spPr>
          <p:txBody>
            <a:bodyPr/>
            <a:lstStyle/>
            <a:p>
              <a:endParaRPr lang="en-PH"/>
            </a:p>
          </p:txBody>
        </p:sp>
        <p:sp>
          <p:nvSpPr>
            <p:cNvPr id="17" name="TextBox 17"/>
            <p:cNvSpPr txBox="1"/>
            <p:nvPr/>
          </p:nvSpPr>
          <p:spPr>
            <a:xfrm>
              <a:off x="0" y="-28575"/>
              <a:ext cx="1256994" cy="1347286"/>
            </a:xfrm>
            <a:prstGeom prst="rect">
              <a:avLst/>
            </a:prstGeom>
          </p:spPr>
          <p:txBody>
            <a:bodyPr lIns="50800" tIns="50800" rIns="50800" bIns="50800" rtlCol="0" anchor="ctr"/>
            <a:lstStyle/>
            <a:p>
              <a:pPr algn="ctr">
                <a:lnSpc>
                  <a:spcPts val="2595"/>
                </a:lnSpc>
              </a:pPr>
              <a:endParaRPr/>
            </a:p>
          </p:txBody>
        </p:sp>
      </p:grpSp>
      <p:grpSp>
        <p:nvGrpSpPr>
          <p:cNvPr id="18" name="Group 18"/>
          <p:cNvGrpSpPr/>
          <p:nvPr/>
        </p:nvGrpSpPr>
        <p:grpSpPr>
          <a:xfrm>
            <a:off x="6645634" y="4550474"/>
            <a:ext cx="5157441" cy="736804"/>
            <a:chOff x="0" y="0"/>
            <a:chExt cx="1495094" cy="213592"/>
          </a:xfrm>
        </p:grpSpPr>
        <p:sp>
          <p:nvSpPr>
            <p:cNvPr id="19" name="Freeform 19"/>
            <p:cNvSpPr/>
            <p:nvPr/>
          </p:nvSpPr>
          <p:spPr>
            <a:xfrm>
              <a:off x="0" y="0"/>
              <a:ext cx="1495094" cy="213592"/>
            </a:xfrm>
            <a:custGeom>
              <a:avLst/>
              <a:gdLst/>
              <a:ahLst/>
              <a:cxnLst/>
              <a:rect l="l" t="t" r="r" b="b"/>
              <a:pathLst>
                <a:path w="1495094" h="213592">
                  <a:moveTo>
                    <a:pt x="76557" y="0"/>
                  </a:moveTo>
                  <a:lnTo>
                    <a:pt x="1418537" y="0"/>
                  </a:lnTo>
                  <a:cubicBezTo>
                    <a:pt x="1438841" y="0"/>
                    <a:pt x="1458314" y="8066"/>
                    <a:pt x="1472671" y="22423"/>
                  </a:cubicBezTo>
                  <a:cubicBezTo>
                    <a:pt x="1487028" y="36780"/>
                    <a:pt x="1495094" y="56253"/>
                    <a:pt x="1495094" y="76557"/>
                  </a:cubicBezTo>
                  <a:lnTo>
                    <a:pt x="1495094" y="137035"/>
                  </a:lnTo>
                  <a:cubicBezTo>
                    <a:pt x="1495094" y="179317"/>
                    <a:pt x="1460818" y="213592"/>
                    <a:pt x="1418537" y="213592"/>
                  </a:cubicBezTo>
                  <a:lnTo>
                    <a:pt x="76557" y="213592"/>
                  </a:lnTo>
                  <a:cubicBezTo>
                    <a:pt x="56253" y="213592"/>
                    <a:pt x="36780" y="205527"/>
                    <a:pt x="22423" y="191169"/>
                  </a:cubicBezTo>
                  <a:cubicBezTo>
                    <a:pt x="8066" y="176812"/>
                    <a:pt x="0" y="157340"/>
                    <a:pt x="0" y="137035"/>
                  </a:cubicBezTo>
                  <a:lnTo>
                    <a:pt x="0" y="76557"/>
                  </a:lnTo>
                  <a:cubicBezTo>
                    <a:pt x="0" y="56253"/>
                    <a:pt x="8066" y="36780"/>
                    <a:pt x="22423" y="22423"/>
                  </a:cubicBezTo>
                  <a:cubicBezTo>
                    <a:pt x="36780" y="8066"/>
                    <a:pt x="56253" y="0"/>
                    <a:pt x="76557" y="0"/>
                  </a:cubicBezTo>
                  <a:close/>
                </a:path>
              </a:pathLst>
            </a:custGeom>
            <a:solidFill>
              <a:srgbClr val="FFDE59"/>
            </a:solidFill>
          </p:spPr>
          <p:txBody>
            <a:bodyPr/>
            <a:lstStyle/>
            <a:p>
              <a:endParaRPr lang="en-PH"/>
            </a:p>
          </p:txBody>
        </p:sp>
        <p:sp>
          <p:nvSpPr>
            <p:cNvPr id="20" name="TextBox 20"/>
            <p:cNvSpPr txBox="1"/>
            <p:nvPr/>
          </p:nvSpPr>
          <p:spPr>
            <a:xfrm>
              <a:off x="0" y="-28575"/>
              <a:ext cx="1495094" cy="242167"/>
            </a:xfrm>
            <a:prstGeom prst="rect">
              <a:avLst/>
            </a:prstGeom>
          </p:spPr>
          <p:txBody>
            <a:bodyPr lIns="50800" tIns="50800" rIns="50800" bIns="50800" rtlCol="0" anchor="ctr"/>
            <a:lstStyle/>
            <a:p>
              <a:pPr algn="ctr">
                <a:lnSpc>
                  <a:spcPts val="2595"/>
                </a:lnSpc>
              </a:pPr>
              <a:endParaRPr/>
            </a:p>
          </p:txBody>
        </p:sp>
      </p:grpSp>
      <p:grpSp>
        <p:nvGrpSpPr>
          <p:cNvPr id="21" name="Group 21"/>
          <p:cNvGrpSpPr/>
          <p:nvPr/>
        </p:nvGrpSpPr>
        <p:grpSpPr>
          <a:xfrm>
            <a:off x="12178090" y="4387840"/>
            <a:ext cx="5437144" cy="5704099"/>
            <a:chOff x="0" y="0"/>
            <a:chExt cx="1256994" cy="1318711"/>
          </a:xfrm>
        </p:grpSpPr>
        <p:sp>
          <p:nvSpPr>
            <p:cNvPr id="22" name="Freeform 22"/>
            <p:cNvSpPr/>
            <p:nvPr/>
          </p:nvSpPr>
          <p:spPr>
            <a:xfrm>
              <a:off x="0" y="0"/>
              <a:ext cx="1256994" cy="1318711"/>
            </a:xfrm>
            <a:custGeom>
              <a:avLst/>
              <a:gdLst/>
              <a:ahLst/>
              <a:cxnLst/>
              <a:rect l="l" t="t" r="r" b="b"/>
              <a:pathLst>
                <a:path w="1256994" h="1318711">
                  <a:moveTo>
                    <a:pt x="72619" y="0"/>
                  </a:moveTo>
                  <a:lnTo>
                    <a:pt x="1184376" y="0"/>
                  </a:lnTo>
                  <a:cubicBezTo>
                    <a:pt x="1224482" y="0"/>
                    <a:pt x="1256994" y="32512"/>
                    <a:pt x="1256994" y="72619"/>
                  </a:cubicBezTo>
                  <a:lnTo>
                    <a:pt x="1256994" y="1246092"/>
                  </a:lnTo>
                  <a:cubicBezTo>
                    <a:pt x="1256994" y="1265352"/>
                    <a:pt x="1249343" y="1283823"/>
                    <a:pt x="1235725" y="1297441"/>
                  </a:cubicBezTo>
                  <a:cubicBezTo>
                    <a:pt x="1222106" y="1311060"/>
                    <a:pt x="1203635" y="1318711"/>
                    <a:pt x="1184376" y="1318711"/>
                  </a:cubicBezTo>
                  <a:lnTo>
                    <a:pt x="72619" y="1318711"/>
                  </a:lnTo>
                  <a:cubicBezTo>
                    <a:pt x="32512" y="1318711"/>
                    <a:pt x="0" y="1286198"/>
                    <a:pt x="0" y="1246092"/>
                  </a:cubicBezTo>
                  <a:lnTo>
                    <a:pt x="0" y="72619"/>
                  </a:lnTo>
                  <a:cubicBezTo>
                    <a:pt x="0" y="32512"/>
                    <a:pt x="32512" y="0"/>
                    <a:pt x="72619" y="0"/>
                  </a:cubicBezTo>
                  <a:close/>
                </a:path>
              </a:pathLst>
            </a:custGeom>
            <a:solidFill>
              <a:srgbClr val="F2F2F2"/>
            </a:solidFill>
          </p:spPr>
          <p:txBody>
            <a:bodyPr/>
            <a:lstStyle/>
            <a:p>
              <a:endParaRPr lang="en-PH"/>
            </a:p>
          </p:txBody>
        </p:sp>
        <p:sp>
          <p:nvSpPr>
            <p:cNvPr id="23" name="TextBox 23"/>
            <p:cNvSpPr txBox="1"/>
            <p:nvPr/>
          </p:nvSpPr>
          <p:spPr>
            <a:xfrm>
              <a:off x="0" y="-28575"/>
              <a:ext cx="1256994" cy="1347286"/>
            </a:xfrm>
            <a:prstGeom prst="rect">
              <a:avLst/>
            </a:prstGeom>
          </p:spPr>
          <p:txBody>
            <a:bodyPr lIns="50800" tIns="50800" rIns="50800" bIns="50800" rtlCol="0" anchor="ctr"/>
            <a:lstStyle/>
            <a:p>
              <a:pPr algn="ctr">
                <a:lnSpc>
                  <a:spcPts val="2595"/>
                </a:lnSpc>
              </a:pPr>
              <a:endParaRPr/>
            </a:p>
          </p:txBody>
        </p:sp>
      </p:grpSp>
      <p:grpSp>
        <p:nvGrpSpPr>
          <p:cNvPr id="24" name="Group 24"/>
          <p:cNvGrpSpPr/>
          <p:nvPr/>
        </p:nvGrpSpPr>
        <p:grpSpPr>
          <a:xfrm>
            <a:off x="12292328" y="4550474"/>
            <a:ext cx="5157441" cy="736804"/>
            <a:chOff x="0" y="0"/>
            <a:chExt cx="1495094" cy="213592"/>
          </a:xfrm>
        </p:grpSpPr>
        <p:sp>
          <p:nvSpPr>
            <p:cNvPr id="25" name="Freeform 25"/>
            <p:cNvSpPr/>
            <p:nvPr/>
          </p:nvSpPr>
          <p:spPr>
            <a:xfrm>
              <a:off x="0" y="0"/>
              <a:ext cx="1495094" cy="213592"/>
            </a:xfrm>
            <a:custGeom>
              <a:avLst/>
              <a:gdLst/>
              <a:ahLst/>
              <a:cxnLst/>
              <a:rect l="l" t="t" r="r" b="b"/>
              <a:pathLst>
                <a:path w="1495094" h="213592">
                  <a:moveTo>
                    <a:pt x="76557" y="0"/>
                  </a:moveTo>
                  <a:lnTo>
                    <a:pt x="1418537" y="0"/>
                  </a:lnTo>
                  <a:cubicBezTo>
                    <a:pt x="1438841" y="0"/>
                    <a:pt x="1458314" y="8066"/>
                    <a:pt x="1472671" y="22423"/>
                  </a:cubicBezTo>
                  <a:cubicBezTo>
                    <a:pt x="1487028" y="36780"/>
                    <a:pt x="1495094" y="56253"/>
                    <a:pt x="1495094" y="76557"/>
                  </a:cubicBezTo>
                  <a:lnTo>
                    <a:pt x="1495094" y="137035"/>
                  </a:lnTo>
                  <a:cubicBezTo>
                    <a:pt x="1495094" y="179317"/>
                    <a:pt x="1460818" y="213592"/>
                    <a:pt x="1418537" y="213592"/>
                  </a:cubicBezTo>
                  <a:lnTo>
                    <a:pt x="76557" y="213592"/>
                  </a:lnTo>
                  <a:cubicBezTo>
                    <a:pt x="56253" y="213592"/>
                    <a:pt x="36780" y="205527"/>
                    <a:pt x="22423" y="191169"/>
                  </a:cubicBezTo>
                  <a:cubicBezTo>
                    <a:pt x="8066" y="176812"/>
                    <a:pt x="0" y="157340"/>
                    <a:pt x="0" y="137035"/>
                  </a:cubicBezTo>
                  <a:lnTo>
                    <a:pt x="0" y="76557"/>
                  </a:lnTo>
                  <a:cubicBezTo>
                    <a:pt x="0" y="56253"/>
                    <a:pt x="8066" y="36780"/>
                    <a:pt x="22423" y="22423"/>
                  </a:cubicBezTo>
                  <a:cubicBezTo>
                    <a:pt x="36780" y="8066"/>
                    <a:pt x="56253" y="0"/>
                    <a:pt x="76557" y="0"/>
                  </a:cubicBezTo>
                  <a:close/>
                </a:path>
              </a:pathLst>
            </a:custGeom>
            <a:solidFill>
              <a:srgbClr val="FFDE59"/>
            </a:solidFill>
          </p:spPr>
          <p:txBody>
            <a:bodyPr/>
            <a:lstStyle/>
            <a:p>
              <a:endParaRPr lang="en-PH"/>
            </a:p>
          </p:txBody>
        </p:sp>
        <p:sp>
          <p:nvSpPr>
            <p:cNvPr id="26" name="TextBox 26"/>
            <p:cNvSpPr txBox="1"/>
            <p:nvPr/>
          </p:nvSpPr>
          <p:spPr>
            <a:xfrm>
              <a:off x="0" y="-28575"/>
              <a:ext cx="1495094" cy="242167"/>
            </a:xfrm>
            <a:prstGeom prst="rect">
              <a:avLst/>
            </a:prstGeom>
          </p:spPr>
          <p:txBody>
            <a:bodyPr lIns="50800" tIns="50800" rIns="50800" bIns="50800" rtlCol="0" anchor="ctr"/>
            <a:lstStyle/>
            <a:p>
              <a:pPr algn="ctr">
                <a:lnSpc>
                  <a:spcPts val="2595"/>
                </a:lnSpc>
              </a:pPr>
              <a:endParaRPr/>
            </a:p>
          </p:txBody>
        </p:sp>
      </p:grpSp>
      <p:sp>
        <p:nvSpPr>
          <p:cNvPr id="27" name="Freeform 27"/>
          <p:cNvSpPr/>
          <p:nvPr/>
        </p:nvSpPr>
        <p:spPr>
          <a:xfrm>
            <a:off x="4910192" y="5455036"/>
            <a:ext cx="941020" cy="989601"/>
          </a:xfrm>
          <a:custGeom>
            <a:avLst/>
            <a:gdLst/>
            <a:ahLst/>
            <a:cxnLst/>
            <a:rect l="l" t="t" r="r" b="b"/>
            <a:pathLst>
              <a:path w="941020" h="989601">
                <a:moveTo>
                  <a:pt x="0" y="0"/>
                </a:moveTo>
                <a:lnTo>
                  <a:pt x="941020" y="0"/>
                </a:lnTo>
                <a:lnTo>
                  <a:pt x="941020" y="989601"/>
                </a:lnTo>
                <a:lnTo>
                  <a:pt x="0" y="989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8" name="Freeform 28"/>
          <p:cNvSpPr/>
          <p:nvPr/>
        </p:nvSpPr>
        <p:spPr>
          <a:xfrm flipH="1">
            <a:off x="1307399" y="5435986"/>
            <a:ext cx="941020" cy="989601"/>
          </a:xfrm>
          <a:custGeom>
            <a:avLst/>
            <a:gdLst/>
            <a:ahLst/>
            <a:cxnLst/>
            <a:rect l="l" t="t" r="r" b="b"/>
            <a:pathLst>
              <a:path w="941020" h="989601">
                <a:moveTo>
                  <a:pt x="941021" y="0"/>
                </a:moveTo>
                <a:lnTo>
                  <a:pt x="0" y="0"/>
                </a:lnTo>
                <a:lnTo>
                  <a:pt x="0" y="989601"/>
                </a:lnTo>
                <a:lnTo>
                  <a:pt x="941021" y="989601"/>
                </a:lnTo>
                <a:lnTo>
                  <a:pt x="94102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9" name="AutoShape 29"/>
          <p:cNvSpPr/>
          <p:nvPr/>
        </p:nvSpPr>
        <p:spPr>
          <a:xfrm>
            <a:off x="2248420" y="5930786"/>
            <a:ext cx="2661772" cy="19050"/>
          </a:xfrm>
          <a:prstGeom prst="line">
            <a:avLst/>
          </a:prstGeom>
          <a:ln w="19050" cap="flat">
            <a:solidFill>
              <a:srgbClr val="FF1495"/>
            </a:solidFill>
            <a:prstDash val="solid"/>
            <a:headEnd type="none" w="sm" len="sm"/>
            <a:tailEnd type="triangle" w="lg" len="med"/>
          </a:ln>
        </p:spPr>
        <p:txBody>
          <a:bodyPr/>
          <a:lstStyle/>
          <a:p>
            <a:endParaRPr lang="en-PH"/>
          </a:p>
        </p:txBody>
      </p:sp>
      <p:sp>
        <p:nvSpPr>
          <p:cNvPr id="30" name="Freeform 30"/>
          <p:cNvSpPr/>
          <p:nvPr/>
        </p:nvSpPr>
        <p:spPr>
          <a:xfrm>
            <a:off x="16000462" y="6327360"/>
            <a:ext cx="1583443" cy="1665189"/>
          </a:xfrm>
          <a:custGeom>
            <a:avLst/>
            <a:gdLst/>
            <a:ahLst/>
            <a:cxnLst/>
            <a:rect l="l" t="t" r="r" b="b"/>
            <a:pathLst>
              <a:path w="1583443" h="1665189">
                <a:moveTo>
                  <a:pt x="0" y="0"/>
                </a:moveTo>
                <a:lnTo>
                  <a:pt x="1583443" y="0"/>
                </a:lnTo>
                <a:lnTo>
                  <a:pt x="1583443" y="1665188"/>
                </a:lnTo>
                <a:lnTo>
                  <a:pt x="0" y="16651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31" name="Freeform 31"/>
          <p:cNvSpPr/>
          <p:nvPr/>
        </p:nvSpPr>
        <p:spPr>
          <a:xfrm flipH="1">
            <a:off x="12292328" y="6327360"/>
            <a:ext cx="1583443" cy="1665189"/>
          </a:xfrm>
          <a:custGeom>
            <a:avLst/>
            <a:gdLst/>
            <a:ahLst/>
            <a:cxnLst/>
            <a:rect l="l" t="t" r="r" b="b"/>
            <a:pathLst>
              <a:path w="1583443" h="1665189">
                <a:moveTo>
                  <a:pt x="1583443" y="0"/>
                </a:moveTo>
                <a:lnTo>
                  <a:pt x="0" y="0"/>
                </a:lnTo>
                <a:lnTo>
                  <a:pt x="0" y="1665188"/>
                </a:lnTo>
                <a:lnTo>
                  <a:pt x="1583443" y="1665188"/>
                </a:lnTo>
                <a:lnTo>
                  <a:pt x="158344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32" name="TextBox 32"/>
          <p:cNvSpPr txBox="1"/>
          <p:nvPr/>
        </p:nvSpPr>
        <p:spPr>
          <a:xfrm>
            <a:off x="6153275" y="3545346"/>
            <a:ext cx="5952039" cy="680569"/>
          </a:xfrm>
          <a:prstGeom prst="rect">
            <a:avLst/>
          </a:prstGeom>
        </p:spPr>
        <p:txBody>
          <a:bodyPr lIns="0" tIns="0" rIns="0" bIns="0" rtlCol="0" anchor="t">
            <a:spAutoFit/>
          </a:bodyPr>
          <a:lstStyle/>
          <a:p>
            <a:pPr algn="ctr">
              <a:lnSpc>
                <a:spcPts val="5607"/>
              </a:lnSpc>
            </a:pPr>
            <a:r>
              <a:rPr lang="en-US" sz="3115" b="1">
                <a:solidFill>
                  <a:srgbClr val="2D3240"/>
                </a:solidFill>
                <a:latin typeface="Poppins Bold"/>
                <a:ea typeface="Poppins Bold"/>
                <a:cs typeface="Poppins Bold"/>
                <a:sym typeface="Poppins Bold"/>
              </a:rPr>
              <a:t>Data Transmission Methods</a:t>
            </a:r>
          </a:p>
        </p:txBody>
      </p:sp>
      <p:sp>
        <p:nvSpPr>
          <p:cNvPr id="33" name="TextBox 33"/>
          <p:cNvSpPr txBox="1"/>
          <p:nvPr/>
        </p:nvSpPr>
        <p:spPr>
          <a:xfrm>
            <a:off x="2413892" y="4605750"/>
            <a:ext cx="2386214" cy="488226"/>
          </a:xfrm>
          <a:prstGeom prst="rect">
            <a:avLst/>
          </a:prstGeom>
        </p:spPr>
        <p:txBody>
          <a:bodyPr lIns="0" tIns="0" rIns="0" bIns="0" rtlCol="0" anchor="t">
            <a:spAutoFit/>
          </a:bodyPr>
          <a:lstStyle/>
          <a:p>
            <a:pPr algn="ctr">
              <a:lnSpc>
                <a:spcPts val="4064"/>
              </a:lnSpc>
              <a:spcBef>
                <a:spcPct val="0"/>
              </a:spcBef>
            </a:pPr>
            <a:r>
              <a:rPr lang="en-US" sz="2903" b="1">
                <a:solidFill>
                  <a:srgbClr val="000000"/>
                </a:solidFill>
                <a:latin typeface="Open Sans Bold"/>
                <a:ea typeface="Open Sans Bold"/>
                <a:cs typeface="Open Sans Bold"/>
                <a:sym typeface="Open Sans Bold"/>
              </a:rPr>
              <a:t>Broadcast</a:t>
            </a:r>
          </a:p>
        </p:txBody>
      </p:sp>
      <p:sp>
        <p:nvSpPr>
          <p:cNvPr id="34" name="TextBox 34"/>
          <p:cNvSpPr txBox="1"/>
          <p:nvPr/>
        </p:nvSpPr>
        <p:spPr>
          <a:xfrm>
            <a:off x="8056861" y="4605750"/>
            <a:ext cx="2386214" cy="488226"/>
          </a:xfrm>
          <a:prstGeom prst="rect">
            <a:avLst/>
          </a:prstGeom>
        </p:spPr>
        <p:txBody>
          <a:bodyPr lIns="0" tIns="0" rIns="0" bIns="0" rtlCol="0" anchor="t">
            <a:spAutoFit/>
          </a:bodyPr>
          <a:lstStyle/>
          <a:p>
            <a:pPr algn="ctr">
              <a:lnSpc>
                <a:spcPts val="4064"/>
              </a:lnSpc>
              <a:spcBef>
                <a:spcPct val="0"/>
              </a:spcBef>
            </a:pPr>
            <a:r>
              <a:rPr lang="en-US" sz="2903" b="1">
                <a:solidFill>
                  <a:srgbClr val="000000"/>
                </a:solidFill>
                <a:latin typeface="Open Sans Bold"/>
                <a:ea typeface="Open Sans Bold"/>
                <a:cs typeface="Open Sans Bold"/>
                <a:sym typeface="Open Sans Bold"/>
              </a:rPr>
              <a:t>Multicast</a:t>
            </a:r>
          </a:p>
        </p:txBody>
      </p:sp>
      <p:sp>
        <p:nvSpPr>
          <p:cNvPr id="35" name="TextBox 35"/>
          <p:cNvSpPr txBox="1"/>
          <p:nvPr/>
        </p:nvSpPr>
        <p:spPr>
          <a:xfrm>
            <a:off x="13703555" y="4605750"/>
            <a:ext cx="2386214" cy="488226"/>
          </a:xfrm>
          <a:prstGeom prst="rect">
            <a:avLst/>
          </a:prstGeom>
        </p:spPr>
        <p:txBody>
          <a:bodyPr lIns="0" tIns="0" rIns="0" bIns="0" rtlCol="0" anchor="t">
            <a:spAutoFit/>
          </a:bodyPr>
          <a:lstStyle/>
          <a:p>
            <a:pPr algn="ctr">
              <a:lnSpc>
                <a:spcPts val="4064"/>
              </a:lnSpc>
              <a:spcBef>
                <a:spcPct val="0"/>
              </a:spcBef>
            </a:pPr>
            <a:r>
              <a:rPr lang="en-US" sz="2903" b="1">
                <a:solidFill>
                  <a:srgbClr val="000000"/>
                </a:solidFill>
                <a:latin typeface="Open Sans Bold"/>
                <a:ea typeface="Open Sans Bold"/>
                <a:cs typeface="Open Sans Bold"/>
                <a:sym typeface="Open Sans Bold"/>
              </a:rPr>
              <a:t>Unicast</a:t>
            </a:r>
          </a:p>
        </p:txBody>
      </p:sp>
      <p:sp>
        <p:nvSpPr>
          <p:cNvPr id="36" name="TextBox 36"/>
          <p:cNvSpPr txBox="1"/>
          <p:nvPr/>
        </p:nvSpPr>
        <p:spPr>
          <a:xfrm>
            <a:off x="1113642" y="8975481"/>
            <a:ext cx="4986715" cy="5143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Open Sans"/>
                <a:ea typeface="Open Sans"/>
                <a:cs typeface="Open Sans"/>
                <a:sym typeface="Open Sans"/>
              </a:rPr>
              <a:t>One-to-all communication</a:t>
            </a:r>
          </a:p>
        </p:txBody>
      </p:sp>
      <p:sp>
        <p:nvSpPr>
          <p:cNvPr id="37" name="TextBox 37"/>
          <p:cNvSpPr txBox="1"/>
          <p:nvPr/>
        </p:nvSpPr>
        <p:spPr>
          <a:xfrm>
            <a:off x="6730997" y="8861181"/>
            <a:ext cx="4986715" cy="10477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Open Sans"/>
                <a:ea typeface="Open Sans"/>
                <a:cs typeface="Open Sans"/>
                <a:sym typeface="Open Sans"/>
              </a:rPr>
              <a:t>One to many communication</a:t>
            </a:r>
          </a:p>
        </p:txBody>
      </p:sp>
      <p:sp>
        <p:nvSpPr>
          <p:cNvPr id="38" name="Freeform 38"/>
          <p:cNvSpPr/>
          <p:nvPr/>
        </p:nvSpPr>
        <p:spPr>
          <a:xfrm>
            <a:off x="4952201" y="6588394"/>
            <a:ext cx="941020" cy="989601"/>
          </a:xfrm>
          <a:custGeom>
            <a:avLst/>
            <a:gdLst/>
            <a:ahLst/>
            <a:cxnLst/>
            <a:rect l="l" t="t" r="r" b="b"/>
            <a:pathLst>
              <a:path w="941020" h="989601">
                <a:moveTo>
                  <a:pt x="0" y="0"/>
                </a:moveTo>
                <a:lnTo>
                  <a:pt x="941020" y="0"/>
                </a:lnTo>
                <a:lnTo>
                  <a:pt x="941020" y="989601"/>
                </a:lnTo>
                <a:lnTo>
                  <a:pt x="0" y="989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39" name="AutoShape 39"/>
          <p:cNvSpPr/>
          <p:nvPr/>
        </p:nvSpPr>
        <p:spPr>
          <a:xfrm>
            <a:off x="2195179" y="6237352"/>
            <a:ext cx="2757022" cy="845843"/>
          </a:xfrm>
          <a:prstGeom prst="line">
            <a:avLst/>
          </a:prstGeom>
          <a:ln w="19050" cap="flat">
            <a:solidFill>
              <a:srgbClr val="FF1495"/>
            </a:solidFill>
            <a:prstDash val="solid"/>
            <a:headEnd type="none" w="sm" len="sm"/>
            <a:tailEnd type="triangle" w="lg" len="med"/>
          </a:ln>
        </p:spPr>
        <p:txBody>
          <a:bodyPr/>
          <a:lstStyle/>
          <a:p>
            <a:endParaRPr lang="en-PH"/>
          </a:p>
        </p:txBody>
      </p:sp>
      <p:sp>
        <p:nvSpPr>
          <p:cNvPr id="40" name="Freeform 40"/>
          <p:cNvSpPr/>
          <p:nvPr/>
        </p:nvSpPr>
        <p:spPr>
          <a:xfrm>
            <a:off x="4952201" y="7633455"/>
            <a:ext cx="941020" cy="989601"/>
          </a:xfrm>
          <a:custGeom>
            <a:avLst/>
            <a:gdLst/>
            <a:ahLst/>
            <a:cxnLst/>
            <a:rect l="l" t="t" r="r" b="b"/>
            <a:pathLst>
              <a:path w="941020" h="989601">
                <a:moveTo>
                  <a:pt x="0" y="0"/>
                </a:moveTo>
                <a:lnTo>
                  <a:pt x="941020" y="0"/>
                </a:lnTo>
                <a:lnTo>
                  <a:pt x="941020" y="989601"/>
                </a:lnTo>
                <a:lnTo>
                  <a:pt x="0" y="989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41" name="AutoShape 41"/>
          <p:cNvSpPr/>
          <p:nvPr/>
        </p:nvSpPr>
        <p:spPr>
          <a:xfrm>
            <a:off x="2192385" y="6479045"/>
            <a:ext cx="2759816" cy="1649210"/>
          </a:xfrm>
          <a:prstGeom prst="line">
            <a:avLst/>
          </a:prstGeom>
          <a:ln w="19050" cap="flat">
            <a:solidFill>
              <a:srgbClr val="FF1495"/>
            </a:solidFill>
            <a:prstDash val="solid"/>
            <a:headEnd type="none" w="sm" len="sm"/>
            <a:tailEnd type="triangle" w="lg" len="med"/>
          </a:ln>
        </p:spPr>
        <p:txBody>
          <a:bodyPr/>
          <a:lstStyle/>
          <a:p>
            <a:endParaRPr lang="en-PH"/>
          </a:p>
        </p:txBody>
      </p:sp>
      <p:sp>
        <p:nvSpPr>
          <p:cNvPr id="42" name="TextBox 42"/>
          <p:cNvSpPr txBox="1"/>
          <p:nvPr/>
        </p:nvSpPr>
        <p:spPr>
          <a:xfrm>
            <a:off x="3291436" y="5597844"/>
            <a:ext cx="561192" cy="291260"/>
          </a:xfrm>
          <a:prstGeom prst="rect">
            <a:avLst/>
          </a:prstGeom>
        </p:spPr>
        <p:txBody>
          <a:bodyPr lIns="0" tIns="0" rIns="0" bIns="0" rtlCol="0" anchor="t">
            <a:spAutoFit/>
          </a:bodyPr>
          <a:lstStyle/>
          <a:p>
            <a:pPr algn="l">
              <a:lnSpc>
                <a:spcPts val="2413"/>
              </a:lnSpc>
              <a:spcBef>
                <a:spcPct val="0"/>
              </a:spcBef>
            </a:pPr>
            <a:r>
              <a:rPr lang="en-US" sz="1723">
                <a:solidFill>
                  <a:srgbClr val="000000"/>
                </a:solidFill>
                <a:latin typeface="Open Sans"/>
                <a:ea typeface="Open Sans"/>
                <a:cs typeface="Open Sans"/>
                <a:sym typeface="Open Sans"/>
              </a:rPr>
              <a:t>Data</a:t>
            </a:r>
          </a:p>
        </p:txBody>
      </p:sp>
      <p:sp>
        <p:nvSpPr>
          <p:cNvPr id="43" name="TextBox 43"/>
          <p:cNvSpPr txBox="1"/>
          <p:nvPr/>
        </p:nvSpPr>
        <p:spPr>
          <a:xfrm rot="931768">
            <a:off x="3330228" y="6299205"/>
            <a:ext cx="561192" cy="291260"/>
          </a:xfrm>
          <a:prstGeom prst="rect">
            <a:avLst/>
          </a:prstGeom>
        </p:spPr>
        <p:txBody>
          <a:bodyPr lIns="0" tIns="0" rIns="0" bIns="0" rtlCol="0" anchor="t">
            <a:spAutoFit/>
          </a:bodyPr>
          <a:lstStyle/>
          <a:p>
            <a:pPr algn="l">
              <a:lnSpc>
                <a:spcPts val="2413"/>
              </a:lnSpc>
              <a:spcBef>
                <a:spcPct val="0"/>
              </a:spcBef>
            </a:pPr>
            <a:r>
              <a:rPr lang="en-US" sz="1723">
                <a:solidFill>
                  <a:srgbClr val="000000"/>
                </a:solidFill>
                <a:latin typeface="Open Sans"/>
                <a:ea typeface="Open Sans"/>
                <a:cs typeface="Open Sans"/>
                <a:sym typeface="Open Sans"/>
              </a:rPr>
              <a:t>Data</a:t>
            </a:r>
          </a:p>
        </p:txBody>
      </p:sp>
      <p:sp>
        <p:nvSpPr>
          <p:cNvPr id="44" name="TextBox 44"/>
          <p:cNvSpPr txBox="1"/>
          <p:nvPr/>
        </p:nvSpPr>
        <p:spPr>
          <a:xfrm rot="1782952">
            <a:off x="3091541" y="6934262"/>
            <a:ext cx="561192" cy="291260"/>
          </a:xfrm>
          <a:prstGeom prst="rect">
            <a:avLst/>
          </a:prstGeom>
        </p:spPr>
        <p:txBody>
          <a:bodyPr lIns="0" tIns="0" rIns="0" bIns="0" rtlCol="0" anchor="t">
            <a:spAutoFit/>
          </a:bodyPr>
          <a:lstStyle/>
          <a:p>
            <a:pPr algn="l">
              <a:lnSpc>
                <a:spcPts val="2413"/>
              </a:lnSpc>
              <a:spcBef>
                <a:spcPct val="0"/>
              </a:spcBef>
            </a:pPr>
            <a:r>
              <a:rPr lang="en-US" sz="1723">
                <a:solidFill>
                  <a:srgbClr val="000000"/>
                </a:solidFill>
                <a:latin typeface="Open Sans"/>
                <a:ea typeface="Open Sans"/>
                <a:cs typeface="Open Sans"/>
                <a:sym typeface="Open Sans"/>
              </a:rPr>
              <a:t>Data</a:t>
            </a:r>
          </a:p>
        </p:txBody>
      </p:sp>
      <p:sp>
        <p:nvSpPr>
          <p:cNvPr id="45" name="Freeform 45"/>
          <p:cNvSpPr/>
          <p:nvPr/>
        </p:nvSpPr>
        <p:spPr>
          <a:xfrm>
            <a:off x="10345537" y="5455036"/>
            <a:ext cx="941020" cy="989601"/>
          </a:xfrm>
          <a:custGeom>
            <a:avLst/>
            <a:gdLst/>
            <a:ahLst/>
            <a:cxnLst/>
            <a:rect l="l" t="t" r="r" b="b"/>
            <a:pathLst>
              <a:path w="941020" h="989601">
                <a:moveTo>
                  <a:pt x="0" y="0"/>
                </a:moveTo>
                <a:lnTo>
                  <a:pt x="941020" y="0"/>
                </a:lnTo>
                <a:lnTo>
                  <a:pt x="941020" y="989601"/>
                </a:lnTo>
                <a:lnTo>
                  <a:pt x="0" y="989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46" name="Freeform 46"/>
          <p:cNvSpPr/>
          <p:nvPr/>
        </p:nvSpPr>
        <p:spPr>
          <a:xfrm flipH="1">
            <a:off x="6742745" y="5435986"/>
            <a:ext cx="941020" cy="989601"/>
          </a:xfrm>
          <a:custGeom>
            <a:avLst/>
            <a:gdLst/>
            <a:ahLst/>
            <a:cxnLst/>
            <a:rect l="l" t="t" r="r" b="b"/>
            <a:pathLst>
              <a:path w="941020" h="989601">
                <a:moveTo>
                  <a:pt x="941020" y="0"/>
                </a:moveTo>
                <a:lnTo>
                  <a:pt x="0" y="0"/>
                </a:lnTo>
                <a:lnTo>
                  <a:pt x="0" y="989601"/>
                </a:lnTo>
                <a:lnTo>
                  <a:pt x="941020" y="989601"/>
                </a:lnTo>
                <a:lnTo>
                  <a:pt x="94102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47" name="AutoShape 47"/>
          <p:cNvSpPr/>
          <p:nvPr/>
        </p:nvSpPr>
        <p:spPr>
          <a:xfrm>
            <a:off x="7683765" y="5930786"/>
            <a:ext cx="2661772" cy="19050"/>
          </a:xfrm>
          <a:prstGeom prst="line">
            <a:avLst/>
          </a:prstGeom>
          <a:ln w="19050" cap="flat">
            <a:solidFill>
              <a:srgbClr val="FF1495"/>
            </a:solidFill>
            <a:prstDash val="solid"/>
            <a:headEnd type="none" w="sm" len="sm"/>
            <a:tailEnd type="triangle" w="lg" len="med"/>
          </a:ln>
        </p:spPr>
        <p:txBody>
          <a:bodyPr/>
          <a:lstStyle/>
          <a:p>
            <a:endParaRPr lang="en-PH"/>
          </a:p>
        </p:txBody>
      </p:sp>
      <p:sp>
        <p:nvSpPr>
          <p:cNvPr id="48" name="Freeform 48"/>
          <p:cNvSpPr/>
          <p:nvPr/>
        </p:nvSpPr>
        <p:spPr>
          <a:xfrm>
            <a:off x="10387546" y="6588394"/>
            <a:ext cx="941020" cy="989601"/>
          </a:xfrm>
          <a:custGeom>
            <a:avLst/>
            <a:gdLst/>
            <a:ahLst/>
            <a:cxnLst/>
            <a:rect l="l" t="t" r="r" b="b"/>
            <a:pathLst>
              <a:path w="941020" h="989601">
                <a:moveTo>
                  <a:pt x="0" y="0"/>
                </a:moveTo>
                <a:lnTo>
                  <a:pt x="941020" y="0"/>
                </a:lnTo>
                <a:lnTo>
                  <a:pt x="941020" y="989601"/>
                </a:lnTo>
                <a:lnTo>
                  <a:pt x="0" y="989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49" name="AutoShape 49"/>
          <p:cNvSpPr/>
          <p:nvPr/>
        </p:nvSpPr>
        <p:spPr>
          <a:xfrm>
            <a:off x="7630524" y="6237352"/>
            <a:ext cx="2757022" cy="845843"/>
          </a:xfrm>
          <a:prstGeom prst="line">
            <a:avLst/>
          </a:prstGeom>
          <a:ln w="19050" cap="flat">
            <a:solidFill>
              <a:srgbClr val="FF1495"/>
            </a:solidFill>
            <a:prstDash val="solid"/>
            <a:headEnd type="none" w="sm" len="sm"/>
            <a:tailEnd type="triangle" w="lg" len="med"/>
          </a:ln>
        </p:spPr>
        <p:txBody>
          <a:bodyPr/>
          <a:lstStyle/>
          <a:p>
            <a:endParaRPr lang="en-PH"/>
          </a:p>
        </p:txBody>
      </p:sp>
      <p:sp>
        <p:nvSpPr>
          <p:cNvPr id="50" name="Freeform 50"/>
          <p:cNvSpPr/>
          <p:nvPr/>
        </p:nvSpPr>
        <p:spPr>
          <a:xfrm>
            <a:off x="10387546" y="7633455"/>
            <a:ext cx="941020" cy="989601"/>
          </a:xfrm>
          <a:custGeom>
            <a:avLst/>
            <a:gdLst/>
            <a:ahLst/>
            <a:cxnLst/>
            <a:rect l="l" t="t" r="r" b="b"/>
            <a:pathLst>
              <a:path w="941020" h="989601">
                <a:moveTo>
                  <a:pt x="0" y="0"/>
                </a:moveTo>
                <a:lnTo>
                  <a:pt x="941020" y="0"/>
                </a:lnTo>
                <a:lnTo>
                  <a:pt x="941020" y="989601"/>
                </a:lnTo>
                <a:lnTo>
                  <a:pt x="0" y="989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51" name="TextBox 51"/>
          <p:cNvSpPr txBox="1"/>
          <p:nvPr/>
        </p:nvSpPr>
        <p:spPr>
          <a:xfrm>
            <a:off x="8726781" y="5597844"/>
            <a:ext cx="561192" cy="291260"/>
          </a:xfrm>
          <a:prstGeom prst="rect">
            <a:avLst/>
          </a:prstGeom>
        </p:spPr>
        <p:txBody>
          <a:bodyPr lIns="0" tIns="0" rIns="0" bIns="0" rtlCol="0" anchor="t">
            <a:spAutoFit/>
          </a:bodyPr>
          <a:lstStyle/>
          <a:p>
            <a:pPr algn="l">
              <a:lnSpc>
                <a:spcPts val="2413"/>
              </a:lnSpc>
              <a:spcBef>
                <a:spcPct val="0"/>
              </a:spcBef>
            </a:pPr>
            <a:r>
              <a:rPr lang="en-US" sz="1723">
                <a:solidFill>
                  <a:srgbClr val="000000"/>
                </a:solidFill>
                <a:latin typeface="Open Sans"/>
                <a:ea typeface="Open Sans"/>
                <a:cs typeface="Open Sans"/>
                <a:sym typeface="Open Sans"/>
              </a:rPr>
              <a:t>Data</a:t>
            </a:r>
          </a:p>
        </p:txBody>
      </p:sp>
      <p:sp>
        <p:nvSpPr>
          <p:cNvPr id="52" name="TextBox 52"/>
          <p:cNvSpPr txBox="1"/>
          <p:nvPr/>
        </p:nvSpPr>
        <p:spPr>
          <a:xfrm rot="931768">
            <a:off x="8765573" y="6299205"/>
            <a:ext cx="561192" cy="291260"/>
          </a:xfrm>
          <a:prstGeom prst="rect">
            <a:avLst/>
          </a:prstGeom>
        </p:spPr>
        <p:txBody>
          <a:bodyPr lIns="0" tIns="0" rIns="0" bIns="0" rtlCol="0" anchor="t">
            <a:spAutoFit/>
          </a:bodyPr>
          <a:lstStyle/>
          <a:p>
            <a:pPr algn="l">
              <a:lnSpc>
                <a:spcPts val="2413"/>
              </a:lnSpc>
              <a:spcBef>
                <a:spcPct val="0"/>
              </a:spcBef>
            </a:pPr>
            <a:r>
              <a:rPr lang="en-US" sz="1723">
                <a:solidFill>
                  <a:srgbClr val="000000"/>
                </a:solidFill>
                <a:latin typeface="Open Sans"/>
                <a:ea typeface="Open Sans"/>
                <a:cs typeface="Open Sans"/>
                <a:sym typeface="Open Sans"/>
              </a:rPr>
              <a:t>Data</a:t>
            </a:r>
          </a:p>
        </p:txBody>
      </p:sp>
      <p:sp>
        <p:nvSpPr>
          <p:cNvPr id="53" name="TextBox 53"/>
          <p:cNvSpPr txBox="1"/>
          <p:nvPr/>
        </p:nvSpPr>
        <p:spPr>
          <a:xfrm>
            <a:off x="12597190" y="8975481"/>
            <a:ext cx="4986715" cy="5143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Open Sans"/>
                <a:ea typeface="Open Sans"/>
                <a:cs typeface="Open Sans"/>
                <a:sym typeface="Open Sans"/>
              </a:rPr>
              <a:t>One-to-one communication</a:t>
            </a:r>
          </a:p>
        </p:txBody>
      </p:sp>
      <p:sp>
        <p:nvSpPr>
          <p:cNvPr id="54" name="AutoShape 54"/>
          <p:cNvSpPr/>
          <p:nvPr/>
        </p:nvSpPr>
        <p:spPr>
          <a:xfrm>
            <a:off x="13991448" y="6972017"/>
            <a:ext cx="1893337" cy="419"/>
          </a:xfrm>
          <a:prstGeom prst="line">
            <a:avLst/>
          </a:prstGeom>
          <a:ln w="19050" cap="flat">
            <a:solidFill>
              <a:srgbClr val="FF1495"/>
            </a:solidFill>
            <a:prstDash val="solid"/>
            <a:headEnd type="none" w="sm" len="sm"/>
            <a:tailEnd type="triangle" w="lg" len="med"/>
          </a:ln>
        </p:spPr>
        <p:txBody>
          <a:bodyPr/>
          <a:lstStyle/>
          <a:p>
            <a:endParaRPr lang="en-PH"/>
          </a:p>
        </p:txBody>
      </p:sp>
      <p:sp>
        <p:nvSpPr>
          <p:cNvPr id="55" name="AutoShape 55"/>
          <p:cNvSpPr/>
          <p:nvPr/>
        </p:nvSpPr>
        <p:spPr>
          <a:xfrm>
            <a:off x="13991448" y="7623512"/>
            <a:ext cx="1893337" cy="419"/>
          </a:xfrm>
          <a:prstGeom prst="line">
            <a:avLst/>
          </a:prstGeom>
          <a:ln w="19050" cap="flat">
            <a:solidFill>
              <a:srgbClr val="FF1495"/>
            </a:solidFill>
            <a:prstDash val="solid"/>
            <a:headEnd type="triangle" w="lg" len="med"/>
            <a:tailEnd type="none" w="sm" len="sm"/>
          </a:ln>
        </p:spPr>
        <p:txBody>
          <a:bodyPr/>
          <a:lstStyle/>
          <a:p>
            <a:endParaRPr lang="en-PH"/>
          </a:p>
        </p:txBody>
      </p:sp>
      <p:sp>
        <p:nvSpPr>
          <p:cNvPr id="56" name="TextBox 56"/>
          <p:cNvSpPr txBox="1"/>
          <p:nvPr/>
        </p:nvSpPr>
        <p:spPr>
          <a:xfrm>
            <a:off x="14657520" y="6631698"/>
            <a:ext cx="561192" cy="291260"/>
          </a:xfrm>
          <a:prstGeom prst="rect">
            <a:avLst/>
          </a:prstGeom>
        </p:spPr>
        <p:txBody>
          <a:bodyPr lIns="0" tIns="0" rIns="0" bIns="0" rtlCol="0" anchor="t">
            <a:spAutoFit/>
          </a:bodyPr>
          <a:lstStyle/>
          <a:p>
            <a:pPr algn="l">
              <a:lnSpc>
                <a:spcPts val="2413"/>
              </a:lnSpc>
              <a:spcBef>
                <a:spcPct val="0"/>
              </a:spcBef>
            </a:pPr>
            <a:r>
              <a:rPr lang="en-US" sz="1723">
                <a:solidFill>
                  <a:srgbClr val="000000"/>
                </a:solidFill>
                <a:latin typeface="Open Sans"/>
                <a:ea typeface="Open Sans"/>
                <a:cs typeface="Open Sans"/>
                <a:sym typeface="Open Sans"/>
              </a:rPr>
              <a:t>Data</a:t>
            </a:r>
          </a:p>
        </p:txBody>
      </p:sp>
      <p:sp>
        <p:nvSpPr>
          <p:cNvPr id="57" name="TextBox 57"/>
          <p:cNvSpPr txBox="1"/>
          <p:nvPr/>
        </p:nvSpPr>
        <p:spPr>
          <a:xfrm>
            <a:off x="14657520" y="7286735"/>
            <a:ext cx="561192" cy="291260"/>
          </a:xfrm>
          <a:prstGeom prst="rect">
            <a:avLst/>
          </a:prstGeom>
        </p:spPr>
        <p:txBody>
          <a:bodyPr lIns="0" tIns="0" rIns="0" bIns="0" rtlCol="0" anchor="t">
            <a:spAutoFit/>
          </a:bodyPr>
          <a:lstStyle/>
          <a:p>
            <a:pPr algn="l">
              <a:lnSpc>
                <a:spcPts val="2413"/>
              </a:lnSpc>
              <a:spcBef>
                <a:spcPct val="0"/>
              </a:spcBef>
            </a:pPr>
            <a:r>
              <a:rPr lang="en-US" sz="1723">
                <a:solidFill>
                  <a:srgbClr val="000000"/>
                </a:solidFill>
                <a:latin typeface="Open Sans"/>
                <a:ea typeface="Open Sans"/>
                <a:cs typeface="Open Sans"/>
                <a:sym typeface="Open Sans"/>
              </a:rPr>
              <a:t>Data</a:t>
            </a:r>
          </a:p>
        </p:txBody>
      </p:sp>
      <p:sp>
        <p:nvSpPr>
          <p:cNvPr id="58" name="TextBox 58"/>
          <p:cNvSpPr txBox="1"/>
          <p:nvPr/>
        </p:nvSpPr>
        <p:spPr>
          <a:xfrm>
            <a:off x="246002" y="1126"/>
            <a:ext cx="8482213" cy="917321"/>
          </a:xfrm>
          <a:prstGeom prst="rect">
            <a:avLst/>
          </a:prstGeom>
        </p:spPr>
        <p:txBody>
          <a:bodyPr lIns="0" tIns="0" rIns="0" bIns="0" rtlCol="0" anchor="t">
            <a:spAutoFit/>
          </a:bodyPr>
          <a:lstStyle/>
          <a:p>
            <a:pPr marL="0" lvl="0" indent="0" algn="l">
              <a:lnSpc>
                <a:spcPts val="3471"/>
              </a:lnSpc>
              <a:spcBef>
                <a:spcPct val="0"/>
              </a:spcBef>
            </a:pPr>
            <a:r>
              <a:rPr lang="en-US" sz="3099" b="1" spc="-92">
                <a:solidFill>
                  <a:srgbClr val="FFFFFF"/>
                </a:solidFill>
                <a:latin typeface="Poppins Bold"/>
                <a:ea typeface="Poppins Bold"/>
                <a:cs typeface="Poppins Bold"/>
                <a:sym typeface="Poppins Bold"/>
              </a:rPr>
              <a:t>2.2 Designs and Structures of Network Topologies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TextBox 3"/>
          <p:cNvSpPr txBox="1"/>
          <p:nvPr/>
        </p:nvSpPr>
        <p:spPr>
          <a:xfrm>
            <a:off x="402046" y="1474448"/>
            <a:ext cx="773214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Point-to-Point Topology</a:t>
            </a:r>
          </a:p>
        </p:txBody>
      </p:sp>
      <p:sp>
        <p:nvSpPr>
          <p:cNvPr id="4" name="TextBox 4"/>
          <p:cNvSpPr txBox="1"/>
          <p:nvPr/>
        </p:nvSpPr>
        <p:spPr>
          <a:xfrm>
            <a:off x="402046" y="2510576"/>
            <a:ext cx="16661855"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Point-to-point topology is a network configuration where two devices are directly connected to each other, forming a dedicated communication link between them.</a:t>
            </a:r>
          </a:p>
        </p:txBody>
      </p:sp>
      <p:sp>
        <p:nvSpPr>
          <p:cNvPr id="5" name="AutoShape 5"/>
          <p:cNvSpPr/>
          <p:nvPr/>
        </p:nvSpPr>
        <p:spPr>
          <a:xfrm flipV="1">
            <a:off x="402230" y="2225335"/>
            <a:ext cx="6470614" cy="35829"/>
          </a:xfrm>
          <a:prstGeom prst="line">
            <a:avLst/>
          </a:prstGeom>
          <a:ln w="66675" cap="rnd">
            <a:solidFill>
              <a:srgbClr val="FF1495"/>
            </a:solidFill>
            <a:prstDash val="solid"/>
            <a:headEnd type="none" w="sm" len="sm"/>
            <a:tailEnd type="oval" w="lg" len="lg"/>
          </a:ln>
        </p:spPr>
        <p:txBody>
          <a:bodyPr/>
          <a:lstStyle/>
          <a:p>
            <a:endParaRPr lang="en-PH"/>
          </a:p>
        </p:txBody>
      </p:sp>
      <p:grpSp>
        <p:nvGrpSpPr>
          <p:cNvPr id="6" name="Group 6"/>
          <p:cNvGrpSpPr/>
          <p:nvPr/>
        </p:nvGrpSpPr>
        <p:grpSpPr>
          <a:xfrm>
            <a:off x="0" y="-36799"/>
            <a:ext cx="9251830" cy="1065499"/>
            <a:chOff x="0" y="0"/>
            <a:chExt cx="3442595" cy="396471"/>
          </a:xfrm>
        </p:grpSpPr>
        <p:sp>
          <p:nvSpPr>
            <p:cNvPr id="7" name="Freeform 7"/>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8" name="Freeform 8"/>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9" name="Freeform 9"/>
          <p:cNvSpPr/>
          <p:nvPr/>
        </p:nvSpPr>
        <p:spPr>
          <a:xfrm flipH="1">
            <a:off x="3465721" y="3929801"/>
            <a:ext cx="2843849" cy="2990664"/>
          </a:xfrm>
          <a:custGeom>
            <a:avLst/>
            <a:gdLst/>
            <a:ahLst/>
            <a:cxnLst/>
            <a:rect l="l" t="t" r="r" b="b"/>
            <a:pathLst>
              <a:path w="2843849" h="2990664">
                <a:moveTo>
                  <a:pt x="2843849" y="0"/>
                </a:moveTo>
                <a:lnTo>
                  <a:pt x="0" y="0"/>
                </a:lnTo>
                <a:lnTo>
                  <a:pt x="0" y="2990663"/>
                </a:lnTo>
                <a:lnTo>
                  <a:pt x="2843849" y="2990663"/>
                </a:lnTo>
                <a:lnTo>
                  <a:pt x="284384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0" name="AutoShape 10"/>
          <p:cNvSpPr/>
          <p:nvPr/>
        </p:nvSpPr>
        <p:spPr>
          <a:xfrm>
            <a:off x="6309570" y="5425133"/>
            <a:ext cx="4140916" cy="0"/>
          </a:xfrm>
          <a:prstGeom prst="line">
            <a:avLst/>
          </a:prstGeom>
          <a:ln w="38100" cap="flat">
            <a:solidFill>
              <a:srgbClr val="FF1495"/>
            </a:solidFill>
            <a:prstDash val="solid"/>
            <a:headEnd type="none" w="sm" len="sm"/>
            <a:tailEnd type="none" w="sm" len="sm"/>
          </a:ln>
        </p:spPr>
        <p:txBody>
          <a:bodyPr/>
          <a:lstStyle/>
          <a:p>
            <a:endParaRPr lang="en-PH"/>
          </a:p>
        </p:txBody>
      </p:sp>
      <p:sp>
        <p:nvSpPr>
          <p:cNvPr id="11" name="Freeform 11"/>
          <p:cNvSpPr/>
          <p:nvPr/>
        </p:nvSpPr>
        <p:spPr>
          <a:xfrm>
            <a:off x="10450486" y="3929801"/>
            <a:ext cx="2843849" cy="2990664"/>
          </a:xfrm>
          <a:custGeom>
            <a:avLst/>
            <a:gdLst/>
            <a:ahLst/>
            <a:cxnLst/>
            <a:rect l="l" t="t" r="r" b="b"/>
            <a:pathLst>
              <a:path w="2843849" h="2990664">
                <a:moveTo>
                  <a:pt x="0" y="0"/>
                </a:moveTo>
                <a:lnTo>
                  <a:pt x="2843850" y="0"/>
                </a:lnTo>
                <a:lnTo>
                  <a:pt x="2843850" y="2990663"/>
                </a:lnTo>
                <a:lnTo>
                  <a:pt x="0" y="29906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12" name="Group 12"/>
          <p:cNvGrpSpPr/>
          <p:nvPr/>
        </p:nvGrpSpPr>
        <p:grpSpPr>
          <a:xfrm>
            <a:off x="4625915" y="7196689"/>
            <a:ext cx="8089891" cy="2742894"/>
            <a:chOff x="0" y="0"/>
            <a:chExt cx="1870273" cy="634120"/>
          </a:xfrm>
        </p:grpSpPr>
        <p:sp>
          <p:nvSpPr>
            <p:cNvPr id="13" name="Freeform 13"/>
            <p:cNvSpPr/>
            <p:nvPr/>
          </p:nvSpPr>
          <p:spPr>
            <a:xfrm>
              <a:off x="0" y="0"/>
              <a:ext cx="1870273" cy="634120"/>
            </a:xfrm>
            <a:custGeom>
              <a:avLst/>
              <a:gdLst/>
              <a:ahLst/>
              <a:cxnLst/>
              <a:rect l="l" t="t" r="r" b="b"/>
              <a:pathLst>
                <a:path w="1870273" h="634120">
                  <a:moveTo>
                    <a:pt x="48806" y="0"/>
                  </a:moveTo>
                  <a:lnTo>
                    <a:pt x="1821467" y="0"/>
                  </a:lnTo>
                  <a:cubicBezTo>
                    <a:pt x="1848422" y="0"/>
                    <a:pt x="1870273" y="21851"/>
                    <a:pt x="1870273" y="48806"/>
                  </a:cubicBezTo>
                  <a:lnTo>
                    <a:pt x="1870273" y="585314"/>
                  </a:lnTo>
                  <a:cubicBezTo>
                    <a:pt x="1870273" y="612269"/>
                    <a:pt x="1848422" y="634120"/>
                    <a:pt x="1821467" y="634120"/>
                  </a:cubicBezTo>
                  <a:lnTo>
                    <a:pt x="48806" y="634120"/>
                  </a:lnTo>
                  <a:cubicBezTo>
                    <a:pt x="21851" y="634120"/>
                    <a:pt x="0" y="612269"/>
                    <a:pt x="0" y="585314"/>
                  </a:cubicBezTo>
                  <a:lnTo>
                    <a:pt x="0" y="48806"/>
                  </a:lnTo>
                  <a:cubicBezTo>
                    <a:pt x="0" y="21851"/>
                    <a:pt x="21851" y="0"/>
                    <a:pt x="48806" y="0"/>
                  </a:cubicBezTo>
                  <a:close/>
                </a:path>
              </a:pathLst>
            </a:custGeom>
            <a:solidFill>
              <a:srgbClr val="F2F2F2"/>
            </a:solidFill>
          </p:spPr>
          <p:txBody>
            <a:bodyPr/>
            <a:lstStyle/>
            <a:p>
              <a:endParaRPr lang="en-PH"/>
            </a:p>
          </p:txBody>
        </p:sp>
        <p:sp>
          <p:nvSpPr>
            <p:cNvPr id="14" name="TextBox 14"/>
            <p:cNvSpPr txBox="1"/>
            <p:nvPr/>
          </p:nvSpPr>
          <p:spPr>
            <a:xfrm>
              <a:off x="0" y="-28575"/>
              <a:ext cx="1870273" cy="662695"/>
            </a:xfrm>
            <a:prstGeom prst="rect">
              <a:avLst/>
            </a:prstGeom>
          </p:spPr>
          <p:txBody>
            <a:bodyPr lIns="50800" tIns="50800" rIns="50800" bIns="50800" rtlCol="0" anchor="ctr"/>
            <a:lstStyle/>
            <a:p>
              <a:pPr algn="ctr">
                <a:lnSpc>
                  <a:spcPts val="2595"/>
                </a:lnSpc>
              </a:pPr>
              <a:endParaRPr/>
            </a:p>
          </p:txBody>
        </p:sp>
      </p:grpSp>
      <p:grpSp>
        <p:nvGrpSpPr>
          <p:cNvPr id="15" name="Group 15"/>
          <p:cNvGrpSpPr/>
          <p:nvPr/>
        </p:nvGrpSpPr>
        <p:grpSpPr>
          <a:xfrm>
            <a:off x="7196911" y="7482439"/>
            <a:ext cx="5157441" cy="736804"/>
            <a:chOff x="0" y="0"/>
            <a:chExt cx="1495094" cy="213592"/>
          </a:xfrm>
        </p:grpSpPr>
        <p:sp>
          <p:nvSpPr>
            <p:cNvPr id="16" name="Freeform 16"/>
            <p:cNvSpPr/>
            <p:nvPr/>
          </p:nvSpPr>
          <p:spPr>
            <a:xfrm>
              <a:off x="0" y="0"/>
              <a:ext cx="1495094" cy="213592"/>
            </a:xfrm>
            <a:custGeom>
              <a:avLst/>
              <a:gdLst/>
              <a:ahLst/>
              <a:cxnLst/>
              <a:rect l="l" t="t" r="r" b="b"/>
              <a:pathLst>
                <a:path w="1495094" h="213592">
                  <a:moveTo>
                    <a:pt x="76557" y="0"/>
                  </a:moveTo>
                  <a:lnTo>
                    <a:pt x="1418537" y="0"/>
                  </a:lnTo>
                  <a:cubicBezTo>
                    <a:pt x="1438841" y="0"/>
                    <a:pt x="1458314" y="8066"/>
                    <a:pt x="1472671" y="22423"/>
                  </a:cubicBezTo>
                  <a:cubicBezTo>
                    <a:pt x="1487028" y="36780"/>
                    <a:pt x="1495094" y="56253"/>
                    <a:pt x="1495094" y="76557"/>
                  </a:cubicBezTo>
                  <a:lnTo>
                    <a:pt x="1495094" y="137035"/>
                  </a:lnTo>
                  <a:cubicBezTo>
                    <a:pt x="1495094" y="179317"/>
                    <a:pt x="1460818" y="213592"/>
                    <a:pt x="1418537" y="213592"/>
                  </a:cubicBezTo>
                  <a:lnTo>
                    <a:pt x="76557" y="213592"/>
                  </a:lnTo>
                  <a:cubicBezTo>
                    <a:pt x="56253" y="213592"/>
                    <a:pt x="36780" y="205527"/>
                    <a:pt x="22423" y="191169"/>
                  </a:cubicBezTo>
                  <a:cubicBezTo>
                    <a:pt x="8066" y="176812"/>
                    <a:pt x="0" y="157340"/>
                    <a:pt x="0" y="137035"/>
                  </a:cubicBezTo>
                  <a:lnTo>
                    <a:pt x="0" y="76557"/>
                  </a:lnTo>
                  <a:cubicBezTo>
                    <a:pt x="0" y="56253"/>
                    <a:pt x="8066" y="36780"/>
                    <a:pt x="22423" y="22423"/>
                  </a:cubicBezTo>
                  <a:cubicBezTo>
                    <a:pt x="36780" y="8066"/>
                    <a:pt x="56253" y="0"/>
                    <a:pt x="76557" y="0"/>
                  </a:cubicBezTo>
                  <a:close/>
                </a:path>
              </a:pathLst>
            </a:custGeom>
            <a:solidFill>
              <a:srgbClr val="FFDE59"/>
            </a:solidFill>
          </p:spPr>
          <p:txBody>
            <a:bodyPr/>
            <a:lstStyle/>
            <a:p>
              <a:endParaRPr lang="en-PH"/>
            </a:p>
          </p:txBody>
        </p:sp>
        <p:sp>
          <p:nvSpPr>
            <p:cNvPr id="17" name="TextBox 17"/>
            <p:cNvSpPr txBox="1"/>
            <p:nvPr/>
          </p:nvSpPr>
          <p:spPr>
            <a:xfrm>
              <a:off x="0" y="-28575"/>
              <a:ext cx="1495094" cy="242167"/>
            </a:xfrm>
            <a:prstGeom prst="rect">
              <a:avLst/>
            </a:prstGeom>
          </p:spPr>
          <p:txBody>
            <a:bodyPr lIns="50800" tIns="50800" rIns="50800" bIns="50800" rtlCol="0" anchor="ctr"/>
            <a:lstStyle/>
            <a:p>
              <a:pPr algn="ctr">
                <a:lnSpc>
                  <a:spcPts val="2595"/>
                </a:lnSpc>
              </a:pPr>
              <a:endParaRPr/>
            </a:p>
          </p:txBody>
        </p:sp>
      </p:grpSp>
      <p:grpSp>
        <p:nvGrpSpPr>
          <p:cNvPr id="18" name="Group 18"/>
          <p:cNvGrpSpPr/>
          <p:nvPr/>
        </p:nvGrpSpPr>
        <p:grpSpPr>
          <a:xfrm>
            <a:off x="7196911" y="8351844"/>
            <a:ext cx="5157441" cy="1310126"/>
            <a:chOff x="0" y="0"/>
            <a:chExt cx="1495094" cy="379793"/>
          </a:xfrm>
        </p:grpSpPr>
        <p:sp>
          <p:nvSpPr>
            <p:cNvPr id="19" name="Freeform 19"/>
            <p:cNvSpPr/>
            <p:nvPr/>
          </p:nvSpPr>
          <p:spPr>
            <a:xfrm>
              <a:off x="0" y="0"/>
              <a:ext cx="1495094" cy="379793"/>
            </a:xfrm>
            <a:custGeom>
              <a:avLst/>
              <a:gdLst/>
              <a:ahLst/>
              <a:cxnLst/>
              <a:rect l="l" t="t" r="r" b="b"/>
              <a:pathLst>
                <a:path w="1495094" h="379793">
                  <a:moveTo>
                    <a:pt x="76557" y="0"/>
                  </a:moveTo>
                  <a:lnTo>
                    <a:pt x="1418537" y="0"/>
                  </a:lnTo>
                  <a:cubicBezTo>
                    <a:pt x="1438841" y="0"/>
                    <a:pt x="1458314" y="8066"/>
                    <a:pt x="1472671" y="22423"/>
                  </a:cubicBezTo>
                  <a:cubicBezTo>
                    <a:pt x="1487028" y="36780"/>
                    <a:pt x="1495094" y="56253"/>
                    <a:pt x="1495094" y="76557"/>
                  </a:cubicBezTo>
                  <a:lnTo>
                    <a:pt x="1495094" y="303236"/>
                  </a:lnTo>
                  <a:cubicBezTo>
                    <a:pt x="1495094" y="323540"/>
                    <a:pt x="1487028" y="343013"/>
                    <a:pt x="1472671" y="357370"/>
                  </a:cubicBezTo>
                  <a:cubicBezTo>
                    <a:pt x="1458314" y="371727"/>
                    <a:pt x="1438841" y="379793"/>
                    <a:pt x="1418537" y="379793"/>
                  </a:cubicBezTo>
                  <a:lnTo>
                    <a:pt x="76557" y="379793"/>
                  </a:lnTo>
                  <a:cubicBezTo>
                    <a:pt x="34276" y="379793"/>
                    <a:pt x="0" y="345518"/>
                    <a:pt x="0" y="303236"/>
                  </a:cubicBezTo>
                  <a:lnTo>
                    <a:pt x="0" y="76557"/>
                  </a:lnTo>
                  <a:cubicBezTo>
                    <a:pt x="0" y="56253"/>
                    <a:pt x="8066" y="36780"/>
                    <a:pt x="22423" y="22423"/>
                  </a:cubicBezTo>
                  <a:cubicBezTo>
                    <a:pt x="36780" y="8066"/>
                    <a:pt x="56253" y="0"/>
                    <a:pt x="76557" y="0"/>
                  </a:cubicBezTo>
                  <a:close/>
                </a:path>
              </a:pathLst>
            </a:custGeom>
            <a:solidFill>
              <a:srgbClr val="FFDE59"/>
            </a:solidFill>
          </p:spPr>
          <p:txBody>
            <a:bodyPr/>
            <a:lstStyle/>
            <a:p>
              <a:endParaRPr lang="en-PH"/>
            </a:p>
          </p:txBody>
        </p:sp>
        <p:sp>
          <p:nvSpPr>
            <p:cNvPr id="20" name="TextBox 20"/>
            <p:cNvSpPr txBox="1"/>
            <p:nvPr/>
          </p:nvSpPr>
          <p:spPr>
            <a:xfrm>
              <a:off x="0" y="-28575"/>
              <a:ext cx="1495094" cy="408368"/>
            </a:xfrm>
            <a:prstGeom prst="rect">
              <a:avLst/>
            </a:prstGeom>
          </p:spPr>
          <p:txBody>
            <a:bodyPr lIns="50800" tIns="50800" rIns="50800" bIns="50800" rtlCol="0" anchor="ctr"/>
            <a:lstStyle/>
            <a:p>
              <a:pPr algn="ctr">
                <a:lnSpc>
                  <a:spcPts val="2595"/>
                </a:lnSpc>
              </a:pPr>
              <a:endParaRPr/>
            </a:p>
          </p:txBody>
        </p:sp>
      </p:grpSp>
      <p:sp>
        <p:nvSpPr>
          <p:cNvPr id="21" name="TextBox 21"/>
          <p:cNvSpPr txBox="1"/>
          <p:nvPr/>
        </p:nvSpPr>
        <p:spPr>
          <a:xfrm>
            <a:off x="4887646" y="7401019"/>
            <a:ext cx="2142571" cy="680569"/>
          </a:xfrm>
          <a:prstGeom prst="rect">
            <a:avLst/>
          </a:prstGeom>
        </p:spPr>
        <p:txBody>
          <a:bodyPr lIns="0" tIns="0" rIns="0" bIns="0" rtlCol="0" anchor="t">
            <a:spAutoFit/>
          </a:bodyPr>
          <a:lstStyle/>
          <a:p>
            <a:pPr algn="ctr">
              <a:lnSpc>
                <a:spcPts val="5607"/>
              </a:lnSpc>
            </a:pPr>
            <a:r>
              <a:rPr lang="en-US" sz="3115" b="1">
                <a:solidFill>
                  <a:srgbClr val="2D3240"/>
                </a:solidFill>
                <a:latin typeface="Poppins Bold"/>
                <a:ea typeface="Poppins Bold"/>
                <a:cs typeface="Poppins Bold"/>
                <a:sym typeface="Poppins Bold"/>
              </a:rPr>
              <a:t>Modes</a:t>
            </a:r>
          </a:p>
        </p:txBody>
      </p:sp>
      <p:sp>
        <p:nvSpPr>
          <p:cNvPr id="22" name="TextBox 22"/>
          <p:cNvSpPr txBox="1"/>
          <p:nvPr/>
        </p:nvSpPr>
        <p:spPr>
          <a:xfrm>
            <a:off x="4887646" y="8557085"/>
            <a:ext cx="2142571" cy="680569"/>
          </a:xfrm>
          <a:prstGeom prst="rect">
            <a:avLst/>
          </a:prstGeom>
        </p:spPr>
        <p:txBody>
          <a:bodyPr lIns="0" tIns="0" rIns="0" bIns="0" rtlCol="0" anchor="t">
            <a:spAutoFit/>
          </a:bodyPr>
          <a:lstStyle/>
          <a:p>
            <a:pPr algn="ctr">
              <a:lnSpc>
                <a:spcPts val="5607"/>
              </a:lnSpc>
            </a:pPr>
            <a:r>
              <a:rPr lang="en-US" sz="3115" b="1">
                <a:solidFill>
                  <a:srgbClr val="2D3240"/>
                </a:solidFill>
                <a:latin typeface="Poppins Bold"/>
                <a:ea typeface="Poppins Bold"/>
                <a:cs typeface="Poppins Bold"/>
                <a:sym typeface="Poppins Bold"/>
              </a:rPr>
              <a:t>Methods</a:t>
            </a:r>
          </a:p>
        </p:txBody>
      </p:sp>
      <p:sp>
        <p:nvSpPr>
          <p:cNvPr id="23" name="TextBox 23"/>
          <p:cNvSpPr txBox="1"/>
          <p:nvPr/>
        </p:nvSpPr>
        <p:spPr>
          <a:xfrm>
            <a:off x="8134188" y="7562944"/>
            <a:ext cx="3398121"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Simplex or Duplex </a:t>
            </a:r>
          </a:p>
        </p:txBody>
      </p:sp>
      <p:sp>
        <p:nvSpPr>
          <p:cNvPr id="24" name="TextBox 24"/>
          <p:cNvSpPr txBox="1"/>
          <p:nvPr/>
        </p:nvSpPr>
        <p:spPr>
          <a:xfrm>
            <a:off x="8076571" y="8719010"/>
            <a:ext cx="3398121" cy="5143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Open Sans"/>
                <a:ea typeface="Open Sans"/>
                <a:cs typeface="Open Sans"/>
                <a:sym typeface="Open Sans"/>
              </a:rPr>
              <a:t>Unicast</a:t>
            </a:r>
          </a:p>
        </p:txBody>
      </p:sp>
      <p:sp>
        <p:nvSpPr>
          <p:cNvPr id="27" name="TextBox 27"/>
          <p:cNvSpPr txBox="1"/>
          <p:nvPr/>
        </p:nvSpPr>
        <p:spPr>
          <a:xfrm>
            <a:off x="246002" y="1126"/>
            <a:ext cx="8482213" cy="917321"/>
          </a:xfrm>
          <a:prstGeom prst="rect">
            <a:avLst/>
          </a:prstGeom>
        </p:spPr>
        <p:txBody>
          <a:bodyPr lIns="0" tIns="0" rIns="0" bIns="0" rtlCol="0" anchor="t">
            <a:spAutoFit/>
          </a:bodyPr>
          <a:lstStyle/>
          <a:p>
            <a:pPr marL="0" lvl="0" indent="0" algn="l">
              <a:lnSpc>
                <a:spcPts val="3471"/>
              </a:lnSpc>
              <a:spcBef>
                <a:spcPct val="0"/>
              </a:spcBef>
            </a:pPr>
            <a:r>
              <a:rPr lang="en-US" sz="3099" b="1" spc="-92">
                <a:solidFill>
                  <a:srgbClr val="FFFFFF"/>
                </a:solidFill>
                <a:latin typeface="Poppins Bold"/>
                <a:ea typeface="Poppins Bold"/>
                <a:cs typeface="Poppins Bold"/>
                <a:sym typeface="Poppins Bold"/>
              </a:rPr>
              <a:t>2.2 Designs and Structures of Network Topologies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TextBox 3"/>
          <p:cNvSpPr txBox="1"/>
          <p:nvPr/>
        </p:nvSpPr>
        <p:spPr>
          <a:xfrm>
            <a:off x="402046" y="1683488"/>
            <a:ext cx="773214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Bus Topology</a:t>
            </a:r>
          </a:p>
        </p:txBody>
      </p:sp>
      <p:sp>
        <p:nvSpPr>
          <p:cNvPr id="4" name="TextBox 4"/>
          <p:cNvSpPr txBox="1"/>
          <p:nvPr/>
        </p:nvSpPr>
        <p:spPr>
          <a:xfrm>
            <a:off x="402046" y="2510576"/>
            <a:ext cx="16661855"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Bus topology is a network configuration where all devices are connected to a single main communication cable, often referred to as the "bus" or backbone.</a:t>
            </a:r>
          </a:p>
        </p:txBody>
      </p:sp>
      <p:sp>
        <p:nvSpPr>
          <p:cNvPr id="5" name="AutoShape 5"/>
          <p:cNvSpPr/>
          <p:nvPr/>
        </p:nvSpPr>
        <p:spPr>
          <a:xfrm>
            <a:off x="402046" y="2401038"/>
            <a:ext cx="3866071" cy="0"/>
          </a:xfrm>
          <a:prstGeom prst="line">
            <a:avLst/>
          </a:prstGeom>
          <a:ln w="66675" cap="rnd">
            <a:solidFill>
              <a:srgbClr val="FF1495"/>
            </a:solidFill>
            <a:prstDash val="solid"/>
            <a:headEnd type="none" w="sm" len="sm"/>
            <a:tailEnd type="oval" w="lg" len="lg"/>
          </a:ln>
        </p:spPr>
        <p:txBody>
          <a:bodyPr/>
          <a:lstStyle/>
          <a:p>
            <a:endParaRPr lang="en-PH"/>
          </a:p>
        </p:txBody>
      </p:sp>
      <p:grpSp>
        <p:nvGrpSpPr>
          <p:cNvPr id="6" name="Group 6"/>
          <p:cNvGrpSpPr/>
          <p:nvPr/>
        </p:nvGrpSpPr>
        <p:grpSpPr>
          <a:xfrm>
            <a:off x="0" y="-36799"/>
            <a:ext cx="9251830" cy="1065499"/>
            <a:chOff x="0" y="0"/>
            <a:chExt cx="3442595" cy="396471"/>
          </a:xfrm>
        </p:grpSpPr>
        <p:sp>
          <p:nvSpPr>
            <p:cNvPr id="7" name="Freeform 7"/>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8" name="Freeform 8"/>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9" name="Group 9"/>
          <p:cNvGrpSpPr/>
          <p:nvPr/>
        </p:nvGrpSpPr>
        <p:grpSpPr>
          <a:xfrm>
            <a:off x="9514868" y="4958755"/>
            <a:ext cx="8089891" cy="4299545"/>
            <a:chOff x="0" y="0"/>
            <a:chExt cx="1870273" cy="993997"/>
          </a:xfrm>
        </p:grpSpPr>
        <p:sp>
          <p:nvSpPr>
            <p:cNvPr id="10" name="Freeform 10"/>
            <p:cNvSpPr/>
            <p:nvPr/>
          </p:nvSpPr>
          <p:spPr>
            <a:xfrm>
              <a:off x="0" y="0"/>
              <a:ext cx="1870273" cy="993997"/>
            </a:xfrm>
            <a:custGeom>
              <a:avLst/>
              <a:gdLst/>
              <a:ahLst/>
              <a:cxnLst/>
              <a:rect l="l" t="t" r="r" b="b"/>
              <a:pathLst>
                <a:path w="1870273" h="993997">
                  <a:moveTo>
                    <a:pt x="48806" y="0"/>
                  </a:moveTo>
                  <a:lnTo>
                    <a:pt x="1821467" y="0"/>
                  </a:lnTo>
                  <a:cubicBezTo>
                    <a:pt x="1848422" y="0"/>
                    <a:pt x="1870273" y="21851"/>
                    <a:pt x="1870273" y="48806"/>
                  </a:cubicBezTo>
                  <a:lnTo>
                    <a:pt x="1870273" y="945190"/>
                  </a:lnTo>
                  <a:cubicBezTo>
                    <a:pt x="1870273" y="958135"/>
                    <a:pt x="1865131" y="970549"/>
                    <a:pt x="1855978" y="979702"/>
                  </a:cubicBezTo>
                  <a:cubicBezTo>
                    <a:pt x="1846825" y="988854"/>
                    <a:pt x="1834411" y="993997"/>
                    <a:pt x="1821467" y="993997"/>
                  </a:cubicBezTo>
                  <a:lnTo>
                    <a:pt x="48806" y="993997"/>
                  </a:lnTo>
                  <a:cubicBezTo>
                    <a:pt x="21851" y="993997"/>
                    <a:pt x="0" y="972145"/>
                    <a:pt x="0" y="945190"/>
                  </a:cubicBezTo>
                  <a:lnTo>
                    <a:pt x="0" y="48806"/>
                  </a:lnTo>
                  <a:cubicBezTo>
                    <a:pt x="0" y="21851"/>
                    <a:pt x="21851" y="0"/>
                    <a:pt x="48806" y="0"/>
                  </a:cubicBezTo>
                  <a:close/>
                </a:path>
              </a:pathLst>
            </a:custGeom>
            <a:solidFill>
              <a:srgbClr val="F2F2F2"/>
            </a:solidFill>
          </p:spPr>
          <p:txBody>
            <a:bodyPr/>
            <a:lstStyle/>
            <a:p>
              <a:endParaRPr lang="en-PH"/>
            </a:p>
          </p:txBody>
        </p:sp>
        <p:sp>
          <p:nvSpPr>
            <p:cNvPr id="11" name="TextBox 11"/>
            <p:cNvSpPr txBox="1"/>
            <p:nvPr/>
          </p:nvSpPr>
          <p:spPr>
            <a:xfrm>
              <a:off x="0" y="-28575"/>
              <a:ext cx="1870273" cy="1022572"/>
            </a:xfrm>
            <a:prstGeom prst="rect">
              <a:avLst/>
            </a:prstGeom>
          </p:spPr>
          <p:txBody>
            <a:bodyPr lIns="50800" tIns="50800" rIns="50800" bIns="50800" rtlCol="0" anchor="ctr"/>
            <a:lstStyle/>
            <a:p>
              <a:pPr algn="ctr">
                <a:lnSpc>
                  <a:spcPts val="2595"/>
                </a:lnSpc>
              </a:pPr>
              <a:endParaRPr/>
            </a:p>
          </p:txBody>
        </p:sp>
      </p:grpSp>
      <p:grpSp>
        <p:nvGrpSpPr>
          <p:cNvPr id="12" name="Group 12"/>
          <p:cNvGrpSpPr/>
          <p:nvPr/>
        </p:nvGrpSpPr>
        <p:grpSpPr>
          <a:xfrm>
            <a:off x="12135726" y="5173727"/>
            <a:ext cx="5157441" cy="1772814"/>
            <a:chOff x="0" y="0"/>
            <a:chExt cx="1495094" cy="513922"/>
          </a:xfrm>
        </p:grpSpPr>
        <p:sp>
          <p:nvSpPr>
            <p:cNvPr id="13" name="Freeform 13"/>
            <p:cNvSpPr/>
            <p:nvPr/>
          </p:nvSpPr>
          <p:spPr>
            <a:xfrm>
              <a:off x="0" y="0"/>
              <a:ext cx="1495094" cy="513922"/>
            </a:xfrm>
            <a:custGeom>
              <a:avLst/>
              <a:gdLst/>
              <a:ahLst/>
              <a:cxnLst/>
              <a:rect l="l" t="t" r="r" b="b"/>
              <a:pathLst>
                <a:path w="1495094" h="513922">
                  <a:moveTo>
                    <a:pt x="76557" y="0"/>
                  </a:moveTo>
                  <a:lnTo>
                    <a:pt x="1418537" y="0"/>
                  </a:lnTo>
                  <a:cubicBezTo>
                    <a:pt x="1438841" y="0"/>
                    <a:pt x="1458314" y="8066"/>
                    <a:pt x="1472671" y="22423"/>
                  </a:cubicBezTo>
                  <a:cubicBezTo>
                    <a:pt x="1487028" y="36780"/>
                    <a:pt x="1495094" y="56253"/>
                    <a:pt x="1495094" y="76557"/>
                  </a:cubicBezTo>
                  <a:lnTo>
                    <a:pt x="1495094" y="437365"/>
                  </a:lnTo>
                  <a:cubicBezTo>
                    <a:pt x="1495094" y="457669"/>
                    <a:pt x="1487028" y="477142"/>
                    <a:pt x="1472671" y="491499"/>
                  </a:cubicBezTo>
                  <a:cubicBezTo>
                    <a:pt x="1458314" y="505856"/>
                    <a:pt x="1438841" y="513922"/>
                    <a:pt x="1418537" y="513922"/>
                  </a:cubicBezTo>
                  <a:lnTo>
                    <a:pt x="76557" y="513922"/>
                  </a:lnTo>
                  <a:cubicBezTo>
                    <a:pt x="34276" y="513922"/>
                    <a:pt x="0" y="479647"/>
                    <a:pt x="0" y="437365"/>
                  </a:cubicBezTo>
                  <a:lnTo>
                    <a:pt x="0" y="76557"/>
                  </a:lnTo>
                  <a:cubicBezTo>
                    <a:pt x="0" y="56253"/>
                    <a:pt x="8066" y="36780"/>
                    <a:pt x="22423" y="22423"/>
                  </a:cubicBezTo>
                  <a:cubicBezTo>
                    <a:pt x="36780" y="8066"/>
                    <a:pt x="56253" y="0"/>
                    <a:pt x="76557" y="0"/>
                  </a:cubicBezTo>
                  <a:close/>
                </a:path>
              </a:pathLst>
            </a:custGeom>
            <a:solidFill>
              <a:srgbClr val="FFDE59"/>
            </a:solidFill>
          </p:spPr>
          <p:txBody>
            <a:bodyPr/>
            <a:lstStyle/>
            <a:p>
              <a:endParaRPr lang="en-PH"/>
            </a:p>
          </p:txBody>
        </p:sp>
        <p:sp>
          <p:nvSpPr>
            <p:cNvPr id="14" name="TextBox 14"/>
            <p:cNvSpPr txBox="1"/>
            <p:nvPr/>
          </p:nvSpPr>
          <p:spPr>
            <a:xfrm>
              <a:off x="0" y="-28575"/>
              <a:ext cx="1495094" cy="542497"/>
            </a:xfrm>
            <a:prstGeom prst="rect">
              <a:avLst/>
            </a:prstGeom>
          </p:spPr>
          <p:txBody>
            <a:bodyPr lIns="50800" tIns="50800" rIns="50800" bIns="50800" rtlCol="0" anchor="ctr"/>
            <a:lstStyle/>
            <a:p>
              <a:pPr algn="ctr">
                <a:lnSpc>
                  <a:spcPts val="2595"/>
                </a:lnSpc>
              </a:pPr>
              <a:endParaRPr/>
            </a:p>
          </p:txBody>
        </p:sp>
      </p:grpSp>
      <p:sp>
        <p:nvSpPr>
          <p:cNvPr id="15" name="TextBox 15"/>
          <p:cNvSpPr txBox="1"/>
          <p:nvPr/>
        </p:nvSpPr>
        <p:spPr>
          <a:xfrm>
            <a:off x="9800133" y="5609715"/>
            <a:ext cx="2142571" cy="680569"/>
          </a:xfrm>
          <a:prstGeom prst="rect">
            <a:avLst/>
          </a:prstGeom>
        </p:spPr>
        <p:txBody>
          <a:bodyPr lIns="0" tIns="0" rIns="0" bIns="0" rtlCol="0" anchor="t">
            <a:spAutoFit/>
          </a:bodyPr>
          <a:lstStyle/>
          <a:p>
            <a:pPr algn="ctr">
              <a:lnSpc>
                <a:spcPts val="5607"/>
              </a:lnSpc>
            </a:pPr>
            <a:r>
              <a:rPr lang="en-US" sz="3115" b="1">
                <a:solidFill>
                  <a:srgbClr val="2D3240"/>
                </a:solidFill>
                <a:latin typeface="Poppins Bold"/>
                <a:ea typeface="Poppins Bold"/>
                <a:cs typeface="Poppins Bold"/>
                <a:sym typeface="Poppins Bold"/>
              </a:rPr>
              <a:t>Methods</a:t>
            </a:r>
          </a:p>
        </p:txBody>
      </p:sp>
      <p:sp>
        <p:nvSpPr>
          <p:cNvPr id="16" name="TextBox 16"/>
          <p:cNvSpPr txBox="1"/>
          <p:nvPr/>
        </p:nvSpPr>
        <p:spPr>
          <a:xfrm>
            <a:off x="12135726" y="5684887"/>
            <a:ext cx="5233451" cy="70167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Broadcast, as there is no direct connection between any pair of end-system. </a:t>
            </a:r>
          </a:p>
        </p:txBody>
      </p:sp>
      <p:sp>
        <p:nvSpPr>
          <p:cNvPr id="17" name="Freeform 17"/>
          <p:cNvSpPr/>
          <p:nvPr/>
        </p:nvSpPr>
        <p:spPr>
          <a:xfrm>
            <a:off x="731200" y="4527980"/>
            <a:ext cx="8226644" cy="4730320"/>
          </a:xfrm>
          <a:custGeom>
            <a:avLst/>
            <a:gdLst/>
            <a:ahLst/>
            <a:cxnLst/>
            <a:rect l="l" t="t" r="r" b="b"/>
            <a:pathLst>
              <a:path w="8226644" h="4730320">
                <a:moveTo>
                  <a:pt x="0" y="0"/>
                </a:moveTo>
                <a:lnTo>
                  <a:pt x="8226644" y="0"/>
                </a:lnTo>
                <a:lnTo>
                  <a:pt x="8226644" y="4730320"/>
                </a:lnTo>
                <a:lnTo>
                  <a:pt x="0" y="4730320"/>
                </a:lnTo>
                <a:lnTo>
                  <a:pt x="0" y="0"/>
                </a:lnTo>
                <a:close/>
              </a:path>
            </a:pathLst>
          </a:custGeom>
          <a:blipFill>
            <a:blip r:embed="rId4"/>
            <a:stretch>
              <a:fillRect/>
            </a:stretch>
          </a:blipFill>
        </p:spPr>
        <p:txBody>
          <a:bodyPr/>
          <a:lstStyle/>
          <a:p>
            <a:endParaRPr lang="en-PH"/>
          </a:p>
        </p:txBody>
      </p:sp>
      <p:sp>
        <p:nvSpPr>
          <p:cNvPr id="18" name="TextBox 18"/>
          <p:cNvSpPr txBox="1"/>
          <p:nvPr/>
        </p:nvSpPr>
        <p:spPr>
          <a:xfrm>
            <a:off x="9826460" y="7520928"/>
            <a:ext cx="2142571" cy="680569"/>
          </a:xfrm>
          <a:prstGeom prst="rect">
            <a:avLst/>
          </a:prstGeom>
        </p:spPr>
        <p:txBody>
          <a:bodyPr lIns="0" tIns="0" rIns="0" bIns="0" rtlCol="0" anchor="t">
            <a:spAutoFit/>
          </a:bodyPr>
          <a:lstStyle/>
          <a:p>
            <a:pPr algn="ctr">
              <a:lnSpc>
                <a:spcPts val="5607"/>
              </a:lnSpc>
            </a:pPr>
            <a:r>
              <a:rPr lang="en-US" sz="3115" b="1">
                <a:solidFill>
                  <a:srgbClr val="2D3240"/>
                </a:solidFill>
                <a:latin typeface="Poppins Bold"/>
                <a:ea typeface="Poppins Bold"/>
                <a:cs typeface="Poppins Bold"/>
                <a:sym typeface="Poppins Bold"/>
              </a:rPr>
              <a:t>Benefits</a:t>
            </a:r>
          </a:p>
        </p:txBody>
      </p:sp>
      <p:grpSp>
        <p:nvGrpSpPr>
          <p:cNvPr id="19" name="Group 19"/>
          <p:cNvGrpSpPr/>
          <p:nvPr/>
        </p:nvGrpSpPr>
        <p:grpSpPr>
          <a:xfrm>
            <a:off x="12135726" y="7176880"/>
            <a:ext cx="5157441" cy="1840581"/>
            <a:chOff x="0" y="0"/>
            <a:chExt cx="1495094" cy="533567"/>
          </a:xfrm>
        </p:grpSpPr>
        <p:sp>
          <p:nvSpPr>
            <p:cNvPr id="20" name="Freeform 20"/>
            <p:cNvSpPr/>
            <p:nvPr/>
          </p:nvSpPr>
          <p:spPr>
            <a:xfrm>
              <a:off x="0" y="0"/>
              <a:ext cx="1495094" cy="533567"/>
            </a:xfrm>
            <a:custGeom>
              <a:avLst/>
              <a:gdLst/>
              <a:ahLst/>
              <a:cxnLst/>
              <a:rect l="l" t="t" r="r" b="b"/>
              <a:pathLst>
                <a:path w="1495094" h="533567">
                  <a:moveTo>
                    <a:pt x="76557" y="0"/>
                  </a:moveTo>
                  <a:lnTo>
                    <a:pt x="1418537" y="0"/>
                  </a:lnTo>
                  <a:cubicBezTo>
                    <a:pt x="1438841" y="0"/>
                    <a:pt x="1458314" y="8066"/>
                    <a:pt x="1472671" y="22423"/>
                  </a:cubicBezTo>
                  <a:cubicBezTo>
                    <a:pt x="1487028" y="36780"/>
                    <a:pt x="1495094" y="56253"/>
                    <a:pt x="1495094" y="76557"/>
                  </a:cubicBezTo>
                  <a:lnTo>
                    <a:pt x="1495094" y="457010"/>
                  </a:lnTo>
                  <a:cubicBezTo>
                    <a:pt x="1495094" y="499292"/>
                    <a:pt x="1460818" y="533567"/>
                    <a:pt x="1418537" y="533567"/>
                  </a:cubicBezTo>
                  <a:lnTo>
                    <a:pt x="76557" y="533567"/>
                  </a:lnTo>
                  <a:cubicBezTo>
                    <a:pt x="56253" y="533567"/>
                    <a:pt x="36780" y="525501"/>
                    <a:pt x="22423" y="511144"/>
                  </a:cubicBezTo>
                  <a:cubicBezTo>
                    <a:pt x="8066" y="496787"/>
                    <a:pt x="0" y="477314"/>
                    <a:pt x="0" y="457010"/>
                  </a:cubicBezTo>
                  <a:lnTo>
                    <a:pt x="0" y="76557"/>
                  </a:lnTo>
                  <a:cubicBezTo>
                    <a:pt x="0" y="56253"/>
                    <a:pt x="8066" y="36780"/>
                    <a:pt x="22423" y="22423"/>
                  </a:cubicBezTo>
                  <a:cubicBezTo>
                    <a:pt x="36780" y="8066"/>
                    <a:pt x="56253" y="0"/>
                    <a:pt x="76557" y="0"/>
                  </a:cubicBezTo>
                  <a:close/>
                </a:path>
              </a:pathLst>
            </a:custGeom>
            <a:solidFill>
              <a:srgbClr val="FFDE59"/>
            </a:solidFill>
          </p:spPr>
          <p:txBody>
            <a:bodyPr/>
            <a:lstStyle/>
            <a:p>
              <a:endParaRPr lang="en-PH"/>
            </a:p>
          </p:txBody>
        </p:sp>
        <p:sp>
          <p:nvSpPr>
            <p:cNvPr id="21" name="TextBox 21"/>
            <p:cNvSpPr txBox="1"/>
            <p:nvPr/>
          </p:nvSpPr>
          <p:spPr>
            <a:xfrm>
              <a:off x="0" y="-28575"/>
              <a:ext cx="1495094" cy="562142"/>
            </a:xfrm>
            <a:prstGeom prst="rect">
              <a:avLst/>
            </a:prstGeom>
          </p:spPr>
          <p:txBody>
            <a:bodyPr lIns="50800" tIns="50800" rIns="50800" bIns="50800" rtlCol="0" anchor="ctr"/>
            <a:lstStyle/>
            <a:p>
              <a:pPr algn="ctr">
                <a:lnSpc>
                  <a:spcPts val="2595"/>
                </a:lnSpc>
              </a:pPr>
              <a:endParaRPr/>
            </a:p>
          </p:txBody>
        </p:sp>
      </p:grpSp>
      <p:sp>
        <p:nvSpPr>
          <p:cNvPr id="22" name="TextBox 22"/>
          <p:cNvSpPr txBox="1"/>
          <p:nvPr/>
        </p:nvSpPr>
        <p:spPr>
          <a:xfrm>
            <a:off x="12303820" y="7191636"/>
            <a:ext cx="4665738" cy="1678688"/>
          </a:xfrm>
          <a:prstGeom prst="rect">
            <a:avLst/>
          </a:prstGeom>
        </p:spPr>
        <p:txBody>
          <a:bodyPr lIns="0" tIns="0" rIns="0" bIns="0" rtlCol="0" anchor="t">
            <a:spAutoFit/>
          </a:bodyPr>
          <a:lstStyle/>
          <a:p>
            <a:pPr algn="ctr">
              <a:lnSpc>
                <a:spcPts val="2717"/>
              </a:lnSpc>
              <a:spcBef>
                <a:spcPct val="0"/>
              </a:spcBef>
            </a:pPr>
            <a:r>
              <a:rPr lang="en-US" sz="1940">
                <a:solidFill>
                  <a:srgbClr val="000000"/>
                </a:solidFill>
                <a:latin typeface="Open Sans"/>
                <a:ea typeface="Open Sans"/>
                <a:cs typeface="Open Sans"/>
                <a:sym typeface="Open Sans"/>
              </a:rPr>
              <a:t>The network's robustness is evident as a malfunction in an individual end-system or its connecting link doesn't impact the network's usability for other end-systems.</a:t>
            </a:r>
          </a:p>
        </p:txBody>
      </p:sp>
      <p:sp>
        <p:nvSpPr>
          <p:cNvPr id="23" name="TextBox 23"/>
          <p:cNvSpPr txBox="1"/>
          <p:nvPr/>
        </p:nvSpPr>
        <p:spPr>
          <a:xfrm>
            <a:off x="246002" y="1126"/>
            <a:ext cx="8482213" cy="917321"/>
          </a:xfrm>
          <a:prstGeom prst="rect">
            <a:avLst/>
          </a:prstGeom>
        </p:spPr>
        <p:txBody>
          <a:bodyPr lIns="0" tIns="0" rIns="0" bIns="0" rtlCol="0" anchor="t">
            <a:spAutoFit/>
          </a:bodyPr>
          <a:lstStyle/>
          <a:p>
            <a:pPr marL="0" lvl="0" indent="0" algn="l">
              <a:lnSpc>
                <a:spcPts val="3471"/>
              </a:lnSpc>
              <a:spcBef>
                <a:spcPct val="0"/>
              </a:spcBef>
            </a:pPr>
            <a:r>
              <a:rPr lang="en-US" sz="3099" b="1" spc="-92">
                <a:solidFill>
                  <a:srgbClr val="FFFFFF"/>
                </a:solidFill>
                <a:latin typeface="Poppins Bold"/>
                <a:ea typeface="Poppins Bold"/>
                <a:cs typeface="Poppins Bold"/>
                <a:sym typeface="Poppins Bold"/>
              </a:rPr>
              <a:t>2.2 Designs and Structures of Network Topologies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96627" y="2578444"/>
            <a:ext cx="2578444" cy="2578444"/>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19D97"/>
            </a:solidFill>
          </p:spPr>
          <p:txBody>
            <a:bodyPr/>
            <a:lstStyle/>
            <a:p>
              <a:endParaRPr lang="en-PH"/>
            </a:p>
          </p:txBody>
        </p:sp>
      </p:grpSp>
      <p:grpSp>
        <p:nvGrpSpPr>
          <p:cNvPr id="4" name="Group 4"/>
          <p:cNvGrpSpPr/>
          <p:nvPr/>
        </p:nvGrpSpPr>
        <p:grpSpPr>
          <a:xfrm>
            <a:off x="5018183" y="0"/>
            <a:ext cx="2578444" cy="2578444"/>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1495"/>
            </a:solidFill>
          </p:spPr>
          <p:txBody>
            <a:bodyPr/>
            <a:lstStyle/>
            <a:p>
              <a:endParaRPr lang="en-PH"/>
            </a:p>
          </p:txBody>
        </p:sp>
      </p:grpSp>
      <p:grpSp>
        <p:nvGrpSpPr>
          <p:cNvPr id="6" name="Group 6"/>
          <p:cNvGrpSpPr/>
          <p:nvPr/>
        </p:nvGrpSpPr>
        <p:grpSpPr>
          <a:xfrm>
            <a:off x="2439739" y="0"/>
            <a:ext cx="2578444" cy="2565056"/>
            <a:chOff x="0" y="0"/>
            <a:chExt cx="1913890" cy="1903953"/>
          </a:xfrm>
        </p:grpSpPr>
        <p:sp>
          <p:nvSpPr>
            <p:cNvPr id="7" name="Freeform 7"/>
            <p:cNvSpPr/>
            <p:nvPr/>
          </p:nvSpPr>
          <p:spPr>
            <a:xfrm>
              <a:off x="0" y="0"/>
              <a:ext cx="1913890" cy="1903953"/>
            </a:xfrm>
            <a:custGeom>
              <a:avLst/>
              <a:gdLst/>
              <a:ahLst/>
              <a:cxnLst/>
              <a:rect l="l" t="t" r="r" b="b"/>
              <a:pathLst>
                <a:path w="1913890" h="1903953">
                  <a:moveTo>
                    <a:pt x="0" y="0"/>
                  </a:moveTo>
                  <a:lnTo>
                    <a:pt x="1913890" y="0"/>
                  </a:lnTo>
                  <a:lnTo>
                    <a:pt x="1913890" y="1903953"/>
                  </a:lnTo>
                  <a:lnTo>
                    <a:pt x="0" y="1903953"/>
                  </a:lnTo>
                  <a:close/>
                </a:path>
              </a:pathLst>
            </a:custGeom>
            <a:solidFill>
              <a:srgbClr val="642EC7"/>
            </a:solidFill>
          </p:spPr>
          <p:txBody>
            <a:bodyPr/>
            <a:lstStyle/>
            <a:p>
              <a:endParaRPr lang="en-PH"/>
            </a:p>
          </p:txBody>
        </p:sp>
      </p:grpSp>
      <p:sp>
        <p:nvSpPr>
          <p:cNvPr id="8" name="Freeform 8"/>
          <p:cNvSpPr/>
          <p:nvPr/>
        </p:nvSpPr>
        <p:spPr>
          <a:xfrm rot="-5400000" flipH="1" flipV="1">
            <a:off x="7596627" y="0"/>
            <a:ext cx="2578444" cy="2578444"/>
          </a:xfrm>
          <a:custGeom>
            <a:avLst/>
            <a:gdLst/>
            <a:ahLst/>
            <a:cxnLst/>
            <a:rect l="l" t="t" r="r" b="b"/>
            <a:pathLst>
              <a:path w="2578444" h="2578444">
                <a:moveTo>
                  <a:pt x="2578443" y="2578444"/>
                </a:moveTo>
                <a:lnTo>
                  <a:pt x="0" y="2578444"/>
                </a:lnTo>
                <a:lnTo>
                  <a:pt x="0" y="0"/>
                </a:lnTo>
                <a:lnTo>
                  <a:pt x="2578443" y="0"/>
                </a:lnTo>
                <a:lnTo>
                  <a:pt x="2578443" y="257844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9" name="Freeform 9"/>
          <p:cNvSpPr/>
          <p:nvPr/>
        </p:nvSpPr>
        <p:spPr>
          <a:xfrm rot="-5400000">
            <a:off x="0" y="-13387"/>
            <a:ext cx="2578444" cy="2578444"/>
          </a:xfrm>
          <a:custGeom>
            <a:avLst/>
            <a:gdLst/>
            <a:ahLst/>
            <a:cxnLst/>
            <a:rect l="l" t="t" r="r" b="b"/>
            <a:pathLst>
              <a:path w="2578444" h="2578444">
                <a:moveTo>
                  <a:pt x="0" y="0"/>
                </a:moveTo>
                <a:lnTo>
                  <a:pt x="2578444" y="0"/>
                </a:lnTo>
                <a:lnTo>
                  <a:pt x="2578444" y="2578443"/>
                </a:lnTo>
                <a:lnTo>
                  <a:pt x="0" y="25784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0" name="TextBox 10"/>
          <p:cNvSpPr txBox="1"/>
          <p:nvPr/>
        </p:nvSpPr>
        <p:spPr>
          <a:xfrm>
            <a:off x="849091" y="5086350"/>
            <a:ext cx="6278706" cy="2138659"/>
          </a:xfrm>
          <a:prstGeom prst="rect">
            <a:avLst/>
          </a:prstGeom>
        </p:spPr>
        <p:txBody>
          <a:bodyPr lIns="0" tIns="0" rIns="0" bIns="0" rtlCol="0" anchor="t">
            <a:spAutoFit/>
          </a:bodyPr>
          <a:lstStyle/>
          <a:p>
            <a:pPr algn="ctr">
              <a:lnSpc>
                <a:spcPts val="8241"/>
              </a:lnSpc>
            </a:pPr>
            <a:r>
              <a:rPr lang="en-US" sz="6868" b="1">
                <a:solidFill>
                  <a:srgbClr val="FF1495"/>
                </a:solidFill>
                <a:latin typeface="Poppins Bold"/>
                <a:ea typeface="Poppins Bold"/>
                <a:cs typeface="Poppins Bold"/>
                <a:sym typeface="Poppins Bold"/>
              </a:rPr>
              <a:t>Chapter </a:t>
            </a:r>
          </a:p>
          <a:p>
            <a:pPr marL="0" lvl="0" indent="0" algn="ctr">
              <a:lnSpc>
                <a:spcPts val="8241"/>
              </a:lnSpc>
              <a:spcBef>
                <a:spcPct val="0"/>
              </a:spcBef>
            </a:pPr>
            <a:r>
              <a:rPr lang="en-US" sz="6868" b="1">
                <a:solidFill>
                  <a:srgbClr val="FF1495"/>
                </a:solidFill>
                <a:latin typeface="Poppins Bold"/>
                <a:ea typeface="Poppins Bold"/>
                <a:cs typeface="Poppins Bold"/>
                <a:sym typeface="Poppins Bold"/>
              </a:rPr>
              <a:t>Outline</a:t>
            </a:r>
          </a:p>
        </p:txBody>
      </p:sp>
      <p:grpSp>
        <p:nvGrpSpPr>
          <p:cNvPr id="11" name="Group 11"/>
          <p:cNvGrpSpPr/>
          <p:nvPr/>
        </p:nvGrpSpPr>
        <p:grpSpPr>
          <a:xfrm>
            <a:off x="7596627" y="5156887"/>
            <a:ext cx="2578444" cy="2578444"/>
            <a:chOff x="0" y="0"/>
            <a:chExt cx="1913890" cy="1913890"/>
          </a:xfrm>
        </p:grpSpPr>
        <p:sp>
          <p:nvSpPr>
            <p:cNvPr id="12" name="Freeform 1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1495"/>
            </a:solidFill>
          </p:spPr>
          <p:txBody>
            <a:bodyPr/>
            <a:lstStyle/>
            <a:p>
              <a:endParaRPr lang="en-PH"/>
            </a:p>
          </p:txBody>
        </p:sp>
      </p:grpSp>
      <p:sp>
        <p:nvSpPr>
          <p:cNvPr id="13" name="Freeform 13"/>
          <p:cNvSpPr/>
          <p:nvPr/>
        </p:nvSpPr>
        <p:spPr>
          <a:xfrm rot="5400000" flipH="1" flipV="1">
            <a:off x="7596627" y="7741113"/>
            <a:ext cx="2578444" cy="2578444"/>
          </a:xfrm>
          <a:custGeom>
            <a:avLst/>
            <a:gdLst/>
            <a:ahLst/>
            <a:cxnLst/>
            <a:rect l="l" t="t" r="r" b="b"/>
            <a:pathLst>
              <a:path w="2578444" h="2578444">
                <a:moveTo>
                  <a:pt x="2578443" y="2578444"/>
                </a:moveTo>
                <a:lnTo>
                  <a:pt x="0" y="2578444"/>
                </a:lnTo>
                <a:lnTo>
                  <a:pt x="0" y="0"/>
                </a:lnTo>
                <a:lnTo>
                  <a:pt x="2578443" y="0"/>
                </a:lnTo>
                <a:lnTo>
                  <a:pt x="2578443" y="257844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14" name="Group 14"/>
          <p:cNvGrpSpPr/>
          <p:nvPr/>
        </p:nvGrpSpPr>
        <p:grpSpPr>
          <a:xfrm>
            <a:off x="10175070" y="7735331"/>
            <a:ext cx="2578444" cy="2578444"/>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642EC7"/>
            </a:solidFill>
          </p:spPr>
          <p:txBody>
            <a:bodyPr/>
            <a:lstStyle/>
            <a:p>
              <a:endParaRPr lang="en-PH"/>
            </a:p>
          </p:txBody>
        </p:sp>
      </p:grpSp>
      <p:sp>
        <p:nvSpPr>
          <p:cNvPr id="16" name="TextBox 16"/>
          <p:cNvSpPr txBox="1"/>
          <p:nvPr/>
        </p:nvSpPr>
        <p:spPr>
          <a:xfrm>
            <a:off x="785080" y="787319"/>
            <a:ext cx="4233103" cy="1285875"/>
          </a:xfrm>
          <a:prstGeom prst="rect">
            <a:avLst/>
          </a:prstGeom>
        </p:spPr>
        <p:txBody>
          <a:bodyPr lIns="0" tIns="0" rIns="0" bIns="0" rtlCol="0" anchor="t">
            <a:spAutoFit/>
          </a:bodyPr>
          <a:lstStyle/>
          <a:p>
            <a:pPr marL="0" lvl="0" indent="0" algn="ctr">
              <a:lnSpc>
                <a:spcPts val="3344"/>
              </a:lnSpc>
              <a:spcBef>
                <a:spcPct val="0"/>
              </a:spcBef>
            </a:pPr>
            <a:r>
              <a:rPr lang="en-US" sz="2787" b="1">
                <a:solidFill>
                  <a:srgbClr val="FFFFFF"/>
                </a:solidFill>
                <a:latin typeface="Poppins Bold"/>
                <a:ea typeface="Poppins Bold"/>
                <a:cs typeface="Poppins Bold"/>
                <a:sym typeface="Poppins Bold"/>
              </a:rPr>
              <a:t>History and Advantages of Networking</a:t>
            </a:r>
          </a:p>
        </p:txBody>
      </p:sp>
      <p:sp>
        <p:nvSpPr>
          <p:cNvPr id="17" name="TextBox 17"/>
          <p:cNvSpPr txBox="1"/>
          <p:nvPr/>
        </p:nvSpPr>
        <p:spPr>
          <a:xfrm>
            <a:off x="2075486" y="387269"/>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FFFFFF"/>
                </a:solidFill>
                <a:latin typeface="Alatsi"/>
                <a:ea typeface="Alatsi"/>
                <a:cs typeface="Alatsi"/>
                <a:sym typeface="Alatsi"/>
              </a:rPr>
              <a:t>2.1</a:t>
            </a:r>
          </a:p>
        </p:txBody>
      </p:sp>
      <p:sp>
        <p:nvSpPr>
          <p:cNvPr id="18" name="TextBox 18"/>
          <p:cNvSpPr txBox="1"/>
          <p:nvPr/>
        </p:nvSpPr>
        <p:spPr>
          <a:xfrm>
            <a:off x="5133804" y="836784"/>
            <a:ext cx="2347202" cy="1516743"/>
          </a:xfrm>
          <a:prstGeom prst="rect">
            <a:avLst/>
          </a:prstGeom>
        </p:spPr>
        <p:txBody>
          <a:bodyPr lIns="0" tIns="0" rIns="0" bIns="0" rtlCol="0" anchor="t">
            <a:spAutoFit/>
          </a:bodyPr>
          <a:lstStyle/>
          <a:p>
            <a:pPr marL="0" lvl="0" indent="0" algn="ctr">
              <a:lnSpc>
                <a:spcPts val="2969"/>
              </a:lnSpc>
              <a:spcBef>
                <a:spcPct val="0"/>
              </a:spcBef>
            </a:pPr>
            <a:r>
              <a:rPr lang="en-US" sz="2474" b="1">
                <a:solidFill>
                  <a:srgbClr val="FFFFFF"/>
                </a:solidFill>
                <a:latin typeface="Poppins Bold"/>
                <a:ea typeface="Poppins Bold"/>
                <a:cs typeface="Poppins Bold"/>
                <a:sym typeface="Poppins Bold"/>
              </a:rPr>
              <a:t>Designs and Structures of Network Topologies</a:t>
            </a:r>
          </a:p>
        </p:txBody>
      </p:sp>
      <p:sp>
        <p:nvSpPr>
          <p:cNvPr id="19" name="TextBox 19"/>
          <p:cNvSpPr txBox="1"/>
          <p:nvPr/>
        </p:nvSpPr>
        <p:spPr>
          <a:xfrm>
            <a:off x="5480667" y="387269"/>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FFFFFF"/>
                </a:solidFill>
                <a:latin typeface="Alatsi"/>
                <a:ea typeface="Alatsi"/>
                <a:cs typeface="Alatsi"/>
                <a:sym typeface="Alatsi"/>
              </a:rPr>
              <a:t>2.2 </a:t>
            </a:r>
          </a:p>
        </p:txBody>
      </p:sp>
      <p:sp>
        <p:nvSpPr>
          <p:cNvPr id="20" name="TextBox 20"/>
          <p:cNvSpPr txBox="1"/>
          <p:nvPr/>
        </p:nvSpPr>
        <p:spPr>
          <a:xfrm>
            <a:off x="7596627" y="1270172"/>
            <a:ext cx="2302219" cy="1103484"/>
          </a:xfrm>
          <a:prstGeom prst="rect">
            <a:avLst/>
          </a:prstGeom>
        </p:spPr>
        <p:txBody>
          <a:bodyPr lIns="0" tIns="0" rIns="0" bIns="0" rtlCol="0" anchor="t">
            <a:spAutoFit/>
          </a:bodyPr>
          <a:lstStyle/>
          <a:p>
            <a:pPr marL="0" lvl="0" indent="0" algn="ctr">
              <a:lnSpc>
                <a:spcPts val="2884"/>
              </a:lnSpc>
              <a:spcBef>
                <a:spcPct val="0"/>
              </a:spcBef>
            </a:pPr>
            <a:r>
              <a:rPr lang="en-US" sz="2403" b="1">
                <a:solidFill>
                  <a:srgbClr val="000000"/>
                </a:solidFill>
                <a:latin typeface="Poppins Bold"/>
                <a:ea typeface="Poppins Bold"/>
                <a:cs typeface="Poppins Bold"/>
                <a:sym typeface="Poppins Bold"/>
              </a:rPr>
              <a:t>Network Transmission Media</a:t>
            </a:r>
          </a:p>
        </p:txBody>
      </p:sp>
      <p:sp>
        <p:nvSpPr>
          <p:cNvPr id="21" name="TextBox 21"/>
          <p:cNvSpPr txBox="1"/>
          <p:nvPr/>
        </p:nvSpPr>
        <p:spPr>
          <a:xfrm>
            <a:off x="7640453" y="3419990"/>
            <a:ext cx="2391742" cy="1285875"/>
          </a:xfrm>
          <a:prstGeom prst="rect">
            <a:avLst/>
          </a:prstGeom>
        </p:spPr>
        <p:txBody>
          <a:bodyPr lIns="0" tIns="0" rIns="0" bIns="0" rtlCol="0" anchor="t">
            <a:spAutoFit/>
          </a:bodyPr>
          <a:lstStyle/>
          <a:p>
            <a:pPr algn="ctr">
              <a:lnSpc>
                <a:spcPts val="3344"/>
              </a:lnSpc>
            </a:pPr>
            <a:r>
              <a:rPr lang="en-US" sz="2787" b="1">
                <a:solidFill>
                  <a:srgbClr val="FFFFFF"/>
                </a:solidFill>
                <a:latin typeface="Poppins Bold"/>
                <a:ea typeface="Poppins Bold"/>
                <a:cs typeface="Poppins Bold"/>
                <a:sym typeface="Poppins Bold"/>
              </a:rPr>
              <a:t>LAN</a:t>
            </a:r>
          </a:p>
          <a:p>
            <a:pPr algn="ctr">
              <a:lnSpc>
                <a:spcPts val="3344"/>
              </a:lnSpc>
            </a:pPr>
            <a:r>
              <a:rPr lang="en-US" sz="2787" b="1">
                <a:solidFill>
                  <a:srgbClr val="FFFFFF"/>
                </a:solidFill>
                <a:latin typeface="Poppins Bold"/>
                <a:ea typeface="Poppins Bold"/>
                <a:cs typeface="Poppins Bold"/>
                <a:sym typeface="Poppins Bold"/>
              </a:rPr>
              <a:t>Hardware</a:t>
            </a:r>
          </a:p>
          <a:p>
            <a:pPr marL="0" lvl="0" indent="0" algn="ctr">
              <a:lnSpc>
                <a:spcPts val="3344"/>
              </a:lnSpc>
              <a:spcBef>
                <a:spcPct val="0"/>
              </a:spcBef>
            </a:pPr>
            <a:r>
              <a:rPr lang="en-US" sz="2787" b="1">
                <a:solidFill>
                  <a:srgbClr val="FFFFFF"/>
                </a:solidFill>
                <a:latin typeface="Poppins Bold"/>
                <a:ea typeface="Poppins Bold"/>
                <a:cs typeface="Poppins Bold"/>
                <a:sym typeface="Poppins Bold"/>
              </a:rPr>
              <a:t> components</a:t>
            </a:r>
          </a:p>
        </p:txBody>
      </p:sp>
      <p:sp>
        <p:nvSpPr>
          <p:cNvPr id="22" name="TextBox 22"/>
          <p:cNvSpPr txBox="1"/>
          <p:nvPr/>
        </p:nvSpPr>
        <p:spPr>
          <a:xfrm>
            <a:off x="8009586" y="3019940"/>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FFFFFF"/>
                </a:solidFill>
                <a:latin typeface="Alatsi"/>
                <a:ea typeface="Alatsi"/>
                <a:cs typeface="Alatsi"/>
                <a:sym typeface="Alatsi"/>
              </a:rPr>
              <a:t>2.4</a:t>
            </a:r>
          </a:p>
        </p:txBody>
      </p:sp>
      <p:sp>
        <p:nvSpPr>
          <p:cNvPr id="23" name="TextBox 23"/>
          <p:cNvSpPr txBox="1"/>
          <p:nvPr/>
        </p:nvSpPr>
        <p:spPr>
          <a:xfrm>
            <a:off x="7896925" y="847210"/>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000000"/>
                </a:solidFill>
                <a:latin typeface="Alatsi"/>
                <a:ea typeface="Alatsi"/>
                <a:cs typeface="Alatsi"/>
                <a:sym typeface="Alatsi"/>
              </a:rPr>
              <a:t>2.3</a:t>
            </a:r>
          </a:p>
        </p:txBody>
      </p:sp>
      <p:sp>
        <p:nvSpPr>
          <p:cNvPr id="24" name="TextBox 24"/>
          <p:cNvSpPr txBox="1"/>
          <p:nvPr/>
        </p:nvSpPr>
        <p:spPr>
          <a:xfrm>
            <a:off x="7596627" y="5756962"/>
            <a:ext cx="2578444" cy="1704975"/>
          </a:xfrm>
          <a:prstGeom prst="rect">
            <a:avLst/>
          </a:prstGeom>
        </p:spPr>
        <p:txBody>
          <a:bodyPr lIns="0" tIns="0" rIns="0" bIns="0" rtlCol="0" anchor="t">
            <a:spAutoFit/>
          </a:bodyPr>
          <a:lstStyle/>
          <a:p>
            <a:pPr marL="0" lvl="0" indent="0" algn="ctr">
              <a:lnSpc>
                <a:spcPts val="3344"/>
              </a:lnSpc>
              <a:spcBef>
                <a:spcPct val="0"/>
              </a:spcBef>
            </a:pPr>
            <a:r>
              <a:rPr lang="en-US" sz="2787" b="1">
                <a:solidFill>
                  <a:srgbClr val="FFFFFF"/>
                </a:solidFill>
                <a:latin typeface="Poppins Bold"/>
                <a:ea typeface="Poppins Bold"/>
                <a:cs typeface="Poppins Bold"/>
                <a:sym typeface="Poppins Bold"/>
              </a:rPr>
              <a:t>Ethernet Technology and Standards</a:t>
            </a:r>
          </a:p>
        </p:txBody>
      </p:sp>
      <p:sp>
        <p:nvSpPr>
          <p:cNvPr id="25" name="TextBox 25"/>
          <p:cNvSpPr txBox="1"/>
          <p:nvPr/>
        </p:nvSpPr>
        <p:spPr>
          <a:xfrm>
            <a:off x="8035683" y="5347387"/>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FFFFFF"/>
                </a:solidFill>
                <a:latin typeface="Alatsi"/>
                <a:ea typeface="Alatsi"/>
                <a:cs typeface="Alatsi"/>
                <a:sym typeface="Alatsi"/>
              </a:rPr>
              <a:t>2.5</a:t>
            </a:r>
          </a:p>
        </p:txBody>
      </p:sp>
      <p:sp>
        <p:nvSpPr>
          <p:cNvPr id="26" name="TextBox 26"/>
          <p:cNvSpPr txBox="1"/>
          <p:nvPr/>
        </p:nvSpPr>
        <p:spPr>
          <a:xfrm>
            <a:off x="8009586" y="8496300"/>
            <a:ext cx="1996512" cy="657225"/>
          </a:xfrm>
          <a:prstGeom prst="rect">
            <a:avLst/>
          </a:prstGeom>
        </p:spPr>
        <p:txBody>
          <a:bodyPr lIns="0" tIns="0" rIns="0" bIns="0" rtlCol="0" anchor="t">
            <a:spAutoFit/>
          </a:bodyPr>
          <a:lstStyle/>
          <a:p>
            <a:pPr marL="0" lvl="0" indent="0" algn="ctr">
              <a:lnSpc>
                <a:spcPts val="2504"/>
              </a:lnSpc>
              <a:spcBef>
                <a:spcPct val="0"/>
              </a:spcBef>
            </a:pPr>
            <a:r>
              <a:rPr lang="en-US" sz="2087" b="1">
                <a:solidFill>
                  <a:srgbClr val="000000"/>
                </a:solidFill>
                <a:latin typeface="Poppins Bold"/>
                <a:ea typeface="Poppins Bold"/>
                <a:cs typeface="Poppins Bold"/>
                <a:sym typeface="Poppins Bold"/>
              </a:rPr>
              <a:t>Architecture of the Internet</a:t>
            </a:r>
          </a:p>
        </p:txBody>
      </p:sp>
      <p:sp>
        <p:nvSpPr>
          <p:cNvPr id="27" name="TextBox 27"/>
          <p:cNvSpPr txBox="1"/>
          <p:nvPr/>
        </p:nvSpPr>
        <p:spPr>
          <a:xfrm>
            <a:off x="8216795" y="8096250"/>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000000"/>
                </a:solidFill>
                <a:latin typeface="Alatsi"/>
                <a:ea typeface="Alatsi"/>
                <a:cs typeface="Alatsi"/>
                <a:sym typeface="Alatsi"/>
              </a:rPr>
              <a:t>2.6 </a:t>
            </a:r>
          </a:p>
        </p:txBody>
      </p:sp>
      <p:sp>
        <p:nvSpPr>
          <p:cNvPr id="28" name="TextBox 28"/>
          <p:cNvSpPr txBox="1"/>
          <p:nvPr/>
        </p:nvSpPr>
        <p:spPr>
          <a:xfrm>
            <a:off x="10387034" y="8330913"/>
            <a:ext cx="2154516" cy="1174428"/>
          </a:xfrm>
          <a:prstGeom prst="rect">
            <a:avLst/>
          </a:prstGeom>
        </p:spPr>
        <p:txBody>
          <a:bodyPr lIns="0" tIns="0" rIns="0" bIns="0" rtlCol="0" anchor="t">
            <a:spAutoFit/>
          </a:bodyPr>
          <a:lstStyle/>
          <a:p>
            <a:pPr marL="0" lvl="0" indent="0" algn="ctr">
              <a:lnSpc>
                <a:spcPts val="3048"/>
              </a:lnSpc>
              <a:spcBef>
                <a:spcPct val="0"/>
              </a:spcBef>
            </a:pPr>
            <a:r>
              <a:rPr lang="en-US" sz="2540" b="1">
                <a:solidFill>
                  <a:srgbClr val="FFFFFF"/>
                </a:solidFill>
                <a:latin typeface="Poppins Bold"/>
                <a:ea typeface="Poppins Bold"/>
                <a:cs typeface="Poppins Bold"/>
                <a:sym typeface="Poppins Bold"/>
              </a:rPr>
              <a:t>Internet-Based Applications</a:t>
            </a:r>
          </a:p>
        </p:txBody>
      </p:sp>
      <p:sp>
        <p:nvSpPr>
          <p:cNvPr id="29" name="TextBox 29"/>
          <p:cNvSpPr txBox="1"/>
          <p:nvPr/>
        </p:nvSpPr>
        <p:spPr>
          <a:xfrm>
            <a:off x="10637554" y="7930863"/>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FFFFFF"/>
                </a:solidFill>
                <a:latin typeface="Alatsi"/>
                <a:ea typeface="Alatsi"/>
                <a:cs typeface="Alatsi"/>
                <a:sym typeface="Alatsi"/>
              </a:rPr>
              <a:t>2.7</a:t>
            </a:r>
          </a:p>
        </p:txBody>
      </p:sp>
      <p:sp>
        <p:nvSpPr>
          <p:cNvPr id="30" name="Freeform 30"/>
          <p:cNvSpPr/>
          <p:nvPr/>
        </p:nvSpPr>
        <p:spPr>
          <a:xfrm>
            <a:off x="14454405" y="3867665"/>
            <a:ext cx="4490357" cy="4114800"/>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31" name="Group 31"/>
          <p:cNvGrpSpPr/>
          <p:nvPr/>
        </p:nvGrpSpPr>
        <p:grpSpPr>
          <a:xfrm>
            <a:off x="12751100" y="7741113"/>
            <a:ext cx="2578444" cy="2578444"/>
            <a:chOff x="0" y="0"/>
            <a:chExt cx="1913890" cy="1913890"/>
          </a:xfrm>
        </p:grpSpPr>
        <p:sp>
          <p:nvSpPr>
            <p:cNvPr id="32" name="Freeform 3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1495"/>
            </a:solidFill>
          </p:spPr>
          <p:txBody>
            <a:bodyPr/>
            <a:lstStyle/>
            <a:p>
              <a:endParaRPr lang="en-PH"/>
            </a:p>
          </p:txBody>
        </p:sp>
      </p:grpSp>
      <p:sp>
        <p:nvSpPr>
          <p:cNvPr id="33" name="TextBox 33"/>
          <p:cNvSpPr txBox="1"/>
          <p:nvPr/>
        </p:nvSpPr>
        <p:spPr>
          <a:xfrm>
            <a:off x="12839408" y="8586403"/>
            <a:ext cx="2274023" cy="1076325"/>
          </a:xfrm>
          <a:prstGeom prst="rect">
            <a:avLst/>
          </a:prstGeom>
        </p:spPr>
        <p:txBody>
          <a:bodyPr lIns="0" tIns="0" rIns="0" bIns="0" rtlCol="0" anchor="t">
            <a:spAutoFit/>
          </a:bodyPr>
          <a:lstStyle/>
          <a:p>
            <a:pPr marL="0" lvl="0" indent="0" algn="ctr">
              <a:lnSpc>
                <a:spcPts val="2802"/>
              </a:lnSpc>
              <a:spcBef>
                <a:spcPct val="0"/>
              </a:spcBef>
            </a:pPr>
            <a:r>
              <a:rPr lang="en-US" sz="2335" b="1">
                <a:solidFill>
                  <a:srgbClr val="FFFFFF"/>
                </a:solidFill>
                <a:latin typeface="Poppins Bold"/>
                <a:ea typeface="Poppins Bold"/>
                <a:cs typeface="Poppins Bold"/>
                <a:sym typeface="Poppins Bold"/>
              </a:rPr>
              <a:t>IP Addressing and Network Identification</a:t>
            </a:r>
          </a:p>
        </p:txBody>
      </p:sp>
      <p:sp>
        <p:nvSpPr>
          <p:cNvPr id="34" name="TextBox 34"/>
          <p:cNvSpPr txBox="1"/>
          <p:nvPr/>
        </p:nvSpPr>
        <p:spPr>
          <a:xfrm>
            <a:off x="13118295" y="8096250"/>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FFFFFF"/>
                </a:solidFill>
                <a:latin typeface="Alatsi"/>
                <a:ea typeface="Alatsi"/>
                <a:cs typeface="Alatsi"/>
                <a:sym typeface="Alatsi"/>
              </a:rPr>
              <a:t>2.8</a:t>
            </a:r>
          </a:p>
        </p:txBody>
      </p:sp>
      <p:grpSp>
        <p:nvGrpSpPr>
          <p:cNvPr id="35" name="Group 35"/>
          <p:cNvGrpSpPr/>
          <p:nvPr/>
        </p:nvGrpSpPr>
        <p:grpSpPr>
          <a:xfrm>
            <a:off x="15260207" y="7741113"/>
            <a:ext cx="2578444" cy="2578444"/>
            <a:chOff x="0" y="0"/>
            <a:chExt cx="1913890" cy="1913890"/>
          </a:xfrm>
        </p:grpSpPr>
        <p:sp>
          <p:nvSpPr>
            <p:cNvPr id="36" name="Freeform 3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19D97"/>
            </a:solidFill>
          </p:spPr>
          <p:txBody>
            <a:bodyPr/>
            <a:lstStyle/>
            <a:p>
              <a:endParaRPr lang="en-PH"/>
            </a:p>
          </p:txBody>
        </p:sp>
      </p:grpSp>
      <p:sp>
        <p:nvSpPr>
          <p:cNvPr id="37" name="TextBox 37"/>
          <p:cNvSpPr txBox="1"/>
          <p:nvPr/>
        </p:nvSpPr>
        <p:spPr>
          <a:xfrm>
            <a:off x="15500994" y="8330913"/>
            <a:ext cx="1977847" cy="1704975"/>
          </a:xfrm>
          <a:prstGeom prst="rect">
            <a:avLst/>
          </a:prstGeom>
        </p:spPr>
        <p:txBody>
          <a:bodyPr lIns="0" tIns="0" rIns="0" bIns="0" rtlCol="0" anchor="t">
            <a:spAutoFit/>
          </a:bodyPr>
          <a:lstStyle/>
          <a:p>
            <a:pPr marL="0" lvl="0" indent="0" algn="ctr">
              <a:lnSpc>
                <a:spcPts val="3344"/>
              </a:lnSpc>
              <a:spcBef>
                <a:spcPct val="0"/>
              </a:spcBef>
            </a:pPr>
            <a:r>
              <a:rPr lang="en-US" sz="2787" b="1">
                <a:solidFill>
                  <a:srgbClr val="FFFFFF"/>
                </a:solidFill>
                <a:latin typeface="Poppins Bold"/>
                <a:ea typeface="Poppins Bold"/>
                <a:cs typeface="Poppins Bold"/>
                <a:sym typeface="Poppins Bold"/>
              </a:rPr>
              <a:t>Domain Naming Systems (DNS)</a:t>
            </a:r>
          </a:p>
        </p:txBody>
      </p:sp>
      <p:sp>
        <p:nvSpPr>
          <p:cNvPr id="38" name="TextBox 38"/>
          <p:cNvSpPr txBox="1"/>
          <p:nvPr/>
        </p:nvSpPr>
        <p:spPr>
          <a:xfrm>
            <a:off x="15663180" y="7930863"/>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FFFFFF"/>
                </a:solidFill>
                <a:latin typeface="Alatsi"/>
                <a:ea typeface="Alatsi"/>
                <a:cs typeface="Alatsi"/>
                <a:sym typeface="Alatsi"/>
              </a:rPr>
              <a:t>2.9</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TextBox 3"/>
          <p:cNvSpPr txBox="1"/>
          <p:nvPr/>
        </p:nvSpPr>
        <p:spPr>
          <a:xfrm>
            <a:off x="246002" y="1683488"/>
            <a:ext cx="773214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 Mesh Topology</a:t>
            </a:r>
          </a:p>
        </p:txBody>
      </p:sp>
      <p:sp>
        <p:nvSpPr>
          <p:cNvPr id="4" name="TextBox 4"/>
          <p:cNvSpPr txBox="1"/>
          <p:nvPr/>
        </p:nvSpPr>
        <p:spPr>
          <a:xfrm>
            <a:off x="402046" y="2510576"/>
            <a:ext cx="16661855"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Mesh topology is a network arrangement where devices are interconnected with every other device for redundancy and robustness.</a:t>
            </a:r>
          </a:p>
        </p:txBody>
      </p:sp>
      <p:sp>
        <p:nvSpPr>
          <p:cNvPr id="5" name="AutoShape 5"/>
          <p:cNvSpPr/>
          <p:nvPr/>
        </p:nvSpPr>
        <p:spPr>
          <a:xfrm>
            <a:off x="402046" y="2401038"/>
            <a:ext cx="4883986" cy="0"/>
          </a:xfrm>
          <a:prstGeom prst="line">
            <a:avLst/>
          </a:prstGeom>
          <a:ln w="66675" cap="rnd">
            <a:solidFill>
              <a:srgbClr val="FF1495"/>
            </a:solidFill>
            <a:prstDash val="solid"/>
            <a:headEnd type="none" w="sm" len="sm"/>
            <a:tailEnd type="oval" w="lg" len="lg"/>
          </a:ln>
        </p:spPr>
        <p:txBody>
          <a:bodyPr/>
          <a:lstStyle/>
          <a:p>
            <a:endParaRPr lang="en-PH"/>
          </a:p>
        </p:txBody>
      </p:sp>
      <p:grpSp>
        <p:nvGrpSpPr>
          <p:cNvPr id="6" name="Group 6"/>
          <p:cNvGrpSpPr/>
          <p:nvPr/>
        </p:nvGrpSpPr>
        <p:grpSpPr>
          <a:xfrm>
            <a:off x="0" y="-36799"/>
            <a:ext cx="9251830" cy="1065499"/>
            <a:chOff x="0" y="0"/>
            <a:chExt cx="3442595" cy="396471"/>
          </a:xfrm>
        </p:grpSpPr>
        <p:sp>
          <p:nvSpPr>
            <p:cNvPr id="7" name="Freeform 7"/>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8" name="Freeform 8"/>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9" name="Group 9"/>
          <p:cNvGrpSpPr/>
          <p:nvPr/>
        </p:nvGrpSpPr>
        <p:grpSpPr>
          <a:xfrm>
            <a:off x="9251830" y="4665719"/>
            <a:ext cx="8089891" cy="4377726"/>
            <a:chOff x="0" y="0"/>
            <a:chExt cx="1870273" cy="1012071"/>
          </a:xfrm>
        </p:grpSpPr>
        <p:sp>
          <p:nvSpPr>
            <p:cNvPr id="10" name="Freeform 10"/>
            <p:cNvSpPr/>
            <p:nvPr/>
          </p:nvSpPr>
          <p:spPr>
            <a:xfrm>
              <a:off x="0" y="0"/>
              <a:ext cx="1870273" cy="1012071"/>
            </a:xfrm>
            <a:custGeom>
              <a:avLst/>
              <a:gdLst/>
              <a:ahLst/>
              <a:cxnLst/>
              <a:rect l="l" t="t" r="r" b="b"/>
              <a:pathLst>
                <a:path w="1870273" h="1012071">
                  <a:moveTo>
                    <a:pt x="48806" y="0"/>
                  </a:moveTo>
                  <a:lnTo>
                    <a:pt x="1821467" y="0"/>
                  </a:lnTo>
                  <a:cubicBezTo>
                    <a:pt x="1848422" y="0"/>
                    <a:pt x="1870273" y="21851"/>
                    <a:pt x="1870273" y="48806"/>
                  </a:cubicBezTo>
                  <a:lnTo>
                    <a:pt x="1870273" y="963265"/>
                  </a:lnTo>
                  <a:cubicBezTo>
                    <a:pt x="1870273" y="990220"/>
                    <a:pt x="1848422" y="1012071"/>
                    <a:pt x="1821467" y="1012071"/>
                  </a:cubicBezTo>
                  <a:lnTo>
                    <a:pt x="48806" y="1012071"/>
                  </a:lnTo>
                  <a:cubicBezTo>
                    <a:pt x="21851" y="1012071"/>
                    <a:pt x="0" y="990220"/>
                    <a:pt x="0" y="963265"/>
                  </a:cubicBezTo>
                  <a:lnTo>
                    <a:pt x="0" y="48806"/>
                  </a:lnTo>
                  <a:cubicBezTo>
                    <a:pt x="0" y="21851"/>
                    <a:pt x="21851" y="0"/>
                    <a:pt x="48806" y="0"/>
                  </a:cubicBezTo>
                  <a:close/>
                </a:path>
              </a:pathLst>
            </a:custGeom>
            <a:solidFill>
              <a:srgbClr val="F2F2F2"/>
            </a:solidFill>
          </p:spPr>
          <p:txBody>
            <a:bodyPr/>
            <a:lstStyle/>
            <a:p>
              <a:endParaRPr lang="en-PH"/>
            </a:p>
          </p:txBody>
        </p:sp>
        <p:sp>
          <p:nvSpPr>
            <p:cNvPr id="11" name="TextBox 11"/>
            <p:cNvSpPr txBox="1"/>
            <p:nvPr/>
          </p:nvSpPr>
          <p:spPr>
            <a:xfrm>
              <a:off x="0" y="-28575"/>
              <a:ext cx="1870273" cy="1040646"/>
            </a:xfrm>
            <a:prstGeom prst="rect">
              <a:avLst/>
            </a:prstGeom>
          </p:spPr>
          <p:txBody>
            <a:bodyPr lIns="50800" tIns="50800" rIns="50800" bIns="50800" rtlCol="0" anchor="ctr"/>
            <a:lstStyle/>
            <a:p>
              <a:pPr algn="ctr">
                <a:lnSpc>
                  <a:spcPts val="2595"/>
                </a:lnSpc>
              </a:pPr>
              <a:endParaRPr/>
            </a:p>
          </p:txBody>
        </p:sp>
      </p:grpSp>
      <p:grpSp>
        <p:nvGrpSpPr>
          <p:cNvPr id="12" name="Group 12"/>
          <p:cNvGrpSpPr/>
          <p:nvPr/>
        </p:nvGrpSpPr>
        <p:grpSpPr>
          <a:xfrm>
            <a:off x="11872688" y="4880691"/>
            <a:ext cx="5157441" cy="789532"/>
            <a:chOff x="0" y="0"/>
            <a:chExt cx="1495094" cy="228878"/>
          </a:xfrm>
        </p:grpSpPr>
        <p:sp>
          <p:nvSpPr>
            <p:cNvPr id="13" name="Freeform 13"/>
            <p:cNvSpPr/>
            <p:nvPr/>
          </p:nvSpPr>
          <p:spPr>
            <a:xfrm>
              <a:off x="0" y="0"/>
              <a:ext cx="1495094" cy="228878"/>
            </a:xfrm>
            <a:custGeom>
              <a:avLst/>
              <a:gdLst/>
              <a:ahLst/>
              <a:cxnLst/>
              <a:rect l="l" t="t" r="r" b="b"/>
              <a:pathLst>
                <a:path w="1495094" h="228878">
                  <a:moveTo>
                    <a:pt x="76557" y="0"/>
                  </a:moveTo>
                  <a:lnTo>
                    <a:pt x="1418537" y="0"/>
                  </a:lnTo>
                  <a:cubicBezTo>
                    <a:pt x="1438841" y="0"/>
                    <a:pt x="1458314" y="8066"/>
                    <a:pt x="1472671" y="22423"/>
                  </a:cubicBezTo>
                  <a:cubicBezTo>
                    <a:pt x="1487028" y="36780"/>
                    <a:pt x="1495094" y="56253"/>
                    <a:pt x="1495094" y="76557"/>
                  </a:cubicBezTo>
                  <a:lnTo>
                    <a:pt x="1495094" y="152321"/>
                  </a:lnTo>
                  <a:cubicBezTo>
                    <a:pt x="1495094" y="194602"/>
                    <a:pt x="1460818" y="228878"/>
                    <a:pt x="1418537" y="228878"/>
                  </a:cubicBezTo>
                  <a:lnTo>
                    <a:pt x="76557" y="228878"/>
                  </a:lnTo>
                  <a:cubicBezTo>
                    <a:pt x="56253" y="228878"/>
                    <a:pt x="36780" y="220812"/>
                    <a:pt x="22423" y="206455"/>
                  </a:cubicBezTo>
                  <a:cubicBezTo>
                    <a:pt x="8066" y="192098"/>
                    <a:pt x="0" y="172625"/>
                    <a:pt x="0" y="152321"/>
                  </a:cubicBezTo>
                  <a:lnTo>
                    <a:pt x="0" y="76557"/>
                  </a:lnTo>
                  <a:cubicBezTo>
                    <a:pt x="0" y="56253"/>
                    <a:pt x="8066" y="36780"/>
                    <a:pt x="22423" y="22423"/>
                  </a:cubicBezTo>
                  <a:cubicBezTo>
                    <a:pt x="36780" y="8066"/>
                    <a:pt x="56253" y="0"/>
                    <a:pt x="76557" y="0"/>
                  </a:cubicBezTo>
                  <a:close/>
                </a:path>
              </a:pathLst>
            </a:custGeom>
            <a:solidFill>
              <a:srgbClr val="FFDE59"/>
            </a:solidFill>
          </p:spPr>
          <p:txBody>
            <a:bodyPr/>
            <a:lstStyle/>
            <a:p>
              <a:endParaRPr lang="en-PH"/>
            </a:p>
          </p:txBody>
        </p:sp>
        <p:sp>
          <p:nvSpPr>
            <p:cNvPr id="14" name="TextBox 14"/>
            <p:cNvSpPr txBox="1"/>
            <p:nvPr/>
          </p:nvSpPr>
          <p:spPr>
            <a:xfrm>
              <a:off x="0" y="-28575"/>
              <a:ext cx="1495094" cy="257453"/>
            </a:xfrm>
            <a:prstGeom prst="rect">
              <a:avLst/>
            </a:prstGeom>
          </p:spPr>
          <p:txBody>
            <a:bodyPr lIns="50800" tIns="50800" rIns="50800" bIns="50800" rtlCol="0" anchor="ctr"/>
            <a:lstStyle/>
            <a:p>
              <a:pPr algn="ctr">
                <a:lnSpc>
                  <a:spcPts val="2595"/>
                </a:lnSpc>
              </a:pPr>
              <a:endParaRPr/>
            </a:p>
          </p:txBody>
        </p:sp>
      </p:grpSp>
      <p:sp>
        <p:nvSpPr>
          <p:cNvPr id="15" name="TextBox 15"/>
          <p:cNvSpPr txBox="1"/>
          <p:nvPr/>
        </p:nvSpPr>
        <p:spPr>
          <a:xfrm>
            <a:off x="9563422" y="4825635"/>
            <a:ext cx="2142571" cy="680569"/>
          </a:xfrm>
          <a:prstGeom prst="rect">
            <a:avLst/>
          </a:prstGeom>
        </p:spPr>
        <p:txBody>
          <a:bodyPr lIns="0" tIns="0" rIns="0" bIns="0" rtlCol="0" anchor="t">
            <a:spAutoFit/>
          </a:bodyPr>
          <a:lstStyle/>
          <a:p>
            <a:pPr algn="ctr">
              <a:lnSpc>
                <a:spcPts val="5607"/>
              </a:lnSpc>
            </a:pPr>
            <a:r>
              <a:rPr lang="en-US" sz="3115" b="1">
                <a:solidFill>
                  <a:srgbClr val="2D3240"/>
                </a:solidFill>
                <a:latin typeface="Poppins Bold"/>
                <a:ea typeface="Poppins Bold"/>
                <a:cs typeface="Poppins Bold"/>
                <a:sym typeface="Poppins Bold"/>
              </a:rPr>
              <a:t>Modes</a:t>
            </a:r>
          </a:p>
        </p:txBody>
      </p:sp>
      <p:sp>
        <p:nvSpPr>
          <p:cNvPr id="16" name="TextBox 16"/>
          <p:cNvSpPr txBox="1"/>
          <p:nvPr/>
        </p:nvSpPr>
        <p:spPr>
          <a:xfrm>
            <a:off x="13296776" y="4987560"/>
            <a:ext cx="2148496" cy="445024"/>
          </a:xfrm>
          <a:prstGeom prst="rect">
            <a:avLst/>
          </a:prstGeom>
        </p:spPr>
        <p:txBody>
          <a:bodyPr lIns="0" tIns="0" rIns="0" bIns="0" rtlCol="0" anchor="t">
            <a:spAutoFit/>
          </a:bodyPr>
          <a:lstStyle/>
          <a:p>
            <a:pPr algn="ctr">
              <a:lnSpc>
                <a:spcPts val="3600"/>
              </a:lnSpc>
              <a:spcBef>
                <a:spcPct val="0"/>
              </a:spcBef>
            </a:pPr>
            <a:r>
              <a:rPr lang="en-US" sz="2571">
                <a:solidFill>
                  <a:srgbClr val="000000"/>
                </a:solidFill>
                <a:latin typeface="Open Sans"/>
                <a:ea typeface="Open Sans"/>
                <a:cs typeface="Open Sans"/>
                <a:sym typeface="Open Sans"/>
              </a:rPr>
              <a:t>Duplex</a:t>
            </a:r>
          </a:p>
        </p:txBody>
      </p:sp>
      <p:sp>
        <p:nvSpPr>
          <p:cNvPr id="17" name="TextBox 17"/>
          <p:cNvSpPr txBox="1"/>
          <p:nvPr/>
        </p:nvSpPr>
        <p:spPr>
          <a:xfrm>
            <a:off x="9563422" y="6088590"/>
            <a:ext cx="2142571" cy="680569"/>
          </a:xfrm>
          <a:prstGeom prst="rect">
            <a:avLst/>
          </a:prstGeom>
        </p:spPr>
        <p:txBody>
          <a:bodyPr lIns="0" tIns="0" rIns="0" bIns="0" rtlCol="0" anchor="t">
            <a:spAutoFit/>
          </a:bodyPr>
          <a:lstStyle/>
          <a:p>
            <a:pPr algn="ctr">
              <a:lnSpc>
                <a:spcPts val="5607"/>
              </a:lnSpc>
            </a:pPr>
            <a:r>
              <a:rPr lang="en-US" sz="3115" b="1">
                <a:solidFill>
                  <a:srgbClr val="2D3240"/>
                </a:solidFill>
                <a:latin typeface="Poppins Bold"/>
                <a:ea typeface="Poppins Bold"/>
                <a:cs typeface="Poppins Bold"/>
                <a:sym typeface="Poppins Bold"/>
              </a:rPr>
              <a:t>Methods</a:t>
            </a:r>
          </a:p>
        </p:txBody>
      </p:sp>
      <p:grpSp>
        <p:nvGrpSpPr>
          <p:cNvPr id="18" name="Group 18"/>
          <p:cNvGrpSpPr/>
          <p:nvPr/>
        </p:nvGrpSpPr>
        <p:grpSpPr>
          <a:xfrm>
            <a:off x="11872688" y="5837080"/>
            <a:ext cx="5157441" cy="1402664"/>
            <a:chOff x="0" y="0"/>
            <a:chExt cx="1495094" cy="406619"/>
          </a:xfrm>
        </p:grpSpPr>
        <p:sp>
          <p:nvSpPr>
            <p:cNvPr id="19" name="Freeform 19"/>
            <p:cNvSpPr/>
            <p:nvPr/>
          </p:nvSpPr>
          <p:spPr>
            <a:xfrm>
              <a:off x="0" y="0"/>
              <a:ext cx="1495094" cy="406619"/>
            </a:xfrm>
            <a:custGeom>
              <a:avLst/>
              <a:gdLst/>
              <a:ahLst/>
              <a:cxnLst/>
              <a:rect l="l" t="t" r="r" b="b"/>
              <a:pathLst>
                <a:path w="1495094" h="406619">
                  <a:moveTo>
                    <a:pt x="76557" y="0"/>
                  </a:moveTo>
                  <a:lnTo>
                    <a:pt x="1418537" y="0"/>
                  </a:lnTo>
                  <a:cubicBezTo>
                    <a:pt x="1438841" y="0"/>
                    <a:pt x="1458314" y="8066"/>
                    <a:pt x="1472671" y="22423"/>
                  </a:cubicBezTo>
                  <a:cubicBezTo>
                    <a:pt x="1487028" y="36780"/>
                    <a:pt x="1495094" y="56253"/>
                    <a:pt x="1495094" y="76557"/>
                  </a:cubicBezTo>
                  <a:lnTo>
                    <a:pt x="1495094" y="330062"/>
                  </a:lnTo>
                  <a:cubicBezTo>
                    <a:pt x="1495094" y="350366"/>
                    <a:pt x="1487028" y="369839"/>
                    <a:pt x="1472671" y="384196"/>
                  </a:cubicBezTo>
                  <a:cubicBezTo>
                    <a:pt x="1458314" y="398553"/>
                    <a:pt x="1438841" y="406619"/>
                    <a:pt x="1418537" y="406619"/>
                  </a:cubicBezTo>
                  <a:lnTo>
                    <a:pt x="76557" y="406619"/>
                  </a:lnTo>
                  <a:cubicBezTo>
                    <a:pt x="34276" y="406619"/>
                    <a:pt x="0" y="372343"/>
                    <a:pt x="0" y="330062"/>
                  </a:cubicBezTo>
                  <a:lnTo>
                    <a:pt x="0" y="76557"/>
                  </a:lnTo>
                  <a:cubicBezTo>
                    <a:pt x="0" y="56253"/>
                    <a:pt x="8066" y="36780"/>
                    <a:pt x="22423" y="22423"/>
                  </a:cubicBezTo>
                  <a:cubicBezTo>
                    <a:pt x="36780" y="8066"/>
                    <a:pt x="56253" y="0"/>
                    <a:pt x="76557" y="0"/>
                  </a:cubicBezTo>
                  <a:close/>
                </a:path>
              </a:pathLst>
            </a:custGeom>
            <a:solidFill>
              <a:srgbClr val="FFDE59"/>
            </a:solidFill>
          </p:spPr>
          <p:txBody>
            <a:bodyPr/>
            <a:lstStyle/>
            <a:p>
              <a:endParaRPr lang="en-PH"/>
            </a:p>
          </p:txBody>
        </p:sp>
        <p:sp>
          <p:nvSpPr>
            <p:cNvPr id="20" name="TextBox 20"/>
            <p:cNvSpPr txBox="1"/>
            <p:nvPr/>
          </p:nvSpPr>
          <p:spPr>
            <a:xfrm>
              <a:off x="0" y="-28575"/>
              <a:ext cx="1495094" cy="435194"/>
            </a:xfrm>
            <a:prstGeom prst="rect">
              <a:avLst/>
            </a:prstGeom>
          </p:spPr>
          <p:txBody>
            <a:bodyPr lIns="50800" tIns="50800" rIns="50800" bIns="50800" rtlCol="0" anchor="ctr"/>
            <a:lstStyle/>
            <a:p>
              <a:pPr algn="ctr">
                <a:lnSpc>
                  <a:spcPts val="2595"/>
                </a:lnSpc>
              </a:pPr>
              <a:endParaRPr/>
            </a:p>
          </p:txBody>
        </p:sp>
      </p:grpSp>
      <p:sp>
        <p:nvSpPr>
          <p:cNvPr id="21" name="Freeform 21"/>
          <p:cNvSpPr/>
          <p:nvPr/>
        </p:nvSpPr>
        <p:spPr>
          <a:xfrm>
            <a:off x="1986106" y="4242645"/>
            <a:ext cx="6599850" cy="5547757"/>
          </a:xfrm>
          <a:custGeom>
            <a:avLst/>
            <a:gdLst/>
            <a:ahLst/>
            <a:cxnLst/>
            <a:rect l="l" t="t" r="r" b="b"/>
            <a:pathLst>
              <a:path w="6599850" h="5547757">
                <a:moveTo>
                  <a:pt x="0" y="0"/>
                </a:moveTo>
                <a:lnTo>
                  <a:pt x="6599850" y="0"/>
                </a:lnTo>
                <a:lnTo>
                  <a:pt x="6599850" y="5547757"/>
                </a:lnTo>
                <a:lnTo>
                  <a:pt x="0" y="5547757"/>
                </a:lnTo>
                <a:lnTo>
                  <a:pt x="0" y="0"/>
                </a:lnTo>
                <a:close/>
              </a:path>
            </a:pathLst>
          </a:custGeom>
          <a:blipFill>
            <a:blip r:embed="rId4"/>
            <a:stretch>
              <a:fillRect l="-9604" t="-3797" r="-9930" b="-13726"/>
            </a:stretch>
          </a:blipFill>
        </p:spPr>
        <p:txBody>
          <a:bodyPr/>
          <a:lstStyle/>
          <a:p>
            <a:endParaRPr lang="en-PH"/>
          </a:p>
        </p:txBody>
      </p:sp>
      <p:sp>
        <p:nvSpPr>
          <p:cNvPr id="22" name="TextBox 22"/>
          <p:cNvSpPr txBox="1"/>
          <p:nvPr/>
        </p:nvSpPr>
        <p:spPr>
          <a:xfrm>
            <a:off x="12222528" y="6047717"/>
            <a:ext cx="4523630" cy="898223"/>
          </a:xfrm>
          <a:prstGeom prst="rect">
            <a:avLst/>
          </a:prstGeom>
        </p:spPr>
        <p:txBody>
          <a:bodyPr lIns="0" tIns="0" rIns="0" bIns="0" rtlCol="0" anchor="t">
            <a:spAutoFit/>
          </a:bodyPr>
          <a:lstStyle/>
          <a:p>
            <a:pPr algn="ctr">
              <a:lnSpc>
                <a:spcPts val="3600"/>
              </a:lnSpc>
              <a:spcBef>
                <a:spcPct val="0"/>
              </a:spcBef>
            </a:pPr>
            <a:r>
              <a:rPr lang="en-US" sz="2571">
                <a:solidFill>
                  <a:srgbClr val="000000"/>
                </a:solidFill>
                <a:latin typeface="Open Sans"/>
                <a:ea typeface="Open Sans"/>
                <a:cs typeface="Open Sans"/>
                <a:sym typeface="Open Sans"/>
              </a:rPr>
              <a:t>Unicast, Multicast, and Broadcast </a:t>
            </a:r>
          </a:p>
        </p:txBody>
      </p:sp>
      <p:sp>
        <p:nvSpPr>
          <p:cNvPr id="23" name="TextBox 23"/>
          <p:cNvSpPr txBox="1"/>
          <p:nvPr/>
        </p:nvSpPr>
        <p:spPr>
          <a:xfrm>
            <a:off x="9563422" y="7675324"/>
            <a:ext cx="2142571" cy="680569"/>
          </a:xfrm>
          <a:prstGeom prst="rect">
            <a:avLst/>
          </a:prstGeom>
        </p:spPr>
        <p:txBody>
          <a:bodyPr lIns="0" tIns="0" rIns="0" bIns="0" rtlCol="0" anchor="t">
            <a:spAutoFit/>
          </a:bodyPr>
          <a:lstStyle/>
          <a:p>
            <a:pPr algn="ctr">
              <a:lnSpc>
                <a:spcPts val="5607"/>
              </a:lnSpc>
            </a:pPr>
            <a:r>
              <a:rPr lang="en-US" sz="3115" b="1">
                <a:solidFill>
                  <a:srgbClr val="2D3240"/>
                </a:solidFill>
                <a:latin typeface="Poppins Bold"/>
                <a:ea typeface="Poppins Bold"/>
                <a:cs typeface="Poppins Bold"/>
                <a:sym typeface="Poppins Bold"/>
              </a:rPr>
              <a:t>Usage</a:t>
            </a:r>
          </a:p>
        </p:txBody>
      </p:sp>
      <p:grpSp>
        <p:nvGrpSpPr>
          <p:cNvPr id="24" name="Group 24"/>
          <p:cNvGrpSpPr/>
          <p:nvPr/>
        </p:nvGrpSpPr>
        <p:grpSpPr>
          <a:xfrm>
            <a:off x="11906459" y="7411194"/>
            <a:ext cx="5157441" cy="1399841"/>
            <a:chOff x="0" y="0"/>
            <a:chExt cx="1495094" cy="405801"/>
          </a:xfrm>
        </p:grpSpPr>
        <p:sp>
          <p:nvSpPr>
            <p:cNvPr id="25" name="Freeform 25"/>
            <p:cNvSpPr/>
            <p:nvPr/>
          </p:nvSpPr>
          <p:spPr>
            <a:xfrm>
              <a:off x="0" y="0"/>
              <a:ext cx="1495094" cy="405801"/>
            </a:xfrm>
            <a:custGeom>
              <a:avLst/>
              <a:gdLst/>
              <a:ahLst/>
              <a:cxnLst/>
              <a:rect l="l" t="t" r="r" b="b"/>
              <a:pathLst>
                <a:path w="1495094" h="405801">
                  <a:moveTo>
                    <a:pt x="76557" y="0"/>
                  </a:moveTo>
                  <a:lnTo>
                    <a:pt x="1418537" y="0"/>
                  </a:lnTo>
                  <a:cubicBezTo>
                    <a:pt x="1438841" y="0"/>
                    <a:pt x="1458314" y="8066"/>
                    <a:pt x="1472671" y="22423"/>
                  </a:cubicBezTo>
                  <a:cubicBezTo>
                    <a:pt x="1487028" y="36780"/>
                    <a:pt x="1495094" y="56253"/>
                    <a:pt x="1495094" y="76557"/>
                  </a:cubicBezTo>
                  <a:lnTo>
                    <a:pt x="1495094" y="329244"/>
                  </a:lnTo>
                  <a:cubicBezTo>
                    <a:pt x="1495094" y="371525"/>
                    <a:pt x="1460818" y="405801"/>
                    <a:pt x="1418537" y="405801"/>
                  </a:cubicBezTo>
                  <a:lnTo>
                    <a:pt x="76557" y="405801"/>
                  </a:lnTo>
                  <a:cubicBezTo>
                    <a:pt x="56253" y="405801"/>
                    <a:pt x="36780" y="397735"/>
                    <a:pt x="22423" y="383378"/>
                  </a:cubicBezTo>
                  <a:cubicBezTo>
                    <a:pt x="8066" y="369020"/>
                    <a:pt x="0" y="349548"/>
                    <a:pt x="0" y="329244"/>
                  </a:cubicBezTo>
                  <a:lnTo>
                    <a:pt x="0" y="76557"/>
                  </a:lnTo>
                  <a:cubicBezTo>
                    <a:pt x="0" y="56253"/>
                    <a:pt x="8066" y="36780"/>
                    <a:pt x="22423" y="22423"/>
                  </a:cubicBezTo>
                  <a:cubicBezTo>
                    <a:pt x="36780" y="8066"/>
                    <a:pt x="56253" y="0"/>
                    <a:pt x="76557" y="0"/>
                  </a:cubicBezTo>
                  <a:close/>
                </a:path>
              </a:pathLst>
            </a:custGeom>
            <a:solidFill>
              <a:srgbClr val="FFDE59"/>
            </a:solidFill>
          </p:spPr>
          <p:txBody>
            <a:bodyPr/>
            <a:lstStyle/>
            <a:p>
              <a:endParaRPr lang="en-PH"/>
            </a:p>
          </p:txBody>
        </p:sp>
        <p:sp>
          <p:nvSpPr>
            <p:cNvPr id="26" name="TextBox 26"/>
            <p:cNvSpPr txBox="1"/>
            <p:nvPr/>
          </p:nvSpPr>
          <p:spPr>
            <a:xfrm>
              <a:off x="0" y="-28575"/>
              <a:ext cx="1495094" cy="434376"/>
            </a:xfrm>
            <a:prstGeom prst="rect">
              <a:avLst/>
            </a:prstGeom>
          </p:spPr>
          <p:txBody>
            <a:bodyPr lIns="50800" tIns="50800" rIns="50800" bIns="50800" rtlCol="0" anchor="ctr"/>
            <a:lstStyle/>
            <a:p>
              <a:pPr algn="ctr">
                <a:lnSpc>
                  <a:spcPts val="2595"/>
                </a:lnSpc>
              </a:pPr>
              <a:endParaRPr/>
            </a:p>
          </p:txBody>
        </p:sp>
      </p:grpSp>
      <p:sp>
        <p:nvSpPr>
          <p:cNvPr id="27" name="TextBox 27"/>
          <p:cNvSpPr txBox="1"/>
          <p:nvPr/>
        </p:nvSpPr>
        <p:spPr>
          <a:xfrm>
            <a:off x="12256299" y="7621831"/>
            <a:ext cx="4523630" cy="898223"/>
          </a:xfrm>
          <a:prstGeom prst="rect">
            <a:avLst/>
          </a:prstGeom>
        </p:spPr>
        <p:txBody>
          <a:bodyPr lIns="0" tIns="0" rIns="0" bIns="0" rtlCol="0" anchor="t">
            <a:spAutoFit/>
          </a:bodyPr>
          <a:lstStyle/>
          <a:p>
            <a:pPr algn="ctr">
              <a:lnSpc>
                <a:spcPts val="3600"/>
              </a:lnSpc>
              <a:spcBef>
                <a:spcPct val="0"/>
              </a:spcBef>
            </a:pPr>
            <a:r>
              <a:rPr lang="en-US" sz="2571">
                <a:solidFill>
                  <a:srgbClr val="000000"/>
                </a:solidFill>
                <a:latin typeface="Open Sans"/>
                <a:ea typeface="Open Sans"/>
                <a:cs typeface="Open Sans"/>
                <a:sym typeface="Open Sans"/>
              </a:rPr>
              <a:t>Useful to connect individual LAN/Routers in the network.</a:t>
            </a:r>
          </a:p>
        </p:txBody>
      </p:sp>
      <p:sp>
        <p:nvSpPr>
          <p:cNvPr id="28" name="TextBox 28"/>
          <p:cNvSpPr txBox="1"/>
          <p:nvPr/>
        </p:nvSpPr>
        <p:spPr>
          <a:xfrm>
            <a:off x="246002" y="1126"/>
            <a:ext cx="8482213" cy="917321"/>
          </a:xfrm>
          <a:prstGeom prst="rect">
            <a:avLst/>
          </a:prstGeom>
        </p:spPr>
        <p:txBody>
          <a:bodyPr lIns="0" tIns="0" rIns="0" bIns="0" rtlCol="0" anchor="t">
            <a:spAutoFit/>
          </a:bodyPr>
          <a:lstStyle/>
          <a:p>
            <a:pPr marL="0" lvl="0" indent="0" algn="l">
              <a:lnSpc>
                <a:spcPts val="3471"/>
              </a:lnSpc>
              <a:spcBef>
                <a:spcPct val="0"/>
              </a:spcBef>
            </a:pPr>
            <a:r>
              <a:rPr lang="en-US" sz="3099" b="1" spc="-92">
                <a:solidFill>
                  <a:srgbClr val="FFFFFF"/>
                </a:solidFill>
                <a:latin typeface="Poppins Bold"/>
                <a:ea typeface="Poppins Bold"/>
                <a:cs typeface="Poppins Bold"/>
                <a:sym typeface="Poppins Bold"/>
              </a:rPr>
              <a:t>2.2 Designs and Structures of Network Topologies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TextBox 3"/>
          <p:cNvSpPr txBox="1"/>
          <p:nvPr/>
        </p:nvSpPr>
        <p:spPr>
          <a:xfrm>
            <a:off x="246002" y="1650151"/>
            <a:ext cx="773214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 Star Topology</a:t>
            </a:r>
          </a:p>
        </p:txBody>
      </p:sp>
      <p:sp>
        <p:nvSpPr>
          <p:cNvPr id="4" name="TextBox 4"/>
          <p:cNvSpPr txBox="1"/>
          <p:nvPr/>
        </p:nvSpPr>
        <p:spPr>
          <a:xfrm>
            <a:off x="402046" y="2510576"/>
            <a:ext cx="16661855"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Star topology is a network configuration where devices are connected to a central hub or switch for communication.</a:t>
            </a:r>
          </a:p>
        </p:txBody>
      </p:sp>
      <p:sp>
        <p:nvSpPr>
          <p:cNvPr id="5" name="AutoShape 5"/>
          <p:cNvSpPr/>
          <p:nvPr/>
        </p:nvSpPr>
        <p:spPr>
          <a:xfrm>
            <a:off x="402046" y="2401038"/>
            <a:ext cx="4883986" cy="0"/>
          </a:xfrm>
          <a:prstGeom prst="line">
            <a:avLst/>
          </a:prstGeom>
          <a:ln w="66675" cap="rnd">
            <a:solidFill>
              <a:srgbClr val="FF1495"/>
            </a:solidFill>
            <a:prstDash val="solid"/>
            <a:headEnd type="none" w="sm" len="sm"/>
            <a:tailEnd type="oval" w="lg" len="lg"/>
          </a:ln>
        </p:spPr>
        <p:txBody>
          <a:bodyPr/>
          <a:lstStyle/>
          <a:p>
            <a:endParaRPr lang="en-PH"/>
          </a:p>
        </p:txBody>
      </p:sp>
      <p:grpSp>
        <p:nvGrpSpPr>
          <p:cNvPr id="6" name="Group 6"/>
          <p:cNvGrpSpPr/>
          <p:nvPr/>
        </p:nvGrpSpPr>
        <p:grpSpPr>
          <a:xfrm>
            <a:off x="0" y="-36799"/>
            <a:ext cx="9251830" cy="1065499"/>
            <a:chOff x="0" y="0"/>
            <a:chExt cx="3442595" cy="396471"/>
          </a:xfrm>
        </p:grpSpPr>
        <p:sp>
          <p:nvSpPr>
            <p:cNvPr id="7" name="Freeform 7"/>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8" name="Freeform 8"/>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9" name="Group 9"/>
          <p:cNvGrpSpPr/>
          <p:nvPr/>
        </p:nvGrpSpPr>
        <p:grpSpPr>
          <a:xfrm>
            <a:off x="8213605" y="3618839"/>
            <a:ext cx="9061536" cy="5812060"/>
            <a:chOff x="0" y="0"/>
            <a:chExt cx="2094905" cy="1343670"/>
          </a:xfrm>
        </p:grpSpPr>
        <p:sp>
          <p:nvSpPr>
            <p:cNvPr id="10" name="Freeform 10"/>
            <p:cNvSpPr/>
            <p:nvPr/>
          </p:nvSpPr>
          <p:spPr>
            <a:xfrm>
              <a:off x="0" y="0"/>
              <a:ext cx="2094905" cy="1343670"/>
            </a:xfrm>
            <a:custGeom>
              <a:avLst/>
              <a:gdLst/>
              <a:ahLst/>
              <a:cxnLst/>
              <a:rect l="l" t="t" r="r" b="b"/>
              <a:pathLst>
                <a:path w="2094905" h="1343670">
                  <a:moveTo>
                    <a:pt x="43573" y="0"/>
                  </a:moveTo>
                  <a:lnTo>
                    <a:pt x="2051332" y="0"/>
                  </a:lnTo>
                  <a:cubicBezTo>
                    <a:pt x="2062888" y="0"/>
                    <a:pt x="2073971" y="4591"/>
                    <a:pt x="2082142" y="12762"/>
                  </a:cubicBezTo>
                  <a:cubicBezTo>
                    <a:pt x="2090314" y="20934"/>
                    <a:pt x="2094905" y="32017"/>
                    <a:pt x="2094905" y="43573"/>
                  </a:cubicBezTo>
                  <a:lnTo>
                    <a:pt x="2094905" y="1300097"/>
                  </a:lnTo>
                  <a:cubicBezTo>
                    <a:pt x="2094905" y="1324161"/>
                    <a:pt x="2075396" y="1343670"/>
                    <a:pt x="2051332" y="1343670"/>
                  </a:cubicBezTo>
                  <a:lnTo>
                    <a:pt x="43573" y="1343670"/>
                  </a:lnTo>
                  <a:cubicBezTo>
                    <a:pt x="32017" y="1343670"/>
                    <a:pt x="20934" y="1339079"/>
                    <a:pt x="12762" y="1330908"/>
                  </a:cubicBezTo>
                  <a:cubicBezTo>
                    <a:pt x="4591" y="1322736"/>
                    <a:pt x="0" y="1311653"/>
                    <a:pt x="0" y="1300097"/>
                  </a:cubicBezTo>
                  <a:lnTo>
                    <a:pt x="0" y="43573"/>
                  </a:lnTo>
                  <a:cubicBezTo>
                    <a:pt x="0" y="32017"/>
                    <a:pt x="4591" y="20934"/>
                    <a:pt x="12762" y="12762"/>
                  </a:cubicBezTo>
                  <a:cubicBezTo>
                    <a:pt x="20934" y="4591"/>
                    <a:pt x="32017" y="0"/>
                    <a:pt x="43573" y="0"/>
                  </a:cubicBezTo>
                  <a:close/>
                </a:path>
              </a:pathLst>
            </a:custGeom>
            <a:solidFill>
              <a:srgbClr val="F2F2F2"/>
            </a:solidFill>
          </p:spPr>
          <p:txBody>
            <a:bodyPr/>
            <a:lstStyle/>
            <a:p>
              <a:endParaRPr lang="en-PH"/>
            </a:p>
          </p:txBody>
        </p:sp>
        <p:sp>
          <p:nvSpPr>
            <p:cNvPr id="11" name="TextBox 11"/>
            <p:cNvSpPr txBox="1"/>
            <p:nvPr/>
          </p:nvSpPr>
          <p:spPr>
            <a:xfrm>
              <a:off x="0" y="-28575"/>
              <a:ext cx="2094905" cy="1372245"/>
            </a:xfrm>
            <a:prstGeom prst="rect">
              <a:avLst/>
            </a:prstGeom>
          </p:spPr>
          <p:txBody>
            <a:bodyPr lIns="50800" tIns="50800" rIns="50800" bIns="50800" rtlCol="0" anchor="ctr"/>
            <a:lstStyle/>
            <a:p>
              <a:pPr algn="ctr">
                <a:lnSpc>
                  <a:spcPts val="2595"/>
                </a:lnSpc>
              </a:pPr>
              <a:endParaRPr/>
            </a:p>
          </p:txBody>
        </p:sp>
      </p:grpSp>
      <p:grpSp>
        <p:nvGrpSpPr>
          <p:cNvPr id="12" name="Group 12"/>
          <p:cNvGrpSpPr/>
          <p:nvPr/>
        </p:nvGrpSpPr>
        <p:grpSpPr>
          <a:xfrm>
            <a:off x="10834463" y="3833810"/>
            <a:ext cx="6129087" cy="789532"/>
            <a:chOff x="0" y="0"/>
            <a:chExt cx="1776765" cy="228878"/>
          </a:xfrm>
        </p:grpSpPr>
        <p:sp>
          <p:nvSpPr>
            <p:cNvPr id="13" name="Freeform 13"/>
            <p:cNvSpPr/>
            <p:nvPr/>
          </p:nvSpPr>
          <p:spPr>
            <a:xfrm>
              <a:off x="0" y="0"/>
              <a:ext cx="1776765" cy="228878"/>
            </a:xfrm>
            <a:custGeom>
              <a:avLst/>
              <a:gdLst/>
              <a:ahLst/>
              <a:cxnLst/>
              <a:rect l="l" t="t" r="r" b="b"/>
              <a:pathLst>
                <a:path w="1776765" h="228878">
                  <a:moveTo>
                    <a:pt x="64420" y="0"/>
                  </a:moveTo>
                  <a:lnTo>
                    <a:pt x="1712345" y="0"/>
                  </a:lnTo>
                  <a:cubicBezTo>
                    <a:pt x="1729430" y="0"/>
                    <a:pt x="1745815" y="6787"/>
                    <a:pt x="1757897" y="18868"/>
                  </a:cubicBezTo>
                  <a:cubicBezTo>
                    <a:pt x="1769978" y="30949"/>
                    <a:pt x="1776765" y="47335"/>
                    <a:pt x="1776765" y="64420"/>
                  </a:cubicBezTo>
                  <a:lnTo>
                    <a:pt x="1776765" y="164457"/>
                  </a:lnTo>
                  <a:cubicBezTo>
                    <a:pt x="1776765" y="200036"/>
                    <a:pt x="1747923" y="228878"/>
                    <a:pt x="1712345" y="228878"/>
                  </a:cubicBezTo>
                  <a:lnTo>
                    <a:pt x="64420" y="228878"/>
                  </a:lnTo>
                  <a:cubicBezTo>
                    <a:pt x="47335" y="228878"/>
                    <a:pt x="30949" y="222091"/>
                    <a:pt x="18868" y="210010"/>
                  </a:cubicBezTo>
                  <a:cubicBezTo>
                    <a:pt x="6787" y="197928"/>
                    <a:pt x="0" y="181543"/>
                    <a:pt x="0" y="164457"/>
                  </a:cubicBezTo>
                  <a:lnTo>
                    <a:pt x="0" y="64420"/>
                  </a:lnTo>
                  <a:cubicBezTo>
                    <a:pt x="0" y="47335"/>
                    <a:pt x="6787" y="30949"/>
                    <a:pt x="18868" y="18868"/>
                  </a:cubicBezTo>
                  <a:cubicBezTo>
                    <a:pt x="30949" y="6787"/>
                    <a:pt x="47335" y="0"/>
                    <a:pt x="64420" y="0"/>
                  </a:cubicBezTo>
                  <a:close/>
                </a:path>
              </a:pathLst>
            </a:custGeom>
            <a:solidFill>
              <a:srgbClr val="FFDE59"/>
            </a:solidFill>
          </p:spPr>
          <p:txBody>
            <a:bodyPr/>
            <a:lstStyle/>
            <a:p>
              <a:endParaRPr lang="en-PH"/>
            </a:p>
          </p:txBody>
        </p:sp>
        <p:sp>
          <p:nvSpPr>
            <p:cNvPr id="14" name="TextBox 14"/>
            <p:cNvSpPr txBox="1"/>
            <p:nvPr/>
          </p:nvSpPr>
          <p:spPr>
            <a:xfrm>
              <a:off x="0" y="-28575"/>
              <a:ext cx="1776765" cy="257453"/>
            </a:xfrm>
            <a:prstGeom prst="rect">
              <a:avLst/>
            </a:prstGeom>
          </p:spPr>
          <p:txBody>
            <a:bodyPr lIns="50800" tIns="50800" rIns="50800" bIns="50800" rtlCol="0" anchor="ctr"/>
            <a:lstStyle/>
            <a:p>
              <a:pPr algn="ctr">
                <a:lnSpc>
                  <a:spcPts val="2595"/>
                </a:lnSpc>
              </a:pPr>
              <a:endParaRPr/>
            </a:p>
          </p:txBody>
        </p:sp>
      </p:grpSp>
      <p:sp>
        <p:nvSpPr>
          <p:cNvPr id="15" name="TextBox 15"/>
          <p:cNvSpPr txBox="1"/>
          <p:nvPr/>
        </p:nvSpPr>
        <p:spPr>
          <a:xfrm>
            <a:off x="8525197" y="3778754"/>
            <a:ext cx="2142571" cy="680569"/>
          </a:xfrm>
          <a:prstGeom prst="rect">
            <a:avLst/>
          </a:prstGeom>
        </p:spPr>
        <p:txBody>
          <a:bodyPr lIns="0" tIns="0" rIns="0" bIns="0" rtlCol="0" anchor="t">
            <a:spAutoFit/>
          </a:bodyPr>
          <a:lstStyle/>
          <a:p>
            <a:pPr algn="ctr">
              <a:lnSpc>
                <a:spcPts val="5607"/>
              </a:lnSpc>
            </a:pPr>
            <a:r>
              <a:rPr lang="en-US" sz="3115" b="1">
                <a:solidFill>
                  <a:srgbClr val="2D3240"/>
                </a:solidFill>
                <a:latin typeface="Poppins Bold"/>
                <a:ea typeface="Poppins Bold"/>
                <a:cs typeface="Poppins Bold"/>
                <a:sym typeface="Poppins Bold"/>
              </a:rPr>
              <a:t>Modes</a:t>
            </a:r>
          </a:p>
        </p:txBody>
      </p:sp>
      <p:sp>
        <p:nvSpPr>
          <p:cNvPr id="16" name="TextBox 16"/>
          <p:cNvSpPr txBox="1"/>
          <p:nvPr/>
        </p:nvSpPr>
        <p:spPr>
          <a:xfrm>
            <a:off x="12937160" y="3977489"/>
            <a:ext cx="2148496" cy="445024"/>
          </a:xfrm>
          <a:prstGeom prst="rect">
            <a:avLst/>
          </a:prstGeom>
        </p:spPr>
        <p:txBody>
          <a:bodyPr lIns="0" tIns="0" rIns="0" bIns="0" rtlCol="0" anchor="t">
            <a:spAutoFit/>
          </a:bodyPr>
          <a:lstStyle/>
          <a:p>
            <a:pPr algn="ctr">
              <a:lnSpc>
                <a:spcPts val="3600"/>
              </a:lnSpc>
              <a:spcBef>
                <a:spcPct val="0"/>
              </a:spcBef>
            </a:pPr>
            <a:r>
              <a:rPr lang="en-US" sz="2571">
                <a:solidFill>
                  <a:srgbClr val="000000"/>
                </a:solidFill>
                <a:latin typeface="Open Sans"/>
                <a:ea typeface="Open Sans"/>
                <a:cs typeface="Open Sans"/>
                <a:sym typeface="Open Sans"/>
              </a:rPr>
              <a:t>Duplex</a:t>
            </a:r>
          </a:p>
        </p:txBody>
      </p:sp>
      <p:sp>
        <p:nvSpPr>
          <p:cNvPr id="17" name="TextBox 17"/>
          <p:cNvSpPr txBox="1"/>
          <p:nvPr/>
        </p:nvSpPr>
        <p:spPr>
          <a:xfrm>
            <a:off x="8527930" y="4788978"/>
            <a:ext cx="2142571" cy="680569"/>
          </a:xfrm>
          <a:prstGeom prst="rect">
            <a:avLst/>
          </a:prstGeom>
        </p:spPr>
        <p:txBody>
          <a:bodyPr lIns="0" tIns="0" rIns="0" bIns="0" rtlCol="0" anchor="t">
            <a:spAutoFit/>
          </a:bodyPr>
          <a:lstStyle/>
          <a:p>
            <a:pPr algn="ctr">
              <a:lnSpc>
                <a:spcPts val="5607"/>
              </a:lnSpc>
            </a:pPr>
            <a:r>
              <a:rPr lang="en-US" sz="3115" b="1">
                <a:solidFill>
                  <a:srgbClr val="2D3240"/>
                </a:solidFill>
                <a:latin typeface="Poppins Bold"/>
                <a:ea typeface="Poppins Bold"/>
                <a:cs typeface="Poppins Bold"/>
                <a:sym typeface="Poppins Bold"/>
              </a:rPr>
              <a:t>Methods</a:t>
            </a:r>
          </a:p>
        </p:txBody>
      </p:sp>
      <p:grpSp>
        <p:nvGrpSpPr>
          <p:cNvPr id="18" name="Group 18"/>
          <p:cNvGrpSpPr/>
          <p:nvPr/>
        </p:nvGrpSpPr>
        <p:grpSpPr>
          <a:xfrm>
            <a:off x="10834463" y="4790199"/>
            <a:ext cx="6129087" cy="970821"/>
            <a:chOff x="0" y="0"/>
            <a:chExt cx="1776765" cy="281432"/>
          </a:xfrm>
        </p:grpSpPr>
        <p:sp>
          <p:nvSpPr>
            <p:cNvPr id="19" name="Freeform 19"/>
            <p:cNvSpPr/>
            <p:nvPr/>
          </p:nvSpPr>
          <p:spPr>
            <a:xfrm>
              <a:off x="0" y="0"/>
              <a:ext cx="1776765" cy="281432"/>
            </a:xfrm>
            <a:custGeom>
              <a:avLst/>
              <a:gdLst/>
              <a:ahLst/>
              <a:cxnLst/>
              <a:rect l="l" t="t" r="r" b="b"/>
              <a:pathLst>
                <a:path w="1776765" h="281432">
                  <a:moveTo>
                    <a:pt x="64420" y="0"/>
                  </a:moveTo>
                  <a:lnTo>
                    <a:pt x="1712345" y="0"/>
                  </a:lnTo>
                  <a:cubicBezTo>
                    <a:pt x="1729430" y="0"/>
                    <a:pt x="1745815" y="6787"/>
                    <a:pt x="1757897" y="18868"/>
                  </a:cubicBezTo>
                  <a:cubicBezTo>
                    <a:pt x="1769978" y="30949"/>
                    <a:pt x="1776765" y="47335"/>
                    <a:pt x="1776765" y="64420"/>
                  </a:cubicBezTo>
                  <a:lnTo>
                    <a:pt x="1776765" y="217012"/>
                  </a:lnTo>
                  <a:cubicBezTo>
                    <a:pt x="1776765" y="252590"/>
                    <a:pt x="1747923" y="281432"/>
                    <a:pt x="1712345" y="281432"/>
                  </a:cubicBezTo>
                  <a:lnTo>
                    <a:pt x="64420" y="281432"/>
                  </a:lnTo>
                  <a:cubicBezTo>
                    <a:pt x="47335" y="281432"/>
                    <a:pt x="30949" y="274645"/>
                    <a:pt x="18868" y="262564"/>
                  </a:cubicBezTo>
                  <a:cubicBezTo>
                    <a:pt x="6787" y="250483"/>
                    <a:pt x="0" y="234097"/>
                    <a:pt x="0" y="217012"/>
                  </a:cubicBezTo>
                  <a:lnTo>
                    <a:pt x="0" y="64420"/>
                  </a:lnTo>
                  <a:cubicBezTo>
                    <a:pt x="0" y="47335"/>
                    <a:pt x="6787" y="30949"/>
                    <a:pt x="18868" y="18868"/>
                  </a:cubicBezTo>
                  <a:cubicBezTo>
                    <a:pt x="30949" y="6787"/>
                    <a:pt x="47335" y="0"/>
                    <a:pt x="64420" y="0"/>
                  </a:cubicBezTo>
                  <a:close/>
                </a:path>
              </a:pathLst>
            </a:custGeom>
            <a:solidFill>
              <a:srgbClr val="FFDE59"/>
            </a:solidFill>
          </p:spPr>
          <p:txBody>
            <a:bodyPr/>
            <a:lstStyle/>
            <a:p>
              <a:endParaRPr lang="en-PH"/>
            </a:p>
          </p:txBody>
        </p:sp>
        <p:sp>
          <p:nvSpPr>
            <p:cNvPr id="20" name="TextBox 20"/>
            <p:cNvSpPr txBox="1"/>
            <p:nvPr/>
          </p:nvSpPr>
          <p:spPr>
            <a:xfrm>
              <a:off x="0" y="-28575"/>
              <a:ext cx="1776765" cy="310007"/>
            </a:xfrm>
            <a:prstGeom prst="rect">
              <a:avLst/>
            </a:prstGeom>
          </p:spPr>
          <p:txBody>
            <a:bodyPr lIns="50800" tIns="50800" rIns="50800" bIns="50800" rtlCol="0" anchor="ctr"/>
            <a:lstStyle/>
            <a:p>
              <a:pPr algn="ctr">
                <a:lnSpc>
                  <a:spcPts val="2595"/>
                </a:lnSpc>
              </a:pPr>
              <a:endParaRPr/>
            </a:p>
          </p:txBody>
        </p:sp>
      </p:grpSp>
      <p:sp>
        <p:nvSpPr>
          <p:cNvPr id="21" name="TextBox 21"/>
          <p:cNvSpPr txBox="1"/>
          <p:nvPr/>
        </p:nvSpPr>
        <p:spPr>
          <a:xfrm>
            <a:off x="11335860" y="5024523"/>
            <a:ext cx="5351097" cy="445024"/>
          </a:xfrm>
          <a:prstGeom prst="rect">
            <a:avLst/>
          </a:prstGeom>
        </p:spPr>
        <p:txBody>
          <a:bodyPr lIns="0" tIns="0" rIns="0" bIns="0" rtlCol="0" anchor="t">
            <a:spAutoFit/>
          </a:bodyPr>
          <a:lstStyle/>
          <a:p>
            <a:pPr algn="ctr">
              <a:lnSpc>
                <a:spcPts val="3600"/>
              </a:lnSpc>
              <a:spcBef>
                <a:spcPct val="0"/>
              </a:spcBef>
            </a:pPr>
            <a:r>
              <a:rPr lang="en-US" sz="2571">
                <a:solidFill>
                  <a:srgbClr val="000000"/>
                </a:solidFill>
                <a:latin typeface="Open Sans"/>
                <a:ea typeface="Open Sans"/>
                <a:cs typeface="Open Sans"/>
                <a:sym typeface="Open Sans"/>
              </a:rPr>
              <a:t>Unicast, Multicast, and Broadcast </a:t>
            </a:r>
          </a:p>
        </p:txBody>
      </p:sp>
      <p:sp>
        <p:nvSpPr>
          <p:cNvPr id="22" name="TextBox 22"/>
          <p:cNvSpPr txBox="1"/>
          <p:nvPr/>
        </p:nvSpPr>
        <p:spPr>
          <a:xfrm>
            <a:off x="8525197" y="6124356"/>
            <a:ext cx="2142571" cy="680569"/>
          </a:xfrm>
          <a:prstGeom prst="rect">
            <a:avLst/>
          </a:prstGeom>
        </p:spPr>
        <p:txBody>
          <a:bodyPr lIns="0" tIns="0" rIns="0" bIns="0" rtlCol="0" anchor="t">
            <a:spAutoFit/>
          </a:bodyPr>
          <a:lstStyle/>
          <a:p>
            <a:pPr algn="ctr">
              <a:lnSpc>
                <a:spcPts val="5607"/>
              </a:lnSpc>
            </a:pPr>
            <a:r>
              <a:rPr lang="en-US" sz="3115" b="1">
                <a:solidFill>
                  <a:srgbClr val="2D3240"/>
                </a:solidFill>
                <a:latin typeface="Poppins Bold"/>
                <a:ea typeface="Poppins Bold"/>
                <a:cs typeface="Poppins Bold"/>
                <a:sym typeface="Poppins Bold"/>
              </a:rPr>
              <a:t>Benefits</a:t>
            </a:r>
          </a:p>
        </p:txBody>
      </p:sp>
      <p:grpSp>
        <p:nvGrpSpPr>
          <p:cNvPr id="23" name="Group 23"/>
          <p:cNvGrpSpPr/>
          <p:nvPr/>
        </p:nvGrpSpPr>
        <p:grpSpPr>
          <a:xfrm>
            <a:off x="10834463" y="5932471"/>
            <a:ext cx="6129087" cy="1384100"/>
            <a:chOff x="0" y="0"/>
            <a:chExt cx="1776765" cy="401238"/>
          </a:xfrm>
        </p:grpSpPr>
        <p:sp>
          <p:nvSpPr>
            <p:cNvPr id="24" name="Freeform 24"/>
            <p:cNvSpPr/>
            <p:nvPr/>
          </p:nvSpPr>
          <p:spPr>
            <a:xfrm>
              <a:off x="0" y="0"/>
              <a:ext cx="1776765" cy="401238"/>
            </a:xfrm>
            <a:custGeom>
              <a:avLst/>
              <a:gdLst/>
              <a:ahLst/>
              <a:cxnLst/>
              <a:rect l="l" t="t" r="r" b="b"/>
              <a:pathLst>
                <a:path w="1776765" h="401238">
                  <a:moveTo>
                    <a:pt x="64420" y="0"/>
                  </a:moveTo>
                  <a:lnTo>
                    <a:pt x="1712345" y="0"/>
                  </a:lnTo>
                  <a:cubicBezTo>
                    <a:pt x="1729430" y="0"/>
                    <a:pt x="1745815" y="6787"/>
                    <a:pt x="1757897" y="18868"/>
                  </a:cubicBezTo>
                  <a:cubicBezTo>
                    <a:pt x="1769978" y="30949"/>
                    <a:pt x="1776765" y="47335"/>
                    <a:pt x="1776765" y="64420"/>
                  </a:cubicBezTo>
                  <a:lnTo>
                    <a:pt x="1776765" y="336817"/>
                  </a:lnTo>
                  <a:cubicBezTo>
                    <a:pt x="1776765" y="372396"/>
                    <a:pt x="1747923" y="401238"/>
                    <a:pt x="1712345" y="401238"/>
                  </a:cubicBezTo>
                  <a:lnTo>
                    <a:pt x="64420" y="401238"/>
                  </a:lnTo>
                  <a:cubicBezTo>
                    <a:pt x="47335" y="401238"/>
                    <a:pt x="30949" y="394450"/>
                    <a:pt x="18868" y="382369"/>
                  </a:cubicBezTo>
                  <a:cubicBezTo>
                    <a:pt x="6787" y="370288"/>
                    <a:pt x="0" y="353903"/>
                    <a:pt x="0" y="336817"/>
                  </a:cubicBezTo>
                  <a:lnTo>
                    <a:pt x="0" y="64420"/>
                  </a:lnTo>
                  <a:cubicBezTo>
                    <a:pt x="0" y="47335"/>
                    <a:pt x="6787" y="30949"/>
                    <a:pt x="18868" y="18868"/>
                  </a:cubicBezTo>
                  <a:cubicBezTo>
                    <a:pt x="30949" y="6787"/>
                    <a:pt x="47335" y="0"/>
                    <a:pt x="64420" y="0"/>
                  </a:cubicBezTo>
                  <a:close/>
                </a:path>
              </a:pathLst>
            </a:custGeom>
            <a:solidFill>
              <a:srgbClr val="FFDE59"/>
            </a:solidFill>
          </p:spPr>
          <p:txBody>
            <a:bodyPr/>
            <a:lstStyle/>
            <a:p>
              <a:endParaRPr lang="en-PH"/>
            </a:p>
          </p:txBody>
        </p:sp>
        <p:sp>
          <p:nvSpPr>
            <p:cNvPr id="25" name="TextBox 25"/>
            <p:cNvSpPr txBox="1"/>
            <p:nvPr/>
          </p:nvSpPr>
          <p:spPr>
            <a:xfrm>
              <a:off x="0" y="-28575"/>
              <a:ext cx="1776765" cy="429813"/>
            </a:xfrm>
            <a:prstGeom prst="rect">
              <a:avLst/>
            </a:prstGeom>
          </p:spPr>
          <p:txBody>
            <a:bodyPr lIns="50800" tIns="50800" rIns="50800" bIns="50800" rtlCol="0" anchor="ctr"/>
            <a:lstStyle/>
            <a:p>
              <a:pPr algn="ctr">
                <a:lnSpc>
                  <a:spcPts val="2595"/>
                </a:lnSpc>
              </a:pPr>
              <a:endParaRPr/>
            </a:p>
          </p:txBody>
        </p:sp>
      </p:grpSp>
      <p:sp>
        <p:nvSpPr>
          <p:cNvPr id="26" name="TextBox 26"/>
          <p:cNvSpPr txBox="1"/>
          <p:nvPr/>
        </p:nvSpPr>
        <p:spPr>
          <a:xfrm>
            <a:off x="10969271" y="6046771"/>
            <a:ext cx="5859470" cy="1016664"/>
          </a:xfrm>
          <a:prstGeom prst="rect">
            <a:avLst/>
          </a:prstGeom>
        </p:spPr>
        <p:txBody>
          <a:bodyPr lIns="0" tIns="0" rIns="0" bIns="0" rtlCol="0" anchor="t">
            <a:spAutoFit/>
          </a:bodyPr>
          <a:lstStyle/>
          <a:p>
            <a:pPr algn="ctr">
              <a:lnSpc>
                <a:spcPts val="2760"/>
              </a:lnSpc>
              <a:spcBef>
                <a:spcPct val="0"/>
              </a:spcBef>
            </a:pPr>
            <a:r>
              <a:rPr lang="en-US" sz="1971">
                <a:solidFill>
                  <a:srgbClr val="000000"/>
                </a:solidFill>
                <a:latin typeface="Open Sans"/>
                <a:ea typeface="Open Sans"/>
                <a:cs typeface="Open Sans"/>
                <a:sym typeface="Open Sans"/>
              </a:rPr>
              <a:t>The malfunction of one end system or its connection doesn't impact the other end systems. However, the central device must not fail.</a:t>
            </a:r>
          </a:p>
        </p:txBody>
      </p:sp>
      <p:grpSp>
        <p:nvGrpSpPr>
          <p:cNvPr id="27" name="Group 27"/>
          <p:cNvGrpSpPr/>
          <p:nvPr/>
        </p:nvGrpSpPr>
        <p:grpSpPr>
          <a:xfrm>
            <a:off x="1790134" y="4529876"/>
            <a:ext cx="5871022" cy="4474669"/>
            <a:chOff x="0" y="0"/>
            <a:chExt cx="7828029" cy="5966225"/>
          </a:xfrm>
        </p:grpSpPr>
        <p:sp>
          <p:nvSpPr>
            <p:cNvPr id="28" name="Freeform 28"/>
            <p:cNvSpPr/>
            <p:nvPr/>
          </p:nvSpPr>
          <p:spPr>
            <a:xfrm>
              <a:off x="5634423" y="3659373"/>
              <a:ext cx="2193606" cy="2306852"/>
            </a:xfrm>
            <a:custGeom>
              <a:avLst/>
              <a:gdLst/>
              <a:ahLst/>
              <a:cxnLst/>
              <a:rect l="l" t="t" r="r" b="b"/>
              <a:pathLst>
                <a:path w="2193606" h="2306852">
                  <a:moveTo>
                    <a:pt x="0" y="0"/>
                  </a:moveTo>
                  <a:lnTo>
                    <a:pt x="2193606" y="0"/>
                  </a:lnTo>
                  <a:lnTo>
                    <a:pt x="2193606" y="2306852"/>
                  </a:lnTo>
                  <a:lnTo>
                    <a:pt x="0" y="2306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9" name="Freeform 29"/>
            <p:cNvSpPr/>
            <p:nvPr/>
          </p:nvSpPr>
          <p:spPr>
            <a:xfrm flipH="1">
              <a:off x="0" y="3659373"/>
              <a:ext cx="2193606" cy="2306852"/>
            </a:xfrm>
            <a:custGeom>
              <a:avLst/>
              <a:gdLst/>
              <a:ahLst/>
              <a:cxnLst/>
              <a:rect l="l" t="t" r="r" b="b"/>
              <a:pathLst>
                <a:path w="2193606" h="2306852">
                  <a:moveTo>
                    <a:pt x="2193606" y="0"/>
                  </a:moveTo>
                  <a:lnTo>
                    <a:pt x="0" y="0"/>
                  </a:lnTo>
                  <a:lnTo>
                    <a:pt x="0" y="2306852"/>
                  </a:lnTo>
                  <a:lnTo>
                    <a:pt x="2193606" y="2306852"/>
                  </a:lnTo>
                  <a:lnTo>
                    <a:pt x="219360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30" name="Freeform 30"/>
            <p:cNvSpPr/>
            <p:nvPr/>
          </p:nvSpPr>
          <p:spPr>
            <a:xfrm>
              <a:off x="2193606" y="2659991"/>
              <a:ext cx="3440816" cy="669395"/>
            </a:xfrm>
            <a:custGeom>
              <a:avLst/>
              <a:gdLst/>
              <a:ahLst/>
              <a:cxnLst/>
              <a:rect l="l" t="t" r="r" b="b"/>
              <a:pathLst>
                <a:path w="3440816" h="669395">
                  <a:moveTo>
                    <a:pt x="0" y="0"/>
                  </a:moveTo>
                  <a:lnTo>
                    <a:pt x="3440817" y="0"/>
                  </a:lnTo>
                  <a:lnTo>
                    <a:pt x="3440817" y="669395"/>
                  </a:lnTo>
                  <a:lnTo>
                    <a:pt x="0" y="6693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31" name="AutoShape 31"/>
            <p:cNvSpPr/>
            <p:nvPr/>
          </p:nvSpPr>
          <p:spPr>
            <a:xfrm flipH="1">
              <a:off x="2193606" y="3329386"/>
              <a:ext cx="1720408" cy="1483413"/>
            </a:xfrm>
            <a:prstGeom prst="line">
              <a:avLst/>
            </a:prstGeom>
            <a:ln w="63500" cap="flat">
              <a:solidFill>
                <a:srgbClr val="FF1495"/>
              </a:solidFill>
              <a:prstDash val="solid"/>
              <a:headEnd type="none" w="sm" len="sm"/>
              <a:tailEnd type="none" w="sm" len="sm"/>
            </a:ln>
          </p:spPr>
          <p:txBody>
            <a:bodyPr/>
            <a:lstStyle/>
            <a:p>
              <a:endParaRPr lang="en-PH"/>
            </a:p>
          </p:txBody>
        </p:sp>
        <p:sp>
          <p:nvSpPr>
            <p:cNvPr id="32" name="AutoShape 32"/>
            <p:cNvSpPr/>
            <p:nvPr/>
          </p:nvSpPr>
          <p:spPr>
            <a:xfrm>
              <a:off x="3914014" y="3329386"/>
              <a:ext cx="1720408" cy="1483413"/>
            </a:xfrm>
            <a:prstGeom prst="line">
              <a:avLst/>
            </a:prstGeom>
            <a:ln w="63500" cap="flat">
              <a:solidFill>
                <a:srgbClr val="FF1495"/>
              </a:solidFill>
              <a:prstDash val="solid"/>
              <a:headEnd type="none" w="sm" len="sm"/>
              <a:tailEnd type="none" w="sm" len="sm"/>
            </a:ln>
          </p:spPr>
          <p:txBody>
            <a:bodyPr/>
            <a:lstStyle/>
            <a:p>
              <a:endParaRPr lang="en-PH"/>
            </a:p>
          </p:txBody>
        </p:sp>
        <p:sp>
          <p:nvSpPr>
            <p:cNvPr id="33" name="Freeform 33"/>
            <p:cNvSpPr/>
            <p:nvPr/>
          </p:nvSpPr>
          <p:spPr>
            <a:xfrm rot="-10800000" flipV="1">
              <a:off x="0" y="0"/>
              <a:ext cx="2193606" cy="2306852"/>
            </a:xfrm>
            <a:custGeom>
              <a:avLst/>
              <a:gdLst/>
              <a:ahLst/>
              <a:cxnLst/>
              <a:rect l="l" t="t" r="r" b="b"/>
              <a:pathLst>
                <a:path w="2193606" h="2306852">
                  <a:moveTo>
                    <a:pt x="0" y="2306852"/>
                  </a:moveTo>
                  <a:lnTo>
                    <a:pt x="2193606" y="2306852"/>
                  </a:lnTo>
                  <a:lnTo>
                    <a:pt x="2193606" y="0"/>
                  </a:lnTo>
                  <a:lnTo>
                    <a:pt x="0" y="0"/>
                  </a:lnTo>
                  <a:lnTo>
                    <a:pt x="0" y="230685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34" name="Freeform 34"/>
            <p:cNvSpPr/>
            <p:nvPr/>
          </p:nvSpPr>
          <p:spPr>
            <a:xfrm rot="-10800000" flipH="1" flipV="1">
              <a:off x="5634423" y="0"/>
              <a:ext cx="2193606" cy="2306852"/>
            </a:xfrm>
            <a:custGeom>
              <a:avLst/>
              <a:gdLst/>
              <a:ahLst/>
              <a:cxnLst/>
              <a:rect l="l" t="t" r="r" b="b"/>
              <a:pathLst>
                <a:path w="2193606" h="2306852">
                  <a:moveTo>
                    <a:pt x="2193606" y="2306852"/>
                  </a:moveTo>
                  <a:lnTo>
                    <a:pt x="0" y="2306852"/>
                  </a:lnTo>
                  <a:lnTo>
                    <a:pt x="0" y="0"/>
                  </a:lnTo>
                  <a:lnTo>
                    <a:pt x="2193606" y="0"/>
                  </a:lnTo>
                  <a:lnTo>
                    <a:pt x="2193606" y="230685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35" name="AutoShape 35"/>
            <p:cNvSpPr/>
            <p:nvPr/>
          </p:nvSpPr>
          <p:spPr>
            <a:xfrm flipV="1">
              <a:off x="3914014" y="1153426"/>
              <a:ext cx="1720408" cy="1483413"/>
            </a:xfrm>
            <a:prstGeom prst="line">
              <a:avLst/>
            </a:prstGeom>
            <a:ln w="63500" cap="flat">
              <a:solidFill>
                <a:srgbClr val="FF1495"/>
              </a:solidFill>
              <a:prstDash val="solid"/>
              <a:headEnd type="none" w="sm" len="sm"/>
              <a:tailEnd type="none" w="sm" len="sm"/>
            </a:ln>
          </p:spPr>
          <p:txBody>
            <a:bodyPr/>
            <a:lstStyle/>
            <a:p>
              <a:endParaRPr lang="en-PH"/>
            </a:p>
          </p:txBody>
        </p:sp>
        <p:sp>
          <p:nvSpPr>
            <p:cNvPr id="36" name="AutoShape 36"/>
            <p:cNvSpPr/>
            <p:nvPr/>
          </p:nvSpPr>
          <p:spPr>
            <a:xfrm flipH="1" flipV="1">
              <a:off x="2193606" y="1153426"/>
              <a:ext cx="1720408" cy="1483413"/>
            </a:xfrm>
            <a:prstGeom prst="line">
              <a:avLst/>
            </a:prstGeom>
            <a:ln w="63500" cap="flat">
              <a:solidFill>
                <a:srgbClr val="FF1495"/>
              </a:solidFill>
              <a:prstDash val="solid"/>
              <a:headEnd type="none" w="sm" len="sm"/>
              <a:tailEnd type="none" w="sm" len="sm"/>
            </a:ln>
          </p:spPr>
          <p:txBody>
            <a:bodyPr/>
            <a:lstStyle/>
            <a:p>
              <a:endParaRPr lang="en-PH"/>
            </a:p>
          </p:txBody>
        </p:sp>
        <p:sp>
          <p:nvSpPr>
            <p:cNvPr id="37" name="TextBox 37"/>
            <p:cNvSpPr txBox="1"/>
            <p:nvPr/>
          </p:nvSpPr>
          <p:spPr>
            <a:xfrm>
              <a:off x="3053810" y="1165510"/>
              <a:ext cx="1846616" cy="760996"/>
            </a:xfrm>
            <a:prstGeom prst="rect">
              <a:avLst/>
            </a:prstGeom>
          </p:spPr>
          <p:txBody>
            <a:bodyPr lIns="0" tIns="0" rIns="0" bIns="0" rtlCol="0" anchor="t">
              <a:spAutoFit/>
            </a:bodyPr>
            <a:lstStyle/>
            <a:p>
              <a:pPr algn="ctr">
                <a:lnSpc>
                  <a:spcPts val="2321"/>
                </a:lnSpc>
                <a:spcBef>
                  <a:spcPct val="0"/>
                </a:spcBef>
              </a:pPr>
              <a:r>
                <a:rPr lang="en-US" sz="1657">
                  <a:solidFill>
                    <a:srgbClr val="000000"/>
                  </a:solidFill>
                  <a:latin typeface="Open Sans"/>
                  <a:ea typeface="Open Sans"/>
                  <a:cs typeface="Open Sans"/>
                  <a:sym typeface="Open Sans"/>
                </a:rPr>
                <a:t>point-to-point connection </a:t>
              </a:r>
            </a:p>
          </p:txBody>
        </p:sp>
        <p:sp>
          <p:nvSpPr>
            <p:cNvPr id="38" name="TextBox 38"/>
            <p:cNvSpPr txBox="1"/>
            <p:nvPr/>
          </p:nvSpPr>
          <p:spPr>
            <a:xfrm>
              <a:off x="2990707" y="4051803"/>
              <a:ext cx="1846616" cy="760996"/>
            </a:xfrm>
            <a:prstGeom prst="rect">
              <a:avLst/>
            </a:prstGeom>
          </p:spPr>
          <p:txBody>
            <a:bodyPr lIns="0" tIns="0" rIns="0" bIns="0" rtlCol="0" anchor="t">
              <a:spAutoFit/>
            </a:bodyPr>
            <a:lstStyle/>
            <a:p>
              <a:pPr algn="ctr">
                <a:lnSpc>
                  <a:spcPts val="2321"/>
                </a:lnSpc>
                <a:spcBef>
                  <a:spcPct val="0"/>
                </a:spcBef>
              </a:pPr>
              <a:r>
                <a:rPr lang="en-US" sz="1657">
                  <a:solidFill>
                    <a:srgbClr val="000000"/>
                  </a:solidFill>
                  <a:latin typeface="Open Sans"/>
                  <a:ea typeface="Open Sans"/>
                  <a:cs typeface="Open Sans"/>
                  <a:sym typeface="Open Sans"/>
                </a:rPr>
                <a:t>point-to-point connection </a:t>
              </a:r>
            </a:p>
          </p:txBody>
        </p:sp>
      </p:grpSp>
      <p:sp>
        <p:nvSpPr>
          <p:cNvPr id="39" name="TextBox 39"/>
          <p:cNvSpPr txBox="1"/>
          <p:nvPr/>
        </p:nvSpPr>
        <p:spPr>
          <a:xfrm>
            <a:off x="8527930" y="7498481"/>
            <a:ext cx="2142571" cy="1379451"/>
          </a:xfrm>
          <a:prstGeom prst="rect">
            <a:avLst/>
          </a:prstGeom>
        </p:spPr>
        <p:txBody>
          <a:bodyPr lIns="0" tIns="0" rIns="0" bIns="0" rtlCol="0" anchor="t">
            <a:spAutoFit/>
          </a:bodyPr>
          <a:lstStyle/>
          <a:p>
            <a:pPr algn="ctr">
              <a:lnSpc>
                <a:spcPts val="5607"/>
              </a:lnSpc>
            </a:pPr>
            <a:r>
              <a:rPr lang="en-US" sz="3115" b="1">
                <a:solidFill>
                  <a:srgbClr val="2D3240"/>
                </a:solidFill>
                <a:latin typeface="Poppins Bold"/>
                <a:ea typeface="Poppins Bold"/>
                <a:cs typeface="Poppins Bold"/>
                <a:sym typeface="Poppins Bold"/>
              </a:rPr>
              <a:t>Central Device</a:t>
            </a:r>
          </a:p>
        </p:txBody>
      </p:sp>
      <p:grpSp>
        <p:nvGrpSpPr>
          <p:cNvPr id="40" name="Group 40"/>
          <p:cNvGrpSpPr/>
          <p:nvPr/>
        </p:nvGrpSpPr>
        <p:grpSpPr>
          <a:xfrm>
            <a:off x="10837196" y="7488021"/>
            <a:ext cx="6129087" cy="1665738"/>
            <a:chOff x="0" y="0"/>
            <a:chExt cx="1776765" cy="482882"/>
          </a:xfrm>
        </p:grpSpPr>
        <p:sp>
          <p:nvSpPr>
            <p:cNvPr id="41" name="Freeform 41"/>
            <p:cNvSpPr/>
            <p:nvPr/>
          </p:nvSpPr>
          <p:spPr>
            <a:xfrm>
              <a:off x="0" y="0"/>
              <a:ext cx="1776765" cy="482882"/>
            </a:xfrm>
            <a:custGeom>
              <a:avLst/>
              <a:gdLst/>
              <a:ahLst/>
              <a:cxnLst/>
              <a:rect l="l" t="t" r="r" b="b"/>
              <a:pathLst>
                <a:path w="1776765" h="482882">
                  <a:moveTo>
                    <a:pt x="64420" y="0"/>
                  </a:moveTo>
                  <a:lnTo>
                    <a:pt x="1712345" y="0"/>
                  </a:lnTo>
                  <a:cubicBezTo>
                    <a:pt x="1729430" y="0"/>
                    <a:pt x="1745815" y="6787"/>
                    <a:pt x="1757897" y="18868"/>
                  </a:cubicBezTo>
                  <a:cubicBezTo>
                    <a:pt x="1769978" y="30949"/>
                    <a:pt x="1776765" y="47335"/>
                    <a:pt x="1776765" y="64420"/>
                  </a:cubicBezTo>
                  <a:lnTo>
                    <a:pt x="1776765" y="418462"/>
                  </a:lnTo>
                  <a:cubicBezTo>
                    <a:pt x="1776765" y="454040"/>
                    <a:pt x="1747923" y="482882"/>
                    <a:pt x="1712345" y="482882"/>
                  </a:cubicBezTo>
                  <a:lnTo>
                    <a:pt x="64420" y="482882"/>
                  </a:lnTo>
                  <a:cubicBezTo>
                    <a:pt x="47335" y="482882"/>
                    <a:pt x="30949" y="476095"/>
                    <a:pt x="18868" y="464014"/>
                  </a:cubicBezTo>
                  <a:cubicBezTo>
                    <a:pt x="6787" y="451932"/>
                    <a:pt x="0" y="435547"/>
                    <a:pt x="0" y="418462"/>
                  </a:cubicBezTo>
                  <a:lnTo>
                    <a:pt x="0" y="64420"/>
                  </a:lnTo>
                  <a:cubicBezTo>
                    <a:pt x="0" y="47335"/>
                    <a:pt x="6787" y="30949"/>
                    <a:pt x="18868" y="18868"/>
                  </a:cubicBezTo>
                  <a:cubicBezTo>
                    <a:pt x="30949" y="6787"/>
                    <a:pt x="47335" y="0"/>
                    <a:pt x="64420" y="0"/>
                  </a:cubicBezTo>
                  <a:close/>
                </a:path>
              </a:pathLst>
            </a:custGeom>
            <a:solidFill>
              <a:srgbClr val="FFDE59"/>
            </a:solidFill>
          </p:spPr>
          <p:txBody>
            <a:bodyPr/>
            <a:lstStyle/>
            <a:p>
              <a:endParaRPr lang="en-PH"/>
            </a:p>
          </p:txBody>
        </p:sp>
        <p:sp>
          <p:nvSpPr>
            <p:cNvPr id="42" name="TextBox 42"/>
            <p:cNvSpPr txBox="1"/>
            <p:nvPr/>
          </p:nvSpPr>
          <p:spPr>
            <a:xfrm>
              <a:off x="0" y="-28575"/>
              <a:ext cx="1776765" cy="511457"/>
            </a:xfrm>
            <a:prstGeom prst="rect">
              <a:avLst/>
            </a:prstGeom>
          </p:spPr>
          <p:txBody>
            <a:bodyPr lIns="50800" tIns="50800" rIns="50800" bIns="50800" rtlCol="0" anchor="ctr"/>
            <a:lstStyle/>
            <a:p>
              <a:pPr algn="ctr">
                <a:lnSpc>
                  <a:spcPts val="2595"/>
                </a:lnSpc>
              </a:pPr>
              <a:endParaRPr/>
            </a:p>
          </p:txBody>
        </p:sp>
      </p:grpSp>
      <p:sp>
        <p:nvSpPr>
          <p:cNvPr id="43" name="TextBox 43"/>
          <p:cNvSpPr txBox="1"/>
          <p:nvPr/>
        </p:nvSpPr>
        <p:spPr>
          <a:xfrm>
            <a:off x="10969271" y="7560311"/>
            <a:ext cx="5859470" cy="1359547"/>
          </a:xfrm>
          <a:prstGeom prst="rect">
            <a:avLst/>
          </a:prstGeom>
        </p:spPr>
        <p:txBody>
          <a:bodyPr lIns="0" tIns="0" rIns="0" bIns="0" rtlCol="0" anchor="t">
            <a:spAutoFit/>
          </a:bodyPr>
          <a:lstStyle/>
          <a:p>
            <a:pPr algn="ctr">
              <a:lnSpc>
                <a:spcPts val="2760"/>
              </a:lnSpc>
              <a:spcBef>
                <a:spcPct val="0"/>
              </a:spcBef>
            </a:pPr>
            <a:r>
              <a:rPr lang="en-US" sz="1971">
                <a:solidFill>
                  <a:srgbClr val="000000"/>
                </a:solidFill>
                <a:latin typeface="Open Sans"/>
                <a:ea typeface="Open Sans"/>
                <a:cs typeface="Open Sans"/>
                <a:sym typeface="Open Sans"/>
              </a:rPr>
              <a:t>A specialised device (eg. Switch) with the purpose of connecting other devices in the network. Currently, the star topology is the usual way to configure a network.  </a:t>
            </a:r>
          </a:p>
        </p:txBody>
      </p:sp>
      <p:sp>
        <p:nvSpPr>
          <p:cNvPr id="44" name="TextBox 44"/>
          <p:cNvSpPr txBox="1"/>
          <p:nvPr/>
        </p:nvSpPr>
        <p:spPr>
          <a:xfrm>
            <a:off x="246002" y="1126"/>
            <a:ext cx="8482213" cy="917321"/>
          </a:xfrm>
          <a:prstGeom prst="rect">
            <a:avLst/>
          </a:prstGeom>
        </p:spPr>
        <p:txBody>
          <a:bodyPr lIns="0" tIns="0" rIns="0" bIns="0" rtlCol="0" anchor="t">
            <a:spAutoFit/>
          </a:bodyPr>
          <a:lstStyle/>
          <a:p>
            <a:pPr marL="0" lvl="0" indent="0" algn="l">
              <a:lnSpc>
                <a:spcPts val="3471"/>
              </a:lnSpc>
              <a:spcBef>
                <a:spcPct val="0"/>
              </a:spcBef>
            </a:pPr>
            <a:r>
              <a:rPr lang="en-US" sz="3099" b="1" spc="-92">
                <a:solidFill>
                  <a:srgbClr val="FFFFFF"/>
                </a:solidFill>
                <a:latin typeface="Poppins Bold"/>
                <a:ea typeface="Poppins Bold"/>
                <a:cs typeface="Poppins Bold"/>
                <a:sym typeface="Poppins Bold"/>
              </a:rPr>
              <a:t>2.2 Designs and Structures of Network Topologies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TextBox 3"/>
          <p:cNvSpPr txBox="1"/>
          <p:nvPr/>
        </p:nvSpPr>
        <p:spPr>
          <a:xfrm>
            <a:off x="402046" y="1474448"/>
            <a:ext cx="42774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Hybrid network</a:t>
            </a:r>
          </a:p>
        </p:txBody>
      </p:sp>
      <p:sp>
        <p:nvSpPr>
          <p:cNvPr id="4" name="AutoShape 4"/>
          <p:cNvSpPr/>
          <p:nvPr/>
        </p:nvSpPr>
        <p:spPr>
          <a:xfrm flipV="1">
            <a:off x="402080" y="2191998"/>
            <a:ext cx="5005434" cy="35829"/>
          </a:xfrm>
          <a:prstGeom prst="line">
            <a:avLst/>
          </a:prstGeom>
          <a:ln w="66675" cap="rnd">
            <a:solidFill>
              <a:srgbClr val="FF1495"/>
            </a:solidFill>
            <a:prstDash val="solid"/>
            <a:headEnd type="none" w="sm" len="sm"/>
            <a:tailEnd type="oval" w="lg" len="lg"/>
          </a:ln>
        </p:spPr>
        <p:txBody>
          <a:bodyPr/>
          <a:lstStyle/>
          <a:p>
            <a:endParaRPr lang="en-PH"/>
          </a:p>
        </p:txBody>
      </p:sp>
      <p:grpSp>
        <p:nvGrpSpPr>
          <p:cNvPr id="5" name="Group 5"/>
          <p:cNvGrpSpPr/>
          <p:nvPr/>
        </p:nvGrpSpPr>
        <p:grpSpPr>
          <a:xfrm>
            <a:off x="0" y="-36799"/>
            <a:ext cx="9251830" cy="1065499"/>
            <a:chOff x="0" y="0"/>
            <a:chExt cx="3442595" cy="396471"/>
          </a:xfrm>
        </p:grpSpPr>
        <p:sp>
          <p:nvSpPr>
            <p:cNvPr id="6" name="Freeform 6"/>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7" name="Freeform 7"/>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8" name="Group 8"/>
          <p:cNvGrpSpPr/>
          <p:nvPr/>
        </p:nvGrpSpPr>
        <p:grpSpPr>
          <a:xfrm>
            <a:off x="2540747" y="4553829"/>
            <a:ext cx="7483798" cy="4367109"/>
            <a:chOff x="0" y="0"/>
            <a:chExt cx="1971041" cy="1150185"/>
          </a:xfrm>
        </p:grpSpPr>
        <p:sp>
          <p:nvSpPr>
            <p:cNvPr id="9" name="Freeform 9"/>
            <p:cNvSpPr/>
            <p:nvPr/>
          </p:nvSpPr>
          <p:spPr>
            <a:xfrm>
              <a:off x="0" y="0"/>
              <a:ext cx="1971041" cy="1150185"/>
            </a:xfrm>
            <a:custGeom>
              <a:avLst/>
              <a:gdLst/>
              <a:ahLst/>
              <a:cxnLst/>
              <a:rect l="l" t="t" r="r" b="b"/>
              <a:pathLst>
                <a:path w="1971041" h="1150185">
                  <a:moveTo>
                    <a:pt x="52759" y="0"/>
                  </a:moveTo>
                  <a:lnTo>
                    <a:pt x="1918282" y="0"/>
                  </a:lnTo>
                  <a:cubicBezTo>
                    <a:pt x="1947420" y="0"/>
                    <a:pt x="1971041" y="23621"/>
                    <a:pt x="1971041" y="52759"/>
                  </a:cubicBezTo>
                  <a:lnTo>
                    <a:pt x="1971041" y="1097426"/>
                  </a:lnTo>
                  <a:cubicBezTo>
                    <a:pt x="1971041" y="1126564"/>
                    <a:pt x="1947420" y="1150185"/>
                    <a:pt x="1918282" y="1150185"/>
                  </a:cubicBezTo>
                  <a:lnTo>
                    <a:pt x="52759" y="1150185"/>
                  </a:lnTo>
                  <a:cubicBezTo>
                    <a:pt x="38766" y="1150185"/>
                    <a:pt x="25347" y="1144627"/>
                    <a:pt x="15453" y="1134732"/>
                  </a:cubicBezTo>
                  <a:cubicBezTo>
                    <a:pt x="5559" y="1124838"/>
                    <a:pt x="0" y="1111419"/>
                    <a:pt x="0" y="1097426"/>
                  </a:cubicBezTo>
                  <a:lnTo>
                    <a:pt x="0" y="52759"/>
                  </a:lnTo>
                  <a:cubicBezTo>
                    <a:pt x="0" y="23621"/>
                    <a:pt x="23621" y="0"/>
                    <a:pt x="52759" y="0"/>
                  </a:cubicBezTo>
                  <a:close/>
                </a:path>
              </a:pathLst>
            </a:custGeom>
            <a:solidFill>
              <a:srgbClr val="FFDE59"/>
            </a:solidFill>
          </p:spPr>
          <p:txBody>
            <a:bodyPr/>
            <a:lstStyle/>
            <a:p>
              <a:endParaRPr lang="en-PH"/>
            </a:p>
          </p:txBody>
        </p:sp>
        <p:sp>
          <p:nvSpPr>
            <p:cNvPr id="10" name="TextBox 10"/>
            <p:cNvSpPr txBox="1"/>
            <p:nvPr/>
          </p:nvSpPr>
          <p:spPr>
            <a:xfrm>
              <a:off x="0" y="-28575"/>
              <a:ext cx="1971041" cy="1178760"/>
            </a:xfrm>
            <a:prstGeom prst="rect">
              <a:avLst/>
            </a:prstGeom>
          </p:spPr>
          <p:txBody>
            <a:bodyPr lIns="50800" tIns="50800" rIns="50800" bIns="50800" rtlCol="0" anchor="ctr"/>
            <a:lstStyle/>
            <a:p>
              <a:pPr algn="ctr">
                <a:lnSpc>
                  <a:spcPts val="2595"/>
                </a:lnSpc>
              </a:pPr>
              <a:endParaRPr/>
            </a:p>
          </p:txBody>
        </p:sp>
      </p:grpSp>
      <p:sp>
        <p:nvSpPr>
          <p:cNvPr id="11" name="Freeform 11"/>
          <p:cNvSpPr/>
          <p:nvPr/>
        </p:nvSpPr>
        <p:spPr>
          <a:xfrm>
            <a:off x="10860267" y="4132121"/>
            <a:ext cx="4246577" cy="5210524"/>
          </a:xfrm>
          <a:custGeom>
            <a:avLst/>
            <a:gdLst/>
            <a:ahLst/>
            <a:cxnLst/>
            <a:rect l="l" t="t" r="r" b="b"/>
            <a:pathLst>
              <a:path w="4246577" h="5210524">
                <a:moveTo>
                  <a:pt x="0" y="0"/>
                </a:moveTo>
                <a:lnTo>
                  <a:pt x="4246578" y="0"/>
                </a:lnTo>
                <a:lnTo>
                  <a:pt x="4246578" y="5210525"/>
                </a:lnTo>
                <a:lnTo>
                  <a:pt x="0" y="52105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2" name="TextBox 12"/>
          <p:cNvSpPr txBox="1"/>
          <p:nvPr/>
        </p:nvSpPr>
        <p:spPr>
          <a:xfrm>
            <a:off x="402046" y="2410704"/>
            <a:ext cx="16353396" cy="15811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A hybrid network is a combination of different network topologies, technologies, or architectures, aimed at achieving specific performance, scalability, or redundancy goals.</a:t>
            </a:r>
          </a:p>
          <a:p>
            <a:pPr algn="l">
              <a:lnSpc>
                <a:spcPts val="4200"/>
              </a:lnSpc>
              <a:spcBef>
                <a:spcPct val="0"/>
              </a:spcBef>
            </a:pPr>
            <a:endParaRPr lang="en-US" sz="3000">
              <a:solidFill>
                <a:srgbClr val="000000"/>
              </a:solidFill>
              <a:latin typeface="Open Sans"/>
              <a:ea typeface="Open Sans"/>
              <a:cs typeface="Open Sans"/>
              <a:sym typeface="Open Sans"/>
            </a:endParaRPr>
          </a:p>
        </p:txBody>
      </p:sp>
      <p:sp>
        <p:nvSpPr>
          <p:cNvPr id="13" name="TextBox 13"/>
          <p:cNvSpPr txBox="1"/>
          <p:nvPr/>
        </p:nvSpPr>
        <p:spPr>
          <a:xfrm>
            <a:off x="3023924" y="4639554"/>
            <a:ext cx="6621771" cy="3400425"/>
          </a:xfrm>
          <a:prstGeom prst="rect">
            <a:avLst/>
          </a:prstGeom>
        </p:spPr>
        <p:txBody>
          <a:bodyPr lIns="0" tIns="0" rIns="0" bIns="0" rtlCol="0" anchor="t">
            <a:spAutoFit/>
          </a:bodyPr>
          <a:lstStyle/>
          <a:p>
            <a:pPr algn="ctr">
              <a:lnSpc>
                <a:spcPts val="5400"/>
              </a:lnSpc>
            </a:pPr>
            <a:r>
              <a:rPr lang="en-US" sz="3000" b="1" u="sng">
                <a:solidFill>
                  <a:srgbClr val="2D3240"/>
                </a:solidFill>
                <a:latin typeface="Poppins Bold"/>
                <a:ea typeface="Poppins Bold"/>
                <a:cs typeface="Poppins Bold"/>
                <a:sym typeface="Poppins Bold"/>
              </a:rPr>
              <a:t>Advantages:</a:t>
            </a:r>
            <a:r>
              <a:rPr lang="en-US" sz="3000" b="1">
                <a:solidFill>
                  <a:srgbClr val="2D3240"/>
                </a:solidFill>
                <a:latin typeface="Poppins Bold"/>
                <a:ea typeface="Poppins Bold"/>
                <a:cs typeface="Poppins Bold"/>
                <a:sym typeface="Poppins Bold"/>
              </a:rPr>
              <a:t> </a:t>
            </a:r>
            <a:r>
              <a:rPr lang="en-US" sz="3000">
                <a:solidFill>
                  <a:srgbClr val="2D3240"/>
                </a:solidFill>
                <a:latin typeface="Poppins"/>
                <a:ea typeface="Poppins"/>
                <a:cs typeface="Poppins"/>
                <a:sym typeface="Poppins"/>
              </a:rPr>
              <a:t>Establish a new LAN with a different topology when using the current topology for the new LAN isn't practical within existing LANs.</a:t>
            </a:r>
          </a:p>
        </p:txBody>
      </p:sp>
      <p:sp>
        <p:nvSpPr>
          <p:cNvPr id="14" name="TextBox 14"/>
          <p:cNvSpPr txBox="1"/>
          <p:nvPr/>
        </p:nvSpPr>
        <p:spPr>
          <a:xfrm>
            <a:off x="246002" y="1126"/>
            <a:ext cx="8482213" cy="917321"/>
          </a:xfrm>
          <a:prstGeom prst="rect">
            <a:avLst/>
          </a:prstGeom>
        </p:spPr>
        <p:txBody>
          <a:bodyPr lIns="0" tIns="0" rIns="0" bIns="0" rtlCol="0" anchor="t">
            <a:spAutoFit/>
          </a:bodyPr>
          <a:lstStyle/>
          <a:p>
            <a:pPr marL="0" lvl="0" indent="0" algn="l">
              <a:lnSpc>
                <a:spcPts val="3471"/>
              </a:lnSpc>
              <a:spcBef>
                <a:spcPct val="0"/>
              </a:spcBef>
            </a:pPr>
            <a:r>
              <a:rPr lang="en-US" sz="3099" b="1" spc="-92">
                <a:solidFill>
                  <a:srgbClr val="FFFFFF"/>
                </a:solidFill>
                <a:latin typeface="Poppins Bold"/>
                <a:ea typeface="Poppins Bold"/>
                <a:cs typeface="Poppins Bold"/>
                <a:sym typeface="Poppins Bold"/>
              </a:rPr>
              <a:t>2.2 Designs and Structures of Network Topologies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7595353" y="2828293"/>
            <a:ext cx="3252536" cy="0"/>
          </a:xfrm>
          <a:prstGeom prst="line">
            <a:avLst/>
          </a:prstGeom>
          <a:ln w="66675" cap="rnd">
            <a:solidFill>
              <a:srgbClr val="019D97"/>
            </a:solidFill>
            <a:prstDash val="solid"/>
            <a:headEnd type="none" w="sm" len="sm"/>
            <a:tailEnd type="oval" w="lg" len="lg"/>
          </a:ln>
        </p:spPr>
        <p:txBody>
          <a:bodyPr/>
          <a:lstStyle/>
          <a:p>
            <a:endParaRPr lang="en-PH"/>
          </a:p>
        </p:txBody>
      </p:sp>
      <p:grpSp>
        <p:nvGrpSpPr>
          <p:cNvPr id="8" name="Group 8"/>
          <p:cNvGrpSpPr/>
          <p:nvPr/>
        </p:nvGrpSpPr>
        <p:grpSpPr>
          <a:xfrm>
            <a:off x="3167739" y="3134853"/>
            <a:ext cx="5555350" cy="4825618"/>
            <a:chOff x="0" y="0"/>
            <a:chExt cx="1256994" cy="1091880"/>
          </a:xfrm>
        </p:grpSpPr>
        <p:sp>
          <p:nvSpPr>
            <p:cNvPr id="9" name="Freeform 9"/>
            <p:cNvSpPr/>
            <p:nvPr/>
          </p:nvSpPr>
          <p:spPr>
            <a:xfrm>
              <a:off x="0" y="0"/>
              <a:ext cx="1256994" cy="1091880"/>
            </a:xfrm>
            <a:custGeom>
              <a:avLst/>
              <a:gdLst/>
              <a:ahLst/>
              <a:cxnLst/>
              <a:rect l="l" t="t" r="r" b="b"/>
              <a:pathLst>
                <a:path w="1256994" h="1091880">
                  <a:moveTo>
                    <a:pt x="71073" y="0"/>
                  </a:moveTo>
                  <a:lnTo>
                    <a:pt x="1185921" y="0"/>
                  </a:lnTo>
                  <a:cubicBezTo>
                    <a:pt x="1204771" y="0"/>
                    <a:pt x="1222848" y="7488"/>
                    <a:pt x="1236177" y="20817"/>
                  </a:cubicBezTo>
                  <a:cubicBezTo>
                    <a:pt x="1249506" y="34146"/>
                    <a:pt x="1256994" y="52224"/>
                    <a:pt x="1256994" y="71073"/>
                  </a:cubicBezTo>
                  <a:lnTo>
                    <a:pt x="1256994" y="1020806"/>
                  </a:lnTo>
                  <a:cubicBezTo>
                    <a:pt x="1256994" y="1039656"/>
                    <a:pt x="1249506" y="1057734"/>
                    <a:pt x="1236177" y="1071063"/>
                  </a:cubicBezTo>
                  <a:cubicBezTo>
                    <a:pt x="1222848" y="1084391"/>
                    <a:pt x="1204771" y="1091880"/>
                    <a:pt x="1185921" y="1091880"/>
                  </a:cubicBezTo>
                  <a:lnTo>
                    <a:pt x="71073" y="1091880"/>
                  </a:lnTo>
                  <a:cubicBezTo>
                    <a:pt x="52224" y="1091880"/>
                    <a:pt x="34146" y="1084391"/>
                    <a:pt x="20817" y="1071063"/>
                  </a:cubicBezTo>
                  <a:cubicBezTo>
                    <a:pt x="7488" y="1057734"/>
                    <a:pt x="0" y="1039656"/>
                    <a:pt x="0" y="1020806"/>
                  </a:cubicBezTo>
                  <a:lnTo>
                    <a:pt x="0" y="71073"/>
                  </a:lnTo>
                  <a:cubicBezTo>
                    <a:pt x="0" y="52224"/>
                    <a:pt x="7488" y="34146"/>
                    <a:pt x="20817" y="20817"/>
                  </a:cubicBezTo>
                  <a:cubicBezTo>
                    <a:pt x="34146" y="7488"/>
                    <a:pt x="52224" y="0"/>
                    <a:pt x="71073" y="0"/>
                  </a:cubicBezTo>
                  <a:close/>
                </a:path>
              </a:pathLst>
            </a:custGeom>
            <a:solidFill>
              <a:srgbClr val="F2F2F2"/>
            </a:solidFill>
          </p:spPr>
          <p:txBody>
            <a:bodyPr/>
            <a:lstStyle/>
            <a:p>
              <a:endParaRPr lang="en-PH"/>
            </a:p>
          </p:txBody>
        </p:sp>
        <p:sp>
          <p:nvSpPr>
            <p:cNvPr id="10" name="TextBox 10"/>
            <p:cNvSpPr txBox="1"/>
            <p:nvPr/>
          </p:nvSpPr>
          <p:spPr>
            <a:xfrm>
              <a:off x="0" y="-28575"/>
              <a:ext cx="1256994" cy="1120455"/>
            </a:xfrm>
            <a:prstGeom prst="rect">
              <a:avLst/>
            </a:prstGeom>
          </p:spPr>
          <p:txBody>
            <a:bodyPr lIns="50800" tIns="50800" rIns="50800" bIns="50800" rtlCol="0" anchor="ctr"/>
            <a:lstStyle/>
            <a:p>
              <a:pPr algn="ctr">
                <a:lnSpc>
                  <a:spcPts val="2595"/>
                </a:lnSpc>
              </a:pPr>
              <a:endParaRPr/>
            </a:p>
          </p:txBody>
        </p:sp>
      </p:grpSp>
      <p:grpSp>
        <p:nvGrpSpPr>
          <p:cNvPr id="11" name="Group 11"/>
          <p:cNvGrpSpPr/>
          <p:nvPr/>
        </p:nvGrpSpPr>
        <p:grpSpPr>
          <a:xfrm>
            <a:off x="3883274" y="4321453"/>
            <a:ext cx="4653681" cy="727347"/>
            <a:chOff x="0" y="0"/>
            <a:chExt cx="1199581" cy="187488"/>
          </a:xfrm>
        </p:grpSpPr>
        <p:sp>
          <p:nvSpPr>
            <p:cNvPr id="12" name="Freeform 12"/>
            <p:cNvSpPr/>
            <p:nvPr/>
          </p:nvSpPr>
          <p:spPr>
            <a:xfrm>
              <a:off x="0" y="0"/>
              <a:ext cx="1199581" cy="187488"/>
            </a:xfrm>
            <a:custGeom>
              <a:avLst/>
              <a:gdLst/>
              <a:ahLst/>
              <a:cxnLst/>
              <a:rect l="l" t="t" r="r" b="b"/>
              <a:pathLst>
                <a:path w="1199581" h="187488">
                  <a:moveTo>
                    <a:pt x="84844" y="0"/>
                  </a:moveTo>
                  <a:lnTo>
                    <a:pt x="1114737" y="0"/>
                  </a:lnTo>
                  <a:cubicBezTo>
                    <a:pt x="1161595" y="0"/>
                    <a:pt x="1199581" y="37986"/>
                    <a:pt x="1199581" y="84844"/>
                  </a:cubicBezTo>
                  <a:lnTo>
                    <a:pt x="1199581" y="102644"/>
                  </a:lnTo>
                  <a:cubicBezTo>
                    <a:pt x="1199581" y="125146"/>
                    <a:pt x="1190642" y="146727"/>
                    <a:pt x="1174731" y="162638"/>
                  </a:cubicBezTo>
                  <a:cubicBezTo>
                    <a:pt x="1158820" y="178550"/>
                    <a:pt x="1137239" y="187488"/>
                    <a:pt x="1114737" y="187488"/>
                  </a:cubicBezTo>
                  <a:lnTo>
                    <a:pt x="84844" y="187488"/>
                  </a:lnTo>
                  <a:cubicBezTo>
                    <a:pt x="62342" y="187488"/>
                    <a:pt x="40762" y="178550"/>
                    <a:pt x="24850" y="162638"/>
                  </a:cubicBezTo>
                  <a:cubicBezTo>
                    <a:pt x="8939" y="146727"/>
                    <a:pt x="0" y="125146"/>
                    <a:pt x="0" y="102644"/>
                  </a:cubicBezTo>
                  <a:lnTo>
                    <a:pt x="0" y="84844"/>
                  </a:lnTo>
                  <a:cubicBezTo>
                    <a:pt x="0" y="62342"/>
                    <a:pt x="8939" y="40762"/>
                    <a:pt x="24850" y="24850"/>
                  </a:cubicBezTo>
                  <a:cubicBezTo>
                    <a:pt x="40762" y="8939"/>
                    <a:pt x="62342" y="0"/>
                    <a:pt x="84844" y="0"/>
                  </a:cubicBezTo>
                  <a:close/>
                </a:path>
              </a:pathLst>
            </a:custGeom>
            <a:solidFill>
              <a:srgbClr val="FF1495"/>
            </a:solidFill>
          </p:spPr>
          <p:txBody>
            <a:bodyPr/>
            <a:lstStyle/>
            <a:p>
              <a:endParaRPr lang="en-PH"/>
            </a:p>
          </p:txBody>
        </p:sp>
        <p:sp>
          <p:nvSpPr>
            <p:cNvPr id="13" name="TextBox 13"/>
            <p:cNvSpPr txBox="1"/>
            <p:nvPr/>
          </p:nvSpPr>
          <p:spPr>
            <a:xfrm>
              <a:off x="0" y="-28575"/>
              <a:ext cx="1199581" cy="216063"/>
            </a:xfrm>
            <a:prstGeom prst="rect">
              <a:avLst/>
            </a:prstGeom>
          </p:spPr>
          <p:txBody>
            <a:bodyPr lIns="50800" tIns="50800" rIns="50800" bIns="50800" rtlCol="0" anchor="ctr"/>
            <a:lstStyle/>
            <a:p>
              <a:pPr algn="ctr">
                <a:lnSpc>
                  <a:spcPts val="2595"/>
                </a:lnSpc>
              </a:pPr>
              <a:endParaRPr/>
            </a:p>
          </p:txBody>
        </p:sp>
      </p:grpSp>
      <p:grpSp>
        <p:nvGrpSpPr>
          <p:cNvPr id="14" name="Group 14"/>
          <p:cNvGrpSpPr/>
          <p:nvPr/>
        </p:nvGrpSpPr>
        <p:grpSpPr>
          <a:xfrm>
            <a:off x="3284461" y="3301023"/>
            <a:ext cx="5269567" cy="752822"/>
            <a:chOff x="0" y="0"/>
            <a:chExt cx="1495094" cy="213592"/>
          </a:xfrm>
        </p:grpSpPr>
        <p:sp>
          <p:nvSpPr>
            <p:cNvPr id="15" name="Freeform 15"/>
            <p:cNvSpPr/>
            <p:nvPr/>
          </p:nvSpPr>
          <p:spPr>
            <a:xfrm>
              <a:off x="0" y="0"/>
              <a:ext cx="1495094" cy="213592"/>
            </a:xfrm>
            <a:custGeom>
              <a:avLst/>
              <a:gdLst/>
              <a:ahLst/>
              <a:cxnLst/>
              <a:rect l="l" t="t" r="r" b="b"/>
              <a:pathLst>
                <a:path w="1495094" h="213592">
                  <a:moveTo>
                    <a:pt x="74928" y="0"/>
                  </a:moveTo>
                  <a:lnTo>
                    <a:pt x="1420166" y="0"/>
                  </a:lnTo>
                  <a:cubicBezTo>
                    <a:pt x="1440038" y="0"/>
                    <a:pt x="1459096" y="7894"/>
                    <a:pt x="1473148" y="21946"/>
                  </a:cubicBezTo>
                  <a:cubicBezTo>
                    <a:pt x="1487200" y="35998"/>
                    <a:pt x="1495094" y="55056"/>
                    <a:pt x="1495094" y="74928"/>
                  </a:cubicBezTo>
                  <a:lnTo>
                    <a:pt x="1495094" y="138664"/>
                  </a:lnTo>
                  <a:cubicBezTo>
                    <a:pt x="1495094" y="180046"/>
                    <a:pt x="1461547" y="213592"/>
                    <a:pt x="1420166" y="213592"/>
                  </a:cubicBezTo>
                  <a:lnTo>
                    <a:pt x="74928" y="213592"/>
                  </a:lnTo>
                  <a:cubicBezTo>
                    <a:pt x="55056" y="213592"/>
                    <a:pt x="35998" y="205698"/>
                    <a:pt x="21946" y="191647"/>
                  </a:cubicBezTo>
                  <a:cubicBezTo>
                    <a:pt x="7894" y="177595"/>
                    <a:pt x="0" y="158537"/>
                    <a:pt x="0" y="138664"/>
                  </a:cubicBezTo>
                  <a:lnTo>
                    <a:pt x="0" y="74928"/>
                  </a:lnTo>
                  <a:cubicBezTo>
                    <a:pt x="0" y="55056"/>
                    <a:pt x="7894" y="35998"/>
                    <a:pt x="21946" y="21946"/>
                  </a:cubicBezTo>
                  <a:cubicBezTo>
                    <a:pt x="35998" y="7894"/>
                    <a:pt x="55056" y="0"/>
                    <a:pt x="74928" y="0"/>
                  </a:cubicBezTo>
                  <a:close/>
                </a:path>
              </a:pathLst>
            </a:custGeom>
            <a:solidFill>
              <a:srgbClr val="FFDE59"/>
            </a:solidFill>
          </p:spPr>
          <p:txBody>
            <a:bodyPr/>
            <a:lstStyle/>
            <a:p>
              <a:endParaRPr lang="en-PH"/>
            </a:p>
          </p:txBody>
        </p:sp>
        <p:sp>
          <p:nvSpPr>
            <p:cNvPr id="16" name="TextBox 16"/>
            <p:cNvSpPr txBox="1"/>
            <p:nvPr/>
          </p:nvSpPr>
          <p:spPr>
            <a:xfrm>
              <a:off x="0" y="-28575"/>
              <a:ext cx="1495094" cy="242167"/>
            </a:xfrm>
            <a:prstGeom prst="rect">
              <a:avLst/>
            </a:prstGeom>
          </p:spPr>
          <p:txBody>
            <a:bodyPr lIns="50800" tIns="50800" rIns="50800" bIns="50800" rtlCol="0" anchor="ctr"/>
            <a:lstStyle/>
            <a:p>
              <a:pPr algn="ctr">
                <a:lnSpc>
                  <a:spcPts val="2595"/>
                </a:lnSpc>
              </a:pPr>
              <a:endParaRPr/>
            </a:p>
          </p:txBody>
        </p:sp>
      </p:grpSp>
      <p:grpSp>
        <p:nvGrpSpPr>
          <p:cNvPr id="17" name="Group 17"/>
          <p:cNvGrpSpPr/>
          <p:nvPr/>
        </p:nvGrpSpPr>
        <p:grpSpPr>
          <a:xfrm>
            <a:off x="9437654" y="3134853"/>
            <a:ext cx="5555350" cy="4825618"/>
            <a:chOff x="0" y="0"/>
            <a:chExt cx="1256994" cy="1091880"/>
          </a:xfrm>
        </p:grpSpPr>
        <p:sp>
          <p:nvSpPr>
            <p:cNvPr id="18" name="Freeform 18"/>
            <p:cNvSpPr/>
            <p:nvPr/>
          </p:nvSpPr>
          <p:spPr>
            <a:xfrm>
              <a:off x="0" y="0"/>
              <a:ext cx="1256994" cy="1091880"/>
            </a:xfrm>
            <a:custGeom>
              <a:avLst/>
              <a:gdLst/>
              <a:ahLst/>
              <a:cxnLst/>
              <a:rect l="l" t="t" r="r" b="b"/>
              <a:pathLst>
                <a:path w="1256994" h="1091880">
                  <a:moveTo>
                    <a:pt x="71073" y="0"/>
                  </a:moveTo>
                  <a:lnTo>
                    <a:pt x="1185921" y="0"/>
                  </a:lnTo>
                  <a:cubicBezTo>
                    <a:pt x="1204771" y="0"/>
                    <a:pt x="1222848" y="7488"/>
                    <a:pt x="1236177" y="20817"/>
                  </a:cubicBezTo>
                  <a:cubicBezTo>
                    <a:pt x="1249506" y="34146"/>
                    <a:pt x="1256994" y="52224"/>
                    <a:pt x="1256994" y="71073"/>
                  </a:cubicBezTo>
                  <a:lnTo>
                    <a:pt x="1256994" y="1020806"/>
                  </a:lnTo>
                  <a:cubicBezTo>
                    <a:pt x="1256994" y="1039656"/>
                    <a:pt x="1249506" y="1057734"/>
                    <a:pt x="1236177" y="1071063"/>
                  </a:cubicBezTo>
                  <a:cubicBezTo>
                    <a:pt x="1222848" y="1084391"/>
                    <a:pt x="1204771" y="1091880"/>
                    <a:pt x="1185921" y="1091880"/>
                  </a:cubicBezTo>
                  <a:lnTo>
                    <a:pt x="71073" y="1091880"/>
                  </a:lnTo>
                  <a:cubicBezTo>
                    <a:pt x="52224" y="1091880"/>
                    <a:pt x="34146" y="1084391"/>
                    <a:pt x="20817" y="1071063"/>
                  </a:cubicBezTo>
                  <a:cubicBezTo>
                    <a:pt x="7488" y="1057734"/>
                    <a:pt x="0" y="1039656"/>
                    <a:pt x="0" y="1020806"/>
                  </a:cubicBezTo>
                  <a:lnTo>
                    <a:pt x="0" y="71073"/>
                  </a:lnTo>
                  <a:cubicBezTo>
                    <a:pt x="0" y="52224"/>
                    <a:pt x="7488" y="34146"/>
                    <a:pt x="20817" y="20817"/>
                  </a:cubicBezTo>
                  <a:cubicBezTo>
                    <a:pt x="34146" y="7488"/>
                    <a:pt x="52224" y="0"/>
                    <a:pt x="71073" y="0"/>
                  </a:cubicBezTo>
                  <a:close/>
                </a:path>
              </a:pathLst>
            </a:custGeom>
            <a:solidFill>
              <a:srgbClr val="F2F2F2"/>
            </a:solidFill>
          </p:spPr>
          <p:txBody>
            <a:bodyPr/>
            <a:lstStyle/>
            <a:p>
              <a:endParaRPr lang="en-PH"/>
            </a:p>
          </p:txBody>
        </p:sp>
        <p:sp>
          <p:nvSpPr>
            <p:cNvPr id="19" name="TextBox 19"/>
            <p:cNvSpPr txBox="1"/>
            <p:nvPr/>
          </p:nvSpPr>
          <p:spPr>
            <a:xfrm>
              <a:off x="0" y="-28575"/>
              <a:ext cx="1256994" cy="1120455"/>
            </a:xfrm>
            <a:prstGeom prst="rect">
              <a:avLst/>
            </a:prstGeom>
          </p:spPr>
          <p:txBody>
            <a:bodyPr lIns="50800" tIns="50800" rIns="50800" bIns="50800" rtlCol="0" anchor="ctr"/>
            <a:lstStyle/>
            <a:p>
              <a:pPr algn="ctr">
                <a:lnSpc>
                  <a:spcPts val="2595"/>
                </a:lnSpc>
              </a:pPr>
              <a:endParaRPr/>
            </a:p>
          </p:txBody>
        </p:sp>
      </p:grpSp>
      <p:grpSp>
        <p:nvGrpSpPr>
          <p:cNvPr id="20" name="Group 20"/>
          <p:cNvGrpSpPr/>
          <p:nvPr/>
        </p:nvGrpSpPr>
        <p:grpSpPr>
          <a:xfrm>
            <a:off x="9554375" y="3301023"/>
            <a:ext cx="5269567" cy="752822"/>
            <a:chOff x="0" y="0"/>
            <a:chExt cx="1495094" cy="213592"/>
          </a:xfrm>
        </p:grpSpPr>
        <p:sp>
          <p:nvSpPr>
            <p:cNvPr id="21" name="Freeform 21"/>
            <p:cNvSpPr/>
            <p:nvPr/>
          </p:nvSpPr>
          <p:spPr>
            <a:xfrm>
              <a:off x="0" y="0"/>
              <a:ext cx="1495094" cy="213592"/>
            </a:xfrm>
            <a:custGeom>
              <a:avLst/>
              <a:gdLst/>
              <a:ahLst/>
              <a:cxnLst/>
              <a:rect l="l" t="t" r="r" b="b"/>
              <a:pathLst>
                <a:path w="1495094" h="213592">
                  <a:moveTo>
                    <a:pt x="74928" y="0"/>
                  </a:moveTo>
                  <a:lnTo>
                    <a:pt x="1420166" y="0"/>
                  </a:lnTo>
                  <a:cubicBezTo>
                    <a:pt x="1440038" y="0"/>
                    <a:pt x="1459096" y="7894"/>
                    <a:pt x="1473148" y="21946"/>
                  </a:cubicBezTo>
                  <a:cubicBezTo>
                    <a:pt x="1487200" y="35998"/>
                    <a:pt x="1495094" y="55056"/>
                    <a:pt x="1495094" y="74928"/>
                  </a:cubicBezTo>
                  <a:lnTo>
                    <a:pt x="1495094" y="138664"/>
                  </a:lnTo>
                  <a:cubicBezTo>
                    <a:pt x="1495094" y="180046"/>
                    <a:pt x="1461547" y="213592"/>
                    <a:pt x="1420166" y="213592"/>
                  </a:cubicBezTo>
                  <a:lnTo>
                    <a:pt x="74928" y="213592"/>
                  </a:lnTo>
                  <a:cubicBezTo>
                    <a:pt x="55056" y="213592"/>
                    <a:pt x="35998" y="205698"/>
                    <a:pt x="21946" y="191647"/>
                  </a:cubicBezTo>
                  <a:cubicBezTo>
                    <a:pt x="7894" y="177595"/>
                    <a:pt x="0" y="158537"/>
                    <a:pt x="0" y="138664"/>
                  </a:cubicBezTo>
                  <a:lnTo>
                    <a:pt x="0" y="74928"/>
                  </a:lnTo>
                  <a:cubicBezTo>
                    <a:pt x="0" y="55056"/>
                    <a:pt x="7894" y="35998"/>
                    <a:pt x="21946" y="21946"/>
                  </a:cubicBezTo>
                  <a:cubicBezTo>
                    <a:pt x="35998" y="7894"/>
                    <a:pt x="55056" y="0"/>
                    <a:pt x="74928" y="0"/>
                  </a:cubicBezTo>
                  <a:close/>
                </a:path>
              </a:pathLst>
            </a:custGeom>
            <a:solidFill>
              <a:srgbClr val="FFDE59"/>
            </a:solidFill>
          </p:spPr>
          <p:txBody>
            <a:bodyPr/>
            <a:lstStyle/>
            <a:p>
              <a:endParaRPr lang="en-PH"/>
            </a:p>
          </p:txBody>
        </p:sp>
        <p:sp>
          <p:nvSpPr>
            <p:cNvPr id="22" name="TextBox 22"/>
            <p:cNvSpPr txBox="1"/>
            <p:nvPr/>
          </p:nvSpPr>
          <p:spPr>
            <a:xfrm>
              <a:off x="0" y="-28575"/>
              <a:ext cx="1495094" cy="242167"/>
            </a:xfrm>
            <a:prstGeom prst="rect">
              <a:avLst/>
            </a:prstGeom>
          </p:spPr>
          <p:txBody>
            <a:bodyPr lIns="50800" tIns="50800" rIns="50800" bIns="50800" rtlCol="0" anchor="ctr"/>
            <a:lstStyle/>
            <a:p>
              <a:pPr algn="ctr">
                <a:lnSpc>
                  <a:spcPts val="2595"/>
                </a:lnSpc>
              </a:pPr>
              <a:endParaRPr/>
            </a:p>
          </p:txBody>
        </p:sp>
      </p:grpSp>
      <p:sp>
        <p:nvSpPr>
          <p:cNvPr id="23" name="Freeform 23"/>
          <p:cNvSpPr/>
          <p:nvPr/>
        </p:nvSpPr>
        <p:spPr>
          <a:xfrm rot="-5822959">
            <a:off x="3241366" y="4368742"/>
            <a:ext cx="603266" cy="446417"/>
          </a:xfrm>
          <a:custGeom>
            <a:avLst/>
            <a:gdLst/>
            <a:ahLst/>
            <a:cxnLst/>
            <a:rect l="l" t="t" r="r" b="b"/>
            <a:pathLst>
              <a:path w="603266" h="446417">
                <a:moveTo>
                  <a:pt x="0" y="0"/>
                </a:moveTo>
                <a:lnTo>
                  <a:pt x="603266" y="0"/>
                </a:lnTo>
                <a:lnTo>
                  <a:pt x="603266" y="446416"/>
                </a:lnTo>
                <a:lnTo>
                  <a:pt x="0" y="4464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24" name="TextBox 24"/>
          <p:cNvSpPr txBox="1"/>
          <p:nvPr/>
        </p:nvSpPr>
        <p:spPr>
          <a:xfrm>
            <a:off x="859533" y="163486"/>
            <a:ext cx="7694494" cy="582595"/>
          </a:xfrm>
          <a:prstGeom prst="rect">
            <a:avLst/>
          </a:prstGeom>
        </p:spPr>
        <p:txBody>
          <a:bodyPr lIns="0" tIns="0" rIns="0" bIns="0" rtlCol="0" anchor="t">
            <a:spAutoFit/>
          </a:bodyPr>
          <a:lstStyle/>
          <a:p>
            <a:pPr marL="0" lvl="0" indent="0" algn="l">
              <a:lnSpc>
                <a:spcPts val="4238"/>
              </a:lnSpc>
              <a:spcBef>
                <a:spcPct val="0"/>
              </a:spcBef>
            </a:pPr>
            <a:r>
              <a:rPr lang="en-US" sz="3784" b="1" spc="-113">
                <a:solidFill>
                  <a:srgbClr val="FFFFFF"/>
                </a:solidFill>
                <a:latin typeface="Poppins Bold"/>
                <a:ea typeface="Poppins Bold"/>
                <a:cs typeface="Poppins Bold"/>
                <a:sym typeface="Poppins Bold"/>
              </a:rPr>
              <a:t>2.3 Network Transmission Media</a:t>
            </a:r>
          </a:p>
        </p:txBody>
      </p:sp>
      <p:sp>
        <p:nvSpPr>
          <p:cNvPr id="25" name="TextBox 25"/>
          <p:cNvSpPr txBox="1"/>
          <p:nvPr/>
        </p:nvSpPr>
        <p:spPr>
          <a:xfrm>
            <a:off x="7240645" y="2054041"/>
            <a:ext cx="3679454" cy="740190"/>
          </a:xfrm>
          <a:prstGeom prst="rect">
            <a:avLst/>
          </a:prstGeom>
        </p:spPr>
        <p:txBody>
          <a:bodyPr lIns="0" tIns="0" rIns="0" bIns="0" rtlCol="0" anchor="t">
            <a:spAutoFit/>
          </a:bodyPr>
          <a:lstStyle/>
          <a:p>
            <a:pPr marL="0" lvl="0" indent="0" algn="ctr">
              <a:lnSpc>
                <a:spcPts val="5721"/>
              </a:lnSpc>
              <a:spcBef>
                <a:spcPct val="0"/>
              </a:spcBef>
            </a:pPr>
            <a:r>
              <a:rPr lang="en-US" sz="4086" b="1">
                <a:solidFill>
                  <a:srgbClr val="019D97"/>
                </a:solidFill>
                <a:latin typeface="Poppins Bold"/>
                <a:ea typeface="Poppins Bold"/>
                <a:cs typeface="Poppins Bold"/>
                <a:sym typeface="Poppins Bold"/>
              </a:rPr>
              <a:t>Overview</a:t>
            </a:r>
          </a:p>
        </p:txBody>
      </p:sp>
      <p:sp>
        <p:nvSpPr>
          <p:cNvPr id="26" name="TextBox 26"/>
          <p:cNvSpPr txBox="1"/>
          <p:nvPr/>
        </p:nvSpPr>
        <p:spPr>
          <a:xfrm>
            <a:off x="4143621" y="4242006"/>
            <a:ext cx="4067482" cy="676690"/>
          </a:xfrm>
          <a:prstGeom prst="rect">
            <a:avLst/>
          </a:prstGeom>
        </p:spPr>
        <p:txBody>
          <a:bodyPr lIns="0" tIns="0" rIns="0" bIns="0" rtlCol="0" anchor="t">
            <a:spAutoFit/>
          </a:bodyPr>
          <a:lstStyle/>
          <a:p>
            <a:pPr algn="ctr">
              <a:lnSpc>
                <a:spcPts val="5517"/>
              </a:lnSpc>
            </a:pPr>
            <a:r>
              <a:rPr lang="en-US" sz="3065">
                <a:solidFill>
                  <a:srgbClr val="FFFFFF"/>
                </a:solidFill>
                <a:latin typeface="Poppins"/>
                <a:ea typeface="Poppins"/>
                <a:cs typeface="Poppins"/>
                <a:sym typeface="Poppins"/>
              </a:rPr>
              <a:t>Twisted pair</a:t>
            </a:r>
          </a:p>
        </p:txBody>
      </p:sp>
      <p:sp>
        <p:nvSpPr>
          <p:cNvPr id="27" name="TextBox 27"/>
          <p:cNvSpPr txBox="1"/>
          <p:nvPr/>
        </p:nvSpPr>
        <p:spPr>
          <a:xfrm>
            <a:off x="4726369" y="3349012"/>
            <a:ext cx="2438092" cy="507329"/>
          </a:xfrm>
          <a:prstGeom prst="rect">
            <a:avLst/>
          </a:prstGeom>
        </p:spPr>
        <p:txBody>
          <a:bodyPr lIns="0" tIns="0" rIns="0" bIns="0" rtlCol="0" anchor="t">
            <a:spAutoFit/>
          </a:bodyPr>
          <a:lstStyle/>
          <a:p>
            <a:pPr algn="ctr">
              <a:lnSpc>
                <a:spcPts val="4153"/>
              </a:lnSpc>
              <a:spcBef>
                <a:spcPct val="0"/>
              </a:spcBef>
            </a:pPr>
            <a:r>
              <a:rPr lang="en-US" sz="2966" b="1">
                <a:solidFill>
                  <a:srgbClr val="000000"/>
                </a:solidFill>
                <a:latin typeface="Open Sans Bold"/>
                <a:ea typeface="Open Sans Bold"/>
                <a:cs typeface="Open Sans Bold"/>
                <a:sym typeface="Open Sans Bold"/>
              </a:rPr>
              <a:t>Cable</a:t>
            </a:r>
          </a:p>
        </p:txBody>
      </p:sp>
      <p:sp>
        <p:nvSpPr>
          <p:cNvPr id="28" name="TextBox 28"/>
          <p:cNvSpPr txBox="1"/>
          <p:nvPr/>
        </p:nvSpPr>
        <p:spPr>
          <a:xfrm>
            <a:off x="10996283" y="3349012"/>
            <a:ext cx="2438092" cy="507329"/>
          </a:xfrm>
          <a:prstGeom prst="rect">
            <a:avLst/>
          </a:prstGeom>
        </p:spPr>
        <p:txBody>
          <a:bodyPr lIns="0" tIns="0" rIns="0" bIns="0" rtlCol="0" anchor="t">
            <a:spAutoFit/>
          </a:bodyPr>
          <a:lstStyle/>
          <a:p>
            <a:pPr algn="ctr">
              <a:lnSpc>
                <a:spcPts val="4153"/>
              </a:lnSpc>
              <a:spcBef>
                <a:spcPct val="0"/>
              </a:spcBef>
            </a:pPr>
            <a:r>
              <a:rPr lang="en-US" sz="2966" b="1">
                <a:solidFill>
                  <a:srgbClr val="000000"/>
                </a:solidFill>
                <a:latin typeface="Open Sans Bold"/>
                <a:ea typeface="Open Sans Bold"/>
                <a:cs typeface="Open Sans Bold"/>
                <a:sym typeface="Open Sans Bold"/>
              </a:rPr>
              <a:t>Wireless</a:t>
            </a:r>
          </a:p>
        </p:txBody>
      </p:sp>
      <p:sp>
        <p:nvSpPr>
          <p:cNvPr id="29" name="Freeform 29"/>
          <p:cNvSpPr/>
          <p:nvPr/>
        </p:nvSpPr>
        <p:spPr>
          <a:xfrm rot="-5822959">
            <a:off x="2392338" y="4727128"/>
            <a:ext cx="1605635" cy="1188170"/>
          </a:xfrm>
          <a:custGeom>
            <a:avLst/>
            <a:gdLst/>
            <a:ahLst/>
            <a:cxnLst/>
            <a:rect l="l" t="t" r="r" b="b"/>
            <a:pathLst>
              <a:path w="1605635" h="1188170">
                <a:moveTo>
                  <a:pt x="0" y="0"/>
                </a:moveTo>
                <a:lnTo>
                  <a:pt x="1605635" y="0"/>
                </a:lnTo>
                <a:lnTo>
                  <a:pt x="1605635" y="1188170"/>
                </a:lnTo>
                <a:lnTo>
                  <a:pt x="0" y="11881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30" name="Group 30"/>
          <p:cNvGrpSpPr/>
          <p:nvPr/>
        </p:nvGrpSpPr>
        <p:grpSpPr>
          <a:xfrm>
            <a:off x="3883274" y="5321561"/>
            <a:ext cx="4691422" cy="733245"/>
            <a:chOff x="0" y="0"/>
            <a:chExt cx="1199581" cy="187488"/>
          </a:xfrm>
        </p:grpSpPr>
        <p:sp>
          <p:nvSpPr>
            <p:cNvPr id="31" name="Freeform 31"/>
            <p:cNvSpPr/>
            <p:nvPr/>
          </p:nvSpPr>
          <p:spPr>
            <a:xfrm>
              <a:off x="0" y="0"/>
              <a:ext cx="1199581" cy="187488"/>
            </a:xfrm>
            <a:custGeom>
              <a:avLst/>
              <a:gdLst/>
              <a:ahLst/>
              <a:cxnLst/>
              <a:rect l="l" t="t" r="r" b="b"/>
              <a:pathLst>
                <a:path w="1199581" h="187488">
                  <a:moveTo>
                    <a:pt x="84162" y="0"/>
                  </a:moveTo>
                  <a:lnTo>
                    <a:pt x="1115420" y="0"/>
                  </a:lnTo>
                  <a:cubicBezTo>
                    <a:pt x="1161901" y="0"/>
                    <a:pt x="1199581" y="37680"/>
                    <a:pt x="1199581" y="84162"/>
                  </a:cubicBezTo>
                  <a:lnTo>
                    <a:pt x="1199581" y="103327"/>
                  </a:lnTo>
                  <a:cubicBezTo>
                    <a:pt x="1199581" y="149808"/>
                    <a:pt x="1161901" y="187488"/>
                    <a:pt x="1115420" y="187488"/>
                  </a:cubicBezTo>
                  <a:lnTo>
                    <a:pt x="84162" y="187488"/>
                  </a:lnTo>
                  <a:cubicBezTo>
                    <a:pt x="37680" y="187488"/>
                    <a:pt x="0" y="149808"/>
                    <a:pt x="0" y="103327"/>
                  </a:cubicBezTo>
                  <a:lnTo>
                    <a:pt x="0" y="84162"/>
                  </a:lnTo>
                  <a:cubicBezTo>
                    <a:pt x="0" y="37680"/>
                    <a:pt x="37680" y="0"/>
                    <a:pt x="84162" y="0"/>
                  </a:cubicBezTo>
                  <a:close/>
                </a:path>
              </a:pathLst>
            </a:custGeom>
            <a:solidFill>
              <a:srgbClr val="FF1495"/>
            </a:solidFill>
          </p:spPr>
          <p:txBody>
            <a:bodyPr/>
            <a:lstStyle/>
            <a:p>
              <a:endParaRPr lang="en-PH"/>
            </a:p>
          </p:txBody>
        </p:sp>
        <p:sp>
          <p:nvSpPr>
            <p:cNvPr id="32" name="TextBox 32"/>
            <p:cNvSpPr txBox="1"/>
            <p:nvPr/>
          </p:nvSpPr>
          <p:spPr>
            <a:xfrm>
              <a:off x="0" y="-28575"/>
              <a:ext cx="1199581" cy="216063"/>
            </a:xfrm>
            <a:prstGeom prst="rect">
              <a:avLst/>
            </a:prstGeom>
          </p:spPr>
          <p:txBody>
            <a:bodyPr lIns="50800" tIns="50800" rIns="50800" bIns="50800" rtlCol="0" anchor="ctr"/>
            <a:lstStyle/>
            <a:p>
              <a:pPr algn="ctr">
                <a:lnSpc>
                  <a:spcPts val="2595"/>
                </a:lnSpc>
              </a:pPr>
              <a:endParaRPr/>
            </a:p>
          </p:txBody>
        </p:sp>
      </p:grpSp>
      <p:sp>
        <p:nvSpPr>
          <p:cNvPr id="33" name="TextBox 33"/>
          <p:cNvSpPr txBox="1"/>
          <p:nvPr/>
        </p:nvSpPr>
        <p:spPr>
          <a:xfrm>
            <a:off x="4145733" y="5243170"/>
            <a:ext cx="4100469" cy="680478"/>
          </a:xfrm>
          <a:prstGeom prst="rect">
            <a:avLst/>
          </a:prstGeom>
        </p:spPr>
        <p:txBody>
          <a:bodyPr lIns="0" tIns="0" rIns="0" bIns="0" rtlCol="0" anchor="t">
            <a:spAutoFit/>
          </a:bodyPr>
          <a:lstStyle/>
          <a:p>
            <a:pPr algn="ctr">
              <a:lnSpc>
                <a:spcPts val="5562"/>
              </a:lnSpc>
            </a:pPr>
            <a:r>
              <a:rPr lang="en-US" sz="3090">
                <a:solidFill>
                  <a:srgbClr val="FFFFFF"/>
                </a:solidFill>
                <a:latin typeface="Poppins"/>
                <a:ea typeface="Poppins"/>
                <a:cs typeface="Poppins"/>
                <a:sym typeface="Poppins"/>
              </a:rPr>
              <a:t>Coaxial</a:t>
            </a:r>
          </a:p>
        </p:txBody>
      </p:sp>
      <p:grpSp>
        <p:nvGrpSpPr>
          <p:cNvPr id="34" name="Group 34"/>
          <p:cNvGrpSpPr/>
          <p:nvPr/>
        </p:nvGrpSpPr>
        <p:grpSpPr>
          <a:xfrm>
            <a:off x="3883274" y="6453822"/>
            <a:ext cx="4653681" cy="727347"/>
            <a:chOff x="0" y="0"/>
            <a:chExt cx="1199581" cy="187488"/>
          </a:xfrm>
        </p:grpSpPr>
        <p:sp>
          <p:nvSpPr>
            <p:cNvPr id="35" name="Freeform 35"/>
            <p:cNvSpPr/>
            <p:nvPr/>
          </p:nvSpPr>
          <p:spPr>
            <a:xfrm>
              <a:off x="0" y="0"/>
              <a:ext cx="1199581" cy="187488"/>
            </a:xfrm>
            <a:custGeom>
              <a:avLst/>
              <a:gdLst/>
              <a:ahLst/>
              <a:cxnLst/>
              <a:rect l="l" t="t" r="r" b="b"/>
              <a:pathLst>
                <a:path w="1199581" h="187488">
                  <a:moveTo>
                    <a:pt x="84844" y="0"/>
                  </a:moveTo>
                  <a:lnTo>
                    <a:pt x="1114737" y="0"/>
                  </a:lnTo>
                  <a:cubicBezTo>
                    <a:pt x="1161595" y="0"/>
                    <a:pt x="1199581" y="37986"/>
                    <a:pt x="1199581" y="84844"/>
                  </a:cubicBezTo>
                  <a:lnTo>
                    <a:pt x="1199581" y="102644"/>
                  </a:lnTo>
                  <a:cubicBezTo>
                    <a:pt x="1199581" y="125146"/>
                    <a:pt x="1190642" y="146727"/>
                    <a:pt x="1174731" y="162638"/>
                  </a:cubicBezTo>
                  <a:cubicBezTo>
                    <a:pt x="1158820" y="178550"/>
                    <a:pt x="1137239" y="187488"/>
                    <a:pt x="1114737" y="187488"/>
                  </a:cubicBezTo>
                  <a:lnTo>
                    <a:pt x="84844" y="187488"/>
                  </a:lnTo>
                  <a:cubicBezTo>
                    <a:pt x="62342" y="187488"/>
                    <a:pt x="40762" y="178550"/>
                    <a:pt x="24850" y="162638"/>
                  </a:cubicBezTo>
                  <a:cubicBezTo>
                    <a:pt x="8939" y="146727"/>
                    <a:pt x="0" y="125146"/>
                    <a:pt x="0" y="102644"/>
                  </a:cubicBezTo>
                  <a:lnTo>
                    <a:pt x="0" y="84844"/>
                  </a:lnTo>
                  <a:cubicBezTo>
                    <a:pt x="0" y="62342"/>
                    <a:pt x="8939" y="40762"/>
                    <a:pt x="24850" y="24850"/>
                  </a:cubicBezTo>
                  <a:cubicBezTo>
                    <a:pt x="40762" y="8939"/>
                    <a:pt x="62342" y="0"/>
                    <a:pt x="84844" y="0"/>
                  </a:cubicBezTo>
                  <a:close/>
                </a:path>
              </a:pathLst>
            </a:custGeom>
            <a:solidFill>
              <a:srgbClr val="FF1495"/>
            </a:solidFill>
          </p:spPr>
          <p:txBody>
            <a:bodyPr/>
            <a:lstStyle/>
            <a:p>
              <a:endParaRPr lang="en-PH"/>
            </a:p>
          </p:txBody>
        </p:sp>
        <p:sp>
          <p:nvSpPr>
            <p:cNvPr id="36" name="TextBox 36"/>
            <p:cNvSpPr txBox="1"/>
            <p:nvPr/>
          </p:nvSpPr>
          <p:spPr>
            <a:xfrm>
              <a:off x="0" y="-28575"/>
              <a:ext cx="1199581" cy="216063"/>
            </a:xfrm>
            <a:prstGeom prst="rect">
              <a:avLst/>
            </a:prstGeom>
          </p:spPr>
          <p:txBody>
            <a:bodyPr lIns="50800" tIns="50800" rIns="50800" bIns="50800" rtlCol="0" anchor="ctr"/>
            <a:lstStyle/>
            <a:p>
              <a:pPr algn="ctr">
                <a:lnSpc>
                  <a:spcPts val="2595"/>
                </a:lnSpc>
              </a:pPr>
              <a:endParaRPr/>
            </a:p>
          </p:txBody>
        </p:sp>
      </p:grpSp>
      <p:sp>
        <p:nvSpPr>
          <p:cNvPr id="37" name="TextBox 37"/>
          <p:cNvSpPr txBox="1"/>
          <p:nvPr/>
        </p:nvSpPr>
        <p:spPr>
          <a:xfrm>
            <a:off x="4143621" y="6374376"/>
            <a:ext cx="4067482" cy="676690"/>
          </a:xfrm>
          <a:prstGeom prst="rect">
            <a:avLst/>
          </a:prstGeom>
        </p:spPr>
        <p:txBody>
          <a:bodyPr lIns="0" tIns="0" rIns="0" bIns="0" rtlCol="0" anchor="t">
            <a:spAutoFit/>
          </a:bodyPr>
          <a:lstStyle/>
          <a:p>
            <a:pPr algn="ctr">
              <a:lnSpc>
                <a:spcPts val="5517"/>
              </a:lnSpc>
            </a:pPr>
            <a:r>
              <a:rPr lang="en-US" sz="3065">
                <a:solidFill>
                  <a:srgbClr val="FFFFFF"/>
                </a:solidFill>
                <a:latin typeface="Poppins"/>
                <a:ea typeface="Poppins"/>
                <a:cs typeface="Poppins"/>
                <a:sym typeface="Poppins"/>
              </a:rPr>
              <a:t>Fibre-optic</a:t>
            </a:r>
          </a:p>
        </p:txBody>
      </p:sp>
      <p:sp>
        <p:nvSpPr>
          <p:cNvPr id="38" name="Freeform 38"/>
          <p:cNvSpPr/>
          <p:nvPr/>
        </p:nvSpPr>
        <p:spPr>
          <a:xfrm rot="-5822959">
            <a:off x="1336706" y="5155812"/>
            <a:ext cx="2742477" cy="2029433"/>
          </a:xfrm>
          <a:custGeom>
            <a:avLst/>
            <a:gdLst/>
            <a:ahLst/>
            <a:cxnLst/>
            <a:rect l="l" t="t" r="r" b="b"/>
            <a:pathLst>
              <a:path w="2742477" h="2029433">
                <a:moveTo>
                  <a:pt x="0" y="0"/>
                </a:moveTo>
                <a:lnTo>
                  <a:pt x="2742477" y="0"/>
                </a:lnTo>
                <a:lnTo>
                  <a:pt x="2742477" y="2029434"/>
                </a:lnTo>
                <a:lnTo>
                  <a:pt x="0" y="20294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39" name="Group 39"/>
          <p:cNvGrpSpPr/>
          <p:nvPr/>
        </p:nvGrpSpPr>
        <p:grpSpPr>
          <a:xfrm>
            <a:off x="9554375" y="4321453"/>
            <a:ext cx="4653681" cy="727347"/>
            <a:chOff x="0" y="0"/>
            <a:chExt cx="1199581" cy="187488"/>
          </a:xfrm>
        </p:grpSpPr>
        <p:sp>
          <p:nvSpPr>
            <p:cNvPr id="40" name="Freeform 40"/>
            <p:cNvSpPr/>
            <p:nvPr/>
          </p:nvSpPr>
          <p:spPr>
            <a:xfrm>
              <a:off x="0" y="0"/>
              <a:ext cx="1199581" cy="187488"/>
            </a:xfrm>
            <a:custGeom>
              <a:avLst/>
              <a:gdLst/>
              <a:ahLst/>
              <a:cxnLst/>
              <a:rect l="l" t="t" r="r" b="b"/>
              <a:pathLst>
                <a:path w="1199581" h="187488">
                  <a:moveTo>
                    <a:pt x="84844" y="0"/>
                  </a:moveTo>
                  <a:lnTo>
                    <a:pt x="1114737" y="0"/>
                  </a:lnTo>
                  <a:cubicBezTo>
                    <a:pt x="1161595" y="0"/>
                    <a:pt x="1199581" y="37986"/>
                    <a:pt x="1199581" y="84844"/>
                  </a:cubicBezTo>
                  <a:lnTo>
                    <a:pt x="1199581" y="102644"/>
                  </a:lnTo>
                  <a:cubicBezTo>
                    <a:pt x="1199581" y="125146"/>
                    <a:pt x="1190642" y="146727"/>
                    <a:pt x="1174731" y="162638"/>
                  </a:cubicBezTo>
                  <a:cubicBezTo>
                    <a:pt x="1158820" y="178550"/>
                    <a:pt x="1137239" y="187488"/>
                    <a:pt x="1114737" y="187488"/>
                  </a:cubicBezTo>
                  <a:lnTo>
                    <a:pt x="84844" y="187488"/>
                  </a:lnTo>
                  <a:cubicBezTo>
                    <a:pt x="62342" y="187488"/>
                    <a:pt x="40762" y="178550"/>
                    <a:pt x="24850" y="162638"/>
                  </a:cubicBezTo>
                  <a:cubicBezTo>
                    <a:pt x="8939" y="146727"/>
                    <a:pt x="0" y="125146"/>
                    <a:pt x="0" y="102644"/>
                  </a:cubicBezTo>
                  <a:lnTo>
                    <a:pt x="0" y="84844"/>
                  </a:lnTo>
                  <a:cubicBezTo>
                    <a:pt x="0" y="62342"/>
                    <a:pt x="8939" y="40762"/>
                    <a:pt x="24850" y="24850"/>
                  </a:cubicBezTo>
                  <a:cubicBezTo>
                    <a:pt x="40762" y="8939"/>
                    <a:pt x="62342" y="0"/>
                    <a:pt x="84844" y="0"/>
                  </a:cubicBezTo>
                  <a:close/>
                </a:path>
              </a:pathLst>
            </a:custGeom>
            <a:solidFill>
              <a:srgbClr val="FF1495"/>
            </a:solidFill>
          </p:spPr>
          <p:txBody>
            <a:bodyPr/>
            <a:lstStyle/>
            <a:p>
              <a:endParaRPr lang="en-PH"/>
            </a:p>
          </p:txBody>
        </p:sp>
        <p:sp>
          <p:nvSpPr>
            <p:cNvPr id="41" name="TextBox 41"/>
            <p:cNvSpPr txBox="1"/>
            <p:nvPr/>
          </p:nvSpPr>
          <p:spPr>
            <a:xfrm>
              <a:off x="0" y="-28575"/>
              <a:ext cx="1199581" cy="216063"/>
            </a:xfrm>
            <a:prstGeom prst="rect">
              <a:avLst/>
            </a:prstGeom>
          </p:spPr>
          <p:txBody>
            <a:bodyPr lIns="50800" tIns="50800" rIns="50800" bIns="50800" rtlCol="0" anchor="ctr"/>
            <a:lstStyle/>
            <a:p>
              <a:pPr algn="ctr">
                <a:lnSpc>
                  <a:spcPts val="2595"/>
                </a:lnSpc>
              </a:pPr>
              <a:endParaRPr/>
            </a:p>
          </p:txBody>
        </p:sp>
      </p:grpSp>
      <p:grpSp>
        <p:nvGrpSpPr>
          <p:cNvPr id="42" name="Group 42"/>
          <p:cNvGrpSpPr/>
          <p:nvPr/>
        </p:nvGrpSpPr>
        <p:grpSpPr>
          <a:xfrm>
            <a:off x="9554375" y="5321561"/>
            <a:ext cx="4691422" cy="733245"/>
            <a:chOff x="0" y="0"/>
            <a:chExt cx="1199581" cy="187488"/>
          </a:xfrm>
        </p:grpSpPr>
        <p:sp>
          <p:nvSpPr>
            <p:cNvPr id="43" name="Freeform 43"/>
            <p:cNvSpPr/>
            <p:nvPr/>
          </p:nvSpPr>
          <p:spPr>
            <a:xfrm>
              <a:off x="0" y="0"/>
              <a:ext cx="1199581" cy="187488"/>
            </a:xfrm>
            <a:custGeom>
              <a:avLst/>
              <a:gdLst/>
              <a:ahLst/>
              <a:cxnLst/>
              <a:rect l="l" t="t" r="r" b="b"/>
              <a:pathLst>
                <a:path w="1199581" h="187488">
                  <a:moveTo>
                    <a:pt x="84162" y="0"/>
                  </a:moveTo>
                  <a:lnTo>
                    <a:pt x="1115420" y="0"/>
                  </a:lnTo>
                  <a:cubicBezTo>
                    <a:pt x="1161901" y="0"/>
                    <a:pt x="1199581" y="37680"/>
                    <a:pt x="1199581" y="84162"/>
                  </a:cubicBezTo>
                  <a:lnTo>
                    <a:pt x="1199581" y="103327"/>
                  </a:lnTo>
                  <a:cubicBezTo>
                    <a:pt x="1199581" y="149808"/>
                    <a:pt x="1161901" y="187488"/>
                    <a:pt x="1115420" y="187488"/>
                  </a:cubicBezTo>
                  <a:lnTo>
                    <a:pt x="84162" y="187488"/>
                  </a:lnTo>
                  <a:cubicBezTo>
                    <a:pt x="37680" y="187488"/>
                    <a:pt x="0" y="149808"/>
                    <a:pt x="0" y="103327"/>
                  </a:cubicBezTo>
                  <a:lnTo>
                    <a:pt x="0" y="84162"/>
                  </a:lnTo>
                  <a:cubicBezTo>
                    <a:pt x="0" y="37680"/>
                    <a:pt x="37680" y="0"/>
                    <a:pt x="84162" y="0"/>
                  </a:cubicBezTo>
                  <a:close/>
                </a:path>
              </a:pathLst>
            </a:custGeom>
            <a:solidFill>
              <a:srgbClr val="FF1495"/>
            </a:solidFill>
          </p:spPr>
          <p:txBody>
            <a:bodyPr/>
            <a:lstStyle/>
            <a:p>
              <a:endParaRPr lang="en-PH"/>
            </a:p>
          </p:txBody>
        </p:sp>
        <p:sp>
          <p:nvSpPr>
            <p:cNvPr id="44" name="TextBox 44"/>
            <p:cNvSpPr txBox="1"/>
            <p:nvPr/>
          </p:nvSpPr>
          <p:spPr>
            <a:xfrm>
              <a:off x="0" y="-28575"/>
              <a:ext cx="1199581" cy="216063"/>
            </a:xfrm>
            <a:prstGeom prst="rect">
              <a:avLst/>
            </a:prstGeom>
          </p:spPr>
          <p:txBody>
            <a:bodyPr lIns="50800" tIns="50800" rIns="50800" bIns="50800" rtlCol="0" anchor="ctr"/>
            <a:lstStyle/>
            <a:p>
              <a:pPr algn="ctr">
                <a:lnSpc>
                  <a:spcPts val="2595"/>
                </a:lnSpc>
              </a:pPr>
              <a:endParaRPr/>
            </a:p>
          </p:txBody>
        </p:sp>
      </p:grpSp>
      <p:sp>
        <p:nvSpPr>
          <p:cNvPr id="45" name="TextBox 45"/>
          <p:cNvSpPr txBox="1"/>
          <p:nvPr/>
        </p:nvSpPr>
        <p:spPr>
          <a:xfrm>
            <a:off x="9849851" y="5261029"/>
            <a:ext cx="4100469" cy="680478"/>
          </a:xfrm>
          <a:prstGeom prst="rect">
            <a:avLst/>
          </a:prstGeom>
        </p:spPr>
        <p:txBody>
          <a:bodyPr lIns="0" tIns="0" rIns="0" bIns="0" rtlCol="0" anchor="t">
            <a:spAutoFit/>
          </a:bodyPr>
          <a:lstStyle/>
          <a:p>
            <a:pPr algn="ctr">
              <a:lnSpc>
                <a:spcPts val="5562"/>
              </a:lnSpc>
            </a:pPr>
            <a:r>
              <a:rPr lang="en-US" sz="3090">
                <a:solidFill>
                  <a:srgbClr val="FFFFFF"/>
                </a:solidFill>
                <a:latin typeface="Poppins"/>
                <a:ea typeface="Poppins"/>
                <a:cs typeface="Poppins"/>
                <a:sym typeface="Poppins"/>
              </a:rPr>
              <a:t>Microwave</a:t>
            </a:r>
          </a:p>
        </p:txBody>
      </p:sp>
      <p:grpSp>
        <p:nvGrpSpPr>
          <p:cNvPr id="46" name="Group 46"/>
          <p:cNvGrpSpPr/>
          <p:nvPr/>
        </p:nvGrpSpPr>
        <p:grpSpPr>
          <a:xfrm>
            <a:off x="9554375" y="6453822"/>
            <a:ext cx="4653681" cy="727347"/>
            <a:chOff x="0" y="0"/>
            <a:chExt cx="1199581" cy="187488"/>
          </a:xfrm>
        </p:grpSpPr>
        <p:sp>
          <p:nvSpPr>
            <p:cNvPr id="47" name="Freeform 47"/>
            <p:cNvSpPr/>
            <p:nvPr/>
          </p:nvSpPr>
          <p:spPr>
            <a:xfrm>
              <a:off x="0" y="0"/>
              <a:ext cx="1199581" cy="187488"/>
            </a:xfrm>
            <a:custGeom>
              <a:avLst/>
              <a:gdLst/>
              <a:ahLst/>
              <a:cxnLst/>
              <a:rect l="l" t="t" r="r" b="b"/>
              <a:pathLst>
                <a:path w="1199581" h="187488">
                  <a:moveTo>
                    <a:pt x="84844" y="0"/>
                  </a:moveTo>
                  <a:lnTo>
                    <a:pt x="1114737" y="0"/>
                  </a:lnTo>
                  <a:cubicBezTo>
                    <a:pt x="1161595" y="0"/>
                    <a:pt x="1199581" y="37986"/>
                    <a:pt x="1199581" y="84844"/>
                  </a:cubicBezTo>
                  <a:lnTo>
                    <a:pt x="1199581" y="102644"/>
                  </a:lnTo>
                  <a:cubicBezTo>
                    <a:pt x="1199581" y="125146"/>
                    <a:pt x="1190642" y="146727"/>
                    <a:pt x="1174731" y="162638"/>
                  </a:cubicBezTo>
                  <a:cubicBezTo>
                    <a:pt x="1158820" y="178550"/>
                    <a:pt x="1137239" y="187488"/>
                    <a:pt x="1114737" y="187488"/>
                  </a:cubicBezTo>
                  <a:lnTo>
                    <a:pt x="84844" y="187488"/>
                  </a:lnTo>
                  <a:cubicBezTo>
                    <a:pt x="62342" y="187488"/>
                    <a:pt x="40762" y="178550"/>
                    <a:pt x="24850" y="162638"/>
                  </a:cubicBezTo>
                  <a:cubicBezTo>
                    <a:pt x="8939" y="146727"/>
                    <a:pt x="0" y="125146"/>
                    <a:pt x="0" y="102644"/>
                  </a:cubicBezTo>
                  <a:lnTo>
                    <a:pt x="0" y="84844"/>
                  </a:lnTo>
                  <a:cubicBezTo>
                    <a:pt x="0" y="62342"/>
                    <a:pt x="8939" y="40762"/>
                    <a:pt x="24850" y="24850"/>
                  </a:cubicBezTo>
                  <a:cubicBezTo>
                    <a:pt x="40762" y="8939"/>
                    <a:pt x="62342" y="0"/>
                    <a:pt x="84844" y="0"/>
                  </a:cubicBezTo>
                  <a:close/>
                </a:path>
              </a:pathLst>
            </a:custGeom>
            <a:solidFill>
              <a:srgbClr val="FF1495"/>
            </a:solidFill>
          </p:spPr>
          <p:txBody>
            <a:bodyPr/>
            <a:lstStyle/>
            <a:p>
              <a:endParaRPr lang="en-PH"/>
            </a:p>
          </p:txBody>
        </p:sp>
        <p:sp>
          <p:nvSpPr>
            <p:cNvPr id="48" name="TextBox 48"/>
            <p:cNvSpPr txBox="1"/>
            <p:nvPr/>
          </p:nvSpPr>
          <p:spPr>
            <a:xfrm>
              <a:off x="0" y="-28575"/>
              <a:ext cx="1199581" cy="216063"/>
            </a:xfrm>
            <a:prstGeom prst="rect">
              <a:avLst/>
            </a:prstGeom>
          </p:spPr>
          <p:txBody>
            <a:bodyPr lIns="50800" tIns="50800" rIns="50800" bIns="50800" rtlCol="0" anchor="ctr"/>
            <a:lstStyle/>
            <a:p>
              <a:pPr algn="ctr">
                <a:lnSpc>
                  <a:spcPts val="2595"/>
                </a:lnSpc>
              </a:pPr>
              <a:endParaRPr/>
            </a:p>
          </p:txBody>
        </p:sp>
      </p:grpSp>
      <p:sp>
        <p:nvSpPr>
          <p:cNvPr id="49" name="TextBox 49"/>
          <p:cNvSpPr txBox="1"/>
          <p:nvPr/>
        </p:nvSpPr>
        <p:spPr>
          <a:xfrm>
            <a:off x="9849851" y="6374376"/>
            <a:ext cx="4067482" cy="676690"/>
          </a:xfrm>
          <a:prstGeom prst="rect">
            <a:avLst/>
          </a:prstGeom>
        </p:spPr>
        <p:txBody>
          <a:bodyPr lIns="0" tIns="0" rIns="0" bIns="0" rtlCol="0" anchor="t">
            <a:spAutoFit/>
          </a:bodyPr>
          <a:lstStyle/>
          <a:p>
            <a:pPr algn="ctr">
              <a:lnSpc>
                <a:spcPts val="5517"/>
              </a:lnSpc>
            </a:pPr>
            <a:r>
              <a:rPr lang="en-US" sz="3065">
                <a:solidFill>
                  <a:srgbClr val="FFFFFF"/>
                </a:solidFill>
                <a:latin typeface="Poppins"/>
                <a:ea typeface="Poppins"/>
                <a:cs typeface="Poppins"/>
                <a:sym typeface="Poppins"/>
              </a:rPr>
              <a:t>Infrared</a:t>
            </a:r>
          </a:p>
        </p:txBody>
      </p:sp>
      <p:sp>
        <p:nvSpPr>
          <p:cNvPr id="50" name="Freeform 50"/>
          <p:cNvSpPr/>
          <p:nvPr/>
        </p:nvSpPr>
        <p:spPr>
          <a:xfrm rot="-5822959" flipV="1">
            <a:off x="14202703" y="4282680"/>
            <a:ext cx="603266" cy="446417"/>
          </a:xfrm>
          <a:custGeom>
            <a:avLst/>
            <a:gdLst/>
            <a:ahLst/>
            <a:cxnLst/>
            <a:rect l="l" t="t" r="r" b="b"/>
            <a:pathLst>
              <a:path w="603266" h="446417">
                <a:moveTo>
                  <a:pt x="0" y="446416"/>
                </a:moveTo>
                <a:lnTo>
                  <a:pt x="603266" y="446416"/>
                </a:lnTo>
                <a:lnTo>
                  <a:pt x="603266" y="0"/>
                </a:lnTo>
                <a:lnTo>
                  <a:pt x="0" y="0"/>
                </a:lnTo>
                <a:lnTo>
                  <a:pt x="0" y="446416"/>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51" name="Freeform 51"/>
          <p:cNvSpPr/>
          <p:nvPr/>
        </p:nvSpPr>
        <p:spPr>
          <a:xfrm rot="-5822959" flipV="1">
            <a:off x="14093357" y="4454714"/>
            <a:ext cx="1605635" cy="1188170"/>
          </a:xfrm>
          <a:custGeom>
            <a:avLst/>
            <a:gdLst/>
            <a:ahLst/>
            <a:cxnLst/>
            <a:rect l="l" t="t" r="r" b="b"/>
            <a:pathLst>
              <a:path w="1605635" h="1188170">
                <a:moveTo>
                  <a:pt x="0" y="1188170"/>
                </a:moveTo>
                <a:lnTo>
                  <a:pt x="1605636" y="1188170"/>
                </a:lnTo>
                <a:lnTo>
                  <a:pt x="1605636" y="0"/>
                </a:lnTo>
                <a:lnTo>
                  <a:pt x="0" y="0"/>
                </a:lnTo>
                <a:lnTo>
                  <a:pt x="0" y="118817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52" name="Freeform 52"/>
          <p:cNvSpPr/>
          <p:nvPr/>
        </p:nvSpPr>
        <p:spPr>
          <a:xfrm rot="-5822959" flipV="1">
            <a:off x="13840136" y="4792139"/>
            <a:ext cx="2742477" cy="2029433"/>
          </a:xfrm>
          <a:custGeom>
            <a:avLst/>
            <a:gdLst/>
            <a:ahLst/>
            <a:cxnLst/>
            <a:rect l="l" t="t" r="r" b="b"/>
            <a:pathLst>
              <a:path w="2742477" h="2029433">
                <a:moveTo>
                  <a:pt x="0" y="2029433"/>
                </a:moveTo>
                <a:lnTo>
                  <a:pt x="2742478" y="2029433"/>
                </a:lnTo>
                <a:lnTo>
                  <a:pt x="2742478" y="0"/>
                </a:lnTo>
                <a:lnTo>
                  <a:pt x="0" y="0"/>
                </a:lnTo>
                <a:lnTo>
                  <a:pt x="0" y="2029433"/>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53" name="TextBox 53"/>
          <p:cNvSpPr txBox="1"/>
          <p:nvPr/>
        </p:nvSpPr>
        <p:spPr>
          <a:xfrm>
            <a:off x="9851501" y="4265057"/>
            <a:ext cx="4067482" cy="676690"/>
          </a:xfrm>
          <a:prstGeom prst="rect">
            <a:avLst/>
          </a:prstGeom>
        </p:spPr>
        <p:txBody>
          <a:bodyPr lIns="0" tIns="0" rIns="0" bIns="0" rtlCol="0" anchor="t">
            <a:spAutoFit/>
          </a:bodyPr>
          <a:lstStyle/>
          <a:p>
            <a:pPr algn="ctr">
              <a:lnSpc>
                <a:spcPts val="5517"/>
              </a:lnSpc>
            </a:pPr>
            <a:r>
              <a:rPr lang="en-US" sz="3065">
                <a:solidFill>
                  <a:srgbClr val="FFFFFF"/>
                </a:solidFill>
                <a:latin typeface="Poppins"/>
                <a:ea typeface="Poppins"/>
                <a:cs typeface="Poppins"/>
                <a:sym typeface="Poppins"/>
              </a:rPr>
              <a:t>Radio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394972" y="2689588"/>
            <a:ext cx="1790177" cy="12931"/>
          </a:xfrm>
          <a:prstGeom prst="line">
            <a:avLst/>
          </a:prstGeom>
          <a:ln w="66675" cap="rnd">
            <a:solidFill>
              <a:srgbClr val="019D97"/>
            </a:solidFill>
            <a:prstDash val="solid"/>
            <a:headEnd type="none" w="sm" len="sm"/>
            <a:tailEnd type="oval" w="lg" len="lg"/>
          </a:ln>
        </p:spPr>
        <p:txBody>
          <a:bodyPr/>
          <a:lstStyle/>
          <a:p>
            <a:endParaRPr lang="en-PH"/>
          </a:p>
        </p:txBody>
      </p:sp>
      <p:grpSp>
        <p:nvGrpSpPr>
          <p:cNvPr id="8" name="Group 8"/>
          <p:cNvGrpSpPr/>
          <p:nvPr/>
        </p:nvGrpSpPr>
        <p:grpSpPr>
          <a:xfrm>
            <a:off x="2516810" y="3509520"/>
            <a:ext cx="3612638" cy="866100"/>
            <a:chOff x="0" y="0"/>
            <a:chExt cx="951477" cy="228109"/>
          </a:xfrm>
        </p:grpSpPr>
        <p:sp>
          <p:nvSpPr>
            <p:cNvPr id="9" name="Freeform 9"/>
            <p:cNvSpPr/>
            <p:nvPr/>
          </p:nvSpPr>
          <p:spPr>
            <a:xfrm>
              <a:off x="0" y="0"/>
              <a:ext cx="951477" cy="228109"/>
            </a:xfrm>
            <a:custGeom>
              <a:avLst/>
              <a:gdLst/>
              <a:ahLst/>
              <a:cxnLst/>
              <a:rect l="l" t="t" r="r" b="b"/>
              <a:pathLst>
                <a:path w="951477" h="228109">
                  <a:moveTo>
                    <a:pt x="109294" y="0"/>
                  </a:moveTo>
                  <a:lnTo>
                    <a:pt x="842183" y="0"/>
                  </a:lnTo>
                  <a:cubicBezTo>
                    <a:pt x="902544" y="0"/>
                    <a:pt x="951477" y="48932"/>
                    <a:pt x="951477" y="109294"/>
                  </a:cubicBezTo>
                  <a:lnTo>
                    <a:pt x="951477" y="118815"/>
                  </a:lnTo>
                  <a:cubicBezTo>
                    <a:pt x="951477" y="179176"/>
                    <a:pt x="902544" y="228109"/>
                    <a:pt x="842183" y="228109"/>
                  </a:cubicBezTo>
                  <a:lnTo>
                    <a:pt x="109294" y="228109"/>
                  </a:lnTo>
                  <a:cubicBezTo>
                    <a:pt x="48932" y="228109"/>
                    <a:pt x="0" y="179176"/>
                    <a:pt x="0" y="118815"/>
                  </a:cubicBezTo>
                  <a:lnTo>
                    <a:pt x="0" y="109294"/>
                  </a:lnTo>
                  <a:cubicBezTo>
                    <a:pt x="0" y="48932"/>
                    <a:pt x="48932" y="0"/>
                    <a:pt x="109294" y="0"/>
                  </a:cubicBezTo>
                  <a:close/>
                </a:path>
              </a:pathLst>
            </a:custGeom>
            <a:solidFill>
              <a:srgbClr val="FF1495"/>
            </a:solidFill>
          </p:spPr>
          <p:txBody>
            <a:bodyPr/>
            <a:lstStyle/>
            <a:p>
              <a:endParaRPr lang="en-PH"/>
            </a:p>
          </p:txBody>
        </p:sp>
        <p:sp>
          <p:nvSpPr>
            <p:cNvPr id="10" name="TextBox 10"/>
            <p:cNvSpPr txBox="1"/>
            <p:nvPr/>
          </p:nvSpPr>
          <p:spPr>
            <a:xfrm>
              <a:off x="0" y="-28575"/>
              <a:ext cx="951477" cy="256684"/>
            </a:xfrm>
            <a:prstGeom prst="rect">
              <a:avLst/>
            </a:prstGeom>
          </p:spPr>
          <p:txBody>
            <a:bodyPr lIns="50800" tIns="50800" rIns="50800" bIns="50800" rtlCol="0" anchor="ctr"/>
            <a:lstStyle/>
            <a:p>
              <a:pPr algn="ctr">
                <a:lnSpc>
                  <a:spcPts val="2595"/>
                </a:lnSpc>
              </a:pPr>
              <a:endParaRPr/>
            </a:p>
          </p:txBody>
        </p:sp>
      </p:grpSp>
      <p:sp>
        <p:nvSpPr>
          <p:cNvPr id="11" name="Freeform 11"/>
          <p:cNvSpPr/>
          <p:nvPr/>
        </p:nvSpPr>
        <p:spPr>
          <a:xfrm>
            <a:off x="2593970" y="3574409"/>
            <a:ext cx="728611" cy="728611"/>
          </a:xfrm>
          <a:custGeom>
            <a:avLst/>
            <a:gdLst/>
            <a:ahLst/>
            <a:cxnLst/>
            <a:rect l="l" t="t" r="r" b="b"/>
            <a:pathLst>
              <a:path w="728611" h="728611">
                <a:moveTo>
                  <a:pt x="0" y="0"/>
                </a:moveTo>
                <a:lnTo>
                  <a:pt x="728610" y="0"/>
                </a:lnTo>
                <a:lnTo>
                  <a:pt x="728610" y="728611"/>
                </a:lnTo>
                <a:lnTo>
                  <a:pt x="0" y="728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12" name="Group 12"/>
          <p:cNvGrpSpPr/>
          <p:nvPr/>
        </p:nvGrpSpPr>
        <p:grpSpPr>
          <a:xfrm>
            <a:off x="2516810" y="4575645"/>
            <a:ext cx="3612638" cy="866100"/>
            <a:chOff x="0" y="0"/>
            <a:chExt cx="951477" cy="228109"/>
          </a:xfrm>
        </p:grpSpPr>
        <p:sp>
          <p:nvSpPr>
            <p:cNvPr id="13" name="Freeform 13"/>
            <p:cNvSpPr/>
            <p:nvPr/>
          </p:nvSpPr>
          <p:spPr>
            <a:xfrm>
              <a:off x="0" y="0"/>
              <a:ext cx="951477" cy="228109"/>
            </a:xfrm>
            <a:custGeom>
              <a:avLst/>
              <a:gdLst/>
              <a:ahLst/>
              <a:cxnLst/>
              <a:rect l="l" t="t" r="r" b="b"/>
              <a:pathLst>
                <a:path w="951477" h="228109">
                  <a:moveTo>
                    <a:pt x="109294" y="0"/>
                  </a:moveTo>
                  <a:lnTo>
                    <a:pt x="842183" y="0"/>
                  </a:lnTo>
                  <a:cubicBezTo>
                    <a:pt x="902544" y="0"/>
                    <a:pt x="951477" y="48932"/>
                    <a:pt x="951477" y="109294"/>
                  </a:cubicBezTo>
                  <a:lnTo>
                    <a:pt x="951477" y="118815"/>
                  </a:lnTo>
                  <a:cubicBezTo>
                    <a:pt x="951477" y="179176"/>
                    <a:pt x="902544" y="228109"/>
                    <a:pt x="842183" y="228109"/>
                  </a:cubicBezTo>
                  <a:lnTo>
                    <a:pt x="109294" y="228109"/>
                  </a:lnTo>
                  <a:cubicBezTo>
                    <a:pt x="48932" y="228109"/>
                    <a:pt x="0" y="179176"/>
                    <a:pt x="0" y="118815"/>
                  </a:cubicBezTo>
                  <a:lnTo>
                    <a:pt x="0" y="109294"/>
                  </a:lnTo>
                  <a:cubicBezTo>
                    <a:pt x="0" y="48932"/>
                    <a:pt x="48932" y="0"/>
                    <a:pt x="109294" y="0"/>
                  </a:cubicBezTo>
                  <a:close/>
                </a:path>
              </a:pathLst>
            </a:custGeom>
            <a:solidFill>
              <a:srgbClr val="FF1495"/>
            </a:solidFill>
          </p:spPr>
          <p:txBody>
            <a:bodyPr/>
            <a:lstStyle/>
            <a:p>
              <a:endParaRPr lang="en-PH"/>
            </a:p>
          </p:txBody>
        </p:sp>
        <p:sp>
          <p:nvSpPr>
            <p:cNvPr id="14" name="TextBox 14"/>
            <p:cNvSpPr txBox="1"/>
            <p:nvPr/>
          </p:nvSpPr>
          <p:spPr>
            <a:xfrm>
              <a:off x="0" y="-28575"/>
              <a:ext cx="951477" cy="256684"/>
            </a:xfrm>
            <a:prstGeom prst="rect">
              <a:avLst/>
            </a:prstGeom>
          </p:spPr>
          <p:txBody>
            <a:bodyPr lIns="50800" tIns="50800" rIns="50800" bIns="50800" rtlCol="0" anchor="ctr"/>
            <a:lstStyle/>
            <a:p>
              <a:pPr algn="ctr">
                <a:lnSpc>
                  <a:spcPts val="2595"/>
                </a:lnSpc>
              </a:pPr>
              <a:endParaRPr/>
            </a:p>
          </p:txBody>
        </p:sp>
      </p:grpSp>
      <p:sp>
        <p:nvSpPr>
          <p:cNvPr id="15" name="Freeform 15"/>
          <p:cNvSpPr/>
          <p:nvPr/>
        </p:nvSpPr>
        <p:spPr>
          <a:xfrm>
            <a:off x="2593970" y="4642320"/>
            <a:ext cx="728611" cy="728611"/>
          </a:xfrm>
          <a:custGeom>
            <a:avLst/>
            <a:gdLst/>
            <a:ahLst/>
            <a:cxnLst/>
            <a:rect l="l" t="t" r="r" b="b"/>
            <a:pathLst>
              <a:path w="728611" h="728611">
                <a:moveTo>
                  <a:pt x="0" y="0"/>
                </a:moveTo>
                <a:lnTo>
                  <a:pt x="728610" y="0"/>
                </a:lnTo>
                <a:lnTo>
                  <a:pt x="728610" y="728611"/>
                </a:lnTo>
                <a:lnTo>
                  <a:pt x="0" y="7286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grpSp>
        <p:nvGrpSpPr>
          <p:cNvPr id="16" name="Group 16"/>
          <p:cNvGrpSpPr/>
          <p:nvPr/>
        </p:nvGrpSpPr>
        <p:grpSpPr>
          <a:xfrm>
            <a:off x="6840834" y="3509520"/>
            <a:ext cx="3612638" cy="866100"/>
            <a:chOff x="0" y="0"/>
            <a:chExt cx="951477" cy="228109"/>
          </a:xfrm>
        </p:grpSpPr>
        <p:sp>
          <p:nvSpPr>
            <p:cNvPr id="17" name="Freeform 17"/>
            <p:cNvSpPr/>
            <p:nvPr/>
          </p:nvSpPr>
          <p:spPr>
            <a:xfrm>
              <a:off x="0" y="0"/>
              <a:ext cx="951477" cy="228109"/>
            </a:xfrm>
            <a:custGeom>
              <a:avLst/>
              <a:gdLst/>
              <a:ahLst/>
              <a:cxnLst/>
              <a:rect l="l" t="t" r="r" b="b"/>
              <a:pathLst>
                <a:path w="951477" h="228109">
                  <a:moveTo>
                    <a:pt x="109294" y="0"/>
                  </a:moveTo>
                  <a:lnTo>
                    <a:pt x="842183" y="0"/>
                  </a:lnTo>
                  <a:cubicBezTo>
                    <a:pt x="902544" y="0"/>
                    <a:pt x="951477" y="48932"/>
                    <a:pt x="951477" y="109294"/>
                  </a:cubicBezTo>
                  <a:lnTo>
                    <a:pt x="951477" y="118815"/>
                  </a:lnTo>
                  <a:cubicBezTo>
                    <a:pt x="951477" y="179176"/>
                    <a:pt x="902544" y="228109"/>
                    <a:pt x="842183" y="228109"/>
                  </a:cubicBezTo>
                  <a:lnTo>
                    <a:pt x="109294" y="228109"/>
                  </a:lnTo>
                  <a:cubicBezTo>
                    <a:pt x="48932" y="228109"/>
                    <a:pt x="0" y="179176"/>
                    <a:pt x="0" y="118815"/>
                  </a:cubicBezTo>
                  <a:lnTo>
                    <a:pt x="0" y="109294"/>
                  </a:lnTo>
                  <a:cubicBezTo>
                    <a:pt x="0" y="48932"/>
                    <a:pt x="48932" y="0"/>
                    <a:pt x="109294" y="0"/>
                  </a:cubicBezTo>
                  <a:close/>
                </a:path>
              </a:pathLst>
            </a:custGeom>
            <a:solidFill>
              <a:srgbClr val="FF1495"/>
            </a:solidFill>
          </p:spPr>
          <p:txBody>
            <a:bodyPr/>
            <a:lstStyle/>
            <a:p>
              <a:endParaRPr lang="en-PH"/>
            </a:p>
          </p:txBody>
        </p:sp>
        <p:sp>
          <p:nvSpPr>
            <p:cNvPr id="18" name="TextBox 18"/>
            <p:cNvSpPr txBox="1"/>
            <p:nvPr/>
          </p:nvSpPr>
          <p:spPr>
            <a:xfrm>
              <a:off x="0" y="-28575"/>
              <a:ext cx="951477" cy="256684"/>
            </a:xfrm>
            <a:prstGeom prst="rect">
              <a:avLst/>
            </a:prstGeom>
          </p:spPr>
          <p:txBody>
            <a:bodyPr lIns="50800" tIns="50800" rIns="50800" bIns="50800" rtlCol="0" anchor="ctr"/>
            <a:lstStyle/>
            <a:p>
              <a:pPr algn="ctr">
                <a:lnSpc>
                  <a:spcPts val="2595"/>
                </a:lnSpc>
              </a:pPr>
              <a:endParaRPr/>
            </a:p>
          </p:txBody>
        </p:sp>
      </p:grpSp>
      <p:sp>
        <p:nvSpPr>
          <p:cNvPr id="19" name="Freeform 19"/>
          <p:cNvSpPr/>
          <p:nvPr/>
        </p:nvSpPr>
        <p:spPr>
          <a:xfrm>
            <a:off x="6917994" y="3574409"/>
            <a:ext cx="728611" cy="728611"/>
          </a:xfrm>
          <a:custGeom>
            <a:avLst/>
            <a:gdLst/>
            <a:ahLst/>
            <a:cxnLst/>
            <a:rect l="l" t="t" r="r" b="b"/>
            <a:pathLst>
              <a:path w="728611" h="728611">
                <a:moveTo>
                  <a:pt x="0" y="0"/>
                </a:moveTo>
                <a:lnTo>
                  <a:pt x="728611" y="0"/>
                </a:lnTo>
                <a:lnTo>
                  <a:pt x="728611" y="728611"/>
                </a:lnTo>
                <a:lnTo>
                  <a:pt x="0" y="728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20" name="Group 20"/>
          <p:cNvGrpSpPr/>
          <p:nvPr/>
        </p:nvGrpSpPr>
        <p:grpSpPr>
          <a:xfrm>
            <a:off x="3685652" y="7118145"/>
            <a:ext cx="3829613" cy="918118"/>
            <a:chOff x="0" y="0"/>
            <a:chExt cx="951477" cy="228109"/>
          </a:xfrm>
        </p:grpSpPr>
        <p:sp>
          <p:nvSpPr>
            <p:cNvPr id="21" name="Freeform 21"/>
            <p:cNvSpPr/>
            <p:nvPr/>
          </p:nvSpPr>
          <p:spPr>
            <a:xfrm>
              <a:off x="0" y="0"/>
              <a:ext cx="951477" cy="228109"/>
            </a:xfrm>
            <a:custGeom>
              <a:avLst/>
              <a:gdLst/>
              <a:ahLst/>
              <a:cxnLst/>
              <a:rect l="l" t="t" r="r" b="b"/>
              <a:pathLst>
                <a:path w="951477" h="228109">
                  <a:moveTo>
                    <a:pt x="103101" y="0"/>
                  </a:moveTo>
                  <a:lnTo>
                    <a:pt x="848375" y="0"/>
                  </a:lnTo>
                  <a:cubicBezTo>
                    <a:pt x="905317" y="0"/>
                    <a:pt x="951477" y="46160"/>
                    <a:pt x="951477" y="103101"/>
                  </a:cubicBezTo>
                  <a:lnTo>
                    <a:pt x="951477" y="125007"/>
                  </a:lnTo>
                  <a:cubicBezTo>
                    <a:pt x="951477" y="152351"/>
                    <a:pt x="940614" y="178576"/>
                    <a:pt x="921279" y="197911"/>
                  </a:cubicBezTo>
                  <a:cubicBezTo>
                    <a:pt x="901944" y="217246"/>
                    <a:pt x="875720" y="228109"/>
                    <a:pt x="848375" y="228109"/>
                  </a:cubicBezTo>
                  <a:lnTo>
                    <a:pt x="103101" y="228109"/>
                  </a:lnTo>
                  <a:cubicBezTo>
                    <a:pt x="75757" y="228109"/>
                    <a:pt x="49533" y="217246"/>
                    <a:pt x="30198" y="197911"/>
                  </a:cubicBezTo>
                  <a:cubicBezTo>
                    <a:pt x="10862" y="178576"/>
                    <a:pt x="0" y="152351"/>
                    <a:pt x="0" y="125007"/>
                  </a:cubicBezTo>
                  <a:lnTo>
                    <a:pt x="0" y="103101"/>
                  </a:lnTo>
                  <a:cubicBezTo>
                    <a:pt x="0" y="75757"/>
                    <a:pt x="10862" y="49533"/>
                    <a:pt x="30198" y="30198"/>
                  </a:cubicBezTo>
                  <a:cubicBezTo>
                    <a:pt x="49533" y="10862"/>
                    <a:pt x="75757" y="0"/>
                    <a:pt x="103101" y="0"/>
                  </a:cubicBezTo>
                  <a:close/>
                </a:path>
              </a:pathLst>
            </a:custGeom>
            <a:solidFill>
              <a:srgbClr val="05938F"/>
            </a:solidFill>
          </p:spPr>
          <p:txBody>
            <a:bodyPr/>
            <a:lstStyle/>
            <a:p>
              <a:endParaRPr lang="en-PH"/>
            </a:p>
          </p:txBody>
        </p:sp>
        <p:sp>
          <p:nvSpPr>
            <p:cNvPr id="22" name="TextBox 22"/>
            <p:cNvSpPr txBox="1"/>
            <p:nvPr/>
          </p:nvSpPr>
          <p:spPr>
            <a:xfrm>
              <a:off x="0" y="-28575"/>
              <a:ext cx="951477" cy="256684"/>
            </a:xfrm>
            <a:prstGeom prst="rect">
              <a:avLst/>
            </a:prstGeom>
          </p:spPr>
          <p:txBody>
            <a:bodyPr lIns="50800" tIns="50800" rIns="50800" bIns="50800" rtlCol="0" anchor="ctr"/>
            <a:lstStyle/>
            <a:p>
              <a:pPr algn="ctr">
                <a:lnSpc>
                  <a:spcPts val="2595"/>
                </a:lnSpc>
              </a:pPr>
              <a:endParaRPr/>
            </a:p>
          </p:txBody>
        </p:sp>
      </p:grpSp>
      <p:sp>
        <p:nvSpPr>
          <p:cNvPr id="23" name="Freeform 23"/>
          <p:cNvSpPr/>
          <p:nvPr/>
        </p:nvSpPr>
        <p:spPr>
          <a:xfrm>
            <a:off x="3770292" y="7184820"/>
            <a:ext cx="772371" cy="772371"/>
          </a:xfrm>
          <a:custGeom>
            <a:avLst/>
            <a:gdLst/>
            <a:ahLst/>
            <a:cxnLst/>
            <a:rect l="l" t="t" r="r" b="b"/>
            <a:pathLst>
              <a:path w="772371" h="772371">
                <a:moveTo>
                  <a:pt x="0" y="0"/>
                </a:moveTo>
                <a:lnTo>
                  <a:pt x="772371" y="0"/>
                </a:lnTo>
                <a:lnTo>
                  <a:pt x="772371" y="772371"/>
                </a:lnTo>
                <a:lnTo>
                  <a:pt x="0" y="7723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24" name="Group 24"/>
          <p:cNvGrpSpPr/>
          <p:nvPr/>
        </p:nvGrpSpPr>
        <p:grpSpPr>
          <a:xfrm>
            <a:off x="7623972" y="7099095"/>
            <a:ext cx="3909073" cy="937168"/>
            <a:chOff x="0" y="0"/>
            <a:chExt cx="951477" cy="228109"/>
          </a:xfrm>
        </p:grpSpPr>
        <p:sp>
          <p:nvSpPr>
            <p:cNvPr id="25" name="Freeform 25"/>
            <p:cNvSpPr/>
            <p:nvPr/>
          </p:nvSpPr>
          <p:spPr>
            <a:xfrm>
              <a:off x="0" y="0"/>
              <a:ext cx="951477" cy="228109"/>
            </a:xfrm>
            <a:custGeom>
              <a:avLst/>
              <a:gdLst/>
              <a:ahLst/>
              <a:cxnLst/>
              <a:rect l="l" t="t" r="r" b="b"/>
              <a:pathLst>
                <a:path w="951477" h="228109">
                  <a:moveTo>
                    <a:pt x="101005" y="0"/>
                  </a:moveTo>
                  <a:lnTo>
                    <a:pt x="850471" y="0"/>
                  </a:lnTo>
                  <a:cubicBezTo>
                    <a:pt x="906255" y="0"/>
                    <a:pt x="951477" y="45222"/>
                    <a:pt x="951477" y="101005"/>
                  </a:cubicBezTo>
                  <a:lnTo>
                    <a:pt x="951477" y="127103"/>
                  </a:lnTo>
                  <a:cubicBezTo>
                    <a:pt x="951477" y="153891"/>
                    <a:pt x="940835" y="179583"/>
                    <a:pt x="921893" y="198525"/>
                  </a:cubicBezTo>
                  <a:cubicBezTo>
                    <a:pt x="902951" y="217467"/>
                    <a:pt x="877260" y="228109"/>
                    <a:pt x="850471" y="228109"/>
                  </a:cubicBezTo>
                  <a:lnTo>
                    <a:pt x="101005" y="228109"/>
                  </a:lnTo>
                  <a:cubicBezTo>
                    <a:pt x="74217" y="228109"/>
                    <a:pt x="48526" y="217467"/>
                    <a:pt x="29584" y="198525"/>
                  </a:cubicBezTo>
                  <a:cubicBezTo>
                    <a:pt x="10642" y="179583"/>
                    <a:pt x="0" y="153891"/>
                    <a:pt x="0" y="127103"/>
                  </a:cubicBezTo>
                  <a:lnTo>
                    <a:pt x="0" y="101005"/>
                  </a:lnTo>
                  <a:cubicBezTo>
                    <a:pt x="0" y="74217"/>
                    <a:pt x="10642" y="48526"/>
                    <a:pt x="29584" y="29584"/>
                  </a:cubicBezTo>
                  <a:cubicBezTo>
                    <a:pt x="48526" y="10642"/>
                    <a:pt x="74217" y="0"/>
                    <a:pt x="101005" y="0"/>
                  </a:cubicBezTo>
                  <a:close/>
                </a:path>
              </a:pathLst>
            </a:custGeom>
            <a:solidFill>
              <a:srgbClr val="05938F"/>
            </a:solidFill>
          </p:spPr>
          <p:txBody>
            <a:bodyPr/>
            <a:lstStyle/>
            <a:p>
              <a:endParaRPr lang="en-PH"/>
            </a:p>
          </p:txBody>
        </p:sp>
        <p:sp>
          <p:nvSpPr>
            <p:cNvPr id="26" name="TextBox 26"/>
            <p:cNvSpPr txBox="1"/>
            <p:nvPr/>
          </p:nvSpPr>
          <p:spPr>
            <a:xfrm>
              <a:off x="0" y="-28575"/>
              <a:ext cx="951477" cy="256684"/>
            </a:xfrm>
            <a:prstGeom prst="rect">
              <a:avLst/>
            </a:prstGeom>
          </p:spPr>
          <p:txBody>
            <a:bodyPr lIns="50800" tIns="50800" rIns="50800" bIns="50800" rtlCol="0" anchor="ctr"/>
            <a:lstStyle/>
            <a:p>
              <a:pPr algn="ctr">
                <a:lnSpc>
                  <a:spcPts val="2595"/>
                </a:lnSpc>
              </a:pPr>
              <a:endParaRPr/>
            </a:p>
          </p:txBody>
        </p:sp>
      </p:grpSp>
      <p:sp>
        <p:nvSpPr>
          <p:cNvPr id="27" name="Freeform 27"/>
          <p:cNvSpPr/>
          <p:nvPr/>
        </p:nvSpPr>
        <p:spPr>
          <a:xfrm>
            <a:off x="7707463" y="7171241"/>
            <a:ext cx="788397" cy="788397"/>
          </a:xfrm>
          <a:custGeom>
            <a:avLst/>
            <a:gdLst/>
            <a:ahLst/>
            <a:cxnLst/>
            <a:rect l="l" t="t" r="r" b="b"/>
            <a:pathLst>
              <a:path w="788397" h="788397">
                <a:moveTo>
                  <a:pt x="0" y="0"/>
                </a:moveTo>
                <a:lnTo>
                  <a:pt x="788397" y="0"/>
                </a:lnTo>
                <a:lnTo>
                  <a:pt x="788397" y="788397"/>
                </a:lnTo>
                <a:lnTo>
                  <a:pt x="0" y="7883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grpSp>
        <p:nvGrpSpPr>
          <p:cNvPr id="28" name="Group 28"/>
          <p:cNvGrpSpPr/>
          <p:nvPr/>
        </p:nvGrpSpPr>
        <p:grpSpPr>
          <a:xfrm>
            <a:off x="11628295" y="7096856"/>
            <a:ext cx="3909073" cy="937168"/>
            <a:chOff x="0" y="0"/>
            <a:chExt cx="951477" cy="228109"/>
          </a:xfrm>
        </p:grpSpPr>
        <p:sp>
          <p:nvSpPr>
            <p:cNvPr id="29" name="Freeform 29"/>
            <p:cNvSpPr/>
            <p:nvPr/>
          </p:nvSpPr>
          <p:spPr>
            <a:xfrm>
              <a:off x="0" y="0"/>
              <a:ext cx="951477" cy="228109"/>
            </a:xfrm>
            <a:custGeom>
              <a:avLst/>
              <a:gdLst/>
              <a:ahLst/>
              <a:cxnLst/>
              <a:rect l="l" t="t" r="r" b="b"/>
              <a:pathLst>
                <a:path w="951477" h="228109">
                  <a:moveTo>
                    <a:pt x="101005" y="0"/>
                  </a:moveTo>
                  <a:lnTo>
                    <a:pt x="850471" y="0"/>
                  </a:lnTo>
                  <a:cubicBezTo>
                    <a:pt x="906255" y="0"/>
                    <a:pt x="951477" y="45222"/>
                    <a:pt x="951477" y="101005"/>
                  </a:cubicBezTo>
                  <a:lnTo>
                    <a:pt x="951477" y="127103"/>
                  </a:lnTo>
                  <a:cubicBezTo>
                    <a:pt x="951477" y="153891"/>
                    <a:pt x="940835" y="179583"/>
                    <a:pt x="921893" y="198525"/>
                  </a:cubicBezTo>
                  <a:cubicBezTo>
                    <a:pt x="902951" y="217467"/>
                    <a:pt x="877260" y="228109"/>
                    <a:pt x="850471" y="228109"/>
                  </a:cubicBezTo>
                  <a:lnTo>
                    <a:pt x="101005" y="228109"/>
                  </a:lnTo>
                  <a:cubicBezTo>
                    <a:pt x="74217" y="228109"/>
                    <a:pt x="48526" y="217467"/>
                    <a:pt x="29584" y="198525"/>
                  </a:cubicBezTo>
                  <a:cubicBezTo>
                    <a:pt x="10642" y="179583"/>
                    <a:pt x="0" y="153891"/>
                    <a:pt x="0" y="127103"/>
                  </a:cubicBezTo>
                  <a:lnTo>
                    <a:pt x="0" y="101005"/>
                  </a:lnTo>
                  <a:cubicBezTo>
                    <a:pt x="0" y="74217"/>
                    <a:pt x="10642" y="48526"/>
                    <a:pt x="29584" y="29584"/>
                  </a:cubicBezTo>
                  <a:cubicBezTo>
                    <a:pt x="48526" y="10642"/>
                    <a:pt x="74217" y="0"/>
                    <a:pt x="101005" y="0"/>
                  </a:cubicBezTo>
                  <a:close/>
                </a:path>
              </a:pathLst>
            </a:custGeom>
            <a:solidFill>
              <a:srgbClr val="05938F"/>
            </a:solidFill>
          </p:spPr>
          <p:txBody>
            <a:bodyPr/>
            <a:lstStyle/>
            <a:p>
              <a:endParaRPr lang="en-PH"/>
            </a:p>
          </p:txBody>
        </p:sp>
        <p:sp>
          <p:nvSpPr>
            <p:cNvPr id="30" name="TextBox 30"/>
            <p:cNvSpPr txBox="1"/>
            <p:nvPr/>
          </p:nvSpPr>
          <p:spPr>
            <a:xfrm>
              <a:off x="0" y="-28575"/>
              <a:ext cx="951477" cy="256684"/>
            </a:xfrm>
            <a:prstGeom prst="rect">
              <a:avLst/>
            </a:prstGeom>
          </p:spPr>
          <p:txBody>
            <a:bodyPr lIns="50800" tIns="50800" rIns="50800" bIns="50800" rtlCol="0" anchor="ctr"/>
            <a:lstStyle/>
            <a:p>
              <a:pPr algn="ctr">
                <a:lnSpc>
                  <a:spcPts val="2595"/>
                </a:lnSpc>
              </a:pPr>
              <a:endParaRPr/>
            </a:p>
          </p:txBody>
        </p:sp>
      </p:grpSp>
      <p:grpSp>
        <p:nvGrpSpPr>
          <p:cNvPr id="31" name="Group 31"/>
          <p:cNvGrpSpPr/>
          <p:nvPr/>
        </p:nvGrpSpPr>
        <p:grpSpPr>
          <a:xfrm>
            <a:off x="5724116" y="8295677"/>
            <a:ext cx="3909073" cy="937168"/>
            <a:chOff x="0" y="0"/>
            <a:chExt cx="951477" cy="228109"/>
          </a:xfrm>
        </p:grpSpPr>
        <p:sp>
          <p:nvSpPr>
            <p:cNvPr id="32" name="Freeform 32"/>
            <p:cNvSpPr/>
            <p:nvPr/>
          </p:nvSpPr>
          <p:spPr>
            <a:xfrm>
              <a:off x="0" y="0"/>
              <a:ext cx="951477" cy="228109"/>
            </a:xfrm>
            <a:custGeom>
              <a:avLst/>
              <a:gdLst/>
              <a:ahLst/>
              <a:cxnLst/>
              <a:rect l="l" t="t" r="r" b="b"/>
              <a:pathLst>
                <a:path w="951477" h="228109">
                  <a:moveTo>
                    <a:pt x="101005" y="0"/>
                  </a:moveTo>
                  <a:lnTo>
                    <a:pt x="850471" y="0"/>
                  </a:lnTo>
                  <a:cubicBezTo>
                    <a:pt x="906255" y="0"/>
                    <a:pt x="951477" y="45222"/>
                    <a:pt x="951477" y="101005"/>
                  </a:cubicBezTo>
                  <a:lnTo>
                    <a:pt x="951477" y="127103"/>
                  </a:lnTo>
                  <a:cubicBezTo>
                    <a:pt x="951477" y="153891"/>
                    <a:pt x="940835" y="179583"/>
                    <a:pt x="921893" y="198525"/>
                  </a:cubicBezTo>
                  <a:cubicBezTo>
                    <a:pt x="902951" y="217467"/>
                    <a:pt x="877260" y="228109"/>
                    <a:pt x="850471" y="228109"/>
                  </a:cubicBezTo>
                  <a:lnTo>
                    <a:pt x="101005" y="228109"/>
                  </a:lnTo>
                  <a:cubicBezTo>
                    <a:pt x="74217" y="228109"/>
                    <a:pt x="48526" y="217467"/>
                    <a:pt x="29584" y="198525"/>
                  </a:cubicBezTo>
                  <a:cubicBezTo>
                    <a:pt x="10642" y="179583"/>
                    <a:pt x="0" y="153891"/>
                    <a:pt x="0" y="127103"/>
                  </a:cubicBezTo>
                  <a:lnTo>
                    <a:pt x="0" y="101005"/>
                  </a:lnTo>
                  <a:cubicBezTo>
                    <a:pt x="0" y="74217"/>
                    <a:pt x="10642" y="48526"/>
                    <a:pt x="29584" y="29584"/>
                  </a:cubicBezTo>
                  <a:cubicBezTo>
                    <a:pt x="48526" y="10642"/>
                    <a:pt x="74217" y="0"/>
                    <a:pt x="101005" y="0"/>
                  </a:cubicBezTo>
                  <a:close/>
                </a:path>
              </a:pathLst>
            </a:custGeom>
            <a:solidFill>
              <a:srgbClr val="05938F"/>
            </a:solidFill>
          </p:spPr>
          <p:txBody>
            <a:bodyPr/>
            <a:lstStyle/>
            <a:p>
              <a:endParaRPr lang="en-PH"/>
            </a:p>
          </p:txBody>
        </p:sp>
        <p:sp>
          <p:nvSpPr>
            <p:cNvPr id="33" name="TextBox 33"/>
            <p:cNvSpPr txBox="1"/>
            <p:nvPr/>
          </p:nvSpPr>
          <p:spPr>
            <a:xfrm>
              <a:off x="0" y="-28575"/>
              <a:ext cx="951477" cy="256684"/>
            </a:xfrm>
            <a:prstGeom prst="rect">
              <a:avLst/>
            </a:prstGeom>
          </p:spPr>
          <p:txBody>
            <a:bodyPr lIns="50800" tIns="50800" rIns="50800" bIns="50800" rtlCol="0" anchor="ctr"/>
            <a:lstStyle/>
            <a:p>
              <a:pPr algn="ctr">
                <a:lnSpc>
                  <a:spcPts val="2595"/>
                </a:lnSpc>
              </a:pPr>
              <a:endParaRPr/>
            </a:p>
          </p:txBody>
        </p:sp>
      </p:grpSp>
      <p:grpSp>
        <p:nvGrpSpPr>
          <p:cNvPr id="34" name="Group 34"/>
          <p:cNvGrpSpPr/>
          <p:nvPr/>
        </p:nvGrpSpPr>
        <p:grpSpPr>
          <a:xfrm>
            <a:off x="9728440" y="8293437"/>
            <a:ext cx="3909073" cy="937168"/>
            <a:chOff x="0" y="0"/>
            <a:chExt cx="951477" cy="228109"/>
          </a:xfrm>
        </p:grpSpPr>
        <p:sp>
          <p:nvSpPr>
            <p:cNvPr id="35" name="Freeform 35"/>
            <p:cNvSpPr/>
            <p:nvPr/>
          </p:nvSpPr>
          <p:spPr>
            <a:xfrm>
              <a:off x="0" y="0"/>
              <a:ext cx="951477" cy="228109"/>
            </a:xfrm>
            <a:custGeom>
              <a:avLst/>
              <a:gdLst/>
              <a:ahLst/>
              <a:cxnLst/>
              <a:rect l="l" t="t" r="r" b="b"/>
              <a:pathLst>
                <a:path w="951477" h="228109">
                  <a:moveTo>
                    <a:pt x="101005" y="0"/>
                  </a:moveTo>
                  <a:lnTo>
                    <a:pt x="850471" y="0"/>
                  </a:lnTo>
                  <a:cubicBezTo>
                    <a:pt x="906255" y="0"/>
                    <a:pt x="951477" y="45222"/>
                    <a:pt x="951477" y="101005"/>
                  </a:cubicBezTo>
                  <a:lnTo>
                    <a:pt x="951477" y="127103"/>
                  </a:lnTo>
                  <a:cubicBezTo>
                    <a:pt x="951477" y="153891"/>
                    <a:pt x="940835" y="179583"/>
                    <a:pt x="921893" y="198525"/>
                  </a:cubicBezTo>
                  <a:cubicBezTo>
                    <a:pt x="902951" y="217467"/>
                    <a:pt x="877260" y="228109"/>
                    <a:pt x="850471" y="228109"/>
                  </a:cubicBezTo>
                  <a:lnTo>
                    <a:pt x="101005" y="228109"/>
                  </a:lnTo>
                  <a:cubicBezTo>
                    <a:pt x="74217" y="228109"/>
                    <a:pt x="48526" y="217467"/>
                    <a:pt x="29584" y="198525"/>
                  </a:cubicBezTo>
                  <a:cubicBezTo>
                    <a:pt x="10642" y="179583"/>
                    <a:pt x="0" y="153891"/>
                    <a:pt x="0" y="127103"/>
                  </a:cubicBezTo>
                  <a:lnTo>
                    <a:pt x="0" y="101005"/>
                  </a:lnTo>
                  <a:cubicBezTo>
                    <a:pt x="0" y="74217"/>
                    <a:pt x="10642" y="48526"/>
                    <a:pt x="29584" y="29584"/>
                  </a:cubicBezTo>
                  <a:cubicBezTo>
                    <a:pt x="48526" y="10642"/>
                    <a:pt x="74217" y="0"/>
                    <a:pt x="101005" y="0"/>
                  </a:cubicBezTo>
                  <a:close/>
                </a:path>
              </a:pathLst>
            </a:custGeom>
            <a:solidFill>
              <a:srgbClr val="05938F"/>
            </a:solidFill>
          </p:spPr>
          <p:txBody>
            <a:bodyPr/>
            <a:lstStyle/>
            <a:p>
              <a:endParaRPr lang="en-PH"/>
            </a:p>
          </p:txBody>
        </p:sp>
        <p:sp>
          <p:nvSpPr>
            <p:cNvPr id="36" name="TextBox 36"/>
            <p:cNvSpPr txBox="1"/>
            <p:nvPr/>
          </p:nvSpPr>
          <p:spPr>
            <a:xfrm>
              <a:off x="0" y="-28575"/>
              <a:ext cx="951477" cy="256684"/>
            </a:xfrm>
            <a:prstGeom prst="rect">
              <a:avLst/>
            </a:prstGeom>
          </p:spPr>
          <p:txBody>
            <a:bodyPr lIns="50800" tIns="50800" rIns="50800" bIns="50800" rtlCol="0" anchor="ctr"/>
            <a:lstStyle/>
            <a:p>
              <a:pPr algn="ctr">
                <a:lnSpc>
                  <a:spcPts val="2595"/>
                </a:lnSpc>
              </a:pPr>
              <a:endParaRPr/>
            </a:p>
          </p:txBody>
        </p:sp>
      </p:grpSp>
      <p:sp>
        <p:nvSpPr>
          <p:cNvPr id="37" name="Freeform 37"/>
          <p:cNvSpPr/>
          <p:nvPr/>
        </p:nvSpPr>
        <p:spPr>
          <a:xfrm>
            <a:off x="11723545" y="7171241"/>
            <a:ext cx="772371" cy="772371"/>
          </a:xfrm>
          <a:custGeom>
            <a:avLst/>
            <a:gdLst/>
            <a:ahLst/>
            <a:cxnLst/>
            <a:rect l="l" t="t" r="r" b="b"/>
            <a:pathLst>
              <a:path w="772371" h="772371">
                <a:moveTo>
                  <a:pt x="0" y="0"/>
                </a:moveTo>
                <a:lnTo>
                  <a:pt x="772371" y="0"/>
                </a:lnTo>
                <a:lnTo>
                  <a:pt x="772371" y="772371"/>
                </a:lnTo>
                <a:lnTo>
                  <a:pt x="0" y="7723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38" name="Freeform 38"/>
          <p:cNvSpPr/>
          <p:nvPr/>
        </p:nvSpPr>
        <p:spPr>
          <a:xfrm>
            <a:off x="5838491" y="8365583"/>
            <a:ext cx="823228" cy="823228"/>
          </a:xfrm>
          <a:custGeom>
            <a:avLst/>
            <a:gdLst/>
            <a:ahLst/>
            <a:cxnLst/>
            <a:rect l="l" t="t" r="r" b="b"/>
            <a:pathLst>
              <a:path w="823228" h="823228">
                <a:moveTo>
                  <a:pt x="0" y="0"/>
                </a:moveTo>
                <a:lnTo>
                  <a:pt x="823228" y="0"/>
                </a:lnTo>
                <a:lnTo>
                  <a:pt x="823228" y="823228"/>
                </a:lnTo>
                <a:lnTo>
                  <a:pt x="0" y="82322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39" name="Freeform 39"/>
          <p:cNvSpPr/>
          <p:nvPr/>
        </p:nvSpPr>
        <p:spPr>
          <a:xfrm>
            <a:off x="9816844" y="8365583"/>
            <a:ext cx="788397" cy="788397"/>
          </a:xfrm>
          <a:custGeom>
            <a:avLst/>
            <a:gdLst/>
            <a:ahLst/>
            <a:cxnLst/>
            <a:rect l="l" t="t" r="r" b="b"/>
            <a:pathLst>
              <a:path w="788397" h="788397">
                <a:moveTo>
                  <a:pt x="0" y="0"/>
                </a:moveTo>
                <a:lnTo>
                  <a:pt x="788397" y="0"/>
                </a:lnTo>
                <a:lnTo>
                  <a:pt x="788397" y="788397"/>
                </a:lnTo>
                <a:lnTo>
                  <a:pt x="0" y="78839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PH"/>
          </a:p>
        </p:txBody>
      </p:sp>
      <p:sp>
        <p:nvSpPr>
          <p:cNvPr id="40" name="TextBox 40"/>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Cable</a:t>
            </a:r>
          </a:p>
        </p:txBody>
      </p:sp>
      <p:sp>
        <p:nvSpPr>
          <p:cNvPr id="41" name="TextBox 41"/>
          <p:cNvSpPr txBox="1"/>
          <p:nvPr/>
        </p:nvSpPr>
        <p:spPr>
          <a:xfrm>
            <a:off x="394731" y="2802857"/>
            <a:ext cx="8608278"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transmission using copper wire or fibre-optic. </a:t>
            </a:r>
          </a:p>
        </p:txBody>
      </p:sp>
      <p:sp>
        <p:nvSpPr>
          <p:cNvPr id="42" name="TextBox 42"/>
          <p:cNvSpPr txBox="1"/>
          <p:nvPr/>
        </p:nvSpPr>
        <p:spPr>
          <a:xfrm>
            <a:off x="3415118" y="3510090"/>
            <a:ext cx="2467836" cy="657225"/>
          </a:xfrm>
          <a:prstGeom prst="rect">
            <a:avLst/>
          </a:prstGeom>
        </p:spPr>
        <p:txBody>
          <a:bodyPr lIns="0" tIns="0" rIns="0" bIns="0" rtlCol="0" anchor="t">
            <a:spAutoFit/>
          </a:bodyPr>
          <a:lstStyle/>
          <a:p>
            <a:pPr algn="l">
              <a:lnSpc>
                <a:spcPts val="5400"/>
              </a:lnSpc>
            </a:pPr>
            <a:r>
              <a:rPr lang="en-US" sz="3000">
                <a:solidFill>
                  <a:srgbClr val="FFFFFF"/>
                </a:solidFill>
                <a:latin typeface="Poppins"/>
                <a:ea typeface="Poppins"/>
                <a:cs typeface="Poppins"/>
                <a:sym typeface="Poppins"/>
              </a:rPr>
              <a:t>Twisted pair</a:t>
            </a:r>
          </a:p>
        </p:txBody>
      </p:sp>
      <p:sp>
        <p:nvSpPr>
          <p:cNvPr id="43" name="TextBox 43"/>
          <p:cNvSpPr txBox="1"/>
          <p:nvPr/>
        </p:nvSpPr>
        <p:spPr>
          <a:xfrm>
            <a:off x="3415118" y="4580070"/>
            <a:ext cx="2467836" cy="657225"/>
          </a:xfrm>
          <a:prstGeom prst="rect">
            <a:avLst/>
          </a:prstGeom>
        </p:spPr>
        <p:txBody>
          <a:bodyPr lIns="0" tIns="0" rIns="0" bIns="0" rtlCol="0" anchor="t">
            <a:spAutoFit/>
          </a:bodyPr>
          <a:lstStyle/>
          <a:p>
            <a:pPr algn="l">
              <a:lnSpc>
                <a:spcPts val="5400"/>
              </a:lnSpc>
            </a:pPr>
            <a:r>
              <a:rPr lang="en-US" sz="3000">
                <a:solidFill>
                  <a:srgbClr val="FFFFFF"/>
                </a:solidFill>
                <a:latin typeface="Poppins"/>
                <a:ea typeface="Poppins"/>
                <a:cs typeface="Poppins"/>
                <a:sym typeface="Poppins"/>
              </a:rPr>
              <a:t>Coaxial</a:t>
            </a:r>
          </a:p>
        </p:txBody>
      </p:sp>
      <p:sp>
        <p:nvSpPr>
          <p:cNvPr id="44" name="TextBox 44"/>
          <p:cNvSpPr txBox="1"/>
          <p:nvPr/>
        </p:nvSpPr>
        <p:spPr>
          <a:xfrm>
            <a:off x="7739143" y="3510090"/>
            <a:ext cx="2467836" cy="657225"/>
          </a:xfrm>
          <a:prstGeom prst="rect">
            <a:avLst/>
          </a:prstGeom>
        </p:spPr>
        <p:txBody>
          <a:bodyPr lIns="0" tIns="0" rIns="0" bIns="0" rtlCol="0" anchor="t">
            <a:spAutoFit/>
          </a:bodyPr>
          <a:lstStyle/>
          <a:p>
            <a:pPr algn="l">
              <a:lnSpc>
                <a:spcPts val="5400"/>
              </a:lnSpc>
            </a:pPr>
            <a:r>
              <a:rPr lang="en-US" sz="3000">
                <a:solidFill>
                  <a:srgbClr val="FFFFFF"/>
                </a:solidFill>
                <a:latin typeface="Poppins"/>
                <a:ea typeface="Poppins"/>
                <a:cs typeface="Poppins"/>
                <a:sym typeface="Poppins"/>
              </a:rPr>
              <a:t>Fibre-optic</a:t>
            </a:r>
          </a:p>
        </p:txBody>
      </p:sp>
      <p:sp>
        <p:nvSpPr>
          <p:cNvPr id="45" name="TextBox 45"/>
          <p:cNvSpPr txBox="1"/>
          <p:nvPr/>
        </p:nvSpPr>
        <p:spPr>
          <a:xfrm>
            <a:off x="3647949" y="6249131"/>
            <a:ext cx="11970481"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Factors that need to be considered when selecting cable.</a:t>
            </a:r>
          </a:p>
        </p:txBody>
      </p:sp>
      <p:sp>
        <p:nvSpPr>
          <p:cNvPr id="46" name="TextBox 46"/>
          <p:cNvSpPr txBox="1"/>
          <p:nvPr/>
        </p:nvSpPr>
        <p:spPr>
          <a:xfrm>
            <a:off x="4637913" y="7121237"/>
            <a:ext cx="2616054" cy="694209"/>
          </a:xfrm>
          <a:prstGeom prst="rect">
            <a:avLst/>
          </a:prstGeom>
        </p:spPr>
        <p:txBody>
          <a:bodyPr lIns="0" tIns="0" rIns="0" bIns="0" rtlCol="0" anchor="t">
            <a:spAutoFit/>
          </a:bodyPr>
          <a:lstStyle/>
          <a:p>
            <a:pPr algn="l">
              <a:lnSpc>
                <a:spcPts val="5724"/>
              </a:lnSpc>
            </a:pPr>
            <a:r>
              <a:rPr lang="en-US" sz="3180">
                <a:solidFill>
                  <a:srgbClr val="FFFFFF"/>
                </a:solidFill>
                <a:latin typeface="Poppins"/>
                <a:ea typeface="Poppins"/>
                <a:cs typeface="Poppins"/>
                <a:sym typeface="Poppins"/>
              </a:rPr>
              <a:t>Cost</a:t>
            </a:r>
          </a:p>
        </p:txBody>
      </p:sp>
      <p:sp>
        <p:nvSpPr>
          <p:cNvPr id="47" name="TextBox 47"/>
          <p:cNvSpPr txBox="1"/>
          <p:nvPr/>
        </p:nvSpPr>
        <p:spPr>
          <a:xfrm>
            <a:off x="8552635" y="7073489"/>
            <a:ext cx="2895478" cy="917226"/>
          </a:xfrm>
          <a:prstGeom prst="rect">
            <a:avLst/>
          </a:prstGeom>
        </p:spPr>
        <p:txBody>
          <a:bodyPr lIns="0" tIns="0" rIns="0" bIns="0" rtlCol="0" anchor="t">
            <a:spAutoFit/>
          </a:bodyPr>
          <a:lstStyle/>
          <a:p>
            <a:pPr algn="l">
              <a:lnSpc>
                <a:spcPts val="3682"/>
              </a:lnSpc>
            </a:pPr>
            <a:r>
              <a:rPr lang="en-US" sz="2630">
                <a:solidFill>
                  <a:srgbClr val="FFFFFF"/>
                </a:solidFill>
                <a:latin typeface="Poppins"/>
                <a:ea typeface="Poppins"/>
                <a:cs typeface="Poppins"/>
                <a:sym typeface="Poppins"/>
              </a:rPr>
              <a:t>Bandwidth or data rate</a:t>
            </a:r>
          </a:p>
        </p:txBody>
      </p:sp>
      <p:sp>
        <p:nvSpPr>
          <p:cNvPr id="48" name="TextBox 48"/>
          <p:cNvSpPr txBox="1"/>
          <p:nvPr/>
        </p:nvSpPr>
        <p:spPr>
          <a:xfrm>
            <a:off x="6766494" y="8307353"/>
            <a:ext cx="2670335" cy="704266"/>
          </a:xfrm>
          <a:prstGeom prst="rect">
            <a:avLst/>
          </a:prstGeom>
        </p:spPr>
        <p:txBody>
          <a:bodyPr lIns="0" tIns="0" rIns="0" bIns="0" rtlCol="0" anchor="t">
            <a:spAutoFit/>
          </a:bodyPr>
          <a:lstStyle/>
          <a:p>
            <a:pPr algn="l">
              <a:lnSpc>
                <a:spcPts val="5843"/>
              </a:lnSpc>
            </a:pPr>
            <a:r>
              <a:rPr lang="en-US" sz="3246">
                <a:solidFill>
                  <a:srgbClr val="FFFFFF"/>
                </a:solidFill>
                <a:latin typeface="Poppins"/>
                <a:ea typeface="Poppins"/>
                <a:cs typeface="Poppins"/>
                <a:sym typeface="Poppins"/>
              </a:rPr>
              <a:t>Interference</a:t>
            </a:r>
          </a:p>
        </p:txBody>
      </p:sp>
      <p:sp>
        <p:nvSpPr>
          <p:cNvPr id="49" name="TextBox 49"/>
          <p:cNvSpPr txBox="1"/>
          <p:nvPr/>
        </p:nvSpPr>
        <p:spPr>
          <a:xfrm>
            <a:off x="10710016" y="8205541"/>
            <a:ext cx="2442797" cy="983271"/>
          </a:xfrm>
          <a:prstGeom prst="rect">
            <a:avLst/>
          </a:prstGeom>
        </p:spPr>
        <p:txBody>
          <a:bodyPr lIns="0" tIns="0" rIns="0" bIns="0" rtlCol="0" anchor="t">
            <a:spAutoFit/>
          </a:bodyPr>
          <a:lstStyle/>
          <a:p>
            <a:pPr algn="l">
              <a:lnSpc>
                <a:spcPts val="3971"/>
              </a:lnSpc>
            </a:pPr>
            <a:r>
              <a:rPr lang="en-US" sz="2647">
                <a:solidFill>
                  <a:srgbClr val="FFFFFF"/>
                </a:solidFill>
                <a:latin typeface="Poppins"/>
                <a:ea typeface="Poppins"/>
                <a:cs typeface="Poppins"/>
                <a:sym typeface="Poppins"/>
              </a:rPr>
              <a:t>Need for repeaters </a:t>
            </a:r>
          </a:p>
        </p:txBody>
      </p:sp>
      <p:sp>
        <p:nvSpPr>
          <p:cNvPr id="50" name="TextBox 50"/>
          <p:cNvSpPr txBox="1"/>
          <p:nvPr/>
        </p:nvSpPr>
        <p:spPr>
          <a:xfrm>
            <a:off x="12600691" y="7051470"/>
            <a:ext cx="2895478" cy="917226"/>
          </a:xfrm>
          <a:prstGeom prst="rect">
            <a:avLst/>
          </a:prstGeom>
        </p:spPr>
        <p:txBody>
          <a:bodyPr lIns="0" tIns="0" rIns="0" bIns="0" rtlCol="0" anchor="t">
            <a:spAutoFit/>
          </a:bodyPr>
          <a:lstStyle/>
          <a:p>
            <a:pPr algn="l">
              <a:lnSpc>
                <a:spcPts val="3682"/>
              </a:lnSpc>
            </a:pPr>
            <a:r>
              <a:rPr lang="en-US" sz="2630">
                <a:solidFill>
                  <a:srgbClr val="FFFFFF"/>
                </a:solidFill>
                <a:latin typeface="Poppins"/>
                <a:ea typeface="Poppins"/>
                <a:cs typeface="Poppins"/>
                <a:sym typeface="Poppins"/>
              </a:rPr>
              <a:t>Attenuation at high frequency</a:t>
            </a:r>
          </a:p>
        </p:txBody>
      </p:sp>
      <p:sp>
        <p:nvSpPr>
          <p:cNvPr id="51" name="TextBox 51"/>
          <p:cNvSpPr txBox="1"/>
          <p:nvPr/>
        </p:nvSpPr>
        <p:spPr>
          <a:xfrm>
            <a:off x="859533" y="163486"/>
            <a:ext cx="7694494" cy="582595"/>
          </a:xfrm>
          <a:prstGeom prst="rect">
            <a:avLst/>
          </a:prstGeom>
        </p:spPr>
        <p:txBody>
          <a:bodyPr lIns="0" tIns="0" rIns="0" bIns="0" rtlCol="0" anchor="t">
            <a:spAutoFit/>
          </a:bodyPr>
          <a:lstStyle/>
          <a:p>
            <a:pPr marL="0" lvl="0" indent="0" algn="l">
              <a:lnSpc>
                <a:spcPts val="4238"/>
              </a:lnSpc>
              <a:spcBef>
                <a:spcPct val="0"/>
              </a:spcBef>
            </a:pPr>
            <a:r>
              <a:rPr lang="en-US" sz="3784" b="1" spc="-113">
                <a:solidFill>
                  <a:srgbClr val="FFFFFF"/>
                </a:solidFill>
                <a:latin typeface="Poppins Bold"/>
                <a:ea typeface="Poppins Bold"/>
                <a:cs typeface="Poppins Bold"/>
                <a:sym typeface="Poppins Bold"/>
              </a:rPr>
              <a:t>2.3 Network Transmission Media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1983207" y="2306827"/>
          <a:ext cx="14039604" cy="6951474"/>
        </p:xfrm>
        <a:graphic>
          <a:graphicData uri="http://schemas.openxmlformats.org/drawingml/2006/table">
            <a:tbl>
              <a:tblPr/>
              <a:tblGrid>
                <a:gridCol w="1693155">
                  <a:extLst>
                    <a:ext uri="{9D8B030D-6E8A-4147-A177-3AD203B41FA5}">
                      <a16:colId xmlns:a16="http://schemas.microsoft.com/office/drawing/2014/main" val="20000"/>
                    </a:ext>
                  </a:extLst>
                </a:gridCol>
                <a:gridCol w="4115483">
                  <a:extLst>
                    <a:ext uri="{9D8B030D-6E8A-4147-A177-3AD203B41FA5}">
                      <a16:colId xmlns:a16="http://schemas.microsoft.com/office/drawing/2014/main" val="20001"/>
                    </a:ext>
                  </a:extLst>
                </a:gridCol>
                <a:gridCol w="4115483">
                  <a:extLst>
                    <a:ext uri="{9D8B030D-6E8A-4147-A177-3AD203B41FA5}">
                      <a16:colId xmlns:a16="http://schemas.microsoft.com/office/drawing/2014/main" val="20002"/>
                    </a:ext>
                  </a:extLst>
                </a:gridCol>
                <a:gridCol w="4115483">
                  <a:extLst>
                    <a:ext uri="{9D8B030D-6E8A-4147-A177-3AD203B41FA5}">
                      <a16:colId xmlns:a16="http://schemas.microsoft.com/office/drawing/2014/main" val="20003"/>
                    </a:ext>
                  </a:extLst>
                </a:gridCol>
              </a:tblGrid>
              <a:tr h="1259535">
                <a:tc>
                  <a:txBody>
                    <a:bodyPr/>
                    <a:lstStyle/>
                    <a:p>
                      <a:pPr algn="ctr">
                        <a:lnSpc>
                          <a:spcPts val="1904"/>
                        </a:lnSpc>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9999"/>
                    </a:solidFill>
                  </a:tcPr>
                </a:tc>
                <a:tc>
                  <a:txBody>
                    <a:bodyPr/>
                    <a:lstStyle/>
                    <a:p>
                      <a:pPr algn="ctr">
                        <a:lnSpc>
                          <a:spcPts val="3304"/>
                        </a:lnSpc>
                        <a:defRPr/>
                      </a:pPr>
                      <a:r>
                        <a:rPr lang="en-US" sz="2360" b="1">
                          <a:solidFill>
                            <a:srgbClr val="000000"/>
                          </a:solidFill>
                          <a:latin typeface="Open Sans Bold"/>
                          <a:ea typeface="Open Sans Bold"/>
                          <a:cs typeface="Open Sans Bold"/>
                          <a:sym typeface="Open Sans Bold"/>
                        </a:rPr>
                        <a:t>Twisted Pair  </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9999"/>
                    </a:solidFill>
                  </a:tcPr>
                </a:tc>
                <a:tc>
                  <a:txBody>
                    <a:bodyPr/>
                    <a:lstStyle/>
                    <a:p>
                      <a:pPr algn="ctr">
                        <a:lnSpc>
                          <a:spcPts val="3304"/>
                        </a:lnSpc>
                        <a:defRPr/>
                      </a:pPr>
                      <a:r>
                        <a:rPr lang="en-US" sz="2360" b="1">
                          <a:solidFill>
                            <a:srgbClr val="000000"/>
                          </a:solidFill>
                          <a:latin typeface="Open Sans Bold"/>
                          <a:ea typeface="Open Sans Bold"/>
                          <a:cs typeface="Open Sans Bold"/>
                          <a:sym typeface="Open Sans Bold"/>
                        </a:rPr>
                        <a:t>Coaxial</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9999"/>
                    </a:solidFill>
                  </a:tcPr>
                </a:tc>
                <a:tc>
                  <a:txBody>
                    <a:bodyPr/>
                    <a:lstStyle/>
                    <a:p>
                      <a:pPr algn="ctr">
                        <a:lnSpc>
                          <a:spcPts val="3304"/>
                        </a:lnSpc>
                        <a:defRPr/>
                      </a:pPr>
                      <a:r>
                        <a:rPr lang="en-US" sz="2360" b="1">
                          <a:solidFill>
                            <a:srgbClr val="000000"/>
                          </a:solidFill>
                          <a:latin typeface="Open Sans Bold"/>
                          <a:ea typeface="Open Sans Bold"/>
                          <a:cs typeface="Open Sans Bold"/>
                          <a:sym typeface="Open Sans Bold"/>
                        </a:rPr>
                        <a:t>Fibre-optic</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9999"/>
                    </a:solidFill>
                  </a:tcPr>
                </a:tc>
                <a:extLst>
                  <a:ext uri="{0D108BD9-81ED-4DB2-BD59-A6C34878D82A}">
                    <a16:rowId xmlns:a16="http://schemas.microsoft.com/office/drawing/2014/main" val="10000"/>
                  </a:ext>
                </a:extLst>
              </a:tr>
              <a:tr h="5691939">
                <a:tc>
                  <a:txBody>
                    <a:bodyPr/>
                    <a:lstStyle/>
                    <a:p>
                      <a:pPr algn="ctr">
                        <a:lnSpc>
                          <a:spcPts val="2604"/>
                        </a:lnSpc>
                        <a:defRPr/>
                      </a:pPr>
                      <a:r>
                        <a:rPr lang="en-US" sz="1860" b="1">
                          <a:solidFill>
                            <a:srgbClr val="000000"/>
                          </a:solidFill>
                          <a:latin typeface="Open Sans Bold"/>
                          <a:ea typeface="Open Sans Bold"/>
                          <a:cs typeface="Open Sans Bold"/>
                          <a:sym typeface="Open Sans Bold"/>
                        </a:rPr>
                        <a:t>Diagram</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ctr">
                        <a:lnSpc>
                          <a:spcPts val="2604"/>
                        </a:lnSpc>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1"/>
                  </a:ext>
                </a:extLst>
              </a:tr>
            </a:tbl>
          </a:graphicData>
        </a:graphic>
      </p:graphicFrame>
      <p:sp>
        <p:nvSpPr>
          <p:cNvPr id="8" name="Freeform 8"/>
          <p:cNvSpPr/>
          <p:nvPr/>
        </p:nvSpPr>
        <p:spPr>
          <a:xfrm>
            <a:off x="3963668" y="3899221"/>
            <a:ext cx="3601936" cy="3240147"/>
          </a:xfrm>
          <a:custGeom>
            <a:avLst/>
            <a:gdLst/>
            <a:ahLst/>
            <a:cxnLst/>
            <a:rect l="l" t="t" r="r" b="b"/>
            <a:pathLst>
              <a:path w="3601936" h="3240147">
                <a:moveTo>
                  <a:pt x="0" y="0"/>
                </a:moveTo>
                <a:lnTo>
                  <a:pt x="3601936" y="0"/>
                </a:lnTo>
                <a:lnTo>
                  <a:pt x="3601936" y="3240148"/>
                </a:lnTo>
                <a:lnTo>
                  <a:pt x="0" y="3240148"/>
                </a:lnTo>
                <a:lnTo>
                  <a:pt x="0" y="0"/>
                </a:lnTo>
                <a:close/>
              </a:path>
            </a:pathLst>
          </a:custGeom>
          <a:blipFill>
            <a:blip r:embed="rId8"/>
            <a:stretch>
              <a:fillRect l="-81745" t="-12908" r="-7628" b="-24456"/>
            </a:stretch>
          </a:blipFill>
        </p:spPr>
        <p:txBody>
          <a:bodyPr/>
          <a:lstStyle/>
          <a:p>
            <a:endParaRPr lang="en-PH"/>
          </a:p>
        </p:txBody>
      </p:sp>
      <p:sp>
        <p:nvSpPr>
          <p:cNvPr id="9" name="Freeform 9"/>
          <p:cNvSpPr/>
          <p:nvPr/>
        </p:nvSpPr>
        <p:spPr>
          <a:xfrm>
            <a:off x="12348246" y="4590007"/>
            <a:ext cx="3143468" cy="1858575"/>
          </a:xfrm>
          <a:custGeom>
            <a:avLst/>
            <a:gdLst/>
            <a:ahLst/>
            <a:cxnLst/>
            <a:rect l="l" t="t" r="r" b="b"/>
            <a:pathLst>
              <a:path w="3143468" h="1858575">
                <a:moveTo>
                  <a:pt x="0" y="0"/>
                </a:moveTo>
                <a:lnTo>
                  <a:pt x="3143468" y="0"/>
                </a:lnTo>
                <a:lnTo>
                  <a:pt x="3143468" y="1858576"/>
                </a:lnTo>
                <a:lnTo>
                  <a:pt x="0" y="18585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grpSp>
        <p:nvGrpSpPr>
          <p:cNvPr id="10" name="Group 10"/>
          <p:cNvGrpSpPr/>
          <p:nvPr/>
        </p:nvGrpSpPr>
        <p:grpSpPr>
          <a:xfrm>
            <a:off x="8226728" y="3899221"/>
            <a:ext cx="3265787" cy="3525183"/>
            <a:chOff x="0" y="0"/>
            <a:chExt cx="4354383" cy="4700243"/>
          </a:xfrm>
        </p:grpSpPr>
        <p:sp>
          <p:nvSpPr>
            <p:cNvPr id="11" name="Freeform 11"/>
            <p:cNvSpPr/>
            <p:nvPr/>
          </p:nvSpPr>
          <p:spPr>
            <a:xfrm>
              <a:off x="649321" y="607112"/>
              <a:ext cx="3162330" cy="3162330"/>
            </a:xfrm>
            <a:custGeom>
              <a:avLst/>
              <a:gdLst/>
              <a:ahLst/>
              <a:cxnLst/>
              <a:rect l="l" t="t" r="r" b="b"/>
              <a:pathLst>
                <a:path w="3162330" h="3162330">
                  <a:moveTo>
                    <a:pt x="0" y="0"/>
                  </a:moveTo>
                  <a:lnTo>
                    <a:pt x="3162331" y="0"/>
                  </a:lnTo>
                  <a:lnTo>
                    <a:pt x="3162331" y="3162331"/>
                  </a:lnTo>
                  <a:lnTo>
                    <a:pt x="0" y="31623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PH"/>
            </a:p>
          </p:txBody>
        </p:sp>
        <p:sp>
          <p:nvSpPr>
            <p:cNvPr id="12" name="TextBox 12"/>
            <p:cNvSpPr txBox="1"/>
            <p:nvPr/>
          </p:nvSpPr>
          <p:spPr>
            <a:xfrm>
              <a:off x="2247364" y="4344822"/>
              <a:ext cx="1634205" cy="355422"/>
            </a:xfrm>
            <a:prstGeom prst="rect">
              <a:avLst/>
            </a:prstGeom>
          </p:spPr>
          <p:txBody>
            <a:bodyPr lIns="0" tIns="0" rIns="0" bIns="0" rtlCol="0" anchor="t">
              <a:spAutoFit/>
            </a:bodyPr>
            <a:lstStyle/>
            <a:p>
              <a:pPr algn="ctr">
                <a:lnSpc>
                  <a:spcPts val="2294"/>
                </a:lnSpc>
              </a:pPr>
              <a:r>
                <a:rPr lang="en-US" sz="1639">
                  <a:solidFill>
                    <a:srgbClr val="000000"/>
                  </a:solidFill>
                  <a:latin typeface="Alatsi"/>
                  <a:ea typeface="Alatsi"/>
                  <a:cs typeface="Alatsi"/>
                  <a:sym typeface="Alatsi"/>
                </a:rPr>
                <a:t>Plastic Jacket</a:t>
              </a:r>
            </a:p>
          </p:txBody>
        </p:sp>
        <p:sp>
          <p:nvSpPr>
            <p:cNvPr id="13" name="TextBox 13"/>
            <p:cNvSpPr txBox="1"/>
            <p:nvPr/>
          </p:nvSpPr>
          <p:spPr>
            <a:xfrm>
              <a:off x="1489828" y="-28575"/>
              <a:ext cx="2664993" cy="357843"/>
            </a:xfrm>
            <a:prstGeom prst="rect">
              <a:avLst/>
            </a:prstGeom>
          </p:spPr>
          <p:txBody>
            <a:bodyPr lIns="0" tIns="0" rIns="0" bIns="0" rtlCol="0" anchor="t">
              <a:spAutoFit/>
            </a:bodyPr>
            <a:lstStyle/>
            <a:p>
              <a:pPr algn="l">
                <a:lnSpc>
                  <a:spcPts val="2294"/>
                </a:lnSpc>
              </a:pPr>
              <a:r>
                <a:rPr lang="en-US" sz="1639">
                  <a:solidFill>
                    <a:srgbClr val="000000"/>
                  </a:solidFill>
                  <a:latin typeface="Alatsi"/>
                  <a:ea typeface="Alatsi"/>
                  <a:cs typeface="Alatsi"/>
                  <a:sym typeface="Alatsi"/>
                </a:rPr>
                <a:t>Central Core</a:t>
              </a:r>
            </a:p>
          </p:txBody>
        </p:sp>
        <p:sp>
          <p:nvSpPr>
            <p:cNvPr id="14" name="AutoShape 14"/>
            <p:cNvSpPr/>
            <p:nvPr/>
          </p:nvSpPr>
          <p:spPr>
            <a:xfrm flipH="1">
              <a:off x="1161889" y="164634"/>
              <a:ext cx="327938" cy="678959"/>
            </a:xfrm>
            <a:prstGeom prst="line">
              <a:avLst/>
            </a:prstGeom>
            <a:ln w="41598" cap="flat">
              <a:solidFill>
                <a:srgbClr val="000000"/>
              </a:solidFill>
              <a:prstDash val="solid"/>
              <a:headEnd type="none" w="sm" len="sm"/>
              <a:tailEnd type="arrow" w="med" len="sm"/>
            </a:ln>
          </p:spPr>
          <p:txBody>
            <a:bodyPr/>
            <a:lstStyle/>
            <a:p>
              <a:endParaRPr lang="en-PH"/>
            </a:p>
          </p:txBody>
        </p:sp>
        <p:sp>
          <p:nvSpPr>
            <p:cNvPr id="15" name="AutoShape 15"/>
            <p:cNvSpPr/>
            <p:nvPr/>
          </p:nvSpPr>
          <p:spPr>
            <a:xfrm flipV="1">
              <a:off x="1259645" y="1599718"/>
              <a:ext cx="76247" cy="588559"/>
            </a:xfrm>
            <a:prstGeom prst="line">
              <a:avLst/>
            </a:prstGeom>
            <a:ln w="41598" cap="flat">
              <a:solidFill>
                <a:srgbClr val="000000"/>
              </a:solidFill>
              <a:prstDash val="solid"/>
              <a:headEnd type="none" w="sm" len="sm"/>
              <a:tailEnd type="arrow" w="med" len="sm"/>
            </a:ln>
          </p:spPr>
          <p:txBody>
            <a:bodyPr/>
            <a:lstStyle/>
            <a:p>
              <a:endParaRPr lang="en-PH"/>
            </a:p>
          </p:txBody>
        </p:sp>
        <p:sp>
          <p:nvSpPr>
            <p:cNvPr id="16" name="AutoShape 16"/>
            <p:cNvSpPr/>
            <p:nvPr/>
          </p:nvSpPr>
          <p:spPr>
            <a:xfrm flipV="1">
              <a:off x="3064467" y="3769443"/>
              <a:ext cx="43068" cy="603954"/>
            </a:xfrm>
            <a:prstGeom prst="line">
              <a:avLst/>
            </a:prstGeom>
            <a:ln w="41598" cap="flat">
              <a:solidFill>
                <a:srgbClr val="000000"/>
              </a:solidFill>
              <a:prstDash val="solid"/>
              <a:headEnd type="none" w="sm" len="sm"/>
              <a:tailEnd type="arrow" w="med" len="sm"/>
            </a:ln>
          </p:spPr>
          <p:txBody>
            <a:bodyPr/>
            <a:lstStyle/>
            <a:p>
              <a:endParaRPr lang="en-PH"/>
            </a:p>
          </p:txBody>
        </p:sp>
        <p:sp>
          <p:nvSpPr>
            <p:cNvPr id="17" name="AutoShape 17"/>
            <p:cNvSpPr/>
            <p:nvPr/>
          </p:nvSpPr>
          <p:spPr>
            <a:xfrm flipH="1">
              <a:off x="2591658" y="1378523"/>
              <a:ext cx="226357" cy="204321"/>
            </a:xfrm>
            <a:prstGeom prst="line">
              <a:avLst/>
            </a:prstGeom>
            <a:ln w="41598" cap="flat">
              <a:solidFill>
                <a:srgbClr val="000000"/>
              </a:solidFill>
              <a:prstDash val="solid"/>
              <a:headEnd type="none" w="sm" len="sm"/>
              <a:tailEnd type="arrow" w="med" len="sm"/>
            </a:ln>
          </p:spPr>
          <p:txBody>
            <a:bodyPr/>
            <a:lstStyle/>
            <a:p>
              <a:endParaRPr lang="en-PH"/>
            </a:p>
          </p:txBody>
        </p:sp>
        <p:sp>
          <p:nvSpPr>
            <p:cNvPr id="18" name="TextBox 18"/>
            <p:cNvSpPr txBox="1"/>
            <p:nvPr/>
          </p:nvSpPr>
          <p:spPr>
            <a:xfrm>
              <a:off x="2577721" y="1007662"/>
              <a:ext cx="1776662" cy="355422"/>
            </a:xfrm>
            <a:prstGeom prst="rect">
              <a:avLst/>
            </a:prstGeom>
          </p:spPr>
          <p:txBody>
            <a:bodyPr lIns="0" tIns="0" rIns="0" bIns="0" rtlCol="0" anchor="t">
              <a:spAutoFit/>
            </a:bodyPr>
            <a:lstStyle/>
            <a:p>
              <a:pPr algn="ctr">
                <a:lnSpc>
                  <a:spcPts val="2294"/>
                </a:lnSpc>
              </a:pPr>
              <a:r>
                <a:rPr lang="en-US" sz="1639">
                  <a:solidFill>
                    <a:srgbClr val="000000"/>
                  </a:solidFill>
                  <a:latin typeface="Alatsi"/>
                  <a:ea typeface="Alatsi"/>
                  <a:cs typeface="Alatsi"/>
                  <a:sym typeface="Alatsi"/>
                </a:rPr>
                <a:t>Metallic Shield</a:t>
              </a:r>
            </a:p>
          </p:txBody>
        </p:sp>
        <p:sp>
          <p:nvSpPr>
            <p:cNvPr id="19" name="TextBox 19"/>
            <p:cNvSpPr txBox="1"/>
            <p:nvPr/>
          </p:nvSpPr>
          <p:spPr>
            <a:xfrm>
              <a:off x="0" y="2175494"/>
              <a:ext cx="1688327" cy="737785"/>
            </a:xfrm>
            <a:prstGeom prst="rect">
              <a:avLst/>
            </a:prstGeom>
          </p:spPr>
          <p:txBody>
            <a:bodyPr lIns="0" tIns="0" rIns="0" bIns="0" rtlCol="0" anchor="t">
              <a:spAutoFit/>
            </a:bodyPr>
            <a:lstStyle/>
            <a:p>
              <a:pPr algn="ctr">
                <a:lnSpc>
                  <a:spcPts val="2294"/>
                </a:lnSpc>
              </a:pPr>
              <a:r>
                <a:rPr lang="en-US" sz="1639">
                  <a:solidFill>
                    <a:srgbClr val="000000"/>
                  </a:solidFill>
                  <a:latin typeface="Alatsi"/>
                  <a:ea typeface="Alatsi"/>
                  <a:cs typeface="Alatsi"/>
                  <a:sym typeface="Alatsi"/>
                </a:rPr>
                <a:t>Dielectric Insulator </a:t>
              </a:r>
            </a:p>
          </p:txBody>
        </p:sp>
      </p:grpSp>
      <p:grpSp>
        <p:nvGrpSpPr>
          <p:cNvPr id="20" name="Group 20"/>
          <p:cNvGrpSpPr/>
          <p:nvPr/>
        </p:nvGrpSpPr>
        <p:grpSpPr>
          <a:xfrm>
            <a:off x="3963668" y="7615619"/>
            <a:ext cx="3601936" cy="1476911"/>
            <a:chOff x="0" y="0"/>
            <a:chExt cx="948658" cy="388981"/>
          </a:xfrm>
        </p:grpSpPr>
        <p:sp>
          <p:nvSpPr>
            <p:cNvPr id="21" name="Freeform 21"/>
            <p:cNvSpPr/>
            <p:nvPr/>
          </p:nvSpPr>
          <p:spPr>
            <a:xfrm>
              <a:off x="0" y="0"/>
              <a:ext cx="948658" cy="388981"/>
            </a:xfrm>
            <a:custGeom>
              <a:avLst/>
              <a:gdLst/>
              <a:ahLst/>
              <a:cxnLst/>
              <a:rect l="l" t="t" r="r" b="b"/>
              <a:pathLst>
                <a:path w="948658" h="388981">
                  <a:moveTo>
                    <a:pt x="0" y="0"/>
                  </a:moveTo>
                  <a:lnTo>
                    <a:pt x="948658" y="0"/>
                  </a:lnTo>
                  <a:lnTo>
                    <a:pt x="948658" y="388981"/>
                  </a:lnTo>
                  <a:lnTo>
                    <a:pt x="0" y="388981"/>
                  </a:lnTo>
                  <a:close/>
                </a:path>
              </a:pathLst>
            </a:custGeom>
            <a:solidFill>
              <a:srgbClr val="019D97"/>
            </a:solidFill>
          </p:spPr>
          <p:txBody>
            <a:bodyPr/>
            <a:lstStyle/>
            <a:p>
              <a:endParaRPr lang="en-PH"/>
            </a:p>
          </p:txBody>
        </p:sp>
        <p:sp>
          <p:nvSpPr>
            <p:cNvPr id="22" name="TextBox 22"/>
            <p:cNvSpPr txBox="1"/>
            <p:nvPr/>
          </p:nvSpPr>
          <p:spPr>
            <a:xfrm>
              <a:off x="0" y="-28575"/>
              <a:ext cx="948658" cy="417556"/>
            </a:xfrm>
            <a:prstGeom prst="rect">
              <a:avLst/>
            </a:prstGeom>
          </p:spPr>
          <p:txBody>
            <a:bodyPr lIns="50800" tIns="50800" rIns="50800" bIns="50800" rtlCol="0" anchor="ctr"/>
            <a:lstStyle/>
            <a:p>
              <a:pPr algn="ctr">
                <a:lnSpc>
                  <a:spcPts val="2595"/>
                </a:lnSpc>
              </a:pPr>
              <a:endParaRPr/>
            </a:p>
          </p:txBody>
        </p:sp>
      </p:grpSp>
      <p:sp>
        <p:nvSpPr>
          <p:cNvPr id="23" name="TextBox 23"/>
          <p:cNvSpPr txBox="1"/>
          <p:nvPr/>
        </p:nvSpPr>
        <p:spPr>
          <a:xfrm>
            <a:off x="7202428" y="1398777"/>
            <a:ext cx="3601163" cy="717550"/>
          </a:xfrm>
          <a:prstGeom prst="rect">
            <a:avLst/>
          </a:prstGeom>
        </p:spPr>
        <p:txBody>
          <a:bodyPr lIns="0" tIns="0" rIns="0" bIns="0" rtlCol="0" anchor="t">
            <a:spAutoFit/>
          </a:bodyPr>
          <a:lstStyle/>
          <a:p>
            <a:pPr marL="0" lvl="0" indent="0" algn="ctr">
              <a:lnSpc>
                <a:spcPts val="5599"/>
              </a:lnSpc>
              <a:spcBef>
                <a:spcPct val="0"/>
              </a:spcBef>
            </a:pPr>
            <a:r>
              <a:rPr lang="en-US" sz="3999" b="1">
                <a:solidFill>
                  <a:srgbClr val="019D97"/>
                </a:solidFill>
                <a:latin typeface="Poppins Bold"/>
                <a:ea typeface="Poppins Bold"/>
                <a:cs typeface="Poppins Bold"/>
                <a:sym typeface="Poppins Bold"/>
              </a:rPr>
              <a:t>Cable</a:t>
            </a:r>
          </a:p>
        </p:txBody>
      </p:sp>
      <p:grpSp>
        <p:nvGrpSpPr>
          <p:cNvPr id="24" name="Group 24"/>
          <p:cNvGrpSpPr/>
          <p:nvPr/>
        </p:nvGrpSpPr>
        <p:grpSpPr>
          <a:xfrm>
            <a:off x="8058654" y="7615619"/>
            <a:ext cx="3601936" cy="1476911"/>
            <a:chOff x="0" y="0"/>
            <a:chExt cx="948658" cy="388981"/>
          </a:xfrm>
        </p:grpSpPr>
        <p:sp>
          <p:nvSpPr>
            <p:cNvPr id="25" name="Freeform 25"/>
            <p:cNvSpPr/>
            <p:nvPr/>
          </p:nvSpPr>
          <p:spPr>
            <a:xfrm>
              <a:off x="0" y="0"/>
              <a:ext cx="948658" cy="388981"/>
            </a:xfrm>
            <a:custGeom>
              <a:avLst/>
              <a:gdLst/>
              <a:ahLst/>
              <a:cxnLst/>
              <a:rect l="l" t="t" r="r" b="b"/>
              <a:pathLst>
                <a:path w="948658" h="388981">
                  <a:moveTo>
                    <a:pt x="0" y="0"/>
                  </a:moveTo>
                  <a:lnTo>
                    <a:pt x="948658" y="0"/>
                  </a:lnTo>
                  <a:lnTo>
                    <a:pt x="948658" y="388981"/>
                  </a:lnTo>
                  <a:lnTo>
                    <a:pt x="0" y="388981"/>
                  </a:lnTo>
                  <a:close/>
                </a:path>
              </a:pathLst>
            </a:custGeom>
            <a:solidFill>
              <a:srgbClr val="019D97"/>
            </a:solidFill>
          </p:spPr>
          <p:txBody>
            <a:bodyPr/>
            <a:lstStyle/>
            <a:p>
              <a:endParaRPr lang="en-PH"/>
            </a:p>
          </p:txBody>
        </p:sp>
        <p:sp>
          <p:nvSpPr>
            <p:cNvPr id="26" name="TextBox 26"/>
            <p:cNvSpPr txBox="1"/>
            <p:nvPr/>
          </p:nvSpPr>
          <p:spPr>
            <a:xfrm>
              <a:off x="0" y="-28575"/>
              <a:ext cx="948658" cy="417556"/>
            </a:xfrm>
            <a:prstGeom prst="rect">
              <a:avLst/>
            </a:prstGeom>
          </p:spPr>
          <p:txBody>
            <a:bodyPr lIns="50800" tIns="50800" rIns="50800" bIns="50800" rtlCol="0" anchor="ctr"/>
            <a:lstStyle/>
            <a:p>
              <a:pPr algn="ctr">
                <a:lnSpc>
                  <a:spcPts val="2595"/>
                </a:lnSpc>
              </a:pPr>
              <a:endParaRPr/>
            </a:p>
          </p:txBody>
        </p:sp>
      </p:grpSp>
      <p:grpSp>
        <p:nvGrpSpPr>
          <p:cNvPr id="27" name="Group 27"/>
          <p:cNvGrpSpPr/>
          <p:nvPr/>
        </p:nvGrpSpPr>
        <p:grpSpPr>
          <a:xfrm>
            <a:off x="12251866" y="7615619"/>
            <a:ext cx="3601936" cy="1476911"/>
            <a:chOff x="0" y="0"/>
            <a:chExt cx="948658" cy="388981"/>
          </a:xfrm>
        </p:grpSpPr>
        <p:sp>
          <p:nvSpPr>
            <p:cNvPr id="28" name="Freeform 28"/>
            <p:cNvSpPr/>
            <p:nvPr/>
          </p:nvSpPr>
          <p:spPr>
            <a:xfrm>
              <a:off x="0" y="0"/>
              <a:ext cx="948658" cy="388981"/>
            </a:xfrm>
            <a:custGeom>
              <a:avLst/>
              <a:gdLst/>
              <a:ahLst/>
              <a:cxnLst/>
              <a:rect l="l" t="t" r="r" b="b"/>
              <a:pathLst>
                <a:path w="948658" h="388981">
                  <a:moveTo>
                    <a:pt x="0" y="0"/>
                  </a:moveTo>
                  <a:lnTo>
                    <a:pt x="948658" y="0"/>
                  </a:lnTo>
                  <a:lnTo>
                    <a:pt x="948658" y="388981"/>
                  </a:lnTo>
                  <a:lnTo>
                    <a:pt x="0" y="388981"/>
                  </a:lnTo>
                  <a:close/>
                </a:path>
              </a:pathLst>
            </a:custGeom>
            <a:solidFill>
              <a:srgbClr val="019D97"/>
            </a:solidFill>
          </p:spPr>
          <p:txBody>
            <a:bodyPr/>
            <a:lstStyle/>
            <a:p>
              <a:endParaRPr lang="en-PH"/>
            </a:p>
          </p:txBody>
        </p:sp>
        <p:sp>
          <p:nvSpPr>
            <p:cNvPr id="29" name="TextBox 29"/>
            <p:cNvSpPr txBox="1"/>
            <p:nvPr/>
          </p:nvSpPr>
          <p:spPr>
            <a:xfrm>
              <a:off x="0" y="-28575"/>
              <a:ext cx="948658" cy="417556"/>
            </a:xfrm>
            <a:prstGeom prst="rect">
              <a:avLst/>
            </a:prstGeom>
          </p:spPr>
          <p:txBody>
            <a:bodyPr lIns="50800" tIns="50800" rIns="50800" bIns="50800" rtlCol="0" anchor="ctr"/>
            <a:lstStyle/>
            <a:p>
              <a:pPr algn="ctr">
                <a:lnSpc>
                  <a:spcPts val="2595"/>
                </a:lnSpc>
              </a:pPr>
              <a:endParaRPr/>
            </a:p>
          </p:txBody>
        </p:sp>
      </p:grpSp>
      <p:sp>
        <p:nvSpPr>
          <p:cNvPr id="30" name="TextBox 30"/>
          <p:cNvSpPr txBox="1"/>
          <p:nvPr/>
        </p:nvSpPr>
        <p:spPr>
          <a:xfrm>
            <a:off x="3963668" y="7688033"/>
            <a:ext cx="3601936" cy="1274933"/>
          </a:xfrm>
          <a:prstGeom prst="rect">
            <a:avLst/>
          </a:prstGeom>
        </p:spPr>
        <p:txBody>
          <a:bodyPr lIns="0" tIns="0" rIns="0" bIns="0" rtlCol="0" anchor="t">
            <a:spAutoFit/>
          </a:bodyPr>
          <a:lstStyle/>
          <a:p>
            <a:pPr marL="0" lvl="0" indent="0" algn="ctr">
              <a:lnSpc>
                <a:spcPts val="2509"/>
              </a:lnSpc>
              <a:spcBef>
                <a:spcPct val="0"/>
              </a:spcBef>
            </a:pPr>
            <a:r>
              <a:rPr lang="en-US" sz="1792" b="1">
                <a:solidFill>
                  <a:srgbClr val="FAFAFA"/>
                </a:solidFill>
                <a:latin typeface="Poppins Bold"/>
                <a:ea typeface="Poppins Bold"/>
                <a:cs typeface="Poppins Bold"/>
                <a:sym typeface="Poppins Bold"/>
              </a:rPr>
              <a:t>Typically employed to link telephone handsets with telephone lines. Also used in high speed LAN.</a:t>
            </a:r>
          </a:p>
        </p:txBody>
      </p:sp>
      <p:sp>
        <p:nvSpPr>
          <p:cNvPr id="31" name="TextBox 31"/>
          <p:cNvSpPr txBox="1"/>
          <p:nvPr/>
        </p:nvSpPr>
        <p:spPr>
          <a:xfrm>
            <a:off x="8156154" y="7688033"/>
            <a:ext cx="3504436" cy="954573"/>
          </a:xfrm>
          <a:prstGeom prst="rect">
            <a:avLst/>
          </a:prstGeom>
        </p:spPr>
        <p:txBody>
          <a:bodyPr lIns="0" tIns="0" rIns="0" bIns="0" rtlCol="0" anchor="t">
            <a:spAutoFit/>
          </a:bodyPr>
          <a:lstStyle/>
          <a:p>
            <a:pPr marL="0" lvl="0" indent="0" algn="ctr">
              <a:lnSpc>
                <a:spcPts val="2510"/>
              </a:lnSpc>
              <a:spcBef>
                <a:spcPct val="0"/>
              </a:spcBef>
            </a:pPr>
            <a:r>
              <a:rPr lang="en-US" sz="1793" b="1">
                <a:solidFill>
                  <a:srgbClr val="FAFAFA"/>
                </a:solidFill>
                <a:latin typeface="Poppins Bold"/>
                <a:ea typeface="Poppins Bold"/>
                <a:cs typeface="Poppins Bold"/>
                <a:sym typeface="Poppins Bold"/>
              </a:rPr>
              <a:t>Used extensively by cable television companies and in metropolitan network.</a:t>
            </a:r>
          </a:p>
        </p:txBody>
      </p:sp>
      <p:sp>
        <p:nvSpPr>
          <p:cNvPr id="32" name="TextBox 32"/>
          <p:cNvSpPr txBox="1"/>
          <p:nvPr/>
        </p:nvSpPr>
        <p:spPr>
          <a:xfrm>
            <a:off x="12300616" y="7845195"/>
            <a:ext cx="3504436" cy="640248"/>
          </a:xfrm>
          <a:prstGeom prst="rect">
            <a:avLst/>
          </a:prstGeom>
        </p:spPr>
        <p:txBody>
          <a:bodyPr lIns="0" tIns="0" rIns="0" bIns="0" rtlCol="0" anchor="t">
            <a:spAutoFit/>
          </a:bodyPr>
          <a:lstStyle/>
          <a:p>
            <a:pPr marL="0" lvl="0" indent="0" algn="ctr">
              <a:lnSpc>
                <a:spcPts val="2510"/>
              </a:lnSpc>
              <a:spcBef>
                <a:spcPct val="0"/>
              </a:spcBef>
            </a:pPr>
            <a:r>
              <a:rPr lang="en-US" sz="1793" b="1">
                <a:solidFill>
                  <a:srgbClr val="FAFAFA"/>
                </a:solidFill>
                <a:latin typeface="Poppins Bold"/>
                <a:ea typeface="Poppins Bold"/>
                <a:cs typeface="Poppins Bold"/>
                <a:sym typeface="Poppins Bold"/>
              </a:rPr>
              <a:t>The technology of choice for long-distance cabling.</a:t>
            </a:r>
          </a:p>
        </p:txBody>
      </p:sp>
      <p:sp>
        <p:nvSpPr>
          <p:cNvPr id="36" name="TextBox 36"/>
          <p:cNvSpPr txBox="1"/>
          <p:nvPr/>
        </p:nvSpPr>
        <p:spPr>
          <a:xfrm>
            <a:off x="859533" y="163486"/>
            <a:ext cx="7694494" cy="582595"/>
          </a:xfrm>
          <a:prstGeom prst="rect">
            <a:avLst/>
          </a:prstGeom>
        </p:spPr>
        <p:txBody>
          <a:bodyPr lIns="0" tIns="0" rIns="0" bIns="0" rtlCol="0" anchor="t">
            <a:spAutoFit/>
          </a:bodyPr>
          <a:lstStyle/>
          <a:p>
            <a:pPr marL="0" lvl="0" indent="0" algn="l">
              <a:lnSpc>
                <a:spcPts val="4238"/>
              </a:lnSpc>
              <a:spcBef>
                <a:spcPct val="0"/>
              </a:spcBef>
            </a:pPr>
            <a:r>
              <a:rPr lang="en-US" sz="3784" b="1" spc="-113">
                <a:solidFill>
                  <a:srgbClr val="FFFFFF"/>
                </a:solidFill>
                <a:latin typeface="Poppins Bold"/>
                <a:ea typeface="Poppins Bold"/>
                <a:cs typeface="Poppins Bold"/>
                <a:sym typeface="Poppins Bold"/>
              </a:rPr>
              <a:t>2.3 Network Transmission Media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3455535" y="2575377"/>
          <a:ext cx="10739096" cy="6879093"/>
        </p:xfrm>
        <a:graphic>
          <a:graphicData uri="http://schemas.openxmlformats.org/drawingml/2006/table">
            <a:tbl>
              <a:tblPr/>
              <a:tblGrid>
                <a:gridCol w="2684774">
                  <a:extLst>
                    <a:ext uri="{9D8B030D-6E8A-4147-A177-3AD203B41FA5}">
                      <a16:colId xmlns:a16="http://schemas.microsoft.com/office/drawing/2014/main" val="20000"/>
                    </a:ext>
                  </a:extLst>
                </a:gridCol>
                <a:gridCol w="2684774">
                  <a:extLst>
                    <a:ext uri="{9D8B030D-6E8A-4147-A177-3AD203B41FA5}">
                      <a16:colId xmlns:a16="http://schemas.microsoft.com/office/drawing/2014/main" val="20001"/>
                    </a:ext>
                  </a:extLst>
                </a:gridCol>
                <a:gridCol w="2684774">
                  <a:extLst>
                    <a:ext uri="{9D8B030D-6E8A-4147-A177-3AD203B41FA5}">
                      <a16:colId xmlns:a16="http://schemas.microsoft.com/office/drawing/2014/main" val="20002"/>
                    </a:ext>
                  </a:extLst>
                </a:gridCol>
                <a:gridCol w="2684774">
                  <a:extLst>
                    <a:ext uri="{9D8B030D-6E8A-4147-A177-3AD203B41FA5}">
                      <a16:colId xmlns:a16="http://schemas.microsoft.com/office/drawing/2014/main" val="20003"/>
                    </a:ext>
                  </a:extLst>
                </a:gridCol>
              </a:tblGrid>
              <a:tr h="1032667">
                <a:tc>
                  <a:txBody>
                    <a:bodyPr/>
                    <a:lstStyle/>
                    <a:p>
                      <a:pPr algn="ctr">
                        <a:lnSpc>
                          <a:spcPts val="1904"/>
                        </a:lnSpc>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9999"/>
                    </a:solidFill>
                  </a:tcPr>
                </a:tc>
                <a:tc>
                  <a:txBody>
                    <a:bodyPr/>
                    <a:lstStyle/>
                    <a:p>
                      <a:pPr algn="ctr">
                        <a:lnSpc>
                          <a:spcPts val="3304"/>
                        </a:lnSpc>
                        <a:defRPr/>
                      </a:pPr>
                      <a:r>
                        <a:rPr lang="en-US" sz="2360" b="1">
                          <a:solidFill>
                            <a:srgbClr val="000000"/>
                          </a:solidFill>
                          <a:latin typeface="Open Sans Bold"/>
                          <a:ea typeface="Open Sans Bold"/>
                          <a:cs typeface="Open Sans Bold"/>
                          <a:sym typeface="Open Sans Bold"/>
                        </a:rPr>
                        <a:t>Twisted Pair  </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9999"/>
                    </a:solidFill>
                  </a:tcPr>
                </a:tc>
                <a:tc>
                  <a:txBody>
                    <a:bodyPr/>
                    <a:lstStyle/>
                    <a:p>
                      <a:pPr algn="ctr">
                        <a:lnSpc>
                          <a:spcPts val="3304"/>
                        </a:lnSpc>
                        <a:defRPr/>
                      </a:pPr>
                      <a:r>
                        <a:rPr lang="en-US" sz="2360" b="1">
                          <a:solidFill>
                            <a:srgbClr val="000000"/>
                          </a:solidFill>
                          <a:latin typeface="Open Sans Bold"/>
                          <a:ea typeface="Open Sans Bold"/>
                          <a:cs typeface="Open Sans Bold"/>
                          <a:sym typeface="Open Sans Bold"/>
                        </a:rPr>
                        <a:t>Coaxial</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9999"/>
                    </a:solidFill>
                  </a:tcPr>
                </a:tc>
                <a:tc>
                  <a:txBody>
                    <a:bodyPr/>
                    <a:lstStyle/>
                    <a:p>
                      <a:pPr algn="ctr">
                        <a:lnSpc>
                          <a:spcPts val="3304"/>
                        </a:lnSpc>
                        <a:defRPr/>
                      </a:pPr>
                      <a:r>
                        <a:rPr lang="en-US" sz="2360" b="1">
                          <a:solidFill>
                            <a:srgbClr val="000000"/>
                          </a:solidFill>
                          <a:latin typeface="Open Sans Bold"/>
                          <a:ea typeface="Open Sans Bold"/>
                          <a:cs typeface="Open Sans Bold"/>
                          <a:sym typeface="Open Sans Bold"/>
                        </a:rPr>
                        <a:t>Fibre-optic</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9999"/>
                    </a:solidFill>
                  </a:tcPr>
                </a:tc>
                <a:extLst>
                  <a:ext uri="{0D108BD9-81ED-4DB2-BD59-A6C34878D82A}">
                    <a16:rowId xmlns:a16="http://schemas.microsoft.com/office/drawing/2014/main" val="10000"/>
                  </a:ext>
                </a:extLst>
              </a:tr>
              <a:tr h="1032667">
                <a:tc>
                  <a:txBody>
                    <a:bodyPr/>
                    <a:lstStyle/>
                    <a:p>
                      <a:pPr algn="ctr">
                        <a:lnSpc>
                          <a:spcPts val="2604"/>
                        </a:lnSpc>
                        <a:defRPr/>
                      </a:pPr>
                      <a:r>
                        <a:rPr lang="en-US" sz="1860" b="1">
                          <a:solidFill>
                            <a:srgbClr val="000000"/>
                          </a:solidFill>
                          <a:latin typeface="Open Sans Bold"/>
                          <a:ea typeface="Open Sans Bold"/>
                          <a:cs typeface="Open Sans Bold"/>
                          <a:sym typeface="Open Sans Bold"/>
                        </a:rPr>
                        <a:t>Cost</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ctr">
                        <a:lnSpc>
                          <a:spcPts val="2604"/>
                        </a:lnSpc>
                        <a:defRPr/>
                      </a:pPr>
                      <a:r>
                        <a:rPr lang="en-US" sz="1860">
                          <a:solidFill>
                            <a:srgbClr val="000000"/>
                          </a:solidFill>
                          <a:latin typeface="Open Sans"/>
                          <a:ea typeface="Open Sans"/>
                          <a:cs typeface="Open Sans"/>
                          <a:sym typeface="Open Sans"/>
                        </a:rPr>
                        <a:t>Lowest</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Higher</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Highest</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1"/>
                  </a:ext>
                </a:extLst>
              </a:tr>
              <a:tr h="1260364">
                <a:tc>
                  <a:txBody>
                    <a:bodyPr/>
                    <a:lstStyle/>
                    <a:p>
                      <a:pPr algn="ctr">
                        <a:lnSpc>
                          <a:spcPts val="2604"/>
                        </a:lnSpc>
                        <a:defRPr/>
                      </a:pPr>
                      <a:r>
                        <a:rPr lang="en-US" sz="1860" b="1">
                          <a:solidFill>
                            <a:srgbClr val="000000"/>
                          </a:solidFill>
                          <a:latin typeface="Open Sans Bold"/>
                          <a:ea typeface="Open Sans Bold"/>
                          <a:cs typeface="Open Sans Bold"/>
                          <a:sym typeface="Open Sans Bold"/>
                        </a:rPr>
                        <a:t>Bandwidth or data rate</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ctr">
                        <a:lnSpc>
                          <a:spcPts val="2604"/>
                        </a:lnSpc>
                        <a:defRPr/>
                      </a:pPr>
                      <a:r>
                        <a:rPr lang="en-US" sz="1860">
                          <a:solidFill>
                            <a:srgbClr val="000000"/>
                          </a:solidFill>
                          <a:latin typeface="Open Sans"/>
                          <a:ea typeface="Open Sans"/>
                          <a:cs typeface="Open Sans"/>
                          <a:sym typeface="Open Sans"/>
                        </a:rPr>
                        <a:t>Lowest</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Higher</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Much higher</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2"/>
                  </a:ext>
                </a:extLst>
              </a:tr>
              <a:tr h="1260364">
                <a:tc>
                  <a:txBody>
                    <a:bodyPr/>
                    <a:lstStyle/>
                    <a:p>
                      <a:pPr algn="ctr">
                        <a:lnSpc>
                          <a:spcPts val="2604"/>
                        </a:lnSpc>
                        <a:defRPr/>
                      </a:pPr>
                      <a:r>
                        <a:rPr lang="en-US" sz="1860" b="1">
                          <a:solidFill>
                            <a:srgbClr val="000000"/>
                          </a:solidFill>
                          <a:latin typeface="Open Sans Bold"/>
                          <a:ea typeface="Open Sans Bold"/>
                          <a:cs typeface="Open Sans Bold"/>
                          <a:sym typeface="Open Sans Bold"/>
                        </a:rPr>
                        <a:t>Attenuation at high frequency</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ctr">
                        <a:lnSpc>
                          <a:spcPts val="2604"/>
                        </a:lnSpc>
                        <a:defRPr/>
                      </a:pPr>
                      <a:r>
                        <a:rPr lang="en-US" sz="1860">
                          <a:solidFill>
                            <a:srgbClr val="000000"/>
                          </a:solidFill>
                          <a:latin typeface="Open Sans"/>
                          <a:ea typeface="Open Sans"/>
                          <a:cs typeface="Open Sans"/>
                          <a:sym typeface="Open Sans"/>
                        </a:rPr>
                        <a:t>Affected</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Most Affected</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Least Affected</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3"/>
                  </a:ext>
                </a:extLst>
              </a:tr>
              <a:tr h="1032667">
                <a:tc>
                  <a:txBody>
                    <a:bodyPr/>
                    <a:lstStyle/>
                    <a:p>
                      <a:pPr algn="ctr">
                        <a:lnSpc>
                          <a:spcPts val="2604"/>
                        </a:lnSpc>
                        <a:defRPr/>
                      </a:pPr>
                      <a:r>
                        <a:rPr lang="en-US" sz="1860" b="1">
                          <a:solidFill>
                            <a:srgbClr val="000000"/>
                          </a:solidFill>
                          <a:latin typeface="Open Sans Bold"/>
                          <a:ea typeface="Open Sans Bold"/>
                          <a:cs typeface="Open Sans Bold"/>
                          <a:sym typeface="Open Sans Bold"/>
                        </a:rPr>
                        <a:t>Interference</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ctr">
                        <a:lnSpc>
                          <a:spcPts val="2604"/>
                        </a:lnSpc>
                        <a:defRPr/>
                      </a:pPr>
                      <a:r>
                        <a:rPr lang="en-US" sz="1860">
                          <a:solidFill>
                            <a:srgbClr val="000000"/>
                          </a:solidFill>
                          <a:latin typeface="Open Sans"/>
                          <a:ea typeface="Open Sans"/>
                          <a:cs typeface="Open Sans"/>
                          <a:sym typeface="Open Sans"/>
                        </a:rPr>
                        <a:t>Worst Affected</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Less Affected</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Least Affected</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4"/>
                  </a:ext>
                </a:extLst>
              </a:tr>
              <a:tr h="1260364">
                <a:tc>
                  <a:txBody>
                    <a:bodyPr/>
                    <a:lstStyle/>
                    <a:p>
                      <a:pPr algn="ctr">
                        <a:lnSpc>
                          <a:spcPts val="2604"/>
                        </a:lnSpc>
                        <a:defRPr/>
                      </a:pPr>
                      <a:r>
                        <a:rPr lang="en-US" sz="1860" b="1">
                          <a:solidFill>
                            <a:srgbClr val="000000"/>
                          </a:solidFill>
                          <a:latin typeface="Open Sans Bold"/>
                          <a:ea typeface="Open Sans Bold"/>
                          <a:cs typeface="Open Sans Bold"/>
                          <a:sym typeface="Open Sans Bold"/>
                        </a:rPr>
                        <a:t>Need for repeaters</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ctr">
                        <a:lnSpc>
                          <a:spcPts val="2604"/>
                        </a:lnSpc>
                        <a:defRPr/>
                      </a:pPr>
                      <a:r>
                        <a:rPr lang="en-US" sz="1860">
                          <a:solidFill>
                            <a:srgbClr val="000000"/>
                          </a:solidFill>
                          <a:latin typeface="Open Sans"/>
                          <a:ea typeface="Open Sans"/>
                          <a:cs typeface="Open Sans"/>
                          <a:sym typeface="Open Sans"/>
                        </a:rPr>
                        <a:t>More Often</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More Often</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Less Often</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7024500" y="1753626"/>
            <a:ext cx="3601163" cy="717550"/>
          </a:xfrm>
          <a:prstGeom prst="rect">
            <a:avLst/>
          </a:prstGeom>
        </p:spPr>
        <p:txBody>
          <a:bodyPr lIns="0" tIns="0" rIns="0" bIns="0" rtlCol="0" anchor="t">
            <a:spAutoFit/>
          </a:bodyPr>
          <a:lstStyle/>
          <a:p>
            <a:pPr marL="0" lvl="0" indent="0" algn="ctr">
              <a:lnSpc>
                <a:spcPts val="5599"/>
              </a:lnSpc>
              <a:spcBef>
                <a:spcPct val="0"/>
              </a:spcBef>
            </a:pPr>
            <a:r>
              <a:rPr lang="en-US" sz="3999" b="1">
                <a:solidFill>
                  <a:srgbClr val="019D97"/>
                </a:solidFill>
                <a:latin typeface="Poppins Bold"/>
                <a:ea typeface="Poppins Bold"/>
                <a:cs typeface="Poppins Bold"/>
                <a:sym typeface="Poppins Bold"/>
              </a:rPr>
              <a:t>Cable</a:t>
            </a:r>
          </a:p>
        </p:txBody>
      </p:sp>
      <p:sp>
        <p:nvSpPr>
          <p:cNvPr id="9" name="TextBox 9"/>
          <p:cNvSpPr txBox="1"/>
          <p:nvPr/>
        </p:nvSpPr>
        <p:spPr>
          <a:xfrm>
            <a:off x="859533" y="163486"/>
            <a:ext cx="7694494" cy="582595"/>
          </a:xfrm>
          <a:prstGeom prst="rect">
            <a:avLst/>
          </a:prstGeom>
        </p:spPr>
        <p:txBody>
          <a:bodyPr lIns="0" tIns="0" rIns="0" bIns="0" rtlCol="0" anchor="t">
            <a:spAutoFit/>
          </a:bodyPr>
          <a:lstStyle/>
          <a:p>
            <a:pPr marL="0" lvl="0" indent="0" algn="l">
              <a:lnSpc>
                <a:spcPts val="4238"/>
              </a:lnSpc>
              <a:spcBef>
                <a:spcPct val="0"/>
              </a:spcBef>
            </a:pPr>
            <a:r>
              <a:rPr lang="en-US" sz="3784" b="1" spc="-113">
                <a:solidFill>
                  <a:srgbClr val="FFFFFF"/>
                </a:solidFill>
                <a:latin typeface="Poppins Bold"/>
                <a:ea typeface="Poppins Bold"/>
                <a:cs typeface="Poppins Bold"/>
                <a:sym typeface="Poppins Bold"/>
              </a:rPr>
              <a:t>2.3 Network Transmission Media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384841" y="2689589"/>
            <a:ext cx="2563303" cy="2492"/>
          </a:xfrm>
          <a:prstGeom prst="line">
            <a:avLst/>
          </a:prstGeom>
          <a:ln w="66675" cap="rnd">
            <a:solidFill>
              <a:srgbClr val="019D97"/>
            </a:solidFill>
            <a:prstDash val="solid"/>
            <a:headEnd type="none" w="sm" len="sm"/>
            <a:tailEnd type="oval" w="lg" len="lg"/>
          </a:ln>
        </p:spPr>
        <p:txBody>
          <a:bodyPr/>
          <a:lstStyle/>
          <a:p>
            <a:endParaRPr lang="en-PH"/>
          </a:p>
        </p:txBody>
      </p:sp>
      <p:sp>
        <p:nvSpPr>
          <p:cNvPr id="8" name="Freeform 8"/>
          <p:cNvSpPr/>
          <p:nvPr/>
        </p:nvSpPr>
        <p:spPr>
          <a:xfrm>
            <a:off x="2948177" y="4870012"/>
            <a:ext cx="11681514" cy="4438975"/>
          </a:xfrm>
          <a:custGeom>
            <a:avLst/>
            <a:gdLst/>
            <a:ahLst/>
            <a:cxnLst/>
            <a:rect l="l" t="t" r="r" b="b"/>
            <a:pathLst>
              <a:path w="11681514" h="4438975">
                <a:moveTo>
                  <a:pt x="0" y="0"/>
                </a:moveTo>
                <a:lnTo>
                  <a:pt x="11681513" y="0"/>
                </a:lnTo>
                <a:lnTo>
                  <a:pt x="11681513" y="4438975"/>
                </a:lnTo>
                <a:lnTo>
                  <a:pt x="0" y="44389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9" name="Freeform 9"/>
          <p:cNvSpPr/>
          <p:nvPr/>
        </p:nvSpPr>
        <p:spPr>
          <a:xfrm>
            <a:off x="8552635" y="6630993"/>
            <a:ext cx="6458772" cy="3673427"/>
          </a:xfrm>
          <a:custGeom>
            <a:avLst/>
            <a:gdLst/>
            <a:ahLst/>
            <a:cxnLst/>
            <a:rect l="l" t="t" r="r" b="b"/>
            <a:pathLst>
              <a:path w="6458772" h="3673427">
                <a:moveTo>
                  <a:pt x="0" y="0"/>
                </a:moveTo>
                <a:lnTo>
                  <a:pt x="6458772" y="0"/>
                </a:lnTo>
                <a:lnTo>
                  <a:pt x="6458772" y="3673427"/>
                </a:lnTo>
                <a:lnTo>
                  <a:pt x="0" y="36734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0" name="TextBox 10"/>
          <p:cNvSpPr txBox="1"/>
          <p:nvPr/>
        </p:nvSpPr>
        <p:spPr>
          <a:xfrm>
            <a:off x="384809" y="1938701"/>
            <a:ext cx="360116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Wireless</a:t>
            </a:r>
          </a:p>
        </p:txBody>
      </p:sp>
      <p:sp>
        <p:nvSpPr>
          <p:cNvPr id="11" name="TextBox 11"/>
          <p:cNvSpPr txBox="1"/>
          <p:nvPr/>
        </p:nvSpPr>
        <p:spPr>
          <a:xfrm>
            <a:off x="394731" y="2802857"/>
            <a:ext cx="15223699"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three choices available are radio, microwave, and infrared, all of which serve as instances of electromagnetic radiation.</a:t>
            </a:r>
          </a:p>
        </p:txBody>
      </p:sp>
      <p:sp>
        <p:nvSpPr>
          <p:cNvPr id="12" name="TextBox 12"/>
          <p:cNvSpPr txBox="1"/>
          <p:nvPr/>
        </p:nvSpPr>
        <p:spPr>
          <a:xfrm>
            <a:off x="11530939" y="4274944"/>
            <a:ext cx="3098752" cy="384374"/>
          </a:xfrm>
          <a:prstGeom prst="rect">
            <a:avLst/>
          </a:prstGeom>
        </p:spPr>
        <p:txBody>
          <a:bodyPr lIns="0" tIns="0" rIns="0" bIns="0" rtlCol="0" anchor="t">
            <a:spAutoFit/>
          </a:bodyPr>
          <a:lstStyle/>
          <a:p>
            <a:pPr algn="ctr">
              <a:lnSpc>
                <a:spcPts val="3108"/>
              </a:lnSpc>
            </a:pPr>
            <a:r>
              <a:rPr lang="en-US" sz="2220" b="1">
                <a:solidFill>
                  <a:srgbClr val="000000"/>
                </a:solidFill>
                <a:latin typeface="Canva Sans Bold"/>
                <a:ea typeface="Canva Sans Bold"/>
                <a:cs typeface="Canva Sans Bold"/>
                <a:sym typeface="Canva Sans Bold"/>
              </a:rPr>
              <a:t>Increasing wavelength</a:t>
            </a:r>
          </a:p>
        </p:txBody>
      </p:sp>
      <p:sp>
        <p:nvSpPr>
          <p:cNvPr id="13" name="TextBox 13"/>
          <p:cNvSpPr txBox="1"/>
          <p:nvPr/>
        </p:nvSpPr>
        <p:spPr>
          <a:xfrm>
            <a:off x="2948177" y="4274944"/>
            <a:ext cx="2917586" cy="384374"/>
          </a:xfrm>
          <a:prstGeom prst="rect">
            <a:avLst/>
          </a:prstGeom>
        </p:spPr>
        <p:txBody>
          <a:bodyPr lIns="0" tIns="0" rIns="0" bIns="0" rtlCol="0" anchor="t">
            <a:spAutoFit/>
          </a:bodyPr>
          <a:lstStyle/>
          <a:p>
            <a:pPr algn="ctr">
              <a:lnSpc>
                <a:spcPts val="3108"/>
              </a:lnSpc>
            </a:pPr>
            <a:r>
              <a:rPr lang="en-US" sz="2220" b="1">
                <a:solidFill>
                  <a:srgbClr val="000000"/>
                </a:solidFill>
                <a:latin typeface="Canva Sans Bold"/>
                <a:ea typeface="Canva Sans Bold"/>
                <a:cs typeface="Canva Sans Bold"/>
                <a:sym typeface="Canva Sans Bold"/>
              </a:rPr>
              <a:t>Increasing frequency</a:t>
            </a:r>
          </a:p>
        </p:txBody>
      </p:sp>
      <p:sp>
        <p:nvSpPr>
          <p:cNvPr id="14" name="TextBox 14"/>
          <p:cNvSpPr txBox="1"/>
          <p:nvPr/>
        </p:nvSpPr>
        <p:spPr>
          <a:xfrm>
            <a:off x="13080315" y="8571046"/>
            <a:ext cx="1379183" cy="300057"/>
          </a:xfrm>
          <a:prstGeom prst="rect">
            <a:avLst/>
          </a:prstGeom>
        </p:spPr>
        <p:txBody>
          <a:bodyPr lIns="0" tIns="0" rIns="0" bIns="0" rtlCol="0" anchor="t">
            <a:spAutoFit/>
          </a:bodyPr>
          <a:lstStyle/>
          <a:p>
            <a:pPr algn="ctr">
              <a:lnSpc>
                <a:spcPts val="2506"/>
              </a:lnSpc>
            </a:pPr>
            <a:r>
              <a:rPr lang="en-US" sz="1790" b="1">
                <a:solidFill>
                  <a:srgbClr val="000000"/>
                </a:solidFill>
                <a:latin typeface="Canva Sans Bold"/>
                <a:ea typeface="Canva Sans Bold"/>
                <a:cs typeface="Canva Sans Bold"/>
                <a:sym typeface="Canva Sans Bold"/>
              </a:rPr>
              <a:t>Radiowaves </a:t>
            </a:r>
          </a:p>
        </p:txBody>
      </p:sp>
      <p:sp>
        <p:nvSpPr>
          <p:cNvPr id="15" name="TextBox 15"/>
          <p:cNvSpPr txBox="1"/>
          <p:nvPr/>
        </p:nvSpPr>
        <p:spPr>
          <a:xfrm>
            <a:off x="11423797" y="8571046"/>
            <a:ext cx="1329513" cy="300057"/>
          </a:xfrm>
          <a:prstGeom prst="rect">
            <a:avLst/>
          </a:prstGeom>
        </p:spPr>
        <p:txBody>
          <a:bodyPr lIns="0" tIns="0" rIns="0" bIns="0" rtlCol="0" anchor="t">
            <a:spAutoFit/>
          </a:bodyPr>
          <a:lstStyle/>
          <a:p>
            <a:pPr algn="ctr">
              <a:lnSpc>
                <a:spcPts val="2506"/>
              </a:lnSpc>
            </a:pPr>
            <a:r>
              <a:rPr lang="en-US" sz="1790" b="1">
                <a:solidFill>
                  <a:srgbClr val="000000"/>
                </a:solidFill>
                <a:latin typeface="Canva Sans Bold"/>
                <a:ea typeface="Canva Sans Bold"/>
                <a:cs typeface="Canva Sans Bold"/>
                <a:sym typeface="Canva Sans Bold"/>
              </a:rPr>
              <a:t>Microwaves</a:t>
            </a:r>
          </a:p>
        </p:txBody>
      </p:sp>
      <p:sp>
        <p:nvSpPr>
          <p:cNvPr id="16" name="TextBox 16"/>
          <p:cNvSpPr txBox="1"/>
          <p:nvPr/>
        </p:nvSpPr>
        <p:spPr>
          <a:xfrm>
            <a:off x="9675854" y="8571046"/>
            <a:ext cx="909743" cy="300057"/>
          </a:xfrm>
          <a:prstGeom prst="rect">
            <a:avLst/>
          </a:prstGeom>
        </p:spPr>
        <p:txBody>
          <a:bodyPr lIns="0" tIns="0" rIns="0" bIns="0" rtlCol="0" anchor="t">
            <a:spAutoFit/>
          </a:bodyPr>
          <a:lstStyle/>
          <a:p>
            <a:pPr algn="ctr">
              <a:lnSpc>
                <a:spcPts val="2506"/>
              </a:lnSpc>
            </a:pPr>
            <a:r>
              <a:rPr lang="en-US" sz="1790" b="1">
                <a:solidFill>
                  <a:srgbClr val="000000"/>
                </a:solidFill>
                <a:latin typeface="Canva Sans Bold"/>
                <a:ea typeface="Canva Sans Bold"/>
                <a:cs typeface="Canva Sans Bold"/>
                <a:sym typeface="Canva Sans Bold"/>
              </a:rPr>
              <a:t>Infrared</a:t>
            </a:r>
          </a:p>
        </p:txBody>
      </p:sp>
      <p:sp>
        <p:nvSpPr>
          <p:cNvPr id="17" name="TextBox 17"/>
          <p:cNvSpPr txBox="1"/>
          <p:nvPr/>
        </p:nvSpPr>
        <p:spPr>
          <a:xfrm>
            <a:off x="8413388" y="9280412"/>
            <a:ext cx="751091" cy="617014"/>
          </a:xfrm>
          <a:prstGeom prst="rect">
            <a:avLst/>
          </a:prstGeom>
        </p:spPr>
        <p:txBody>
          <a:bodyPr lIns="0" tIns="0" rIns="0" bIns="0" rtlCol="0" anchor="t">
            <a:spAutoFit/>
          </a:bodyPr>
          <a:lstStyle/>
          <a:p>
            <a:pPr algn="ctr">
              <a:lnSpc>
                <a:spcPts val="2506"/>
              </a:lnSpc>
            </a:pPr>
            <a:r>
              <a:rPr lang="en-US" sz="1790" b="1">
                <a:solidFill>
                  <a:srgbClr val="000000"/>
                </a:solidFill>
                <a:latin typeface="Canva Sans Bold"/>
                <a:ea typeface="Canva Sans Bold"/>
                <a:cs typeface="Canva Sans Bold"/>
                <a:sym typeface="Canva Sans Bold"/>
              </a:rPr>
              <a:t>Visible</a:t>
            </a:r>
          </a:p>
          <a:p>
            <a:pPr algn="ctr">
              <a:lnSpc>
                <a:spcPts val="2506"/>
              </a:lnSpc>
            </a:pPr>
            <a:r>
              <a:rPr lang="en-US" sz="1790" b="1">
                <a:solidFill>
                  <a:srgbClr val="000000"/>
                </a:solidFill>
                <a:latin typeface="Canva Sans Bold"/>
                <a:ea typeface="Canva Sans Bold"/>
                <a:cs typeface="Canva Sans Bold"/>
                <a:sym typeface="Canva Sans Bold"/>
              </a:rPr>
              <a:t>Light</a:t>
            </a:r>
          </a:p>
        </p:txBody>
      </p:sp>
      <p:sp>
        <p:nvSpPr>
          <p:cNvPr id="18" name="TextBox 18"/>
          <p:cNvSpPr txBox="1"/>
          <p:nvPr/>
        </p:nvSpPr>
        <p:spPr>
          <a:xfrm>
            <a:off x="7163699" y="8571046"/>
            <a:ext cx="1204631" cy="300057"/>
          </a:xfrm>
          <a:prstGeom prst="rect">
            <a:avLst/>
          </a:prstGeom>
        </p:spPr>
        <p:txBody>
          <a:bodyPr lIns="0" tIns="0" rIns="0" bIns="0" rtlCol="0" anchor="t">
            <a:spAutoFit/>
          </a:bodyPr>
          <a:lstStyle/>
          <a:p>
            <a:pPr algn="ctr">
              <a:lnSpc>
                <a:spcPts val="2506"/>
              </a:lnSpc>
            </a:pPr>
            <a:r>
              <a:rPr lang="en-US" sz="1790" b="1">
                <a:solidFill>
                  <a:srgbClr val="000000"/>
                </a:solidFill>
                <a:latin typeface="Canva Sans Bold"/>
                <a:ea typeface="Canva Sans Bold"/>
                <a:cs typeface="Canva Sans Bold"/>
                <a:sym typeface="Canva Sans Bold"/>
              </a:rPr>
              <a:t>Ultraviolet</a:t>
            </a:r>
          </a:p>
        </p:txBody>
      </p:sp>
      <p:sp>
        <p:nvSpPr>
          <p:cNvPr id="19" name="TextBox 19"/>
          <p:cNvSpPr txBox="1"/>
          <p:nvPr/>
        </p:nvSpPr>
        <p:spPr>
          <a:xfrm>
            <a:off x="5529619" y="8571046"/>
            <a:ext cx="672287" cy="300057"/>
          </a:xfrm>
          <a:prstGeom prst="rect">
            <a:avLst/>
          </a:prstGeom>
        </p:spPr>
        <p:txBody>
          <a:bodyPr lIns="0" tIns="0" rIns="0" bIns="0" rtlCol="0" anchor="t">
            <a:spAutoFit/>
          </a:bodyPr>
          <a:lstStyle/>
          <a:p>
            <a:pPr algn="ctr">
              <a:lnSpc>
                <a:spcPts val="2506"/>
              </a:lnSpc>
            </a:pPr>
            <a:r>
              <a:rPr lang="en-US" sz="1790" b="1">
                <a:solidFill>
                  <a:srgbClr val="000000"/>
                </a:solidFill>
                <a:latin typeface="Canva Sans Bold"/>
                <a:ea typeface="Canva Sans Bold"/>
                <a:cs typeface="Canva Sans Bold"/>
                <a:sym typeface="Canva Sans Bold"/>
              </a:rPr>
              <a:t>X rays</a:t>
            </a:r>
          </a:p>
        </p:txBody>
      </p:sp>
      <p:sp>
        <p:nvSpPr>
          <p:cNvPr id="20" name="TextBox 20"/>
          <p:cNvSpPr txBox="1"/>
          <p:nvPr/>
        </p:nvSpPr>
        <p:spPr>
          <a:xfrm>
            <a:off x="3314999" y="8571046"/>
            <a:ext cx="1378053" cy="300057"/>
          </a:xfrm>
          <a:prstGeom prst="rect">
            <a:avLst/>
          </a:prstGeom>
        </p:spPr>
        <p:txBody>
          <a:bodyPr lIns="0" tIns="0" rIns="0" bIns="0" rtlCol="0" anchor="t">
            <a:spAutoFit/>
          </a:bodyPr>
          <a:lstStyle/>
          <a:p>
            <a:pPr algn="ctr">
              <a:lnSpc>
                <a:spcPts val="2506"/>
              </a:lnSpc>
            </a:pPr>
            <a:r>
              <a:rPr lang="en-US" sz="1790" b="1">
                <a:solidFill>
                  <a:srgbClr val="000000"/>
                </a:solidFill>
                <a:latin typeface="Canva Sans Bold"/>
                <a:ea typeface="Canva Sans Bold"/>
                <a:cs typeface="Canva Sans Bold"/>
                <a:sym typeface="Canva Sans Bold"/>
              </a:rPr>
              <a:t>Gamma rays</a:t>
            </a:r>
          </a:p>
        </p:txBody>
      </p:sp>
      <p:sp>
        <p:nvSpPr>
          <p:cNvPr id="21" name="TextBox 21"/>
          <p:cNvSpPr txBox="1"/>
          <p:nvPr/>
        </p:nvSpPr>
        <p:spPr>
          <a:xfrm>
            <a:off x="859533" y="163486"/>
            <a:ext cx="7694494" cy="582595"/>
          </a:xfrm>
          <a:prstGeom prst="rect">
            <a:avLst/>
          </a:prstGeom>
        </p:spPr>
        <p:txBody>
          <a:bodyPr lIns="0" tIns="0" rIns="0" bIns="0" rtlCol="0" anchor="t">
            <a:spAutoFit/>
          </a:bodyPr>
          <a:lstStyle/>
          <a:p>
            <a:pPr marL="0" lvl="0" indent="0" algn="l">
              <a:lnSpc>
                <a:spcPts val="4238"/>
              </a:lnSpc>
              <a:spcBef>
                <a:spcPct val="0"/>
              </a:spcBef>
            </a:pPr>
            <a:r>
              <a:rPr lang="en-US" sz="3784" b="1" spc="-113">
                <a:solidFill>
                  <a:srgbClr val="FFFFFF"/>
                </a:solidFill>
                <a:latin typeface="Poppins Bold"/>
                <a:ea typeface="Poppins Bold"/>
                <a:cs typeface="Poppins Bold"/>
                <a:sym typeface="Poppins Bold"/>
              </a:rPr>
              <a:t>2.3 Network Transmission Media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549029" y="3690861"/>
            <a:ext cx="4020305" cy="3373139"/>
            <a:chOff x="0" y="0"/>
            <a:chExt cx="1155793" cy="969740"/>
          </a:xfrm>
        </p:grpSpPr>
        <p:sp>
          <p:nvSpPr>
            <p:cNvPr id="8" name="Freeform 8"/>
            <p:cNvSpPr/>
            <p:nvPr/>
          </p:nvSpPr>
          <p:spPr>
            <a:xfrm>
              <a:off x="0" y="0"/>
              <a:ext cx="1155793" cy="969740"/>
            </a:xfrm>
            <a:custGeom>
              <a:avLst/>
              <a:gdLst/>
              <a:ahLst/>
              <a:cxnLst/>
              <a:rect l="l" t="t" r="r" b="b"/>
              <a:pathLst>
                <a:path w="1155793" h="969740">
                  <a:moveTo>
                    <a:pt x="98211" y="0"/>
                  </a:moveTo>
                  <a:lnTo>
                    <a:pt x="1057582" y="0"/>
                  </a:lnTo>
                  <a:cubicBezTo>
                    <a:pt x="1111822" y="0"/>
                    <a:pt x="1155793" y="43971"/>
                    <a:pt x="1155793" y="98211"/>
                  </a:cubicBezTo>
                  <a:lnTo>
                    <a:pt x="1155793" y="871529"/>
                  </a:lnTo>
                  <a:cubicBezTo>
                    <a:pt x="1155793" y="925769"/>
                    <a:pt x="1111822" y="969740"/>
                    <a:pt x="1057582" y="969740"/>
                  </a:cubicBezTo>
                  <a:lnTo>
                    <a:pt x="98211" y="969740"/>
                  </a:lnTo>
                  <a:cubicBezTo>
                    <a:pt x="43971" y="969740"/>
                    <a:pt x="0" y="925769"/>
                    <a:pt x="0" y="871529"/>
                  </a:cubicBezTo>
                  <a:lnTo>
                    <a:pt x="0" y="98211"/>
                  </a:lnTo>
                  <a:cubicBezTo>
                    <a:pt x="0" y="43971"/>
                    <a:pt x="43971" y="0"/>
                    <a:pt x="98211" y="0"/>
                  </a:cubicBezTo>
                  <a:close/>
                </a:path>
              </a:pathLst>
            </a:custGeom>
            <a:solidFill>
              <a:srgbClr val="F2F2F2"/>
            </a:solidFill>
          </p:spPr>
          <p:txBody>
            <a:bodyPr/>
            <a:lstStyle/>
            <a:p>
              <a:endParaRPr lang="en-PH"/>
            </a:p>
          </p:txBody>
        </p:sp>
        <p:sp>
          <p:nvSpPr>
            <p:cNvPr id="9" name="TextBox 9"/>
            <p:cNvSpPr txBox="1"/>
            <p:nvPr/>
          </p:nvSpPr>
          <p:spPr>
            <a:xfrm>
              <a:off x="0" y="-28575"/>
              <a:ext cx="1155793" cy="998315"/>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727847" y="3787172"/>
            <a:ext cx="3692371" cy="592507"/>
            <a:chOff x="0" y="0"/>
            <a:chExt cx="1331061" cy="213592"/>
          </a:xfrm>
        </p:grpSpPr>
        <p:sp>
          <p:nvSpPr>
            <p:cNvPr id="11" name="Freeform 11"/>
            <p:cNvSpPr/>
            <p:nvPr/>
          </p:nvSpPr>
          <p:spPr>
            <a:xfrm>
              <a:off x="0" y="0"/>
              <a:ext cx="1331061" cy="213592"/>
            </a:xfrm>
            <a:custGeom>
              <a:avLst/>
              <a:gdLst/>
              <a:ahLst/>
              <a:cxnLst/>
              <a:rect l="l" t="t" r="r" b="b"/>
              <a:pathLst>
                <a:path w="1331061" h="213592">
                  <a:moveTo>
                    <a:pt x="106796" y="0"/>
                  </a:moveTo>
                  <a:lnTo>
                    <a:pt x="1224265" y="0"/>
                  </a:lnTo>
                  <a:cubicBezTo>
                    <a:pt x="1283247" y="0"/>
                    <a:pt x="1331061" y="47814"/>
                    <a:pt x="1331061" y="106796"/>
                  </a:cubicBezTo>
                  <a:lnTo>
                    <a:pt x="1331061" y="106796"/>
                  </a:lnTo>
                  <a:cubicBezTo>
                    <a:pt x="1331061" y="165778"/>
                    <a:pt x="1283247" y="213592"/>
                    <a:pt x="1224265" y="213592"/>
                  </a:cubicBezTo>
                  <a:lnTo>
                    <a:pt x="106796" y="213592"/>
                  </a:lnTo>
                  <a:cubicBezTo>
                    <a:pt x="47814" y="213592"/>
                    <a:pt x="0" y="165778"/>
                    <a:pt x="0" y="106796"/>
                  </a:cubicBezTo>
                  <a:lnTo>
                    <a:pt x="0" y="106796"/>
                  </a:lnTo>
                  <a:cubicBezTo>
                    <a:pt x="0" y="47814"/>
                    <a:pt x="47814" y="0"/>
                    <a:pt x="106796" y="0"/>
                  </a:cubicBezTo>
                  <a:close/>
                </a:path>
              </a:pathLst>
            </a:custGeom>
            <a:solidFill>
              <a:srgbClr val="FFDE59"/>
            </a:solidFill>
          </p:spPr>
          <p:txBody>
            <a:bodyPr/>
            <a:lstStyle/>
            <a:p>
              <a:endParaRPr lang="en-PH"/>
            </a:p>
          </p:txBody>
        </p:sp>
        <p:sp>
          <p:nvSpPr>
            <p:cNvPr id="12" name="TextBox 12"/>
            <p:cNvSpPr txBox="1"/>
            <p:nvPr/>
          </p:nvSpPr>
          <p:spPr>
            <a:xfrm>
              <a:off x="0" y="-28575"/>
              <a:ext cx="1331061" cy="242167"/>
            </a:xfrm>
            <a:prstGeom prst="rect">
              <a:avLst/>
            </a:prstGeom>
          </p:spPr>
          <p:txBody>
            <a:bodyPr lIns="50800" tIns="50800" rIns="50800" bIns="50800" rtlCol="0" anchor="ctr"/>
            <a:lstStyle/>
            <a:p>
              <a:pPr algn="ctr">
                <a:lnSpc>
                  <a:spcPts val="2595"/>
                </a:lnSpc>
              </a:pPr>
              <a:endParaRPr/>
            </a:p>
          </p:txBody>
        </p:sp>
      </p:grpSp>
      <p:sp>
        <p:nvSpPr>
          <p:cNvPr id="13" name="TextBox 13"/>
          <p:cNvSpPr txBox="1"/>
          <p:nvPr/>
        </p:nvSpPr>
        <p:spPr>
          <a:xfrm>
            <a:off x="1614586" y="3858644"/>
            <a:ext cx="1918894" cy="401938"/>
          </a:xfrm>
          <a:prstGeom prst="rect">
            <a:avLst/>
          </a:prstGeom>
        </p:spPr>
        <p:txBody>
          <a:bodyPr lIns="0" tIns="0" rIns="0" bIns="0" rtlCol="0" anchor="t">
            <a:spAutoFit/>
          </a:bodyPr>
          <a:lstStyle/>
          <a:p>
            <a:pPr algn="ctr">
              <a:lnSpc>
                <a:spcPts val="3268"/>
              </a:lnSpc>
              <a:spcBef>
                <a:spcPct val="0"/>
              </a:spcBef>
            </a:pPr>
            <a:r>
              <a:rPr lang="en-US" sz="2334" b="1">
                <a:solidFill>
                  <a:srgbClr val="000000"/>
                </a:solidFill>
                <a:latin typeface="Open Sans Bold"/>
                <a:ea typeface="Open Sans Bold"/>
                <a:cs typeface="Open Sans Bold"/>
                <a:sym typeface="Open Sans Bold"/>
              </a:rPr>
              <a:t>Wireless</a:t>
            </a:r>
          </a:p>
        </p:txBody>
      </p:sp>
      <p:grpSp>
        <p:nvGrpSpPr>
          <p:cNvPr id="14" name="Group 14"/>
          <p:cNvGrpSpPr/>
          <p:nvPr/>
        </p:nvGrpSpPr>
        <p:grpSpPr>
          <a:xfrm>
            <a:off x="727847" y="4590298"/>
            <a:ext cx="3662668" cy="572456"/>
            <a:chOff x="0" y="0"/>
            <a:chExt cx="1199581" cy="187488"/>
          </a:xfrm>
        </p:grpSpPr>
        <p:sp>
          <p:nvSpPr>
            <p:cNvPr id="15" name="Freeform 15"/>
            <p:cNvSpPr/>
            <p:nvPr/>
          </p:nvSpPr>
          <p:spPr>
            <a:xfrm>
              <a:off x="0" y="0"/>
              <a:ext cx="1199581" cy="187488"/>
            </a:xfrm>
            <a:custGeom>
              <a:avLst/>
              <a:gdLst/>
              <a:ahLst/>
              <a:cxnLst/>
              <a:rect l="l" t="t" r="r" b="b"/>
              <a:pathLst>
                <a:path w="1199581" h="187488">
                  <a:moveTo>
                    <a:pt x="93744" y="0"/>
                  </a:moveTo>
                  <a:lnTo>
                    <a:pt x="1105837" y="0"/>
                  </a:lnTo>
                  <a:cubicBezTo>
                    <a:pt x="1130700" y="0"/>
                    <a:pt x="1154544" y="9877"/>
                    <a:pt x="1172124" y="27457"/>
                  </a:cubicBezTo>
                  <a:cubicBezTo>
                    <a:pt x="1189705" y="45038"/>
                    <a:pt x="1199581" y="68882"/>
                    <a:pt x="1199581" y="93744"/>
                  </a:cubicBezTo>
                  <a:lnTo>
                    <a:pt x="1199581" y="93744"/>
                  </a:lnTo>
                  <a:cubicBezTo>
                    <a:pt x="1199581" y="118607"/>
                    <a:pt x="1189705" y="142451"/>
                    <a:pt x="1172124" y="160031"/>
                  </a:cubicBezTo>
                  <a:cubicBezTo>
                    <a:pt x="1154544" y="177612"/>
                    <a:pt x="1130700" y="187488"/>
                    <a:pt x="1105837" y="187488"/>
                  </a:cubicBezTo>
                  <a:lnTo>
                    <a:pt x="93744" y="187488"/>
                  </a:lnTo>
                  <a:cubicBezTo>
                    <a:pt x="68882" y="187488"/>
                    <a:pt x="45038" y="177612"/>
                    <a:pt x="27457" y="160031"/>
                  </a:cubicBezTo>
                  <a:cubicBezTo>
                    <a:pt x="9877" y="142451"/>
                    <a:pt x="0" y="118607"/>
                    <a:pt x="0" y="93744"/>
                  </a:cubicBezTo>
                  <a:lnTo>
                    <a:pt x="0" y="93744"/>
                  </a:lnTo>
                  <a:cubicBezTo>
                    <a:pt x="0" y="68882"/>
                    <a:pt x="9877" y="45038"/>
                    <a:pt x="27457" y="27457"/>
                  </a:cubicBezTo>
                  <a:cubicBezTo>
                    <a:pt x="45038" y="9877"/>
                    <a:pt x="68882" y="0"/>
                    <a:pt x="93744" y="0"/>
                  </a:cubicBezTo>
                  <a:close/>
                </a:path>
              </a:pathLst>
            </a:custGeom>
            <a:solidFill>
              <a:srgbClr val="FF1495"/>
            </a:solidFill>
          </p:spPr>
          <p:txBody>
            <a:bodyPr/>
            <a:lstStyle/>
            <a:p>
              <a:endParaRPr lang="en-PH"/>
            </a:p>
          </p:txBody>
        </p:sp>
        <p:sp>
          <p:nvSpPr>
            <p:cNvPr id="16" name="TextBox 16"/>
            <p:cNvSpPr txBox="1"/>
            <p:nvPr/>
          </p:nvSpPr>
          <p:spPr>
            <a:xfrm>
              <a:off x="0" y="-28575"/>
              <a:ext cx="1199581" cy="216063"/>
            </a:xfrm>
            <a:prstGeom prst="rect">
              <a:avLst/>
            </a:prstGeom>
          </p:spPr>
          <p:txBody>
            <a:bodyPr lIns="50800" tIns="50800" rIns="50800" bIns="50800" rtlCol="0" anchor="ctr"/>
            <a:lstStyle/>
            <a:p>
              <a:pPr algn="ctr">
                <a:lnSpc>
                  <a:spcPts val="2595"/>
                </a:lnSpc>
              </a:pPr>
              <a:endParaRPr/>
            </a:p>
          </p:txBody>
        </p:sp>
      </p:grpSp>
      <p:grpSp>
        <p:nvGrpSpPr>
          <p:cNvPr id="17" name="Group 17"/>
          <p:cNvGrpSpPr/>
          <p:nvPr/>
        </p:nvGrpSpPr>
        <p:grpSpPr>
          <a:xfrm>
            <a:off x="727847" y="5377431"/>
            <a:ext cx="3692371" cy="577099"/>
            <a:chOff x="0" y="0"/>
            <a:chExt cx="1199581" cy="187488"/>
          </a:xfrm>
        </p:grpSpPr>
        <p:sp>
          <p:nvSpPr>
            <p:cNvPr id="18" name="Freeform 18"/>
            <p:cNvSpPr/>
            <p:nvPr/>
          </p:nvSpPr>
          <p:spPr>
            <a:xfrm>
              <a:off x="0" y="0"/>
              <a:ext cx="1199581" cy="187488"/>
            </a:xfrm>
            <a:custGeom>
              <a:avLst/>
              <a:gdLst/>
              <a:ahLst/>
              <a:cxnLst/>
              <a:rect l="l" t="t" r="r" b="b"/>
              <a:pathLst>
                <a:path w="1199581" h="187488">
                  <a:moveTo>
                    <a:pt x="93744" y="0"/>
                  </a:moveTo>
                  <a:lnTo>
                    <a:pt x="1105837" y="0"/>
                  </a:lnTo>
                  <a:cubicBezTo>
                    <a:pt x="1130700" y="0"/>
                    <a:pt x="1154544" y="9877"/>
                    <a:pt x="1172124" y="27457"/>
                  </a:cubicBezTo>
                  <a:cubicBezTo>
                    <a:pt x="1189705" y="45038"/>
                    <a:pt x="1199581" y="68882"/>
                    <a:pt x="1199581" y="93744"/>
                  </a:cubicBezTo>
                  <a:lnTo>
                    <a:pt x="1199581" y="93744"/>
                  </a:lnTo>
                  <a:cubicBezTo>
                    <a:pt x="1199581" y="118607"/>
                    <a:pt x="1189705" y="142451"/>
                    <a:pt x="1172124" y="160031"/>
                  </a:cubicBezTo>
                  <a:cubicBezTo>
                    <a:pt x="1154544" y="177612"/>
                    <a:pt x="1130700" y="187488"/>
                    <a:pt x="1105837" y="187488"/>
                  </a:cubicBezTo>
                  <a:lnTo>
                    <a:pt x="93744" y="187488"/>
                  </a:lnTo>
                  <a:cubicBezTo>
                    <a:pt x="68882" y="187488"/>
                    <a:pt x="45038" y="177612"/>
                    <a:pt x="27457" y="160031"/>
                  </a:cubicBezTo>
                  <a:cubicBezTo>
                    <a:pt x="9877" y="142451"/>
                    <a:pt x="0" y="118607"/>
                    <a:pt x="0" y="93744"/>
                  </a:cubicBezTo>
                  <a:lnTo>
                    <a:pt x="0" y="93744"/>
                  </a:lnTo>
                  <a:cubicBezTo>
                    <a:pt x="0" y="68882"/>
                    <a:pt x="9877" y="45038"/>
                    <a:pt x="27457" y="27457"/>
                  </a:cubicBezTo>
                  <a:cubicBezTo>
                    <a:pt x="45038" y="9877"/>
                    <a:pt x="68882" y="0"/>
                    <a:pt x="93744" y="0"/>
                  </a:cubicBezTo>
                  <a:close/>
                </a:path>
              </a:pathLst>
            </a:custGeom>
            <a:solidFill>
              <a:srgbClr val="FF1495"/>
            </a:solidFill>
          </p:spPr>
          <p:txBody>
            <a:bodyPr/>
            <a:lstStyle/>
            <a:p>
              <a:endParaRPr lang="en-PH"/>
            </a:p>
          </p:txBody>
        </p:sp>
        <p:sp>
          <p:nvSpPr>
            <p:cNvPr id="19" name="TextBox 19"/>
            <p:cNvSpPr txBox="1"/>
            <p:nvPr/>
          </p:nvSpPr>
          <p:spPr>
            <a:xfrm>
              <a:off x="0" y="-28575"/>
              <a:ext cx="1199581" cy="216063"/>
            </a:xfrm>
            <a:prstGeom prst="rect">
              <a:avLst/>
            </a:prstGeom>
          </p:spPr>
          <p:txBody>
            <a:bodyPr lIns="50800" tIns="50800" rIns="50800" bIns="50800" rtlCol="0" anchor="ctr"/>
            <a:lstStyle/>
            <a:p>
              <a:pPr algn="ctr">
                <a:lnSpc>
                  <a:spcPts val="2595"/>
                </a:lnSpc>
              </a:pPr>
              <a:endParaRPr/>
            </a:p>
          </p:txBody>
        </p:sp>
      </p:grpSp>
      <p:sp>
        <p:nvSpPr>
          <p:cNvPr id="20" name="TextBox 20"/>
          <p:cNvSpPr txBox="1"/>
          <p:nvPr/>
        </p:nvSpPr>
        <p:spPr>
          <a:xfrm>
            <a:off x="960401" y="5332790"/>
            <a:ext cx="3227263" cy="532568"/>
          </a:xfrm>
          <a:prstGeom prst="rect">
            <a:avLst/>
          </a:prstGeom>
        </p:spPr>
        <p:txBody>
          <a:bodyPr lIns="0" tIns="0" rIns="0" bIns="0" rtlCol="0" anchor="t">
            <a:spAutoFit/>
          </a:bodyPr>
          <a:lstStyle/>
          <a:p>
            <a:pPr algn="ctr">
              <a:lnSpc>
                <a:spcPts val="4377"/>
              </a:lnSpc>
            </a:pPr>
            <a:r>
              <a:rPr lang="en-US" sz="2432">
                <a:solidFill>
                  <a:srgbClr val="FFFFFF"/>
                </a:solidFill>
                <a:latin typeface="Poppins"/>
                <a:ea typeface="Poppins"/>
                <a:cs typeface="Poppins"/>
                <a:sym typeface="Poppins"/>
              </a:rPr>
              <a:t>Microwave</a:t>
            </a:r>
          </a:p>
        </p:txBody>
      </p:sp>
      <p:grpSp>
        <p:nvGrpSpPr>
          <p:cNvPr id="21" name="Group 21"/>
          <p:cNvGrpSpPr/>
          <p:nvPr/>
        </p:nvGrpSpPr>
        <p:grpSpPr>
          <a:xfrm>
            <a:off x="727847" y="6268574"/>
            <a:ext cx="3662668" cy="572456"/>
            <a:chOff x="0" y="0"/>
            <a:chExt cx="1199581" cy="187488"/>
          </a:xfrm>
        </p:grpSpPr>
        <p:sp>
          <p:nvSpPr>
            <p:cNvPr id="22" name="Freeform 22"/>
            <p:cNvSpPr/>
            <p:nvPr/>
          </p:nvSpPr>
          <p:spPr>
            <a:xfrm>
              <a:off x="0" y="0"/>
              <a:ext cx="1199581" cy="187488"/>
            </a:xfrm>
            <a:custGeom>
              <a:avLst/>
              <a:gdLst/>
              <a:ahLst/>
              <a:cxnLst/>
              <a:rect l="l" t="t" r="r" b="b"/>
              <a:pathLst>
                <a:path w="1199581" h="187488">
                  <a:moveTo>
                    <a:pt x="93744" y="0"/>
                  </a:moveTo>
                  <a:lnTo>
                    <a:pt x="1105837" y="0"/>
                  </a:lnTo>
                  <a:cubicBezTo>
                    <a:pt x="1130700" y="0"/>
                    <a:pt x="1154544" y="9877"/>
                    <a:pt x="1172124" y="27457"/>
                  </a:cubicBezTo>
                  <a:cubicBezTo>
                    <a:pt x="1189705" y="45038"/>
                    <a:pt x="1199581" y="68882"/>
                    <a:pt x="1199581" y="93744"/>
                  </a:cubicBezTo>
                  <a:lnTo>
                    <a:pt x="1199581" y="93744"/>
                  </a:lnTo>
                  <a:cubicBezTo>
                    <a:pt x="1199581" y="118607"/>
                    <a:pt x="1189705" y="142451"/>
                    <a:pt x="1172124" y="160031"/>
                  </a:cubicBezTo>
                  <a:cubicBezTo>
                    <a:pt x="1154544" y="177612"/>
                    <a:pt x="1130700" y="187488"/>
                    <a:pt x="1105837" y="187488"/>
                  </a:cubicBezTo>
                  <a:lnTo>
                    <a:pt x="93744" y="187488"/>
                  </a:lnTo>
                  <a:cubicBezTo>
                    <a:pt x="68882" y="187488"/>
                    <a:pt x="45038" y="177612"/>
                    <a:pt x="27457" y="160031"/>
                  </a:cubicBezTo>
                  <a:cubicBezTo>
                    <a:pt x="9877" y="142451"/>
                    <a:pt x="0" y="118607"/>
                    <a:pt x="0" y="93744"/>
                  </a:cubicBezTo>
                  <a:lnTo>
                    <a:pt x="0" y="93744"/>
                  </a:lnTo>
                  <a:cubicBezTo>
                    <a:pt x="0" y="68882"/>
                    <a:pt x="9877" y="45038"/>
                    <a:pt x="27457" y="27457"/>
                  </a:cubicBezTo>
                  <a:cubicBezTo>
                    <a:pt x="45038" y="9877"/>
                    <a:pt x="68882" y="0"/>
                    <a:pt x="93744" y="0"/>
                  </a:cubicBezTo>
                  <a:close/>
                </a:path>
              </a:pathLst>
            </a:custGeom>
            <a:solidFill>
              <a:srgbClr val="FF1495"/>
            </a:solidFill>
          </p:spPr>
          <p:txBody>
            <a:bodyPr/>
            <a:lstStyle/>
            <a:p>
              <a:endParaRPr lang="en-PH"/>
            </a:p>
          </p:txBody>
        </p:sp>
        <p:sp>
          <p:nvSpPr>
            <p:cNvPr id="23" name="TextBox 23"/>
            <p:cNvSpPr txBox="1"/>
            <p:nvPr/>
          </p:nvSpPr>
          <p:spPr>
            <a:xfrm>
              <a:off x="0" y="-28575"/>
              <a:ext cx="1199581" cy="216063"/>
            </a:xfrm>
            <a:prstGeom prst="rect">
              <a:avLst/>
            </a:prstGeom>
          </p:spPr>
          <p:txBody>
            <a:bodyPr lIns="50800" tIns="50800" rIns="50800" bIns="50800" rtlCol="0" anchor="ctr"/>
            <a:lstStyle/>
            <a:p>
              <a:pPr algn="ctr">
                <a:lnSpc>
                  <a:spcPts val="2595"/>
                </a:lnSpc>
              </a:pPr>
              <a:endParaRPr/>
            </a:p>
          </p:txBody>
        </p:sp>
      </p:grpSp>
      <p:sp>
        <p:nvSpPr>
          <p:cNvPr id="24" name="TextBox 24"/>
          <p:cNvSpPr txBox="1"/>
          <p:nvPr/>
        </p:nvSpPr>
        <p:spPr>
          <a:xfrm>
            <a:off x="960401" y="6209046"/>
            <a:ext cx="3201301" cy="529586"/>
          </a:xfrm>
          <a:prstGeom prst="rect">
            <a:avLst/>
          </a:prstGeom>
        </p:spPr>
        <p:txBody>
          <a:bodyPr lIns="0" tIns="0" rIns="0" bIns="0" rtlCol="0" anchor="t">
            <a:spAutoFit/>
          </a:bodyPr>
          <a:lstStyle/>
          <a:p>
            <a:pPr algn="ctr">
              <a:lnSpc>
                <a:spcPts val="4342"/>
              </a:lnSpc>
            </a:pPr>
            <a:r>
              <a:rPr lang="en-US" sz="2412">
                <a:solidFill>
                  <a:srgbClr val="FFFFFF"/>
                </a:solidFill>
                <a:latin typeface="Poppins"/>
                <a:ea typeface="Poppins"/>
                <a:cs typeface="Poppins"/>
                <a:sym typeface="Poppins"/>
              </a:rPr>
              <a:t>Infrared</a:t>
            </a:r>
          </a:p>
        </p:txBody>
      </p:sp>
      <p:sp>
        <p:nvSpPr>
          <p:cNvPr id="25" name="TextBox 25"/>
          <p:cNvSpPr txBox="1"/>
          <p:nvPr/>
        </p:nvSpPr>
        <p:spPr>
          <a:xfrm>
            <a:off x="961700" y="4548913"/>
            <a:ext cx="3201301" cy="529586"/>
          </a:xfrm>
          <a:prstGeom prst="rect">
            <a:avLst/>
          </a:prstGeom>
        </p:spPr>
        <p:txBody>
          <a:bodyPr lIns="0" tIns="0" rIns="0" bIns="0" rtlCol="0" anchor="t">
            <a:spAutoFit/>
          </a:bodyPr>
          <a:lstStyle/>
          <a:p>
            <a:pPr algn="ctr">
              <a:lnSpc>
                <a:spcPts val="4342"/>
              </a:lnSpc>
            </a:pPr>
            <a:r>
              <a:rPr lang="en-US" sz="2412">
                <a:solidFill>
                  <a:srgbClr val="FFFFFF"/>
                </a:solidFill>
                <a:latin typeface="Poppins"/>
                <a:ea typeface="Poppins"/>
                <a:cs typeface="Poppins"/>
                <a:sym typeface="Poppins"/>
              </a:rPr>
              <a:t>Radio</a:t>
            </a:r>
          </a:p>
        </p:txBody>
      </p:sp>
      <p:sp>
        <p:nvSpPr>
          <p:cNvPr id="26" name="TextBox 26"/>
          <p:cNvSpPr txBox="1"/>
          <p:nvPr/>
        </p:nvSpPr>
        <p:spPr>
          <a:xfrm>
            <a:off x="4950334" y="3190875"/>
            <a:ext cx="12756027" cy="15811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When considering which wireless option to use, you need to consider all of the same factors that were discussed when comparing different kinds of cable. </a:t>
            </a:r>
          </a:p>
        </p:txBody>
      </p:sp>
      <p:grpSp>
        <p:nvGrpSpPr>
          <p:cNvPr id="27" name="Group 27"/>
          <p:cNvGrpSpPr/>
          <p:nvPr/>
        </p:nvGrpSpPr>
        <p:grpSpPr>
          <a:xfrm>
            <a:off x="4950334" y="5164789"/>
            <a:ext cx="3829613" cy="918118"/>
            <a:chOff x="0" y="0"/>
            <a:chExt cx="951477" cy="228109"/>
          </a:xfrm>
        </p:grpSpPr>
        <p:sp>
          <p:nvSpPr>
            <p:cNvPr id="28" name="Freeform 28"/>
            <p:cNvSpPr/>
            <p:nvPr/>
          </p:nvSpPr>
          <p:spPr>
            <a:xfrm>
              <a:off x="0" y="0"/>
              <a:ext cx="951477" cy="228109"/>
            </a:xfrm>
            <a:custGeom>
              <a:avLst/>
              <a:gdLst/>
              <a:ahLst/>
              <a:cxnLst/>
              <a:rect l="l" t="t" r="r" b="b"/>
              <a:pathLst>
                <a:path w="951477" h="228109">
                  <a:moveTo>
                    <a:pt x="103101" y="0"/>
                  </a:moveTo>
                  <a:lnTo>
                    <a:pt x="848375" y="0"/>
                  </a:lnTo>
                  <a:cubicBezTo>
                    <a:pt x="905317" y="0"/>
                    <a:pt x="951477" y="46160"/>
                    <a:pt x="951477" y="103101"/>
                  </a:cubicBezTo>
                  <a:lnTo>
                    <a:pt x="951477" y="125007"/>
                  </a:lnTo>
                  <a:cubicBezTo>
                    <a:pt x="951477" y="152351"/>
                    <a:pt x="940614" y="178576"/>
                    <a:pt x="921279" y="197911"/>
                  </a:cubicBezTo>
                  <a:cubicBezTo>
                    <a:pt x="901944" y="217246"/>
                    <a:pt x="875720" y="228109"/>
                    <a:pt x="848375" y="228109"/>
                  </a:cubicBezTo>
                  <a:lnTo>
                    <a:pt x="103101" y="228109"/>
                  </a:lnTo>
                  <a:cubicBezTo>
                    <a:pt x="75757" y="228109"/>
                    <a:pt x="49533" y="217246"/>
                    <a:pt x="30198" y="197911"/>
                  </a:cubicBezTo>
                  <a:cubicBezTo>
                    <a:pt x="10862" y="178576"/>
                    <a:pt x="0" y="152351"/>
                    <a:pt x="0" y="125007"/>
                  </a:cubicBezTo>
                  <a:lnTo>
                    <a:pt x="0" y="103101"/>
                  </a:lnTo>
                  <a:cubicBezTo>
                    <a:pt x="0" y="75757"/>
                    <a:pt x="10862" y="49533"/>
                    <a:pt x="30198" y="30198"/>
                  </a:cubicBezTo>
                  <a:cubicBezTo>
                    <a:pt x="49533" y="10862"/>
                    <a:pt x="75757" y="0"/>
                    <a:pt x="103101" y="0"/>
                  </a:cubicBezTo>
                  <a:close/>
                </a:path>
              </a:pathLst>
            </a:custGeom>
            <a:solidFill>
              <a:srgbClr val="05938F"/>
            </a:solidFill>
          </p:spPr>
          <p:txBody>
            <a:bodyPr/>
            <a:lstStyle/>
            <a:p>
              <a:endParaRPr lang="en-PH"/>
            </a:p>
          </p:txBody>
        </p:sp>
        <p:sp>
          <p:nvSpPr>
            <p:cNvPr id="29" name="TextBox 29"/>
            <p:cNvSpPr txBox="1"/>
            <p:nvPr/>
          </p:nvSpPr>
          <p:spPr>
            <a:xfrm>
              <a:off x="0" y="-28575"/>
              <a:ext cx="951477" cy="256684"/>
            </a:xfrm>
            <a:prstGeom prst="rect">
              <a:avLst/>
            </a:prstGeom>
          </p:spPr>
          <p:txBody>
            <a:bodyPr lIns="50800" tIns="50800" rIns="50800" bIns="50800" rtlCol="0" anchor="ctr"/>
            <a:lstStyle/>
            <a:p>
              <a:pPr algn="ctr">
                <a:lnSpc>
                  <a:spcPts val="2595"/>
                </a:lnSpc>
              </a:pPr>
              <a:endParaRPr/>
            </a:p>
          </p:txBody>
        </p:sp>
      </p:grpSp>
      <p:sp>
        <p:nvSpPr>
          <p:cNvPr id="30" name="Freeform 30"/>
          <p:cNvSpPr/>
          <p:nvPr/>
        </p:nvSpPr>
        <p:spPr>
          <a:xfrm>
            <a:off x="5034973" y="5231464"/>
            <a:ext cx="772371" cy="772371"/>
          </a:xfrm>
          <a:custGeom>
            <a:avLst/>
            <a:gdLst/>
            <a:ahLst/>
            <a:cxnLst/>
            <a:rect l="l" t="t" r="r" b="b"/>
            <a:pathLst>
              <a:path w="772371" h="772371">
                <a:moveTo>
                  <a:pt x="0" y="0"/>
                </a:moveTo>
                <a:lnTo>
                  <a:pt x="772371" y="0"/>
                </a:lnTo>
                <a:lnTo>
                  <a:pt x="772371" y="772371"/>
                </a:lnTo>
                <a:lnTo>
                  <a:pt x="0" y="7723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31" name="Group 31"/>
          <p:cNvGrpSpPr/>
          <p:nvPr/>
        </p:nvGrpSpPr>
        <p:grpSpPr>
          <a:xfrm>
            <a:off x="8888653" y="5145739"/>
            <a:ext cx="3909073" cy="937168"/>
            <a:chOff x="0" y="0"/>
            <a:chExt cx="951477" cy="228109"/>
          </a:xfrm>
        </p:grpSpPr>
        <p:sp>
          <p:nvSpPr>
            <p:cNvPr id="32" name="Freeform 32"/>
            <p:cNvSpPr/>
            <p:nvPr/>
          </p:nvSpPr>
          <p:spPr>
            <a:xfrm>
              <a:off x="0" y="0"/>
              <a:ext cx="951477" cy="228109"/>
            </a:xfrm>
            <a:custGeom>
              <a:avLst/>
              <a:gdLst/>
              <a:ahLst/>
              <a:cxnLst/>
              <a:rect l="l" t="t" r="r" b="b"/>
              <a:pathLst>
                <a:path w="951477" h="228109">
                  <a:moveTo>
                    <a:pt x="101005" y="0"/>
                  </a:moveTo>
                  <a:lnTo>
                    <a:pt x="850471" y="0"/>
                  </a:lnTo>
                  <a:cubicBezTo>
                    <a:pt x="906255" y="0"/>
                    <a:pt x="951477" y="45222"/>
                    <a:pt x="951477" y="101005"/>
                  </a:cubicBezTo>
                  <a:lnTo>
                    <a:pt x="951477" y="127103"/>
                  </a:lnTo>
                  <a:cubicBezTo>
                    <a:pt x="951477" y="153891"/>
                    <a:pt x="940835" y="179583"/>
                    <a:pt x="921893" y="198525"/>
                  </a:cubicBezTo>
                  <a:cubicBezTo>
                    <a:pt x="902951" y="217467"/>
                    <a:pt x="877260" y="228109"/>
                    <a:pt x="850471" y="228109"/>
                  </a:cubicBezTo>
                  <a:lnTo>
                    <a:pt x="101005" y="228109"/>
                  </a:lnTo>
                  <a:cubicBezTo>
                    <a:pt x="74217" y="228109"/>
                    <a:pt x="48526" y="217467"/>
                    <a:pt x="29584" y="198525"/>
                  </a:cubicBezTo>
                  <a:cubicBezTo>
                    <a:pt x="10642" y="179583"/>
                    <a:pt x="0" y="153891"/>
                    <a:pt x="0" y="127103"/>
                  </a:cubicBezTo>
                  <a:lnTo>
                    <a:pt x="0" y="101005"/>
                  </a:lnTo>
                  <a:cubicBezTo>
                    <a:pt x="0" y="74217"/>
                    <a:pt x="10642" y="48526"/>
                    <a:pt x="29584" y="29584"/>
                  </a:cubicBezTo>
                  <a:cubicBezTo>
                    <a:pt x="48526" y="10642"/>
                    <a:pt x="74217" y="0"/>
                    <a:pt x="101005" y="0"/>
                  </a:cubicBezTo>
                  <a:close/>
                </a:path>
              </a:pathLst>
            </a:custGeom>
            <a:solidFill>
              <a:srgbClr val="05938F"/>
            </a:solidFill>
          </p:spPr>
          <p:txBody>
            <a:bodyPr/>
            <a:lstStyle/>
            <a:p>
              <a:endParaRPr lang="en-PH"/>
            </a:p>
          </p:txBody>
        </p:sp>
        <p:sp>
          <p:nvSpPr>
            <p:cNvPr id="33" name="TextBox 33"/>
            <p:cNvSpPr txBox="1"/>
            <p:nvPr/>
          </p:nvSpPr>
          <p:spPr>
            <a:xfrm>
              <a:off x="0" y="-28575"/>
              <a:ext cx="951477" cy="256684"/>
            </a:xfrm>
            <a:prstGeom prst="rect">
              <a:avLst/>
            </a:prstGeom>
          </p:spPr>
          <p:txBody>
            <a:bodyPr lIns="50800" tIns="50800" rIns="50800" bIns="50800" rtlCol="0" anchor="ctr"/>
            <a:lstStyle/>
            <a:p>
              <a:pPr algn="ctr">
                <a:lnSpc>
                  <a:spcPts val="2595"/>
                </a:lnSpc>
              </a:pPr>
              <a:endParaRPr/>
            </a:p>
          </p:txBody>
        </p:sp>
      </p:grpSp>
      <p:sp>
        <p:nvSpPr>
          <p:cNvPr id="34" name="Freeform 34"/>
          <p:cNvSpPr/>
          <p:nvPr/>
        </p:nvSpPr>
        <p:spPr>
          <a:xfrm>
            <a:off x="8972145" y="5217885"/>
            <a:ext cx="788397" cy="788397"/>
          </a:xfrm>
          <a:custGeom>
            <a:avLst/>
            <a:gdLst/>
            <a:ahLst/>
            <a:cxnLst/>
            <a:rect l="l" t="t" r="r" b="b"/>
            <a:pathLst>
              <a:path w="788397" h="788397">
                <a:moveTo>
                  <a:pt x="0" y="0"/>
                </a:moveTo>
                <a:lnTo>
                  <a:pt x="788397" y="0"/>
                </a:lnTo>
                <a:lnTo>
                  <a:pt x="788397" y="788397"/>
                </a:lnTo>
                <a:lnTo>
                  <a:pt x="0" y="7883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grpSp>
        <p:nvGrpSpPr>
          <p:cNvPr id="35" name="Group 35"/>
          <p:cNvGrpSpPr/>
          <p:nvPr/>
        </p:nvGrpSpPr>
        <p:grpSpPr>
          <a:xfrm>
            <a:off x="12892977" y="5143500"/>
            <a:ext cx="3909073" cy="937168"/>
            <a:chOff x="0" y="0"/>
            <a:chExt cx="951477" cy="228109"/>
          </a:xfrm>
        </p:grpSpPr>
        <p:sp>
          <p:nvSpPr>
            <p:cNvPr id="36" name="Freeform 36"/>
            <p:cNvSpPr/>
            <p:nvPr/>
          </p:nvSpPr>
          <p:spPr>
            <a:xfrm>
              <a:off x="0" y="0"/>
              <a:ext cx="951477" cy="228109"/>
            </a:xfrm>
            <a:custGeom>
              <a:avLst/>
              <a:gdLst/>
              <a:ahLst/>
              <a:cxnLst/>
              <a:rect l="l" t="t" r="r" b="b"/>
              <a:pathLst>
                <a:path w="951477" h="228109">
                  <a:moveTo>
                    <a:pt x="101005" y="0"/>
                  </a:moveTo>
                  <a:lnTo>
                    <a:pt x="850471" y="0"/>
                  </a:lnTo>
                  <a:cubicBezTo>
                    <a:pt x="906255" y="0"/>
                    <a:pt x="951477" y="45222"/>
                    <a:pt x="951477" y="101005"/>
                  </a:cubicBezTo>
                  <a:lnTo>
                    <a:pt x="951477" y="127103"/>
                  </a:lnTo>
                  <a:cubicBezTo>
                    <a:pt x="951477" y="153891"/>
                    <a:pt x="940835" y="179583"/>
                    <a:pt x="921893" y="198525"/>
                  </a:cubicBezTo>
                  <a:cubicBezTo>
                    <a:pt x="902951" y="217467"/>
                    <a:pt x="877260" y="228109"/>
                    <a:pt x="850471" y="228109"/>
                  </a:cubicBezTo>
                  <a:lnTo>
                    <a:pt x="101005" y="228109"/>
                  </a:lnTo>
                  <a:cubicBezTo>
                    <a:pt x="74217" y="228109"/>
                    <a:pt x="48526" y="217467"/>
                    <a:pt x="29584" y="198525"/>
                  </a:cubicBezTo>
                  <a:cubicBezTo>
                    <a:pt x="10642" y="179583"/>
                    <a:pt x="0" y="153891"/>
                    <a:pt x="0" y="127103"/>
                  </a:cubicBezTo>
                  <a:lnTo>
                    <a:pt x="0" y="101005"/>
                  </a:lnTo>
                  <a:cubicBezTo>
                    <a:pt x="0" y="74217"/>
                    <a:pt x="10642" y="48526"/>
                    <a:pt x="29584" y="29584"/>
                  </a:cubicBezTo>
                  <a:cubicBezTo>
                    <a:pt x="48526" y="10642"/>
                    <a:pt x="74217" y="0"/>
                    <a:pt x="101005" y="0"/>
                  </a:cubicBezTo>
                  <a:close/>
                </a:path>
              </a:pathLst>
            </a:custGeom>
            <a:solidFill>
              <a:srgbClr val="05938F"/>
            </a:solidFill>
          </p:spPr>
          <p:txBody>
            <a:bodyPr/>
            <a:lstStyle/>
            <a:p>
              <a:endParaRPr lang="en-PH"/>
            </a:p>
          </p:txBody>
        </p:sp>
        <p:sp>
          <p:nvSpPr>
            <p:cNvPr id="37" name="TextBox 37"/>
            <p:cNvSpPr txBox="1"/>
            <p:nvPr/>
          </p:nvSpPr>
          <p:spPr>
            <a:xfrm>
              <a:off x="0" y="-28575"/>
              <a:ext cx="951477" cy="256684"/>
            </a:xfrm>
            <a:prstGeom prst="rect">
              <a:avLst/>
            </a:prstGeom>
          </p:spPr>
          <p:txBody>
            <a:bodyPr lIns="50800" tIns="50800" rIns="50800" bIns="50800" rtlCol="0" anchor="ctr"/>
            <a:lstStyle/>
            <a:p>
              <a:pPr algn="ctr">
                <a:lnSpc>
                  <a:spcPts val="2595"/>
                </a:lnSpc>
              </a:pPr>
              <a:endParaRPr/>
            </a:p>
          </p:txBody>
        </p:sp>
      </p:grpSp>
      <p:grpSp>
        <p:nvGrpSpPr>
          <p:cNvPr id="38" name="Group 38"/>
          <p:cNvGrpSpPr/>
          <p:nvPr/>
        </p:nvGrpSpPr>
        <p:grpSpPr>
          <a:xfrm>
            <a:off x="6988798" y="6342321"/>
            <a:ext cx="3909073" cy="937168"/>
            <a:chOff x="0" y="0"/>
            <a:chExt cx="951477" cy="228109"/>
          </a:xfrm>
        </p:grpSpPr>
        <p:sp>
          <p:nvSpPr>
            <p:cNvPr id="39" name="Freeform 39"/>
            <p:cNvSpPr/>
            <p:nvPr/>
          </p:nvSpPr>
          <p:spPr>
            <a:xfrm>
              <a:off x="0" y="0"/>
              <a:ext cx="951477" cy="228109"/>
            </a:xfrm>
            <a:custGeom>
              <a:avLst/>
              <a:gdLst/>
              <a:ahLst/>
              <a:cxnLst/>
              <a:rect l="l" t="t" r="r" b="b"/>
              <a:pathLst>
                <a:path w="951477" h="228109">
                  <a:moveTo>
                    <a:pt x="101005" y="0"/>
                  </a:moveTo>
                  <a:lnTo>
                    <a:pt x="850471" y="0"/>
                  </a:lnTo>
                  <a:cubicBezTo>
                    <a:pt x="906255" y="0"/>
                    <a:pt x="951477" y="45222"/>
                    <a:pt x="951477" y="101005"/>
                  </a:cubicBezTo>
                  <a:lnTo>
                    <a:pt x="951477" y="127103"/>
                  </a:lnTo>
                  <a:cubicBezTo>
                    <a:pt x="951477" y="153891"/>
                    <a:pt x="940835" y="179583"/>
                    <a:pt x="921893" y="198525"/>
                  </a:cubicBezTo>
                  <a:cubicBezTo>
                    <a:pt x="902951" y="217467"/>
                    <a:pt x="877260" y="228109"/>
                    <a:pt x="850471" y="228109"/>
                  </a:cubicBezTo>
                  <a:lnTo>
                    <a:pt x="101005" y="228109"/>
                  </a:lnTo>
                  <a:cubicBezTo>
                    <a:pt x="74217" y="228109"/>
                    <a:pt x="48526" y="217467"/>
                    <a:pt x="29584" y="198525"/>
                  </a:cubicBezTo>
                  <a:cubicBezTo>
                    <a:pt x="10642" y="179583"/>
                    <a:pt x="0" y="153891"/>
                    <a:pt x="0" y="127103"/>
                  </a:cubicBezTo>
                  <a:lnTo>
                    <a:pt x="0" y="101005"/>
                  </a:lnTo>
                  <a:cubicBezTo>
                    <a:pt x="0" y="74217"/>
                    <a:pt x="10642" y="48526"/>
                    <a:pt x="29584" y="29584"/>
                  </a:cubicBezTo>
                  <a:cubicBezTo>
                    <a:pt x="48526" y="10642"/>
                    <a:pt x="74217" y="0"/>
                    <a:pt x="101005" y="0"/>
                  </a:cubicBezTo>
                  <a:close/>
                </a:path>
              </a:pathLst>
            </a:custGeom>
            <a:solidFill>
              <a:srgbClr val="05938F"/>
            </a:solidFill>
          </p:spPr>
          <p:txBody>
            <a:bodyPr/>
            <a:lstStyle/>
            <a:p>
              <a:endParaRPr lang="en-PH"/>
            </a:p>
          </p:txBody>
        </p:sp>
        <p:sp>
          <p:nvSpPr>
            <p:cNvPr id="40" name="TextBox 40"/>
            <p:cNvSpPr txBox="1"/>
            <p:nvPr/>
          </p:nvSpPr>
          <p:spPr>
            <a:xfrm>
              <a:off x="0" y="-28575"/>
              <a:ext cx="951477" cy="256684"/>
            </a:xfrm>
            <a:prstGeom prst="rect">
              <a:avLst/>
            </a:prstGeom>
          </p:spPr>
          <p:txBody>
            <a:bodyPr lIns="50800" tIns="50800" rIns="50800" bIns="50800" rtlCol="0" anchor="ctr"/>
            <a:lstStyle/>
            <a:p>
              <a:pPr algn="ctr">
                <a:lnSpc>
                  <a:spcPts val="2595"/>
                </a:lnSpc>
              </a:pPr>
              <a:endParaRPr/>
            </a:p>
          </p:txBody>
        </p:sp>
      </p:grpSp>
      <p:grpSp>
        <p:nvGrpSpPr>
          <p:cNvPr id="41" name="Group 41"/>
          <p:cNvGrpSpPr/>
          <p:nvPr/>
        </p:nvGrpSpPr>
        <p:grpSpPr>
          <a:xfrm>
            <a:off x="10993121" y="6340082"/>
            <a:ext cx="3909073" cy="937168"/>
            <a:chOff x="0" y="0"/>
            <a:chExt cx="951477" cy="228109"/>
          </a:xfrm>
        </p:grpSpPr>
        <p:sp>
          <p:nvSpPr>
            <p:cNvPr id="42" name="Freeform 42"/>
            <p:cNvSpPr/>
            <p:nvPr/>
          </p:nvSpPr>
          <p:spPr>
            <a:xfrm>
              <a:off x="0" y="0"/>
              <a:ext cx="951477" cy="228109"/>
            </a:xfrm>
            <a:custGeom>
              <a:avLst/>
              <a:gdLst/>
              <a:ahLst/>
              <a:cxnLst/>
              <a:rect l="l" t="t" r="r" b="b"/>
              <a:pathLst>
                <a:path w="951477" h="228109">
                  <a:moveTo>
                    <a:pt x="101005" y="0"/>
                  </a:moveTo>
                  <a:lnTo>
                    <a:pt x="850471" y="0"/>
                  </a:lnTo>
                  <a:cubicBezTo>
                    <a:pt x="906255" y="0"/>
                    <a:pt x="951477" y="45222"/>
                    <a:pt x="951477" y="101005"/>
                  </a:cubicBezTo>
                  <a:lnTo>
                    <a:pt x="951477" y="127103"/>
                  </a:lnTo>
                  <a:cubicBezTo>
                    <a:pt x="951477" y="153891"/>
                    <a:pt x="940835" y="179583"/>
                    <a:pt x="921893" y="198525"/>
                  </a:cubicBezTo>
                  <a:cubicBezTo>
                    <a:pt x="902951" y="217467"/>
                    <a:pt x="877260" y="228109"/>
                    <a:pt x="850471" y="228109"/>
                  </a:cubicBezTo>
                  <a:lnTo>
                    <a:pt x="101005" y="228109"/>
                  </a:lnTo>
                  <a:cubicBezTo>
                    <a:pt x="74217" y="228109"/>
                    <a:pt x="48526" y="217467"/>
                    <a:pt x="29584" y="198525"/>
                  </a:cubicBezTo>
                  <a:cubicBezTo>
                    <a:pt x="10642" y="179583"/>
                    <a:pt x="0" y="153891"/>
                    <a:pt x="0" y="127103"/>
                  </a:cubicBezTo>
                  <a:lnTo>
                    <a:pt x="0" y="101005"/>
                  </a:lnTo>
                  <a:cubicBezTo>
                    <a:pt x="0" y="74217"/>
                    <a:pt x="10642" y="48526"/>
                    <a:pt x="29584" y="29584"/>
                  </a:cubicBezTo>
                  <a:cubicBezTo>
                    <a:pt x="48526" y="10642"/>
                    <a:pt x="74217" y="0"/>
                    <a:pt x="101005" y="0"/>
                  </a:cubicBezTo>
                  <a:close/>
                </a:path>
              </a:pathLst>
            </a:custGeom>
            <a:solidFill>
              <a:srgbClr val="05938F"/>
            </a:solidFill>
          </p:spPr>
          <p:txBody>
            <a:bodyPr/>
            <a:lstStyle/>
            <a:p>
              <a:endParaRPr lang="en-PH"/>
            </a:p>
          </p:txBody>
        </p:sp>
        <p:sp>
          <p:nvSpPr>
            <p:cNvPr id="43" name="TextBox 43"/>
            <p:cNvSpPr txBox="1"/>
            <p:nvPr/>
          </p:nvSpPr>
          <p:spPr>
            <a:xfrm>
              <a:off x="0" y="-28575"/>
              <a:ext cx="951477" cy="256684"/>
            </a:xfrm>
            <a:prstGeom prst="rect">
              <a:avLst/>
            </a:prstGeom>
          </p:spPr>
          <p:txBody>
            <a:bodyPr lIns="50800" tIns="50800" rIns="50800" bIns="50800" rtlCol="0" anchor="ctr"/>
            <a:lstStyle/>
            <a:p>
              <a:pPr algn="ctr">
                <a:lnSpc>
                  <a:spcPts val="2595"/>
                </a:lnSpc>
              </a:pPr>
              <a:endParaRPr/>
            </a:p>
          </p:txBody>
        </p:sp>
      </p:grpSp>
      <p:sp>
        <p:nvSpPr>
          <p:cNvPr id="44" name="Freeform 44"/>
          <p:cNvSpPr/>
          <p:nvPr/>
        </p:nvSpPr>
        <p:spPr>
          <a:xfrm>
            <a:off x="12988227" y="5217885"/>
            <a:ext cx="772371" cy="772371"/>
          </a:xfrm>
          <a:custGeom>
            <a:avLst/>
            <a:gdLst/>
            <a:ahLst/>
            <a:cxnLst/>
            <a:rect l="l" t="t" r="r" b="b"/>
            <a:pathLst>
              <a:path w="772371" h="772371">
                <a:moveTo>
                  <a:pt x="0" y="0"/>
                </a:moveTo>
                <a:lnTo>
                  <a:pt x="772371" y="0"/>
                </a:lnTo>
                <a:lnTo>
                  <a:pt x="772371" y="772371"/>
                </a:lnTo>
                <a:lnTo>
                  <a:pt x="0" y="7723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45" name="Freeform 45"/>
          <p:cNvSpPr/>
          <p:nvPr/>
        </p:nvSpPr>
        <p:spPr>
          <a:xfrm>
            <a:off x="7103173" y="6412228"/>
            <a:ext cx="823228" cy="823228"/>
          </a:xfrm>
          <a:custGeom>
            <a:avLst/>
            <a:gdLst/>
            <a:ahLst/>
            <a:cxnLst/>
            <a:rect l="l" t="t" r="r" b="b"/>
            <a:pathLst>
              <a:path w="823228" h="823228">
                <a:moveTo>
                  <a:pt x="0" y="0"/>
                </a:moveTo>
                <a:lnTo>
                  <a:pt x="823228" y="0"/>
                </a:lnTo>
                <a:lnTo>
                  <a:pt x="823228" y="823228"/>
                </a:lnTo>
                <a:lnTo>
                  <a:pt x="0" y="82322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46" name="Freeform 46"/>
          <p:cNvSpPr/>
          <p:nvPr/>
        </p:nvSpPr>
        <p:spPr>
          <a:xfrm>
            <a:off x="11081525" y="6412228"/>
            <a:ext cx="788397" cy="788397"/>
          </a:xfrm>
          <a:custGeom>
            <a:avLst/>
            <a:gdLst/>
            <a:ahLst/>
            <a:cxnLst/>
            <a:rect l="l" t="t" r="r" b="b"/>
            <a:pathLst>
              <a:path w="788397" h="788397">
                <a:moveTo>
                  <a:pt x="0" y="0"/>
                </a:moveTo>
                <a:lnTo>
                  <a:pt x="788397" y="0"/>
                </a:lnTo>
                <a:lnTo>
                  <a:pt x="788397" y="788397"/>
                </a:lnTo>
                <a:lnTo>
                  <a:pt x="0" y="78839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PH"/>
          </a:p>
        </p:txBody>
      </p:sp>
      <p:sp>
        <p:nvSpPr>
          <p:cNvPr id="47" name="TextBox 47"/>
          <p:cNvSpPr txBox="1"/>
          <p:nvPr/>
        </p:nvSpPr>
        <p:spPr>
          <a:xfrm>
            <a:off x="5902594" y="5167881"/>
            <a:ext cx="2616054" cy="694209"/>
          </a:xfrm>
          <a:prstGeom prst="rect">
            <a:avLst/>
          </a:prstGeom>
        </p:spPr>
        <p:txBody>
          <a:bodyPr lIns="0" tIns="0" rIns="0" bIns="0" rtlCol="0" anchor="t">
            <a:spAutoFit/>
          </a:bodyPr>
          <a:lstStyle/>
          <a:p>
            <a:pPr algn="l">
              <a:lnSpc>
                <a:spcPts val="5724"/>
              </a:lnSpc>
            </a:pPr>
            <a:r>
              <a:rPr lang="en-US" sz="3180">
                <a:solidFill>
                  <a:srgbClr val="FFFFFF"/>
                </a:solidFill>
                <a:latin typeface="Poppins"/>
                <a:ea typeface="Poppins"/>
                <a:cs typeface="Poppins"/>
                <a:sym typeface="Poppins"/>
              </a:rPr>
              <a:t>Cost</a:t>
            </a:r>
          </a:p>
        </p:txBody>
      </p:sp>
      <p:sp>
        <p:nvSpPr>
          <p:cNvPr id="48" name="TextBox 48"/>
          <p:cNvSpPr txBox="1"/>
          <p:nvPr/>
        </p:nvSpPr>
        <p:spPr>
          <a:xfrm>
            <a:off x="9817316" y="5120133"/>
            <a:ext cx="2895478" cy="917226"/>
          </a:xfrm>
          <a:prstGeom prst="rect">
            <a:avLst/>
          </a:prstGeom>
        </p:spPr>
        <p:txBody>
          <a:bodyPr lIns="0" tIns="0" rIns="0" bIns="0" rtlCol="0" anchor="t">
            <a:spAutoFit/>
          </a:bodyPr>
          <a:lstStyle/>
          <a:p>
            <a:pPr algn="l">
              <a:lnSpc>
                <a:spcPts val="3682"/>
              </a:lnSpc>
            </a:pPr>
            <a:r>
              <a:rPr lang="en-US" sz="2630">
                <a:solidFill>
                  <a:srgbClr val="FFFFFF"/>
                </a:solidFill>
                <a:latin typeface="Poppins"/>
                <a:ea typeface="Poppins"/>
                <a:cs typeface="Poppins"/>
                <a:sym typeface="Poppins"/>
              </a:rPr>
              <a:t>Bandwidth or data rate</a:t>
            </a:r>
          </a:p>
        </p:txBody>
      </p:sp>
      <p:sp>
        <p:nvSpPr>
          <p:cNvPr id="49" name="TextBox 49"/>
          <p:cNvSpPr txBox="1"/>
          <p:nvPr/>
        </p:nvSpPr>
        <p:spPr>
          <a:xfrm>
            <a:off x="8031176" y="6353997"/>
            <a:ext cx="2670335" cy="704266"/>
          </a:xfrm>
          <a:prstGeom prst="rect">
            <a:avLst/>
          </a:prstGeom>
        </p:spPr>
        <p:txBody>
          <a:bodyPr lIns="0" tIns="0" rIns="0" bIns="0" rtlCol="0" anchor="t">
            <a:spAutoFit/>
          </a:bodyPr>
          <a:lstStyle/>
          <a:p>
            <a:pPr algn="l">
              <a:lnSpc>
                <a:spcPts val="5843"/>
              </a:lnSpc>
            </a:pPr>
            <a:r>
              <a:rPr lang="en-US" sz="3246">
                <a:solidFill>
                  <a:srgbClr val="FFFFFF"/>
                </a:solidFill>
                <a:latin typeface="Poppins"/>
                <a:ea typeface="Poppins"/>
                <a:cs typeface="Poppins"/>
                <a:sym typeface="Poppins"/>
              </a:rPr>
              <a:t>Interference</a:t>
            </a:r>
          </a:p>
        </p:txBody>
      </p:sp>
      <p:sp>
        <p:nvSpPr>
          <p:cNvPr id="50" name="TextBox 50"/>
          <p:cNvSpPr txBox="1"/>
          <p:nvPr/>
        </p:nvSpPr>
        <p:spPr>
          <a:xfrm>
            <a:off x="11974697" y="6252185"/>
            <a:ext cx="2442797" cy="983271"/>
          </a:xfrm>
          <a:prstGeom prst="rect">
            <a:avLst/>
          </a:prstGeom>
        </p:spPr>
        <p:txBody>
          <a:bodyPr lIns="0" tIns="0" rIns="0" bIns="0" rtlCol="0" anchor="t">
            <a:spAutoFit/>
          </a:bodyPr>
          <a:lstStyle/>
          <a:p>
            <a:pPr algn="l">
              <a:lnSpc>
                <a:spcPts val="3971"/>
              </a:lnSpc>
            </a:pPr>
            <a:r>
              <a:rPr lang="en-US" sz="2647">
                <a:solidFill>
                  <a:srgbClr val="FFFFFF"/>
                </a:solidFill>
                <a:latin typeface="Poppins"/>
                <a:ea typeface="Poppins"/>
                <a:cs typeface="Poppins"/>
                <a:sym typeface="Poppins"/>
              </a:rPr>
              <a:t>Need for repeaters </a:t>
            </a:r>
          </a:p>
        </p:txBody>
      </p:sp>
      <p:sp>
        <p:nvSpPr>
          <p:cNvPr id="51" name="TextBox 51"/>
          <p:cNvSpPr txBox="1"/>
          <p:nvPr/>
        </p:nvSpPr>
        <p:spPr>
          <a:xfrm>
            <a:off x="13865373" y="5098114"/>
            <a:ext cx="2895478" cy="917226"/>
          </a:xfrm>
          <a:prstGeom prst="rect">
            <a:avLst/>
          </a:prstGeom>
        </p:spPr>
        <p:txBody>
          <a:bodyPr lIns="0" tIns="0" rIns="0" bIns="0" rtlCol="0" anchor="t">
            <a:spAutoFit/>
          </a:bodyPr>
          <a:lstStyle/>
          <a:p>
            <a:pPr algn="l">
              <a:lnSpc>
                <a:spcPts val="3682"/>
              </a:lnSpc>
            </a:pPr>
            <a:r>
              <a:rPr lang="en-US" sz="2630">
                <a:solidFill>
                  <a:srgbClr val="FFFFFF"/>
                </a:solidFill>
                <a:latin typeface="Poppins"/>
                <a:ea typeface="Poppins"/>
                <a:cs typeface="Poppins"/>
                <a:sym typeface="Poppins"/>
              </a:rPr>
              <a:t>Attenuation at high frequency</a:t>
            </a:r>
          </a:p>
        </p:txBody>
      </p:sp>
      <p:sp>
        <p:nvSpPr>
          <p:cNvPr id="54" name="TextBox 54"/>
          <p:cNvSpPr txBox="1"/>
          <p:nvPr/>
        </p:nvSpPr>
        <p:spPr>
          <a:xfrm>
            <a:off x="859533" y="163486"/>
            <a:ext cx="7694494" cy="582595"/>
          </a:xfrm>
          <a:prstGeom prst="rect">
            <a:avLst/>
          </a:prstGeom>
        </p:spPr>
        <p:txBody>
          <a:bodyPr lIns="0" tIns="0" rIns="0" bIns="0" rtlCol="0" anchor="t">
            <a:spAutoFit/>
          </a:bodyPr>
          <a:lstStyle/>
          <a:p>
            <a:pPr marL="0" lvl="0" indent="0" algn="l">
              <a:lnSpc>
                <a:spcPts val="4238"/>
              </a:lnSpc>
              <a:spcBef>
                <a:spcPct val="0"/>
              </a:spcBef>
            </a:pPr>
            <a:r>
              <a:rPr lang="en-US" sz="3784" b="1" spc="-113">
                <a:solidFill>
                  <a:srgbClr val="FFFFFF"/>
                </a:solidFill>
                <a:latin typeface="Poppins Bold"/>
                <a:ea typeface="Poppins Bold"/>
                <a:cs typeface="Poppins Bold"/>
                <a:sym typeface="Poppins Bold"/>
              </a:rPr>
              <a:t>2.3 Network Transmission Media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aphicFrame>
        <p:nvGraphicFramePr>
          <p:cNvPr id="7" name="Table 7"/>
          <p:cNvGraphicFramePr>
            <a:graphicFrameLocks noGrp="1"/>
          </p:cNvGraphicFramePr>
          <p:nvPr/>
        </p:nvGraphicFramePr>
        <p:xfrm>
          <a:off x="2323076" y="1662807"/>
          <a:ext cx="13715724" cy="7239000"/>
        </p:xfrm>
        <a:graphic>
          <a:graphicData uri="http://schemas.openxmlformats.org/drawingml/2006/table">
            <a:tbl>
              <a:tblPr/>
              <a:tblGrid>
                <a:gridCol w="3428931">
                  <a:extLst>
                    <a:ext uri="{9D8B030D-6E8A-4147-A177-3AD203B41FA5}">
                      <a16:colId xmlns:a16="http://schemas.microsoft.com/office/drawing/2014/main" val="20000"/>
                    </a:ext>
                  </a:extLst>
                </a:gridCol>
                <a:gridCol w="3428931">
                  <a:extLst>
                    <a:ext uri="{9D8B030D-6E8A-4147-A177-3AD203B41FA5}">
                      <a16:colId xmlns:a16="http://schemas.microsoft.com/office/drawing/2014/main" val="20001"/>
                    </a:ext>
                  </a:extLst>
                </a:gridCol>
                <a:gridCol w="3428931">
                  <a:extLst>
                    <a:ext uri="{9D8B030D-6E8A-4147-A177-3AD203B41FA5}">
                      <a16:colId xmlns:a16="http://schemas.microsoft.com/office/drawing/2014/main" val="20002"/>
                    </a:ext>
                  </a:extLst>
                </a:gridCol>
                <a:gridCol w="3428931">
                  <a:extLst>
                    <a:ext uri="{9D8B030D-6E8A-4147-A177-3AD203B41FA5}">
                      <a16:colId xmlns:a16="http://schemas.microsoft.com/office/drawing/2014/main" val="20003"/>
                    </a:ext>
                  </a:extLst>
                </a:gridCol>
              </a:tblGrid>
              <a:tr h="1040606">
                <a:tc>
                  <a:txBody>
                    <a:bodyPr/>
                    <a:lstStyle/>
                    <a:p>
                      <a:pPr algn="ctr">
                        <a:lnSpc>
                          <a:spcPts val="1904"/>
                        </a:lnSpc>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9999"/>
                    </a:solidFill>
                  </a:tcPr>
                </a:tc>
                <a:tc>
                  <a:txBody>
                    <a:bodyPr/>
                    <a:lstStyle/>
                    <a:p>
                      <a:pPr algn="ctr">
                        <a:lnSpc>
                          <a:spcPts val="3304"/>
                        </a:lnSpc>
                        <a:defRPr/>
                      </a:pPr>
                      <a:r>
                        <a:rPr lang="en-US" sz="2360" b="1">
                          <a:solidFill>
                            <a:srgbClr val="000000"/>
                          </a:solidFill>
                          <a:latin typeface="Open Sans Bold"/>
                          <a:ea typeface="Open Sans Bold"/>
                          <a:cs typeface="Open Sans Bold"/>
                          <a:sym typeface="Open Sans Bold"/>
                        </a:rPr>
                        <a:t>Radio</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9999"/>
                    </a:solidFill>
                  </a:tcPr>
                </a:tc>
                <a:tc>
                  <a:txBody>
                    <a:bodyPr/>
                    <a:lstStyle/>
                    <a:p>
                      <a:pPr algn="ctr">
                        <a:lnSpc>
                          <a:spcPts val="3304"/>
                        </a:lnSpc>
                        <a:defRPr/>
                      </a:pPr>
                      <a:r>
                        <a:rPr lang="en-US" sz="2360" b="1">
                          <a:solidFill>
                            <a:srgbClr val="000000"/>
                          </a:solidFill>
                          <a:latin typeface="Open Sans Bold"/>
                          <a:ea typeface="Open Sans Bold"/>
                          <a:cs typeface="Open Sans Bold"/>
                          <a:sym typeface="Open Sans Bold"/>
                        </a:rPr>
                        <a:t>Microwave</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9999"/>
                    </a:solidFill>
                  </a:tcPr>
                </a:tc>
                <a:tc>
                  <a:txBody>
                    <a:bodyPr/>
                    <a:lstStyle/>
                    <a:p>
                      <a:pPr algn="ctr">
                        <a:lnSpc>
                          <a:spcPts val="3304"/>
                        </a:lnSpc>
                        <a:defRPr/>
                      </a:pPr>
                      <a:r>
                        <a:rPr lang="en-US" sz="2360" b="1">
                          <a:solidFill>
                            <a:srgbClr val="000000"/>
                          </a:solidFill>
                          <a:latin typeface="Open Sans Bold"/>
                          <a:ea typeface="Open Sans Bold"/>
                          <a:cs typeface="Open Sans Bold"/>
                          <a:sym typeface="Open Sans Bold"/>
                        </a:rPr>
                        <a:t>Infrared</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9999"/>
                    </a:solidFill>
                  </a:tcPr>
                </a:tc>
                <a:extLst>
                  <a:ext uri="{0D108BD9-81ED-4DB2-BD59-A6C34878D82A}">
                    <a16:rowId xmlns:a16="http://schemas.microsoft.com/office/drawing/2014/main" val="10000"/>
                  </a:ext>
                </a:extLst>
              </a:tr>
              <a:tr h="904875">
                <a:tc>
                  <a:txBody>
                    <a:bodyPr/>
                    <a:lstStyle/>
                    <a:p>
                      <a:pPr algn="ctr">
                        <a:lnSpc>
                          <a:spcPts val="2604"/>
                        </a:lnSpc>
                        <a:defRPr/>
                      </a:pPr>
                      <a:r>
                        <a:rPr lang="en-US" sz="1860" b="1">
                          <a:solidFill>
                            <a:srgbClr val="000000"/>
                          </a:solidFill>
                          <a:latin typeface="Open Sans Bold"/>
                          <a:ea typeface="Open Sans Bold"/>
                          <a:cs typeface="Open Sans Bold"/>
                          <a:sym typeface="Open Sans Bold"/>
                        </a:rPr>
                        <a:t>Frequency</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ctr">
                        <a:lnSpc>
                          <a:spcPts val="2604"/>
                        </a:lnSpc>
                        <a:defRPr/>
                      </a:pPr>
                      <a:r>
                        <a:rPr lang="en-US" sz="1860">
                          <a:solidFill>
                            <a:srgbClr val="000000"/>
                          </a:solidFill>
                          <a:latin typeface="Open Sans"/>
                          <a:ea typeface="Open Sans"/>
                          <a:cs typeface="Open Sans"/>
                          <a:sym typeface="Open Sans"/>
                        </a:rPr>
                        <a:t>3kHz - 3GHz</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3 - 300 GHz</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300 GHz- 400 THz </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1"/>
                  </a:ext>
                </a:extLst>
              </a:tr>
              <a:tr h="904875">
                <a:tc>
                  <a:txBody>
                    <a:bodyPr/>
                    <a:lstStyle/>
                    <a:p>
                      <a:pPr algn="ctr">
                        <a:lnSpc>
                          <a:spcPts val="2604"/>
                        </a:lnSpc>
                        <a:defRPr/>
                      </a:pPr>
                      <a:r>
                        <a:rPr lang="en-US" sz="1860" b="1">
                          <a:solidFill>
                            <a:srgbClr val="000000"/>
                          </a:solidFill>
                          <a:latin typeface="Open Sans Bold"/>
                          <a:ea typeface="Open Sans Bold"/>
                          <a:cs typeface="Open Sans Bold"/>
                          <a:sym typeface="Open Sans Bold"/>
                        </a:rPr>
                        <a:t>Bandwidth or data rate</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ctr">
                        <a:lnSpc>
                          <a:spcPts val="2604"/>
                        </a:lnSpc>
                        <a:defRPr/>
                      </a:pPr>
                      <a:r>
                        <a:rPr lang="en-US" sz="1860">
                          <a:solidFill>
                            <a:srgbClr val="000000"/>
                          </a:solidFill>
                          <a:latin typeface="Open Sans"/>
                          <a:ea typeface="Open Sans"/>
                          <a:cs typeface="Open Sans"/>
                          <a:sym typeface="Open Sans"/>
                        </a:rPr>
                        <a:t>3rd</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2nd</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1st</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2"/>
                  </a:ext>
                </a:extLst>
              </a:tr>
              <a:tr h="904875">
                <a:tc>
                  <a:txBody>
                    <a:bodyPr/>
                    <a:lstStyle/>
                    <a:p>
                      <a:pPr algn="ctr">
                        <a:lnSpc>
                          <a:spcPts val="2604"/>
                        </a:lnSpc>
                        <a:defRPr/>
                      </a:pPr>
                      <a:r>
                        <a:rPr lang="en-US" sz="1860" b="1">
                          <a:solidFill>
                            <a:srgbClr val="000000"/>
                          </a:solidFill>
                          <a:latin typeface="Open Sans Bold"/>
                          <a:ea typeface="Open Sans Bold"/>
                          <a:cs typeface="Open Sans Bold"/>
                          <a:sym typeface="Open Sans Bold"/>
                        </a:rPr>
                        <a:t>Attenuation due to rain</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ctr">
                        <a:lnSpc>
                          <a:spcPts val="2604"/>
                        </a:lnSpc>
                        <a:defRPr/>
                      </a:pPr>
                      <a:r>
                        <a:rPr lang="en-US" sz="1860">
                          <a:solidFill>
                            <a:srgbClr val="000000"/>
                          </a:solidFill>
                          <a:latin typeface="Open Sans"/>
                          <a:ea typeface="Open Sans"/>
                          <a:cs typeface="Open Sans"/>
                          <a:sym typeface="Open Sans"/>
                        </a:rPr>
                        <a:t>3rd</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2nd</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1st</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3"/>
                  </a:ext>
                </a:extLst>
              </a:tr>
              <a:tr h="904875">
                <a:tc>
                  <a:txBody>
                    <a:bodyPr/>
                    <a:lstStyle/>
                    <a:p>
                      <a:pPr algn="ctr">
                        <a:lnSpc>
                          <a:spcPts val="2604"/>
                        </a:lnSpc>
                        <a:defRPr/>
                      </a:pPr>
                      <a:r>
                        <a:rPr lang="en-US" sz="1860" b="1">
                          <a:solidFill>
                            <a:srgbClr val="000000"/>
                          </a:solidFill>
                          <a:latin typeface="Open Sans Bold"/>
                          <a:ea typeface="Open Sans Bold"/>
                          <a:cs typeface="Open Sans Bold"/>
                          <a:sym typeface="Open Sans Bold"/>
                        </a:rPr>
                        <a:t>Need for repeaters</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ctr">
                        <a:lnSpc>
                          <a:spcPts val="2604"/>
                        </a:lnSpc>
                        <a:defRPr/>
                      </a:pPr>
                      <a:r>
                        <a:rPr lang="en-US" sz="1860">
                          <a:solidFill>
                            <a:srgbClr val="000000"/>
                          </a:solidFill>
                          <a:latin typeface="Open Sans"/>
                          <a:ea typeface="Open Sans"/>
                          <a:cs typeface="Open Sans"/>
                          <a:sym typeface="Open Sans"/>
                        </a:rPr>
                        <a:t>3rd</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2nd</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1st</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4"/>
                  </a:ext>
                </a:extLst>
              </a:tr>
              <a:tr h="1289447">
                <a:tc>
                  <a:txBody>
                    <a:bodyPr/>
                    <a:lstStyle/>
                    <a:p>
                      <a:pPr algn="ctr">
                        <a:lnSpc>
                          <a:spcPts val="2604"/>
                        </a:lnSpc>
                        <a:defRPr/>
                      </a:pPr>
                      <a:r>
                        <a:rPr lang="en-US" sz="1860" b="1">
                          <a:solidFill>
                            <a:srgbClr val="000000"/>
                          </a:solidFill>
                          <a:latin typeface="Open Sans Bold"/>
                          <a:ea typeface="Open Sans Bold"/>
                          <a:cs typeface="Open Sans Bold"/>
                          <a:sym typeface="Open Sans Bold"/>
                        </a:rPr>
                        <a:t>Directional focusing capability</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ctr">
                        <a:lnSpc>
                          <a:spcPts val="2604"/>
                        </a:lnSpc>
                        <a:defRPr/>
                      </a:pPr>
                      <a:r>
                        <a:rPr lang="en-US" sz="1860">
                          <a:solidFill>
                            <a:srgbClr val="000000"/>
                          </a:solidFill>
                          <a:latin typeface="Open Sans"/>
                          <a:ea typeface="Open Sans"/>
                          <a:cs typeface="Open Sans"/>
                          <a:sym typeface="Open Sans"/>
                        </a:rPr>
                        <a:t>3rd</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2nd</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1st</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5"/>
                  </a:ext>
                </a:extLst>
              </a:tr>
              <a:tr h="1289447">
                <a:tc>
                  <a:txBody>
                    <a:bodyPr/>
                    <a:lstStyle/>
                    <a:p>
                      <a:pPr algn="ctr">
                        <a:lnSpc>
                          <a:spcPts val="2604"/>
                        </a:lnSpc>
                        <a:defRPr/>
                      </a:pPr>
                      <a:r>
                        <a:rPr lang="en-US" sz="1860" b="1">
                          <a:solidFill>
                            <a:srgbClr val="000000"/>
                          </a:solidFill>
                          <a:latin typeface="Open Sans Bold"/>
                          <a:ea typeface="Open Sans Bold"/>
                          <a:cs typeface="Open Sans Bold"/>
                          <a:sym typeface="Open Sans Bold"/>
                        </a:rPr>
                        <a:t>Penetration through a wall </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ctr">
                        <a:lnSpc>
                          <a:spcPts val="2604"/>
                        </a:lnSpc>
                        <a:defRPr/>
                      </a:pPr>
                      <a:r>
                        <a:rPr lang="en-US" sz="1860">
                          <a:solidFill>
                            <a:srgbClr val="000000"/>
                          </a:solidFill>
                          <a:latin typeface="Open Sans"/>
                          <a:ea typeface="Open Sans"/>
                          <a:cs typeface="Open Sans"/>
                          <a:sym typeface="Open Sans"/>
                        </a:rPr>
                        <a:t>1st</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2nd</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04"/>
                        </a:lnSpc>
                        <a:defRPr/>
                      </a:pPr>
                      <a:r>
                        <a:rPr lang="en-US" sz="1860">
                          <a:solidFill>
                            <a:srgbClr val="000000"/>
                          </a:solidFill>
                          <a:latin typeface="Open Sans"/>
                          <a:ea typeface="Open Sans"/>
                          <a:cs typeface="Open Sans"/>
                          <a:sym typeface="Open Sans"/>
                        </a:rPr>
                        <a:t>3rd</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6"/>
                  </a:ext>
                </a:extLst>
              </a:tr>
            </a:tbl>
          </a:graphicData>
        </a:graphic>
      </p:graphicFrame>
      <p:sp>
        <p:nvSpPr>
          <p:cNvPr id="8" name="TextBox 8"/>
          <p:cNvSpPr txBox="1"/>
          <p:nvPr/>
        </p:nvSpPr>
        <p:spPr>
          <a:xfrm>
            <a:off x="16396518" y="4531236"/>
            <a:ext cx="1725565" cy="889212"/>
          </a:xfrm>
          <a:prstGeom prst="rect">
            <a:avLst/>
          </a:prstGeom>
        </p:spPr>
        <p:txBody>
          <a:bodyPr lIns="0" tIns="0" rIns="0" bIns="0" rtlCol="0" anchor="t">
            <a:spAutoFit/>
          </a:bodyPr>
          <a:lstStyle/>
          <a:p>
            <a:pPr algn="ctr">
              <a:lnSpc>
                <a:spcPts val="2353"/>
              </a:lnSpc>
            </a:pPr>
            <a:r>
              <a:rPr lang="en-US" sz="1680" b="1">
                <a:solidFill>
                  <a:srgbClr val="000000"/>
                </a:solidFill>
                <a:latin typeface="Canva Sans Bold"/>
                <a:ea typeface="Canva Sans Bold"/>
                <a:cs typeface="Canva Sans Bold"/>
                <a:sym typeface="Canva Sans Bold"/>
              </a:rPr>
              <a:t>only suitable for indoor applications</a:t>
            </a:r>
          </a:p>
        </p:txBody>
      </p:sp>
      <p:sp>
        <p:nvSpPr>
          <p:cNvPr id="9" name="TextBox 9"/>
          <p:cNvSpPr txBox="1"/>
          <p:nvPr/>
        </p:nvSpPr>
        <p:spPr>
          <a:xfrm>
            <a:off x="6647386" y="9220200"/>
            <a:ext cx="1725565" cy="889212"/>
          </a:xfrm>
          <a:prstGeom prst="rect">
            <a:avLst/>
          </a:prstGeom>
        </p:spPr>
        <p:txBody>
          <a:bodyPr lIns="0" tIns="0" rIns="0" bIns="0" rtlCol="0" anchor="t">
            <a:spAutoFit/>
          </a:bodyPr>
          <a:lstStyle/>
          <a:p>
            <a:pPr algn="ctr">
              <a:lnSpc>
                <a:spcPts val="2353"/>
              </a:lnSpc>
            </a:pPr>
            <a:r>
              <a:rPr lang="en-US" sz="1680" b="1">
                <a:solidFill>
                  <a:srgbClr val="000000"/>
                </a:solidFill>
                <a:latin typeface="Canva Sans Bold"/>
                <a:ea typeface="Canva Sans Bold"/>
                <a:cs typeface="Canva Sans Bold"/>
                <a:sym typeface="Canva Sans Bold"/>
              </a:rPr>
              <a:t>good for long distance communication</a:t>
            </a:r>
          </a:p>
        </p:txBody>
      </p:sp>
      <p:sp>
        <p:nvSpPr>
          <p:cNvPr id="10" name="AutoShape 10"/>
          <p:cNvSpPr/>
          <p:nvPr/>
        </p:nvSpPr>
        <p:spPr>
          <a:xfrm flipH="1">
            <a:off x="14934906" y="4994893"/>
            <a:ext cx="1461611" cy="148607"/>
          </a:xfrm>
          <a:prstGeom prst="line">
            <a:avLst/>
          </a:prstGeom>
          <a:ln w="38100" cap="flat">
            <a:solidFill>
              <a:srgbClr val="000000"/>
            </a:solidFill>
            <a:prstDash val="solid"/>
            <a:headEnd type="none" w="sm" len="sm"/>
            <a:tailEnd type="arrow" w="med" len="sm"/>
          </a:ln>
        </p:spPr>
        <p:txBody>
          <a:bodyPr/>
          <a:lstStyle/>
          <a:p>
            <a:endParaRPr lang="en-PH"/>
          </a:p>
        </p:txBody>
      </p:sp>
      <p:sp>
        <p:nvSpPr>
          <p:cNvPr id="11" name="AutoShape 11"/>
          <p:cNvSpPr/>
          <p:nvPr/>
        </p:nvSpPr>
        <p:spPr>
          <a:xfrm flipV="1">
            <a:off x="7510168" y="8596411"/>
            <a:ext cx="1927" cy="305396"/>
          </a:xfrm>
          <a:prstGeom prst="line">
            <a:avLst/>
          </a:prstGeom>
          <a:ln w="38100" cap="flat">
            <a:solidFill>
              <a:srgbClr val="000000"/>
            </a:solidFill>
            <a:prstDash val="solid"/>
            <a:headEnd type="none" w="sm" len="sm"/>
            <a:tailEnd type="arrow" w="med" len="sm"/>
          </a:ln>
        </p:spPr>
        <p:txBody>
          <a:bodyPr/>
          <a:lstStyle/>
          <a:p>
            <a:endParaRPr lang="en-PH"/>
          </a:p>
        </p:txBody>
      </p:sp>
      <p:sp>
        <p:nvSpPr>
          <p:cNvPr id="12" name="TextBox 12"/>
          <p:cNvSpPr txBox="1"/>
          <p:nvPr/>
        </p:nvSpPr>
        <p:spPr>
          <a:xfrm>
            <a:off x="859533" y="163486"/>
            <a:ext cx="7694494" cy="582595"/>
          </a:xfrm>
          <a:prstGeom prst="rect">
            <a:avLst/>
          </a:prstGeom>
        </p:spPr>
        <p:txBody>
          <a:bodyPr lIns="0" tIns="0" rIns="0" bIns="0" rtlCol="0" anchor="t">
            <a:spAutoFit/>
          </a:bodyPr>
          <a:lstStyle/>
          <a:p>
            <a:pPr marL="0" lvl="0" indent="0" algn="l">
              <a:lnSpc>
                <a:spcPts val="4238"/>
              </a:lnSpc>
              <a:spcBef>
                <a:spcPct val="0"/>
              </a:spcBef>
            </a:pPr>
            <a:r>
              <a:rPr lang="en-US" sz="3784" b="1" spc="-113">
                <a:solidFill>
                  <a:srgbClr val="FFFFFF"/>
                </a:solidFill>
                <a:latin typeface="Poppins Bold"/>
                <a:ea typeface="Poppins Bold"/>
                <a:cs typeface="Poppins Bold"/>
                <a:sym typeface="Poppins Bold"/>
              </a:rPr>
              <a:t>2.3 Network Transmission Media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384873" y="2378638"/>
            <a:ext cx="5498052" cy="10588"/>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Freeform 6"/>
          <p:cNvSpPr/>
          <p:nvPr/>
        </p:nvSpPr>
        <p:spPr>
          <a:xfrm>
            <a:off x="10041121" y="4541038"/>
            <a:ext cx="2859197" cy="2716237"/>
          </a:xfrm>
          <a:custGeom>
            <a:avLst/>
            <a:gdLst/>
            <a:ahLst/>
            <a:cxnLst/>
            <a:rect l="l" t="t" r="r" b="b"/>
            <a:pathLst>
              <a:path w="2859197" h="2716237">
                <a:moveTo>
                  <a:pt x="0" y="0"/>
                </a:moveTo>
                <a:lnTo>
                  <a:pt x="2859197" y="0"/>
                </a:lnTo>
                <a:lnTo>
                  <a:pt x="2859197" y="2716237"/>
                </a:lnTo>
                <a:lnTo>
                  <a:pt x="0" y="2716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7" name="TextBox 7"/>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
        <p:nvSpPr>
          <p:cNvPr id="8" name="TextBox 8"/>
          <p:cNvSpPr txBox="1"/>
          <p:nvPr/>
        </p:nvSpPr>
        <p:spPr>
          <a:xfrm>
            <a:off x="384809" y="1627751"/>
            <a:ext cx="1339473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Wide Area Network </a:t>
            </a:r>
          </a:p>
        </p:txBody>
      </p:sp>
      <p:sp>
        <p:nvSpPr>
          <p:cNvPr id="9" name="TextBox 9"/>
          <p:cNvSpPr txBox="1"/>
          <p:nvPr/>
        </p:nvSpPr>
        <p:spPr>
          <a:xfrm>
            <a:off x="5260399" y="2826461"/>
            <a:ext cx="7907168" cy="886428"/>
          </a:xfrm>
          <a:prstGeom prst="rect">
            <a:avLst/>
          </a:prstGeom>
        </p:spPr>
        <p:txBody>
          <a:bodyPr lIns="0" tIns="0" rIns="0" bIns="0" rtlCol="0" anchor="t">
            <a:spAutoFit/>
          </a:bodyPr>
          <a:lstStyle/>
          <a:p>
            <a:pPr algn="l">
              <a:lnSpc>
                <a:spcPts val="3516"/>
              </a:lnSpc>
            </a:pPr>
            <a:r>
              <a:rPr lang="en-US" sz="2511">
                <a:solidFill>
                  <a:srgbClr val="000000"/>
                </a:solidFill>
                <a:latin typeface="Open Sans"/>
                <a:ea typeface="Open Sans"/>
                <a:cs typeface="Open Sans"/>
                <a:sym typeface="Open Sans"/>
              </a:rPr>
              <a:t>In the past, this is how a computer can be accessed by multiple users. </a:t>
            </a:r>
          </a:p>
        </p:txBody>
      </p:sp>
      <p:sp>
        <p:nvSpPr>
          <p:cNvPr id="10" name="TextBox 10"/>
          <p:cNvSpPr txBox="1"/>
          <p:nvPr/>
        </p:nvSpPr>
        <p:spPr>
          <a:xfrm>
            <a:off x="9847673" y="7209650"/>
            <a:ext cx="3795643" cy="430617"/>
          </a:xfrm>
          <a:prstGeom prst="rect">
            <a:avLst/>
          </a:prstGeom>
        </p:spPr>
        <p:txBody>
          <a:bodyPr lIns="0" tIns="0" rIns="0" bIns="0" rtlCol="0" anchor="t">
            <a:spAutoFit/>
          </a:bodyPr>
          <a:lstStyle/>
          <a:p>
            <a:pPr algn="ctr">
              <a:lnSpc>
                <a:spcPts val="3565"/>
              </a:lnSpc>
            </a:pPr>
            <a:r>
              <a:rPr lang="en-US" sz="2546">
                <a:solidFill>
                  <a:srgbClr val="000000"/>
                </a:solidFill>
                <a:latin typeface="Alatsi"/>
                <a:ea typeface="Alatsi"/>
                <a:cs typeface="Alatsi"/>
                <a:sym typeface="Alatsi"/>
              </a:rPr>
              <a:t>Mainframe Computer</a:t>
            </a:r>
          </a:p>
        </p:txBody>
      </p:sp>
      <p:grpSp>
        <p:nvGrpSpPr>
          <p:cNvPr id="11" name="Group 11"/>
          <p:cNvGrpSpPr/>
          <p:nvPr/>
        </p:nvGrpSpPr>
        <p:grpSpPr>
          <a:xfrm>
            <a:off x="3520362" y="4012233"/>
            <a:ext cx="3795643" cy="4393523"/>
            <a:chOff x="0" y="0"/>
            <a:chExt cx="5060858" cy="5858030"/>
          </a:xfrm>
        </p:grpSpPr>
        <p:sp>
          <p:nvSpPr>
            <p:cNvPr id="12" name="Freeform 12"/>
            <p:cNvSpPr/>
            <p:nvPr/>
          </p:nvSpPr>
          <p:spPr>
            <a:xfrm>
              <a:off x="1582965" y="0"/>
              <a:ext cx="1894927" cy="1546734"/>
            </a:xfrm>
            <a:custGeom>
              <a:avLst/>
              <a:gdLst/>
              <a:ahLst/>
              <a:cxnLst/>
              <a:rect l="l" t="t" r="r" b="b"/>
              <a:pathLst>
                <a:path w="1894927" h="1546734">
                  <a:moveTo>
                    <a:pt x="0" y="0"/>
                  </a:moveTo>
                  <a:lnTo>
                    <a:pt x="1894927" y="0"/>
                  </a:lnTo>
                  <a:lnTo>
                    <a:pt x="1894927" y="1546734"/>
                  </a:lnTo>
                  <a:lnTo>
                    <a:pt x="0" y="15467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3" name="Freeform 13"/>
            <p:cNvSpPr/>
            <p:nvPr/>
          </p:nvSpPr>
          <p:spPr>
            <a:xfrm>
              <a:off x="1582965" y="1889634"/>
              <a:ext cx="1894927" cy="1546734"/>
            </a:xfrm>
            <a:custGeom>
              <a:avLst/>
              <a:gdLst/>
              <a:ahLst/>
              <a:cxnLst/>
              <a:rect l="l" t="t" r="r" b="b"/>
              <a:pathLst>
                <a:path w="1894927" h="1546734">
                  <a:moveTo>
                    <a:pt x="0" y="0"/>
                  </a:moveTo>
                  <a:lnTo>
                    <a:pt x="1894927" y="0"/>
                  </a:lnTo>
                  <a:lnTo>
                    <a:pt x="1894927" y="1546734"/>
                  </a:lnTo>
                  <a:lnTo>
                    <a:pt x="0" y="15467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4" name="Freeform 14"/>
            <p:cNvSpPr/>
            <p:nvPr/>
          </p:nvSpPr>
          <p:spPr>
            <a:xfrm>
              <a:off x="1582965" y="3662778"/>
              <a:ext cx="1894927" cy="1546734"/>
            </a:xfrm>
            <a:custGeom>
              <a:avLst/>
              <a:gdLst/>
              <a:ahLst/>
              <a:cxnLst/>
              <a:rect l="l" t="t" r="r" b="b"/>
              <a:pathLst>
                <a:path w="1894927" h="1546734">
                  <a:moveTo>
                    <a:pt x="0" y="0"/>
                  </a:moveTo>
                  <a:lnTo>
                    <a:pt x="1894927" y="0"/>
                  </a:lnTo>
                  <a:lnTo>
                    <a:pt x="1894927" y="1546734"/>
                  </a:lnTo>
                  <a:lnTo>
                    <a:pt x="0" y="15467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5" name="TextBox 15"/>
            <p:cNvSpPr txBox="1"/>
            <p:nvPr/>
          </p:nvSpPr>
          <p:spPr>
            <a:xfrm>
              <a:off x="0" y="5299749"/>
              <a:ext cx="5060858" cy="558281"/>
            </a:xfrm>
            <a:prstGeom prst="rect">
              <a:avLst/>
            </a:prstGeom>
          </p:spPr>
          <p:txBody>
            <a:bodyPr lIns="0" tIns="0" rIns="0" bIns="0" rtlCol="0" anchor="t">
              <a:spAutoFit/>
            </a:bodyPr>
            <a:lstStyle/>
            <a:p>
              <a:pPr algn="ctr">
                <a:lnSpc>
                  <a:spcPts val="3565"/>
                </a:lnSpc>
              </a:pPr>
              <a:r>
                <a:rPr lang="en-US" sz="2546">
                  <a:solidFill>
                    <a:srgbClr val="000000"/>
                  </a:solidFill>
                  <a:latin typeface="Alatsi"/>
                  <a:ea typeface="Alatsi"/>
                  <a:cs typeface="Alatsi"/>
                  <a:sym typeface="Alatsi"/>
                </a:rPr>
                <a:t>Terminal</a:t>
              </a:r>
            </a:p>
          </p:txBody>
        </p:sp>
      </p:grpSp>
      <p:sp>
        <p:nvSpPr>
          <p:cNvPr id="16" name="AutoShape 16"/>
          <p:cNvSpPr/>
          <p:nvPr/>
        </p:nvSpPr>
        <p:spPr>
          <a:xfrm>
            <a:off x="6256343" y="4503449"/>
            <a:ext cx="2336138" cy="18539"/>
          </a:xfrm>
          <a:prstGeom prst="line">
            <a:avLst/>
          </a:prstGeom>
          <a:ln w="38100" cap="flat">
            <a:solidFill>
              <a:srgbClr val="642EC7"/>
            </a:solidFill>
            <a:prstDash val="solid"/>
            <a:headEnd type="oval" w="lg" len="lg"/>
            <a:tailEnd type="oval" w="lg" len="lg"/>
          </a:ln>
        </p:spPr>
        <p:txBody>
          <a:bodyPr/>
          <a:lstStyle/>
          <a:p>
            <a:endParaRPr lang="en-PH"/>
          </a:p>
        </p:txBody>
      </p:sp>
      <p:sp>
        <p:nvSpPr>
          <p:cNvPr id="17" name="AutoShape 17"/>
          <p:cNvSpPr/>
          <p:nvPr/>
        </p:nvSpPr>
        <p:spPr>
          <a:xfrm>
            <a:off x="6256343" y="5899156"/>
            <a:ext cx="2336138" cy="18539"/>
          </a:xfrm>
          <a:prstGeom prst="line">
            <a:avLst/>
          </a:prstGeom>
          <a:ln w="38100" cap="flat">
            <a:solidFill>
              <a:srgbClr val="642EC7"/>
            </a:solidFill>
            <a:prstDash val="solid"/>
            <a:headEnd type="oval" w="lg" len="lg"/>
            <a:tailEnd type="none" w="sm" len="sm"/>
          </a:ln>
        </p:spPr>
        <p:txBody>
          <a:bodyPr/>
          <a:lstStyle/>
          <a:p>
            <a:endParaRPr lang="en-PH"/>
          </a:p>
        </p:txBody>
      </p:sp>
      <p:sp>
        <p:nvSpPr>
          <p:cNvPr id="18" name="AutoShape 18"/>
          <p:cNvSpPr/>
          <p:nvPr/>
        </p:nvSpPr>
        <p:spPr>
          <a:xfrm>
            <a:off x="6256192" y="7583629"/>
            <a:ext cx="2336138" cy="18539"/>
          </a:xfrm>
          <a:prstGeom prst="line">
            <a:avLst/>
          </a:prstGeom>
          <a:ln w="38100" cap="flat">
            <a:solidFill>
              <a:srgbClr val="642EC7"/>
            </a:solidFill>
            <a:prstDash val="solid"/>
            <a:headEnd type="oval" w="lg" len="lg"/>
            <a:tailEnd type="oval" w="lg" len="lg"/>
          </a:ln>
        </p:spPr>
        <p:txBody>
          <a:bodyPr/>
          <a:lstStyle/>
          <a:p>
            <a:endParaRPr lang="en-PH"/>
          </a:p>
        </p:txBody>
      </p:sp>
      <p:sp>
        <p:nvSpPr>
          <p:cNvPr id="19" name="AutoShape 19"/>
          <p:cNvSpPr/>
          <p:nvPr/>
        </p:nvSpPr>
        <p:spPr>
          <a:xfrm>
            <a:off x="8573280" y="4541037"/>
            <a:ext cx="151" cy="3023542"/>
          </a:xfrm>
          <a:prstGeom prst="line">
            <a:avLst/>
          </a:prstGeom>
          <a:ln w="38100" cap="flat">
            <a:solidFill>
              <a:srgbClr val="642EC7"/>
            </a:solidFill>
            <a:prstDash val="solid"/>
            <a:headEnd type="none" w="sm" len="sm"/>
            <a:tailEnd type="none" w="sm" len="sm"/>
          </a:ln>
        </p:spPr>
        <p:txBody>
          <a:bodyPr/>
          <a:lstStyle/>
          <a:p>
            <a:endParaRPr lang="en-PH"/>
          </a:p>
        </p:txBody>
      </p:sp>
      <p:sp>
        <p:nvSpPr>
          <p:cNvPr id="20" name="AutoShape 20"/>
          <p:cNvSpPr/>
          <p:nvPr/>
        </p:nvSpPr>
        <p:spPr>
          <a:xfrm flipV="1">
            <a:off x="8592633" y="5908426"/>
            <a:ext cx="1433513" cy="9269"/>
          </a:xfrm>
          <a:prstGeom prst="line">
            <a:avLst/>
          </a:prstGeom>
          <a:ln w="38100" cap="flat">
            <a:solidFill>
              <a:srgbClr val="642EC7"/>
            </a:solidFill>
            <a:prstDash val="solid"/>
            <a:headEnd type="none" w="sm" len="sm"/>
            <a:tailEnd type="none" w="sm" len="sm"/>
          </a:ln>
        </p:spPr>
        <p:txBody>
          <a:bodyPr/>
          <a:lstStyle/>
          <a:p>
            <a:endParaRPr lang="en-PH"/>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283429" y="2088094"/>
            <a:ext cx="12202894" cy="0"/>
          </a:xfrm>
          <a:prstGeom prst="line">
            <a:avLst/>
          </a:prstGeom>
          <a:ln w="66675" cap="rnd">
            <a:solidFill>
              <a:srgbClr val="019D97"/>
            </a:solidFill>
            <a:prstDash val="solid"/>
            <a:headEnd type="none" w="sm" len="sm"/>
            <a:tailEnd type="oval" w="lg" len="lg"/>
          </a:ln>
        </p:spPr>
        <p:txBody>
          <a:bodyPr/>
          <a:lstStyle/>
          <a:p>
            <a:endParaRPr lang="en-PH"/>
          </a:p>
        </p:txBody>
      </p:sp>
      <p:graphicFrame>
        <p:nvGraphicFramePr>
          <p:cNvPr id="8" name="Table 8"/>
          <p:cNvGraphicFramePr>
            <a:graphicFrameLocks noGrp="1"/>
          </p:cNvGraphicFramePr>
          <p:nvPr/>
        </p:nvGraphicFramePr>
        <p:xfrm>
          <a:off x="1875811" y="2619375"/>
          <a:ext cx="14887867" cy="6638925"/>
        </p:xfrm>
        <a:graphic>
          <a:graphicData uri="http://schemas.openxmlformats.org/drawingml/2006/table">
            <a:tbl>
              <a:tblPr/>
              <a:tblGrid>
                <a:gridCol w="3412151">
                  <a:extLst>
                    <a:ext uri="{9D8B030D-6E8A-4147-A177-3AD203B41FA5}">
                      <a16:colId xmlns:a16="http://schemas.microsoft.com/office/drawing/2014/main" val="20000"/>
                    </a:ext>
                  </a:extLst>
                </a:gridCol>
                <a:gridCol w="5737858">
                  <a:extLst>
                    <a:ext uri="{9D8B030D-6E8A-4147-A177-3AD203B41FA5}">
                      <a16:colId xmlns:a16="http://schemas.microsoft.com/office/drawing/2014/main" val="20001"/>
                    </a:ext>
                  </a:extLst>
                </a:gridCol>
                <a:gridCol w="5737858">
                  <a:extLst>
                    <a:ext uri="{9D8B030D-6E8A-4147-A177-3AD203B41FA5}">
                      <a16:colId xmlns:a16="http://schemas.microsoft.com/office/drawing/2014/main" val="20002"/>
                    </a:ext>
                  </a:extLst>
                </a:gridCol>
              </a:tblGrid>
              <a:tr h="911879">
                <a:tc>
                  <a:txBody>
                    <a:bodyPr/>
                    <a:lstStyle/>
                    <a:p>
                      <a:pPr algn="ctr">
                        <a:lnSpc>
                          <a:spcPts val="2659"/>
                        </a:lnSpc>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9999"/>
                    </a:solidFill>
                  </a:tcPr>
                </a:tc>
                <a:tc>
                  <a:txBody>
                    <a:bodyPr/>
                    <a:lstStyle/>
                    <a:p>
                      <a:pPr algn="ctr">
                        <a:lnSpc>
                          <a:spcPts val="2659"/>
                        </a:lnSpc>
                        <a:defRPr/>
                      </a:pPr>
                      <a:r>
                        <a:rPr lang="en-US" sz="1899" b="1">
                          <a:solidFill>
                            <a:srgbClr val="000000"/>
                          </a:solidFill>
                          <a:latin typeface="Open Sans Bold"/>
                          <a:ea typeface="Open Sans Bold"/>
                          <a:cs typeface="Open Sans Bold"/>
                          <a:sym typeface="Open Sans Bold"/>
                        </a:rPr>
                        <a:t>Cable</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9999"/>
                    </a:solidFill>
                  </a:tcPr>
                </a:tc>
                <a:tc>
                  <a:txBody>
                    <a:bodyPr/>
                    <a:lstStyle/>
                    <a:p>
                      <a:pPr algn="ctr">
                        <a:lnSpc>
                          <a:spcPts val="2659"/>
                        </a:lnSpc>
                        <a:defRPr/>
                      </a:pPr>
                      <a:r>
                        <a:rPr lang="en-US" sz="1899" b="1">
                          <a:solidFill>
                            <a:srgbClr val="000000"/>
                          </a:solidFill>
                          <a:latin typeface="Open Sans Bold"/>
                          <a:ea typeface="Open Sans Bold"/>
                          <a:cs typeface="Open Sans Bold"/>
                          <a:sym typeface="Open Sans Bold"/>
                        </a:rPr>
                        <a:t>Wireless</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9999"/>
                    </a:solidFill>
                  </a:tcPr>
                </a:tc>
                <a:extLst>
                  <a:ext uri="{0D108BD9-81ED-4DB2-BD59-A6C34878D82A}">
                    <a16:rowId xmlns:a16="http://schemas.microsoft.com/office/drawing/2014/main" val="10000"/>
                  </a:ext>
                </a:extLst>
              </a:tr>
              <a:tr h="1690313">
                <a:tc>
                  <a:txBody>
                    <a:bodyPr/>
                    <a:lstStyle/>
                    <a:p>
                      <a:pPr algn="ctr">
                        <a:lnSpc>
                          <a:spcPts val="2659"/>
                        </a:lnSpc>
                        <a:defRPr/>
                      </a:pPr>
                      <a:r>
                        <a:rPr lang="en-US" sz="1899">
                          <a:solidFill>
                            <a:srgbClr val="000000"/>
                          </a:solidFill>
                          <a:latin typeface="Open Sans"/>
                          <a:ea typeface="Open Sans"/>
                          <a:cs typeface="Open Sans"/>
                          <a:sym typeface="Open Sans"/>
                        </a:rPr>
                        <a:t>Permission</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ctr">
                        <a:lnSpc>
                          <a:spcPts val="2659"/>
                        </a:lnSpc>
                        <a:defRPr/>
                      </a:pPr>
                      <a:r>
                        <a:rPr lang="en-US" sz="1899">
                          <a:solidFill>
                            <a:srgbClr val="000000"/>
                          </a:solidFill>
                          <a:latin typeface="Open Sans"/>
                          <a:ea typeface="Open Sans"/>
                          <a:cs typeface="Open Sans"/>
                          <a:sym typeface="Open Sans"/>
                        </a:rPr>
                        <a:t>Placing cables on the ground necessitates obtaining approval from landholders.</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59"/>
                        </a:lnSpc>
                        <a:defRPr/>
                      </a:pPr>
                      <a:r>
                        <a:rPr lang="en-US" sz="1899">
                          <a:solidFill>
                            <a:srgbClr val="000000"/>
                          </a:solidFill>
                          <a:latin typeface="Open Sans"/>
                          <a:ea typeface="Open Sans"/>
                          <a:cs typeface="Open Sans"/>
                          <a:sym typeface="Open Sans"/>
                        </a:rPr>
                        <a:t>Government agencies control the utilization of specific wireless frequencies through regulations.</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1"/>
                  </a:ext>
                </a:extLst>
              </a:tr>
              <a:tr h="1301096">
                <a:tc>
                  <a:txBody>
                    <a:bodyPr/>
                    <a:lstStyle/>
                    <a:p>
                      <a:pPr algn="ctr">
                        <a:lnSpc>
                          <a:spcPts val="2659"/>
                        </a:lnSpc>
                        <a:defRPr/>
                      </a:pPr>
                      <a:r>
                        <a:rPr lang="en-US" sz="1899">
                          <a:solidFill>
                            <a:srgbClr val="000000"/>
                          </a:solidFill>
                          <a:latin typeface="Open Sans"/>
                          <a:ea typeface="Open Sans"/>
                          <a:cs typeface="Open Sans"/>
                          <a:sym typeface="Open Sans"/>
                        </a:rPr>
                        <a:t>Global Communications</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ctr">
                        <a:lnSpc>
                          <a:spcPts val="2659"/>
                        </a:lnSpc>
                        <a:defRPr/>
                      </a:pPr>
                      <a:r>
                        <a:rPr lang="en-US" sz="1899">
                          <a:solidFill>
                            <a:srgbClr val="000000"/>
                          </a:solidFill>
                          <a:latin typeface="Open Sans"/>
                          <a:ea typeface="Open Sans"/>
                          <a:cs typeface="Open Sans"/>
                          <a:sym typeface="Open Sans"/>
                        </a:rPr>
                        <a:t>Transmission through fibre-optic cables laid underground or seabed</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59"/>
                        </a:lnSpc>
                        <a:defRPr/>
                      </a:pPr>
                      <a:r>
                        <a:rPr lang="en-US" sz="1899">
                          <a:solidFill>
                            <a:srgbClr val="000000"/>
                          </a:solidFill>
                          <a:latin typeface="Open Sans"/>
                          <a:ea typeface="Open Sans"/>
                          <a:cs typeface="Open Sans"/>
                          <a:sym typeface="Open Sans"/>
                        </a:rPr>
                        <a:t>Satellite transmission.</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2"/>
                  </a:ext>
                </a:extLst>
              </a:tr>
              <a:tr h="911879">
                <a:tc>
                  <a:txBody>
                    <a:bodyPr/>
                    <a:lstStyle/>
                    <a:p>
                      <a:pPr algn="ctr">
                        <a:lnSpc>
                          <a:spcPts val="2659"/>
                        </a:lnSpc>
                        <a:defRPr/>
                      </a:pPr>
                      <a:r>
                        <a:rPr lang="en-US" sz="1899">
                          <a:solidFill>
                            <a:srgbClr val="000000"/>
                          </a:solidFill>
                          <a:latin typeface="Open Sans"/>
                          <a:ea typeface="Open Sans"/>
                          <a:cs typeface="Open Sans"/>
                          <a:sym typeface="Open Sans"/>
                        </a:rPr>
                        <a:t>Level of Interference</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ctr">
                        <a:lnSpc>
                          <a:spcPts val="2659"/>
                        </a:lnSpc>
                        <a:defRPr/>
                      </a:pPr>
                      <a:r>
                        <a:rPr lang="en-US" sz="1899">
                          <a:solidFill>
                            <a:srgbClr val="000000"/>
                          </a:solidFill>
                          <a:latin typeface="Open Sans"/>
                          <a:ea typeface="Open Sans"/>
                          <a:cs typeface="Open Sans"/>
                          <a:sym typeface="Open Sans"/>
                        </a:rPr>
                        <a:t>Lower</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59"/>
                        </a:lnSpc>
                        <a:defRPr/>
                      </a:pPr>
                      <a:r>
                        <a:rPr lang="en-US" sz="1899">
                          <a:solidFill>
                            <a:srgbClr val="000000"/>
                          </a:solidFill>
                          <a:latin typeface="Open Sans"/>
                          <a:ea typeface="Open Sans"/>
                          <a:cs typeface="Open Sans"/>
                          <a:sym typeface="Open Sans"/>
                        </a:rPr>
                        <a:t>Higher</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3"/>
                  </a:ext>
                </a:extLst>
              </a:tr>
              <a:tr h="911879">
                <a:tc>
                  <a:txBody>
                    <a:bodyPr/>
                    <a:lstStyle/>
                    <a:p>
                      <a:pPr algn="ctr">
                        <a:lnSpc>
                          <a:spcPts val="2659"/>
                        </a:lnSpc>
                        <a:defRPr/>
                      </a:pPr>
                      <a:r>
                        <a:rPr lang="en-US" sz="1899">
                          <a:solidFill>
                            <a:srgbClr val="000000"/>
                          </a:solidFill>
                          <a:latin typeface="Open Sans"/>
                          <a:ea typeface="Open Sans"/>
                          <a:cs typeface="Open Sans"/>
                          <a:sym typeface="Open Sans"/>
                        </a:rPr>
                        <a:t>Usage of Repeaters</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ctr">
                        <a:lnSpc>
                          <a:spcPts val="2659"/>
                        </a:lnSpc>
                        <a:defRPr/>
                      </a:pPr>
                      <a:r>
                        <a:rPr lang="en-US" sz="1899">
                          <a:solidFill>
                            <a:srgbClr val="000000"/>
                          </a:solidFill>
                          <a:latin typeface="Open Sans"/>
                          <a:ea typeface="Open Sans"/>
                          <a:cs typeface="Open Sans"/>
                          <a:sym typeface="Open Sans"/>
                        </a:rPr>
                        <a:t>More Often</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59"/>
                        </a:lnSpc>
                        <a:defRPr/>
                      </a:pPr>
                      <a:r>
                        <a:rPr lang="en-US" sz="1899">
                          <a:solidFill>
                            <a:srgbClr val="000000"/>
                          </a:solidFill>
                          <a:latin typeface="Open Sans"/>
                          <a:ea typeface="Open Sans"/>
                          <a:cs typeface="Open Sans"/>
                          <a:sym typeface="Open Sans"/>
                        </a:rPr>
                        <a:t>Seldom </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4"/>
                  </a:ext>
                </a:extLst>
              </a:tr>
              <a:tr h="911879">
                <a:tc>
                  <a:txBody>
                    <a:bodyPr/>
                    <a:lstStyle/>
                    <a:p>
                      <a:pPr algn="ctr">
                        <a:lnSpc>
                          <a:spcPts val="2659"/>
                        </a:lnSpc>
                        <a:defRPr/>
                      </a:pPr>
                      <a:r>
                        <a:rPr lang="en-US" sz="1899">
                          <a:solidFill>
                            <a:srgbClr val="000000"/>
                          </a:solidFill>
                          <a:latin typeface="Open Sans"/>
                          <a:ea typeface="Open Sans"/>
                          <a:cs typeface="Open Sans"/>
                          <a:sym typeface="Open Sans"/>
                        </a:rPr>
                        <a:t>Mobile Phone Prevalence</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ctr">
                        <a:lnSpc>
                          <a:spcPts val="2659"/>
                        </a:lnSpc>
                        <a:defRPr/>
                      </a:pPr>
                      <a:r>
                        <a:rPr lang="en-US" sz="1899">
                          <a:solidFill>
                            <a:srgbClr val="000000"/>
                          </a:solidFill>
                          <a:latin typeface="Open Sans"/>
                          <a:ea typeface="Open Sans"/>
                          <a:cs typeface="Open Sans"/>
                          <a:sym typeface="Open Sans"/>
                        </a:rPr>
                        <a:t>Not possible</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tc>
                  <a:txBody>
                    <a:bodyPr/>
                    <a:lstStyle/>
                    <a:p>
                      <a:pPr algn="ctr">
                        <a:lnSpc>
                          <a:spcPts val="2659"/>
                        </a:lnSpc>
                        <a:defRPr/>
                      </a:pPr>
                      <a:r>
                        <a:rPr lang="en-US" sz="1899">
                          <a:solidFill>
                            <a:srgbClr val="000000"/>
                          </a:solidFill>
                          <a:latin typeface="Open Sans"/>
                          <a:ea typeface="Open Sans"/>
                          <a:cs typeface="Open Sans"/>
                          <a:sym typeface="Open Sans"/>
                        </a:rPr>
                        <a:t>The only way for phones to access the internet</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5"/>
                  </a:ext>
                </a:extLst>
              </a:tr>
            </a:tbl>
          </a:graphicData>
        </a:graphic>
      </p:graphicFrame>
      <p:sp>
        <p:nvSpPr>
          <p:cNvPr id="9" name="TextBox 9"/>
          <p:cNvSpPr txBox="1"/>
          <p:nvPr/>
        </p:nvSpPr>
        <p:spPr>
          <a:xfrm>
            <a:off x="283429" y="1337206"/>
            <a:ext cx="11744479"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Comparing cable and wireless transmission</a:t>
            </a:r>
          </a:p>
        </p:txBody>
      </p:sp>
      <p:sp>
        <p:nvSpPr>
          <p:cNvPr id="10" name="TextBox 10"/>
          <p:cNvSpPr txBox="1"/>
          <p:nvPr/>
        </p:nvSpPr>
        <p:spPr>
          <a:xfrm>
            <a:off x="859533" y="163486"/>
            <a:ext cx="7694494" cy="582595"/>
          </a:xfrm>
          <a:prstGeom prst="rect">
            <a:avLst/>
          </a:prstGeom>
        </p:spPr>
        <p:txBody>
          <a:bodyPr lIns="0" tIns="0" rIns="0" bIns="0" rtlCol="0" anchor="t">
            <a:spAutoFit/>
          </a:bodyPr>
          <a:lstStyle/>
          <a:p>
            <a:pPr marL="0" lvl="0" indent="0" algn="l">
              <a:lnSpc>
                <a:spcPts val="4238"/>
              </a:lnSpc>
              <a:spcBef>
                <a:spcPct val="0"/>
              </a:spcBef>
            </a:pPr>
            <a:r>
              <a:rPr lang="en-US" sz="3784" b="1" spc="-113">
                <a:solidFill>
                  <a:srgbClr val="FFFFFF"/>
                </a:solidFill>
                <a:latin typeface="Poppins Bold"/>
                <a:ea typeface="Poppins Bold"/>
                <a:cs typeface="Poppins Bold"/>
                <a:sym typeface="Poppins Bold"/>
              </a:rPr>
              <a:t>2.3 Network Transmission Media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283429" y="1999117"/>
            <a:ext cx="2471063" cy="0"/>
          </a:xfrm>
          <a:prstGeom prst="line">
            <a:avLst/>
          </a:prstGeom>
          <a:ln w="66675" cap="rnd">
            <a:solidFill>
              <a:srgbClr val="019D97"/>
            </a:solidFill>
            <a:prstDash val="solid"/>
            <a:headEnd type="none" w="sm" len="sm"/>
            <a:tailEnd type="oval" w="lg" len="lg"/>
          </a:ln>
        </p:spPr>
        <p:txBody>
          <a:bodyPr/>
          <a:lstStyle/>
          <a:p>
            <a:endParaRPr lang="en-PH"/>
          </a:p>
        </p:txBody>
      </p:sp>
      <p:sp>
        <p:nvSpPr>
          <p:cNvPr id="8" name="TextBox 8"/>
          <p:cNvSpPr txBox="1"/>
          <p:nvPr/>
        </p:nvSpPr>
        <p:spPr>
          <a:xfrm>
            <a:off x="283429" y="1248230"/>
            <a:ext cx="267578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Satellites</a:t>
            </a:r>
          </a:p>
        </p:txBody>
      </p:sp>
      <p:grpSp>
        <p:nvGrpSpPr>
          <p:cNvPr id="9" name="Group 9"/>
          <p:cNvGrpSpPr/>
          <p:nvPr/>
        </p:nvGrpSpPr>
        <p:grpSpPr>
          <a:xfrm>
            <a:off x="283429" y="2214259"/>
            <a:ext cx="4132093" cy="6574066"/>
            <a:chOff x="0" y="0"/>
            <a:chExt cx="1326994" cy="2111218"/>
          </a:xfrm>
        </p:grpSpPr>
        <p:sp>
          <p:nvSpPr>
            <p:cNvPr id="10" name="Freeform 10"/>
            <p:cNvSpPr/>
            <p:nvPr/>
          </p:nvSpPr>
          <p:spPr>
            <a:xfrm>
              <a:off x="0" y="0"/>
              <a:ext cx="1326994" cy="2111217"/>
            </a:xfrm>
            <a:custGeom>
              <a:avLst/>
              <a:gdLst/>
              <a:ahLst/>
              <a:cxnLst/>
              <a:rect l="l" t="t" r="r" b="b"/>
              <a:pathLst>
                <a:path w="1326994" h="2111217">
                  <a:moveTo>
                    <a:pt x="95554" y="0"/>
                  </a:moveTo>
                  <a:lnTo>
                    <a:pt x="1231440" y="0"/>
                  </a:lnTo>
                  <a:cubicBezTo>
                    <a:pt x="1284213" y="0"/>
                    <a:pt x="1326994" y="42781"/>
                    <a:pt x="1326994" y="95554"/>
                  </a:cubicBezTo>
                  <a:lnTo>
                    <a:pt x="1326994" y="2015663"/>
                  </a:lnTo>
                  <a:cubicBezTo>
                    <a:pt x="1326994" y="2068437"/>
                    <a:pt x="1284213" y="2111217"/>
                    <a:pt x="1231440" y="2111217"/>
                  </a:cubicBezTo>
                  <a:lnTo>
                    <a:pt x="95554" y="2111217"/>
                  </a:lnTo>
                  <a:cubicBezTo>
                    <a:pt x="42781" y="2111217"/>
                    <a:pt x="0" y="2068437"/>
                    <a:pt x="0" y="2015663"/>
                  </a:cubicBezTo>
                  <a:lnTo>
                    <a:pt x="0" y="95554"/>
                  </a:lnTo>
                  <a:cubicBezTo>
                    <a:pt x="0" y="42781"/>
                    <a:pt x="42781" y="0"/>
                    <a:pt x="95554" y="0"/>
                  </a:cubicBezTo>
                  <a:close/>
                </a:path>
              </a:pathLst>
            </a:custGeom>
            <a:solidFill>
              <a:srgbClr val="EAEAEA"/>
            </a:solidFill>
          </p:spPr>
          <p:txBody>
            <a:bodyPr/>
            <a:lstStyle/>
            <a:p>
              <a:endParaRPr lang="en-PH"/>
            </a:p>
          </p:txBody>
        </p:sp>
        <p:sp>
          <p:nvSpPr>
            <p:cNvPr id="11" name="TextBox 11"/>
            <p:cNvSpPr txBox="1"/>
            <p:nvPr/>
          </p:nvSpPr>
          <p:spPr>
            <a:xfrm>
              <a:off x="0" y="-28575"/>
              <a:ext cx="1326994" cy="2139793"/>
            </a:xfrm>
            <a:prstGeom prst="rect">
              <a:avLst/>
            </a:prstGeom>
          </p:spPr>
          <p:txBody>
            <a:bodyPr lIns="50800" tIns="50800" rIns="50800" bIns="50800" rtlCol="0" anchor="ctr"/>
            <a:lstStyle/>
            <a:p>
              <a:pPr algn="ctr">
                <a:lnSpc>
                  <a:spcPts val="2595"/>
                </a:lnSpc>
              </a:pPr>
              <a:endParaRPr/>
            </a:p>
          </p:txBody>
        </p:sp>
      </p:grpSp>
      <p:sp>
        <p:nvSpPr>
          <p:cNvPr id="12" name="TextBox 12"/>
          <p:cNvSpPr txBox="1"/>
          <p:nvPr/>
        </p:nvSpPr>
        <p:spPr>
          <a:xfrm>
            <a:off x="398442" y="2276762"/>
            <a:ext cx="3845630" cy="6391910"/>
          </a:xfrm>
          <a:prstGeom prst="rect">
            <a:avLst/>
          </a:prstGeom>
        </p:spPr>
        <p:txBody>
          <a:bodyPr lIns="0" tIns="0" rIns="0" bIns="0" rtlCol="0" anchor="t">
            <a:spAutoFit/>
          </a:bodyPr>
          <a:lstStyle/>
          <a:p>
            <a:pPr marL="561342" lvl="1" indent="-280671" algn="l">
              <a:lnSpc>
                <a:spcPts val="3640"/>
              </a:lnSpc>
              <a:buFont typeface="Arial"/>
              <a:buChar char="•"/>
            </a:pPr>
            <a:r>
              <a:rPr lang="en-US" sz="2600">
                <a:solidFill>
                  <a:srgbClr val="000000"/>
                </a:solidFill>
                <a:latin typeface="Open Sans"/>
                <a:ea typeface="Open Sans"/>
                <a:cs typeface="Open Sans"/>
                <a:sym typeface="Open Sans"/>
              </a:rPr>
              <a:t>They are the components of modern communication systems.  </a:t>
            </a:r>
          </a:p>
          <a:p>
            <a:pPr marL="561342" lvl="1" indent="-280671" algn="l">
              <a:lnSpc>
                <a:spcPts val="3640"/>
              </a:lnSpc>
              <a:buFont typeface="Arial"/>
              <a:buChar char="•"/>
            </a:pPr>
            <a:r>
              <a:rPr lang="en-US" sz="2600">
                <a:solidFill>
                  <a:srgbClr val="000000"/>
                </a:solidFill>
                <a:latin typeface="Open Sans"/>
                <a:ea typeface="Open Sans"/>
                <a:cs typeface="Open Sans"/>
                <a:sym typeface="Open Sans"/>
              </a:rPr>
              <a:t>A satellite has the capability to function as a constituent within a network, establishing direct connections with components situated on the ground.</a:t>
            </a:r>
          </a:p>
        </p:txBody>
      </p:sp>
      <p:grpSp>
        <p:nvGrpSpPr>
          <p:cNvPr id="13" name="Group 13"/>
          <p:cNvGrpSpPr/>
          <p:nvPr/>
        </p:nvGrpSpPr>
        <p:grpSpPr>
          <a:xfrm>
            <a:off x="4967531" y="336422"/>
            <a:ext cx="12831558" cy="9530899"/>
            <a:chOff x="0" y="0"/>
            <a:chExt cx="17108744" cy="12707865"/>
          </a:xfrm>
        </p:grpSpPr>
        <p:sp>
          <p:nvSpPr>
            <p:cNvPr id="14" name="Freeform 14"/>
            <p:cNvSpPr/>
            <p:nvPr/>
          </p:nvSpPr>
          <p:spPr>
            <a:xfrm>
              <a:off x="4442578" y="8815170"/>
              <a:ext cx="3892696" cy="3892696"/>
            </a:xfrm>
            <a:custGeom>
              <a:avLst/>
              <a:gdLst/>
              <a:ahLst/>
              <a:cxnLst/>
              <a:rect l="l" t="t" r="r" b="b"/>
              <a:pathLst>
                <a:path w="3892696" h="3892696">
                  <a:moveTo>
                    <a:pt x="0" y="0"/>
                  </a:moveTo>
                  <a:lnTo>
                    <a:pt x="3892696" y="0"/>
                  </a:lnTo>
                  <a:lnTo>
                    <a:pt x="3892696" y="3892695"/>
                  </a:lnTo>
                  <a:lnTo>
                    <a:pt x="0" y="38926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5" name="Freeform 15"/>
            <p:cNvSpPr/>
            <p:nvPr/>
          </p:nvSpPr>
          <p:spPr>
            <a:xfrm>
              <a:off x="5996052" y="7395011"/>
              <a:ext cx="785747" cy="923051"/>
            </a:xfrm>
            <a:custGeom>
              <a:avLst/>
              <a:gdLst/>
              <a:ahLst/>
              <a:cxnLst/>
              <a:rect l="l" t="t" r="r" b="b"/>
              <a:pathLst>
                <a:path w="785747" h="923051">
                  <a:moveTo>
                    <a:pt x="0" y="0"/>
                  </a:moveTo>
                  <a:lnTo>
                    <a:pt x="785747" y="0"/>
                  </a:lnTo>
                  <a:lnTo>
                    <a:pt x="785747" y="923051"/>
                  </a:lnTo>
                  <a:lnTo>
                    <a:pt x="0" y="9230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6" name="Freeform 16"/>
            <p:cNvSpPr/>
            <p:nvPr/>
          </p:nvSpPr>
          <p:spPr>
            <a:xfrm>
              <a:off x="5996052" y="5371160"/>
              <a:ext cx="785747" cy="923051"/>
            </a:xfrm>
            <a:custGeom>
              <a:avLst/>
              <a:gdLst/>
              <a:ahLst/>
              <a:cxnLst/>
              <a:rect l="l" t="t" r="r" b="b"/>
              <a:pathLst>
                <a:path w="785747" h="923051">
                  <a:moveTo>
                    <a:pt x="0" y="0"/>
                  </a:moveTo>
                  <a:lnTo>
                    <a:pt x="785747" y="0"/>
                  </a:lnTo>
                  <a:lnTo>
                    <a:pt x="785747" y="923051"/>
                  </a:lnTo>
                  <a:lnTo>
                    <a:pt x="0" y="9230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7" name="Freeform 17"/>
            <p:cNvSpPr/>
            <p:nvPr/>
          </p:nvSpPr>
          <p:spPr>
            <a:xfrm>
              <a:off x="5996052" y="1927150"/>
              <a:ext cx="785747" cy="923051"/>
            </a:xfrm>
            <a:custGeom>
              <a:avLst/>
              <a:gdLst/>
              <a:ahLst/>
              <a:cxnLst/>
              <a:rect l="l" t="t" r="r" b="b"/>
              <a:pathLst>
                <a:path w="785747" h="923051">
                  <a:moveTo>
                    <a:pt x="0" y="0"/>
                  </a:moveTo>
                  <a:lnTo>
                    <a:pt x="785747" y="0"/>
                  </a:lnTo>
                  <a:lnTo>
                    <a:pt x="785747" y="923051"/>
                  </a:lnTo>
                  <a:lnTo>
                    <a:pt x="0" y="9230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grpSp>
          <p:nvGrpSpPr>
            <p:cNvPr id="18" name="Group 18"/>
            <p:cNvGrpSpPr/>
            <p:nvPr/>
          </p:nvGrpSpPr>
          <p:grpSpPr>
            <a:xfrm>
              <a:off x="7348205" y="7395011"/>
              <a:ext cx="4058638" cy="973024"/>
              <a:chOff x="0" y="0"/>
              <a:chExt cx="951477" cy="228109"/>
            </a:xfrm>
          </p:grpSpPr>
          <p:sp>
            <p:nvSpPr>
              <p:cNvPr id="19" name="Freeform 19"/>
              <p:cNvSpPr/>
              <p:nvPr/>
            </p:nvSpPr>
            <p:spPr>
              <a:xfrm>
                <a:off x="0" y="0"/>
                <a:ext cx="951477" cy="228109"/>
              </a:xfrm>
              <a:custGeom>
                <a:avLst/>
                <a:gdLst/>
                <a:ahLst/>
                <a:cxnLst/>
                <a:rect l="l" t="t" r="r" b="b"/>
                <a:pathLst>
                  <a:path w="951477" h="228109">
                    <a:moveTo>
                      <a:pt x="114054" y="0"/>
                    </a:moveTo>
                    <a:lnTo>
                      <a:pt x="837422" y="0"/>
                    </a:lnTo>
                    <a:cubicBezTo>
                      <a:pt x="900413" y="0"/>
                      <a:pt x="951477" y="51064"/>
                      <a:pt x="951477" y="114054"/>
                    </a:cubicBezTo>
                    <a:lnTo>
                      <a:pt x="951477" y="114054"/>
                    </a:lnTo>
                    <a:cubicBezTo>
                      <a:pt x="951477" y="177045"/>
                      <a:pt x="900413" y="228109"/>
                      <a:pt x="837422" y="228109"/>
                    </a:cubicBezTo>
                    <a:lnTo>
                      <a:pt x="114054" y="228109"/>
                    </a:lnTo>
                    <a:cubicBezTo>
                      <a:pt x="51064" y="228109"/>
                      <a:pt x="0" y="177045"/>
                      <a:pt x="0" y="114054"/>
                    </a:cubicBezTo>
                    <a:lnTo>
                      <a:pt x="0" y="114054"/>
                    </a:lnTo>
                    <a:cubicBezTo>
                      <a:pt x="0" y="51064"/>
                      <a:pt x="51064" y="0"/>
                      <a:pt x="114054" y="0"/>
                    </a:cubicBezTo>
                    <a:close/>
                  </a:path>
                </a:pathLst>
              </a:custGeom>
              <a:solidFill>
                <a:srgbClr val="05938F"/>
              </a:solidFill>
            </p:spPr>
            <p:txBody>
              <a:bodyPr/>
              <a:lstStyle/>
              <a:p>
                <a:endParaRPr lang="en-PH"/>
              </a:p>
            </p:txBody>
          </p:sp>
          <p:sp>
            <p:nvSpPr>
              <p:cNvPr id="20" name="TextBox 20"/>
              <p:cNvSpPr txBox="1"/>
              <p:nvPr/>
            </p:nvSpPr>
            <p:spPr>
              <a:xfrm>
                <a:off x="0" y="-28575"/>
                <a:ext cx="951477" cy="256684"/>
              </a:xfrm>
              <a:prstGeom prst="rect">
                <a:avLst/>
              </a:prstGeom>
            </p:spPr>
            <p:txBody>
              <a:bodyPr lIns="50800" tIns="50800" rIns="50800" bIns="50800" rtlCol="0" anchor="ctr"/>
              <a:lstStyle/>
              <a:p>
                <a:pPr algn="ctr">
                  <a:lnSpc>
                    <a:spcPts val="2595"/>
                  </a:lnSpc>
                </a:pPr>
                <a:endParaRPr/>
              </a:p>
            </p:txBody>
          </p:sp>
        </p:grpSp>
        <p:grpSp>
          <p:nvGrpSpPr>
            <p:cNvPr id="21" name="Group 21"/>
            <p:cNvGrpSpPr/>
            <p:nvPr/>
          </p:nvGrpSpPr>
          <p:grpSpPr>
            <a:xfrm>
              <a:off x="7348205" y="5371160"/>
              <a:ext cx="4058638" cy="973024"/>
              <a:chOff x="0" y="0"/>
              <a:chExt cx="951477" cy="228109"/>
            </a:xfrm>
          </p:grpSpPr>
          <p:sp>
            <p:nvSpPr>
              <p:cNvPr id="22" name="Freeform 22"/>
              <p:cNvSpPr/>
              <p:nvPr/>
            </p:nvSpPr>
            <p:spPr>
              <a:xfrm>
                <a:off x="0" y="0"/>
                <a:ext cx="951477" cy="228109"/>
              </a:xfrm>
              <a:custGeom>
                <a:avLst/>
                <a:gdLst/>
                <a:ahLst/>
                <a:cxnLst/>
                <a:rect l="l" t="t" r="r" b="b"/>
                <a:pathLst>
                  <a:path w="951477" h="228109">
                    <a:moveTo>
                      <a:pt x="114054" y="0"/>
                    </a:moveTo>
                    <a:lnTo>
                      <a:pt x="837422" y="0"/>
                    </a:lnTo>
                    <a:cubicBezTo>
                      <a:pt x="900413" y="0"/>
                      <a:pt x="951477" y="51064"/>
                      <a:pt x="951477" y="114054"/>
                    </a:cubicBezTo>
                    <a:lnTo>
                      <a:pt x="951477" y="114054"/>
                    </a:lnTo>
                    <a:cubicBezTo>
                      <a:pt x="951477" y="177045"/>
                      <a:pt x="900413" y="228109"/>
                      <a:pt x="837422" y="228109"/>
                    </a:cubicBezTo>
                    <a:lnTo>
                      <a:pt x="114054" y="228109"/>
                    </a:lnTo>
                    <a:cubicBezTo>
                      <a:pt x="51064" y="228109"/>
                      <a:pt x="0" y="177045"/>
                      <a:pt x="0" y="114054"/>
                    </a:cubicBezTo>
                    <a:lnTo>
                      <a:pt x="0" y="114054"/>
                    </a:lnTo>
                    <a:cubicBezTo>
                      <a:pt x="0" y="51064"/>
                      <a:pt x="51064" y="0"/>
                      <a:pt x="114054" y="0"/>
                    </a:cubicBezTo>
                    <a:close/>
                  </a:path>
                </a:pathLst>
              </a:custGeom>
              <a:solidFill>
                <a:srgbClr val="05938F"/>
              </a:solidFill>
            </p:spPr>
            <p:txBody>
              <a:bodyPr/>
              <a:lstStyle/>
              <a:p>
                <a:endParaRPr lang="en-PH"/>
              </a:p>
            </p:txBody>
          </p:sp>
          <p:sp>
            <p:nvSpPr>
              <p:cNvPr id="23" name="TextBox 23"/>
              <p:cNvSpPr txBox="1"/>
              <p:nvPr/>
            </p:nvSpPr>
            <p:spPr>
              <a:xfrm>
                <a:off x="0" y="-28575"/>
                <a:ext cx="951477" cy="256684"/>
              </a:xfrm>
              <a:prstGeom prst="rect">
                <a:avLst/>
              </a:prstGeom>
            </p:spPr>
            <p:txBody>
              <a:bodyPr lIns="50800" tIns="50800" rIns="50800" bIns="50800" rtlCol="0" anchor="ctr"/>
              <a:lstStyle/>
              <a:p>
                <a:pPr algn="ctr">
                  <a:lnSpc>
                    <a:spcPts val="2595"/>
                  </a:lnSpc>
                </a:pPr>
                <a:endParaRPr/>
              </a:p>
            </p:txBody>
          </p:sp>
        </p:grpSp>
        <p:grpSp>
          <p:nvGrpSpPr>
            <p:cNvPr id="24" name="Group 24"/>
            <p:cNvGrpSpPr/>
            <p:nvPr/>
          </p:nvGrpSpPr>
          <p:grpSpPr>
            <a:xfrm>
              <a:off x="7348205" y="1927150"/>
              <a:ext cx="4058638" cy="1281483"/>
              <a:chOff x="0" y="0"/>
              <a:chExt cx="951477" cy="300421"/>
            </a:xfrm>
          </p:grpSpPr>
          <p:sp>
            <p:nvSpPr>
              <p:cNvPr id="25" name="Freeform 25"/>
              <p:cNvSpPr/>
              <p:nvPr/>
            </p:nvSpPr>
            <p:spPr>
              <a:xfrm>
                <a:off x="0" y="0"/>
                <a:ext cx="951477" cy="300421"/>
              </a:xfrm>
              <a:custGeom>
                <a:avLst/>
                <a:gdLst/>
                <a:ahLst/>
                <a:cxnLst/>
                <a:rect l="l" t="t" r="r" b="b"/>
                <a:pathLst>
                  <a:path w="951477" h="300421">
                    <a:moveTo>
                      <a:pt x="129711" y="0"/>
                    </a:moveTo>
                    <a:lnTo>
                      <a:pt x="821766" y="0"/>
                    </a:lnTo>
                    <a:cubicBezTo>
                      <a:pt x="893403" y="0"/>
                      <a:pt x="951477" y="58074"/>
                      <a:pt x="951477" y="129711"/>
                    </a:cubicBezTo>
                    <a:lnTo>
                      <a:pt x="951477" y="170710"/>
                    </a:lnTo>
                    <a:cubicBezTo>
                      <a:pt x="951477" y="205112"/>
                      <a:pt x="937811" y="238104"/>
                      <a:pt x="913485" y="262430"/>
                    </a:cubicBezTo>
                    <a:cubicBezTo>
                      <a:pt x="889160" y="286755"/>
                      <a:pt x="856167" y="300421"/>
                      <a:pt x="821766" y="300421"/>
                    </a:cubicBezTo>
                    <a:lnTo>
                      <a:pt x="129711" y="300421"/>
                    </a:lnTo>
                    <a:cubicBezTo>
                      <a:pt x="95310" y="300421"/>
                      <a:pt x="62317" y="286755"/>
                      <a:pt x="37992" y="262430"/>
                    </a:cubicBezTo>
                    <a:cubicBezTo>
                      <a:pt x="13666" y="238104"/>
                      <a:pt x="0" y="205112"/>
                      <a:pt x="0" y="170710"/>
                    </a:cubicBezTo>
                    <a:lnTo>
                      <a:pt x="0" y="129711"/>
                    </a:lnTo>
                    <a:cubicBezTo>
                      <a:pt x="0" y="95310"/>
                      <a:pt x="13666" y="62317"/>
                      <a:pt x="37992" y="37992"/>
                    </a:cubicBezTo>
                    <a:cubicBezTo>
                      <a:pt x="62317" y="13666"/>
                      <a:pt x="95310" y="0"/>
                      <a:pt x="129711" y="0"/>
                    </a:cubicBezTo>
                    <a:close/>
                  </a:path>
                </a:pathLst>
              </a:custGeom>
              <a:solidFill>
                <a:srgbClr val="05938F"/>
              </a:solidFill>
            </p:spPr>
            <p:txBody>
              <a:bodyPr/>
              <a:lstStyle/>
              <a:p>
                <a:endParaRPr lang="en-PH"/>
              </a:p>
            </p:txBody>
          </p:sp>
          <p:sp>
            <p:nvSpPr>
              <p:cNvPr id="26" name="TextBox 26"/>
              <p:cNvSpPr txBox="1"/>
              <p:nvPr/>
            </p:nvSpPr>
            <p:spPr>
              <a:xfrm>
                <a:off x="0" y="-28575"/>
                <a:ext cx="951477" cy="328996"/>
              </a:xfrm>
              <a:prstGeom prst="rect">
                <a:avLst/>
              </a:prstGeom>
            </p:spPr>
            <p:txBody>
              <a:bodyPr lIns="50800" tIns="50800" rIns="50800" bIns="50800" rtlCol="0" anchor="ctr"/>
              <a:lstStyle/>
              <a:p>
                <a:pPr algn="ctr">
                  <a:lnSpc>
                    <a:spcPts val="2595"/>
                  </a:lnSpc>
                </a:pPr>
                <a:endParaRPr/>
              </a:p>
            </p:txBody>
          </p:sp>
        </p:grpSp>
        <p:grpSp>
          <p:nvGrpSpPr>
            <p:cNvPr id="27" name="Group 27"/>
            <p:cNvGrpSpPr/>
            <p:nvPr/>
          </p:nvGrpSpPr>
          <p:grpSpPr>
            <a:xfrm>
              <a:off x="11775143" y="0"/>
              <a:ext cx="5333601" cy="4777351"/>
              <a:chOff x="0" y="0"/>
              <a:chExt cx="1250370" cy="1119967"/>
            </a:xfrm>
          </p:grpSpPr>
          <p:sp>
            <p:nvSpPr>
              <p:cNvPr id="28" name="Freeform 28"/>
              <p:cNvSpPr/>
              <p:nvPr/>
            </p:nvSpPr>
            <p:spPr>
              <a:xfrm>
                <a:off x="0" y="0"/>
                <a:ext cx="1250370" cy="1119967"/>
              </a:xfrm>
              <a:custGeom>
                <a:avLst/>
                <a:gdLst/>
                <a:ahLst/>
                <a:cxnLst/>
                <a:rect l="l" t="t" r="r" b="b"/>
                <a:pathLst>
                  <a:path w="1250370" h="1119967">
                    <a:moveTo>
                      <a:pt x="98705" y="0"/>
                    </a:moveTo>
                    <a:lnTo>
                      <a:pt x="1151665" y="0"/>
                    </a:lnTo>
                    <a:cubicBezTo>
                      <a:pt x="1206178" y="0"/>
                      <a:pt x="1250370" y="44192"/>
                      <a:pt x="1250370" y="98705"/>
                    </a:cubicBezTo>
                    <a:lnTo>
                      <a:pt x="1250370" y="1021262"/>
                    </a:lnTo>
                    <a:cubicBezTo>
                      <a:pt x="1250370" y="1075775"/>
                      <a:pt x="1206178" y="1119967"/>
                      <a:pt x="1151665" y="1119967"/>
                    </a:cubicBezTo>
                    <a:lnTo>
                      <a:pt x="98705" y="1119967"/>
                    </a:lnTo>
                    <a:cubicBezTo>
                      <a:pt x="44192" y="1119967"/>
                      <a:pt x="0" y="1075775"/>
                      <a:pt x="0" y="1021262"/>
                    </a:cubicBezTo>
                    <a:lnTo>
                      <a:pt x="0" y="98705"/>
                    </a:lnTo>
                    <a:cubicBezTo>
                      <a:pt x="0" y="44192"/>
                      <a:pt x="44192" y="0"/>
                      <a:pt x="98705" y="0"/>
                    </a:cubicBezTo>
                    <a:close/>
                  </a:path>
                </a:pathLst>
              </a:custGeom>
              <a:solidFill>
                <a:srgbClr val="FFDE59"/>
              </a:solidFill>
            </p:spPr>
            <p:txBody>
              <a:bodyPr/>
              <a:lstStyle/>
              <a:p>
                <a:endParaRPr lang="en-PH"/>
              </a:p>
            </p:txBody>
          </p:sp>
          <p:sp>
            <p:nvSpPr>
              <p:cNvPr id="29" name="TextBox 29"/>
              <p:cNvSpPr txBox="1"/>
              <p:nvPr/>
            </p:nvSpPr>
            <p:spPr>
              <a:xfrm>
                <a:off x="0" y="-28575"/>
                <a:ext cx="1250370" cy="1148542"/>
              </a:xfrm>
              <a:prstGeom prst="rect">
                <a:avLst/>
              </a:prstGeom>
            </p:spPr>
            <p:txBody>
              <a:bodyPr lIns="50800" tIns="50800" rIns="50800" bIns="50800" rtlCol="0" anchor="ctr"/>
              <a:lstStyle/>
              <a:p>
                <a:pPr algn="ctr">
                  <a:lnSpc>
                    <a:spcPts val="2595"/>
                  </a:lnSpc>
                </a:pPr>
                <a:endParaRPr/>
              </a:p>
            </p:txBody>
          </p:sp>
        </p:grpSp>
        <p:grpSp>
          <p:nvGrpSpPr>
            <p:cNvPr id="30" name="Group 30"/>
            <p:cNvGrpSpPr/>
            <p:nvPr/>
          </p:nvGrpSpPr>
          <p:grpSpPr>
            <a:xfrm>
              <a:off x="0" y="4456731"/>
              <a:ext cx="5191325" cy="2801882"/>
              <a:chOff x="0" y="0"/>
              <a:chExt cx="1250370" cy="674854"/>
            </a:xfrm>
          </p:grpSpPr>
          <p:sp>
            <p:nvSpPr>
              <p:cNvPr id="31" name="Freeform 31"/>
              <p:cNvSpPr/>
              <p:nvPr/>
            </p:nvSpPr>
            <p:spPr>
              <a:xfrm>
                <a:off x="0" y="0"/>
                <a:ext cx="1250370" cy="674854"/>
              </a:xfrm>
              <a:custGeom>
                <a:avLst/>
                <a:gdLst/>
                <a:ahLst/>
                <a:cxnLst/>
                <a:rect l="l" t="t" r="r" b="b"/>
                <a:pathLst>
                  <a:path w="1250370" h="674854">
                    <a:moveTo>
                      <a:pt x="101410" y="0"/>
                    </a:moveTo>
                    <a:lnTo>
                      <a:pt x="1148960" y="0"/>
                    </a:lnTo>
                    <a:cubicBezTo>
                      <a:pt x="1175856" y="0"/>
                      <a:pt x="1201650" y="10684"/>
                      <a:pt x="1220668" y="29702"/>
                    </a:cubicBezTo>
                    <a:cubicBezTo>
                      <a:pt x="1239685" y="48720"/>
                      <a:pt x="1250370" y="74514"/>
                      <a:pt x="1250370" y="101410"/>
                    </a:cubicBezTo>
                    <a:lnTo>
                      <a:pt x="1250370" y="573445"/>
                    </a:lnTo>
                    <a:cubicBezTo>
                      <a:pt x="1250370" y="629452"/>
                      <a:pt x="1204967" y="674854"/>
                      <a:pt x="1148960" y="674854"/>
                    </a:cubicBezTo>
                    <a:lnTo>
                      <a:pt x="101410" y="674854"/>
                    </a:lnTo>
                    <a:cubicBezTo>
                      <a:pt x="45403" y="674854"/>
                      <a:pt x="0" y="629452"/>
                      <a:pt x="0" y="573445"/>
                    </a:cubicBezTo>
                    <a:lnTo>
                      <a:pt x="0" y="101410"/>
                    </a:lnTo>
                    <a:cubicBezTo>
                      <a:pt x="0" y="74514"/>
                      <a:pt x="10684" y="48720"/>
                      <a:pt x="29702" y="29702"/>
                    </a:cubicBezTo>
                    <a:cubicBezTo>
                      <a:pt x="48720" y="10684"/>
                      <a:pt x="74514" y="0"/>
                      <a:pt x="101410" y="0"/>
                    </a:cubicBezTo>
                    <a:close/>
                  </a:path>
                </a:pathLst>
              </a:custGeom>
              <a:solidFill>
                <a:srgbClr val="FFDE59"/>
              </a:solidFill>
            </p:spPr>
            <p:txBody>
              <a:bodyPr/>
              <a:lstStyle/>
              <a:p>
                <a:endParaRPr lang="en-PH"/>
              </a:p>
            </p:txBody>
          </p:sp>
          <p:sp>
            <p:nvSpPr>
              <p:cNvPr id="32" name="TextBox 32"/>
              <p:cNvSpPr txBox="1"/>
              <p:nvPr/>
            </p:nvSpPr>
            <p:spPr>
              <a:xfrm>
                <a:off x="0" y="-28575"/>
                <a:ext cx="1250370" cy="703429"/>
              </a:xfrm>
              <a:prstGeom prst="rect">
                <a:avLst/>
              </a:prstGeom>
            </p:spPr>
            <p:txBody>
              <a:bodyPr lIns="50800" tIns="50800" rIns="50800" bIns="50800" rtlCol="0" anchor="ctr"/>
              <a:lstStyle/>
              <a:p>
                <a:pPr algn="ctr">
                  <a:lnSpc>
                    <a:spcPts val="2595"/>
                  </a:lnSpc>
                </a:pPr>
                <a:endParaRPr/>
              </a:p>
            </p:txBody>
          </p:sp>
        </p:grpSp>
        <p:grpSp>
          <p:nvGrpSpPr>
            <p:cNvPr id="33" name="Group 33"/>
            <p:cNvGrpSpPr/>
            <p:nvPr/>
          </p:nvGrpSpPr>
          <p:grpSpPr>
            <a:xfrm>
              <a:off x="11746385" y="7258613"/>
              <a:ext cx="5191325" cy="3502904"/>
              <a:chOff x="0" y="0"/>
              <a:chExt cx="1250370" cy="843701"/>
            </a:xfrm>
          </p:grpSpPr>
          <p:sp>
            <p:nvSpPr>
              <p:cNvPr id="34" name="Freeform 34"/>
              <p:cNvSpPr/>
              <p:nvPr/>
            </p:nvSpPr>
            <p:spPr>
              <a:xfrm>
                <a:off x="0" y="0"/>
                <a:ext cx="1250370" cy="843701"/>
              </a:xfrm>
              <a:custGeom>
                <a:avLst/>
                <a:gdLst/>
                <a:ahLst/>
                <a:cxnLst/>
                <a:rect l="l" t="t" r="r" b="b"/>
                <a:pathLst>
                  <a:path w="1250370" h="843701">
                    <a:moveTo>
                      <a:pt x="101410" y="0"/>
                    </a:moveTo>
                    <a:lnTo>
                      <a:pt x="1148960" y="0"/>
                    </a:lnTo>
                    <a:cubicBezTo>
                      <a:pt x="1175856" y="0"/>
                      <a:pt x="1201650" y="10684"/>
                      <a:pt x="1220668" y="29702"/>
                    </a:cubicBezTo>
                    <a:cubicBezTo>
                      <a:pt x="1239685" y="48720"/>
                      <a:pt x="1250370" y="74514"/>
                      <a:pt x="1250370" y="101410"/>
                    </a:cubicBezTo>
                    <a:lnTo>
                      <a:pt x="1250370" y="742291"/>
                    </a:lnTo>
                    <a:cubicBezTo>
                      <a:pt x="1250370" y="769187"/>
                      <a:pt x="1239685" y="794981"/>
                      <a:pt x="1220668" y="813999"/>
                    </a:cubicBezTo>
                    <a:cubicBezTo>
                      <a:pt x="1201650" y="833017"/>
                      <a:pt x="1175856" y="843701"/>
                      <a:pt x="1148960" y="843701"/>
                    </a:cubicBezTo>
                    <a:lnTo>
                      <a:pt x="101410" y="843701"/>
                    </a:lnTo>
                    <a:cubicBezTo>
                      <a:pt x="45403" y="843701"/>
                      <a:pt x="0" y="798298"/>
                      <a:pt x="0" y="742291"/>
                    </a:cubicBezTo>
                    <a:lnTo>
                      <a:pt x="0" y="101410"/>
                    </a:lnTo>
                    <a:cubicBezTo>
                      <a:pt x="0" y="74514"/>
                      <a:pt x="10684" y="48720"/>
                      <a:pt x="29702" y="29702"/>
                    </a:cubicBezTo>
                    <a:cubicBezTo>
                      <a:pt x="48720" y="10684"/>
                      <a:pt x="74514" y="0"/>
                      <a:pt x="101410" y="0"/>
                    </a:cubicBezTo>
                    <a:close/>
                  </a:path>
                </a:pathLst>
              </a:custGeom>
              <a:solidFill>
                <a:srgbClr val="FFDE59"/>
              </a:solidFill>
            </p:spPr>
            <p:txBody>
              <a:bodyPr/>
              <a:lstStyle/>
              <a:p>
                <a:endParaRPr lang="en-PH"/>
              </a:p>
            </p:txBody>
          </p:sp>
          <p:sp>
            <p:nvSpPr>
              <p:cNvPr id="35" name="TextBox 35"/>
              <p:cNvSpPr txBox="1"/>
              <p:nvPr/>
            </p:nvSpPr>
            <p:spPr>
              <a:xfrm>
                <a:off x="0" y="-28575"/>
                <a:ext cx="1250370" cy="872276"/>
              </a:xfrm>
              <a:prstGeom prst="rect">
                <a:avLst/>
              </a:prstGeom>
            </p:spPr>
            <p:txBody>
              <a:bodyPr lIns="50800" tIns="50800" rIns="50800" bIns="50800" rtlCol="0" anchor="ctr"/>
              <a:lstStyle/>
              <a:p>
                <a:pPr algn="ctr">
                  <a:lnSpc>
                    <a:spcPts val="2595"/>
                  </a:lnSpc>
                </a:pPr>
                <a:endParaRPr/>
              </a:p>
            </p:txBody>
          </p:sp>
        </p:grpSp>
        <p:sp>
          <p:nvSpPr>
            <p:cNvPr id="36" name="Freeform 36"/>
            <p:cNvSpPr/>
            <p:nvPr/>
          </p:nvSpPr>
          <p:spPr>
            <a:xfrm>
              <a:off x="10712527" y="6880856"/>
              <a:ext cx="1800478" cy="643671"/>
            </a:xfrm>
            <a:custGeom>
              <a:avLst/>
              <a:gdLst/>
              <a:ahLst/>
              <a:cxnLst/>
              <a:rect l="l" t="t" r="r" b="b"/>
              <a:pathLst>
                <a:path w="1800478" h="643671">
                  <a:moveTo>
                    <a:pt x="0" y="0"/>
                  </a:moveTo>
                  <a:lnTo>
                    <a:pt x="1800478" y="0"/>
                  </a:lnTo>
                  <a:lnTo>
                    <a:pt x="1800478" y="643670"/>
                  </a:lnTo>
                  <a:lnTo>
                    <a:pt x="0" y="6436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37" name="TextBox 37"/>
            <p:cNvSpPr txBox="1"/>
            <p:nvPr/>
          </p:nvSpPr>
          <p:spPr>
            <a:xfrm>
              <a:off x="7446492" y="7522823"/>
              <a:ext cx="3862063" cy="572175"/>
            </a:xfrm>
            <a:prstGeom prst="rect">
              <a:avLst/>
            </a:prstGeom>
          </p:spPr>
          <p:txBody>
            <a:bodyPr lIns="0" tIns="0" rIns="0" bIns="0" rtlCol="0" anchor="t">
              <a:spAutoFit/>
            </a:bodyPr>
            <a:lstStyle/>
            <a:p>
              <a:pPr algn="ctr">
                <a:lnSpc>
                  <a:spcPts val="3542"/>
                </a:lnSpc>
              </a:pPr>
              <a:r>
                <a:rPr lang="en-US" sz="2361">
                  <a:solidFill>
                    <a:srgbClr val="FFFFFF"/>
                  </a:solidFill>
                  <a:latin typeface="Poppins"/>
                  <a:ea typeface="Poppins"/>
                  <a:cs typeface="Poppins"/>
                  <a:sym typeface="Poppins"/>
                </a:rPr>
                <a:t>Low Earth Orbit</a:t>
              </a:r>
            </a:p>
          </p:txBody>
        </p:sp>
        <p:sp>
          <p:nvSpPr>
            <p:cNvPr id="38" name="TextBox 38"/>
            <p:cNvSpPr txBox="1"/>
            <p:nvPr/>
          </p:nvSpPr>
          <p:spPr>
            <a:xfrm>
              <a:off x="7446492" y="5498973"/>
              <a:ext cx="3862063" cy="572175"/>
            </a:xfrm>
            <a:prstGeom prst="rect">
              <a:avLst/>
            </a:prstGeom>
          </p:spPr>
          <p:txBody>
            <a:bodyPr lIns="0" tIns="0" rIns="0" bIns="0" rtlCol="0" anchor="t">
              <a:spAutoFit/>
            </a:bodyPr>
            <a:lstStyle/>
            <a:p>
              <a:pPr algn="ctr">
                <a:lnSpc>
                  <a:spcPts val="3542"/>
                </a:lnSpc>
              </a:pPr>
              <a:r>
                <a:rPr lang="en-US" sz="2361">
                  <a:solidFill>
                    <a:srgbClr val="FFFFFF"/>
                  </a:solidFill>
                  <a:latin typeface="Poppins"/>
                  <a:ea typeface="Poppins"/>
                  <a:cs typeface="Poppins"/>
                  <a:sym typeface="Poppins"/>
                </a:rPr>
                <a:t>Medium Earth Orbit</a:t>
              </a:r>
            </a:p>
          </p:txBody>
        </p:sp>
        <p:sp>
          <p:nvSpPr>
            <p:cNvPr id="39" name="TextBox 39"/>
            <p:cNvSpPr txBox="1"/>
            <p:nvPr/>
          </p:nvSpPr>
          <p:spPr>
            <a:xfrm>
              <a:off x="7446492" y="1905151"/>
              <a:ext cx="3862063" cy="1169075"/>
            </a:xfrm>
            <a:prstGeom prst="rect">
              <a:avLst/>
            </a:prstGeom>
          </p:spPr>
          <p:txBody>
            <a:bodyPr lIns="0" tIns="0" rIns="0" bIns="0" rtlCol="0" anchor="t">
              <a:spAutoFit/>
            </a:bodyPr>
            <a:lstStyle/>
            <a:p>
              <a:pPr algn="ctr">
                <a:lnSpc>
                  <a:spcPts val="3542"/>
                </a:lnSpc>
              </a:pPr>
              <a:r>
                <a:rPr lang="en-US" sz="2361">
                  <a:solidFill>
                    <a:srgbClr val="FFFFFF"/>
                  </a:solidFill>
                  <a:latin typeface="Poppins"/>
                  <a:ea typeface="Poppins"/>
                  <a:cs typeface="Poppins"/>
                  <a:sym typeface="Poppins"/>
                </a:rPr>
                <a:t>Geostationary Earth Orbit</a:t>
              </a:r>
            </a:p>
          </p:txBody>
        </p:sp>
        <p:sp>
          <p:nvSpPr>
            <p:cNvPr id="40" name="TextBox 40"/>
            <p:cNvSpPr txBox="1"/>
            <p:nvPr/>
          </p:nvSpPr>
          <p:spPr>
            <a:xfrm>
              <a:off x="11978343" y="244626"/>
              <a:ext cx="4712913" cy="4061625"/>
            </a:xfrm>
            <a:prstGeom prst="rect">
              <a:avLst/>
            </a:prstGeom>
          </p:spPr>
          <p:txBody>
            <a:bodyPr lIns="0" tIns="0" rIns="0" bIns="0" rtlCol="0" anchor="t">
              <a:spAutoFit/>
            </a:bodyPr>
            <a:lstStyle/>
            <a:p>
              <a:pPr marL="374659" lvl="1" indent="-187329" algn="l">
                <a:lnSpc>
                  <a:spcPts val="2429"/>
                </a:lnSpc>
                <a:buFont typeface="Arial"/>
                <a:buChar char="•"/>
              </a:pPr>
              <a:r>
                <a:rPr lang="en-US" sz="1735">
                  <a:solidFill>
                    <a:srgbClr val="000000"/>
                  </a:solidFill>
                  <a:latin typeface="Open Sans"/>
                  <a:ea typeface="Open Sans"/>
                  <a:cs typeface="Open Sans"/>
                  <a:sym typeface="Open Sans"/>
                </a:rPr>
                <a:t>Circling above the equator, these orbits serve the purpose of offering extended telephone and computer network communication.</a:t>
              </a:r>
            </a:p>
            <a:p>
              <a:pPr marL="374659" lvl="1" indent="-187329" algn="l">
                <a:lnSpc>
                  <a:spcPts val="2429"/>
                </a:lnSpc>
                <a:buFont typeface="Arial"/>
                <a:buChar char="•"/>
              </a:pPr>
              <a:r>
                <a:rPr lang="en-US" sz="1735">
                  <a:solidFill>
                    <a:srgbClr val="000000"/>
                  </a:solidFill>
                  <a:latin typeface="Open Sans"/>
                  <a:ea typeface="Open Sans"/>
                  <a:cs typeface="Open Sans"/>
                  <a:sym typeface="Open Sans"/>
                </a:rPr>
                <a:t>They revolve at the Earth's rotational velocity. </a:t>
              </a:r>
            </a:p>
            <a:p>
              <a:pPr marL="374659" lvl="1" indent="-187329" algn="l">
                <a:lnSpc>
                  <a:spcPts val="2429"/>
                </a:lnSpc>
                <a:buFont typeface="Arial"/>
                <a:buChar char="•"/>
              </a:pPr>
              <a:r>
                <a:rPr lang="en-US" sz="1735">
                  <a:solidFill>
                    <a:srgbClr val="000000"/>
                  </a:solidFill>
                  <a:latin typeface="Open Sans"/>
                  <a:ea typeface="Open Sans"/>
                  <a:cs typeface="Open Sans"/>
                  <a:sym typeface="Open Sans"/>
                </a:rPr>
                <a:t>Merely three GEO satellites are essential for complete worldwide coverage."</a:t>
              </a:r>
            </a:p>
          </p:txBody>
        </p:sp>
        <p:sp>
          <p:nvSpPr>
            <p:cNvPr id="41" name="TextBox 41"/>
            <p:cNvSpPr txBox="1"/>
            <p:nvPr/>
          </p:nvSpPr>
          <p:spPr>
            <a:xfrm>
              <a:off x="197780" y="4675019"/>
              <a:ext cx="4601305" cy="1811395"/>
            </a:xfrm>
            <a:prstGeom prst="rect">
              <a:avLst/>
            </a:prstGeom>
          </p:spPr>
          <p:txBody>
            <a:bodyPr lIns="0" tIns="0" rIns="0" bIns="0" rtlCol="0" anchor="t">
              <a:spAutoFit/>
            </a:bodyPr>
            <a:lstStyle/>
            <a:p>
              <a:pPr marL="418777" lvl="1" indent="-209388" algn="l">
                <a:lnSpc>
                  <a:spcPts val="2715"/>
                </a:lnSpc>
                <a:buFont typeface="Arial"/>
                <a:buChar char="•"/>
              </a:pPr>
              <a:r>
                <a:rPr lang="en-US" sz="1939">
                  <a:solidFill>
                    <a:srgbClr val="000000"/>
                  </a:solidFill>
                  <a:latin typeface="Open Sans"/>
                  <a:ea typeface="Open Sans"/>
                  <a:cs typeface="Open Sans"/>
                  <a:sym typeface="Open Sans"/>
                </a:rPr>
                <a:t>Provide the Global Positioning System (GPS).</a:t>
              </a:r>
            </a:p>
            <a:p>
              <a:pPr marL="418777" lvl="1" indent="-209388" algn="l">
                <a:lnSpc>
                  <a:spcPts val="2715"/>
                </a:lnSpc>
                <a:buFont typeface="Arial"/>
                <a:buChar char="•"/>
              </a:pPr>
              <a:r>
                <a:rPr lang="en-US" sz="1939">
                  <a:solidFill>
                    <a:srgbClr val="000000"/>
                  </a:solidFill>
                  <a:latin typeface="Open Sans"/>
                  <a:ea typeface="Open Sans"/>
                  <a:cs typeface="Open Sans"/>
                  <a:sym typeface="Open Sans"/>
                </a:rPr>
                <a:t>Ten MEO are needed for global coverage. </a:t>
              </a:r>
            </a:p>
          </p:txBody>
        </p:sp>
        <p:sp>
          <p:nvSpPr>
            <p:cNvPr id="42" name="TextBox 42"/>
            <p:cNvSpPr txBox="1"/>
            <p:nvPr/>
          </p:nvSpPr>
          <p:spPr>
            <a:xfrm>
              <a:off x="11978343" y="7589498"/>
              <a:ext cx="4747091" cy="2937949"/>
            </a:xfrm>
            <a:prstGeom prst="rect">
              <a:avLst/>
            </a:prstGeom>
          </p:spPr>
          <p:txBody>
            <a:bodyPr lIns="0" tIns="0" rIns="0" bIns="0" rtlCol="0" anchor="t">
              <a:spAutoFit/>
            </a:bodyPr>
            <a:lstStyle/>
            <a:p>
              <a:pPr marL="388530" lvl="1" indent="-194265" algn="l">
                <a:lnSpc>
                  <a:spcPts val="2519"/>
                </a:lnSpc>
                <a:buFont typeface="Arial"/>
                <a:buChar char="•"/>
              </a:pPr>
              <a:r>
                <a:rPr lang="en-US" sz="1799">
                  <a:solidFill>
                    <a:srgbClr val="000000"/>
                  </a:solidFill>
                  <a:latin typeface="Open Sans"/>
                  <a:ea typeface="Open Sans"/>
                  <a:cs typeface="Open Sans"/>
                  <a:sym typeface="Open Sans"/>
                </a:rPr>
                <a:t>Functioning in constellations to complement mobile phone networks.</a:t>
              </a:r>
            </a:p>
            <a:p>
              <a:pPr marL="388530" lvl="1" indent="-194265" algn="l">
                <a:lnSpc>
                  <a:spcPts val="2519"/>
                </a:lnSpc>
                <a:buFont typeface="Arial"/>
                <a:buChar char="•"/>
              </a:pPr>
              <a:r>
                <a:rPr lang="en-US" sz="1799">
                  <a:solidFill>
                    <a:srgbClr val="000000"/>
                  </a:solidFill>
                  <a:latin typeface="Open Sans"/>
                  <a:ea typeface="Open Sans"/>
                  <a:cs typeface="Open Sans"/>
                  <a:sym typeface="Open Sans"/>
                </a:rPr>
                <a:t>Complete worldwide coverage necessitates fifty Low Earth Orbit (LEO) satellites.</a:t>
              </a:r>
            </a:p>
          </p:txBody>
        </p:sp>
        <p:sp>
          <p:nvSpPr>
            <p:cNvPr id="43" name="Freeform 43"/>
            <p:cNvSpPr/>
            <p:nvPr/>
          </p:nvSpPr>
          <p:spPr>
            <a:xfrm>
              <a:off x="10381065" y="1349511"/>
              <a:ext cx="1800478" cy="643671"/>
            </a:xfrm>
            <a:custGeom>
              <a:avLst/>
              <a:gdLst/>
              <a:ahLst/>
              <a:cxnLst/>
              <a:rect l="l" t="t" r="r" b="b"/>
              <a:pathLst>
                <a:path w="1800478" h="643671">
                  <a:moveTo>
                    <a:pt x="0" y="0"/>
                  </a:moveTo>
                  <a:lnTo>
                    <a:pt x="1800478" y="0"/>
                  </a:lnTo>
                  <a:lnTo>
                    <a:pt x="1800478" y="643671"/>
                  </a:lnTo>
                  <a:lnTo>
                    <a:pt x="0" y="6436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44" name="Freeform 44"/>
            <p:cNvSpPr/>
            <p:nvPr/>
          </p:nvSpPr>
          <p:spPr>
            <a:xfrm flipH="1">
              <a:off x="5191325" y="4564701"/>
              <a:ext cx="2156880" cy="771084"/>
            </a:xfrm>
            <a:custGeom>
              <a:avLst/>
              <a:gdLst/>
              <a:ahLst/>
              <a:cxnLst/>
              <a:rect l="l" t="t" r="r" b="b"/>
              <a:pathLst>
                <a:path w="2156880" h="771084">
                  <a:moveTo>
                    <a:pt x="2156880" y="0"/>
                  </a:moveTo>
                  <a:lnTo>
                    <a:pt x="0" y="0"/>
                  </a:lnTo>
                  <a:lnTo>
                    <a:pt x="0" y="771085"/>
                  </a:lnTo>
                  <a:lnTo>
                    <a:pt x="2156880" y="771085"/>
                  </a:lnTo>
                  <a:lnTo>
                    <a:pt x="215688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grpSp>
      <p:sp>
        <p:nvSpPr>
          <p:cNvPr id="45" name="TextBox 45"/>
          <p:cNvSpPr txBox="1"/>
          <p:nvPr/>
        </p:nvSpPr>
        <p:spPr>
          <a:xfrm>
            <a:off x="859533" y="163486"/>
            <a:ext cx="7694494" cy="582595"/>
          </a:xfrm>
          <a:prstGeom prst="rect">
            <a:avLst/>
          </a:prstGeom>
        </p:spPr>
        <p:txBody>
          <a:bodyPr lIns="0" tIns="0" rIns="0" bIns="0" rtlCol="0" anchor="t">
            <a:spAutoFit/>
          </a:bodyPr>
          <a:lstStyle/>
          <a:p>
            <a:pPr marL="0" lvl="0" indent="0" algn="l">
              <a:lnSpc>
                <a:spcPts val="4238"/>
              </a:lnSpc>
              <a:spcBef>
                <a:spcPct val="0"/>
              </a:spcBef>
            </a:pPr>
            <a:r>
              <a:rPr lang="en-US" sz="3784" b="1" spc="-113">
                <a:solidFill>
                  <a:srgbClr val="FFFFFF"/>
                </a:solidFill>
                <a:latin typeface="Poppins Bold"/>
                <a:ea typeface="Poppins Bold"/>
                <a:cs typeface="Poppins Bold"/>
                <a:sym typeface="Poppins Bold"/>
              </a:rPr>
              <a:t>2.3 Network Transmission Media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070" y="2627897"/>
            <a:ext cx="3374901" cy="2492"/>
          </a:xfrm>
          <a:prstGeom prst="line">
            <a:avLst/>
          </a:prstGeom>
          <a:ln w="66675" cap="rnd">
            <a:solidFill>
              <a:srgbClr val="FFDE59"/>
            </a:solidFill>
            <a:prstDash val="solid"/>
            <a:headEnd type="none" w="sm" len="sm"/>
            <a:tailEnd type="oval" w="lg" len="lg"/>
          </a:ln>
        </p:spPr>
        <p:txBody>
          <a:bodyPr/>
          <a:lstStyle/>
          <a:p>
            <a:endParaRPr lang="en-PH"/>
          </a:p>
        </p:txBody>
      </p:sp>
      <p:grpSp>
        <p:nvGrpSpPr>
          <p:cNvPr id="8" name="Group 8"/>
          <p:cNvGrpSpPr/>
          <p:nvPr/>
        </p:nvGrpSpPr>
        <p:grpSpPr>
          <a:xfrm>
            <a:off x="15658006" y="7786908"/>
            <a:ext cx="1845053" cy="696447"/>
            <a:chOff x="0" y="0"/>
            <a:chExt cx="485940" cy="183426"/>
          </a:xfrm>
        </p:grpSpPr>
        <p:sp>
          <p:nvSpPr>
            <p:cNvPr id="9" name="Freeform 9"/>
            <p:cNvSpPr/>
            <p:nvPr/>
          </p:nvSpPr>
          <p:spPr>
            <a:xfrm>
              <a:off x="0" y="0"/>
              <a:ext cx="485940" cy="183426"/>
            </a:xfrm>
            <a:custGeom>
              <a:avLst/>
              <a:gdLst/>
              <a:ahLst/>
              <a:cxnLst/>
              <a:rect l="l" t="t" r="r" b="b"/>
              <a:pathLst>
                <a:path w="485940" h="183426">
                  <a:moveTo>
                    <a:pt x="91713" y="0"/>
                  </a:moveTo>
                  <a:lnTo>
                    <a:pt x="394227" y="0"/>
                  </a:lnTo>
                  <a:cubicBezTo>
                    <a:pt x="444879" y="0"/>
                    <a:pt x="485940" y="41061"/>
                    <a:pt x="485940" y="91713"/>
                  </a:cubicBezTo>
                  <a:lnTo>
                    <a:pt x="485940" y="91713"/>
                  </a:lnTo>
                  <a:cubicBezTo>
                    <a:pt x="485940" y="116037"/>
                    <a:pt x="476277" y="139365"/>
                    <a:pt x="459078" y="156564"/>
                  </a:cubicBezTo>
                  <a:cubicBezTo>
                    <a:pt x="441878" y="173764"/>
                    <a:pt x="418551" y="183426"/>
                    <a:pt x="394227" y="183426"/>
                  </a:cubicBezTo>
                  <a:lnTo>
                    <a:pt x="91713" y="183426"/>
                  </a:lnTo>
                  <a:cubicBezTo>
                    <a:pt x="41061" y="183426"/>
                    <a:pt x="0" y="142365"/>
                    <a:pt x="0" y="91713"/>
                  </a:cubicBezTo>
                  <a:lnTo>
                    <a:pt x="0" y="91713"/>
                  </a:lnTo>
                  <a:cubicBezTo>
                    <a:pt x="0" y="41061"/>
                    <a:pt x="41061" y="0"/>
                    <a:pt x="91713" y="0"/>
                  </a:cubicBezTo>
                  <a:close/>
                </a:path>
              </a:pathLst>
            </a:custGeom>
            <a:solidFill>
              <a:srgbClr val="642EC7"/>
            </a:solidFill>
          </p:spPr>
          <p:txBody>
            <a:bodyPr/>
            <a:lstStyle/>
            <a:p>
              <a:endParaRPr lang="en-PH"/>
            </a:p>
          </p:txBody>
        </p:sp>
        <p:sp>
          <p:nvSpPr>
            <p:cNvPr id="10" name="TextBox 10"/>
            <p:cNvSpPr txBox="1"/>
            <p:nvPr/>
          </p:nvSpPr>
          <p:spPr>
            <a:xfrm>
              <a:off x="0" y="-28575"/>
              <a:ext cx="485940" cy="212001"/>
            </a:xfrm>
            <a:prstGeom prst="rect">
              <a:avLst/>
            </a:prstGeom>
          </p:spPr>
          <p:txBody>
            <a:bodyPr lIns="50800" tIns="50800" rIns="50800" bIns="50800" rtlCol="0" anchor="ctr"/>
            <a:lstStyle/>
            <a:p>
              <a:pPr algn="ctr">
                <a:lnSpc>
                  <a:spcPts val="2595"/>
                </a:lnSpc>
              </a:pPr>
              <a:endParaRPr/>
            </a:p>
          </p:txBody>
        </p:sp>
      </p:grpSp>
      <p:sp>
        <p:nvSpPr>
          <p:cNvPr id="11" name="Freeform 11"/>
          <p:cNvSpPr/>
          <p:nvPr/>
        </p:nvSpPr>
        <p:spPr>
          <a:xfrm>
            <a:off x="513454" y="3806170"/>
            <a:ext cx="9986373" cy="5742165"/>
          </a:xfrm>
          <a:custGeom>
            <a:avLst/>
            <a:gdLst/>
            <a:ahLst/>
            <a:cxnLst/>
            <a:rect l="l" t="t" r="r" b="b"/>
            <a:pathLst>
              <a:path w="9986373" h="5742165">
                <a:moveTo>
                  <a:pt x="0" y="0"/>
                </a:moveTo>
                <a:lnTo>
                  <a:pt x="9986373" y="0"/>
                </a:lnTo>
                <a:lnTo>
                  <a:pt x="9986373" y="5742165"/>
                </a:lnTo>
                <a:lnTo>
                  <a:pt x="0" y="5742165"/>
                </a:lnTo>
                <a:lnTo>
                  <a:pt x="0" y="0"/>
                </a:lnTo>
                <a:close/>
              </a:path>
            </a:pathLst>
          </a:custGeom>
          <a:blipFill>
            <a:blip r:embed="rId8"/>
            <a:stretch>
              <a:fillRect/>
            </a:stretch>
          </a:blipFill>
        </p:spPr>
        <p:txBody>
          <a:bodyPr/>
          <a:lstStyle/>
          <a:p>
            <a:endParaRPr lang="en-PH"/>
          </a:p>
        </p:txBody>
      </p:sp>
      <p:sp>
        <p:nvSpPr>
          <p:cNvPr id="12" name="Freeform 12"/>
          <p:cNvSpPr/>
          <p:nvPr/>
        </p:nvSpPr>
        <p:spPr>
          <a:xfrm>
            <a:off x="9144000" y="7540447"/>
            <a:ext cx="619030" cy="619030"/>
          </a:xfrm>
          <a:custGeom>
            <a:avLst/>
            <a:gdLst/>
            <a:ahLst/>
            <a:cxnLst/>
            <a:rect l="l" t="t" r="r" b="b"/>
            <a:pathLst>
              <a:path w="619030" h="619030">
                <a:moveTo>
                  <a:pt x="0" y="0"/>
                </a:moveTo>
                <a:lnTo>
                  <a:pt x="619030" y="0"/>
                </a:lnTo>
                <a:lnTo>
                  <a:pt x="619030" y="619031"/>
                </a:lnTo>
                <a:lnTo>
                  <a:pt x="0" y="6190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13" name="TextBox 13"/>
          <p:cNvSpPr txBox="1"/>
          <p:nvPr/>
        </p:nvSpPr>
        <p:spPr>
          <a:xfrm>
            <a:off x="1081732" y="195731"/>
            <a:ext cx="7511494" cy="585904"/>
          </a:xfrm>
          <a:prstGeom prst="rect">
            <a:avLst/>
          </a:prstGeom>
        </p:spPr>
        <p:txBody>
          <a:bodyPr lIns="0" tIns="0" rIns="0" bIns="0" rtlCol="0" anchor="t">
            <a:spAutoFit/>
          </a:bodyPr>
          <a:lstStyle/>
          <a:p>
            <a:pPr marL="0" lvl="0" indent="0" algn="l">
              <a:lnSpc>
                <a:spcPts val="4261"/>
              </a:lnSpc>
              <a:spcBef>
                <a:spcPct val="0"/>
              </a:spcBef>
            </a:pPr>
            <a:r>
              <a:rPr lang="en-US" sz="3804" b="1" spc="-114">
                <a:solidFill>
                  <a:srgbClr val="FF1495"/>
                </a:solidFill>
                <a:latin typeface="Poppins Bold"/>
                <a:ea typeface="Poppins Bold"/>
                <a:cs typeface="Poppins Bold"/>
                <a:sym typeface="Poppins Bold"/>
              </a:rPr>
              <a:t>2.4 LAN Hardware components</a:t>
            </a:r>
          </a:p>
        </p:txBody>
      </p:sp>
      <p:sp>
        <p:nvSpPr>
          <p:cNvPr id="14" name="TextBox 14"/>
          <p:cNvSpPr txBox="1"/>
          <p:nvPr/>
        </p:nvSpPr>
        <p:spPr>
          <a:xfrm>
            <a:off x="402046" y="1877010"/>
            <a:ext cx="42774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Wired LAN</a:t>
            </a:r>
          </a:p>
        </p:txBody>
      </p:sp>
      <p:sp>
        <p:nvSpPr>
          <p:cNvPr id="15" name="TextBox 15"/>
          <p:cNvSpPr txBox="1"/>
          <p:nvPr/>
        </p:nvSpPr>
        <p:spPr>
          <a:xfrm>
            <a:off x="13984667" y="3034645"/>
            <a:ext cx="2260970"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Highlighter</a:t>
            </a:r>
          </a:p>
        </p:txBody>
      </p:sp>
      <p:sp>
        <p:nvSpPr>
          <p:cNvPr id="16" name="TextBox 16"/>
          <p:cNvSpPr txBox="1"/>
          <p:nvPr/>
        </p:nvSpPr>
        <p:spPr>
          <a:xfrm>
            <a:off x="402046" y="2948920"/>
            <a:ext cx="4894146"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Eg. Bus Topology</a:t>
            </a:r>
          </a:p>
        </p:txBody>
      </p:sp>
      <p:sp>
        <p:nvSpPr>
          <p:cNvPr id="17" name="TextBox 17"/>
          <p:cNvSpPr txBox="1"/>
          <p:nvPr/>
        </p:nvSpPr>
        <p:spPr>
          <a:xfrm>
            <a:off x="10771169" y="7315981"/>
            <a:ext cx="6731891" cy="1581150"/>
          </a:xfrm>
          <a:prstGeom prst="rect">
            <a:avLst/>
          </a:prstGeom>
        </p:spPr>
        <p:txBody>
          <a:bodyPr lIns="0" tIns="0" rIns="0" bIns="0" rtlCol="0" anchor="t">
            <a:spAutoFit/>
          </a:bodyPr>
          <a:lstStyle/>
          <a:p>
            <a:pPr marL="647700" lvl="1" indent="-323850" algn="l">
              <a:lnSpc>
                <a:spcPts val="4200"/>
              </a:lnSpc>
              <a:spcBef>
                <a:spcPct val="0"/>
              </a:spcBef>
              <a:buFont typeface="Arial"/>
              <a:buChar char="•"/>
            </a:pPr>
            <a:r>
              <a:rPr lang="en-US" sz="3000">
                <a:solidFill>
                  <a:srgbClr val="000000"/>
                </a:solidFill>
                <a:latin typeface="Open Sans"/>
                <a:ea typeface="Open Sans"/>
                <a:cs typeface="Open Sans"/>
                <a:sym typeface="Open Sans"/>
              </a:rPr>
              <a:t>Ensure data continuity by preventing signals from </a:t>
            </a:r>
            <a:r>
              <a:rPr lang="en-US" sz="3000">
                <a:solidFill>
                  <a:srgbClr val="FFFFFF"/>
                </a:solidFill>
                <a:latin typeface="Open Sans"/>
                <a:ea typeface="Open Sans"/>
                <a:cs typeface="Open Sans"/>
                <a:sym typeface="Open Sans"/>
              </a:rPr>
              <a:t>reflecting</a:t>
            </a:r>
            <a:r>
              <a:rPr lang="en-US" sz="3000">
                <a:solidFill>
                  <a:srgbClr val="000000"/>
                </a:solidFill>
                <a:latin typeface="Open Sans"/>
                <a:ea typeface="Open Sans"/>
                <a:cs typeface="Open Sans"/>
                <a:sym typeface="Open Sans"/>
              </a:rPr>
              <a:t> back down the bus.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070" y="2627897"/>
            <a:ext cx="3374901" cy="2492"/>
          </a:xfrm>
          <a:prstGeom prst="line">
            <a:avLst/>
          </a:prstGeom>
          <a:ln w="66675" cap="rnd">
            <a:solidFill>
              <a:srgbClr val="FFDE59"/>
            </a:solidFill>
            <a:prstDash val="solid"/>
            <a:headEnd type="none" w="sm" len="sm"/>
            <a:tailEnd type="oval" w="lg" len="lg"/>
          </a:ln>
        </p:spPr>
        <p:txBody>
          <a:bodyPr/>
          <a:lstStyle/>
          <a:p>
            <a:endParaRPr lang="en-PH"/>
          </a:p>
        </p:txBody>
      </p:sp>
      <p:grpSp>
        <p:nvGrpSpPr>
          <p:cNvPr id="8" name="Group 8"/>
          <p:cNvGrpSpPr/>
          <p:nvPr/>
        </p:nvGrpSpPr>
        <p:grpSpPr>
          <a:xfrm>
            <a:off x="9757174" y="7015838"/>
            <a:ext cx="877920" cy="615127"/>
            <a:chOff x="0" y="0"/>
            <a:chExt cx="231222" cy="162009"/>
          </a:xfrm>
        </p:grpSpPr>
        <p:sp>
          <p:nvSpPr>
            <p:cNvPr id="9" name="Freeform 9"/>
            <p:cNvSpPr/>
            <p:nvPr/>
          </p:nvSpPr>
          <p:spPr>
            <a:xfrm>
              <a:off x="0" y="0"/>
              <a:ext cx="231222" cy="162009"/>
            </a:xfrm>
            <a:custGeom>
              <a:avLst/>
              <a:gdLst/>
              <a:ahLst/>
              <a:cxnLst/>
              <a:rect l="l" t="t" r="r" b="b"/>
              <a:pathLst>
                <a:path w="231222" h="162009">
                  <a:moveTo>
                    <a:pt x="81004" y="0"/>
                  </a:moveTo>
                  <a:lnTo>
                    <a:pt x="150217" y="0"/>
                  </a:lnTo>
                  <a:cubicBezTo>
                    <a:pt x="194955" y="0"/>
                    <a:pt x="231222" y="36267"/>
                    <a:pt x="231222" y="81004"/>
                  </a:cubicBezTo>
                  <a:lnTo>
                    <a:pt x="231222" y="81004"/>
                  </a:lnTo>
                  <a:cubicBezTo>
                    <a:pt x="231222" y="125742"/>
                    <a:pt x="194955" y="162009"/>
                    <a:pt x="150217" y="162009"/>
                  </a:cubicBezTo>
                  <a:lnTo>
                    <a:pt x="81004" y="162009"/>
                  </a:lnTo>
                  <a:cubicBezTo>
                    <a:pt x="36267" y="162009"/>
                    <a:pt x="0" y="125742"/>
                    <a:pt x="0" y="81004"/>
                  </a:cubicBezTo>
                  <a:lnTo>
                    <a:pt x="0" y="81004"/>
                  </a:lnTo>
                  <a:cubicBezTo>
                    <a:pt x="0" y="36267"/>
                    <a:pt x="36267" y="0"/>
                    <a:pt x="81004" y="0"/>
                  </a:cubicBezTo>
                  <a:close/>
                </a:path>
              </a:pathLst>
            </a:custGeom>
            <a:solidFill>
              <a:srgbClr val="642EC7"/>
            </a:solidFill>
          </p:spPr>
          <p:txBody>
            <a:bodyPr/>
            <a:lstStyle/>
            <a:p>
              <a:endParaRPr lang="en-PH"/>
            </a:p>
          </p:txBody>
        </p:sp>
        <p:sp>
          <p:nvSpPr>
            <p:cNvPr id="10" name="TextBox 10"/>
            <p:cNvSpPr txBox="1"/>
            <p:nvPr/>
          </p:nvSpPr>
          <p:spPr>
            <a:xfrm>
              <a:off x="0" y="-28575"/>
              <a:ext cx="231222" cy="190584"/>
            </a:xfrm>
            <a:prstGeom prst="rect">
              <a:avLst/>
            </a:prstGeom>
          </p:spPr>
          <p:txBody>
            <a:bodyPr lIns="50800" tIns="50800" rIns="50800" bIns="50800" rtlCol="0" anchor="ctr"/>
            <a:lstStyle/>
            <a:p>
              <a:pPr algn="ctr">
                <a:lnSpc>
                  <a:spcPts val="2595"/>
                </a:lnSpc>
              </a:pPr>
              <a:endParaRPr/>
            </a:p>
          </p:txBody>
        </p:sp>
      </p:grpSp>
      <p:sp>
        <p:nvSpPr>
          <p:cNvPr id="11" name="Freeform 11"/>
          <p:cNvSpPr/>
          <p:nvPr/>
        </p:nvSpPr>
        <p:spPr>
          <a:xfrm>
            <a:off x="238848" y="4123023"/>
            <a:ext cx="7496479" cy="4407644"/>
          </a:xfrm>
          <a:custGeom>
            <a:avLst/>
            <a:gdLst/>
            <a:ahLst/>
            <a:cxnLst/>
            <a:rect l="l" t="t" r="r" b="b"/>
            <a:pathLst>
              <a:path w="7496479" h="4407644">
                <a:moveTo>
                  <a:pt x="0" y="0"/>
                </a:moveTo>
                <a:lnTo>
                  <a:pt x="7496480" y="0"/>
                </a:lnTo>
                <a:lnTo>
                  <a:pt x="7496480" y="4407644"/>
                </a:lnTo>
                <a:lnTo>
                  <a:pt x="0" y="4407644"/>
                </a:lnTo>
                <a:lnTo>
                  <a:pt x="0" y="0"/>
                </a:lnTo>
                <a:close/>
              </a:path>
            </a:pathLst>
          </a:custGeom>
          <a:blipFill>
            <a:blip r:embed="rId8"/>
            <a:stretch>
              <a:fillRect r="-2254"/>
            </a:stretch>
          </a:blipFill>
        </p:spPr>
        <p:txBody>
          <a:bodyPr/>
          <a:lstStyle/>
          <a:p>
            <a:endParaRPr lang="en-PH"/>
          </a:p>
        </p:txBody>
      </p:sp>
      <p:sp>
        <p:nvSpPr>
          <p:cNvPr id="12" name="Freeform 12"/>
          <p:cNvSpPr/>
          <p:nvPr/>
        </p:nvSpPr>
        <p:spPr>
          <a:xfrm>
            <a:off x="10756495" y="4123023"/>
            <a:ext cx="7285244" cy="4407644"/>
          </a:xfrm>
          <a:custGeom>
            <a:avLst/>
            <a:gdLst/>
            <a:ahLst/>
            <a:cxnLst/>
            <a:rect l="l" t="t" r="r" b="b"/>
            <a:pathLst>
              <a:path w="7285244" h="4407644">
                <a:moveTo>
                  <a:pt x="0" y="0"/>
                </a:moveTo>
                <a:lnTo>
                  <a:pt x="7285244" y="0"/>
                </a:lnTo>
                <a:lnTo>
                  <a:pt x="7285244" y="4407644"/>
                </a:lnTo>
                <a:lnTo>
                  <a:pt x="0" y="4407644"/>
                </a:lnTo>
                <a:lnTo>
                  <a:pt x="0" y="0"/>
                </a:lnTo>
                <a:close/>
              </a:path>
            </a:pathLst>
          </a:custGeom>
          <a:blipFill>
            <a:blip r:embed="rId8"/>
            <a:stretch>
              <a:fillRect l="-5219"/>
            </a:stretch>
          </a:blipFill>
        </p:spPr>
        <p:txBody>
          <a:bodyPr/>
          <a:lstStyle/>
          <a:p>
            <a:endParaRPr lang="en-PH"/>
          </a:p>
        </p:txBody>
      </p:sp>
      <p:grpSp>
        <p:nvGrpSpPr>
          <p:cNvPr id="13" name="Group 13"/>
          <p:cNvGrpSpPr/>
          <p:nvPr/>
        </p:nvGrpSpPr>
        <p:grpSpPr>
          <a:xfrm>
            <a:off x="6783732" y="7403714"/>
            <a:ext cx="1691949" cy="825886"/>
            <a:chOff x="0" y="0"/>
            <a:chExt cx="445616" cy="217517"/>
          </a:xfrm>
        </p:grpSpPr>
        <p:sp>
          <p:nvSpPr>
            <p:cNvPr id="14" name="Freeform 14"/>
            <p:cNvSpPr/>
            <p:nvPr/>
          </p:nvSpPr>
          <p:spPr>
            <a:xfrm>
              <a:off x="0" y="0"/>
              <a:ext cx="445616" cy="217517"/>
            </a:xfrm>
            <a:custGeom>
              <a:avLst/>
              <a:gdLst/>
              <a:ahLst/>
              <a:cxnLst/>
              <a:rect l="l" t="t" r="r" b="b"/>
              <a:pathLst>
                <a:path w="445616" h="217517">
                  <a:moveTo>
                    <a:pt x="0" y="0"/>
                  </a:moveTo>
                  <a:lnTo>
                    <a:pt x="445616" y="0"/>
                  </a:lnTo>
                  <a:lnTo>
                    <a:pt x="445616" y="217517"/>
                  </a:lnTo>
                  <a:lnTo>
                    <a:pt x="0" y="217517"/>
                  </a:lnTo>
                  <a:close/>
                </a:path>
              </a:pathLst>
            </a:custGeom>
            <a:solidFill>
              <a:srgbClr val="FFFFFF"/>
            </a:solidFill>
          </p:spPr>
          <p:txBody>
            <a:bodyPr/>
            <a:lstStyle/>
            <a:p>
              <a:endParaRPr lang="en-PH"/>
            </a:p>
          </p:txBody>
        </p:sp>
        <p:sp>
          <p:nvSpPr>
            <p:cNvPr id="15" name="TextBox 15"/>
            <p:cNvSpPr txBox="1"/>
            <p:nvPr/>
          </p:nvSpPr>
          <p:spPr>
            <a:xfrm>
              <a:off x="0" y="-28575"/>
              <a:ext cx="445616" cy="246092"/>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7629707" y="5913902"/>
            <a:ext cx="530157" cy="825886"/>
            <a:chOff x="0" y="0"/>
            <a:chExt cx="139630" cy="217517"/>
          </a:xfrm>
        </p:grpSpPr>
        <p:sp>
          <p:nvSpPr>
            <p:cNvPr id="17" name="Freeform 17"/>
            <p:cNvSpPr/>
            <p:nvPr/>
          </p:nvSpPr>
          <p:spPr>
            <a:xfrm>
              <a:off x="0" y="0"/>
              <a:ext cx="139630" cy="217517"/>
            </a:xfrm>
            <a:custGeom>
              <a:avLst/>
              <a:gdLst/>
              <a:ahLst/>
              <a:cxnLst/>
              <a:rect l="l" t="t" r="r" b="b"/>
              <a:pathLst>
                <a:path w="139630" h="217517">
                  <a:moveTo>
                    <a:pt x="0" y="0"/>
                  </a:moveTo>
                  <a:lnTo>
                    <a:pt x="139630" y="0"/>
                  </a:lnTo>
                  <a:lnTo>
                    <a:pt x="139630" y="217517"/>
                  </a:lnTo>
                  <a:lnTo>
                    <a:pt x="0" y="217517"/>
                  </a:lnTo>
                  <a:close/>
                </a:path>
              </a:pathLst>
            </a:custGeom>
            <a:solidFill>
              <a:srgbClr val="FFFFFF"/>
            </a:solidFill>
          </p:spPr>
          <p:txBody>
            <a:bodyPr/>
            <a:lstStyle/>
            <a:p>
              <a:endParaRPr lang="en-PH"/>
            </a:p>
          </p:txBody>
        </p:sp>
        <p:sp>
          <p:nvSpPr>
            <p:cNvPr id="18" name="TextBox 18"/>
            <p:cNvSpPr txBox="1"/>
            <p:nvPr/>
          </p:nvSpPr>
          <p:spPr>
            <a:xfrm>
              <a:off x="0" y="-28575"/>
              <a:ext cx="139630" cy="246092"/>
            </a:xfrm>
            <a:prstGeom prst="rect">
              <a:avLst/>
            </a:prstGeom>
          </p:spPr>
          <p:txBody>
            <a:bodyPr lIns="50800" tIns="50800" rIns="50800" bIns="50800" rtlCol="0" anchor="ctr"/>
            <a:lstStyle/>
            <a:p>
              <a:pPr algn="ctr">
                <a:lnSpc>
                  <a:spcPts val="2595"/>
                </a:lnSpc>
              </a:pPr>
              <a:endParaRPr/>
            </a:p>
          </p:txBody>
        </p:sp>
      </p:grpSp>
      <p:grpSp>
        <p:nvGrpSpPr>
          <p:cNvPr id="19" name="Group 19"/>
          <p:cNvGrpSpPr/>
          <p:nvPr/>
        </p:nvGrpSpPr>
        <p:grpSpPr>
          <a:xfrm>
            <a:off x="7600950" y="5913902"/>
            <a:ext cx="3155545" cy="1020615"/>
            <a:chOff x="0" y="0"/>
            <a:chExt cx="831090" cy="268804"/>
          </a:xfrm>
        </p:grpSpPr>
        <p:sp>
          <p:nvSpPr>
            <p:cNvPr id="20" name="Freeform 20"/>
            <p:cNvSpPr/>
            <p:nvPr/>
          </p:nvSpPr>
          <p:spPr>
            <a:xfrm>
              <a:off x="0" y="0"/>
              <a:ext cx="831090" cy="268804"/>
            </a:xfrm>
            <a:custGeom>
              <a:avLst/>
              <a:gdLst/>
              <a:ahLst/>
              <a:cxnLst/>
              <a:rect l="l" t="t" r="r" b="b"/>
              <a:pathLst>
                <a:path w="831090" h="268804">
                  <a:moveTo>
                    <a:pt x="125125" y="0"/>
                  </a:moveTo>
                  <a:lnTo>
                    <a:pt x="705965" y="0"/>
                  </a:lnTo>
                  <a:cubicBezTo>
                    <a:pt x="775070" y="0"/>
                    <a:pt x="831090" y="56020"/>
                    <a:pt x="831090" y="125125"/>
                  </a:cubicBezTo>
                  <a:lnTo>
                    <a:pt x="831090" y="143679"/>
                  </a:lnTo>
                  <a:cubicBezTo>
                    <a:pt x="831090" y="212784"/>
                    <a:pt x="775070" y="268804"/>
                    <a:pt x="705965" y="268804"/>
                  </a:cubicBezTo>
                  <a:lnTo>
                    <a:pt x="125125" y="268804"/>
                  </a:lnTo>
                  <a:cubicBezTo>
                    <a:pt x="56020" y="268804"/>
                    <a:pt x="0" y="212784"/>
                    <a:pt x="0" y="143679"/>
                  </a:cubicBezTo>
                  <a:lnTo>
                    <a:pt x="0" y="125125"/>
                  </a:lnTo>
                  <a:cubicBezTo>
                    <a:pt x="0" y="56020"/>
                    <a:pt x="56020" y="0"/>
                    <a:pt x="125125" y="0"/>
                  </a:cubicBezTo>
                  <a:close/>
                </a:path>
              </a:pathLst>
            </a:custGeom>
            <a:solidFill>
              <a:srgbClr val="FFDE59"/>
            </a:solidFill>
          </p:spPr>
          <p:txBody>
            <a:bodyPr/>
            <a:lstStyle/>
            <a:p>
              <a:endParaRPr lang="en-PH"/>
            </a:p>
          </p:txBody>
        </p:sp>
        <p:sp>
          <p:nvSpPr>
            <p:cNvPr id="21" name="TextBox 21"/>
            <p:cNvSpPr txBox="1"/>
            <p:nvPr/>
          </p:nvSpPr>
          <p:spPr>
            <a:xfrm>
              <a:off x="0" y="-28575"/>
              <a:ext cx="831090" cy="297379"/>
            </a:xfrm>
            <a:prstGeom prst="rect">
              <a:avLst/>
            </a:prstGeom>
          </p:spPr>
          <p:txBody>
            <a:bodyPr lIns="50800" tIns="50800" rIns="50800" bIns="50800" rtlCol="0" anchor="ctr"/>
            <a:lstStyle/>
            <a:p>
              <a:pPr algn="ctr">
                <a:lnSpc>
                  <a:spcPts val="2595"/>
                </a:lnSpc>
              </a:pPr>
              <a:endParaRPr/>
            </a:p>
          </p:txBody>
        </p:sp>
      </p:grpSp>
      <p:grpSp>
        <p:nvGrpSpPr>
          <p:cNvPr id="22" name="Group 22"/>
          <p:cNvGrpSpPr/>
          <p:nvPr/>
        </p:nvGrpSpPr>
        <p:grpSpPr>
          <a:xfrm>
            <a:off x="10635094" y="7403714"/>
            <a:ext cx="1035112" cy="412943"/>
            <a:chOff x="0" y="0"/>
            <a:chExt cx="272622" cy="108759"/>
          </a:xfrm>
        </p:grpSpPr>
        <p:sp>
          <p:nvSpPr>
            <p:cNvPr id="23" name="Freeform 23"/>
            <p:cNvSpPr/>
            <p:nvPr/>
          </p:nvSpPr>
          <p:spPr>
            <a:xfrm>
              <a:off x="0" y="0"/>
              <a:ext cx="272622" cy="108759"/>
            </a:xfrm>
            <a:custGeom>
              <a:avLst/>
              <a:gdLst/>
              <a:ahLst/>
              <a:cxnLst/>
              <a:rect l="l" t="t" r="r" b="b"/>
              <a:pathLst>
                <a:path w="272622" h="108759">
                  <a:moveTo>
                    <a:pt x="0" y="0"/>
                  </a:moveTo>
                  <a:lnTo>
                    <a:pt x="272622" y="0"/>
                  </a:lnTo>
                  <a:lnTo>
                    <a:pt x="272622" y="108759"/>
                  </a:lnTo>
                  <a:lnTo>
                    <a:pt x="0" y="108759"/>
                  </a:lnTo>
                  <a:close/>
                </a:path>
              </a:pathLst>
            </a:custGeom>
            <a:solidFill>
              <a:srgbClr val="FFFFFF"/>
            </a:solidFill>
          </p:spPr>
          <p:txBody>
            <a:bodyPr/>
            <a:lstStyle/>
            <a:p>
              <a:endParaRPr lang="en-PH"/>
            </a:p>
          </p:txBody>
        </p:sp>
        <p:sp>
          <p:nvSpPr>
            <p:cNvPr id="24" name="TextBox 24"/>
            <p:cNvSpPr txBox="1"/>
            <p:nvPr/>
          </p:nvSpPr>
          <p:spPr>
            <a:xfrm>
              <a:off x="0" y="-28575"/>
              <a:ext cx="272622" cy="137334"/>
            </a:xfrm>
            <a:prstGeom prst="rect">
              <a:avLst/>
            </a:prstGeom>
          </p:spPr>
          <p:txBody>
            <a:bodyPr lIns="50800" tIns="50800" rIns="50800" bIns="50800" rtlCol="0" anchor="ctr"/>
            <a:lstStyle/>
            <a:p>
              <a:pPr algn="ctr">
                <a:lnSpc>
                  <a:spcPts val="2595"/>
                </a:lnSpc>
              </a:pPr>
              <a:endParaRPr/>
            </a:p>
          </p:txBody>
        </p:sp>
      </p:grpSp>
      <p:sp>
        <p:nvSpPr>
          <p:cNvPr id="25" name="Freeform 25"/>
          <p:cNvSpPr/>
          <p:nvPr/>
        </p:nvSpPr>
        <p:spPr>
          <a:xfrm>
            <a:off x="8756426" y="4876979"/>
            <a:ext cx="855948" cy="855948"/>
          </a:xfrm>
          <a:custGeom>
            <a:avLst/>
            <a:gdLst/>
            <a:ahLst/>
            <a:cxnLst/>
            <a:rect l="l" t="t" r="r" b="b"/>
            <a:pathLst>
              <a:path w="855948" h="855948">
                <a:moveTo>
                  <a:pt x="0" y="0"/>
                </a:moveTo>
                <a:lnTo>
                  <a:pt x="855948" y="0"/>
                </a:lnTo>
                <a:lnTo>
                  <a:pt x="855948" y="855948"/>
                </a:lnTo>
                <a:lnTo>
                  <a:pt x="0" y="8559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26" name="TextBox 26"/>
          <p:cNvSpPr txBox="1"/>
          <p:nvPr/>
        </p:nvSpPr>
        <p:spPr>
          <a:xfrm>
            <a:off x="402046" y="1877010"/>
            <a:ext cx="42774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Wired LAN</a:t>
            </a:r>
          </a:p>
        </p:txBody>
      </p:sp>
      <p:sp>
        <p:nvSpPr>
          <p:cNvPr id="27" name="TextBox 27"/>
          <p:cNvSpPr txBox="1"/>
          <p:nvPr/>
        </p:nvSpPr>
        <p:spPr>
          <a:xfrm>
            <a:off x="13984667" y="3034645"/>
            <a:ext cx="2260970"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Highlighter</a:t>
            </a:r>
          </a:p>
        </p:txBody>
      </p:sp>
      <p:sp>
        <p:nvSpPr>
          <p:cNvPr id="28" name="TextBox 28"/>
          <p:cNvSpPr txBox="1"/>
          <p:nvPr/>
        </p:nvSpPr>
        <p:spPr>
          <a:xfrm>
            <a:off x="402046" y="2948920"/>
            <a:ext cx="4894146"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Eg. Bus Topology</a:t>
            </a:r>
          </a:p>
        </p:txBody>
      </p:sp>
      <p:sp>
        <p:nvSpPr>
          <p:cNvPr id="29" name="TextBox 29"/>
          <p:cNvSpPr txBox="1"/>
          <p:nvPr/>
        </p:nvSpPr>
        <p:spPr>
          <a:xfrm>
            <a:off x="7899120" y="6101947"/>
            <a:ext cx="2570561" cy="587375"/>
          </a:xfrm>
          <a:prstGeom prst="rect">
            <a:avLst/>
          </a:prstGeom>
        </p:spPr>
        <p:txBody>
          <a:bodyPr lIns="0" tIns="0" rIns="0" bIns="0" rtlCol="0" anchor="t">
            <a:spAutoFit/>
          </a:bodyPr>
          <a:lstStyle/>
          <a:p>
            <a:pPr algn="ctr">
              <a:lnSpc>
                <a:spcPts val="4899"/>
              </a:lnSpc>
              <a:spcBef>
                <a:spcPct val="0"/>
              </a:spcBef>
            </a:pPr>
            <a:r>
              <a:rPr lang="en-US" sz="3499" b="1">
                <a:solidFill>
                  <a:srgbClr val="FF1495"/>
                </a:solidFill>
                <a:latin typeface="Open Sans Bold"/>
                <a:ea typeface="Open Sans Bold"/>
                <a:cs typeface="Open Sans Bold"/>
                <a:sym typeface="Open Sans Bold"/>
              </a:rPr>
              <a:t>Repeater</a:t>
            </a:r>
          </a:p>
        </p:txBody>
      </p:sp>
      <p:sp>
        <p:nvSpPr>
          <p:cNvPr id="30" name="TextBox 30"/>
          <p:cNvSpPr txBox="1"/>
          <p:nvPr/>
        </p:nvSpPr>
        <p:spPr>
          <a:xfrm>
            <a:off x="7535621" y="7053897"/>
            <a:ext cx="3099473" cy="2789685"/>
          </a:xfrm>
          <a:prstGeom prst="rect">
            <a:avLst/>
          </a:prstGeom>
        </p:spPr>
        <p:txBody>
          <a:bodyPr lIns="0" tIns="0" rIns="0" bIns="0" rtlCol="0" anchor="t">
            <a:spAutoFit/>
          </a:bodyPr>
          <a:lstStyle/>
          <a:p>
            <a:pPr algn="ctr">
              <a:lnSpc>
                <a:spcPts val="3715"/>
              </a:lnSpc>
              <a:spcBef>
                <a:spcPct val="0"/>
              </a:spcBef>
            </a:pPr>
            <a:r>
              <a:rPr lang="en-US" sz="2654">
                <a:solidFill>
                  <a:srgbClr val="000000"/>
                </a:solidFill>
                <a:latin typeface="Open Sans"/>
                <a:ea typeface="Open Sans"/>
                <a:cs typeface="Open Sans"/>
                <a:sym typeface="Open Sans"/>
              </a:rPr>
              <a:t>A device that </a:t>
            </a:r>
            <a:r>
              <a:rPr lang="en-US" sz="2654">
                <a:solidFill>
                  <a:srgbClr val="FFFFFF"/>
                </a:solidFill>
                <a:latin typeface="Open Sans"/>
                <a:ea typeface="Open Sans"/>
                <a:cs typeface="Open Sans"/>
                <a:sym typeface="Open Sans"/>
              </a:rPr>
              <a:t>links</a:t>
            </a:r>
            <a:r>
              <a:rPr lang="en-US" sz="2654">
                <a:solidFill>
                  <a:srgbClr val="000000"/>
                </a:solidFill>
                <a:latin typeface="Open Sans"/>
                <a:ea typeface="Open Sans"/>
                <a:cs typeface="Open Sans"/>
                <a:sym typeface="Open Sans"/>
              </a:rPr>
              <a:t> two cables while delivering a signal at maximum strength to the second cable.</a:t>
            </a:r>
          </a:p>
        </p:txBody>
      </p:sp>
      <p:sp>
        <p:nvSpPr>
          <p:cNvPr id="31" name="TextBox 31"/>
          <p:cNvSpPr txBox="1"/>
          <p:nvPr/>
        </p:nvSpPr>
        <p:spPr>
          <a:xfrm>
            <a:off x="10114752" y="1501144"/>
            <a:ext cx="6705971" cy="923182"/>
          </a:xfrm>
          <a:prstGeom prst="rect">
            <a:avLst/>
          </a:prstGeom>
        </p:spPr>
        <p:txBody>
          <a:bodyPr lIns="0" tIns="0" rIns="0" bIns="0" rtlCol="0" anchor="t">
            <a:spAutoFit/>
          </a:bodyPr>
          <a:lstStyle/>
          <a:p>
            <a:pPr algn="ctr">
              <a:lnSpc>
                <a:spcPts val="3715"/>
              </a:lnSpc>
              <a:spcBef>
                <a:spcPct val="0"/>
              </a:spcBef>
            </a:pPr>
            <a:r>
              <a:rPr lang="en-US" sz="2654">
                <a:solidFill>
                  <a:srgbClr val="000000"/>
                </a:solidFill>
                <a:latin typeface="Open Sans"/>
                <a:ea typeface="Open Sans"/>
                <a:cs typeface="Open Sans"/>
                <a:sym typeface="Open Sans"/>
              </a:rPr>
              <a:t>A repeater accepts an input signal and generates a new signal at full strength.</a:t>
            </a:r>
          </a:p>
        </p:txBody>
      </p:sp>
      <p:sp>
        <p:nvSpPr>
          <p:cNvPr id="32" name="TextBox 32"/>
          <p:cNvSpPr txBox="1"/>
          <p:nvPr/>
        </p:nvSpPr>
        <p:spPr>
          <a:xfrm>
            <a:off x="1081732" y="195731"/>
            <a:ext cx="7511494" cy="585904"/>
          </a:xfrm>
          <a:prstGeom prst="rect">
            <a:avLst/>
          </a:prstGeom>
        </p:spPr>
        <p:txBody>
          <a:bodyPr lIns="0" tIns="0" rIns="0" bIns="0" rtlCol="0" anchor="t">
            <a:spAutoFit/>
          </a:bodyPr>
          <a:lstStyle/>
          <a:p>
            <a:pPr marL="0" lvl="0" indent="0" algn="l">
              <a:lnSpc>
                <a:spcPts val="4261"/>
              </a:lnSpc>
              <a:spcBef>
                <a:spcPct val="0"/>
              </a:spcBef>
            </a:pPr>
            <a:r>
              <a:rPr lang="en-US" sz="3804" b="1" spc="-114">
                <a:solidFill>
                  <a:srgbClr val="FF1495"/>
                </a:solidFill>
                <a:latin typeface="Poppins Bold"/>
                <a:ea typeface="Poppins Bold"/>
                <a:cs typeface="Poppins Bold"/>
                <a:sym typeface="Poppins Bold"/>
              </a:rPr>
              <a:t>2.4 LAN Hardware components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070" y="2627897"/>
            <a:ext cx="3374901" cy="2492"/>
          </a:xfrm>
          <a:prstGeom prst="line">
            <a:avLst/>
          </a:prstGeom>
          <a:ln w="66675" cap="rnd">
            <a:solidFill>
              <a:srgbClr val="FFDE59"/>
            </a:solidFill>
            <a:prstDash val="solid"/>
            <a:headEnd type="none" w="sm" len="sm"/>
            <a:tailEnd type="oval" w="lg" len="lg"/>
          </a:ln>
        </p:spPr>
        <p:txBody>
          <a:bodyPr/>
          <a:lstStyle/>
          <a:p>
            <a:endParaRPr lang="en-PH"/>
          </a:p>
        </p:txBody>
      </p:sp>
      <p:sp>
        <p:nvSpPr>
          <p:cNvPr id="8" name="TextBox 8"/>
          <p:cNvSpPr txBox="1"/>
          <p:nvPr/>
        </p:nvSpPr>
        <p:spPr>
          <a:xfrm>
            <a:off x="402046" y="1877010"/>
            <a:ext cx="42774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Wired LAN</a:t>
            </a:r>
          </a:p>
        </p:txBody>
      </p:sp>
      <p:sp>
        <p:nvSpPr>
          <p:cNvPr id="9" name="Freeform 9"/>
          <p:cNvSpPr/>
          <p:nvPr/>
        </p:nvSpPr>
        <p:spPr>
          <a:xfrm>
            <a:off x="3214069" y="3024319"/>
            <a:ext cx="11577882" cy="6657282"/>
          </a:xfrm>
          <a:custGeom>
            <a:avLst/>
            <a:gdLst/>
            <a:ahLst/>
            <a:cxnLst/>
            <a:rect l="l" t="t" r="r" b="b"/>
            <a:pathLst>
              <a:path w="11577882" h="6657282">
                <a:moveTo>
                  <a:pt x="0" y="0"/>
                </a:moveTo>
                <a:lnTo>
                  <a:pt x="11577882" y="0"/>
                </a:lnTo>
                <a:lnTo>
                  <a:pt x="11577882" y="6657282"/>
                </a:lnTo>
                <a:lnTo>
                  <a:pt x="0" y="6657282"/>
                </a:lnTo>
                <a:lnTo>
                  <a:pt x="0" y="0"/>
                </a:lnTo>
                <a:close/>
              </a:path>
            </a:pathLst>
          </a:custGeom>
          <a:blipFill>
            <a:blip r:embed="rId8"/>
            <a:stretch>
              <a:fillRect/>
            </a:stretch>
          </a:blipFill>
        </p:spPr>
        <p:txBody>
          <a:bodyPr/>
          <a:lstStyle/>
          <a:p>
            <a:endParaRPr lang="en-PH"/>
          </a:p>
        </p:txBody>
      </p:sp>
      <p:sp>
        <p:nvSpPr>
          <p:cNvPr id="10" name="TextBox 10"/>
          <p:cNvSpPr txBox="1"/>
          <p:nvPr/>
        </p:nvSpPr>
        <p:spPr>
          <a:xfrm>
            <a:off x="1081732" y="195731"/>
            <a:ext cx="7511494" cy="585904"/>
          </a:xfrm>
          <a:prstGeom prst="rect">
            <a:avLst/>
          </a:prstGeom>
        </p:spPr>
        <p:txBody>
          <a:bodyPr lIns="0" tIns="0" rIns="0" bIns="0" rtlCol="0" anchor="t">
            <a:spAutoFit/>
          </a:bodyPr>
          <a:lstStyle/>
          <a:p>
            <a:pPr marL="0" lvl="0" indent="0" algn="l">
              <a:lnSpc>
                <a:spcPts val="4261"/>
              </a:lnSpc>
              <a:spcBef>
                <a:spcPct val="0"/>
              </a:spcBef>
            </a:pPr>
            <a:r>
              <a:rPr lang="en-US" sz="3804" b="1" spc="-114">
                <a:solidFill>
                  <a:srgbClr val="FF1495"/>
                </a:solidFill>
                <a:latin typeface="Poppins Bold"/>
                <a:ea typeface="Poppins Bold"/>
                <a:cs typeface="Poppins Bold"/>
                <a:sym typeface="Poppins Bold"/>
              </a:rPr>
              <a:t>2.4 LAN Hardware components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070" y="2627897"/>
            <a:ext cx="3374901" cy="2492"/>
          </a:xfrm>
          <a:prstGeom prst="line">
            <a:avLst/>
          </a:prstGeom>
          <a:ln w="66675" cap="rnd">
            <a:solidFill>
              <a:srgbClr val="FFDE59"/>
            </a:solidFill>
            <a:prstDash val="solid"/>
            <a:headEnd type="none" w="sm" len="sm"/>
            <a:tailEnd type="oval" w="lg" len="lg"/>
          </a:ln>
        </p:spPr>
        <p:txBody>
          <a:bodyPr/>
          <a:lstStyle/>
          <a:p>
            <a:endParaRPr lang="en-PH"/>
          </a:p>
        </p:txBody>
      </p:sp>
      <p:grpSp>
        <p:nvGrpSpPr>
          <p:cNvPr id="8" name="Group 8"/>
          <p:cNvGrpSpPr/>
          <p:nvPr/>
        </p:nvGrpSpPr>
        <p:grpSpPr>
          <a:xfrm>
            <a:off x="2089521" y="3199470"/>
            <a:ext cx="7012444" cy="5742165"/>
            <a:chOff x="0" y="0"/>
            <a:chExt cx="9349925" cy="7656220"/>
          </a:xfrm>
        </p:grpSpPr>
        <p:sp>
          <p:nvSpPr>
            <p:cNvPr id="9" name="Freeform 9"/>
            <p:cNvSpPr/>
            <p:nvPr/>
          </p:nvSpPr>
          <p:spPr>
            <a:xfrm>
              <a:off x="0" y="0"/>
              <a:ext cx="8221959" cy="7656220"/>
            </a:xfrm>
            <a:custGeom>
              <a:avLst/>
              <a:gdLst/>
              <a:ahLst/>
              <a:cxnLst/>
              <a:rect l="l" t="t" r="r" b="b"/>
              <a:pathLst>
                <a:path w="8221959" h="7656220">
                  <a:moveTo>
                    <a:pt x="0" y="0"/>
                  </a:moveTo>
                  <a:lnTo>
                    <a:pt x="8221959" y="0"/>
                  </a:lnTo>
                  <a:lnTo>
                    <a:pt x="8221959" y="7656220"/>
                  </a:lnTo>
                  <a:lnTo>
                    <a:pt x="0" y="7656220"/>
                  </a:lnTo>
                  <a:lnTo>
                    <a:pt x="0" y="0"/>
                  </a:lnTo>
                  <a:close/>
                </a:path>
              </a:pathLst>
            </a:custGeom>
            <a:blipFill>
              <a:blip r:embed="rId8"/>
              <a:stretch>
                <a:fillRect r="-61946"/>
              </a:stretch>
            </a:blipFill>
          </p:spPr>
          <p:txBody>
            <a:bodyPr/>
            <a:lstStyle/>
            <a:p>
              <a:endParaRPr lang="en-PH"/>
            </a:p>
          </p:txBody>
        </p:sp>
        <p:grpSp>
          <p:nvGrpSpPr>
            <p:cNvPr id="10" name="Group 10"/>
            <p:cNvGrpSpPr/>
            <p:nvPr/>
          </p:nvGrpSpPr>
          <p:grpSpPr>
            <a:xfrm>
              <a:off x="7093993" y="0"/>
              <a:ext cx="2255932" cy="4344810"/>
              <a:chOff x="0" y="0"/>
              <a:chExt cx="445616" cy="858234"/>
            </a:xfrm>
          </p:grpSpPr>
          <p:sp>
            <p:nvSpPr>
              <p:cNvPr id="11" name="Freeform 11"/>
              <p:cNvSpPr/>
              <p:nvPr/>
            </p:nvSpPr>
            <p:spPr>
              <a:xfrm>
                <a:off x="0" y="0"/>
                <a:ext cx="445616" cy="858234"/>
              </a:xfrm>
              <a:custGeom>
                <a:avLst/>
                <a:gdLst/>
                <a:ahLst/>
                <a:cxnLst/>
                <a:rect l="l" t="t" r="r" b="b"/>
                <a:pathLst>
                  <a:path w="445616" h="858234">
                    <a:moveTo>
                      <a:pt x="0" y="0"/>
                    </a:moveTo>
                    <a:lnTo>
                      <a:pt x="445616" y="0"/>
                    </a:lnTo>
                    <a:lnTo>
                      <a:pt x="445616" y="858234"/>
                    </a:lnTo>
                    <a:lnTo>
                      <a:pt x="0" y="858234"/>
                    </a:lnTo>
                    <a:close/>
                  </a:path>
                </a:pathLst>
              </a:custGeom>
              <a:solidFill>
                <a:srgbClr val="FFFFFF"/>
              </a:solidFill>
            </p:spPr>
            <p:txBody>
              <a:bodyPr/>
              <a:lstStyle/>
              <a:p>
                <a:endParaRPr lang="en-PH"/>
              </a:p>
            </p:txBody>
          </p:sp>
          <p:sp>
            <p:nvSpPr>
              <p:cNvPr id="12" name="TextBox 12"/>
              <p:cNvSpPr txBox="1"/>
              <p:nvPr/>
            </p:nvSpPr>
            <p:spPr>
              <a:xfrm>
                <a:off x="0" y="-28575"/>
                <a:ext cx="445616" cy="886809"/>
              </a:xfrm>
              <a:prstGeom prst="rect">
                <a:avLst/>
              </a:prstGeom>
            </p:spPr>
            <p:txBody>
              <a:bodyPr lIns="50800" tIns="50800" rIns="50800" bIns="50800" rtlCol="0" anchor="ctr"/>
              <a:lstStyle/>
              <a:p>
                <a:pPr algn="ctr">
                  <a:lnSpc>
                    <a:spcPts val="2595"/>
                  </a:lnSpc>
                </a:pPr>
                <a:endParaRPr/>
              </a:p>
            </p:txBody>
          </p:sp>
        </p:grpSp>
      </p:grpSp>
      <p:grpSp>
        <p:nvGrpSpPr>
          <p:cNvPr id="13" name="Group 13"/>
          <p:cNvGrpSpPr/>
          <p:nvPr/>
        </p:nvGrpSpPr>
        <p:grpSpPr>
          <a:xfrm>
            <a:off x="10119278" y="3410923"/>
            <a:ext cx="5107753" cy="6494830"/>
            <a:chOff x="0" y="0"/>
            <a:chExt cx="6810337" cy="8659774"/>
          </a:xfrm>
        </p:grpSpPr>
        <p:sp>
          <p:nvSpPr>
            <p:cNvPr id="14" name="Freeform 14"/>
            <p:cNvSpPr/>
            <p:nvPr/>
          </p:nvSpPr>
          <p:spPr>
            <a:xfrm>
              <a:off x="659933" y="0"/>
              <a:ext cx="6150404" cy="7120025"/>
            </a:xfrm>
            <a:custGeom>
              <a:avLst/>
              <a:gdLst/>
              <a:ahLst/>
              <a:cxnLst/>
              <a:rect l="l" t="t" r="r" b="b"/>
              <a:pathLst>
                <a:path w="6150404" h="7120025">
                  <a:moveTo>
                    <a:pt x="0" y="0"/>
                  </a:moveTo>
                  <a:lnTo>
                    <a:pt x="6150404" y="0"/>
                  </a:lnTo>
                  <a:lnTo>
                    <a:pt x="6150404" y="7120025"/>
                  </a:lnTo>
                  <a:lnTo>
                    <a:pt x="0" y="7120025"/>
                  </a:lnTo>
                  <a:lnTo>
                    <a:pt x="0" y="0"/>
                  </a:lnTo>
                  <a:close/>
                </a:path>
              </a:pathLst>
            </a:custGeom>
            <a:blipFill>
              <a:blip r:embed="rId8"/>
              <a:stretch>
                <a:fillRect l="-101330"/>
              </a:stretch>
            </a:blipFill>
          </p:spPr>
          <p:txBody>
            <a:bodyPr/>
            <a:lstStyle/>
            <a:p>
              <a:endParaRPr lang="en-PH"/>
            </a:p>
          </p:txBody>
        </p:sp>
        <p:grpSp>
          <p:nvGrpSpPr>
            <p:cNvPr id="15" name="Group 15"/>
            <p:cNvGrpSpPr/>
            <p:nvPr/>
          </p:nvGrpSpPr>
          <p:grpSpPr>
            <a:xfrm>
              <a:off x="0" y="4619248"/>
              <a:ext cx="2097940" cy="4040526"/>
              <a:chOff x="0" y="0"/>
              <a:chExt cx="445616" cy="858234"/>
            </a:xfrm>
          </p:grpSpPr>
          <p:sp>
            <p:nvSpPr>
              <p:cNvPr id="16" name="Freeform 16"/>
              <p:cNvSpPr/>
              <p:nvPr/>
            </p:nvSpPr>
            <p:spPr>
              <a:xfrm>
                <a:off x="0" y="0"/>
                <a:ext cx="445616" cy="858234"/>
              </a:xfrm>
              <a:custGeom>
                <a:avLst/>
                <a:gdLst/>
                <a:ahLst/>
                <a:cxnLst/>
                <a:rect l="l" t="t" r="r" b="b"/>
                <a:pathLst>
                  <a:path w="445616" h="858234">
                    <a:moveTo>
                      <a:pt x="0" y="0"/>
                    </a:moveTo>
                    <a:lnTo>
                      <a:pt x="445616" y="0"/>
                    </a:lnTo>
                    <a:lnTo>
                      <a:pt x="445616" y="858234"/>
                    </a:lnTo>
                    <a:lnTo>
                      <a:pt x="0" y="858234"/>
                    </a:lnTo>
                    <a:close/>
                  </a:path>
                </a:pathLst>
              </a:custGeom>
              <a:solidFill>
                <a:srgbClr val="FFFFFF"/>
              </a:solidFill>
            </p:spPr>
            <p:txBody>
              <a:bodyPr/>
              <a:lstStyle/>
              <a:p>
                <a:endParaRPr lang="en-PH"/>
              </a:p>
            </p:txBody>
          </p:sp>
          <p:sp>
            <p:nvSpPr>
              <p:cNvPr id="17" name="TextBox 17"/>
              <p:cNvSpPr txBox="1"/>
              <p:nvPr/>
            </p:nvSpPr>
            <p:spPr>
              <a:xfrm>
                <a:off x="0" y="-28575"/>
                <a:ext cx="445616" cy="886809"/>
              </a:xfrm>
              <a:prstGeom prst="rect">
                <a:avLst/>
              </a:prstGeom>
            </p:spPr>
            <p:txBody>
              <a:bodyPr lIns="50800" tIns="50800" rIns="50800" bIns="50800" rtlCol="0" anchor="ctr"/>
              <a:lstStyle/>
              <a:p>
                <a:pPr algn="ctr">
                  <a:lnSpc>
                    <a:spcPts val="2595"/>
                  </a:lnSpc>
                </a:pPr>
                <a:endParaRPr/>
              </a:p>
            </p:txBody>
          </p:sp>
        </p:grpSp>
      </p:grpSp>
      <p:grpSp>
        <p:nvGrpSpPr>
          <p:cNvPr id="18" name="Group 18"/>
          <p:cNvGrpSpPr/>
          <p:nvPr/>
        </p:nvGrpSpPr>
        <p:grpSpPr>
          <a:xfrm>
            <a:off x="7348267" y="5454555"/>
            <a:ext cx="3309486" cy="1231995"/>
            <a:chOff x="0" y="0"/>
            <a:chExt cx="871634" cy="324476"/>
          </a:xfrm>
        </p:grpSpPr>
        <p:sp>
          <p:nvSpPr>
            <p:cNvPr id="19" name="Freeform 19"/>
            <p:cNvSpPr/>
            <p:nvPr/>
          </p:nvSpPr>
          <p:spPr>
            <a:xfrm>
              <a:off x="0" y="0"/>
              <a:ext cx="871634" cy="324476"/>
            </a:xfrm>
            <a:custGeom>
              <a:avLst/>
              <a:gdLst/>
              <a:ahLst/>
              <a:cxnLst/>
              <a:rect l="l" t="t" r="r" b="b"/>
              <a:pathLst>
                <a:path w="871634" h="324476">
                  <a:moveTo>
                    <a:pt x="119305" y="0"/>
                  </a:moveTo>
                  <a:lnTo>
                    <a:pt x="752329" y="0"/>
                  </a:lnTo>
                  <a:cubicBezTo>
                    <a:pt x="783971" y="0"/>
                    <a:pt x="814317" y="12570"/>
                    <a:pt x="836691" y="34944"/>
                  </a:cubicBezTo>
                  <a:cubicBezTo>
                    <a:pt x="859065" y="57318"/>
                    <a:pt x="871634" y="87663"/>
                    <a:pt x="871634" y="119305"/>
                  </a:cubicBezTo>
                  <a:lnTo>
                    <a:pt x="871634" y="205171"/>
                  </a:lnTo>
                  <a:cubicBezTo>
                    <a:pt x="871634" y="271061"/>
                    <a:pt x="818220" y="324476"/>
                    <a:pt x="752329" y="324476"/>
                  </a:cubicBezTo>
                  <a:lnTo>
                    <a:pt x="119305" y="324476"/>
                  </a:lnTo>
                  <a:cubicBezTo>
                    <a:pt x="53415" y="324476"/>
                    <a:pt x="0" y="271061"/>
                    <a:pt x="0" y="205171"/>
                  </a:cubicBezTo>
                  <a:lnTo>
                    <a:pt x="0" y="119305"/>
                  </a:lnTo>
                  <a:cubicBezTo>
                    <a:pt x="0" y="53415"/>
                    <a:pt x="53415" y="0"/>
                    <a:pt x="119305" y="0"/>
                  </a:cubicBezTo>
                  <a:close/>
                </a:path>
              </a:pathLst>
            </a:custGeom>
            <a:solidFill>
              <a:srgbClr val="FFDE59"/>
            </a:solidFill>
          </p:spPr>
          <p:txBody>
            <a:bodyPr/>
            <a:lstStyle/>
            <a:p>
              <a:endParaRPr lang="en-PH"/>
            </a:p>
          </p:txBody>
        </p:sp>
        <p:sp>
          <p:nvSpPr>
            <p:cNvPr id="20" name="TextBox 20"/>
            <p:cNvSpPr txBox="1"/>
            <p:nvPr/>
          </p:nvSpPr>
          <p:spPr>
            <a:xfrm>
              <a:off x="0" y="-28575"/>
              <a:ext cx="871634" cy="353051"/>
            </a:xfrm>
            <a:prstGeom prst="rect">
              <a:avLst/>
            </a:prstGeom>
          </p:spPr>
          <p:txBody>
            <a:bodyPr lIns="50800" tIns="50800" rIns="50800" bIns="50800" rtlCol="0" anchor="ctr"/>
            <a:lstStyle/>
            <a:p>
              <a:pPr algn="ctr">
                <a:lnSpc>
                  <a:spcPts val="2595"/>
                </a:lnSpc>
              </a:pPr>
              <a:endParaRPr/>
            </a:p>
          </p:txBody>
        </p:sp>
      </p:grpSp>
      <p:sp>
        <p:nvSpPr>
          <p:cNvPr id="21" name="Freeform 21"/>
          <p:cNvSpPr/>
          <p:nvPr/>
        </p:nvSpPr>
        <p:spPr>
          <a:xfrm>
            <a:off x="8616717" y="4527284"/>
            <a:ext cx="772586" cy="772586"/>
          </a:xfrm>
          <a:custGeom>
            <a:avLst/>
            <a:gdLst/>
            <a:ahLst/>
            <a:cxnLst/>
            <a:rect l="l" t="t" r="r" b="b"/>
            <a:pathLst>
              <a:path w="772586" h="772586">
                <a:moveTo>
                  <a:pt x="0" y="0"/>
                </a:moveTo>
                <a:lnTo>
                  <a:pt x="772586" y="0"/>
                </a:lnTo>
                <a:lnTo>
                  <a:pt x="772586" y="772586"/>
                </a:lnTo>
                <a:lnTo>
                  <a:pt x="0" y="7725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22" name="TextBox 22"/>
          <p:cNvSpPr txBox="1"/>
          <p:nvPr/>
        </p:nvSpPr>
        <p:spPr>
          <a:xfrm>
            <a:off x="402046" y="1877010"/>
            <a:ext cx="42774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Wired LAN</a:t>
            </a:r>
          </a:p>
        </p:txBody>
      </p:sp>
      <p:sp>
        <p:nvSpPr>
          <p:cNvPr id="23" name="TextBox 23"/>
          <p:cNvSpPr txBox="1"/>
          <p:nvPr/>
        </p:nvSpPr>
        <p:spPr>
          <a:xfrm>
            <a:off x="7717729" y="5748290"/>
            <a:ext cx="2570561" cy="587375"/>
          </a:xfrm>
          <a:prstGeom prst="rect">
            <a:avLst/>
          </a:prstGeom>
        </p:spPr>
        <p:txBody>
          <a:bodyPr lIns="0" tIns="0" rIns="0" bIns="0" rtlCol="0" anchor="t">
            <a:spAutoFit/>
          </a:bodyPr>
          <a:lstStyle/>
          <a:p>
            <a:pPr algn="ctr">
              <a:lnSpc>
                <a:spcPts val="4899"/>
              </a:lnSpc>
              <a:spcBef>
                <a:spcPct val="0"/>
              </a:spcBef>
            </a:pPr>
            <a:r>
              <a:rPr lang="en-US" sz="3499" b="1">
                <a:solidFill>
                  <a:srgbClr val="FF1495"/>
                </a:solidFill>
                <a:latin typeface="Open Sans Bold"/>
                <a:ea typeface="Open Sans Bold"/>
                <a:cs typeface="Open Sans Bold"/>
                <a:sym typeface="Open Sans Bold"/>
              </a:rPr>
              <a:t>Bridge</a:t>
            </a:r>
          </a:p>
        </p:txBody>
      </p:sp>
      <p:sp>
        <p:nvSpPr>
          <p:cNvPr id="24" name="TextBox 24"/>
          <p:cNvSpPr txBox="1"/>
          <p:nvPr/>
        </p:nvSpPr>
        <p:spPr>
          <a:xfrm>
            <a:off x="3123387" y="9098849"/>
            <a:ext cx="4277402" cy="717550"/>
          </a:xfrm>
          <a:prstGeom prst="rect">
            <a:avLst/>
          </a:prstGeom>
        </p:spPr>
        <p:txBody>
          <a:bodyPr lIns="0" tIns="0" rIns="0" bIns="0" rtlCol="0" anchor="t">
            <a:spAutoFit/>
          </a:bodyPr>
          <a:lstStyle/>
          <a:p>
            <a:pPr marL="0" lvl="0" indent="0" algn="ctr">
              <a:lnSpc>
                <a:spcPts val="5599"/>
              </a:lnSpc>
              <a:spcBef>
                <a:spcPct val="0"/>
              </a:spcBef>
            </a:pPr>
            <a:r>
              <a:rPr lang="en-US" sz="3999" b="1">
                <a:solidFill>
                  <a:srgbClr val="019D97"/>
                </a:solidFill>
                <a:latin typeface="Poppins Bold"/>
                <a:ea typeface="Poppins Bold"/>
                <a:cs typeface="Poppins Bold"/>
                <a:sym typeface="Poppins Bold"/>
              </a:rPr>
              <a:t>Segment 1</a:t>
            </a:r>
          </a:p>
        </p:txBody>
      </p:sp>
      <p:sp>
        <p:nvSpPr>
          <p:cNvPr id="25" name="TextBox 25"/>
          <p:cNvSpPr txBox="1"/>
          <p:nvPr/>
        </p:nvSpPr>
        <p:spPr>
          <a:xfrm>
            <a:off x="10949629" y="9098849"/>
            <a:ext cx="4277402" cy="717550"/>
          </a:xfrm>
          <a:prstGeom prst="rect">
            <a:avLst/>
          </a:prstGeom>
        </p:spPr>
        <p:txBody>
          <a:bodyPr lIns="0" tIns="0" rIns="0" bIns="0" rtlCol="0" anchor="t">
            <a:spAutoFit/>
          </a:bodyPr>
          <a:lstStyle/>
          <a:p>
            <a:pPr marL="0" lvl="0" indent="0" algn="ctr">
              <a:lnSpc>
                <a:spcPts val="5599"/>
              </a:lnSpc>
              <a:spcBef>
                <a:spcPct val="0"/>
              </a:spcBef>
            </a:pPr>
            <a:r>
              <a:rPr lang="en-US" sz="3999" b="1">
                <a:solidFill>
                  <a:srgbClr val="019D97"/>
                </a:solidFill>
                <a:latin typeface="Poppins Bold"/>
                <a:ea typeface="Poppins Bold"/>
                <a:cs typeface="Poppins Bold"/>
                <a:sym typeface="Poppins Bold"/>
              </a:rPr>
              <a:t>Segment 2 </a:t>
            </a:r>
          </a:p>
        </p:txBody>
      </p:sp>
      <p:sp>
        <p:nvSpPr>
          <p:cNvPr id="29" name="TextBox 29"/>
          <p:cNvSpPr txBox="1"/>
          <p:nvPr/>
        </p:nvSpPr>
        <p:spPr>
          <a:xfrm>
            <a:off x="1081732" y="195731"/>
            <a:ext cx="7511494" cy="585904"/>
          </a:xfrm>
          <a:prstGeom prst="rect">
            <a:avLst/>
          </a:prstGeom>
        </p:spPr>
        <p:txBody>
          <a:bodyPr lIns="0" tIns="0" rIns="0" bIns="0" rtlCol="0" anchor="t">
            <a:spAutoFit/>
          </a:bodyPr>
          <a:lstStyle/>
          <a:p>
            <a:pPr marL="0" lvl="0" indent="0" algn="l">
              <a:lnSpc>
                <a:spcPts val="4261"/>
              </a:lnSpc>
              <a:spcBef>
                <a:spcPct val="0"/>
              </a:spcBef>
            </a:pPr>
            <a:r>
              <a:rPr lang="en-US" sz="3804" b="1" spc="-114">
                <a:solidFill>
                  <a:srgbClr val="FF1495"/>
                </a:solidFill>
                <a:latin typeface="Poppins Bold"/>
                <a:ea typeface="Poppins Bold"/>
                <a:cs typeface="Poppins Bold"/>
                <a:sym typeface="Poppins Bold"/>
              </a:rPr>
              <a:t>2.4 LAN Hardware components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070" y="2627897"/>
            <a:ext cx="3374901" cy="2492"/>
          </a:xfrm>
          <a:prstGeom prst="line">
            <a:avLst/>
          </a:prstGeom>
          <a:ln w="66675" cap="rnd">
            <a:solidFill>
              <a:srgbClr val="FFDE59"/>
            </a:solidFill>
            <a:prstDash val="solid"/>
            <a:headEnd type="none" w="sm" len="sm"/>
            <a:tailEnd type="oval" w="lg" len="lg"/>
          </a:ln>
        </p:spPr>
        <p:txBody>
          <a:bodyPr/>
          <a:lstStyle/>
          <a:p>
            <a:endParaRPr lang="en-PH"/>
          </a:p>
        </p:txBody>
      </p:sp>
      <p:grpSp>
        <p:nvGrpSpPr>
          <p:cNvPr id="8" name="Group 8"/>
          <p:cNvGrpSpPr/>
          <p:nvPr/>
        </p:nvGrpSpPr>
        <p:grpSpPr>
          <a:xfrm>
            <a:off x="681280" y="3625751"/>
            <a:ext cx="6191431" cy="5069876"/>
            <a:chOff x="0" y="0"/>
            <a:chExt cx="8255242" cy="6759834"/>
          </a:xfrm>
        </p:grpSpPr>
        <p:sp>
          <p:nvSpPr>
            <p:cNvPr id="9" name="Freeform 9"/>
            <p:cNvSpPr/>
            <p:nvPr/>
          </p:nvSpPr>
          <p:spPr>
            <a:xfrm>
              <a:off x="0" y="0"/>
              <a:ext cx="7259337" cy="6759834"/>
            </a:xfrm>
            <a:custGeom>
              <a:avLst/>
              <a:gdLst/>
              <a:ahLst/>
              <a:cxnLst/>
              <a:rect l="l" t="t" r="r" b="b"/>
              <a:pathLst>
                <a:path w="7259337" h="6759834">
                  <a:moveTo>
                    <a:pt x="0" y="0"/>
                  </a:moveTo>
                  <a:lnTo>
                    <a:pt x="7259337" y="0"/>
                  </a:lnTo>
                  <a:lnTo>
                    <a:pt x="7259337" y="6759834"/>
                  </a:lnTo>
                  <a:lnTo>
                    <a:pt x="0" y="6759834"/>
                  </a:lnTo>
                  <a:lnTo>
                    <a:pt x="0" y="0"/>
                  </a:lnTo>
                  <a:close/>
                </a:path>
              </a:pathLst>
            </a:custGeom>
            <a:blipFill>
              <a:blip r:embed="rId8"/>
              <a:stretch>
                <a:fillRect r="-61946"/>
              </a:stretch>
            </a:blipFill>
          </p:spPr>
          <p:txBody>
            <a:bodyPr/>
            <a:lstStyle/>
            <a:p>
              <a:endParaRPr lang="en-PH"/>
            </a:p>
          </p:txBody>
        </p:sp>
        <p:grpSp>
          <p:nvGrpSpPr>
            <p:cNvPr id="10" name="Group 10"/>
            <p:cNvGrpSpPr/>
            <p:nvPr/>
          </p:nvGrpSpPr>
          <p:grpSpPr>
            <a:xfrm>
              <a:off x="6263433" y="0"/>
              <a:ext cx="1991809" cy="3836122"/>
              <a:chOff x="0" y="0"/>
              <a:chExt cx="445616" cy="858234"/>
            </a:xfrm>
          </p:grpSpPr>
          <p:sp>
            <p:nvSpPr>
              <p:cNvPr id="11" name="Freeform 11"/>
              <p:cNvSpPr/>
              <p:nvPr/>
            </p:nvSpPr>
            <p:spPr>
              <a:xfrm>
                <a:off x="0" y="0"/>
                <a:ext cx="445616" cy="858234"/>
              </a:xfrm>
              <a:custGeom>
                <a:avLst/>
                <a:gdLst/>
                <a:ahLst/>
                <a:cxnLst/>
                <a:rect l="l" t="t" r="r" b="b"/>
                <a:pathLst>
                  <a:path w="445616" h="858234">
                    <a:moveTo>
                      <a:pt x="0" y="0"/>
                    </a:moveTo>
                    <a:lnTo>
                      <a:pt x="445616" y="0"/>
                    </a:lnTo>
                    <a:lnTo>
                      <a:pt x="445616" y="858234"/>
                    </a:lnTo>
                    <a:lnTo>
                      <a:pt x="0" y="858234"/>
                    </a:lnTo>
                    <a:close/>
                  </a:path>
                </a:pathLst>
              </a:custGeom>
              <a:solidFill>
                <a:srgbClr val="FFFFFF"/>
              </a:solidFill>
            </p:spPr>
            <p:txBody>
              <a:bodyPr/>
              <a:lstStyle/>
              <a:p>
                <a:endParaRPr lang="en-PH"/>
              </a:p>
            </p:txBody>
          </p:sp>
          <p:sp>
            <p:nvSpPr>
              <p:cNvPr id="12" name="TextBox 12"/>
              <p:cNvSpPr txBox="1"/>
              <p:nvPr/>
            </p:nvSpPr>
            <p:spPr>
              <a:xfrm>
                <a:off x="0" y="-28575"/>
                <a:ext cx="445616" cy="886809"/>
              </a:xfrm>
              <a:prstGeom prst="rect">
                <a:avLst/>
              </a:prstGeom>
            </p:spPr>
            <p:txBody>
              <a:bodyPr lIns="50800" tIns="50800" rIns="50800" bIns="50800" rtlCol="0" anchor="ctr"/>
              <a:lstStyle/>
              <a:p>
                <a:pPr algn="ctr">
                  <a:lnSpc>
                    <a:spcPts val="2595"/>
                  </a:lnSpc>
                </a:pPr>
                <a:endParaRPr/>
              </a:p>
            </p:txBody>
          </p:sp>
        </p:grpSp>
      </p:grpSp>
      <p:grpSp>
        <p:nvGrpSpPr>
          <p:cNvPr id="13" name="Group 13"/>
          <p:cNvGrpSpPr/>
          <p:nvPr/>
        </p:nvGrpSpPr>
        <p:grpSpPr>
          <a:xfrm>
            <a:off x="11995722" y="3620596"/>
            <a:ext cx="4598574" cy="5847377"/>
            <a:chOff x="0" y="0"/>
            <a:chExt cx="6131432" cy="7796503"/>
          </a:xfrm>
        </p:grpSpPr>
        <p:sp>
          <p:nvSpPr>
            <p:cNvPr id="14" name="Freeform 14"/>
            <p:cNvSpPr/>
            <p:nvPr/>
          </p:nvSpPr>
          <p:spPr>
            <a:xfrm>
              <a:off x="594146" y="0"/>
              <a:ext cx="5537286" cy="6410248"/>
            </a:xfrm>
            <a:custGeom>
              <a:avLst/>
              <a:gdLst/>
              <a:ahLst/>
              <a:cxnLst/>
              <a:rect l="l" t="t" r="r" b="b"/>
              <a:pathLst>
                <a:path w="5537286" h="6410248">
                  <a:moveTo>
                    <a:pt x="0" y="0"/>
                  </a:moveTo>
                  <a:lnTo>
                    <a:pt x="5537286" y="0"/>
                  </a:lnTo>
                  <a:lnTo>
                    <a:pt x="5537286" y="6410248"/>
                  </a:lnTo>
                  <a:lnTo>
                    <a:pt x="0" y="6410248"/>
                  </a:lnTo>
                  <a:lnTo>
                    <a:pt x="0" y="0"/>
                  </a:lnTo>
                  <a:close/>
                </a:path>
              </a:pathLst>
            </a:custGeom>
            <a:blipFill>
              <a:blip r:embed="rId8"/>
              <a:stretch>
                <a:fillRect l="-101330"/>
              </a:stretch>
            </a:blipFill>
          </p:spPr>
          <p:txBody>
            <a:bodyPr/>
            <a:lstStyle/>
            <a:p>
              <a:endParaRPr lang="en-PH"/>
            </a:p>
          </p:txBody>
        </p:sp>
        <p:grpSp>
          <p:nvGrpSpPr>
            <p:cNvPr id="15" name="Group 15"/>
            <p:cNvGrpSpPr/>
            <p:nvPr/>
          </p:nvGrpSpPr>
          <p:grpSpPr>
            <a:xfrm>
              <a:off x="0" y="4158767"/>
              <a:ext cx="1888802" cy="3637736"/>
              <a:chOff x="0" y="0"/>
              <a:chExt cx="445616" cy="858234"/>
            </a:xfrm>
          </p:grpSpPr>
          <p:sp>
            <p:nvSpPr>
              <p:cNvPr id="16" name="Freeform 16"/>
              <p:cNvSpPr/>
              <p:nvPr/>
            </p:nvSpPr>
            <p:spPr>
              <a:xfrm>
                <a:off x="0" y="0"/>
                <a:ext cx="445616" cy="858234"/>
              </a:xfrm>
              <a:custGeom>
                <a:avLst/>
                <a:gdLst/>
                <a:ahLst/>
                <a:cxnLst/>
                <a:rect l="l" t="t" r="r" b="b"/>
                <a:pathLst>
                  <a:path w="445616" h="858234">
                    <a:moveTo>
                      <a:pt x="0" y="0"/>
                    </a:moveTo>
                    <a:lnTo>
                      <a:pt x="445616" y="0"/>
                    </a:lnTo>
                    <a:lnTo>
                      <a:pt x="445616" y="858234"/>
                    </a:lnTo>
                    <a:lnTo>
                      <a:pt x="0" y="858234"/>
                    </a:lnTo>
                    <a:close/>
                  </a:path>
                </a:pathLst>
              </a:custGeom>
              <a:solidFill>
                <a:srgbClr val="FFFFFF"/>
              </a:solidFill>
            </p:spPr>
            <p:txBody>
              <a:bodyPr/>
              <a:lstStyle/>
              <a:p>
                <a:endParaRPr lang="en-PH"/>
              </a:p>
            </p:txBody>
          </p:sp>
          <p:sp>
            <p:nvSpPr>
              <p:cNvPr id="17" name="TextBox 17"/>
              <p:cNvSpPr txBox="1"/>
              <p:nvPr/>
            </p:nvSpPr>
            <p:spPr>
              <a:xfrm>
                <a:off x="0" y="-28575"/>
                <a:ext cx="445616" cy="886809"/>
              </a:xfrm>
              <a:prstGeom prst="rect">
                <a:avLst/>
              </a:prstGeom>
            </p:spPr>
            <p:txBody>
              <a:bodyPr lIns="50800" tIns="50800" rIns="50800" bIns="50800" rtlCol="0" anchor="ctr"/>
              <a:lstStyle/>
              <a:p>
                <a:pPr algn="ctr">
                  <a:lnSpc>
                    <a:spcPts val="2595"/>
                  </a:lnSpc>
                </a:pPr>
                <a:endParaRPr/>
              </a:p>
            </p:txBody>
          </p:sp>
        </p:grpSp>
      </p:grpSp>
      <p:grpSp>
        <p:nvGrpSpPr>
          <p:cNvPr id="18" name="Group 18"/>
          <p:cNvGrpSpPr/>
          <p:nvPr/>
        </p:nvGrpSpPr>
        <p:grpSpPr>
          <a:xfrm>
            <a:off x="6231336" y="4201919"/>
            <a:ext cx="5764387" cy="5610364"/>
            <a:chOff x="0" y="0"/>
            <a:chExt cx="1518192" cy="1477627"/>
          </a:xfrm>
        </p:grpSpPr>
        <p:sp>
          <p:nvSpPr>
            <p:cNvPr id="19" name="Freeform 19"/>
            <p:cNvSpPr/>
            <p:nvPr/>
          </p:nvSpPr>
          <p:spPr>
            <a:xfrm>
              <a:off x="0" y="0"/>
              <a:ext cx="1518192" cy="1477627"/>
            </a:xfrm>
            <a:custGeom>
              <a:avLst/>
              <a:gdLst/>
              <a:ahLst/>
              <a:cxnLst/>
              <a:rect l="l" t="t" r="r" b="b"/>
              <a:pathLst>
                <a:path w="1518192" h="1477627">
                  <a:moveTo>
                    <a:pt x="68496" y="0"/>
                  </a:moveTo>
                  <a:lnTo>
                    <a:pt x="1449696" y="0"/>
                  </a:lnTo>
                  <a:cubicBezTo>
                    <a:pt x="1467863" y="0"/>
                    <a:pt x="1485285" y="7217"/>
                    <a:pt x="1498130" y="20062"/>
                  </a:cubicBezTo>
                  <a:cubicBezTo>
                    <a:pt x="1510976" y="32908"/>
                    <a:pt x="1518192" y="50330"/>
                    <a:pt x="1518192" y="68496"/>
                  </a:cubicBezTo>
                  <a:lnTo>
                    <a:pt x="1518192" y="1409131"/>
                  </a:lnTo>
                  <a:cubicBezTo>
                    <a:pt x="1518192" y="1427297"/>
                    <a:pt x="1510976" y="1444719"/>
                    <a:pt x="1498130" y="1457565"/>
                  </a:cubicBezTo>
                  <a:cubicBezTo>
                    <a:pt x="1485285" y="1470410"/>
                    <a:pt x="1467863" y="1477627"/>
                    <a:pt x="1449696" y="1477627"/>
                  </a:cubicBezTo>
                  <a:lnTo>
                    <a:pt x="68496" y="1477627"/>
                  </a:lnTo>
                  <a:cubicBezTo>
                    <a:pt x="50330" y="1477627"/>
                    <a:pt x="32908" y="1470410"/>
                    <a:pt x="20062" y="1457565"/>
                  </a:cubicBezTo>
                  <a:cubicBezTo>
                    <a:pt x="7217" y="1444719"/>
                    <a:pt x="0" y="1427297"/>
                    <a:pt x="0" y="1409131"/>
                  </a:cubicBezTo>
                  <a:lnTo>
                    <a:pt x="0" y="68496"/>
                  </a:lnTo>
                  <a:cubicBezTo>
                    <a:pt x="0" y="50330"/>
                    <a:pt x="7217" y="32908"/>
                    <a:pt x="20062" y="20062"/>
                  </a:cubicBezTo>
                  <a:cubicBezTo>
                    <a:pt x="32908" y="7217"/>
                    <a:pt x="50330" y="0"/>
                    <a:pt x="68496" y="0"/>
                  </a:cubicBezTo>
                  <a:close/>
                </a:path>
              </a:pathLst>
            </a:custGeom>
            <a:solidFill>
              <a:srgbClr val="FFDE59"/>
            </a:solidFill>
          </p:spPr>
          <p:txBody>
            <a:bodyPr/>
            <a:lstStyle/>
            <a:p>
              <a:endParaRPr lang="en-PH"/>
            </a:p>
          </p:txBody>
        </p:sp>
        <p:sp>
          <p:nvSpPr>
            <p:cNvPr id="20" name="TextBox 20"/>
            <p:cNvSpPr txBox="1"/>
            <p:nvPr/>
          </p:nvSpPr>
          <p:spPr>
            <a:xfrm>
              <a:off x="0" y="-28575"/>
              <a:ext cx="1518192" cy="1506202"/>
            </a:xfrm>
            <a:prstGeom prst="rect">
              <a:avLst/>
            </a:prstGeom>
          </p:spPr>
          <p:txBody>
            <a:bodyPr lIns="50800" tIns="50800" rIns="50800" bIns="50800" rtlCol="0" anchor="ctr"/>
            <a:lstStyle/>
            <a:p>
              <a:pPr algn="ctr">
                <a:lnSpc>
                  <a:spcPts val="2595"/>
                </a:lnSpc>
              </a:pPr>
              <a:endParaRPr/>
            </a:p>
          </p:txBody>
        </p:sp>
      </p:grpSp>
      <p:graphicFrame>
        <p:nvGraphicFramePr>
          <p:cNvPr id="21" name="Table 21"/>
          <p:cNvGraphicFramePr>
            <a:graphicFrameLocks noGrp="1"/>
          </p:cNvGraphicFramePr>
          <p:nvPr/>
        </p:nvGraphicFramePr>
        <p:xfrm>
          <a:off x="6418852" y="4495800"/>
          <a:ext cx="5389354" cy="4762499"/>
        </p:xfrm>
        <a:graphic>
          <a:graphicData uri="http://schemas.openxmlformats.org/drawingml/2006/table">
            <a:tbl>
              <a:tblPr/>
              <a:tblGrid>
                <a:gridCol w="2694677">
                  <a:extLst>
                    <a:ext uri="{9D8B030D-6E8A-4147-A177-3AD203B41FA5}">
                      <a16:colId xmlns:a16="http://schemas.microsoft.com/office/drawing/2014/main" val="20000"/>
                    </a:ext>
                  </a:extLst>
                </a:gridCol>
                <a:gridCol w="2694677">
                  <a:extLst>
                    <a:ext uri="{9D8B030D-6E8A-4147-A177-3AD203B41FA5}">
                      <a16:colId xmlns:a16="http://schemas.microsoft.com/office/drawing/2014/main" val="20001"/>
                    </a:ext>
                  </a:extLst>
                </a:gridCol>
              </a:tblGrid>
              <a:tr h="963839">
                <a:tc>
                  <a:txBody>
                    <a:bodyPr/>
                    <a:lstStyle/>
                    <a:p>
                      <a:pPr algn="ctr">
                        <a:lnSpc>
                          <a:spcPts val="2884"/>
                        </a:lnSpc>
                        <a:defRPr/>
                      </a:pPr>
                      <a:r>
                        <a:rPr lang="en-US" sz="2060" b="1">
                          <a:solidFill>
                            <a:srgbClr val="FAFAFA"/>
                          </a:solidFill>
                          <a:latin typeface="Open Sans Bold"/>
                          <a:ea typeface="Open Sans Bold"/>
                          <a:cs typeface="Open Sans Bold"/>
                          <a:sym typeface="Open Sans Bold"/>
                        </a:rPr>
                        <a:t>Segment 1</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38B8C"/>
                    </a:solidFill>
                  </a:tcPr>
                </a:tc>
                <a:tc>
                  <a:txBody>
                    <a:bodyPr/>
                    <a:lstStyle/>
                    <a:p>
                      <a:pPr algn="ctr">
                        <a:lnSpc>
                          <a:spcPts val="2884"/>
                        </a:lnSpc>
                        <a:defRPr/>
                      </a:pPr>
                      <a:r>
                        <a:rPr lang="en-US" sz="2060" b="1">
                          <a:solidFill>
                            <a:srgbClr val="FAFAFA"/>
                          </a:solidFill>
                          <a:latin typeface="Open Sans Bold"/>
                          <a:ea typeface="Open Sans Bold"/>
                          <a:cs typeface="Open Sans Bold"/>
                          <a:sym typeface="Open Sans Bold"/>
                        </a:rPr>
                        <a:t>Segment 2</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338B8C"/>
                    </a:solidFill>
                  </a:tcPr>
                </a:tc>
                <a:extLst>
                  <a:ext uri="{0D108BD9-81ED-4DB2-BD59-A6C34878D82A}">
                    <a16:rowId xmlns:a16="http://schemas.microsoft.com/office/drawing/2014/main" val="10000"/>
                  </a:ext>
                </a:extLst>
              </a:tr>
              <a:tr h="963839">
                <a:tc>
                  <a:txBody>
                    <a:bodyPr/>
                    <a:lstStyle/>
                    <a:p>
                      <a:pPr algn="ctr">
                        <a:lnSpc>
                          <a:spcPts val="2604"/>
                        </a:lnSpc>
                        <a:defRPr/>
                      </a:pPr>
                      <a:r>
                        <a:rPr lang="en-US" sz="1860" b="1">
                          <a:solidFill>
                            <a:srgbClr val="000000"/>
                          </a:solidFill>
                          <a:latin typeface="Open Sans Bold"/>
                          <a:ea typeface="Open Sans Bold"/>
                          <a:cs typeface="Open Sans Bold"/>
                          <a:sym typeface="Open Sans Bold"/>
                        </a:rPr>
                        <a:t>00:1A:2B:3C:4D:5E</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DDDE"/>
                    </a:solidFill>
                  </a:tcPr>
                </a:tc>
                <a:tc>
                  <a:txBody>
                    <a:bodyPr/>
                    <a:lstStyle/>
                    <a:p>
                      <a:pPr algn="ctr">
                        <a:lnSpc>
                          <a:spcPts val="2604"/>
                        </a:lnSpc>
                        <a:defRPr/>
                      </a:pPr>
                      <a:r>
                        <a:rPr lang="en-US" sz="1860" b="1">
                          <a:solidFill>
                            <a:srgbClr val="000000"/>
                          </a:solidFill>
                          <a:latin typeface="Open Sans Bold"/>
                          <a:ea typeface="Open Sans Bold"/>
                          <a:cs typeface="Open Sans Bold"/>
                          <a:sym typeface="Open Sans Bold"/>
                        </a:rPr>
                        <a:t>2A:B7:EF:53:19:C8</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DDDE"/>
                    </a:solidFill>
                  </a:tcPr>
                </a:tc>
                <a:extLst>
                  <a:ext uri="{0D108BD9-81ED-4DB2-BD59-A6C34878D82A}">
                    <a16:rowId xmlns:a16="http://schemas.microsoft.com/office/drawing/2014/main" val="10001"/>
                  </a:ext>
                </a:extLst>
              </a:tr>
              <a:tr h="907143">
                <a:tc>
                  <a:txBody>
                    <a:bodyPr/>
                    <a:lstStyle/>
                    <a:p>
                      <a:pPr algn="ctr">
                        <a:lnSpc>
                          <a:spcPts val="2604"/>
                        </a:lnSpc>
                        <a:defRPr/>
                      </a:pPr>
                      <a:r>
                        <a:rPr lang="en-US" sz="1860" b="1">
                          <a:solidFill>
                            <a:srgbClr val="000000"/>
                          </a:solidFill>
                          <a:latin typeface="Open Sans Bold"/>
                          <a:ea typeface="Open Sans Bold"/>
                          <a:cs typeface="Open Sans Bold"/>
                          <a:sym typeface="Open Sans Bold"/>
                        </a:rPr>
                        <a:t>08:00:27:3D:8A:BF</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DDDE"/>
                    </a:solidFill>
                  </a:tcPr>
                </a:tc>
                <a:tc>
                  <a:txBody>
                    <a:bodyPr/>
                    <a:lstStyle/>
                    <a:p>
                      <a:pPr algn="ctr">
                        <a:lnSpc>
                          <a:spcPts val="2604"/>
                        </a:lnSpc>
                        <a:defRPr/>
                      </a:pPr>
                      <a:r>
                        <a:rPr lang="en-US" sz="1860" b="1">
                          <a:solidFill>
                            <a:srgbClr val="000000"/>
                          </a:solidFill>
                          <a:latin typeface="Open Sans Bold"/>
                          <a:ea typeface="Open Sans Bold"/>
                          <a:cs typeface="Open Sans Bold"/>
                          <a:sym typeface="Open Sans Bold"/>
                        </a:rPr>
                        <a:t>40:72:A9:ED:6F:51</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DDDE"/>
                    </a:solidFill>
                  </a:tcPr>
                </a:tc>
                <a:extLst>
                  <a:ext uri="{0D108BD9-81ED-4DB2-BD59-A6C34878D82A}">
                    <a16:rowId xmlns:a16="http://schemas.microsoft.com/office/drawing/2014/main" val="10002"/>
                  </a:ext>
                </a:extLst>
              </a:tr>
              <a:tr h="963839">
                <a:tc>
                  <a:txBody>
                    <a:bodyPr/>
                    <a:lstStyle/>
                    <a:p>
                      <a:pPr algn="ctr">
                        <a:lnSpc>
                          <a:spcPts val="2604"/>
                        </a:lnSpc>
                        <a:defRPr/>
                      </a:pPr>
                      <a:r>
                        <a:rPr lang="en-US" sz="1860" b="1">
                          <a:solidFill>
                            <a:srgbClr val="000000"/>
                          </a:solidFill>
                          <a:latin typeface="Open Sans Bold"/>
                          <a:ea typeface="Open Sans Bold"/>
                          <a:cs typeface="Open Sans Bold"/>
                          <a:sym typeface="Open Sans Bold"/>
                        </a:rPr>
                        <a:t>12:34:56:78:90:AB</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DDDE"/>
                    </a:solidFill>
                  </a:tcPr>
                </a:tc>
                <a:tc>
                  <a:txBody>
                    <a:bodyPr/>
                    <a:lstStyle/>
                    <a:p>
                      <a:pPr algn="ctr">
                        <a:lnSpc>
                          <a:spcPts val="2604"/>
                        </a:lnSpc>
                        <a:defRPr/>
                      </a:pPr>
                      <a:r>
                        <a:rPr lang="en-US" sz="1860" b="1">
                          <a:solidFill>
                            <a:srgbClr val="000000"/>
                          </a:solidFill>
                          <a:latin typeface="Open Sans Bold"/>
                          <a:ea typeface="Open Sans Bold"/>
                          <a:cs typeface="Open Sans Bold"/>
                          <a:sym typeface="Open Sans Bold"/>
                        </a:rPr>
                        <a:t>5E:F8:C3:0A:97:BB</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DDDE"/>
                    </a:solidFill>
                  </a:tcPr>
                </a:tc>
                <a:extLst>
                  <a:ext uri="{0D108BD9-81ED-4DB2-BD59-A6C34878D82A}">
                    <a16:rowId xmlns:a16="http://schemas.microsoft.com/office/drawing/2014/main" val="10003"/>
                  </a:ext>
                </a:extLst>
              </a:tr>
              <a:tr h="963839">
                <a:tc>
                  <a:txBody>
                    <a:bodyPr/>
                    <a:lstStyle/>
                    <a:p>
                      <a:pPr algn="ctr">
                        <a:lnSpc>
                          <a:spcPts val="2604"/>
                        </a:lnSpc>
                        <a:defRPr/>
                      </a:pPr>
                      <a:r>
                        <a:rPr lang="en-US" sz="1860" b="1">
                          <a:solidFill>
                            <a:srgbClr val="000000"/>
                          </a:solidFill>
                          <a:latin typeface="Open Sans Bold"/>
                          <a:ea typeface="Open Sans Bold"/>
                          <a:cs typeface="Open Sans Bold"/>
                          <a:sym typeface="Open Sans Bold"/>
                        </a:rPr>
                        <a:t>1C:6F:22:9D:F0:E5</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DDDE"/>
                    </a:solidFill>
                  </a:tcPr>
                </a:tc>
                <a:tc>
                  <a:txBody>
                    <a:bodyPr/>
                    <a:lstStyle/>
                    <a:p>
                      <a:pPr algn="ctr">
                        <a:lnSpc>
                          <a:spcPts val="2604"/>
                        </a:lnSpc>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4DDDE"/>
                    </a:solidFill>
                  </a:tcPr>
                </a:tc>
                <a:extLst>
                  <a:ext uri="{0D108BD9-81ED-4DB2-BD59-A6C34878D82A}">
                    <a16:rowId xmlns:a16="http://schemas.microsoft.com/office/drawing/2014/main" val="10004"/>
                  </a:ext>
                </a:extLst>
              </a:tr>
            </a:tbl>
          </a:graphicData>
        </a:graphic>
      </p:graphicFrame>
      <p:sp>
        <p:nvSpPr>
          <p:cNvPr id="22" name="TextBox 22"/>
          <p:cNvSpPr txBox="1"/>
          <p:nvPr/>
        </p:nvSpPr>
        <p:spPr>
          <a:xfrm>
            <a:off x="402046" y="1877010"/>
            <a:ext cx="42774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Wired LAN</a:t>
            </a:r>
          </a:p>
        </p:txBody>
      </p:sp>
      <p:sp>
        <p:nvSpPr>
          <p:cNvPr id="23" name="TextBox 23"/>
          <p:cNvSpPr txBox="1"/>
          <p:nvPr/>
        </p:nvSpPr>
        <p:spPr>
          <a:xfrm>
            <a:off x="7828248" y="2235785"/>
            <a:ext cx="2570561" cy="587375"/>
          </a:xfrm>
          <a:prstGeom prst="rect">
            <a:avLst/>
          </a:prstGeom>
        </p:spPr>
        <p:txBody>
          <a:bodyPr lIns="0" tIns="0" rIns="0" bIns="0" rtlCol="0" anchor="t">
            <a:spAutoFit/>
          </a:bodyPr>
          <a:lstStyle/>
          <a:p>
            <a:pPr algn="ctr">
              <a:lnSpc>
                <a:spcPts val="4899"/>
              </a:lnSpc>
              <a:spcBef>
                <a:spcPct val="0"/>
              </a:spcBef>
            </a:pPr>
            <a:r>
              <a:rPr lang="en-US" sz="3499" b="1">
                <a:solidFill>
                  <a:srgbClr val="FF1495"/>
                </a:solidFill>
                <a:latin typeface="Open Sans Bold"/>
                <a:ea typeface="Open Sans Bold"/>
                <a:cs typeface="Open Sans Bold"/>
                <a:sym typeface="Open Sans Bold"/>
              </a:rPr>
              <a:t>Bridge</a:t>
            </a:r>
          </a:p>
        </p:txBody>
      </p:sp>
      <p:sp>
        <p:nvSpPr>
          <p:cNvPr id="24" name="TextBox 24"/>
          <p:cNvSpPr txBox="1"/>
          <p:nvPr/>
        </p:nvSpPr>
        <p:spPr>
          <a:xfrm>
            <a:off x="1594102" y="8840102"/>
            <a:ext cx="3776606" cy="627872"/>
          </a:xfrm>
          <a:prstGeom prst="rect">
            <a:avLst/>
          </a:prstGeom>
        </p:spPr>
        <p:txBody>
          <a:bodyPr lIns="0" tIns="0" rIns="0" bIns="0" rtlCol="0" anchor="t">
            <a:spAutoFit/>
          </a:bodyPr>
          <a:lstStyle/>
          <a:p>
            <a:pPr marL="0" lvl="0" indent="0" algn="ctr">
              <a:lnSpc>
                <a:spcPts val="4944"/>
              </a:lnSpc>
              <a:spcBef>
                <a:spcPct val="0"/>
              </a:spcBef>
            </a:pPr>
            <a:r>
              <a:rPr lang="en-US" sz="3531" b="1">
                <a:solidFill>
                  <a:srgbClr val="019D97"/>
                </a:solidFill>
                <a:latin typeface="Poppins Bold"/>
                <a:ea typeface="Poppins Bold"/>
                <a:cs typeface="Poppins Bold"/>
                <a:sym typeface="Poppins Bold"/>
              </a:rPr>
              <a:t>Segment 1</a:t>
            </a:r>
          </a:p>
        </p:txBody>
      </p:sp>
      <p:sp>
        <p:nvSpPr>
          <p:cNvPr id="25" name="TextBox 25"/>
          <p:cNvSpPr txBox="1"/>
          <p:nvPr/>
        </p:nvSpPr>
        <p:spPr>
          <a:xfrm>
            <a:off x="12743297" y="8739638"/>
            <a:ext cx="3850999" cy="647889"/>
          </a:xfrm>
          <a:prstGeom prst="rect">
            <a:avLst/>
          </a:prstGeom>
        </p:spPr>
        <p:txBody>
          <a:bodyPr lIns="0" tIns="0" rIns="0" bIns="0" rtlCol="0" anchor="t">
            <a:spAutoFit/>
          </a:bodyPr>
          <a:lstStyle/>
          <a:p>
            <a:pPr marL="0" lvl="0" indent="0" algn="ctr">
              <a:lnSpc>
                <a:spcPts val="5041"/>
              </a:lnSpc>
              <a:spcBef>
                <a:spcPct val="0"/>
              </a:spcBef>
            </a:pPr>
            <a:r>
              <a:rPr lang="en-US" sz="3601" b="1">
                <a:solidFill>
                  <a:srgbClr val="019D97"/>
                </a:solidFill>
                <a:latin typeface="Poppins Bold"/>
                <a:ea typeface="Poppins Bold"/>
                <a:cs typeface="Poppins Bold"/>
                <a:sym typeface="Poppins Bold"/>
              </a:rPr>
              <a:t>Segment 2 </a:t>
            </a:r>
          </a:p>
        </p:txBody>
      </p:sp>
      <p:sp>
        <p:nvSpPr>
          <p:cNvPr id="26" name="TextBox 26"/>
          <p:cNvSpPr txBox="1"/>
          <p:nvPr/>
        </p:nvSpPr>
        <p:spPr>
          <a:xfrm>
            <a:off x="6418852" y="2912335"/>
            <a:ext cx="5389354" cy="923182"/>
          </a:xfrm>
          <a:prstGeom prst="rect">
            <a:avLst/>
          </a:prstGeom>
        </p:spPr>
        <p:txBody>
          <a:bodyPr lIns="0" tIns="0" rIns="0" bIns="0" rtlCol="0" anchor="t">
            <a:spAutoFit/>
          </a:bodyPr>
          <a:lstStyle/>
          <a:p>
            <a:pPr algn="ctr">
              <a:lnSpc>
                <a:spcPts val="3715"/>
              </a:lnSpc>
              <a:spcBef>
                <a:spcPct val="0"/>
              </a:spcBef>
            </a:pPr>
            <a:r>
              <a:rPr lang="en-US" sz="2654">
                <a:solidFill>
                  <a:srgbClr val="000000"/>
                </a:solidFill>
                <a:latin typeface="Open Sans"/>
                <a:ea typeface="Open Sans"/>
                <a:cs typeface="Open Sans"/>
                <a:sym typeface="Open Sans"/>
              </a:rPr>
              <a:t>An device that links two segments of a Local Area Network (LAN).</a:t>
            </a:r>
          </a:p>
        </p:txBody>
      </p:sp>
      <p:sp>
        <p:nvSpPr>
          <p:cNvPr id="27" name="TextBox 27"/>
          <p:cNvSpPr txBox="1"/>
          <p:nvPr/>
        </p:nvSpPr>
        <p:spPr>
          <a:xfrm>
            <a:off x="1081732" y="195731"/>
            <a:ext cx="7511494" cy="585904"/>
          </a:xfrm>
          <a:prstGeom prst="rect">
            <a:avLst/>
          </a:prstGeom>
        </p:spPr>
        <p:txBody>
          <a:bodyPr lIns="0" tIns="0" rIns="0" bIns="0" rtlCol="0" anchor="t">
            <a:spAutoFit/>
          </a:bodyPr>
          <a:lstStyle/>
          <a:p>
            <a:pPr marL="0" lvl="0" indent="0" algn="l">
              <a:lnSpc>
                <a:spcPts val="4261"/>
              </a:lnSpc>
              <a:spcBef>
                <a:spcPct val="0"/>
              </a:spcBef>
            </a:pPr>
            <a:r>
              <a:rPr lang="en-US" sz="3804" b="1" spc="-114">
                <a:solidFill>
                  <a:srgbClr val="FF1495"/>
                </a:solidFill>
                <a:latin typeface="Poppins Bold"/>
                <a:ea typeface="Poppins Bold"/>
                <a:cs typeface="Poppins Bold"/>
                <a:sym typeface="Poppins Bold"/>
              </a:rPr>
              <a:t>2.4 LAN Hardware components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070" y="2627897"/>
            <a:ext cx="3374901" cy="2492"/>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a:off x="9752264" y="1569824"/>
            <a:ext cx="5489536" cy="5280453"/>
          </a:xfrm>
          <a:custGeom>
            <a:avLst/>
            <a:gdLst/>
            <a:ahLst/>
            <a:cxnLst/>
            <a:rect l="l" t="t" r="r" b="b"/>
            <a:pathLst>
              <a:path w="5489536" h="5280453">
                <a:moveTo>
                  <a:pt x="0" y="0"/>
                </a:moveTo>
                <a:lnTo>
                  <a:pt x="5489536" y="0"/>
                </a:lnTo>
                <a:lnTo>
                  <a:pt x="5489536" y="5280452"/>
                </a:lnTo>
                <a:lnTo>
                  <a:pt x="0" y="5280452"/>
                </a:lnTo>
                <a:lnTo>
                  <a:pt x="0" y="0"/>
                </a:lnTo>
                <a:close/>
              </a:path>
            </a:pathLst>
          </a:custGeom>
          <a:blipFill>
            <a:blip r:embed="rId8">
              <a:alphaModFix amt="48000"/>
            </a:blip>
            <a:stretch>
              <a:fillRect l="-194390" r="-91838" b="-130875"/>
            </a:stretch>
          </a:blipFill>
        </p:spPr>
        <p:txBody>
          <a:bodyPr/>
          <a:lstStyle/>
          <a:p>
            <a:endParaRPr lang="en-PH"/>
          </a:p>
        </p:txBody>
      </p:sp>
      <p:sp>
        <p:nvSpPr>
          <p:cNvPr id="9" name="Freeform 9"/>
          <p:cNvSpPr/>
          <p:nvPr/>
        </p:nvSpPr>
        <p:spPr>
          <a:xfrm>
            <a:off x="11154600" y="4210050"/>
            <a:ext cx="1861205" cy="1623901"/>
          </a:xfrm>
          <a:custGeom>
            <a:avLst/>
            <a:gdLst/>
            <a:ahLst/>
            <a:cxnLst/>
            <a:rect l="l" t="t" r="r" b="b"/>
            <a:pathLst>
              <a:path w="1861205" h="1623901">
                <a:moveTo>
                  <a:pt x="0" y="0"/>
                </a:moveTo>
                <a:lnTo>
                  <a:pt x="1861206" y="0"/>
                </a:lnTo>
                <a:lnTo>
                  <a:pt x="1861206" y="1623901"/>
                </a:lnTo>
                <a:lnTo>
                  <a:pt x="0" y="16239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10" name="TextBox 10"/>
          <p:cNvSpPr txBox="1"/>
          <p:nvPr/>
        </p:nvSpPr>
        <p:spPr>
          <a:xfrm>
            <a:off x="402046" y="1877010"/>
            <a:ext cx="42774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Wired LAN</a:t>
            </a:r>
          </a:p>
        </p:txBody>
      </p:sp>
      <p:sp>
        <p:nvSpPr>
          <p:cNvPr id="11" name="TextBox 11"/>
          <p:cNvSpPr txBox="1"/>
          <p:nvPr/>
        </p:nvSpPr>
        <p:spPr>
          <a:xfrm>
            <a:off x="4679448" y="4434625"/>
            <a:ext cx="5586275" cy="587375"/>
          </a:xfrm>
          <a:prstGeom prst="rect">
            <a:avLst/>
          </a:prstGeom>
        </p:spPr>
        <p:txBody>
          <a:bodyPr lIns="0" tIns="0" rIns="0" bIns="0" rtlCol="0" anchor="t">
            <a:spAutoFit/>
          </a:bodyPr>
          <a:lstStyle/>
          <a:p>
            <a:pPr algn="ctr">
              <a:lnSpc>
                <a:spcPts val="4899"/>
              </a:lnSpc>
              <a:spcBef>
                <a:spcPct val="0"/>
              </a:spcBef>
            </a:pPr>
            <a:r>
              <a:rPr lang="en-US" sz="3499" b="1">
                <a:solidFill>
                  <a:srgbClr val="FF1495"/>
                </a:solidFill>
                <a:latin typeface="Open Sans Bold"/>
                <a:ea typeface="Open Sans Bold"/>
                <a:cs typeface="Open Sans Bold"/>
                <a:sym typeface="Open Sans Bold"/>
              </a:rPr>
              <a:t>Network Interface Card</a:t>
            </a:r>
          </a:p>
        </p:txBody>
      </p:sp>
      <p:sp>
        <p:nvSpPr>
          <p:cNvPr id="12" name="TextBox 12"/>
          <p:cNvSpPr txBox="1"/>
          <p:nvPr/>
        </p:nvSpPr>
        <p:spPr>
          <a:xfrm>
            <a:off x="4679448" y="4993645"/>
            <a:ext cx="5769111" cy="3723532"/>
          </a:xfrm>
          <a:prstGeom prst="rect">
            <a:avLst/>
          </a:prstGeom>
        </p:spPr>
        <p:txBody>
          <a:bodyPr lIns="0" tIns="0" rIns="0" bIns="0" rtlCol="0" anchor="t">
            <a:spAutoFit/>
          </a:bodyPr>
          <a:lstStyle/>
          <a:p>
            <a:pPr algn="ctr">
              <a:lnSpc>
                <a:spcPts val="3715"/>
              </a:lnSpc>
            </a:pPr>
            <a:r>
              <a:rPr lang="en-US" sz="2654">
                <a:solidFill>
                  <a:srgbClr val="000000"/>
                </a:solidFill>
                <a:latin typeface="Open Sans"/>
                <a:ea typeface="Open Sans"/>
                <a:cs typeface="Open Sans"/>
                <a:sym typeface="Open Sans"/>
              </a:rPr>
              <a:t>A Network Interface Card (NIC) is a hardware component that enables devices to connect and communicate within a network. </a:t>
            </a:r>
          </a:p>
          <a:p>
            <a:pPr algn="ctr">
              <a:lnSpc>
                <a:spcPts val="3715"/>
              </a:lnSpc>
            </a:pPr>
            <a:endParaRPr lang="en-US" sz="2654">
              <a:solidFill>
                <a:srgbClr val="000000"/>
              </a:solidFill>
              <a:latin typeface="Open Sans"/>
              <a:ea typeface="Open Sans"/>
              <a:cs typeface="Open Sans"/>
              <a:sym typeface="Open Sans"/>
            </a:endParaRPr>
          </a:p>
          <a:p>
            <a:pPr algn="ctr">
              <a:lnSpc>
                <a:spcPts val="3715"/>
              </a:lnSpc>
              <a:spcBef>
                <a:spcPct val="0"/>
              </a:spcBef>
            </a:pPr>
            <a:r>
              <a:rPr lang="en-US" sz="2654">
                <a:solidFill>
                  <a:srgbClr val="000000"/>
                </a:solidFill>
                <a:latin typeface="Open Sans"/>
                <a:ea typeface="Open Sans"/>
                <a:cs typeface="Open Sans"/>
                <a:sym typeface="Open Sans"/>
              </a:rPr>
              <a:t>It has a unique address that is used to identify the end-system which it has been installed. </a:t>
            </a:r>
          </a:p>
        </p:txBody>
      </p:sp>
      <p:sp>
        <p:nvSpPr>
          <p:cNvPr id="13" name="TextBox 13"/>
          <p:cNvSpPr txBox="1"/>
          <p:nvPr/>
        </p:nvSpPr>
        <p:spPr>
          <a:xfrm>
            <a:off x="1081732" y="195731"/>
            <a:ext cx="7511494" cy="585904"/>
          </a:xfrm>
          <a:prstGeom prst="rect">
            <a:avLst/>
          </a:prstGeom>
        </p:spPr>
        <p:txBody>
          <a:bodyPr lIns="0" tIns="0" rIns="0" bIns="0" rtlCol="0" anchor="t">
            <a:spAutoFit/>
          </a:bodyPr>
          <a:lstStyle/>
          <a:p>
            <a:pPr marL="0" lvl="0" indent="0" algn="l">
              <a:lnSpc>
                <a:spcPts val="4261"/>
              </a:lnSpc>
              <a:spcBef>
                <a:spcPct val="0"/>
              </a:spcBef>
            </a:pPr>
            <a:r>
              <a:rPr lang="en-US" sz="3804" b="1" spc="-114">
                <a:solidFill>
                  <a:srgbClr val="FF1495"/>
                </a:solidFill>
                <a:latin typeface="Poppins Bold"/>
                <a:ea typeface="Poppins Bold"/>
                <a:cs typeface="Poppins Bold"/>
                <a:sym typeface="Poppins Bold"/>
              </a:rPr>
              <a:t>2.4 LAN Hardware components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070" y="2627897"/>
            <a:ext cx="3374901" cy="2492"/>
          </a:xfrm>
          <a:prstGeom prst="line">
            <a:avLst/>
          </a:prstGeom>
          <a:ln w="66675" cap="rnd">
            <a:solidFill>
              <a:srgbClr val="FFDE59"/>
            </a:solidFill>
            <a:prstDash val="solid"/>
            <a:headEnd type="none" w="sm" len="sm"/>
            <a:tailEnd type="oval" w="lg" len="lg"/>
          </a:ln>
        </p:spPr>
        <p:txBody>
          <a:bodyPr/>
          <a:lstStyle/>
          <a:p>
            <a:endParaRPr lang="en-PH"/>
          </a:p>
        </p:txBody>
      </p:sp>
      <p:sp>
        <p:nvSpPr>
          <p:cNvPr id="8" name="TextBox 8"/>
          <p:cNvSpPr txBox="1"/>
          <p:nvPr/>
        </p:nvSpPr>
        <p:spPr>
          <a:xfrm>
            <a:off x="402046" y="1877010"/>
            <a:ext cx="42774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Wired LAN</a:t>
            </a:r>
          </a:p>
        </p:txBody>
      </p:sp>
      <p:sp>
        <p:nvSpPr>
          <p:cNvPr id="9" name="TextBox 9"/>
          <p:cNvSpPr txBox="1"/>
          <p:nvPr/>
        </p:nvSpPr>
        <p:spPr>
          <a:xfrm>
            <a:off x="402046" y="2829962"/>
            <a:ext cx="5769111" cy="456457"/>
          </a:xfrm>
          <a:prstGeom prst="rect">
            <a:avLst/>
          </a:prstGeom>
        </p:spPr>
        <p:txBody>
          <a:bodyPr lIns="0" tIns="0" rIns="0" bIns="0" rtlCol="0" anchor="t">
            <a:spAutoFit/>
          </a:bodyPr>
          <a:lstStyle/>
          <a:p>
            <a:pPr algn="l">
              <a:lnSpc>
                <a:spcPts val="3715"/>
              </a:lnSpc>
              <a:spcBef>
                <a:spcPct val="0"/>
              </a:spcBef>
            </a:pPr>
            <a:r>
              <a:rPr lang="en-US" sz="2654">
                <a:solidFill>
                  <a:srgbClr val="000000"/>
                </a:solidFill>
                <a:latin typeface="Open Sans"/>
                <a:ea typeface="Open Sans"/>
                <a:cs typeface="Open Sans"/>
                <a:sym typeface="Open Sans"/>
              </a:rPr>
              <a:t>Eg. Star Topology</a:t>
            </a:r>
          </a:p>
        </p:txBody>
      </p:sp>
      <p:sp>
        <p:nvSpPr>
          <p:cNvPr id="10" name="Freeform 10"/>
          <p:cNvSpPr/>
          <p:nvPr/>
        </p:nvSpPr>
        <p:spPr>
          <a:xfrm>
            <a:off x="10960549" y="6872065"/>
            <a:ext cx="2269092" cy="2386235"/>
          </a:xfrm>
          <a:custGeom>
            <a:avLst/>
            <a:gdLst/>
            <a:ahLst/>
            <a:cxnLst/>
            <a:rect l="l" t="t" r="r" b="b"/>
            <a:pathLst>
              <a:path w="2269092" h="2386235">
                <a:moveTo>
                  <a:pt x="0" y="0"/>
                </a:moveTo>
                <a:lnTo>
                  <a:pt x="2269092" y="0"/>
                </a:lnTo>
                <a:lnTo>
                  <a:pt x="2269092" y="2386235"/>
                </a:lnTo>
                <a:lnTo>
                  <a:pt x="0" y="23862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1" name="Freeform 11"/>
          <p:cNvSpPr/>
          <p:nvPr/>
        </p:nvSpPr>
        <p:spPr>
          <a:xfrm flipH="1">
            <a:off x="5132235" y="6872065"/>
            <a:ext cx="2269092" cy="2386235"/>
          </a:xfrm>
          <a:custGeom>
            <a:avLst/>
            <a:gdLst/>
            <a:ahLst/>
            <a:cxnLst/>
            <a:rect l="l" t="t" r="r" b="b"/>
            <a:pathLst>
              <a:path w="2269092" h="2386235">
                <a:moveTo>
                  <a:pt x="2269092" y="0"/>
                </a:moveTo>
                <a:lnTo>
                  <a:pt x="0" y="0"/>
                </a:lnTo>
                <a:lnTo>
                  <a:pt x="0" y="2386235"/>
                </a:lnTo>
                <a:lnTo>
                  <a:pt x="2269092" y="2386235"/>
                </a:lnTo>
                <a:lnTo>
                  <a:pt x="22690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2" name="Freeform 12"/>
          <p:cNvSpPr/>
          <p:nvPr/>
        </p:nvSpPr>
        <p:spPr>
          <a:xfrm>
            <a:off x="7401327" y="5838292"/>
            <a:ext cx="3559221" cy="692430"/>
          </a:xfrm>
          <a:custGeom>
            <a:avLst/>
            <a:gdLst/>
            <a:ahLst/>
            <a:cxnLst/>
            <a:rect l="l" t="t" r="r" b="b"/>
            <a:pathLst>
              <a:path w="3559221" h="692430">
                <a:moveTo>
                  <a:pt x="0" y="0"/>
                </a:moveTo>
                <a:lnTo>
                  <a:pt x="3559222" y="0"/>
                </a:lnTo>
                <a:lnTo>
                  <a:pt x="3559222" y="692430"/>
                </a:lnTo>
                <a:lnTo>
                  <a:pt x="0" y="6924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3" name="AutoShape 13"/>
          <p:cNvSpPr/>
          <p:nvPr/>
        </p:nvSpPr>
        <p:spPr>
          <a:xfrm flipH="1">
            <a:off x="7401327" y="6530722"/>
            <a:ext cx="1779611" cy="1534460"/>
          </a:xfrm>
          <a:prstGeom prst="line">
            <a:avLst/>
          </a:prstGeom>
          <a:ln w="66675" cap="flat">
            <a:solidFill>
              <a:srgbClr val="FF1495"/>
            </a:solidFill>
            <a:prstDash val="solid"/>
            <a:headEnd type="none" w="sm" len="sm"/>
            <a:tailEnd type="none" w="sm" len="sm"/>
          </a:ln>
        </p:spPr>
        <p:txBody>
          <a:bodyPr/>
          <a:lstStyle/>
          <a:p>
            <a:endParaRPr lang="en-PH"/>
          </a:p>
        </p:txBody>
      </p:sp>
      <p:sp>
        <p:nvSpPr>
          <p:cNvPr id="14" name="AutoShape 14"/>
          <p:cNvSpPr/>
          <p:nvPr/>
        </p:nvSpPr>
        <p:spPr>
          <a:xfrm>
            <a:off x="9180938" y="6530722"/>
            <a:ext cx="1779611" cy="1534460"/>
          </a:xfrm>
          <a:prstGeom prst="line">
            <a:avLst/>
          </a:prstGeom>
          <a:ln w="66675" cap="flat">
            <a:solidFill>
              <a:srgbClr val="FF1495"/>
            </a:solidFill>
            <a:prstDash val="solid"/>
            <a:headEnd type="none" w="sm" len="sm"/>
            <a:tailEnd type="none" w="sm" len="sm"/>
          </a:ln>
        </p:spPr>
        <p:txBody>
          <a:bodyPr/>
          <a:lstStyle/>
          <a:p>
            <a:endParaRPr lang="en-PH"/>
          </a:p>
        </p:txBody>
      </p:sp>
      <p:sp>
        <p:nvSpPr>
          <p:cNvPr id="15" name="Freeform 15"/>
          <p:cNvSpPr/>
          <p:nvPr/>
        </p:nvSpPr>
        <p:spPr>
          <a:xfrm rot="-10800000" flipV="1">
            <a:off x="5132235" y="3086766"/>
            <a:ext cx="2269092" cy="2386235"/>
          </a:xfrm>
          <a:custGeom>
            <a:avLst/>
            <a:gdLst/>
            <a:ahLst/>
            <a:cxnLst/>
            <a:rect l="l" t="t" r="r" b="b"/>
            <a:pathLst>
              <a:path w="2269092" h="2386235">
                <a:moveTo>
                  <a:pt x="0" y="2386235"/>
                </a:moveTo>
                <a:lnTo>
                  <a:pt x="2269092" y="2386235"/>
                </a:lnTo>
                <a:lnTo>
                  <a:pt x="2269092" y="0"/>
                </a:lnTo>
                <a:lnTo>
                  <a:pt x="0" y="0"/>
                </a:lnTo>
                <a:lnTo>
                  <a:pt x="0" y="238623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6" name="Freeform 16"/>
          <p:cNvSpPr/>
          <p:nvPr/>
        </p:nvSpPr>
        <p:spPr>
          <a:xfrm rot="-10800000" flipH="1" flipV="1">
            <a:off x="10960549" y="3086766"/>
            <a:ext cx="2269092" cy="2386235"/>
          </a:xfrm>
          <a:custGeom>
            <a:avLst/>
            <a:gdLst/>
            <a:ahLst/>
            <a:cxnLst/>
            <a:rect l="l" t="t" r="r" b="b"/>
            <a:pathLst>
              <a:path w="2269092" h="2386235">
                <a:moveTo>
                  <a:pt x="2269092" y="2386235"/>
                </a:moveTo>
                <a:lnTo>
                  <a:pt x="0" y="2386235"/>
                </a:lnTo>
                <a:lnTo>
                  <a:pt x="0" y="0"/>
                </a:lnTo>
                <a:lnTo>
                  <a:pt x="2269092" y="0"/>
                </a:lnTo>
                <a:lnTo>
                  <a:pt x="2269092" y="238623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7" name="AutoShape 17"/>
          <p:cNvSpPr/>
          <p:nvPr/>
        </p:nvSpPr>
        <p:spPr>
          <a:xfrm flipV="1">
            <a:off x="9180938" y="4279883"/>
            <a:ext cx="1779611" cy="1534460"/>
          </a:xfrm>
          <a:prstGeom prst="line">
            <a:avLst/>
          </a:prstGeom>
          <a:ln w="66675" cap="flat">
            <a:solidFill>
              <a:srgbClr val="FF1495"/>
            </a:solidFill>
            <a:prstDash val="solid"/>
            <a:headEnd type="none" w="sm" len="sm"/>
            <a:tailEnd type="none" w="sm" len="sm"/>
          </a:ln>
        </p:spPr>
        <p:txBody>
          <a:bodyPr/>
          <a:lstStyle/>
          <a:p>
            <a:endParaRPr lang="en-PH"/>
          </a:p>
        </p:txBody>
      </p:sp>
      <p:sp>
        <p:nvSpPr>
          <p:cNvPr id="18" name="AutoShape 18"/>
          <p:cNvSpPr/>
          <p:nvPr/>
        </p:nvSpPr>
        <p:spPr>
          <a:xfrm flipH="1" flipV="1">
            <a:off x="7401327" y="4279883"/>
            <a:ext cx="1779611" cy="1534460"/>
          </a:xfrm>
          <a:prstGeom prst="line">
            <a:avLst/>
          </a:prstGeom>
          <a:ln w="66675" cap="flat">
            <a:solidFill>
              <a:srgbClr val="FF1495"/>
            </a:solidFill>
            <a:prstDash val="solid"/>
            <a:headEnd type="none" w="sm" len="sm"/>
            <a:tailEnd type="none" w="sm" len="sm"/>
          </a:ln>
        </p:spPr>
        <p:txBody>
          <a:bodyPr/>
          <a:lstStyle/>
          <a:p>
            <a:endParaRPr lang="en-PH"/>
          </a:p>
        </p:txBody>
      </p:sp>
      <p:sp>
        <p:nvSpPr>
          <p:cNvPr id="19" name="TextBox 19"/>
          <p:cNvSpPr txBox="1"/>
          <p:nvPr/>
        </p:nvSpPr>
        <p:spPr>
          <a:xfrm>
            <a:off x="7307975" y="3631661"/>
            <a:ext cx="3652574" cy="1198323"/>
          </a:xfrm>
          <a:prstGeom prst="rect">
            <a:avLst/>
          </a:prstGeom>
        </p:spPr>
        <p:txBody>
          <a:bodyPr lIns="0" tIns="0" rIns="0" bIns="0" rtlCol="0" anchor="t">
            <a:spAutoFit/>
          </a:bodyPr>
          <a:lstStyle/>
          <a:p>
            <a:pPr algn="ctr">
              <a:lnSpc>
                <a:spcPts val="3201"/>
              </a:lnSpc>
              <a:spcBef>
                <a:spcPct val="0"/>
              </a:spcBef>
            </a:pPr>
            <a:r>
              <a:rPr lang="en-US" sz="2286">
                <a:solidFill>
                  <a:srgbClr val="000000"/>
                </a:solidFill>
                <a:latin typeface="Open Sans"/>
                <a:ea typeface="Open Sans"/>
                <a:cs typeface="Open Sans"/>
                <a:sym typeface="Open Sans"/>
              </a:rPr>
              <a:t>The central device might be a hub, switch or a router.</a:t>
            </a:r>
          </a:p>
        </p:txBody>
      </p:sp>
      <p:sp>
        <p:nvSpPr>
          <p:cNvPr id="22" name="TextBox 22"/>
          <p:cNvSpPr txBox="1"/>
          <p:nvPr/>
        </p:nvSpPr>
        <p:spPr>
          <a:xfrm>
            <a:off x="1081732" y="195731"/>
            <a:ext cx="7511494" cy="585904"/>
          </a:xfrm>
          <a:prstGeom prst="rect">
            <a:avLst/>
          </a:prstGeom>
        </p:spPr>
        <p:txBody>
          <a:bodyPr lIns="0" tIns="0" rIns="0" bIns="0" rtlCol="0" anchor="t">
            <a:spAutoFit/>
          </a:bodyPr>
          <a:lstStyle/>
          <a:p>
            <a:pPr marL="0" lvl="0" indent="0" algn="l">
              <a:lnSpc>
                <a:spcPts val="4261"/>
              </a:lnSpc>
              <a:spcBef>
                <a:spcPct val="0"/>
              </a:spcBef>
            </a:pPr>
            <a:r>
              <a:rPr lang="en-US" sz="3804" b="1" spc="-114">
                <a:solidFill>
                  <a:srgbClr val="FF1495"/>
                </a:solidFill>
                <a:latin typeface="Poppins Bold"/>
                <a:ea typeface="Poppins Bold"/>
                <a:cs typeface="Poppins Bold"/>
                <a:sym typeface="Poppins Bold"/>
              </a:rPr>
              <a:t>2.4 LAN Hardware components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55643" y="2293646"/>
            <a:ext cx="3809650" cy="35829"/>
          </a:xfrm>
          <a:prstGeom prst="line">
            <a:avLst/>
          </a:prstGeom>
          <a:ln w="66675" cap="rnd">
            <a:solidFill>
              <a:srgbClr val="FFDE59"/>
            </a:solidFill>
            <a:prstDash val="solid"/>
            <a:headEnd type="none" w="sm" len="sm"/>
            <a:tailEnd type="oval" w="lg" len="lg"/>
          </a:ln>
        </p:spPr>
        <p:txBody>
          <a:bodyPr/>
          <a:lstStyle/>
          <a:p>
            <a:endParaRPr lang="en-PH"/>
          </a:p>
        </p:txBody>
      </p:sp>
      <p:sp>
        <p:nvSpPr>
          <p:cNvPr id="8" name="TextBox 8"/>
          <p:cNvSpPr txBox="1"/>
          <p:nvPr/>
        </p:nvSpPr>
        <p:spPr>
          <a:xfrm>
            <a:off x="343921" y="2486188"/>
            <a:ext cx="17318178" cy="4702703"/>
          </a:xfrm>
          <a:prstGeom prst="rect">
            <a:avLst/>
          </a:prstGeom>
        </p:spPr>
        <p:txBody>
          <a:bodyPr lIns="0" tIns="0" rIns="0" bIns="0" rtlCol="0" anchor="t">
            <a:spAutoFit/>
          </a:bodyPr>
          <a:lstStyle/>
          <a:p>
            <a:pPr marL="832128" lvl="1" indent="-416064" algn="l">
              <a:lnSpc>
                <a:spcPts val="5395"/>
              </a:lnSpc>
              <a:buFont typeface="Arial"/>
              <a:buChar char="•"/>
            </a:pPr>
            <a:r>
              <a:rPr lang="en-US" sz="3854">
                <a:solidFill>
                  <a:srgbClr val="000000"/>
                </a:solidFill>
                <a:latin typeface="Open Sans"/>
                <a:ea typeface="Open Sans"/>
                <a:cs typeface="Open Sans"/>
                <a:sym typeface="Open Sans"/>
              </a:rPr>
              <a:t>Also known as WLAN, WiFi</a:t>
            </a:r>
          </a:p>
          <a:p>
            <a:pPr marL="832128" lvl="1" indent="-416064" algn="l">
              <a:lnSpc>
                <a:spcPts val="5395"/>
              </a:lnSpc>
              <a:buFont typeface="Arial"/>
              <a:buChar char="•"/>
            </a:pPr>
            <a:r>
              <a:rPr lang="en-US" sz="3854">
                <a:solidFill>
                  <a:srgbClr val="000000"/>
                </a:solidFill>
                <a:latin typeface="Open Sans"/>
                <a:ea typeface="Open Sans"/>
                <a:cs typeface="Open Sans"/>
                <a:sym typeface="Open Sans"/>
              </a:rPr>
              <a:t>Formal Description IEEE 802.11, wireless LAN standard that uses radio frequency transmission.</a:t>
            </a:r>
          </a:p>
          <a:p>
            <a:pPr marL="832128" lvl="1" indent="-416064" algn="l">
              <a:lnSpc>
                <a:spcPts val="5395"/>
              </a:lnSpc>
              <a:buFont typeface="Arial"/>
              <a:buChar char="•"/>
            </a:pPr>
            <a:r>
              <a:rPr lang="en-US" sz="3854">
                <a:solidFill>
                  <a:srgbClr val="000000"/>
                </a:solidFill>
                <a:latin typeface="Open Sans"/>
                <a:ea typeface="Open Sans"/>
                <a:cs typeface="Open Sans"/>
                <a:sym typeface="Open Sans"/>
              </a:rPr>
              <a:t>Central Device: </a:t>
            </a:r>
            <a:r>
              <a:rPr lang="en-US" sz="3854" b="1" i="1">
                <a:solidFill>
                  <a:srgbClr val="000000"/>
                </a:solidFill>
                <a:latin typeface="Open Sans Bold Italics"/>
                <a:ea typeface="Open Sans Bold Italics"/>
                <a:cs typeface="Open Sans Bold Italics"/>
                <a:sym typeface="Open Sans Bold Italics"/>
              </a:rPr>
              <a:t>Wireless Access Point (WAP)</a:t>
            </a:r>
          </a:p>
          <a:p>
            <a:pPr marL="832128" lvl="1" indent="-416064" algn="l">
              <a:lnSpc>
                <a:spcPts val="5395"/>
              </a:lnSpc>
              <a:buFont typeface="Arial"/>
              <a:buChar char="•"/>
            </a:pPr>
            <a:r>
              <a:rPr lang="en-US" sz="3854">
                <a:solidFill>
                  <a:srgbClr val="000000"/>
                </a:solidFill>
                <a:latin typeface="Open Sans"/>
                <a:ea typeface="Open Sans"/>
                <a:cs typeface="Open Sans"/>
                <a:sym typeface="Open Sans"/>
              </a:rPr>
              <a:t>The Wireless Access Point (WAP) is capable of establishing communication with an end-system, given that the end-system is equipped with a </a:t>
            </a:r>
            <a:r>
              <a:rPr lang="en-US" sz="3854" b="1" i="1">
                <a:solidFill>
                  <a:srgbClr val="000000"/>
                </a:solidFill>
                <a:latin typeface="Open Sans Bold Italics"/>
                <a:ea typeface="Open Sans Bold Italics"/>
                <a:cs typeface="Open Sans Bold Italics"/>
                <a:sym typeface="Open Sans Bold Italics"/>
              </a:rPr>
              <a:t>Wireless Network Interface Card.</a:t>
            </a:r>
          </a:p>
        </p:txBody>
      </p:sp>
      <p:sp>
        <p:nvSpPr>
          <p:cNvPr id="9" name="Freeform 9"/>
          <p:cNvSpPr/>
          <p:nvPr/>
        </p:nvSpPr>
        <p:spPr>
          <a:xfrm>
            <a:off x="7251935" y="7638541"/>
            <a:ext cx="3146294" cy="2265332"/>
          </a:xfrm>
          <a:custGeom>
            <a:avLst/>
            <a:gdLst/>
            <a:ahLst/>
            <a:cxnLst/>
            <a:rect l="l" t="t" r="r" b="b"/>
            <a:pathLst>
              <a:path w="3146294" h="2265332">
                <a:moveTo>
                  <a:pt x="0" y="0"/>
                </a:moveTo>
                <a:lnTo>
                  <a:pt x="3146294" y="0"/>
                </a:lnTo>
                <a:lnTo>
                  <a:pt x="3146294" y="2265332"/>
                </a:lnTo>
                <a:lnTo>
                  <a:pt x="0" y="22653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0" name="TextBox 10"/>
          <p:cNvSpPr txBox="1"/>
          <p:nvPr/>
        </p:nvSpPr>
        <p:spPr>
          <a:xfrm>
            <a:off x="343921" y="1542760"/>
            <a:ext cx="42774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Wireless LAN</a:t>
            </a:r>
          </a:p>
        </p:txBody>
      </p:sp>
      <p:sp>
        <p:nvSpPr>
          <p:cNvPr id="11" name="TextBox 11"/>
          <p:cNvSpPr txBox="1"/>
          <p:nvPr/>
        </p:nvSpPr>
        <p:spPr>
          <a:xfrm>
            <a:off x="1081732" y="195731"/>
            <a:ext cx="7511494" cy="585904"/>
          </a:xfrm>
          <a:prstGeom prst="rect">
            <a:avLst/>
          </a:prstGeom>
        </p:spPr>
        <p:txBody>
          <a:bodyPr lIns="0" tIns="0" rIns="0" bIns="0" rtlCol="0" anchor="t">
            <a:spAutoFit/>
          </a:bodyPr>
          <a:lstStyle/>
          <a:p>
            <a:pPr marL="0" lvl="0" indent="0" algn="l">
              <a:lnSpc>
                <a:spcPts val="4261"/>
              </a:lnSpc>
              <a:spcBef>
                <a:spcPct val="0"/>
              </a:spcBef>
            </a:pPr>
            <a:r>
              <a:rPr lang="en-US" sz="3804" b="1" spc="-114">
                <a:solidFill>
                  <a:srgbClr val="FF1495"/>
                </a:solidFill>
                <a:latin typeface="Poppins Bold"/>
                <a:ea typeface="Poppins Bold"/>
                <a:cs typeface="Poppins Bold"/>
                <a:sym typeface="Poppins Bold"/>
              </a:rPr>
              <a:t>2.4 LAN Hardware components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385053" y="2378639"/>
            <a:ext cx="5079188" cy="35828"/>
          </a:xfrm>
          <a:prstGeom prst="line">
            <a:avLst/>
          </a:prstGeom>
          <a:ln w="66675" cap="rnd">
            <a:solidFill>
              <a:srgbClr val="642EC7"/>
            </a:solidFill>
            <a:prstDash val="solid"/>
            <a:headEnd type="none" w="sm" len="sm"/>
            <a:tailEnd type="oval" w="lg" len="lg"/>
          </a:ln>
        </p:spPr>
        <p:txBody>
          <a:bodyPr/>
          <a:lstStyle/>
          <a:p>
            <a:endParaRPr lang="en-PH"/>
          </a:p>
        </p:txBody>
      </p:sp>
      <p:sp>
        <p:nvSpPr>
          <p:cNvPr id="5" name="AutoShape 5"/>
          <p:cNvSpPr/>
          <p:nvPr/>
        </p:nvSpPr>
        <p:spPr>
          <a:xfrm flipV="1">
            <a:off x="5464241" y="2345301"/>
            <a:ext cx="1617935" cy="1"/>
          </a:xfrm>
          <a:prstGeom prst="line">
            <a:avLst/>
          </a:prstGeom>
          <a:ln w="66675" cap="rnd">
            <a:solidFill>
              <a:srgbClr val="F2F2F2"/>
            </a:solidFill>
            <a:prstDash val="solid"/>
            <a:headEnd type="none" w="sm" len="sm"/>
            <a:tailEnd type="none" w="sm" len="sm"/>
          </a:ln>
        </p:spPr>
        <p:txBody>
          <a:bodyPr/>
          <a:lstStyle/>
          <a:p>
            <a:endParaRPr lang="en-PH"/>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876756" y="3756640"/>
            <a:ext cx="4317255" cy="2833199"/>
            <a:chOff x="0" y="0"/>
            <a:chExt cx="812800" cy="533400"/>
          </a:xfrm>
        </p:grpSpPr>
        <p:sp>
          <p:nvSpPr>
            <p:cNvPr id="8" name="Freeform 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E59"/>
            </a:solidFill>
          </p:spPr>
          <p:txBody>
            <a:bodyPr/>
            <a:lstStyle/>
            <a:p>
              <a:endParaRPr lang="en-PH"/>
            </a:p>
          </p:txBody>
        </p:sp>
        <p:sp>
          <p:nvSpPr>
            <p:cNvPr id="9" name="TextBox 9"/>
            <p:cNvSpPr txBox="1"/>
            <p:nvPr/>
          </p:nvSpPr>
          <p:spPr>
            <a:xfrm>
              <a:off x="38100" y="60325"/>
              <a:ext cx="736600" cy="396875"/>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1310071" y="4571363"/>
            <a:ext cx="3764249" cy="1633744"/>
            <a:chOff x="0" y="0"/>
            <a:chExt cx="5018999" cy="2178325"/>
          </a:xfrm>
        </p:grpSpPr>
        <p:sp>
          <p:nvSpPr>
            <p:cNvPr id="11" name="Freeform 11"/>
            <p:cNvSpPr/>
            <p:nvPr/>
          </p:nvSpPr>
          <p:spPr>
            <a:xfrm>
              <a:off x="3233017" y="262183"/>
              <a:ext cx="1417601" cy="1346721"/>
            </a:xfrm>
            <a:custGeom>
              <a:avLst/>
              <a:gdLst/>
              <a:ahLst/>
              <a:cxnLst/>
              <a:rect l="l" t="t" r="r" b="b"/>
              <a:pathLst>
                <a:path w="1417601" h="1346721">
                  <a:moveTo>
                    <a:pt x="0" y="0"/>
                  </a:moveTo>
                  <a:lnTo>
                    <a:pt x="1417601" y="0"/>
                  </a:lnTo>
                  <a:lnTo>
                    <a:pt x="1417601" y="1346721"/>
                  </a:lnTo>
                  <a:lnTo>
                    <a:pt x="0" y="13467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2" name="TextBox 12"/>
            <p:cNvSpPr txBox="1"/>
            <p:nvPr/>
          </p:nvSpPr>
          <p:spPr>
            <a:xfrm>
              <a:off x="3137105" y="1589854"/>
              <a:ext cx="1881894" cy="208939"/>
            </a:xfrm>
            <a:prstGeom prst="rect">
              <a:avLst/>
            </a:prstGeom>
          </p:spPr>
          <p:txBody>
            <a:bodyPr lIns="0" tIns="0" rIns="0" bIns="0" rtlCol="0" anchor="t">
              <a:spAutoFit/>
            </a:bodyPr>
            <a:lstStyle/>
            <a:p>
              <a:pPr algn="ctr">
                <a:lnSpc>
                  <a:spcPts val="1325"/>
                </a:lnSpc>
              </a:pPr>
              <a:r>
                <a:rPr lang="en-US" sz="946">
                  <a:solidFill>
                    <a:srgbClr val="000000"/>
                  </a:solidFill>
                  <a:latin typeface="Alatsi"/>
                  <a:ea typeface="Alatsi"/>
                  <a:cs typeface="Alatsi"/>
                  <a:sym typeface="Alatsi"/>
                </a:rPr>
                <a:t>Mainframe Computer</a:t>
              </a:r>
            </a:p>
          </p:txBody>
        </p:sp>
        <p:sp>
          <p:nvSpPr>
            <p:cNvPr id="13" name="Freeform 13"/>
            <p:cNvSpPr/>
            <p:nvPr/>
          </p:nvSpPr>
          <p:spPr>
            <a:xfrm>
              <a:off x="588630" y="0"/>
              <a:ext cx="704634" cy="575158"/>
            </a:xfrm>
            <a:custGeom>
              <a:avLst/>
              <a:gdLst/>
              <a:ahLst/>
              <a:cxnLst/>
              <a:rect l="l" t="t" r="r" b="b"/>
              <a:pathLst>
                <a:path w="704634" h="575158">
                  <a:moveTo>
                    <a:pt x="0" y="0"/>
                  </a:moveTo>
                  <a:lnTo>
                    <a:pt x="704634" y="0"/>
                  </a:lnTo>
                  <a:lnTo>
                    <a:pt x="704634" y="575158"/>
                  </a:lnTo>
                  <a:lnTo>
                    <a:pt x="0" y="5751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4" name="Freeform 14"/>
            <p:cNvSpPr/>
            <p:nvPr/>
          </p:nvSpPr>
          <p:spPr>
            <a:xfrm>
              <a:off x="588630" y="702666"/>
              <a:ext cx="704634" cy="575158"/>
            </a:xfrm>
            <a:custGeom>
              <a:avLst/>
              <a:gdLst/>
              <a:ahLst/>
              <a:cxnLst/>
              <a:rect l="l" t="t" r="r" b="b"/>
              <a:pathLst>
                <a:path w="704634" h="575158">
                  <a:moveTo>
                    <a:pt x="0" y="0"/>
                  </a:moveTo>
                  <a:lnTo>
                    <a:pt x="704634" y="0"/>
                  </a:lnTo>
                  <a:lnTo>
                    <a:pt x="704634" y="575157"/>
                  </a:lnTo>
                  <a:lnTo>
                    <a:pt x="0" y="5751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5" name="Freeform 15"/>
            <p:cNvSpPr/>
            <p:nvPr/>
          </p:nvSpPr>
          <p:spPr>
            <a:xfrm>
              <a:off x="588630" y="1362014"/>
              <a:ext cx="704634" cy="575158"/>
            </a:xfrm>
            <a:custGeom>
              <a:avLst/>
              <a:gdLst/>
              <a:ahLst/>
              <a:cxnLst/>
              <a:rect l="l" t="t" r="r" b="b"/>
              <a:pathLst>
                <a:path w="704634" h="575158">
                  <a:moveTo>
                    <a:pt x="0" y="0"/>
                  </a:moveTo>
                  <a:lnTo>
                    <a:pt x="704634" y="0"/>
                  </a:lnTo>
                  <a:lnTo>
                    <a:pt x="704634" y="575158"/>
                  </a:lnTo>
                  <a:lnTo>
                    <a:pt x="0" y="5751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6" name="TextBox 16"/>
            <p:cNvSpPr txBox="1"/>
            <p:nvPr/>
          </p:nvSpPr>
          <p:spPr>
            <a:xfrm>
              <a:off x="0" y="1969386"/>
              <a:ext cx="1881894" cy="208939"/>
            </a:xfrm>
            <a:prstGeom prst="rect">
              <a:avLst/>
            </a:prstGeom>
          </p:spPr>
          <p:txBody>
            <a:bodyPr lIns="0" tIns="0" rIns="0" bIns="0" rtlCol="0" anchor="t">
              <a:spAutoFit/>
            </a:bodyPr>
            <a:lstStyle/>
            <a:p>
              <a:pPr algn="ctr">
                <a:lnSpc>
                  <a:spcPts val="1325"/>
                </a:lnSpc>
              </a:pPr>
              <a:r>
                <a:rPr lang="en-US" sz="946">
                  <a:solidFill>
                    <a:srgbClr val="000000"/>
                  </a:solidFill>
                  <a:latin typeface="Alatsi"/>
                  <a:ea typeface="Alatsi"/>
                  <a:cs typeface="Alatsi"/>
                  <a:sym typeface="Alatsi"/>
                </a:rPr>
                <a:t>Terminal</a:t>
              </a:r>
            </a:p>
          </p:txBody>
        </p:sp>
        <p:sp>
          <p:nvSpPr>
            <p:cNvPr id="17" name="AutoShape 17"/>
            <p:cNvSpPr/>
            <p:nvPr/>
          </p:nvSpPr>
          <p:spPr>
            <a:xfrm>
              <a:off x="1356510" y="243547"/>
              <a:ext cx="1158266" cy="9192"/>
            </a:xfrm>
            <a:prstGeom prst="line">
              <a:avLst/>
            </a:prstGeom>
            <a:ln w="18890" cap="flat">
              <a:solidFill>
                <a:srgbClr val="642EC7"/>
              </a:solidFill>
              <a:prstDash val="solid"/>
              <a:headEnd type="oval" w="lg" len="lg"/>
              <a:tailEnd type="oval" w="lg" len="lg"/>
            </a:ln>
          </p:spPr>
          <p:txBody>
            <a:bodyPr/>
            <a:lstStyle/>
            <a:p>
              <a:endParaRPr lang="en-PH"/>
            </a:p>
          </p:txBody>
        </p:sp>
        <p:sp>
          <p:nvSpPr>
            <p:cNvPr id="18" name="AutoShape 18"/>
            <p:cNvSpPr/>
            <p:nvPr/>
          </p:nvSpPr>
          <p:spPr>
            <a:xfrm>
              <a:off x="1356510" y="935544"/>
              <a:ext cx="1158266" cy="9192"/>
            </a:xfrm>
            <a:prstGeom prst="line">
              <a:avLst/>
            </a:prstGeom>
            <a:ln w="18890" cap="flat">
              <a:solidFill>
                <a:srgbClr val="642EC7"/>
              </a:solidFill>
              <a:prstDash val="solid"/>
              <a:headEnd type="oval" w="lg" len="lg"/>
              <a:tailEnd type="none" w="sm" len="sm"/>
            </a:ln>
          </p:spPr>
          <p:txBody>
            <a:bodyPr/>
            <a:lstStyle/>
            <a:p>
              <a:endParaRPr lang="en-PH"/>
            </a:p>
          </p:txBody>
        </p:sp>
        <p:sp>
          <p:nvSpPr>
            <p:cNvPr id="19" name="AutoShape 19"/>
            <p:cNvSpPr/>
            <p:nvPr/>
          </p:nvSpPr>
          <p:spPr>
            <a:xfrm>
              <a:off x="1356435" y="1770712"/>
              <a:ext cx="1158266" cy="9192"/>
            </a:xfrm>
            <a:prstGeom prst="line">
              <a:avLst/>
            </a:prstGeom>
            <a:ln w="18890" cap="flat">
              <a:solidFill>
                <a:srgbClr val="642EC7"/>
              </a:solidFill>
              <a:prstDash val="solid"/>
              <a:headEnd type="oval" w="lg" len="lg"/>
              <a:tailEnd type="oval" w="lg" len="lg"/>
            </a:ln>
          </p:spPr>
          <p:txBody>
            <a:bodyPr/>
            <a:lstStyle/>
            <a:p>
              <a:endParaRPr lang="en-PH"/>
            </a:p>
          </p:txBody>
        </p:sp>
        <p:sp>
          <p:nvSpPr>
            <p:cNvPr id="20" name="AutoShape 20"/>
            <p:cNvSpPr/>
            <p:nvPr/>
          </p:nvSpPr>
          <p:spPr>
            <a:xfrm>
              <a:off x="2505256" y="262183"/>
              <a:ext cx="75" cy="1499084"/>
            </a:xfrm>
            <a:prstGeom prst="line">
              <a:avLst/>
            </a:prstGeom>
            <a:ln w="18890" cap="flat">
              <a:solidFill>
                <a:srgbClr val="642EC7"/>
              </a:solidFill>
              <a:prstDash val="solid"/>
              <a:headEnd type="none" w="sm" len="sm"/>
              <a:tailEnd type="none" w="sm" len="sm"/>
            </a:ln>
          </p:spPr>
          <p:txBody>
            <a:bodyPr/>
            <a:lstStyle/>
            <a:p>
              <a:endParaRPr lang="en-PH"/>
            </a:p>
          </p:txBody>
        </p:sp>
        <p:sp>
          <p:nvSpPr>
            <p:cNvPr id="21" name="AutoShape 21"/>
            <p:cNvSpPr/>
            <p:nvPr/>
          </p:nvSpPr>
          <p:spPr>
            <a:xfrm flipV="1">
              <a:off x="2514851" y="940140"/>
              <a:ext cx="710741" cy="4596"/>
            </a:xfrm>
            <a:prstGeom prst="line">
              <a:avLst/>
            </a:prstGeom>
            <a:ln w="18890" cap="flat">
              <a:solidFill>
                <a:srgbClr val="642EC7"/>
              </a:solidFill>
              <a:prstDash val="solid"/>
              <a:headEnd type="none" w="sm" len="sm"/>
              <a:tailEnd type="none" w="sm" len="sm"/>
            </a:ln>
          </p:spPr>
          <p:txBody>
            <a:bodyPr/>
            <a:lstStyle/>
            <a:p>
              <a:endParaRPr lang="en-PH"/>
            </a:p>
          </p:txBody>
        </p:sp>
      </p:grpSp>
      <p:sp>
        <p:nvSpPr>
          <p:cNvPr id="22" name="TextBox 22"/>
          <p:cNvSpPr txBox="1"/>
          <p:nvPr/>
        </p:nvSpPr>
        <p:spPr>
          <a:xfrm>
            <a:off x="384809" y="1627751"/>
            <a:ext cx="1339473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Wide Area Network </a:t>
            </a:r>
          </a:p>
        </p:txBody>
      </p:sp>
      <p:sp>
        <p:nvSpPr>
          <p:cNvPr id="23" name="TextBox 23"/>
          <p:cNvSpPr txBox="1"/>
          <p:nvPr/>
        </p:nvSpPr>
        <p:spPr>
          <a:xfrm>
            <a:off x="414068" y="2564271"/>
            <a:ext cx="13474852" cy="439894"/>
          </a:xfrm>
          <a:prstGeom prst="rect">
            <a:avLst/>
          </a:prstGeom>
        </p:spPr>
        <p:txBody>
          <a:bodyPr lIns="0" tIns="0" rIns="0" bIns="0" rtlCol="0" anchor="t">
            <a:spAutoFit/>
          </a:bodyPr>
          <a:lstStyle/>
          <a:p>
            <a:pPr algn="l">
              <a:lnSpc>
                <a:spcPts val="3516"/>
              </a:lnSpc>
            </a:pPr>
            <a:r>
              <a:rPr lang="en-US" sz="2511">
                <a:solidFill>
                  <a:srgbClr val="000000"/>
                </a:solidFill>
                <a:latin typeface="Open Sans"/>
                <a:ea typeface="Open Sans"/>
                <a:cs typeface="Open Sans"/>
                <a:sym typeface="Open Sans"/>
              </a:rPr>
              <a:t>WAN is developed to allow computers in different organisations to be networked.</a:t>
            </a:r>
          </a:p>
        </p:txBody>
      </p:sp>
      <p:grpSp>
        <p:nvGrpSpPr>
          <p:cNvPr id="24" name="Group 24"/>
          <p:cNvGrpSpPr/>
          <p:nvPr/>
        </p:nvGrpSpPr>
        <p:grpSpPr>
          <a:xfrm>
            <a:off x="12705923" y="3500393"/>
            <a:ext cx="4065098" cy="2704714"/>
            <a:chOff x="0" y="0"/>
            <a:chExt cx="5420131" cy="3606286"/>
          </a:xfrm>
        </p:grpSpPr>
        <p:grpSp>
          <p:nvGrpSpPr>
            <p:cNvPr id="25" name="Group 25"/>
            <p:cNvGrpSpPr/>
            <p:nvPr/>
          </p:nvGrpSpPr>
          <p:grpSpPr>
            <a:xfrm>
              <a:off x="0" y="0"/>
              <a:ext cx="5276641" cy="3462796"/>
              <a:chOff x="0" y="0"/>
              <a:chExt cx="812800" cy="533400"/>
            </a:xfrm>
          </p:grpSpPr>
          <p:sp>
            <p:nvSpPr>
              <p:cNvPr id="26" name="Freeform 26"/>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1495"/>
              </a:solidFill>
            </p:spPr>
            <p:txBody>
              <a:bodyPr/>
              <a:lstStyle/>
              <a:p>
                <a:endParaRPr lang="en-PH"/>
              </a:p>
            </p:txBody>
          </p:sp>
          <p:sp>
            <p:nvSpPr>
              <p:cNvPr id="27" name="TextBox 27"/>
              <p:cNvSpPr txBox="1"/>
              <p:nvPr/>
            </p:nvSpPr>
            <p:spPr>
              <a:xfrm>
                <a:off x="38100" y="60325"/>
                <a:ext cx="736600" cy="396875"/>
              </a:xfrm>
              <a:prstGeom prst="rect">
                <a:avLst/>
              </a:prstGeom>
            </p:spPr>
            <p:txBody>
              <a:bodyPr lIns="105239" tIns="105239" rIns="105239" bIns="105239" rtlCol="0" anchor="ctr"/>
              <a:lstStyle/>
              <a:p>
                <a:pPr algn="ctr">
                  <a:lnSpc>
                    <a:spcPts val="2595"/>
                  </a:lnSpc>
                </a:pPr>
                <a:endParaRPr/>
              </a:p>
            </p:txBody>
          </p:sp>
        </p:grpSp>
        <p:sp>
          <p:nvSpPr>
            <p:cNvPr id="28" name="Freeform 28"/>
            <p:cNvSpPr/>
            <p:nvPr/>
          </p:nvSpPr>
          <p:spPr>
            <a:xfrm>
              <a:off x="3493203" y="1236107"/>
              <a:ext cx="1299467" cy="1234493"/>
            </a:xfrm>
            <a:custGeom>
              <a:avLst/>
              <a:gdLst/>
              <a:ahLst/>
              <a:cxnLst/>
              <a:rect l="l" t="t" r="r" b="b"/>
              <a:pathLst>
                <a:path w="1299467" h="1234493">
                  <a:moveTo>
                    <a:pt x="0" y="0"/>
                  </a:moveTo>
                  <a:lnTo>
                    <a:pt x="1299467" y="0"/>
                  </a:lnTo>
                  <a:lnTo>
                    <a:pt x="1299467" y="1234493"/>
                  </a:lnTo>
                  <a:lnTo>
                    <a:pt x="0" y="12344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9" name="TextBox 29"/>
            <p:cNvSpPr txBox="1"/>
            <p:nvPr/>
          </p:nvSpPr>
          <p:spPr>
            <a:xfrm>
              <a:off x="3405284" y="2451550"/>
              <a:ext cx="1725069" cy="193115"/>
            </a:xfrm>
            <a:prstGeom prst="rect">
              <a:avLst/>
            </a:prstGeom>
          </p:spPr>
          <p:txBody>
            <a:bodyPr lIns="0" tIns="0" rIns="0" bIns="0" rtlCol="0" anchor="t">
              <a:spAutoFit/>
            </a:bodyPr>
            <a:lstStyle/>
            <a:p>
              <a:pPr algn="ctr">
                <a:lnSpc>
                  <a:spcPts val="1215"/>
                </a:lnSpc>
              </a:pPr>
              <a:r>
                <a:rPr lang="en-US" sz="868">
                  <a:solidFill>
                    <a:srgbClr val="000000"/>
                  </a:solidFill>
                  <a:latin typeface="Alatsi"/>
                  <a:ea typeface="Alatsi"/>
                  <a:cs typeface="Alatsi"/>
                  <a:sym typeface="Alatsi"/>
                </a:rPr>
                <a:t>Mainframe Computer</a:t>
              </a:r>
            </a:p>
          </p:txBody>
        </p:sp>
        <p:sp>
          <p:nvSpPr>
            <p:cNvPr id="30" name="Freeform 30"/>
            <p:cNvSpPr/>
            <p:nvPr/>
          </p:nvSpPr>
          <p:spPr>
            <a:xfrm>
              <a:off x="1069184" y="995772"/>
              <a:ext cx="645914" cy="527227"/>
            </a:xfrm>
            <a:custGeom>
              <a:avLst/>
              <a:gdLst/>
              <a:ahLst/>
              <a:cxnLst/>
              <a:rect l="l" t="t" r="r" b="b"/>
              <a:pathLst>
                <a:path w="645914" h="527227">
                  <a:moveTo>
                    <a:pt x="0" y="0"/>
                  </a:moveTo>
                  <a:lnTo>
                    <a:pt x="645914" y="0"/>
                  </a:lnTo>
                  <a:lnTo>
                    <a:pt x="645914" y="527228"/>
                  </a:lnTo>
                  <a:lnTo>
                    <a:pt x="0" y="5272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31" name="Freeform 31"/>
            <p:cNvSpPr/>
            <p:nvPr/>
          </p:nvSpPr>
          <p:spPr>
            <a:xfrm>
              <a:off x="1069184" y="1639882"/>
              <a:ext cx="645914" cy="527227"/>
            </a:xfrm>
            <a:custGeom>
              <a:avLst/>
              <a:gdLst/>
              <a:ahLst/>
              <a:cxnLst/>
              <a:rect l="l" t="t" r="r" b="b"/>
              <a:pathLst>
                <a:path w="645914" h="527227">
                  <a:moveTo>
                    <a:pt x="0" y="0"/>
                  </a:moveTo>
                  <a:lnTo>
                    <a:pt x="645914" y="0"/>
                  </a:lnTo>
                  <a:lnTo>
                    <a:pt x="645914" y="527228"/>
                  </a:lnTo>
                  <a:lnTo>
                    <a:pt x="0" y="5272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32" name="Freeform 32"/>
            <p:cNvSpPr/>
            <p:nvPr/>
          </p:nvSpPr>
          <p:spPr>
            <a:xfrm>
              <a:off x="1069184" y="2244285"/>
              <a:ext cx="645914" cy="527227"/>
            </a:xfrm>
            <a:custGeom>
              <a:avLst/>
              <a:gdLst/>
              <a:ahLst/>
              <a:cxnLst/>
              <a:rect l="l" t="t" r="r" b="b"/>
              <a:pathLst>
                <a:path w="645914" h="527227">
                  <a:moveTo>
                    <a:pt x="0" y="0"/>
                  </a:moveTo>
                  <a:lnTo>
                    <a:pt x="645914" y="0"/>
                  </a:lnTo>
                  <a:lnTo>
                    <a:pt x="645914" y="527227"/>
                  </a:lnTo>
                  <a:lnTo>
                    <a:pt x="0" y="5272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33" name="TextBox 33"/>
            <p:cNvSpPr txBox="1"/>
            <p:nvPr/>
          </p:nvSpPr>
          <p:spPr>
            <a:xfrm>
              <a:off x="529607" y="2799454"/>
              <a:ext cx="1725069" cy="193115"/>
            </a:xfrm>
            <a:prstGeom prst="rect">
              <a:avLst/>
            </a:prstGeom>
          </p:spPr>
          <p:txBody>
            <a:bodyPr lIns="0" tIns="0" rIns="0" bIns="0" rtlCol="0" anchor="t">
              <a:spAutoFit/>
            </a:bodyPr>
            <a:lstStyle/>
            <a:p>
              <a:pPr algn="ctr">
                <a:lnSpc>
                  <a:spcPts val="1215"/>
                </a:lnSpc>
              </a:pPr>
              <a:r>
                <a:rPr lang="en-US" sz="868">
                  <a:solidFill>
                    <a:srgbClr val="000000"/>
                  </a:solidFill>
                  <a:latin typeface="Alatsi"/>
                  <a:ea typeface="Alatsi"/>
                  <a:cs typeface="Alatsi"/>
                  <a:sym typeface="Alatsi"/>
                </a:rPr>
                <a:t>Terminal</a:t>
              </a:r>
            </a:p>
          </p:txBody>
        </p:sp>
        <p:sp>
          <p:nvSpPr>
            <p:cNvPr id="34" name="AutoShape 34"/>
            <p:cNvSpPr/>
            <p:nvPr/>
          </p:nvSpPr>
          <p:spPr>
            <a:xfrm>
              <a:off x="1773073" y="1219023"/>
              <a:ext cx="1061743" cy="8426"/>
            </a:xfrm>
            <a:prstGeom prst="line">
              <a:avLst/>
            </a:prstGeom>
            <a:ln w="17316" cap="flat">
              <a:solidFill>
                <a:srgbClr val="F2F2F2"/>
              </a:solidFill>
              <a:prstDash val="solid"/>
              <a:headEnd type="oval" w="lg" len="lg"/>
              <a:tailEnd type="oval" w="lg" len="lg"/>
            </a:ln>
          </p:spPr>
          <p:txBody>
            <a:bodyPr/>
            <a:lstStyle/>
            <a:p>
              <a:endParaRPr lang="en-PH"/>
            </a:p>
          </p:txBody>
        </p:sp>
        <p:sp>
          <p:nvSpPr>
            <p:cNvPr id="35" name="AutoShape 35"/>
            <p:cNvSpPr/>
            <p:nvPr/>
          </p:nvSpPr>
          <p:spPr>
            <a:xfrm>
              <a:off x="1773073" y="1853353"/>
              <a:ext cx="1061743" cy="8426"/>
            </a:xfrm>
            <a:prstGeom prst="line">
              <a:avLst/>
            </a:prstGeom>
            <a:ln w="17316" cap="flat">
              <a:solidFill>
                <a:srgbClr val="F2F2F2"/>
              </a:solidFill>
              <a:prstDash val="solid"/>
              <a:headEnd type="oval" w="lg" len="lg"/>
              <a:tailEnd type="none" w="sm" len="sm"/>
            </a:ln>
          </p:spPr>
          <p:txBody>
            <a:bodyPr/>
            <a:lstStyle/>
            <a:p>
              <a:endParaRPr lang="en-PH"/>
            </a:p>
          </p:txBody>
        </p:sp>
        <p:sp>
          <p:nvSpPr>
            <p:cNvPr id="36" name="AutoShape 36"/>
            <p:cNvSpPr/>
            <p:nvPr/>
          </p:nvSpPr>
          <p:spPr>
            <a:xfrm>
              <a:off x="1773004" y="2618924"/>
              <a:ext cx="1061743" cy="8426"/>
            </a:xfrm>
            <a:prstGeom prst="line">
              <a:avLst/>
            </a:prstGeom>
            <a:ln w="17316" cap="flat">
              <a:solidFill>
                <a:srgbClr val="F2F2F2"/>
              </a:solidFill>
              <a:prstDash val="solid"/>
              <a:headEnd type="oval" w="lg" len="lg"/>
              <a:tailEnd type="oval" w="lg" len="lg"/>
            </a:ln>
          </p:spPr>
          <p:txBody>
            <a:bodyPr/>
            <a:lstStyle/>
            <a:p>
              <a:endParaRPr lang="en-PH"/>
            </a:p>
          </p:txBody>
        </p:sp>
        <p:sp>
          <p:nvSpPr>
            <p:cNvPr id="37" name="AutoShape 37"/>
            <p:cNvSpPr/>
            <p:nvPr/>
          </p:nvSpPr>
          <p:spPr>
            <a:xfrm>
              <a:off x="2826090" y="1236106"/>
              <a:ext cx="69" cy="1374159"/>
            </a:xfrm>
            <a:prstGeom prst="line">
              <a:avLst/>
            </a:prstGeom>
            <a:ln w="17316" cap="flat">
              <a:solidFill>
                <a:srgbClr val="F2F2F2"/>
              </a:solidFill>
              <a:prstDash val="solid"/>
              <a:headEnd type="none" w="sm" len="sm"/>
              <a:tailEnd type="none" w="sm" len="sm"/>
            </a:ln>
          </p:spPr>
          <p:txBody>
            <a:bodyPr/>
            <a:lstStyle/>
            <a:p>
              <a:endParaRPr lang="en-PH"/>
            </a:p>
          </p:txBody>
        </p:sp>
        <p:sp>
          <p:nvSpPr>
            <p:cNvPr id="38" name="AutoShape 38"/>
            <p:cNvSpPr/>
            <p:nvPr/>
          </p:nvSpPr>
          <p:spPr>
            <a:xfrm flipV="1">
              <a:off x="2834885" y="1857566"/>
              <a:ext cx="651513" cy="4213"/>
            </a:xfrm>
            <a:prstGeom prst="line">
              <a:avLst/>
            </a:prstGeom>
            <a:ln w="17316" cap="flat">
              <a:solidFill>
                <a:srgbClr val="F2F2F2"/>
              </a:solidFill>
              <a:prstDash val="solid"/>
              <a:headEnd type="none" w="sm" len="sm"/>
              <a:tailEnd type="none" w="sm" len="sm"/>
            </a:ln>
          </p:spPr>
          <p:txBody>
            <a:bodyPr/>
            <a:lstStyle/>
            <a:p>
              <a:endParaRPr lang="en-PH"/>
            </a:p>
          </p:txBody>
        </p:sp>
        <p:grpSp>
          <p:nvGrpSpPr>
            <p:cNvPr id="39" name="Group 39"/>
            <p:cNvGrpSpPr/>
            <p:nvPr/>
          </p:nvGrpSpPr>
          <p:grpSpPr>
            <a:xfrm>
              <a:off x="143490" y="143490"/>
              <a:ext cx="5276641" cy="3462796"/>
              <a:chOff x="0" y="0"/>
              <a:chExt cx="812800" cy="533400"/>
            </a:xfrm>
          </p:grpSpPr>
          <p:sp>
            <p:nvSpPr>
              <p:cNvPr id="40" name="Freeform 4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1495"/>
              </a:solidFill>
            </p:spPr>
            <p:txBody>
              <a:bodyPr/>
              <a:lstStyle/>
              <a:p>
                <a:endParaRPr lang="en-PH"/>
              </a:p>
            </p:txBody>
          </p:sp>
          <p:sp>
            <p:nvSpPr>
              <p:cNvPr id="41" name="TextBox 41"/>
              <p:cNvSpPr txBox="1"/>
              <p:nvPr/>
            </p:nvSpPr>
            <p:spPr>
              <a:xfrm>
                <a:off x="38100" y="60325"/>
                <a:ext cx="736600" cy="396875"/>
              </a:xfrm>
              <a:prstGeom prst="rect">
                <a:avLst/>
              </a:prstGeom>
            </p:spPr>
            <p:txBody>
              <a:bodyPr lIns="105239" tIns="105239" rIns="105239" bIns="105239" rtlCol="0" anchor="ctr"/>
              <a:lstStyle/>
              <a:p>
                <a:pPr algn="ctr">
                  <a:lnSpc>
                    <a:spcPts val="2595"/>
                  </a:lnSpc>
                </a:pPr>
                <a:endParaRPr/>
              </a:p>
            </p:txBody>
          </p:sp>
        </p:grpSp>
        <p:sp>
          <p:nvSpPr>
            <p:cNvPr id="42" name="Freeform 42"/>
            <p:cNvSpPr/>
            <p:nvPr/>
          </p:nvSpPr>
          <p:spPr>
            <a:xfrm>
              <a:off x="3636693" y="1379597"/>
              <a:ext cx="1299467" cy="1234493"/>
            </a:xfrm>
            <a:custGeom>
              <a:avLst/>
              <a:gdLst/>
              <a:ahLst/>
              <a:cxnLst/>
              <a:rect l="l" t="t" r="r" b="b"/>
              <a:pathLst>
                <a:path w="1299467" h="1234493">
                  <a:moveTo>
                    <a:pt x="0" y="0"/>
                  </a:moveTo>
                  <a:lnTo>
                    <a:pt x="1299467" y="0"/>
                  </a:lnTo>
                  <a:lnTo>
                    <a:pt x="1299467" y="1234493"/>
                  </a:lnTo>
                  <a:lnTo>
                    <a:pt x="0" y="12344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43" name="TextBox 43"/>
            <p:cNvSpPr txBox="1"/>
            <p:nvPr/>
          </p:nvSpPr>
          <p:spPr>
            <a:xfrm>
              <a:off x="3548773" y="2595040"/>
              <a:ext cx="1725069" cy="193115"/>
            </a:xfrm>
            <a:prstGeom prst="rect">
              <a:avLst/>
            </a:prstGeom>
          </p:spPr>
          <p:txBody>
            <a:bodyPr lIns="0" tIns="0" rIns="0" bIns="0" rtlCol="0" anchor="t">
              <a:spAutoFit/>
            </a:bodyPr>
            <a:lstStyle/>
            <a:p>
              <a:pPr algn="ctr">
                <a:lnSpc>
                  <a:spcPts val="1215"/>
                </a:lnSpc>
              </a:pPr>
              <a:r>
                <a:rPr lang="en-US" sz="868">
                  <a:solidFill>
                    <a:srgbClr val="000000"/>
                  </a:solidFill>
                  <a:latin typeface="Alatsi"/>
                  <a:ea typeface="Alatsi"/>
                  <a:cs typeface="Alatsi"/>
                  <a:sym typeface="Alatsi"/>
                </a:rPr>
                <a:t>Mainframe Computer</a:t>
              </a:r>
            </a:p>
          </p:txBody>
        </p:sp>
        <p:sp>
          <p:nvSpPr>
            <p:cNvPr id="44" name="Freeform 44"/>
            <p:cNvSpPr/>
            <p:nvPr/>
          </p:nvSpPr>
          <p:spPr>
            <a:xfrm>
              <a:off x="1212674" y="1139262"/>
              <a:ext cx="645914" cy="527227"/>
            </a:xfrm>
            <a:custGeom>
              <a:avLst/>
              <a:gdLst/>
              <a:ahLst/>
              <a:cxnLst/>
              <a:rect l="l" t="t" r="r" b="b"/>
              <a:pathLst>
                <a:path w="645914" h="527227">
                  <a:moveTo>
                    <a:pt x="0" y="0"/>
                  </a:moveTo>
                  <a:lnTo>
                    <a:pt x="645914" y="0"/>
                  </a:lnTo>
                  <a:lnTo>
                    <a:pt x="645914" y="527227"/>
                  </a:lnTo>
                  <a:lnTo>
                    <a:pt x="0" y="5272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45" name="Freeform 45"/>
            <p:cNvSpPr/>
            <p:nvPr/>
          </p:nvSpPr>
          <p:spPr>
            <a:xfrm>
              <a:off x="1212674" y="1783372"/>
              <a:ext cx="645914" cy="527227"/>
            </a:xfrm>
            <a:custGeom>
              <a:avLst/>
              <a:gdLst/>
              <a:ahLst/>
              <a:cxnLst/>
              <a:rect l="l" t="t" r="r" b="b"/>
              <a:pathLst>
                <a:path w="645914" h="527227">
                  <a:moveTo>
                    <a:pt x="0" y="0"/>
                  </a:moveTo>
                  <a:lnTo>
                    <a:pt x="645914" y="0"/>
                  </a:lnTo>
                  <a:lnTo>
                    <a:pt x="645914" y="527227"/>
                  </a:lnTo>
                  <a:lnTo>
                    <a:pt x="0" y="5272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46" name="Freeform 46"/>
            <p:cNvSpPr/>
            <p:nvPr/>
          </p:nvSpPr>
          <p:spPr>
            <a:xfrm>
              <a:off x="1212674" y="2387774"/>
              <a:ext cx="645914" cy="527227"/>
            </a:xfrm>
            <a:custGeom>
              <a:avLst/>
              <a:gdLst/>
              <a:ahLst/>
              <a:cxnLst/>
              <a:rect l="l" t="t" r="r" b="b"/>
              <a:pathLst>
                <a:path w="645914" h="527227">
                  <a:moveTo>
                    <a:pt x="0" y="0"/>
                  </a:moveTo>
                  <a:lnTo>
                    <a:pt x="645914" y="0"/>
                  </a:lnTo>
                  <a:lnTo>
                    <a:pt x="645914" y="527228"/>
                  </a:lnTo>
                  <a:lnTo>
                    <a:pt x="0" y="5272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47" name="TextBox 47"/>
            <p:cNvSpPr txBox="1"/>
            <p:nvPr/>
          </p:nvSpPr>
          <p:spPr>
            <a:xfrm>
              <a:off x="673096" y="2942944"/>
              <a:ext cx="1725069" cy="193115"/>
            </a:xfrm>
            <a:prstGeom prst="rect">
              <a:avLst/>
            </a:prstGeom>
          </p:spPr>
          <p:txBody>
            <a:bodyPr lIns="0" tIns="0" rIns="0" bIns="0" rtlCol="0" anchor="t">
              <a:spAutoFit/>
            </a:bodyPr>
            <a:lstStyle/>
            <a:p>
              <a:pPr algn="ctr">
                <a:lnSpc>
                  <a:spcPts val="1215"/>
                </a:lnSpc>
              </a:pPr>
              <a:r>
                <a:rPr lang="en-US" sz="868">
                  <a:solidFill>
                    <a:srgbClr val="000000"/>
                  </a:solidFill>
                  <a:latin typeface="Alatsi"/>
                  <a:ea typeface="Alatsi"/>
                  <a:cs typeface="Alatsi"/>
                  <a:sym typeface="Alatsi"/>
                </a:rPr>
                <a:t>Terminal</a:t>
              </a:r>
            </a:p>
          </p:txBody>
        </p:sp>
        <p:sp>
          <p:nvSpPr>
            <p:cNvPr id="48" name="AutoShape 48"/>
            <p:cNvSpPr/>
            <p:nvPr/>
          </p:nvSpPr>
          <p:spPr>
            <a:xfrm>
              <a:off x="1916563" y="1362513"/>
              <a:ext cx="1061743" cy="8426"/>
            </a:xfrm>
            <a:prstGeom prst="line">
              <a:avLst/>
            </a:prstGeom>
            <a:ln w="17316" cap="flat">
              <a:solidFill>
                <a:srgbClr val="F2F2F2"/>
              </a:solidFill>
              <a:prstDash val="solid"/>
              <a:headEnd type="oval" w="lg" len="lg"/>
              <a:tailEnd type="oval" w="lg" len="lg"/>
            </a:ln>
          </p:spPr>
          <p:txBody>
            <a:bodyPr/>
            <a:lstStyle/>
            <a:p>
              <a:endParaRPr lang="en-PH"/>
            </a:p>
          </p:txBody>
        </p:sp>
        <p:sp>
          <p:nvSpPr>
            <p:cNvPr id="49" name="AutoShape 49"/>
            <p:cNvSpPr/>
            <p:nvPr/>
          </p:nvSpPr>
          <p:spPr>
            <a:xfrm>
              <a:off x="1916563" y="1996843"/>
              <a:ext cx="1061743" cy="8426"/>
            </a:xfrm>
            <a:prstGeom prst="line">
              <a:avLst/>
            </a:prstGeom>
            <a:ln w="17316" cap="flat">
              <a:solidFill>
                <a:srgbClr val="F2F2F2"/>
              </a:solidFill>
              <a:prstDash val="solid"/>
              <a:headEnd type="oval" w="lg" len="lg"/>
              <a:tailEnd type="none" w="sm" len="sm"/>
            </a:ln>
          </p:spPr>
          <p:txBody>
            <a:bodyPr/>
            <a:lstStyle/>
            <a:p>
              <a:endParaRPr lang="en-PH"/>
            </a:p>
          </p:txBody>
        </p:sp>
        <p:sp>
          <p:nvSpPr>
            <p:cNvPr id="50" name="AutoShape 50"/>
            <p:cNvSpPr/>
            <p:nvPr/>
          </p:nvSpPr>
          <p:spPr>
            <a:xfrm>
              <a:off x="1916494" y="2762414"/>
              <a:ext cx="1061743" cy="8426"/>
            </a:xfrm>
            <a:prstGeom prst="line">
              <a:avLst/>
            </a:prstGeom>
            <a:ln w="17316" cap="flat">
              <a:solidFill>
                <a:srgbClr val="F2F2F2"/>
              </a:solidFill>
              <a:prstDash val="solid"/>
              <a:headEnd type="oval" w="lg" len="lg"/>
              <a:tailEnd type="oval" w="lg" len="lg"/>
            </a:ln>
          </p:spPr>
          <p:txBody>
            <a:bodyPr/>
            <a:lstStyle/>
            <a:p>
              <a:endParaRPr lang="en-PH"/>
            </a:p>
          </p:txBody>
        </p:sp>
        <p:sp>
          <p:nvSpPr>
            <p:cNvPr id="51" name="AutoShape 51"/>
            <p:cNvSpPr/>
            <p:nvPr/>
          </p:nvSpPr>
          <p:spPr>
            <a:xfrm>
              <a:off x="2969579" y="1379596"/>
              <a:ext cx="69" cy="1374159"/>
            </a:xfrm>
            <a:prstGeom prst="line">
              <a:avLst/>
            </a:prstGeom>
            <a:ln w="17316" cap="flat">
              <a:solidFill>
                <a:srgbClr val="F2F2F2"/>
              </a:solidFill>
              <a:prstDash val="solid"/>
              <a:headEnd type="none" w="sm" len="sm"/>
              <a:tailEnd type="none" w="sm" len="sm"/>
            </a:ln>
          </p:spPr>
          <p:txBody>
            <a:bodyPr/>
            <a:lstStyle/>
            <a:p>
              <a:endParaRPr lang="en-PH"/>
            </a:p>
          </p:txBody>
        </p:sp>
        <p:sp>
          <p:nvSpPr>
            <p:cNvPr id="52" name="AutoShape 52"/>
            <p:cNvSpPr/>
            <p:nvPr/>
          </p:nvSpPr>
          <p:spPr>
            <a:xfrm flipV="1">
              <a:off x="2978375" y="2001056"/>
              <a:ext cx="651513" cy="4213"/>
            </a:xfrm>
            <a:prstGeom prst="line">
              <a:avLst/>
            </a:prstGeom>
            <a:ln w="17316" cap="flat">
              <a:solidFill>
                <a:srgbClr val="F2F2F2"/>
              </a:solidFill>
              <a:prstDash val="solid"/>
              <a:headEnd type="none" w="sm" len="sm"/>
              <a:tailEnd type="none" w="sm" len="sm"/>
            </a:ln>
          </p:spPr>
          <p:txBody>
            <a:bodyPr/>
            <a:lstStyle/>
            <a:p>
              <a:endParaRPr lang="en-PH"/>
            </a:p>
          </p:txBody>
        </p:sp>
      </p:grpSp>
      <p:grpSp>
        <p:nvGrpSpPr>
          <p:cNvPr id="53" name="Group 53"/>
          <p:cNvGrpSpPr/>
          <p:nvPr/>
        </p:nvGrpSpPr>
        <p:grpSpPr>
          <a:xfrm>
            <a:off x="7141911" y="7142729"/>
            <a:ext cx="4025999" cy="2678699"/>
            <a:chOff x="0" y="0"/>
            <a:chExt cx="5367998" cy="3571599"/>
          </a:xfrm>
        </p:grpSpPr>
        <p:grpSp>
          <p:nvGrpSpPr>
            <p:cNvPr id="54" name="Group 54"/>
            <p:cNvGrpSpPr/>
            <p:nvPr/>
          </p:nvGrpSpPr>
          <p:grpSpPr>
            <a:xfrm>
              <a:off x="0" y="0"/>
              <a:ext cx="5225889" cy="3429489"/>
              <a:chOff x="0" y="0"/>
              <a:chExt cx="812800" cy="533400"/>
            </a:xfrm>
          </p:grpSpPr>
          <p:sp>
            <p:nvSpPr>
              <p:cNvPr id="55" name="Freeform 55"/>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19D97"/>
              </a:solidFill>
            </p:spPr>
            <p:txBody>
              <a:bodyPr/>
              <a:lstStyle/>
              <a:p>
                <a:endParaRPr lang="en-PH"/>
              </a:p>
            </p:txBody>
          </p:sp>
          <p:sp>
            <p:nvSpPr>
              <p:cNvPr id="56" name="TextBox 56"/>
              <p:cNvSpPr txBox="1"/>
              <p:nvPr/>
            </p:nvSpPr>
            <p:spPr>
              <a:xfrm>
                <a:off x="38100" y="60325"/>
                <a:ext cx="736600" cy="396875"/>
              </a:xfrm>
              <a:prstGeom prst="rect">
                <a:avLst/>
              </a:prstGeom>
            </p:spPr>
            <p:txBody>
              <a:bodyPr lIns="105239" tIns="105239" rIns="105239" bIns="105239" rtlCol="0" anchor="ctr"/>
              <a:lstStyle/>
              <a:p>
                <a:pPr algn="ctr">
                  <a:lnSpc>
                    <a:spcPts val="2595"/>
                  </a:lnSpc>
                </a:pPr>
                <a:endParaRPr/>
              </a:p>
            </p:txBody>
          </p:sp>
        </p:grpSp>
        <p:sp>
          <p:nvSpPr>
            <p:cNvPr id="57" name="Freeform 57"/>
            <p:cNvSpPr/>
            <p:nvPr/>
          </p:nvSpPr>
          <p:spPr>
            <a:xfrm>
              <a:off x="3459604" y="1224218"/>
              <a:ext cx="1286968" cy="1222619"/>
            </a:xfrm>
            <a:custGeom>
              <a:avLst/>
              <a:gdLst/>
              <a:ahLst/>
              <a:cxnLst/>
              <a:rect l="l" t="t" r="r" b="b"/>
              <a:pathLst>
                <a:path w="1286968" h="1222619">
                  <a:moveTo>
                    <a:pt x="0" y="0"/>
                  </a:moveTo>
                  <a:lnTo>
                    <a:pt x="1286968" y="0"/>
                  </a:lnTo>
                  <a:lnTo>
                    <a:pt x="1286968" y="1222619"/>
                  </a:lnTo>
                  <a:lnTo>
                    <a:pt x="0" y="1222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58" name="TextBox 58"/>
            <p:cNvSpPr txBox="1"/>
            <p:nvPr/>
          </p:nvSpPr>
          <p:spPr>
            <a:xfrm>
              <a:off x="3372530" y="2427787"/>
              <a:ext cx="1708476" cy="191441"/>
            </a:xfrm>
            <a:prstGeom prst="rect">
              <a:avLst/>
            </a:prstGeom>
          </p:spPr>
          <p:txBody>
            <a:bodyPr lIns="0" tIns="0" rIns="0" bIns="0" rtlCol="0" anchor="t">
              <a:spAutoFit/>
            </a:bodyPr>
            <a:lstStyle/>
            <a:p>
              <a:pPr algn="ctr">
                <a:lnSpc>
                  <a:spcPts val="1203"/>
                </a:lnSpc>
              </a:pPr>
              <a:r>
                <a:rPr lang="en-US" sz="859">
                  <a:solidFill>
                    <a:srgbClr val="000000"/>
                  </a:solidFill>
                  <a:latin typeface="Alatsi"/>
                  <a:ea typeface="Alatsi"/>
                  <a:cs typeface="Alatsi"/>
                  <a:sym typeface="Alatsi"/>
                </a:rPr>
                <a:t>Mainframe Computer</a:t>
              </a:r>
            </a:p>
          </p:txBody>
        </p:sp>
        <p:sp>
          <p:nvSpPr>
            <p:cNvPr id="59" name="Freeform 59"/>
            <p:cNvSpPr/>
            <p:nvPr/>
          </p:nvSpPr>
          <p:spPr>
            <a:xfrm>
              <a:off x="1058900" y="986195"/>
              <a:ext cx="639701" cy="522156"/>
            </a:xfrm>
            <a:custGeom>
              <a:avLst/>
              <a:gdLst/>
              <a:ahLst/>
              <a:cxnLst/>
              <a:rect l="l" t="t" r="r" b="b"/>
              <a:pathLst>
                <a:path w="639701" h="522156">
                  <a:moveTo>
                    <a:pt x="0" y="0"/>
                  </a:moveTo>
                  <a:lnTo>
                    <a:pt x="639701" y="0"/>
                  </a:lnTo>
                  <a:lnTo>
                    <a:pt x="639701" y="522156"/>
                  </a:lnTo>
                  <a:lnTo>
                    <a:pt x="0" y="5221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60" name="Freeform 60"/>
            <p:cNvSpPr/>
            <p:nvPr/>
          </p:nvSpPr>
          <p:spPr>
            <a:xfrm>
              <a:off x="1058900" y="1624109"/>
              <a:ext cx="639701" cy="522156"/>
            </a:xfrm>
            <a:custGeom>
              <a:avLst/>
              <a:gdLst/>
              <a:ahLst/>
              <a:cxnLst/>
              <a:rect l="l" t="t" r="r" b="b"/>
              <a:pathLst>
                <a:path w="639701" h="522156">
                  <a:moveTo>
                    <a:pt x="0" y="0"/>
                  </a:moveTo>
                  <a:lnTo>
                    <a:pt x="639701" y="0"/>
                  </a:lnTo>
                  <a:lnTo>
                    <a:pt x="639701" y="522156"/>
                  </a:lnTo>
                  <a:lnTo>
                    <a:pt x="0" y="5221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61" name="Freeform 61"/>
            <p:cNvSpPr/>
            <p:nvPr/>
          </p:nvSpPr>
          <p:spPr>
            <a:xfrm>
              <a:off x="1058900" y="2222698"/>
              <a:ext cx="639701" cy="522156"/>
            </a:xfrm>
            <a:custGeom>
              <a:avLst/>
              <a:gdLst/>
              <a:ahLst/>
              <a:cxnLst/>
              <a:rect l="l" t="t" r="r" b="b"/>
              <a:pathLst>
                <a:path w="639701" h="522156">
                  <a:moveTo>
                    <a:pt x="0" y="0"/>
                  </a:moveTo>
                  <a:lnTo>
                    <a:pt x="639701" y="0"/>
                  </a:lnTo>
                  <a:lnTo>
                    <a:pt x="639701" y="522156"/>
                  </a:lnTo>
                  <a:lnTo>
                    <a:pt x="0" y="5221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62" name="TextBox 62"/>
            <p:cNvSpPr txBox="1"/>
            <p:nvPr/>
          </p:nvSpPr>
          <p:spPr>
            <a:xfrm>
              <a:off x="524513" y="2772345"/>
              <a:ext cx="1708476" cy="191441"/>
            </a:xfrm>
            <a:prstGeom prst="rect">
              <a:avLst/>
            </a:prstGeom>
          </p:spPr>
          <p:txBody>
            <a:bodyPr lIns="0" tIns="0" rIns="0" bIns="0" rtlCol="0" anchor="t">
              <a:spAutoFit/>
            </a:bodyPr>
            <a:lstStyle/>
            <a:p>
              <a:pPr algn="ctr">
                <a:lnSpc>
                  <a:spcPts val="1203"/>
                </a:lnSpc>
              </a:pPr>
              <a:r>
                <a:rPr lang="en-US" sz="859">
                  <a:solidFill>
                    <a:srgbClr val="000000"/>
                  </a:solidFill>
                  <a:latin typeface="Alatsi"/>
                  <a:ea typeface="Alatsi"/>
                  <a:cs typeface="Alatsi"/>
                  <a:sym typeface="Alatsi"/>
                </a:rPr>
                <a:t>Terminal</a:t>
              </a:r>
            </a:p>
          </p:txBody>
        </p:sp>
        <p:sp>
          <p:nvSpPr>
            <p:cNvPr id="63" name="AutoShape 63"/>
            <p:cNvSpPr/>
            <p:nvPr/>
          </p:nvSpPr>
          <p:spPr>
            <a:xfrm>
              <a:off x="1756019" y="1207298"/>
              <a:ext cx="1051531" cy="8345"/>
            </a:xfrm>
            <a:prstGeom prst="line">
              <a:avLst/>
            </a:prstGeom>
            <a:ln w="17149" cap="flat">
              <a:solidFill>
                <a:srgbClr val="F2F2F2"/>
              </a:solidFill>
              <a:prstDash val="solid"/>
              <a:headEnd type="oval" w="lg" len="lg"/>
              <a:tailEnd type="oval" w="lg" len="lg"/>
            </a:ln>
          </p:spPr>
          <p:txBody>
            <a:bodyPr/>
            <a:lstStyle/>
            <a:p>
              <a:endParaRPr lang="en-PH"/>
            </a:p>
          </p:txBody>
        </p:sp>
        <p:sp>
          <p:nvSpPr>
            <p:cNvPr id="64" name="AutoShape 64"/>
            <p:cNvSpPr/>
            <p:nvPr/>
          </p:nvSpPr>
          <p:spPr>
            <a:xfrm>
              <a:off x="1756019" y="1835527"/>
              <a:ext cx="1051531" cy="8345"/>
            </a:xfrm>
            <a:prstGeom prst="line">
              <a:avLst/>
            </a:prstGeom>
            <a:ln w="17149" cap="flat">
              <a:solidFill>
                <a:srgbClr val="F2F2F2"/>
              </a:solidFill>
              <a:prstDash val="solid"/>
              <a:headEnd type="oval" w="lg" len="lg"/>
              <a:tailEnd type="none" w="sm" len="sm"/>
            </a:ln>
          </p:spPr>
          <p:txBody>
            <a:bodyPr/>
            <a:lstStyle/>
            <a:p>
              <a:endParaRPr lang="en-PH"/>
            </a:p>
          </p:txBody>
        </p:sp>
        <p:sp>
          <p:nvSpPr>
            <p:cNvPr id="65" name="AutoShape 65"/>
            <p:cNvSpPr/>
            <p:nvPr/>
          </p:nvSpPr>
          <p:spPr>
            <a:xfrm>
              <a:off x="1755951" y="2593734"/>
              <a:ext cx="1051531" cy="8345"/>
            </a:xfrm>
            <a:prstGeom prst="line">
              <a:avLst/>
            </a:prstGeom>
            <a:ln w="17149" cap="flat">
              <a:solidFill>
                <a:srgbClr val="F2F2F2"/>
              </a:solidFill>
              <a:prstDash val="solid"/>
              <a:headEnd type="oval" w="lg" len="lg"/>
              <a:tailEnd type="oval" w="lg" len="lg"/>
            </a:ln>
          </p:spPr>
          <p:txBody>
            <a:bodyPr/>
            <a:lstStyle/>
            <a:p>
              <a:endParaRPr lang="en-PH"/>
            </a:p>
          </p:txBody>
        </p:sp>
        <p:sp>
          <p:nvSpPr>
            <p:cNvPr id="66" name="AutoShape 66"/>
            <p:cNvSpPr/>
            <p:nvPr/>
          </p:nvSpPr>
          <p:spPr>
            <a:xfrm>
              <a:off x="2798907" y="1224217"/>
              <a:ext cx="68" cy="1360942"/>
            </a:xfrm>
            <a:prstGeom prst="line">
              <a:avLst/>
            </a:prstGeom>
            <a:ln w="17149" cap="flat">
              <a:solidFill>
                <a:srgbClr val="F2F2F2"/>
              </a:solidFill>
              <a:prstDash val="solid"/>
              <a:headEnd type="none" w="sm" len="sm"/>
              <a:tailEnd type="none" w="sm" len="sm"/>
            </a:ln>
          </p:spPr>
          <p:txBody>
            <a:bodyPr/>
            <a:lstStyle/>
            <a:p>
              <a:endParaRPr lang="en-PH"/>
            </a:p>
          </p:txBody>
        </p:sp>
        <p:sp>
          <p:nvSpPr>
            <p:cNvPr id="67" name="AutoShape 67"/>
            <p:cNvSpPr/>
            <p:nvPr/>
          </p:nvSpPr>
          <p:spPr>
            <a:xfrm flipV="1">
              <a:off x="2807618" y="1839700"/>
              <a:ext cx="645246" cy="4172"/>
            </a:xfrm>
            <a:prstGeom prst="line">
              <a:avLst/>
            </a:prstGeom>
            <a:ln w="17149" cap="flat">
              <a:solidFill>
                <a:srgbClr val="F2F2F2"/>
              </a:solidFill>
              <a:prstDash val="solid"/>
              <a:headEnd type="none" w="sm" len="sm"/>
              <a:tailEnd type="none" w="sm" len="sm"/>
            </a:ln>
          </p:spPr>
          <p:txBody>
            <a:bodyPr/>
            <a:lstStyle/>
            <a:p>
              <a:endParaRPr lang="en-PH"/>
            </a:p>
          </p:txBody>
        </p:sp>
        <p:grpSp>
          <p:nvGrpSpPr>
            <p:cNvPr id="68" name="Group 68"/>
            <p:cNvGrpSpPr/>
            <p:nvPr/>
          </p:nvGrpSpPr>
          <p:grpSpPr>
            <a:xfrm>
              <a:off x="142110" y="142110"/>
              <a:ext cx="5225889" cy="3429489"/>
              <a:chOff x="0" y="0"/>
              <a:chExt cx="812800" cy="533400"/>
            </a:xfrm>
          </p:grpSpPr>
          <p:sp>
            <p:nvSpPr>
              <p:cNvPr id="69" name="Freeform 6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19D97"/>
              </a:solidFill>
            </p:spPr>
            <p:txBody>
              <a:bodyPr/>
              <a:lstStyle/>
              <a:p>
                <a:endParaRPr lang="en-PH"/>
              </a:p>
            </p:txBody>
          </p:sp>
          <p:sp>
            <p:nvSpPr>
              <p:cNvPr id="70" name="TextBox 70"/>
              <p:cNvSpPr txBox="1"/>
              <p:nvPr/>
            </p:nvSpPr>
            <p:spPr>
              <a:xfrm>
                <a:off x="38100" y="60325"/>
                <a:ext cx="736600" cy="396875"/>
              </a:xfrm>
              <a:prstGeom prst="rect">
                <a:avLst/>
              </a:prstGeom>
            </p:spPr>
            <p:txBody>
              <a:bodyPr lIns="105239" tIns="105239" rIns="105239" bIns="105239" rtlCol="0" anchor="ctr"/>
              <a:lstStyle/>
              <a:p>
                <a:pPr algn="ctr">
                  <a:lnSpc>
                    <a:spcPts val="2595"/>
                  </a:lnSpc>
                </a:pPr>
                <a:endParaRPr/>
              </a:p>
            </p:txBody>
          </p:sp>
        </p:grpSp>
        <p:sp>
          <p:nvSpPr>
            <p:cNvPr id="71" name="Freeform 71"/>
            <p:cNvSpPr/>
            <p:nvPr/>
          </p:nvSpPr>
          <p:spPr>
            <a:xfrm>
              <a:off x="3601714" y="1366327"/>
              <a:ext cx="1286968" cy="1222619"/>
            </a:xfrm>
            <a:custGeom>
              <a:avLst/>
              <a:gdLst/>
              <a:ahLst/>
              <a:cxnLst/>
              <a:rect l="l" t="t" r="r" b="b"/>
              <a:pathLst>
                <a:path w="1286968" h="1222619">
                  <a:moveTo>
                    <a:pt x="0" y="0"/>
                  </a:moveTo>
                  <a:lnTo>
                    <a:pt x="1286968" y="0"/>
                  </a:lnTo>
                  <a:lnTo>
                    <a:pt x="1286968" y="1222620"/>
                  </a:lnTo>
                  <a:lnTo>
                    <a:pt x="0" y="12226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72" name="TextBox 72"/>
            <p:cNvSpPr txBox="1"/>
            <p:nvPr/>
          </p:nvSpPr>
          <p:spPr>
            <a:xfrm>
              <a:off x="3514640" y="2569897"/>
              <a:ext cx="1708476" cy="191441"/>
            </a:xfrm>
            <a:prstGeom prst="rect">
              <a:avLst/>
            </a:prstGeom>
          </p:spPr>
          <p:txBody>
            <a:bodyPr lIns="0" tIns="0" rIns="0" bIns="0" rtlCol="0" anchor="t">
              <a:spAutoFit/>
            </a:bodyPr>
            <a:lstStyle/>
            <a:p>
              <a:pPr algn="ctr">
                <a:lnSpc>
                  <a:spcPts val="1203"/>
                </a:lnSpc>
              </a:pPr>
              <a:r>
                <a:rPr lang="en-US" sz="859">
                  <a:solidFill>
                    <a:srgbClr val="000000"/>
                  </a:solidFill>
                  <a:latin typeface="Alatsi"/>
                  <a:ea typeface="Alatsi"/>
                  <a:cs typeface="Alatsi"/>
                  <a:sym typeface="Alatsi"/>
                </a:rPr>
                <a:t>Mainframe Computer</a:t>
              </a:r>
            </a:p>
          </p:txBody>
        </p:sp>
        <p:sp>
          <p:nvSpPr>
            <p:cNvPr id="73" name="Freeform 73"/>
            <p:cNvSpPr/>
            <p:nvPr/>
          </p:nvSpPr>
          <p:spPr>
            <a:xfrm>
              <a:off x="1201010" y="1128304"/>
              <a:ext cx="639701" cy="522156"/>
            </a:xfrm>
            <a:custGeom>
              <a:avLst/>
              <a:gdLst/>
              <a:ahLst/>
              <a:cxnLst/>
              <a:rect l="l" t="t" r="r" b="b"/>
              <a:pathLst>
                <a:path w="639701" h="522156">
                  <a:moveTo>
                    <a:pt x="0" y="0"/>
                  </a:moveTo>
                  <a:lnTo>
                    <a:pt x="639701" y="0"/>
                  </a:lnTo>
                  <a:lnTo>
                    <a:pt x="639701" y="522156"/>
                  </a:lnTo>
                  <a:lnTo>
                    <a:pt x="0" y="5221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4" name="Freeform 74"/>
            <p:cNvSpPr/>
            <p:nvPr/>
          </p:nvSpPr>
          <p:spPr>
            <a:xfrm>
              <a:off x="1201010" y="1766219"/>
              <a:ext cx="639701" cy="522156"/>
            </a:xfrm>
            <a:custGeom>
              <a:avLst/>
              <a:gdLst/>
              <a:ahLst/>
              <a:cxnLst/>
              <a:rect l="l" t="t" r="r" b="b"/>
              <a:pathLst>
                <a:path w="639701" h="522156">
                  <a:moveTo>
                    <a:pt x="0" y="0"/>
                  </a:moveTo>
                  <a:lnTo>
                    <a:pt x="639701" y="0"/>
                  </a:lnTo>
                  <a:lnTo>
                    <a:pt x="639701" y="522156"/>
                  </a:lnTo>
                  <a:lnTo>
                    <a:pt x="0" y="5221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5" name="Freeform 75"/>
            <p:cNvSpPr/>
            <p:nvPr/>
          </p:nvSpPr>
          <p:spPr>
            <a:xfrm>
              <a:off x="1201010" y="2364808"/>
              <a:ext cx="639701" cy="522156"/>
            </a:xfrm>
            <a:custGeom>
              <a:avLst/>
              <a:gdLst/>
              <a:ahLst/>
              <a:cxnLst/>
              <a:rect l="l" t="t" r="r" b="b"/>
              <a:pathLst>
                <a:path w="639701" h="522156">
                  <a:moveTo>
                    <a:pt x="0" y="0"/>
                  </a:moveTo>
                  <a:lnTo>
                    <a:pt x="639701" y="0"/>
                  </a:lnTo>
                  <a:lnTo>
                    <a:pt x="639701" y="522156"/>
                  </a:lnTo>
                  <a:lnTo>
                    <a:pt x="0" y="5221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6" name="TextBox 76"/>
            <p:cNvSpPr txBox="1"/>
            <p:nvPr/>
          </p:nvSpPr>
          <p:spPr>
            <a:xfrm>
              <a:off x="666622" y="2914454"/>
              <a:ext cx="1708476" cy="191441"/>
            </a:xfrm>
            <a:prstGeom prst="rect">
              <a:avLst/>
            </a:prstGeom>
          </p:spPr>
          <p:txBody>
            <a:bodyPr lIns="0" tIns="0" rIns="0" bIns="0" rtlCol="0" anchor="t">
              <a:spAutoFit/>
            </a:bodyPr>
            <a:lstStyle/>
            <a:p>
              <a:pPr algn="ctr">
                <a:lnSpc>
                  <a:spcPts val="1203"/>
                </a:lnSpc>
              </a:pPr>
              <a:r>
                <a:rPr lang="en-US" sz="859">
                  <a:solidFill>
                    <a:srgbClr val="000000"/>
                  </a:solidFill>
                  <a:latin typeface="Alatsi"/>
                  <a:ea typeface="Alatsi"/>
                  <a:cs typeface="Alatsi"/>
                  <a:sym typeface="Alatsi"/>
                </a:rPr>
                <a:t>Terminal</a:t>
              </a:r>
            </a:p>
          </p:txBody>
        </p:sp>
        <p:sp>
          <p:nvSpPr>
            <p:cNvPr id="77" name="AutoShape 77"/>
            <p:cNvSpPr/>
            <p:nvPr/>
          </p:nvSpPr>
          <p:spPr>
            <a:xfrm>
              <a:off x="1898129" y="1349408"/>
              <a:ext cx="1051531" cy="8345"/>
            </a:xfrm>
            <a:prstGeom prst="line">
              <a:avLst/>
            </a:prstGeom>
            <a:ln w="17149" cap="flat">
              <a:solidFill>
                <a:srgbClr val="F2F2F2"/>
              </a:solidFill>
              <a:prstDash val="solid"/>
              <a:headEnd type="oval" w="lg" len="lg"/>
              <a:tailEnd type="oval" w="lg" len="lg"/>
            </a:ln>
          </p:spPr>
          <p:txBody>
            <a:bodyPr/>
            <a:lstStyle/>
            <a:p>
              <a:endParaRPr lang="en-PH"/>
            </a:p>
          </p:txBody>
        </p:sp>
        <p:sp>
          <p:nvSpPr>
            <p:cNvPr id="78" name="AutoShape 78"/>
            <p:cNvSpPr/>
            <p:nvPr/>
          </p:nvSpPr>
          <p:spPr>
            <a:xfrm>
              <a:off x="1898129" y="1977637"/>
              <a:ext cx="1051531" cy="8345"/>
            </a:xfrm>
            <a:prstGeom prst="line">
              <a:avLst/>
            </a:prstGeom>
            <a:ln w="17149" cap="flat">
              <a:solidFill>
                <a:srgbClr val="F2F2F2"/>
              </a:solidFill>
              <a:prstDash val="solid"/>
              <a:headEnd type="oval" w="lg" len="lg"/>
              <a:tailEnd type="none" w="sm" len="sm"/>
            </a:ln>
          </p:spPr>
          <p:txBody>
            <a:bodyPr/>
            <a:lstStyle/>
            <a:p>
              <a:endParaRPr lang="en-PH"/>
            </a:p>
          </p:txBody>
        </p:sp>
        <p:sp>
          <p:nvSpPr>
            <p:cNvPr id="79" name="AutoShape 79"/>
            <p:cNvSpPr/>
            <p:nvPr/>
          </p:nvSpPr>
          <p:spPr>
            <a:xfrm>
              <a:off x="1898061" y="2735844"/>
              <a:ext cx="1051531" cy="8345"/>
            </a:xfrm>
            <a:prstGeom prst="line">
              <a:avLst/>
            </a:prstGeom>
            <a:ln w="17149" cap="flat">
              <a:solidFill>
                <a:srgbClr val="F2F2F2"/>
              </a:solidFill>
              <a:prstDash val="solid"/>
              <a:headEnd type="oval" w="lg" len="lg"/>
              <a:tailEnd type="oval" w="lg" len="lg"/>
            </a:ln>
          </p:spPr>
          <p:txBody>
            <a:bodyPr/>
            <a:lstStyle/>
            <a:p>
              <a:endParaRPr lang="en-PH"/>
            </a:p>
          </p:txBody>
        </p:sp>
        <p:sp>
          <p:nvSpPr>
            <p:cNvPr id="80" name="AutoShape 80"/>
            <p:cNvSpPr/>
            <p:nvPr/>
          </p:nvSpPr>
          <p:spPr>
            <a:xfrm>
              <a:off x="2941017" y="1366327"/>
              <a:ext cx="68" cy="1360942"/>
            </a:xfrm>
            <a:prstGeom prst="line">
              <a:avLst/>
            </a:prstGeom>
            <a:ln w="17149" cap="flat">
              <a:solidFill>
                <a:srgbClr val="F2F2F2"/>
              </a:solidFill>
              <a:prstDash val="solid"/>
              <a:headEnd type="none" w="sm" len="sm"/>
              <a:tailEnd type="none" w="sm" len="sm"/>
            </a:ln>
          </p:spPr>
          <p:txBody>
            <a:bodyPr/>
            <a:lstStyle/>
            <a:p>
              <a:endParaRPr lang="en-PH"/>
            </a:p>
          </p:txBody>
        </p:sp>
        <p:sp>
          <p:nvSpPr>
            <p:cNvPr id="81" name="AutoShape 81"/>
            <p:cNvSpPr/>
            <p:nvPr/>
          </p:nvSpPr>
          <p:spPr>
            <a:xfrm flipV="1">
              <a:off x="2949728" y="1981809"/>
              <a:ext cx="645246" cy="4172"/>
            </a:xfrm>
            <a:prstGeom prst="line">
              <a:avLst/>
            </a:prstGeom>
            <a:ln w="17149" cap="flat">
              <a:solidFill>
                <a:srgbClr val="F2F2F2"/>
              </a:solidFill>
              <a:prstDash val="solid"/>
              <a:headEnd type="none" w="sm" len="sm"/>
              <a:tailEnd type="none" w="sm" len="sm"/>
            </a:ln>
          </p:spPr>
          <p:txBody>
            <a:bodyPr/>
            <a:lstStyle/>
            <a:p>
              <a:endParaRPr lang="en-PH"/>
            </a:p>
          </p:txBody>
        </p:sp>
      </p:grpSp>
      <p:sp>
        <p:nvSpPr>
          <p:cNvPr id="82" name="AutoShape 82"/>
          <p:cNvSpPr/>
          <p:nvPr/>
        </p:nvSpPr>
        <p:spPr>
          <a:xfrm>
            <a:off x="3834100" y="6556910"/>
            <a:ext cx="3307812" cy="1925168"/>
          </a:xfrm>
          <a:prstGeom prst="line">
            <a:avLst/>
          </a:prstGeom>
          <a:ln w="38100" cap="flat">
            <a:solidFill>
              <a:srgbClr val="3F4042"/>
            </a:solidFill>
            <a:prstDash val="solid"/>
            <a:headEnd type="none" w="sm" len="sm"/>
            <a:tailEnd type="none" w="sm" len="sm"/>
          </a:ln>
        </p:spPr>
        <p:txBody>
          <a:bodyPr/>
          <a:lstStyle/>
          <a:p>
            <a:endParaRPr lang="en-PH"/>
          </a:p>
        </p:txBody>
      </p:sp>
      <p:sp>
        <p:nvSpPr>
          <p:cNvPr id="83" name="AutoShape 83"/>
          <p:cNvSpPr/>
          <p:nvPr/>
        </p:nvSpPr>
        <p:spPr>
          <a:xfrm flipH="1">
            <a:off x="11167910" y="6205107"/>
            <a:ext cx="3570562" cy="2276971"/>
          </a:xfrm>
          <a:prstGeom prst="line">
            <a:avLst/>
          </a:prstGeom>
          <a:ln w="38100" cap="flat">
            <a:solidFill>
              <a:srgbClr val="3F4042"/>
            </a:solidFill>
            <a:prstDash val="solid"/>
            <a:headEnd type="none" w="sm" len="sm"/>
            <a:tailEnd type="none" w="sm" len="sm"/>
          </a:ln>
        </p:spPr>
        <p:txBody>
          <a:bodyPr/>
          <a:lstStyle/>
          <a:p>
            <a:endParaRPr lang="en-PH"/>
          </a:p>
        </p:txBody>
      </p:sp>
      <p:sp>
        <p:nvSpPr>
          <p:cNvPr id="84" name="AutoShape 84"/>
          <p:cNvSpPr/>
          <p:nvPr/>
        </p:nvSpPr>
        <p:spPr>
          <a:xfrm flipH="1">
            <a:off x="5098569" y="4571363"/>
            <a:ext cx="7360225" cy="585438"/>
          </a:xfrm>
          <a:prstGeom prst="line">
            <a:avLst/>
          </a:prstGeom>
          <a:ln w="38100" cap="flat">
            <a:solidFill>
              <a:srgbClr val="3F4042"/>
            </a:solidFill>
            <a:prstDash val="solid"/>
            <a:headEnd type="none" w="sm" len="sm"/>
            <a:tailEnd type="none" w="sm" len="sm"/>
          </a:ln>
        </p:spPr>
        <p:txBody>
          <a:bodyPr/>
          <a:lstStyle/>
          <a:p>
            <a:endParaRPr lang="en-PH"/>
          </a:p>
        </p:txBody>
      </p:sp>
      <p:sp>
        <p:nvSpPr>
          <p:cNvPr id="85" name="TextBox 85"/>
          <p:cNvSpPr txBox="1"/>
          <p:nvPr/>
        </p:nvSpPr>
        <p:spPr>
          <a:xfrm>
            <a:off x="6171158" y="5638442"/>
            <a:ext cx="5557618" cy="902003"/>
          </a:xfrm>
          <a:prstGeom prst="rect">
            <a:avLst/>
          </a:prstGeom>
        </p:spPr>
        <p:txBody>
          <a:bodyPr lIns="0" tIns="0" rIns="0" bIns="0" rtlCol="0" anchor="t">
            <a:spAutoFit/>
          </a:bodyPr>
          <a:lstStyle/>
          <a:p>
            <a:pPr algn="ctr">
              <a:lnSpc>
                <a:spcPts val="3697"/>
              </a:lnSpc>
            </a:pPr>
            <a:r>
              <a:rPr lang="en-US" sz="2640" b="1" i="1">
                <a:solidFill>
                  <a:srgbClr val="000000"/>
                </a:solidFill>
                <a:latin typeface="Open Sans Bold Italics"/>
                <a:ea typeface="Open Sans Bold Italics"/>
                <a:cs typeface="Open Sans Bold Italics"/>
                <a:sym typeface="Open Sans Bold Italics"/>
              </a:rPr>
              <a:t>In a WAN, computers can be thousands of kilometers apart.</a:t>
            </a:r>
          </a:p>
        </p:txBody>
      </p:sp>
      <p:sp>
        <p:nvSpPr>
          <p:cNvPr id="86" name="TextBox 86"/>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TextBox 4"/>
          <p:cNvSpPr txBox="1"/>
          <p:nvPr/>
        </p:nvSpPr>
        <p:spPr>
          <a:xfrm>
            <a:off x="168390" y="237658"/>
            <a:ext cx="8472095" cy="507060"/>
          </a:xfrm>
          <a:prstGeom prst="rect">
            <a:avLst/>
          </a:prstGeom>
        </p:spPr>
        <p:txBody>
          <a:bodyPr lIns="0" tIns="0" rIns="0" bIns="0" rtlCol="0" anchor="t">
            <a:spAutoFit/>
          </a:bodyPr>
          <a:lstStyle/>
          <a:p>
            <a:pPr marL="0" lvl="0" indent="0" algn="l">
              <a:lnSpc>
                <a:spcPts val="3758"/>
              </a:lnSpc>
              <a:spcBef>
                <a:spcPct val="0"/>
              </a:spcBef>
            </a:pPr>
            <a:r>
              <a:rPr lang="en-US" sz="3355" b="1" spc="-100">
                <a:solidFill>
                  <a:srgbClr val="FFFFFF"/>
                </a:solidFill>
                <a:latin typeface="Poppins Bold"/>
                <a:ea typeface="Poppins Bold"/>
                <a:cs typeface="Poppins Bold"/>
                <a:sym typeface="Poppins Bold"/>
              </a:rPr>
              <a:t>2.5 Ethernet Technology and Standards</a:t>
            </a:r>
          </a:p>
        </p:txBody>
      </p:sp>
      <p:sp>
        <p:nvSpPr>
          <p:cNvPr id="5" name="AutoShape 5"/>
          <p:cNvSpPr/>
          <p:nvPr/>
        </p:nvSpPr>
        <p:spPr>
          <a:xfrm flipV="1">
            <a:off x="384809" y="2538617"/>
            <a:ext cx="3139386" cy="0"/>
          </a:xfrm>
          <a:prstGeom prst="line">
            <a:avLst/>
          </a:prstGeom>
          <a:ln w="66675" cap="rnd">
            <a:solidFill>
              <a:srgbClr val="642EC7"/>
            </a:solidFill>
            <a:prstDash val="solid"/>
            <a:headEnd type="none" w="sm" len="sm"/>
            <a:tailEnd type="oval" w="lg" len="lg"/>
          </a:ln>
        </p:spPr>
        <p:txBody>
          <a:bodyPr/>
          <a:lstStyle/>
          <a:p>
            <a:endParaRPr lang="en-PH"/>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9419235" y="2699182"/>
            <a:ext cx="7958220" cy="557254"/>
            <a:chOff x="0" y="0"/>
            <a:chExt cx="2095992" cy="146767"/>
          </a:xfrm>
        </p:grpSpPr>
        <p:sp>
          <p:nvSpPr>
            <p:cNvPr id="8" name="Freeform 8"/>
            <p:cNvSpPr/>
            <p:nvPr/>
          </p:nvSpPr>
          <p:spPr>
            <a:xfrm>
              <a:off x="0" y="0"/>
              <a:ext cx="2095992" cy="146767"/>
            </a:xfrm>
            <a:custGeom>
              <a:avLst/>
              <a:gdLst/>
              <a:ahLst/>
              <a:cxnLst/>
              <a:rect l="l" t="t" r="r" b="b"/>
              <a:pathLst>
                <a:path w="2095992" h="146767">
                  <a:moveTo>
                    <a:pt x="49614" y="0"/>
                  </a:moveTo>
                  <a:lnTo>
                    <a:pt x="2046378" y="0"/>
                  </a:lnTo>
                  <a:cubicBezTo>
                    <a:pt x="2059537" y="0"/>
                    <a:pt x="2072156" y="5227"/>
                    <a:pt x="2081461" y="14532"/>
                  </a:cubicBezTo>
                  <a:cubicBezTo>
                    <a:pt x="2090765" y="23836"/>
                    <a:pt x="2095992" y="36455"/>
                    <a:pt x="2095992" y="49614"/>
                  </a:cubicBezTo>
                  <a:lnTo>
                    <a:pt x="2095992" y="97153"/>
                  </a:lnTo>
                  <a:cubicBezTo>
                    <a:pt x="2095992" y="124554"/>
                    <a:pt x="2073779" y="146767"/>
                    <a:pt x="2046378" y="146767"/>
                  </a:cubicBezTo>
                  <a:lnTo>
                    <a:pt x="49614" y="146767"/>
                  </a:lnTo>
                  <a:cubicBezTo>
                    <a:pt x="22213" y="146767"/>
                    <a:pt x="0" y="124554"/>
                    <a:pt x="0" y="97153"/>
                  </a:cubicBezTo>
                  <a:lnTo>
                    <a:pt x="0" y="49614"/>
                  </a:lnTo>
                  <a:cubicBezTo>
                    <a:pt x="0" y="22213"/>
                    <a:pt x="22213" y="0"/>
                    <a:pt x="49614" y="0"/>
                  </a:cubicBezTo>
                  <a:close/>
                </a:path>
              </a:pathLst>
            </a:custGeom>
            <a:solidFill>
              <a:srgbClr val="019D97"/>
            </a:solidFill>
          </p:spPr>
          <p:txBody>
            <a:bodyPr/>
            <a:lstStyle/>
            <a:p>
              <a:endParaRPr lang="en-PH"/>
            </a:p>
          </p:txBody>
        </p:sp>
        <p:sp>
          <p:nvSpPr>
            <p:cNvPr id="9" name="TextBox 9"/>
            <p:cNvSpPr txBox="1"/>
            <p:nvPr/>
          </p:nvSpPr>
          <p:spPr>
            <a:xfrm>
              <a:off x="0" y="-28575"/>
              <a:ext cx="2095992" cy="175342"/>
            </a:xfrm>
            <a:prstGeom prst="rect">
              <a:avLst/>
            </a:prstGeom>
          </p:spPr>
          <p:txBody>
            <a:bodyPr lIns="50800" tIns="50800" rIns="50800" bIns="50800" rtlCol="0" anchor="ctr"/>
            <a:lstStyle/>
            <a:p>
              <a:pPr algn="ctr">
                <a:lnSpc>
                  <a:spcPts val="2595"/>
                </a:lnSpc>
              </a:pPr>
              <a:endParaRPr/>
            </a:p>
          </p:txBody>
        </p:sp>
      </p:grpSp>
      <p:sp>
        <p:nvSpPr>
          <p:cNvPr id="10" name="TextBox 10"/>
          <p:cNvSpPr txBox="1"/>
          <p:nvPr/>
        </p:nvSpPr>
        <p:spPr>
          <a:xfrm>
            <a:off x="384809" y="1787729"/>
            <a:ext cx="14659415"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Definition</a:t>
            </a:r>
          </a:p>
        </p:txBody>
      </p:sp>
      <p:sp>
        <p:nvSpPr>
          <p:cNvPr id="11" name="TextBox 11"/>
          <p:cNvSpPr txBox="1"/>
          <p:nvPr/>
        </p:nvSpPr>
        <p:spPr>
          <a:xfrm>
            <a:off x="340774" y="2642032"/>
            <a:ext cx="17294195" cy="158110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Ethernet is a networking technology encompassing </a:t>
            </a:r>
            <a:r>
              <a:rPr lang="en-US" sz="3000">
                <a:solidFill>
                  <a:srgbClr val="FAFAFA"/>
                </a:solidFill>
                <a:latin typeface="Open Sans"/>
                <a:ea typeface="Open Sans"/>
                <a:cs typeface="Open Sans"/>
                <a:sym typeface="Open Sans"/>
              </a:rPr>
              <a:t>protocols, ports, cables, and computer chips</a:t>
            </a:r>
            <a:r>
              <a:rPr lang="en-US" sz="3000">
                <a:solidFill>
                  <a:srgbClr val="000000"/>
                </a:solidFill>
                <a:latin typeface="Open Sans"/>
                <a:ea typeface="Open Sans"/>
                <a:cs typeface="Open Sans"/>
                <a:sym typeface="Open Sans"/>
              </a:rPr>
              <a:t> essential for connecting desktops or laptops to local area networks (LANs). This enables high-speed data transmission using coaxial or fiber optic cables.</a:t>
            </a:r>
          </a:p>
        </p:txBody>
      </p:sp>
      <p:grpSp>
        <p:nvGrpSpPr>
          <p:cNvPr id="12" name="Group 12"/>
          <p:cNvGrpSpPr/>
          <p:nvPr/>
        </p:nvGrpSpPr>
        <p:grpSpPr>
          <a:xfrm>
            <a:off x="5269263" y="5294307"/>
            <a:ext cx="3829613" cy="4249474"/>
            <a:chOff x="0" y="0"/>
            <a:chExt cx="951477" cy="1055792"/>
          </a:xfrm>
        </p:grpSpPr>
        <p:sp>
          <p:nvSpPr>
            <p:cNvPr id="13" name="Freeform 13"/>
            <p:cNvSpPr/>
            <p:nvPr/>
          </p:nvSpPr>
          <p:spPr>
            <a:xfrm>
              <a:off x="0" y="0"/>
              <a:ext cx="951477" cy="1055792"/>
            </a:xfrm>
            <a:custGeom>
              <a:avLst/>
              <a:gdLst/>
              <a:ahLst/>
              <a:cxnLst/>
              <a:rect l="l" t="t" r="r" b="b"/>
              <a:pathLst>
                <a:path w="951477" h="1055792">
                  <a:moveTo>
                    <a:pt x="103101" y="0"/>
                  </a:moveTo>
                  <a:lnTo>
                    <a:pt x="848375" y="0"/>
                  </a:lnTo>
                  <a:cubicBezTo>
                    <a:pt x="905317" y="0"/>
                    <a:pt x="951477" y="46160"/>
                    <a:pt x="951477" y="103101"/>
                  </a:cubicBezTo>
                  <a:lnTo>
                    <a:pt x="951477" y="952691"/>
                  </a:lnTo>
                  <a:cubicBezTo>
                    <a:pt x="951477" y="980035"/>
                    <a:pt x="940614" y="1006259"/>
                    <a:pt x="921279" y="1025595"/>
                  </a:cubicBezTo>
                  <a:cubicBezTo>
                    <a:pt x="901944" y="1044930"/>
                    <a:pt x="875720" y="1055792"/>
                    <a:pt x="848375" y="1055792"/>
                  </a:cubicBezTo>
                  <a:lnTo>
                    <a:pt x="103101" y="1055792"/>
                  </a:lnTo>
                  <a:cubicBezTo>
                    <a:pt x="75757" y="1055792"/>
                    <a:pt x="49533" y="1044930"/>
                    <a:pt x="30198" y="1025595"/>
                  </a:cubicBezTo>
                  <a:cubicBezTo>
                    <a:pt x="10862" y="1006259"/>
                    <a:pt x="0" y="980035"/>
                    <a:pt x="0" y="952691"/>
                  </a:cubicBezTo>
                  <a:lnTo>
                    <a:pt x="0" y="103101"/>
                  </a:lnTo>
                  <a:cubicBezTo>
                    <a:pt x="0" y="75757"/>
                    <a:pt x="10862" y="49533"/>
                    <a:pt x="30198" y="30198"/>
                  </a:cubicBezTo>
                  <a:cubicBezTo>
                    <a:pt x="49533" y="10862"/>
                    <a:pt x="75757" y="0"/>
                    <a:pt x="103101" y="0"/>
                  </a:cubicBezTo>
                  <a:close/>
                </a:path>
              </a:pathLst>
            </a:custGeom>
            <a:solidFill>
              <a:srgbClr val="05938F"/>
            </a:solidFill>
          </p:spPr>
          <p:txBody>
            <a:bodyPr/>
            <a:lstStyle/>
            <a:p>
              <a:endParaRPr lang="en-PH"/>
            </a:p>
          </p:txBody>
        </p:sp>
        <p:sp>
          <p:nvSpPr>
            <p:cNvPr id="14" name="TextBox 14"/>
            <p:cNvSpPr txBox="1"/>
            <p:nvPr/>
          </p:nvSpPr>
          <p:spPr>
            <a:xfrm>
              <a:off x="0" y="-28575"/>
              <a:ext cx="951477" cy="1084367"/>
            </a:xfrm>
            <a:prstGeom prst="rect">
              <a:avLst/>
            </a:prstGeom>
          </p:spPr>
          <p:txBody>
            <a:bodyPr lIns="50800" tIns="50800" rIns="50800" bIns="50800" rtlCol="0" anchor="ctr"/>
            <a:lstStyle/>
            <a:p>
              <a:pPr algn="ctr">
                <a:lnSpc>
                  <a:spcPts val="2595"/>
                </a:lnSpc>
              </a:pPr>
              <a:endParaRPr/>
            </a:p>
          </p:txBody>
        </p:sp>
      </p:grpSp>
      <p:sp>
        <p:nvSpPr>
          <p:cNvPr id="15" name="Freeform 15"/>
          <p:cNvSpPr/>
          <p:nvPr/>
        </p:nvSpPr>
        <p:spPr>
          <a:xfrm>
            <a:off x="5353903" y="5360982"/>
            <a:ext cx="772371" cy="772371"/>
          </a:xfrm>
          <a:custGeom>
            <a:avLst/>
            <a:gdLst/>
            <a:ahLst/>
            <a:cxnLst/>
            <a:rect l="l" t="t" r="r" b="b"/>
            <a:pathLst>
              <a:path w="772371" h="772371">
                <a:moveTo>
                  <a:pt x="0" y="0"/>
                </a:moveTo>
                <a:lnTo>
                  <a:pt x="772371" y="0"/>
                </a:lnTo>
                <a:lnTo>
                  <a:pt x="772371" y="772371"/>
                </a:lnTo>
                <a:lnTo>
                  <a:pt x="0" y="7723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16" name="Group 16"/>
          <p:cNvGrpSpPr/>
          <p:nvPr/>
        </p:nvGrpSpPr>
        <p:grpSpPr>
          <a:xfrm>
            <a:off x="9207583" y="5275257"/>
            <a:ext cx="3909073" cy="4268524"/>
            <a:chOff x="0" y="0"/>
            <a:chExt cx="951477" cy="1038968"/>
          </a:xfrm>
        </p:grpSpPr>
        <p:sp>
          <p:nvSpPr>
            <p:cNvPr id="17" name="Freeform 17"/>
            <p:cNvSpPr/>
            <p:nvPr/>
          </p:nvSpPr>
          <p:spPr>
            <a:xfrm>
              <a:off x="0" y="0"/>
              <a:ext cx="951477" cy="1038968"/>
            </a:xfrm>
            <a:custGeom>
              <a:avLst/>
              <a:gdLst/>
              <a:ahLst/>
              <a:cxnLst/>
              <a:rect l="l" t="t" r="r" b="b"/>
              <a:pathLst>
                <a:path w="951477" h="1038968">
                  <a:moveTo>
                    <a:pt x="101005" y="0"/>
                  </a:moveTo>
                  <a:lnTo>
                    <a:pt x="850471" y="0"/>
                  </a:lnTo>
                  <a:cubicBezTo>
                    <a:pt x="906255" y="0"/>
                    <a:pt x="951477" y="45222"/>
                    <a:pt x="951477" y="101005"/>
                  </a:cubicBezTo>
                  <a:lnTo>
                    <a:pt x="951477" y="937962"/>
                  </a:lnTo>
                  <a:cubicBezTo>
                    <a:pt x="951477" y="964751"/>
                    <a:pt x="940835" y="990442"/>
                    <a:pt x="921893" y="1009384"/>
                  </a:cubicBezTo>
                  <a:cubicBezTo>
                    <a:pt x="902951" y="1028326"/>
                    <a:pt x="877260" y="1038968"/>
                    <a:pt x="850471" y="1038968"/>
                  </a:cubicBezTo>
                  <a:lnTo>
                    <a:pt x="101005" y="1038968"/>
                  </a:lnTo>
                  <a:cubicBezTo>
                    <a:pt x="74217" y="1038968"/>
                    <a:pt x="48526" y="1028326"/>
                    <a:pt x="29584" y="1009384"/>
                  </a:cubicBezTo>
                  <a:cubicBezTo>
                    <a:pt x="10642" y="990442"/>
                    <a:pt x="0" y="964751"/>
                    <a:pt x="0" y="937962"/>
                  </a:cubicBezTo>
                  <a:lnTo>
                    <a:pt x="0" y="101005"/>
                  </a:lnTo>
                  <a:cubicBezTo>
                    <a:pt x="0" y="74217"/>
                    <a:pt x="10642" y="48526"/>
                    <a:pt x="29584" y="29584"/>
                  </a:cubicBezTo>
                  <a:cubicBezTo>
                    <a:pt x="48526" y="10642"/>
                    <a:pt x="74217" y="0"/>
                    <a:pt x="101005" y="0"/>
                  </a:cubicBezTo>
                  <a:close/>
                </a:path>
              </a:pathLst>
            </a:custGeom>
            <a:solidFill>
              <a:srgbClr val="05938F"/>
            </a:solidFill>
          </p:spPr>
          <p:txBody>
            <a:bodyPr/>
            <a:lstStyle/>
            <a:p>
              <a:endParaRPr lang="en-PH"/>
            </a:p>
          </p:txBody>
        </p:sp>
        <p:sp>
          <p:nvSpPr>
            <p:cNvPr id="18" name="TextBox 18"/>
            <p:cNvSpPr txBox="1"/>
            <p:nvPr/>
          </p:nvSpPr>
          <p:spPr>
            <a:xfrm>
              <a:off x="0" y="-28575"/>
              <a:ext cx="951477" cy="1067543"/>
            </a:xfrm>
            <a:prstGeom prst="rect">
              <a:avLst/>
            </a:prstGeom>
          </p:spPr>
          <p:txBody>
            <a:bodyPr lIns="50800" tIns="50800" rIns="50800" bIns="50800" rtlCol="0" anchor="ctr"/>
            <a:lstStyle/>
            <a:p>
              <a:pPr algn="ctr">
                <a:lnSpc>
                  <a:spcPts val="2595"/>
                </a:lnSpc>
              </a:pPr>
              <a:endParaRPr/>
            </a:p>
          </p:txBody>
        </p:sp>
      </p:grpSp>
      <p:sp>
        <p:nvSpPr>
          <p:cNvPr id="19" name="Freeform 19"/>
          <p:cNvSpPr/>
          <p:nvPr/>
        </p:nvSpPr>
        <p:spPr>
          <a:xfrm>
            <a:off x="9291074" y="5347403"/>
            <a:ext cx="788397" cy="788397"/>
          </a:xfrm>
          <a:custGeom>
            <a:avLst/>
            <a:gdLst/>
            <a:ahLst/>
            <a:cxnLst/>
            <a:rect l="l" t="t" r="r" b="b"/>
            <a:pathLst>
              <a:path w="788397" h="788397">
                <a:moveTo>
                  <a:pt x="0" y="0"/>
                </a:moveTo>
                <a:lnTo>
                  <a:pt x="788397" y="0"/>
                </a:lnTo>
                <a:lnTo>
                  <a:pt x="788397" y="788396"/>
                </a:lnTo>
                <a:lnTo>
                  <a:pt x="0" y="7883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20" name="TextBox 20"/>
          <p:cNvSpPr txBox="1"/>
          <p:nvPr/>
        </p:nvSpPr>
        <p:spPr>
          <a:xfrm>
            <a:off x="5353903" y="6047628"/>
            <a:ext cx="3633969" cy="1990726"/>
          </a:xfrm>
          <a:prstGeom prst="rect">
            <a:avLst/>
          </a:prstGeom>
        </p:spPr>
        <p:txBody>
          <a:bodyPr lIns="0" tIns="0" rIns="0" bIns="0" rtlCol="0" anchor="t">
            <a:spAutoFit/>
          </a:bodyPr>
          <a:lstStyle/>
          <a:p>
            <a:pPr algn="l">
              <a:lnSpc>
                <a:spcPts val="5399"/>
              </a:lnSpc>
            </a:pPr>
            <a:r>
              <a:rPr lang="en-US" sz="2999">
                <a:solidFill>
                  <a:srgbClr val="FFFFFF"/>
                </a:solidFill>
                <a:latin typeface="Poppins"/>
                <a:ea typeface="Poppins"/>
                <a:cs typeface="Poppins"/>
                <a:sym typeface="Poppins"/>
              </a:rPr>
              <a:t>Alternative name:</a:t>
            </a:r>
          </a:p>
          <a:p>
            <a:pPr algn="l">
              <a:lnSpc>
                <a:spcPts val="5399"/>
              </a:lnSpc>
            </a:pPr>
            <a:endParaRPr lang="en-US" sz="2999">
              <a:solidFill>
                <a:srgbClr val="FFFFFF"/>
              </a:solidFill>
              <a:latin typeface="Poppins"/>
              <a:ea typeface="Poppins"/>
              <a:cs typeface="Poppins"/>
              <a:sym typeface="Poppins"/>
            </a:endParaRPr>
          </a:p>
          <a:p>
            <a:pPr algn="l">
              <a:lnSpc>
                <a:spcPts val="5399"/>
              </a:lnSpc>
            </a:pPr>
            <a:r>
              <a:rPr lang="en-US" sz="2999">
                <a:solidFill>
                  <a:srgbClr val="FFFFFF"/>
                </a:solidFill>
                <a:latin typeface="Poppins"/>
                <a:ea typeface="Poppins"/>
                <a:cs typeface="Poppins"/>
                <a:sym typeface="Poppins"/>
              </a:rPr>
              <a:t>IEEE 802.3</a:t>
            </a:r>
          </a:p>
        </p:txBody>
      </p:sp>
      <p:sp>
        <p:nvSpPr>
          <p:cNvPr id="21" name="TextBox 21"/>
          <p:cNvSpPr txBox="1"/>
          <p:nvPr/>
        </p:nvSpPr>
        <p:spPr>
          <a:xfrm>
            <a:off x="9291074" y="6152403"/>
            <a:ext cx="3712894" cy="2143125"/>
          </a:xfrm>
          <a:prstGeom prst="rect">
            <a:avLst/>
          </a:prstGeom>
        </p:spPr>
        <p:txBody>
          <a:bodyPr lIns="0" tIns="0" rIns="0" bIns="0" rtlCol="0" anchor="t">
            <a:spAutoFit/>
          </a:bodyPr>
          <a:lstStyle/>
          <a:p>
            <a:pPr algn="l">
              <a:lnSpc>
                <a:spcPts val="4200"/>
              </a:lnSpc>
            </a:pPr>
            <a:r>
              <a:rPr lang="en-US" sz="3000">
                <a:solidFill>
                  <a:srgbClr val="FFFFFF"/>
                </a:solidFill>
                <a:latin typeface="Poppins"/>
                <a:ea typeface="Poppins"/>
                <a:cs typeface="Poppins"/>
                <a:sym typeface="Poppins"/>
              </a:rPr>
              <a:t>Data Speed Capability</a:t>
            </a:r>
          </a:p>
          <a:p>
            <a:pPr algn="l">
              <a:lnSpc>
                <a:spcPts val="4200"/>
              </a:lnSpc>
            </a:pPr>
            <a:endParaRPr lang="en-US" sz="3000">
              <a:solidFill>
                <a:srgbClr val="FFFFFF"/>
              </a:solidFill>
              <a:latin typeface="Poppins"/>
              <a:ea typeface="Poppins"/>
              <a:cs typeface="Poppins"/>
              <a:sym typeface="Poppins"/>
            </a:endParaRPr>
          </a:p>
          <a:p>
            <a:pPr algn="l">
              <a:lnSpc>
                <a:spcPts val="4200"/>
              </a:lnSpc>
            </a:pPr>
            <a:r>
              <a:rPr lang="en-US" sz="3000">
                <a:solidFill>
                  <a:srgbClr val="FFFFFF"/>
                </a:solidFill>
                <a:latin typeface="Poppins"/>
                <a:ea typeface="Poppins"/>
                <a:cs typeface="Poppins"/>
                <a:sym typeface="Poppins"/>
              </a:rPr>
              <a:t>100 gigabit</a:t>
            </a:r>
          </a:p>
        </p:txBody>
      </p:sp>
      <p:sp>
        <p:nvSpPr>
          <p:cNvPr id="22" name="TextBox 22"/>
          <p:cNvSpPr txBox="1"/>
          <p:nvPr/>
        </p:nvSpPr>
        <p:spPr>
          <a:xfrm>
            <a:off x="3758687" y="7390469"/>
            <a:ext cx="1291501" cy="1348418"/>
          </a:xfrm>
          <a:prstGeom prst="rect">
            <a:avLst/>
          </a:prstGeom>
        </p:spPr>
        <p:txBody>
          <a:bodyPr lIns="0" tIns="0" rIns="0" bIns="0" rtlCol="0" anchor="t">
            <a:spAutoFit/>
          </a:bodyPr>
          <a:lstStyle/>
          <a:p>
            <a:pPr algn="l">
              <a:lnSpc>
                <a:spcPts val="2139"/>
              </a:lnSpc>
              <a:spcBef>
                <a:spcPct val="0"/>
              </a:spcBef>
            </a:pPr>
            <a:r>
              <a:rPr lang="en-US" sz="1528">
                <a:solidFill>
                  <a:srgbClr val="000000"/>
                </a:solidFill>
                <a:latin typeface="Open Sans"/>
                <a:ea typeface="Open Sans"/>
                <a:cs typeface="Open Sans"/>
                <a:sym typeface="Open Sans"/>
              </a:rPr>
              <a:t>Institute of Electrical and Electronics Engineers (IEEE)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384809" y="2538617"/>
            <a:ext cx="3139386" cy="0"/>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TextBox 6"/>
          <p:cNvSpPr txBox="1"/>
          <p:nvPr/>
        </p:nvSpPr>
        <p:spPr>
          <a:xfrm>
            <a:off x="384809" y="1787729"/>
            <a:ext cx="14659415"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Ethernet</a:t>
            </a:r>
          </a:p>
        </p:txBody>
      </p:sp>
      <p:sp>
        <p:nvSpPr>
          <p:cNvPr id="7" name="TextBox 7"/>
          <p:cNvSpPr txBox="1"/>
          <p:nvPr/>
        </p:nvSpPr>
        <p:spPr>
          <a:xfrm>
            <a:off x="384809" y="2617782"/>
            <a:ext cx="17294195" cy="15811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Ethernet was deployed in a local area network (LAN) that could be structured as a bus or a star, with a hub acting as the central device. In both arrangements, data transmission utilized a broadcast approach.</a:t>
            </a:r>
          </a:p>
        </p:txBody>
      </p:sp>
      <p:sp>
        <p:nvSpPr>
          <p:cNvPr id="8" name="Freeform 8"/>
          <p:cNvSpPr/>
          <p:nvPr/>
        </p:nvSpPr>
        <p:spPr>
          <a:xfrm>
            <a:off x="2309230" y="5143500"/>
            <a:ext cx="6064968" cy="3487357"/>
          </a:xfrm>
          <a:custGeom>
            <a:avLst/>
            <a:gdLst/>
            <a:ahLst/>
            <a:cxnLst/>
            <a:rect l="l" t="t" r="r" b="b"/>
            <a:pathLst>
              <a:path w="6064968" h="3487357">
                <a:moveTo>
                  <a:pt x="0" y="0"/>
                </a:moveTo>
                <a:lnTo>
                  <a:pt x="6064968" y="0"/>
                </a:lnTo>
                <a:lnTo>
                  <a:pt x="6064968" y="3487357"/>
                </a:lnTo>
                <a:lnTo>
                  <a:pt x="0" y="3487357"/>
                </a:lnTo>
                <a:lnTo>
                  <a:pt x="0" y="0"/>
                </a:lnTo>
                <a:close/>
              </a:path>
            </a:pathLst>
          </a:custGeom>
          <a:blipFill>
            <a:blip r:embed="rId4"/>
            <a:stretch>
              <a:fillRect/>
            </a:stretch>
          </a:blipFill>
        </p:spPr>
        <p:txBody>
          <a:bodyPr/>
          <a:lstStyle/>
          <a:p>
            <a:endParaRPr lang="en-PH"/>
          </a:p>
        </p:txBody>
      </p:sp>
      <p:grpSp>
        <p:nvGrpSpPr>
          <p:cNvPr id="9" name="Group 9"/>
          <p:cNvGrpSpPr/>
          <p:nvPr/>
        </p:nvGrpSpPr>
        <p:grpSpPr>
          <a:xfrm>
            <a:off x="10401628" y="5143500"/>
            <a:ext cx="4589357" cy="3497833"/>
            <a:chOff x="0" y="0"/>
            <a:chExt cx="6119143" cy="4663777"/>
          </a:xfrm>
        </p:grpSpPr>
        <p:sp>
          <p:nvSpPr>
            <p:cNvPr id="10" name="Freeform 10"/>
            <p:cNvSpPr/>
            <p:nvPr/>
          </p:nvSpPr>
          <p:spPr>
            <a:xfrm>
              <a:off x="4404408" y="2860519"/>
              <a:ext cx="1714734" cy="1803258"/>
            </a:xfrm>
            <a:custGeom>
              <a:avLst/>
              <a:gdLst/>
              <a:ahLst/>
              <a:cxnLst/>
              <a:rect l="l" t="t" r="r" b="b"/>
              <a:pathLst>
                <a:path w="1714734" h="1803258">
                  <a:moveTo>
                    <a:pt x="0" y="0"/>
                  </a:moveTo>
                  <a:lnTo>
                    <a:pt x="1714735" y="0"/>
                  </a:lnTo>
                  <a:lnTo>
                    <a:pt x="1714735" y="1803258"/>
                  </a:lnTo>
                  <a:lnTo>
                    <a:pt x="0" y="18032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1" name="Freeform 11"/>
            <p:cNvSpPr/>
            <p:nvPr/>
          </p:nvSpPr>
          <p:spPr>
            <a:xfrm flipH="1">
              <a:off x="0" y="2860519"/>
              <a:ext cx="1714734" cy="1803258"/>
            </a:xfrm>
            <a:custGeom>
              <a:avLst/>
              <a:gdLst/>
              <a:ahLst/>
              <a:cxnLst/>
              <a:rect l="l" t="t" r="r" b="b"/>
              <a:pathLst>
                <a:path w="1714734" h="1803258">
                  <a:moveTo>
                    <a:pt x="1714734" y="0"/>
                  </a:moveTo>
                  <a:lnTo>
                    <a:pt x="0" y="0"/>
                  </a:lnTo>
                  <a:lnTo>
                    <a:pt x="0" y="1803258"/>
                  </a:lnTo>
                  <a:lnTo>
                    <a:pt x="1714734" y="1803258"/>
                  </a:lnTo>
                  <a:lnTo>
                    <a:pt x="171473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2" name="Freeform 12"/>
            <p:cNvSpPr/>
            <p:nvPr/>
          </p:nvSpPr>
          <p:spPr>
            <a:xfrm>
              <a:off x="1714734" y="2079305"/>
              <a:ext cx="2689674" cy="523264"/>
            </a:xfrm>
            <a:custGeom>
              <a:avLst/>
              <a:gdLst/>
              <a:ahLst/>
              <a:cxnLst/>
              <a:rect l="l" t="t" r="r" b="b"/>
              <a:pathLst>
                <a:path w="2689674" h="523264">
                  <a:moveTo>
                    <a:pt x="0" y="0"/>
                  </a:moveTo>
                  <a:lnTo>
                    <a:pt x="2689674" y="0"/>
                  </a:lnTo>
                  <a:lnTo>
                    <a:pt x="2689674" y="523264"/>
                  </a:lnTo>
                  <a:lnTo>
                    <a:pt x="0" y="5232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13" name="AutoShape 13"/>
            <p:cNvSpPr/>
            <p:nvPr/>
          </p:nvSpPr>
          <p:spPr>
            <a:xfrm flipH="1">
              <a:off x="1714734" y="2602569"/>
              <a:ext cx="1344837" cy="1159579"/>
            </a:xfrm>
            <a:prstGeom prst="line">
              <a:avLst/>
            </a:prstGeom>
            <a:ln w="49638" cap="flat">
              <a:solidFill>
                <a:srgbClr val="FF1495"/>
              </a:solidFill>
              <a:prstDash val="solid"/>
              <a:headEnd type="none" w="sm" len="sm"/>
              <a:tailEnd type="none" w="sm" len="sm"/>
            </a:ln>
          </p:spPr>
          <p:txBody>
            <a:bodyPr/>
            <a:lstStyle/>
            <a:p>
              <a:endParaRPr lang="en-PH"/>
            </a:p>
          </p:txBody>
        </p:sp>
        <p:sp>
          <p:nvSpPr>
            <p:cNvPr id="14" name="AutoShape 14"/>
            <p:cNvSpPr/>
            <p:nvPr/>
          </p:nvSpPr>
          <p:spPr>
            <a:xfrm>
              <a:off x="3059571" y="2602569"/>
              <a:ext cx="1344837" cy="1159579"/>
            </a:xfrm>
            <a:prstGeom prst="line">
              <a:avLst/>
            </a:prstGeom>
            <a:ln w="49638" cap="flat">
              <a:solidFill>
                <a:srgbClr val="FF1495"/>
              </a:solidFill>
              <a:prstDash val="solid"/>
              <a:headEnd type="none" w="sm" len="sm"/>
              <a:tailEnd type="none" w="sm" len="sm"/>
            </a:ln>
          </p:spPr>
          <p:txBody>
            <a:bodyPr/>
            <a:lstStyle/>
            <a:p>
              <a:endParaRPr lang="en-PH"/>
            </a:p>
          </p:txBody>
        </p:sp>
        <p:sp>
          <p:nvSpPr>
            <p:cNvPr id="15" name="Freeform 15"/>
            <p:cNvSpPr/>
            <p:nvPr/>
          </p:nvSpPr>
          <p:spPr>
            <a:xfrm rot="-10800000" flipV="1">
              <a:off x="0" y="0"/>
              <a:ext cx="1714734" cy="1803258"/>
            </a:xfrm>
            <a:custGeom>
              <a:avLst/>
              <a:gdLst/>
              <a:ahLst/>
              <a:cxnLst/>
              <a:rect l="l" t="t" r="r" b="b"/>
              <a:pathLst>
                <a:path w="1714734" h="1803258">
                  <a:moveTo>
                    <a:pt x="0" y="1803258"/>
                  </a:moveTo>
                  <a:lnTo>
                    <a:pt x="1714734" y="1803258"/>
                  </a:lnTo>
                  <a:lnTo>
                    <a:pt x="1714734" y="0"/>
                  </a:lnTo>
                  <a:lnTo>
                    <a:pt x="0" y="0"/>
                  </a:lnTo>
                  <a:lnTo>
                    <a:pt x="0" y="180325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6" name="Freeform 16"/>
            <p:cNvSpPr/>
            <p:nvPr/>
          </p:nvSpPr>
          <p:spPr>
            <a:xfrm rot="-10800000" flipH="1" flipV="1">
              <a:off x="4404408" y="0"/>
              <a:ext cx="1714734" cy="1803258"/>
            </a:xfrm>
            <a:custGeom>
              <a:avLst/>
              <a:gdLst/>
              <a:ahLst/>
              <a:cxnLst/>
              <a:rect l="l" t="t" r="r" b="b"/>
              <a:pathLst>
                <a:path w="1714734" h="1803258">
                  <a:moveTo>
                    <a:pt x="1714735" y="1803258"/>
                  </a:moveTo>
                  <a:lnTo>
                    <a:pt x="0" y="1803258"/>
                  </a:lnTo>
                  <a:lnTo>
                    <a:pt x="0" y="0"/>
                  </a:lnTo>
                  <a:lnTo>
                    <a:pt x="1714735" y="0"/>
                  </a:lnTo>
                  <a:lnTo>
                    <a:pt x="1714735" y="180325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7" name="AutoShape 17"/>
            <p:cNvSpPr/>
            <p:nvPr/>
          </p:nvSpPr>
          <p:spPr>
            <a:xfrm flipV="1">
              <a:off x="3059571" y="901629"/>
              <a:ext cx="1344837" cy="1159579"/>
            </a:xfrm>
            <a:prstGeom prst="line">
              <a:avLst/>
            </a:prstGeom>
            <a:ln w="49638" cap="flat">
              <a:solidFill>
                <a:srgbClr val="FF1495"/>
              </a:solidFill>
              <a:prstDash val="solid"/>
              <a:headEnd type="none" w="sm" len="sm"/>
              <a:tailEnd type="none" w="sm" len="sm"/>
            </a:ln>
          </p:spPr>
          <p:txBody>
            <a:bodyPr/>
            <a:lstStyle/>
            <a:p>
              <a:endParaRPr lang="en-PH"/>
            </a:p>
          </p:txBody>
        </p:sp>
        <p:sp>
          <p:nvSpPr>
            <p:cNvPr id="18" name="AutoShape 18"/>
            <p:cNvSpPr/>
            <p:nvPr/>
          </p:nvSpPr>
          <p:spPr>
            <a:xfrm flipH="1" flipV="1">
              <a:off x="1714734" y="901629"/>
              <a:ext cx="1344837" cy="1159579"/>
            </a:xfrm>
            <a:prstGeom prst="line">
              <a:avLst/>
            </a:prstGeom>
            <a:ln w="49638" cap="flat">
              <a:solidFill>
                <a:srgbClr val="FF1495"/>
              </a:solidFill>
              <a:prstDash val="solid"/>
              <a:headEnd type="none" w="sm" len="sm"/>
              <a:tailEnd type="none" w="sm" len="sm"/>
            </a:ln>
          </p:spPr>
          <p:txBody>
            <a:bodyPr/>
            <a:lstStyle/>
            <a:p>
              <a:endParaRPr lang="en-PH"/>
            </a:p>
          </p:txBody>
        </p:sp>
      </p:grpSp>
      <p:sp>
        <p:nvSpPr>
          <p:cNvPr id="19" name="TextBox 19"/>
          <p:cNvSpPr txBox="1"/>
          <p:nvPr/>
        </p:nvSpPr>
        <p:spPr>
          <a:xfrm>
            <a:off x="3878631" y="8806639"/>
            <a:ext cx="2926166" cy="451661"/>
          </a:xfrm>
          <a:prstGeom prst="rect">
            <a:avLst/>
          </a:prstGeom>
        </p:spPr>
        <p:txBody>
          <a:bodyPr lIns="0" tIns="0" rIns="0" bIns="0" rtlCol="0" anchor="t">
            <a:spAutoFit/>
          </a:bodyPr>
          <a:lstStyle/>
          <a:p>
            <a:pPr marL="0" lvl="0" indent="0" algn="ctr">
              <a:lnSpc>
                <a:spcPts val="3455"/>
              </a:lnSpc>
              <a:spcBef>
                <a:spcPct val="0"/>
              </a:spcBef>
            </a:pPr>
            <a:r>
              <a:rPr lang="en-US" sz="2468" b="1">
                <a:solidFill>
                  <a:srgbClr val="642EC7"/>
                </a:solidFill>
                <a:latin typeface="Poppins Bold"/>
                <a:ea typeface="Poppins Bold"/>
                <a:cs typeface="Poppins Bold"/>
                <a:sym typeface="Poppins Bold"/>
              </a:rPr>
              <a:t>Bus Topology</a:t>
            </a:r>
          </a:p>
        </p:txBody>
      </p:sp>
      <p:sp>
        <p:nvSpPr>
          <p:cNvPr id="20" name="TextBox 20"/>
          <p:cNvSpPr txBox="1"/>
          <p:nvPr/>
        </p:nvSpPr>
        <p:spPr>
          <a:xfrm>
            <a:off x="11233224" y="8806639"/>
            <a:ext cx="2926166" cy="451661"/>
          </a:xfrm>
          <a:prstGeom prst="rect">
            <a:avLst/>
          </a:prstGeom>
        </p:spPr>
        <p:txBody>
          <a:bodyPr lIns="0" tIns="0" rIns="0" bIns="0" rtlCol="0" anchor="t">
            <a:spAutoFit/>
          </a:bodyPr>
          <a:lstStyle/>
          <a:p>
            <a:pPr marL="0" lvl="0" indent="0" algn="ctr">
              <a:lnSpc>
                <a:spcPts val="3455"/>
              </a:lnSpc>
              <a:spcBef>
                <a:spcPct val="0"/>
              </a:spcBef>
            </a:pPr>
            <a:r>
              <a:rPr lang="en-US" sz="2468" b="1">
                <a:solidFill>
                  <a:srgbClr val="642EC7"/>
                </a:solidFill>
                <a:latin typeface="Poppins Bold"/>
                <a:ea typeface="Poppins Bold"/>
                <a:cs typeface="Poppins Bold"/>
                <a:sym typeface="Poppins Bold"/>
              </a:rPr>
              <a:t>Star Topology</a:t>
            </a:r>
          </a:p>
        </p:txBody>
      </p:sp>
      <p:sp>
        <p:nvSpPr>
          <p:cNvPr id="21" name="TextBox 21"/>
          <p:cNvSpPr txBox="1"/>
          <p:nvPr/>
        </p:nvSpPr>
        <p:spPr>
          <a:xfrm>
            <a:off x="168390" y="237658"/>
            <a:ext cx="8472095" cy="507060"/>
          </a:xfrm>
          <a:prstGeom prst="rect">
            <a:avLst/>
          </a:prstGeom>
        </p:spPr>
        <p:txBody>
          <a:bodyPr lIns="0" tIns="0" rIns="0" bIns="0" rtlCol="0" anchor="t">
            <a:spAutoFit/>
          </a:bodyPr>
          <a:lstStyle/>
          <a:p>
            <a:pPr marL="0" lvl="0" indent="0" algn="l">
              <a:lnSpc>
                <a:spcPts val="3758"/>
              </a:lnSpc>
              <a:spcBef>
                <a:spcPct val="0"/>
              </a:spcBef>
            </a:pPr>
            <a:r>
              <a:rPr lang="en-US" sz="3355" b="1" spc="-100">
                <a:solidFill>
                  <a:srgbClr val="FFFFFF"/>
                </a:solidFill>
                <a:latin typeface="Poppins Bold"/>
                <a:ea typeface="Poppins Bold"/>
                <a:cs typeface="Poppins Bold"/>
                <a:sym typeface="Poppins Bold"/>
              </a:rPr>
              <a:t>2.5 Ethernet Technology and Standards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384809" y="2538617"/>
            <a:ext cx="3139386" cy="0"/>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Freeform 6"/>
          <p:cNvSpPr/>
          <p:nvPr/>
        </p:nvSpPr>
        <p:spPr>
          <a:xfrm>
            <a:off x="5387094" y="4732292"/>
            <a:ext cx="7513813" cy="4320442"/>
          </a:xfrm>
          <a:custGeom>
            <a:avLst/>
            <a:gdLst/>
            <a:ahLst/>
            <a:cxnLst/>
            <a:rect l="l" t="t" r="r" b="b"/>
            <a:pathLst>
              <a:path w="7513813" h="4320442">
                <a:moveTo>
                  <a:pt x="0" y="0"/>
                </a:moveTo>
                <a:lnTo>
                  <a:pt x="7513812" y="0"/>
                </a:lnTo>
                <a:lnTo>
                  <a:pt x="7513812" y="4320443"/>
                </a:lnTo>
                <a:lnTo>
                  <a:pt x="0" y="4320443"/>
                </a:lnTo>
                <a:lnTo>
                  <a:pt x="0" y="0"/>
                </a:lnTo>
                <a:close/>
              </a:path>
            </a:pathLst>
          </a:custGeom>
          <a:blipFill>
            <a:blip r:embed="rId4"/>
            <a:stretch>
              <a:fillRect/>
            </a:stretch>
          </a:blipFill>
        </p:spPr>
        <p:txBody>
          <a:bodyPr/>
          <a:lstStyle/>
          <a:p>
            <a:endParaRPr lang="en-PH"/>
          </a:p>
        </p:txBody>
      </p:sp>
      <p:sp>
        <p:nvSpPr>
          <p:cNvPr id="7" name="TextBox 7"/>
          <p:cNvSpPr txBox="1"/>
          <p:nvPr/>
        </p:nvSpPr>
        <p:spPr>
          <a:xfrm>
            <a:off x="384809" y="1787729"/>
            <a:ext cx="14659415"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Collision</a:t>
            </a:r>
          </a:p>
        </p:txBody>
      </p:sp>
      <p:sp>
        <p:nvSpPr>
          <p:cNvPr id="8" name="TextBox 8"/>
          <p:cNvSpPr txBox="1"/>
          <p:nvPr/>
        </p:nvSpPr>
        <p:spPr>
          <a:xfrm>
            <a:off x="384809" y="2617782"/>
            <a:ext cx="17294195" cy="15811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Employing a shared medium for transmitting messages introduces the possibility of message corruption during the transmission process. If two end-systems attempt to transmit messages simultaneously, a situation known as a 'collision' occurs.</a:t>
            </a:r>
          </a:p>
        </p:txBody>
      </p:sp>
      <p:sp>
        <p:nvSpPr>
          <p:cNvPr id="9" name="TextBox 9"/>
          <p:cNvSpPr txBox="1"/>
          <p:nvPr/>
        </p:nvSpPr>
        <p:spPr>
          <a:xfrm>
            <a:off x="7810102" y="9371128"/>
            <a:ext cx="2926166" cy="451661"/>
          </a:xfrm>
          <a:prstGeom prst="rect">
            <a:avLst/>
          </a:prstGeom>
        </p:spPr>
        <p:txBody>
          <a:bodyPr lIns="0" tIns="0" rIns="0" bIns="0" rtlCol="0" anchor="t">
            <a:spAutoFit/>
          </a:bodyPr>
          <a:lstStyle/>
          <a:p>
            <a:pPr marL="0" lvl="0" indent="0" algn="ctr">
              <a:lnSpc>
                <a:spcPts val="3455"/>
              </a:lnSpc>
              <a:spcBef>
                <a:spcPct val="0"/>
              </a:spcBef>
            </a:pPr>
            <a:r>
              <a:rPr lang="en-US" sz="2468" b="1">
                <a:solidFill>
                  <a:srgbClr val="642EC7"/>
                </a:solidFill>
                <a:latin typeface="Poppins Bold"/>
                <a:ea typeface="Poppins Bold"/>
                <a:cs typeface="Poppins Bold"/>
                <a:sym typeface="Poppins Bold"/>
              </a:rPr>
              <a:t>Bus Topology</a:t>
            </a:r>
          </a:p>
        </p:txBody>
      </p:sp>
      <p:sp>
        <p:nvSpPr>
          <p:cNvPr id="10" name="TextBox 10"/>
          <p:cNvSpPr txBox="1"/>
          <p:nvPr/>
        </p:nvSpPr>
        <p:spPr>
          <a:xfrm>
            <a:off x="7300061" y="5799132"/>
            <a:ext cx="682482" cy="257053"/>
          </a:xfrm>
          <a:prstGeom prst="rect">
            <a:avLst/>
          </a:prstGeom>
        </p:spPr>
        <p:txBody>
          <a:bodyPr lIns="0" tIns="0" rIns="0" bIns="0" rtlCol="0" anchor="t">
            <a:spAutoFit/>
          </a:bodyPr>
          <a:lstStyle/>
          <a:p>
            <a:pPr marL="0" lvl="0" indent="0" algn="ctr">
              <a:lnSpc>
                <a:spcPts val="1927"/>
              </a:lnSpc>
              <a:spcBef>
                <a:spcPct val="0"/>
              </a:spcBef>
            </a:pPr>
            <a:r>
              <a:rPr lang="en-US" sz="1376" b="1">
                <a:solidFill>
                  <a:srgbClr val="642EC7"/>
                </a:solidFill>
                <a:latin typeface="Poppins Bold"/>
                <a:ea typeface="Poppins Bold"/>
                <a:cs typeface="Poppins Bold"/>
                <a:sym typeface="Poppins Bold"/>
              </a:rPr>
              <a:t>Send!</a:t>
            </a:r>
          </a:p>
        </p:txBody>
      </p:sp>
      <p:sp>
        <p:nvSpPr>
          <p:cNvPr id="11" name="TextBox 11"/>
          <p:cNvSpPr txBox="1"/>
          <p:nvPr/>
        </p:nvSpPr>
        <p:spPr>
          <a:xfrm>
            <a:off x="10950999" y="7648056"/>
            <a:ext cx="682482" cy="257053"/>
          </a:xfrm>
          <a:prstGeom prst="rect">
            <a:avLst/>
          </a:prstGeom>
        </p:spPr>
        <p:txBody>
          <a:bodyPr lIns="0" tIns="0" rIns="0" bIns="0" rtlCol="0" anchor="t">
            <a:spAutoFit/>
          </a:bodyPr>
          <a:lstStyle/>
          <a:p>
            <a:pPr marL="0" lvl="0" indent="0" algn="ctr">
              <a:lnSpc>
                <a:spcPts val="1927"/>
              </a:lnSpc>
              <a:spcBef>
                <a:spcPct val="0"/>
              </a:spcBef>
            </a:pPr>
            <a:r>
              <a:rPr lang="en-US" sz="1376" b="1">
                <a:solidFill>
                  <a:srgbClr val="FF1495"/>
                </a:solidFill>
                <a:latin typeface="Poppins Bold"/>
                <a:ea typeface="Poppins Bold"/>
                <a:cs typeface="Poppins Bold"/>
                <a:sym typeface="Poppins Bold"/>
              </a:rPr>
              <a:t>Send!</a:t>
            </a:r>
          </a:p>
        </p:txBody>
      </p:sp>
      <p:sp>
        <p:nvSpPr>
          <p:cNvPr id="12" name="TextBox 12"/>
          <p:cNvSpPr txBox="1"/>
          <p:nvPr/>
        </p:nvSpPr>
        <p:spPr>
          <a:xfrm>
            <a:off x="168390" y="237658"/>
            <a:ext cx="8472095" cy="507060"/>
          </a:xfrm>
          <a:prstGeom prst="rect">
            <a:avLst/>
          </a:prstGeom>
        </p:spPr>
        <p:txBody>
          <a:bodyPr lIns="0" tIns="0" rIns="0" bIns="0" rtlCol="0" anchor="t">
            <a:spAutoFit/>
          </a:bodyPr>
          <a:lstStyle/>
          <a:p>
            <a:pPr marL="0" lvl="0" indent="0" algn="l">
              <a:lnSpc>
                <a:spcPts val="3758"/>
              </a:lnSpc>
              <a:spcBef>
                <a:spcPct val="0"/>
              </a:spcBef>
            </a:pPr>
            <a:r>
              <a:rPr lang="en-US" sz="3355" b="1" spc="-100">
                <a:solidFill>
                  <a:srgbClr val="FFFFFF"/>
                </a:solidFill>
                <a:latin typeface="Poppins Bold"/>
                <a:ea typeface="Poppins Bold"/>
                <a:cs typeface="Poppins Bold"/>
                <a:sym typeface="Poppins Bold"/>
              </a:rPr>
              <a:t>2.5 Ethernet Technology and Standards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384809" y="2538617"/>
            <a:ext cx="3139386" cy="0"/>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Freeform 6"/>
          <p:cNvSpPr/>
          <p:nvPr/>
        </p:nvSpPr>
        <p:spPr>
          <a:xfrm>
            <a:off x="5387094" y="4732292"/>
            <a:ext cx="7513813" cy="4320442"/>
          </a:xfrm>
          <a:custGeom>
            <a:avLst/>
            <a:gdLst/>
            <a:ahLst/>
            <a:cxnLst/>
            <a:rect l="l" t="t" r="r" b="b"/>
            <a:pathLst>
              <a:path w="7513813" h="4320442">
                <a:moveTo>
                  <a:pt x="0" y="0"/>
                </a:moveTo>
                <a:lnTo>
                  <a:pt x="7513812" y="0"/>
                </a:lnTo>
                <a:lnTo>
                  <a:pt x="7513812" y="4320443"/>
                </a:lnTo>
                <a:lnTo>
                  <a:pt x="0" y="4320443"/>
                </a:lnTo>
                <a:lnTo>
                  <a:pt x="0" y="0"/>
                </a:lnTo>
                <a:close/>
              </a:path>
            </a:pathLst>
          </a:custGeom>
          <a:blipFill>
            <a:blip r:embed="rId4"/>
            <a:stretch>
              <a:fillRect/>
            </a:stretch>
          </a:blipFill>
        </p:spPr>
        <p:txBody>
          <a:bodyPr/>
          <a:lstStyle/>
          <a:p>
            <a:endParaRPr lang="en-PH"/>
          </a:p>
        </p:txBody>
      </p:sp>
      <p:sp>
        <p:nvSpPr>
          <p:cNvPr id="7" name="Freeform 7"/>
          <p:cNvSpPr/>
          <p:nvPr/>
        </p:nvSpPr>
        <p:spPr>
          <a:xfrm>
            <a:off x="9273185" y="6548064"/>
            <a:ext cx="573199" cy="365415"/>
          </a:xfrm>
          <a:custGeom>
            <a:avLst/>
            <a:gdLst/>
            <a:ahLst/>
            <a:cxnLst/>
            <a:rect l="l" t="t" r="r" b="b"/>
            <a:pathLst>
              <a:path w="573199" h="365415">
                <a:moveTo>
                  <a:pt x="0" y="0"/>
                </a:moveTo>
                <a:lnTo>
                  <a:pt x="573200" y="0"/>
                </a:lnTo>
                <a:lnTo>
                  <a:pt x="573200" y="365415"/>
                </a:lnTo>
                <a:lnTo>
                  <a:pt x="0" y="3654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8" name="TextBox 8"/>
          <p:cNvSpPr txBox="1"/>
          <p:nvPr/>
        </p:nvSpPr>
        <p:spPr>
          <a:xfrm>
            <a:off x="384809" y="1787729"/>
            <a:ext cx="14659415"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Collision</a:t>
            </a:r>
          </a:p>
        </p:txBody>
      </p:sp>
      <p:sp>
        <p:nvSpPr>
          <p:cNvPr id="9" name="TextBox 9"/>
          <p:cNvSpPr txBox="1"/>
          <p:nvPr/>
        </p:nvSpPr>
        <p:spPr>
          <a:xfrm>
            <a:off x="384809" y="2617782"/>
            <a:ext cx="17294195" cy="15811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Employing a shared medium for transmitting messages introduces the possibility of message corruption during the transmission process. If two end-systems attempt to transmit messages simultaneously, a situation known as a 'collision' occurs.</a:t>
            </a:r>
          </a:p>
        </p:txBody>
      </p:sp>
      <p:sp>
        <p:nvSpPr>
          <p:cNvPr id="10" name="TextBox 10"/>
          <p:cNvSpPr txBox="1"/>
          <p:nvPr/>
        </p:nvSpPr>
        <p:spPr>
          <a:xfrm>
            <a:off x="7810102" y="9371128"/>
            <a:ext cx="2926166" cy="451661"/>
          </a:xfrm>
          <a:prstGeom prst="rect">
            <a:avLst/>
          </a:prstGeom>
        </p:spPr>
        <p:txBody>
          <a:bodyPr lIns="0" tIns="0" rIns="0" bIns="0" rtlCol="0" anchor="t">
            <a:spAutoFit/>
          </a:bodyPr>
          <a:lstStyle/>
          <a:p>
            <a:pPr marL="0" lvl="0" indent="0" algn="ctr">
              <a:lnSpc>
                <a:spcPts val="3455"/>
              </a:lnSpc>
              <a:spcBef>
                <a:spcPct val="0"/>
              </a:spcBef>
            </a:pPr>
            <a:r>
              <a:rPr lang="en-US" sz="2468" b="1">
                <a:solidFill>
                  <a:srgbClr val="642EC7"/>
                </a:solidFill>
                <a:latin typeface="Poppins Bold"/>
                <a:ea typeface="Poppins Bold"/>
                <a:cs typeface="Poppins Bold"/>
                <a:sym typeface="Poppins Bold"/>
              </a:rPr>
              <a:t>Bus Topology</a:t>
            </a:r>
          </a:p>
        </p:txBody>
      </p:sp>
      <p:sp>
        <p:nvSpPr>
          <p:cNvPr id="11" name="TextBox 11"/>
          <p:cNvSpPr txBox="1"/>
          <p:nvPr/>
        </p:nvSpPr>
        <p:spPr>
          <a:xfrm>
            <a:off x="7300061" y="5799132"/>
            <a:ext cx="682482" cy="257053"/>
          </a:xfrm>
          <a:prstGeom prst="rect">
            <a:avLst/>
          </a:prstGeom>
        </p:spPr>
        <p:txBody>
          <a:bodyPr lIns="0" tIns="0" rIns="0" bIns="0" rtlCol="0" anchor="t">
            <a:spAutoFit/>
          </a:bodyPr>
          <a:lstStyle/>
          <a:p>
            <a:pPr marL="0" lvl="0" indent="0" algn="ctr">
              <a:lnSpc>
                <a:spcPts val="1927"/>
              </a:lnSpc>
              <a:spcBef>
                <a:spcPct val="0"/>
              </a:spcBef>
            </a:pPr>
            <a:r>
              <a:rPr lang="en-US" sz="1376" b="1">
                <a:solidFill>
                  <a:srgbClr val="642EC7"/>
                </a:solidFill>
                <a:latin typeface="Poppins Bold"/>
                <a:ea typeface="Poppins Bold"/>
                <a:cs typeface="Poppins Bold"/>
                <a:sym typeface="Poppins Bold"/>
              </a:rPr>
              <a:t>Send!</a:t>
            </a:r>
          </a:p>
        </p:txBody>
      </p:sp>
      <p:sp>
        <p:nvSpPr>
          <p:cNvPr id="12" name="TextBox 12"/>
          <p:cNvSpPr txBox="1"/>
          <p:nvPr/>
        </p:nvSpPr>
        <p:spPr>
          <a:xfrm>
            <a:off x="10950999" y="7648056"/>
            <a:ext cx="682482" cy="257053"/>
          </a:xfrm>
          <a:prstGeom prst="rect">
            <a:avLst/>
          </a:prstGeom>
        </p:spPr>
        <p:txBody>
          <a:bodyPr lIns="0" tIns="0" rIns="0" bIns="0" rtlCol="0" anchor="t">
            <a:spAutoFit/>
          </a:bodyPr>
          <a:lstStyle/>
          <a:p>
            <a:pPr marL="0" lvl="0" indent="0" algn="ctr">
              <a:lnSpc>
                <a:spcPts val="1927"/>
              </a:lnSpc>
              <a:spcBef>
                <a:spcPct val="0"/>
              </a:spcBef>
            </a:pPr>
            <a:r>
              <a:rPr lang="en-US" sz="1376" b="1">
                <a:solidFill>
                  <a:srgbClr val="FF1495"/>
                </a:solidFill>
                <a:latin typeface="Poppins Bold"/>
                <a:ea typeface="Poppins Bold"/>
                <a:cs typeface="Poppins Bold"/>
                <a:sym typeface="Poppins Bold"/>
              </a:rPr>
              <a:t>Send!</a:t>
            </a:r>
          </a:p>
        </p:txBody>
      </p:sp>
      <p:sp>
        <p:nvSpPr>
          <p:cNvPr id="13" name="TextBox 13"/>
          <p:cNvSpPr txBox="1"/>
          <p:nvPr/>
        </p:nvSpPr>
        <p:spPr>
          <a:xfrm>
            <a:off x="8194561" y="6578433"/>
            <a:ext cx="1253131" cy="257053"/>
          </a:xfrm>
          <a:prstGeom prst="rect">
            <a:avLst/>
          </a:prstGeom>
        </p:spPr>
        <p:txBody>
          <a:bodyPr lIns="0" tIns="0" rIns="0" bIns="0" rtlCol="0" anchor="t">
            <a:spAutoFit/>
          </a:bodyPr>
          <a:lstStyle/>
          <a:p>
            <a:pPr marL="0" lvl="0" indent="0" algn="ctr">
              <a:lnSpc>
                <a:spcPts val="1927"/>
              </a:lnSpc>
              <a:spcBef>
                <a:spcPct val="0"/>
              </a:spcBef>
            </a:pPr>
            <a:r>
              <a:rPr lang="en-US" sz="1376" b="1">
                <a:solidFill>
                  <a:srgbClr val="642EC7"/>
                </a:solidFill>
                <a:latin typeface="Poppins Bold"/>
                <a:ea typeface="Poppins Bold"/>
                <a:cs typeface="Poppins Bold"/>
                <a:sym typeface="Poppins Bold"/>
              </a:rPr>
              <a:t>message</a:t>
            </a:r>
          </a:p>
        </p:txBody>
      </p:sp>
      <p:sp>
        <p:nvSpPr>
          <p:cNvPr id="14" name="TextBox 14"/>
          <p:cNvSpPr txBox="1"/>
          <p:nvPr/>
        </p:nvSpPr>
        <p:spPr>
          <a:xfrm>
            <a:off x="9447692" y="7037304"/>
            <a:ext cx="1253131" cy="257053"/>
          </a:xfrm>
          <a:prstGeom prst="rect">
            <a:avLst/>
          </a:prstGeom>
        </p:spPr>
        <p:txBody>
          <a:bodyPr lIns="0" tIns="0" rIns="0" bIns="0" rtlCol="0" anchor="t">
            <a:spAutoFit/>
          </a:bodyPr>
          <a:lstStyle/>
          <a:p>
            <a:pPr marL="0" lvl="0" indent="0" algn="ctr">
              <a:lnSpc>
                <a:spcPts val="1927"/>
              </a:lnSpc>
              <a:spcBef>
                <a:spcPct val="0"/>
              </a:spcBef>
            </a:pPr>
            <a:r>
              <a:rPr lang="en-US" sz="1376" b="1">
                <a:solidFill>
                  <a:srgbClr val="FF1495"/>
                </a:solidFill>
                <a:latin typeface="Poppins Bold"/>
                <a:ea typeface="Poppins Bold"/>
                <a:cs typeface="Poppins Bold"/>
                <a:sym typeface="Poppins Bold"/>
              </a:rPr>
              <a:t>message</a:t>
            </a:r>
          </a:p>
        </p:txBody>
      </p:sp>
      <p:sp>
        <p:nvSpPr>
          <p:cNvPr id="15" name="TextBox 15"/>
          <p:cNvSpPr txBox="1"/>
          <p:nvPr/>
        </p:nvSpPr>
        <p:spPr>
          <a:xfrm>
            <a:off x="168390" y="237658"/>
            <a:ext cx="8472095" cy="507060"/>
          </a:xfrm>
          <a:prstGeom prst="rect">
            <a:avLst/>
          </a:prstGeom>
        </p:spPr>
        <p:txBody>
          <a:bodyPr lIns="0" tIns="0" rIns="0" bIns="0" rtlCol="0" anchor="t">
            <a:spAutoFit/>
          </a:bodyPr>
          <a:lstStyle/>
          <a:p>
            <a:pPr marL="0" lvl="0" indent="0" algn="l">
              <a:lnSpc>
                <a:spcPts val="3758"/>
              </a:lnSpc>
              <a:spcBef>
                <a:spcPct val="0"/>
              </a:spcBef>
            </a:pPr>
            <a:r>
              <a:rPr lang="en-US" sz="3355" b="1" spc="-100">
                <a:solidFill>
                  <a:srgbClr val="FFFFFF"/>
                </a:solidFill>
                <a:latin typeface="Poppins Bold"/>
                <a:ea typeface="Poppins Bold"/>
                <a:cs typeface="Poppins Bold"/>
                <a:sym typeface="Poppins Bold"/>
              </a:rPr>
              <a:t>2.5 Ethernet Technology and Standards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a:off x="369386" y="2092415"/>
            <a:ext cx="5483696" cy="0"/>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TextBox 6"/>
          <p:cNvSpPr txBox="1"/>
          <p:nvPr/>
        </p:nvSpPr>
        <p:spPr>
          <a:xfrm>
            <a:off x="369386" y="1341528"/>
            <a:ext cx="14659415"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Solution - CSMA/CD</a:t>
            </a:r>
          </a:p>
        </p:txBody>
      </p:sp>
      <p:grpSp>
        <p:nvGrpSpPr>
          <p:cNvPr id="7" name="Group 7"/>
          <p:cNvGrpSpPr/>
          <p:nvPr/>
        </p:nvGrpSpPr>
        <p:grpSpPr>
          <a:xfrm>
            <a:off x="9676750" y="1218339"/>
            <a:ext cx="8343406" cy="1113875"/>
            <a:chOff x="0" y="0"/>
            <a:chExt cx="2072940" cy="276745"/>
          </a:xfrm>
        </p:grpSpPr>
        <p:sp>
          <p:nvSpPr>
            <p:cNvPr id="8" name="Freeform 8"/>
            <p:cNvSpPr/>
            <p:nvPr/>
          </p:nvSpPr>
          <p:spPr>
            <a:xfrm>
              <a:off x="0" y="0"/>
              <a:ext cx="2072940" cy="276745"/>
            </a:xfrm>
            <a:custGeom>
              <a:avLst/>
              <a:gdLst/>
              <a:ahLst/>
              <a:cxnLst/>
              <a:rect l="l" t="t" r="r" b="b"/>
              <a:pathLst>
                <a:path w="2072940" h="276745">
                  <a:moveTo>
                    <a:pt x="47323" y="0"/>
                  </a:moveTo>
                  <a:lnTo>
                    <a:pt x="2025616" y="0"/>
                  </a:lnTo>
                  <a:cubicBezTo>
                    <a:pt x="2051752" y="0"/>
                    <a:pt x="2072940" y="21187"/>
                    <a:pt x="2072940" y="47323"/>
                  </a:cubicBezTo>
                  <a:lnTo>
                    <a:pt x="2072940" y="229422"/>
                  </a:lnTo>
                  <a:cubicBezTo>
                    <a:pt x="2072940" y="241973"/>
                    <a:pt x="2067954" y="254009"/>
                    <a:pt x="2059079" y="262884"/>
                  </a:cubicBezTo>
                  <a:cubicBezTo>
                    <a:pt x="2050204" y="271759"/>
                    <a:pt x="2038167" y="276745"/>
                    <a:pt x="2025616" y="276745"/>
                  </a:cubicBezTo>
                  <a:lnTo>
                    <a:pt x="47323" y="276745"/>
                  </a:lnTo>
                  <a:cubicBezTo>
                    <a:pt x="34772" y="276745"/>
                    <a:pt x="22736" y="271759"/>
                    <a:pt x="13861" y="262884"/>
                  </a:cubicBezTo>
                  <a:cubicBezTo>
                    <a:pt x="4986" y="254009"/>
                    <a:pt x="0" y="241973"/>
                    <a:pt x="0" y="229422"/>
                  </a:cubicBezTo>
                  <a:lnTo>
                    <a:pt x="0" y="47323"/>
                  </a:lnTo>
                  <a:cubicBezTo>
                    <a:pt x="0" y="34772"/>
                    <a:pt x="4986" y="22736"/>
                    <a:pt x="13861" y="13861"/>
                  </a:cubicBezTo>
                  <a:cubicBezTo>
                    <a:pt x="22736" y="4986"/>
                    <a:pt x="34772" y="0"/>
                    <a:pt x="47323" y="0"/>
                  </a:cubicBezTo>
                  <a:close/>
                </a:path>
              </a:pathLst>
            </a:custGeom>
            <a:solidFill>
              <a:srgbClr val="05938F"/>
            </a:solidFill>
          </p:spPr>
          <p:txBody>
            <a:bodyPr/>
            <a:lstStyle/>
            <a:p>
              <a:endParaRPr lang="en-PH"/>
            </a:p>
          </p:txBody>
        </p:sp>
        <p:sp>
          <p:nvSpPr>
            <p:cNvPr id="9" name="TextBox 9"/>
            <p:cNvSpPr txBox="1"/>
            <p:nvPr/>
          </p:nvSpPr>
          <p:spPr>
            <a:xfrm>
              <a:off x="0" y="-28575"/>
              <a:ext cx="2072940" cy="305320"/>
            </a:xfrm>
            <a:prstGeom prst="rect">
              <a:avLst/>
            </a:prstGeom>
          </p:spPr>
          <p:txBody>
            <a:bodyPr lIns="50800" tIns="50800" rIns="50800" bIns="50800" rtlCol="0" anchor="ctr"/>
            <a:lstStyle/>
            <a:p>
              <a:pPr algn="ctr">
                <a:lnSpc>
                  <a:spcPts val="2595"/>
                </a:lnSpc>
              </a:pPr>
              <a:endParaRPr/>
            </a:p>
          </p:txBody>
        </p:sp>
      </p:grpSp>
      <p:sp>
        <p:nvSpPr>
          <p:cNvPr id="10" name="Freeform 10"/>
          <p:cNvSpPr/>
          <p:nvPr/>
        </p:nvSpPr>
        <p:spPr>
          <a:xfrm>
            <a:off x="9761389" y="1285014"/>
            <a:ext cx="772371" cy="772371"/>
          </a:xfrm>
          <a:custGeom>
            <a:avLst/>
            <a:gdLst/>
            <a:ahLst/>
            <a:cxnLst/>
            <a:rect l="l" t="t" r="r" b="b"/>
            <a:pathLst>
              <a:path w="772371" h="772371">
                <a:moveTo>
                  <a:pt x="0" y="0"/>
                </a:moveTo>
                <a:lnTo>
                  <a:pt x="772371" y="0"/>
                </a:lnTo>
                <a:lnTo>
                  <a:pt x="772371" y="772371"/>
                </a:lnTo>
                <a:lnTo>
                  <a:pt x="0" y="7723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1" name="TextBox 11"/>
          <p:cNvSpPr txBox="1"/>
          <p:nvPr/>
        </p:nvSpPr>
        <p:spPr>
          <a:xfrm>
            <a:off x="5679730" y="1138351"/>
            <a:ext cx="3285310" cy="619101"/>
          </a:xfrm>
          <a:prstGeom prst="rect">
            <a:avLst/>
          </a:prstGeom>
        </p:spPr>
        <p:txBody>
          <a:bodyPr lIns="0" tIns="0" rIns="0" bIns="0" rtlCol="0" anchor="t">
            <a:spAutoFit/>
          </a:bodyPr>
          <a:lstStyle/>
          <a:p>
            <a:pPr algn="l">
              <a:lnSpc>
                <a:spcPts val="2503"/>
              </a:lnSpc>
              <a:spcBef>
                <a:spcPct val="0"/>
              </a:spcBef>
            </a:pPr>
            <a:r>
              <a:rPr lang="en-US" sz="1788">
                <a:solidFill>
                  <a:srgbClr val="000000"/>
                </a:solidFill>
                <a:latin typeface="Open Sans"/>
                <a:ea typeface="Open Sans"/>
                <a:cs typeface="Open Sans"/>
                <a:sym typeface="Open Sans"/>
              </a:rPr>
              <a:t>(Carrier sense multiple access with collision detection)</a:t>
            </a:r>
          </a:p>
        </p:txBody>
      </p:sp>
      <p:sp>
        <p:nvSpPr>
          <p:cNvPr id="12" name="TextBox 12"/>
          <p:cNvSpPr txBox="1"/>
          <p:nvPr/>
        </p:nvSpPr>
        <p:spPr>
          <a:xfrm>
            <a:off x="10664184" y="1113564"/>
            <a:ext cx="7004395" cy="1118068"/>
          </a:xfrm>
          <a:prstGeom prst="rect">
            <a:avLst/>
          </a:prstGeom>
        </p:spPr>
        <p:txBody>
          <a:bodyPr lIns="0" tIns="0" rIns="0" bIns="0" rtlCol="0" anchor="t">
            <a:spAutoFit/>
          </a:bodyPr>
          <a:lstStyle/>
          <a:p>
            <a:pPr algn="l">
              <a:lnSpc>
                <a:spcPts val="4547"/>
              </a:lnSpc>
            </a:pPr>
            <a:r>
              <a:rPr lang="en-US" sz="2526">
                <a:solidFill>
                  <a:srgbClr val="FFFFFF"/>
                </a:solidFill>
                <a:latin typeface="Poppins"/>
                <a:ea typeface="Poppins"/>
                <a:cs typeface="Poppins"/>
                <a:sym typeface="Poppins"/>
              </a:rPr>
              <a:t>Transmitter checks the voltage on the transmission medium.  </a:t>
            </a:r>
          </a:p>
        </p:txBody>
      </p:sp>
      <p:sp>
        <p:nvSpPr>
          <p:cNvPr id="13" name="TextBox 13"/>
          <p:cNvSpPr txBox="1"/>
          <p:nvPr/>
        </p:nvSpPr>
        <p:spPr>
          <a:xfrm>
            <a:off x="369386" y="2258443"/>
            <a:ext cx="8343406" cy="1261795"/>
          </a:xfrm>
          <a:prstGeom prst="rect">
            <a:avLst/>
          </a:prstGeom>
        </p:spPr>
        <p:txBody>
          <a:bodyPr lIns="0" tIns="0" rIns="0" bIns="0" rtlCol="0" anchor="t">
            <a:spAutoFit/>
          </a:bodyPr>
          <a:lstStyle/>
          <a:p>
            <a:pPr algn="l">
              <a:lnSpc>
                <a:spcPts val="3427"/>
              </a:lnSpc>
              <a:spcBef>
                <a:spcPct val="0"/>
              </a:spcBef>
            </a:pPr>
            <a:r>
              <a:rPr lang="en-US" sz="2448">
                <a:solidFill>
                  <a:srgbClr val="000000"/>
                </a:solidFill>
                <a:latin typeface="Open Sans"/>
                <a:ea typeface="Open Sans"/>
                <a:cs typeface="Open Sans"/>
                <a:sym typeface="Open Sans"/>
              </a:rPr>
              <a:t>When a message was in transit, a detectable voltage level was present on the Ethernet cable, and this could be sensed by an end-system.</a:t>
            </a:r>
          </a:p>
        </p:txBody>
      </p:sp>
      <p:grpSp>
        <p:nvGrpSpPr>
          <p:cNvPr id="14" name="Group 14"/>
          <p:cNvGrpSpPr/>
          <p:nvPr/>
        </p:nvGrpSpPr>
        <p:grpSpPr>
          <a:xfrm>
            <a:off x="422183" y="3885776"/>
            <a:ext cx="8707112" cy="5898940"/>
            <a:chOff x="0" y="0"/>
            <a:chExt cx="11609482" cy="7865253"/>
          </a:xfrm>
        </p:grpSpPr>
        <p:sp>
          <p:nvSpPr>
            <p:cNvPr id="15" name="Freeform 15"/>
            <p:cNvSpPr/>
            <p:nvPr/>
          </p:nvSpPr>
          <p:spPr>
            <a:xfrm>
              <a:off x="0" y="0"/>
              <a:ext cx="11609482" cy="6675452"/>
            </a:xfrm>
            <a:custGeom>
              <a:avLst/>
              <a:gdLst/>
              <a:ahLst/>
              <a:cxnLst/>
              <a:rect l="l" t="t" r="r" b="b"/>
              <a:pathLst>
                <a:path w="11609482" h="6675452">
                  <a:moveTo>
                    <a:pt x="0" y="0"/>
                  </a:moveTo>
                  <a:lnTo>
                    <a:pt x="11609482" y="0"/>
                  </a:lnTo>
                  <a:lnTo>
                    <a:pt x="11609482" y="6675452"/>
                  </a:lnTo>
                  <a:lnTo>
                    <a:pt x="0" y="6675452"/>
                  </a:lnTo>
                  <a:lnTo>
                    <a:pt x="0" y="0"/>
                  </a:lnTo>
                  <a:close/>
                </a:path>
              </a:pathLst>
            </a:custGeom>
            <a:blipFill>
              <a:blip r:embed="rId6"/>
              <a:stretch>
                <a:fillRect/>
              </a:stretch>
            </a:blipFill>
          </p:spPr>
          <p:txBody>
            <a:bodyPr/>
            <a:lstStyle/>
            <a:p>
              <a:endParaRPr lang="en-PH"/>
            </a:p>
          </p:txBody>
        </p:sp>
        <p:sp>
          <p:nvSpPr>
            <p:cNvPr id="16" name="TextBox 16"/>
            <p:cNvSpPr txBox="1"/>
            <p:nvPr/>
          </p:nvSpPr>
          <p:spPr>
            <a:xfrm>
              <a:off x="3743755" y="7208933"/>
              <a:ext cx="4521176" cy="656320"/>
            </a:xfrm>
            <a:prstGeom prst="rect">
              <a:avLst/>
            </a:prstGeom>
          </p:spPr>
          <p:txBody>
            <a:bodyPr lIns="0" tIns="0" rIns="0" bIns="0" rtlCol="0" anchor="t">
              <a:spAutoFit/>
            </a:bodyPr>
            <a:lstStyle/>
            <a:p>
              <a:pPr marL="0" lvl="0" indent="0" algn="ctr">
                <a:lnSpc>
                  <a:spcPts val="4004"/>
                </a:lnSpc>
                <a:spcBef>
                  <a:spcPct val="0"/>
                </a:spcBef>
              </a:pPr>
              <a:r>
                <a:rPr lang="en-US" sz="2860" b="1">
                  <a:solidFill>
                    <a:srgbClr val="642EC7"/>
                  </a:solidFill>
                  <a:latin typeface="Poppins Bold"/>
                  <a:ea typeface="Poppins Bold"/>
                  <a:cs typeface="Poppins Bold"/>
                  <a:sym typeface="Poppins Bold"/>
                </a:rPr>
                <a:t>Bus Topology</a:t>
              </a:r>
            </a:p>
          </p:txBody>
        </p:sp>
        <p:sp>
          <p:nvSpPr>
            <p:cNvPr id="17" name="TextBox 17"/>
            <p:cNvSpPr txBox="1"/>
            <p:nvPr/>
          </p:nvSpPr>
          <p:spPr>
            <a:xfrm>
              <a:off x="2955698" y="1674318"/>
              <a:ext cx="1054493" cy="371209"/>
            </a:xfrm>
            <a:prstGeom prst="rect">
              <a:avLst/>
            </a:prstGeom>
          </p:spPr>
          <p:txBody>
            <a:bodyPr lIns="0" tIns="0" rIns="0" bIns="0" rtlCol="0" anchor="t">
              <a:spAutoFit/>
            </a:bodyPr>
            <a:lstStyle/>
            <a:p>
              <a:pPr marL="0" lvl="0" indent="0" algn="ctr">
                <a:lnSpc>
                  <a:spcPts val="2233"/>
                </a:lnSpc>
                <a:spcBef>
                  <a:spcPct val="0"/>
                </a:spcBef>
              </a:pPr>
              <a:r>
                <a:rPr lang="en-US" sz="1595" b="1">
                  <a:solidFill>
                    <a:srgbClr val="642EC7"/>
                  </a:solidFill>
                  <a:latin typeface="Poppins Bold"/>
                  <a:ea typeface="Poppins Bold"/>
                  <a:cs typeface="Poppins Bold"/>
                  <a:sym typeface="Poppins Bold"/>
                </a:rPr>
                <a:t>Send!</a:t>
              </a:r>
            </a:p>
          </p:txBody>
        </p:sp>
        <p:sp>
          <p:nvSpPr>
            <p:cNvPr id="18" name="TextBox 18"/>
            <p:cNvSpPr txBox="1"/>
            <p:nvPr/>
          </p:nvSpPr>
          <p:spPr>
            <a:xfrm>
              <a:off x="8596709" y="4531063"/>
              <a:ext cx="1054493" cy="371209"/>
            </a:xfrm>
            <a:prstGeom prst="rect">
              <a:avLst/>
            </a:prstGeom>
          </p:spPr>
          <p:txBody>
            <a:bodyPr lIns="0" tIns="0" rIns="0" bIns="0" rtlCol="0" anchor="t">
              <a:spAutoFit/>
            </a:bodyPr>
            <a:lstStyle/>
            <a:p>
              <a:pPr marL="0" lvl="0" indent="0" algn="ctr">
                <a:lnSpc>
                  <a:spcPts val="2233"/>
                </a:lnSpc>
                <a:spcBef>
                  <a:spcPct val="0"/>
                </a:spcBef>
              </a:pPr>
              <a:r>
                <a:rPr lang="en-US" sz="1595" b="1">
                  <a:solidFill>
                    <a:srgbClr val="FF1495"/>
                  </a:solidFill>
                  <a:latin typeface="Poppins Bold"/>
                  <a:ea typeface="Poppins Bold"/>
                  <a:cs typeface="Poppins Bold"/>
                  <a:sym typeface="Poppins Bold"/>
                </a:rPr>
                <a:t>Send!</a:t>
              </a:r>
            </a:p>
          </p:txBody>
        </p:sp>
        <p:sp>
          <p:nvSpPr>
            <p:cNvPr id="19" name="TextBox 19"/>
            <p:cNvSpPr txBox="1"/>
            <p:nvPr/>
          </p:nvSpPr>
          <p:spPr>
            <a:xfrm>
              <a:off x="4337776" y="2878404"/>
              <a:ext cx="1936194" cy="371209"/>
            </a:xfrm>
            <a:prstGeom prst="rect">
              <a:avLst/>
            </a:prstGeom>
          </p:spPr>
          <p:txBody>
            <a:bodyPr lIns="0" tIns="0" rIns="0" bIns="0" rtlCol="0" anchor="t">
              <a:spAutoFit/>
            </a:bodyPr>
            <a:lstStyle/>
            <a:p>
              <a:pPr marL="0" lvl="0" indent="0" algn="ctr">
                <a:lnSpc>
                  <a:spcPts val="2233"/>
                </a:lnSpc>
                <a:spcBef>
                  <a:spcPct val="0"/>
                </a:spcBef>
              </a:pPr>
              <a:r>
                <a:rPr lang="en-US" sz="1595" b="1">
                  <a:solidFill>
                    <a:srgbClr val="642EC7"/>
                  </a:solidFill>
                  <a:latin typeface="Poppins Bold"/>
                  <a:ea typeface="Poppins Bold"/>
                  <a:cs typeface="Poppins Bold"/>
                  <a:sym typeface="Poppins Bold"/>
                </a:rPr>
                <a:t>Voltage!</a:t>
              </a:r>
            </a:p>
          </p:txBody>
        </p:sp>
      </p:grpSp>
      <p:sp>
        <p:nvSpPr>
          <p:cNvPr id="20" name="TextBox 20"/>
          <p:cNvSpPr txBox="1"/>
          <p:nvPr/>
        </p:nvSpPr>
        <p:spPr>
          <a:xfrm>
            <a:off x="168390" y="237658"/>
            <a:ext cx="8472095" cy="507060"/>
          </a:xfrm>
          <a:prstGeom prst="rect">
            <a:avLst/>
          </a:prstGeom>
        </p:spPr>
        <p:txBody>
          <a:bodyPr lIns="0" tIns="0" rIns="0" bIns="0" rtlCol="0" anchor="t">
            <a:spAutoFit/>
          </a:bodyPr>
          <a:lstStyle/>
          <a:p>
            <a:pPr marL="0" lvl="0" indent="0" algn="l">
              <a:lnSpc>
                <a:spcPts val="3758"/>
              </a:lnSpc>
              <a:spcBef>
                <a:spcPct val="0"/>
              </a:spcBef>
            </a:pPr>
            <a:r>
              <a:rPr lang="en-US" sz="3355" b="1" spc="-100">
                <a:solidFill>
                  <a:srgbClr val="FFFFFF"/>
                </a:solidFill>
                <a:latin typeface="Poppins Bold"/>
                <a:ea typeface="Poppins Bold"/>
                <a:cs typeface="Poppins Bold"/>
                <a:sym typeface="Poppins Bold"/>
              </a:rPr>
              <a:t>2.5 Ethernet Technology and Standards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a:off x="369386" y="2092415"/>
            <a:ext cx="5483696" cy="0"/>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TextBox 6"/>
          <p:cNvSpPr txBox="1"/>
          <p:nvPr/>
        </p:nvSpPr>
        <p:spPr>
          <a:xfrm>
            <a:off x="369386" y="1341528"/>
            <a:ext cx="14659415"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Solution - CSMA/CD</a:t>
            </a:r>
          </a:p>
        </p:txBody>
      </p:sp>
      <p:grpSp>
        <p:nvGrpSpPr>
          <p:cNvPr id="7" name="Group 7"/>
          <p:cNvGrpSpPr/>
          <p:nvPr/>
        </p:nvGrpSpPr>
        <p:grpSpPr>
          <a:xfrm>
            <a:off x="9676750" y="1218339"/>
            <a:ext cx="8343406" cy="1113875"/>
            <a:chOff x="0" y="0"/>
            <a:chExt cx="2072940" cy="276745"/>
          </a:xfrm>
        </p:grpSpPr>
        <p:sp>
          <p:nvSpPr>
            <p:cNvPr id="8" name="Freeform 8"/>
            <p:cNvSpPr/>
            <p:nvPr/>
          </p:nvSpPr>
          <p:spPr>
            <a:xfrm>
              <a:off x="0" y="0"/>
              <a:ext cx="2072940" cy="276745"/>
            </a:xfrm>
            <a:custGeom>
              <a:avLst/>
              <a:gdLst/>
              <a:ahLst/>
              <a:cxnLst/>
              <a:rect l="l" t="t" r="r" b="b"/>
              <a:pathLst>
                <a:path w="2072940" h="276745">
                  <a:moveTo>
                    <a:pt x="47323" y="0"/>
                  </a:moveTo>
                  <a:lnTo>
                    <a:pt x="2025616" y="0"/>
                  </a:lnTo>
                  <a:cubicBezTo>
                    <a:pt x="2051752" y="0"/>
                    <a:pt x="2072940" y="21187"/>
                    <a:pt x="2072940" y="47323"/>
                  </a:cubicBezTo>
                  <a:lnTo>
                    <a:pt x="2072940" y="229422"/>
                  </a:lnTo>
                  <a:cubicBezTo>
                    <a:pt x="2072940" y="241973"/>
                    <a:pt x="2067954" y="254009"/>
                    <a:pt x="2059079" y="262884"/>
                  </a:cubicBezTo>
                  <a:cubicBezTo>
                    <a:pt x="2050204" y="271759"/>
                    <a:pt x="2038167" y="276745"/>
                    <a:pt x="2025616" y="276745"/>
                  </a:cubicBezTo>
                  <a:lnTo>
                    <a:pt x="47323" y="276745"/>
                  </a:lnTo>
                  <a:cubicBezTo>
                    <a:pt x="34772" y="276745"/>
                    <a:pt x="22736" y="271759"/>
                    <a:pt x="13861" y="262884"/>
                  </a:cubicBezTo>
                  <a:cubicBezTo>
                    <a:pt x="4986" y="254009"/>
                    <a:pt x="0" y="241973"/>
                    <a:pt x="0" y="229422"/>
                  </a:cubicBezTo>
                  <a:lnTo>
                    <a:pt x="0" y="47323"/>
                  </a:lnTo>
                  <a:cubicBezTo>
                    <a:pt x="0" y="34772"/>
                    <a:pt x="4986" y="22736"/>
                    <a:pt x="13861" y="13861"/>
                  </a:cubicBezTo>
                  <a:cubicBezTo>
                    <a:pt x="22736" y="4986"/>
                    <a:pt x="34772" y="0"/>
                    <a:pt x="47323" y="0"/>
                  </a:cubicBezTo>
                  <a:close/>
                </a:path>
              </a:pathLst>
            </a:custGeom>
            <a:solidFill>
              <a:srgbClr val="05938F"/>
            </a:solidFill>
          </p:spPr>
          <p:txBody>
            <a:bodyPr/>
            <a:lstStyle/>
            <a:p>
              <a:endParaRPr lang="en-PH"/>
            </a:p>
          </p:txBody>
        </p:sp>
        <p:sp>
          <p:nvSpPr>
            <p:cNvPr id="9" name="TextBox 9"/>
            <p:cNvSpPr txBox="1"/>
            <p:nvPr/>
          </p:nvSpPr>
          <p:spPr>
            <a:xfrm>
              <a:off x="0" y="-28575"/>
              <a:ext cx="2072940" cy="305320"/>
            </a:xfrm>
            <a:prstGeom prst="rect">
              <a:avLst/>
            </a:prstGeom>
          </p:spPr>
          <p:txBody>
            <a:bodyPr lIns="50800" tIns="50800" rIns="50800" bIns="50800" rtlCol="0" anchor="ctr"/>
            <a:lstStyle/>
            <a:p>
              <a:pPr algn="ctr">
                <a:lnSpc>
                  <a:spcPts val="2595"/>
                </a:lnSpc>
              </a:pPr>
              <a:endParaRPr/>
            </a:p>
          </p:txBody>
        </p:sp>
      </p:grpSp>
      <p:sp>
        <p:nvSpPr>
          <p:cNvPr id="10" name="Freeform 10"/>
          <p:cNvSpPr/>
          <p:nvPr/>
        </p:nvSpPr>
        <p:spPr>
          <a:xfrm>
            <a:off x="9761389" y="1285014"/>
            <a:ext cx="772371" cy="772371"/>
          </a:xfrm>
          <a:custGeom>
            <a:avLst/>
            <a:gdLst/>
            <a:ahLst/>
            <a:cxnLst/>
            <a:rect l="l" t="t" r="r" b="b"/>
            <a:pathLst>
              <a:path w="772371" h="772371">
                <a:moveTo>
                  <a:pt x="0" y="0"/>
                </a:moveTo>
                <a:lnTo>
                  <a:pt x="772371" y="0"/>
                </a:lnTo>
                <a:lnTo>
                  <a:pt x="772371" y="772371"/>
                </a:lnTo>
                <a:lnTo>
                  <a:pt x="0" y="7723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11" name="Group 11"/>
          <p:cNvGrpSpPr/>
          <p:nvPr/>
        </p:nvGrpSpPr>
        <p:grpSpPr>
          <a:xfrm>
            <a:off x="9676750" y="2503664"/>
            <a:ext cx="4102300" cy="2841245"/>
            <a:chOff x="0" y="0"/>
            <a:chExt cx="1019226" cy="705914"/>
          </a:xfrm>
        </p:grpSpPr>
        <p:sp>
          <p:nvSpPr>
            <p:cNvPr id="12" name="Freeform 12"/>
            <p:cNvSpPr/>
            <p:nvPr/>
          </p:nvSpPr>
          <p:spPr>
            <a:xfrm>
              <a:off x="0" y="0"/>
              <a:ext cx="1019226" cy="705914"/>
            </a:xfrm>
            <a:custGeom>
              <a:avLst/>
              <a:gdLst/>
              <a:ahLst/>
              <a:cxnLst/>
              <a:rect l="l" t="t" r="r" b="b"/>
              <a:pathLst>
                <a:path w="1019226" h="705914">
                  <a:moveTo>
                    <a:pt x="96248" y="0"/>
                  </a:moveTo>
                  <a:lnTo>
                    <a:pt x="922979" y="0"/>
                  </a:lnTo>
                  <a:cubicBezTo>
                    <a:pt x="948505" y="0"/>
                    <a:pt x="972986" y="10140"/>
                    <a:pt x="991036" y="28190"/>
                  </a:cubicBezTo>
                  <a:cubicBezTo>
                    <a:pt x="1009086" y="46240"/>
                    <a:pt x="1019226" y="70721"/>
                    <a:pt x="1019226" y="96248"/>
                  </a:cubicBezTo>
                  <a:lnTo>
                    <a:pt x="1019226" y="609666"/>
                  </a:lnTo>
                  <a:cubicBezTo>
                    <a:pt x="1019226" y="662823"/>
                    <a:pt x="976135" y="705914"/>
                    <a:pt x="922979" y="705914"/>
                  </a:cubicBezTo>
                  <a:lnTo>
                    <a:pt x="96248" y="705914"/>
                  </a:lnTo>
                  <a:cubicBezTo>
                    <a:pt x="43092" y="705914"/>
                    <a:pt x="0" y="662823"/>
                    <a:pt x="0" y="609666"/>
                  </a:cubicBezTo>
                  <a:lnTo>
                    <a:pt x="0" y="96248"/>
                  </a:lnTo>
                  <a:cubicBezTo>
                    <a:pt x="0" y="43092"/>
                    <a:pt x="43092" y="0"/>
                    <a:pt x="96248" y="0"/>
                  </a:cubicBezTo>
                  <a:close/>
                </a:path>
              </a:pathLst>
            </a:custGeom>
            <a:solidFill>
              <a:srgbClr val="05938F"/>
            </a:solidFill>
          </p:spPr>
          <p:txBody>
            <a:bodyPr/>
            <a:lstStyle/>
            <a:p>
              <a:endParaRPr lang="en-PH"/>
            </a:p>
          </p:txBody>
        </p:sp>
        <p:sp>
          <p:nvSpPr>
            <p:cNvPr id="13" name="TextBox 13"/>
            <p:cNvSpPr txBox="1"/>
            <p:nvPr/>
          </p:nvSpPr>
          <p:spPr>
            <a:xfrm>
              <a:off x="0" y="-28575"/>
              <a:ext cx="1019226" cy="734489"/>
            </a:xfrm>
            <a:prstGeom prst="rect">
              <a:avLst/>
            </a:prstGeom>
          </p:spPr>
          <p:txBody>
            <a:bodyPr lIns="50800" tIns="50800" rIns="50800" bIns="50800" rtlCol="0" anchor="ctr"/>
            <a:lstStyle/>
            <a:p>
              <a:pPr algn="ctr">
                <a:lnSpc>
                  <a:spcPts val="2595"/>
                </a:lnSpc>
              </a:pPr>
              <a:endParaRPr/>
            </a:p>
          </p:txBody>
        </p:sp>
      </p:grpSp>
      <p:sp>
        <p:nvSpPr>
          <p:cNvPr id="14" name="Freeform 14"/>
          <p:cNvSpPr/>
          <p:nvPr/>
        </p:nvSpPr>
        <p:spPr>
          <a:xfrm>
            <a:off x="9761389" y="2570339"/>
            <a:ext cx="788397" cy="788397"/>
          </a:xfrm>
          <a:custGeom>
            <a:avLst/>
            <a:gdLst/>
            <a:ahLst/>
            <a:cxnLst/>
            <a:rect l="l" t="t" r="r" b="b"/>
            <a:pathLst>
              <a:path w="788397" h="788397">
                <a:moveTo>
                  <a:pt x="0" y="0"/>
                </a:moveTo>
                <a:lnTo>
                  <a:pt x="788397" y="0"/>
                </a:lnTo>
                <a:lnTo>
                  <a:pt x="788397" y="788397"/>
                </a:lnTo>
                <a:lnTo>
                  <a:pt x="0" y="7883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5" name="TextBox 15"/>
          <p:cNvSpPr txBox="1"/>
          <p:nvPr/>
        </p:nvSpPr>
        <p:spPr>
          <a:xfrm>
            <a:off x="5679730" y="1138351"/>
            <a:ext cx="3285310" cy="619101"/>
          </a:xfrm>
          <a:prstGeom prst="rect">
            <a:avLst/>
          </a:prstGeom>
        </p:spPr>
        <p:txBody>
          <a:bodyPr lIns="0" tIns="0" rIns="0" bIns="0" rtlCol="0" anchor="t">
            <a:spAutoFit/>
          </a:bodyPr>
          <a:lstStyle/>
          <a:p>
            <a:pPr algn="l">
              <a:lnSpc>
                <a:spcPts val="2503"/>
              </a:lnSpc>
              <a:spcBef>
                <a:spcPct val="0"/>
              </a:spcBef>
            </a:pPr>
            <a:r>
              <a:rPr lang="en-US" sz="1788">
                <a:solidFill>
                  <a:srgbClr val="000000"/>
                </a:solidFill>
                <a:latin typeface="Open Sans"/>
                <a:ea typeface="Open Sans"/>
                <a:cs typeface="Open Sans"/>
                <a:sym typeface="Open Sans"/>
              </a:rPr>
              <a:t>(Carrier sense multiple access with collision detection)</a:t>
            </a:r>
          </a:p>
        </p:txBody>
      </p:sp>
      <p:sp>
        <p:nvSpPr>
          <p:cNvPr id="16" name="TextBox 16"/>
          <p:cNvSpPr txBox="1"/>
          <p:nvPr/>
        </p:nvSpPr>
        <p:spPr>
          <a:xfrm>
            <a:off x="10664184" y="1113564"/>
            <a:ext cx="7004395" cy="1118068"/>
          </a:xfrm>
          <a:prstGeom prst="rect">
            <a:avLst/>
          </a:prstGeom>
        </p:spPr>
        <p:txBody>
          <a:bodyPr lIns="0" tIns="0" rIns="0" bIns="0" rtlCol="0" anchor="t">
            <a:spAutoFit/>
          </a:bodyPr>
          <a:lstStyle/>
          <a:p>
            <a:pPr algn="l">
              <a:lnSpc>
                <a:spcPts val="4547"/>
              </a:lnSpc>
            </a:pPr>
            <a:r>
              <a:rPr lang="en-US" sz="2526">
                <a:solidFill>
                  <a:srgbClr val="FFFFFF"/>
                </a:solidFill>
                <a:latin typeface="Poppins"/>
                <a:ea typeface="Poppins"/>
                <a:cs typeface="Poppins"/>
                <a:sym typeface="Poppins"/>
              </a:rPr>
              <a:t>Transmitter checks the voltage on the transmission medium.  </a:t>
            </a:r>
          </a:p>
        </p:txBody>
      </p:sp>
      <p:sp>
        <p:nvSpPr>
          <p:cNvPr id="17" name="TextBox 17"/>
          <p:cNvSpPr txBox="1"/>
          <p:nvPr/>
        </p:nvSpPr>
        <p:spPr>
          <a:xfrm>
            <a:off x="369386" y="2258443"/>
            <a:ext cx="8343406" cy="1261795"/>
          </a:xfrm>
          <a:prstGeom prst="rect">
            <a:avLst/>
          </a:prstGeom>
        </p:spPr>
        <p:txBody>
          <a:bodyPr lIns="0" tIns="0" rIns="0" bIns="0" rtlCol="0" anchor="t">
            <a:spAutoFit/>
          </a:bodyPr>
          <a:lstStyle/>
          <a:p>
            <a:pPr algn="l">
              <a:lnSpc>
                <a:spcPts val="3427"/>
              </a:lnSpc>
              <a:spcBef>
                <a:spcPct val="0"/>
              </a:spcBef>
            </a:pPr>
            <a:r>
              <a:rPr lang="en-US" sz="2448">
                <a:solidFill>
                  <a:srgbClr val="000000"/>
                </a:solidFill>
                <a:latin typeface="Open Sans"/>
                <a:ea typeface="Open Sans"/>
                <a:cs typeface="Open Sans"/>
                <a:sym typeface="Open Sans"/>
              </a:rPr>
              <a:t>When a message was in transit, a detectable voltage level was present on the Ethernet cable, and this could be sensed by an end-system.</a:t>
            </a:r>
          </a:p>
        </p:txBody>
      </p:sp>
      <p:sp>
        <p:nvSpPr>
          <p:cNvPr id="18" name="TextBox 18"/>
          <p:cNvSpPr txBox="1"/>
          <p:nvPr/>
        </p:nvSpPr>
        <p:spPr>
          <a:xfrm>
            <a:off x="10664184" y="2398889"/>
            <a:ext cx="2855623" cy="2826793"/>
          </a:xfrm>
          <a:prstGeom prst="rect">
            <a:avLst/>
          </a:prstGeom>
        </p:spPr>
        <p:txBody>
          <a:bodyPr lIns="0" tIns="0" rIns="0" bIns="0" rtlCol="0" anchor="t">
            <a:spAutoFit/>
          </a:bodyPr>
          <a:lstStyle/>
          <a:p>
            <a:pPr algn="l">
              <a:lnSpc>
                <a:spcPts val="4547"/>
              </a:lnSpc>
            </a:pPr>
            <a:r>
              <a:rPr lang="en-US" sz="2526">
                <a:solidFill>
                  <a:srgbClr val="FFFFFF"/>
                </a:solidFill>
                <a:latin typeface="Poppins"/>
                <a:ea typeface="Poppins"/>
                <a:cs typeface="Poppins"/>
                <a:sym typeface="Poppins"/>
              </a:rPr>
              <a:t>If this indicates activity, wait a random time before checking again.</a:t>
            </a:r>
          </a:p>
        </p:txBody>
      </p:sp>
      <p:grpSp>
        <p:nvGrpSpPr>
          <p:cNvPr id="19" name="Group 19"/>
          <p:cNvGrpSpPr/>
          <p:nvPr/>
        </p:nvGrpSpPr>
        <p:grpSpPr>
          <a:xfrm>
            <a:off x="422183" y="3885776"/>
            <a:ext cx="8707112" cy="5898940"/>
            <a:chOff x="0" y="0"/>
            <a:chExt cx="11609482" cy="7865253"/>
          </a:xfrm>
        </p:grpSpPr>
        <p:sp>
          <p:nvSpPr>
            <p:cNvPr id="20" name="Freeform 20"/>
            <p:cNvSpPr/>
            <p:nvPr/>
          </p:nvSpPr>
          <p:spPr>
            <a:xfrm>
              <a:off x="0" y="0"/>
              <a:ext cx="11609482" cy="6675452"/>
            </a:xfrm>
            <a:custGeom>
              <a:avLst/>
              <a:gdLst/>
              <a:ahLst/>
              <a:cxnLst/>
              <a:rect l="l" t="t" r="r" b="b"/>
              <a:pathLst>
                <a:path w="11609482" h="6675452">
                  <a:moveTo>
                    <a:pt x="0" y="0"/>
                  </a:moveTo>
                  <a:lnTo>
                    <a:pt x="11609482" y="0"/>
                  </a:lnTo>
                  <a:lnTo>
                    <a:pt x="11609482" y="6675452"/>
                  </a:lnTo>
                  <a:lnTo>
                    <a:pt x="0" y="6675452"/>
                  </a:lnTo>
                  <a:lnTo>
                    <a:pt x="0" y="0"/>
                  </a:lnTo>
                  <a:close/>
                </a:path>
              </a:pathLst>
            </a:custGeom>
            <a:blipFill>
              <a:blip r:embed="rId8"/>
              <a:stretch>
                <a:fillRect/>
              </a:stretch>
            </a:blipFill>
          </p:spPr>
          <p:txBody>
            <a:bodyPr/>
            <a:lstStyle/>
            <a:p>
              <a:endParaRPr lang="en-PH"/>
            </a:p>
          </p:txBody>
        </p:sp>
        <p:sp>
          <p:nvSpPr>
            <p:cNvPr id="21" name="TextBox 21"/>
            <p:cNvSpPr txBox="1"/>
            <p:nvPr/>
          </p:nvSpPr>
          <p:spPr>
            <a:xfrm>
              <a:off x="3743755" y="7208933"/>
              <a:ext cx="4521176" cy="656320"/>
            </a:xfrm>
            <a:prstGeom prst="rect">
              <a:avLst/>
            </a:prstGeom>
          </p:spPr>
          <p:txBody>
            <a:bodyPr lIns="0" tIns="0" rIns="0" bIns="0" rtlCol="0" anchor="t">
              <a:spAutoFit/>
            </a:bodyPr>
            <a:lstStyle/>
            <a:p>
              <a:pPr marL="0" lvl="0" indent="0" algn="ctr">
                <a:lnSpc>
                  <a:spcPts val="4004"/>
                </a:lnSpc>
                <a:spcBef>
                  <a:spcPct val="0"/>
                </a:spcBef>
              </a:pPr>
              <a:r>
                <a:rPr lang="en-US" sz="2860" b="1">
                  <a:solidFill>
                    <a:srgbClr val="642EC7"/>
                  </a:solidFill>
                  <a:latin typeface="Poppins Bold"/>
                  <a:ea typeface="Poppins Bold"/>
                  <a:cs typeface="Poppins Bold"/>
                  <a:sym typeface="Poppins Bold"/>
                </a:rPr>
                <a:t>Bus Topology</a:t>
              </a:r>
            </a:p>
          </p:txBody>
        </p:sp>
        <p:sp>
          <p:nvSpPr>
            <p:cNvPr id="22" name="TextBox 22"/>
            <p:cNvSpPr txBox="1"/>
            <p:nvPr/>
          </p:nvSpPr>
          <p:spPr>
            <a:xfrm>
              <a:off x="2955698" y="1674318"/>
              <a:ext cx="1054493" cy="371209"/>
            </a:xfrm>
            <a:prstGeom prst="rect">
              <a:avLst/>
            </a:prstGeom>
          </p:spPr>
          <p:txBody>
            <a:bodyPr lIns="0" tIns="0" rIns="0" bIns="0" rtlCol="0" anchor="t">
              <a:spAutoFit/>
            </a:bodyPr>
            <a:lstStyle/>
            <a:p>
              <a:pPr marL="0" lvl="0" indent="0" algn="ctr">
                <a:lnSpc>
                  <a:spcPts val="2233"/>
                </a:lnSpc>
                <a:spcBef>
                  <a:spcPct val="0"/>
                </a:spcBef>
              </a:pPr>
              <a:r>
                <a:rPr lang="en-US" sz="1595" b="1">
                  <a:solidFill>
                    <a:srgbClr val="642EC7"/>
                  </a:solidFill>
                  <a:latin typeface="Poppins Bold"/>
                  <a:ea typeface="Poppins Bold"/>
                  <a:cs typeface="Poppins Bold"/>
                  <a:sym typeface="Poppins Bold"/>
                </a:rPr>
                <a:t>Send!</a:t>
              </a:r>
            </a:p>
          </p:txBody>
        </p:sp>
        <p:sp>
          <p:nvSpPr>
            <p:cNvPr id="23" name="TextBox 23"/>
            <p:cNvSpPr txBox="1"/>
            <p:nvPr/>
          </p:nvSpPr>
          <p:spPr>
            <a:xfrm>
              <a:off x="8596709" y="4531063"/>
              <a:ext cx="1054493" cy="371209"/>
            </a:xfrm>
            <a:prstGeom prst="rect">
              <a:avLst/>
            </a:prstGeom>
          </p:spPr>
          <p:txBody>
            <a:bodyPr lIns="0" tIns="0" rIns="0" bIns="0" rtlCol="0" anchor="t">
              <a:spAutoFit/>
            </a:bodyPr>
            <a:lstStyle/>
            <a:p>
              <a:pPr marL="0" lvl="0" indent="0" algn="ctr">
                <a:lnSpc>
                  <a:spcPts val="2233"/>
                </a:lnSpc>
                <a:spcBef>
                  <a:spcPct val="0"/>
                </a:spcBef>
              </a:pPr>
              <a:r>
                <a:rPr lang="en-US" sz="1595" b="1">
                  <a:solidFill>
                    <a:srgbClr val="FF1495"/>
                  </a:solidFill>
                  <a:latin typeface="Poppins Bold"/>
                  <a:ea typeface="Poppins Bold"/>
                  <a:cs typeface="Poppins Bold"/>
                  <a:sym typeface="Poppins Bold"/>
                </a:rPr>
                <a:t>Send!</a:t>
              </a:r>
            </a:p>
          </p:txBody>
        </p:sp>
        <p:sp>
          <p:nvSpPr>
            <p:cNvPr id="24" name="TextBox 24"/>
            <p:cNvSpPr txBox="1"/>
            <p:nvPr/>
          </p:nvSpPr>
          <p:spPr>
            <a:xfrm>
              <a:off x="4337776" y="2878404"/>
              <a:ext cx="1936194" cy="371209"/>
            </a:xfrm>
            <a:prstGeom prst="rect">
              <a:avLst/>
            </a:prstGeom>
          </p:spPr>
          <p:txBody>
            <a:bodyPr lIns="0" tIns="0" rIns="0" bIns="0" rtlCol="0" anchor="t">
              <a:spAutoFit/>
            </a:bodyPr>
            <a:lstStyle/>
            <a:p>
              <a:pPr marL="0" lvl="0" indent="0" algn="ctr">
                <a:lnSpc>
                  <a:spcPts val="2233"/>
                </a:lnSpc>
                <a:spcBef>
                  <a:spcPct val="0"/>
                </a:spcBef>
              </a:pPr>
              <a:r>
                <a:rPr lang="en-US" sz="1595" b="1">
                  <a:solidFill>
                    <a:srgbClr val="642EC7"/>
                  </a:solidFill>
                  <a:latin typeface="Poppins Bold"/>
                  <a:ea typeface="Poppins Bold"/>
                  <a:cs typeface="Poppins Bold"/>
                  <a:sym typeface="Poppins Bold"/>
                </a:rPr>
                <a:t>Voltage!</a:t>
              </a:r>
            </a:p>
          </p:txBody>
        </p:sp>
      </p:grpSp>
      <p:sp>
        <p:nvSpPr>
          <p:cNvPr id="25" name="TextBox 25"/>
          <p:cNvSpPr txBox="1"/>
          <p:nvPr/>
        </p:nvSpPr>
        <p:spPr>
          <a:xfrm>
            <a:off x="168390" y="237658"/>
            <a:ext cx="8472095" cy="507060"/>
          </a:xfrm>
          <a:prstGeom prst="rect">
            <a:avLst/>
          </a:prstGeom>
        </p:spPr>
        <p:txBody>
          <a:bodyPr lIns="0" tIns="0" rIns="0" bIns="0" rtlCol="0" anchor="t">
            <a:spAutoFit/>
          </a:bodyPr>
          <a:lstStyle/>
          <a:p>
            <a:pPr marL="0" lvl="0" indent="0" algn="l">
              <a:lnSpc>
                <a:spcPts val="3758"/>
              </a:lnSpc>
              <a:spcBef>
                <a:spcPct val="0"/>
              </a:spcBef>
            </a:pPr>
            <a:r>
              <a:rPr lang="en-US" sz="3355" b="1" spc="-100">
                <a:solidFill>
                  <a:srgbClr val="FFFFFF"/>
                </a:solidFill>
                <a:latin typeface="Poppins Bold"/>
                <a:ea typeface="Poppins Bold"/>
                <a:cs typeface="Poppins Bold"/>
                <a:sym typeface="Poppins Bold"/>
              </a:rPr>
              <a:t>2.5 Ethernet Technology and Standards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a:off x="369386" y="2092415"/>
            <a:ext cx="5483696" cy="0"/>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TextBox 6"/>
          <p:cNvSpPr txBox="1"/>
          <p:nvPr/>
        </p:nvSpPr>
        <p:spPr>
          <a:xfrm>
            <a:off x="369386" y="1341528"/>
            <a:ext cx="14659415"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Solution - CSMA/CD</a:t>
            </a:r>
          </a:p>
        </p:txBody>
      </p:sp>
      <p:grpSp>
        <p:nvGrpSpPr>
          <p:cNvPr id="7" name="Group 7"/>
          <p:cNvGrpSpPr/>
          <p:nvPr/>
        </p:nvGrpSpPr>
        <p:grpSpPr>
          <a:xfrm>
            <a:off x="9676750" y="1218339"/>
            <a:ext cx="8343406" cy="1113875"/>
            <a:chOff x="0" y="0"/>
            <a:chExt cx="2072940" cy="276745"/>
          </a:xfrm>
        </p:grpSpPr>
        <p:sp>
          <p:nvSpPr>
            <p:cNvPr id="8" name="Freeform 8"/>
            <p:cNvSpPr/>
            <p:nvPr/>
          </p:nvSpPr>
          <p:spPr>
            <a:xfrm>
              <a:off x="0" y="0"/>
              <a:ext cx="2072940" cy="276745"/>
            </a:xfrm>
            <a:custGeom>
              <a:avLst/>
              <a:gdLst/>
              <a:ahLst/>
              <a:cxnLst/>
              <a:rect l="l" t="t" r="r" b="b"/>
              <a:pathLst>
                <a:path w="2072940" h="276745">
                  <a:moveTo>
                    <a:pt x="47323" y="0"/>
                  </a:moveTo>
                  <a:lnTo>
                    <a:pt x="2025616" y="0"/>
                  </a:lnTo>
                  <a:cubicBezTo>
                    <a:pt x="2051752" y="0"/>
                    <a:pt x="2072940" y="21187"/>
                    <a:pt x="2072940" y="47323"/>
                  </a:cubicBezTo>
                  <a:lnTo>
                    <a:pt x="2072940" y="229422"/>
                  </a:lnTo>
                  <a:cubicBezTo>
                    <a:pt x="2072940" y="241973"/>
                    <a:pt x="2067954" y="254009"/>
                    <a:pt x="2059079" y="262884"/>
                  </a:cubicBezTo>
                  <a:cubicBezTo>
                    <a:pt x="2050204" y="271759"/>
                    <a:pt x="2038167" y="276745"/>
                    <a:pt x="2025616" y="276745"/>
                  </a:cubicBezTo>
                  <a:lnTo>
                    <a:pt x="47323" y="276745"/>
                  </a:lnTo>
                  <a:cubicBezTo>
                    <a:pt x="34772" y="276745"/>
                    <a:pt x="22736" y="271759"/>
                    <a:pt x="13861" y="262884"/>
                  </a:cubicBezTo>
                  <a:cubicBezTo>
                    <a:pt x="4986" y="254009"/>
                    <a:pt x="0" y="241973"/>
                    <a:pt x="0" y="229422"/>
                  </a:cubicBezTo>
                  <a:lnTo>
                    <a:pt x="0" y="47323"/>
                  </a:lnTo>
                  <a:cubicBezTo>
                    <a:pt x="0" y="34772"/>
                    <a:pt x="4986" y="22736"/>
                    <a:pt x="13861" y="13861"/>
                  </a:cubicBezTo>
                  <a:cubicBezTo>
                    <a:pt x="22736" y="4986"/>
                    <a:pt x="34772" y="0"/>
                    <a:pt x="47323" y="0"/>
                  </a:cubicBezTo>
                  <a:close/>
                </a:path>
              </a:pathLst>
            </a:custGeom>
            <a:solidFill>
              <a:srgbClr val="05938F"/>
            </a:solidFill>
          </p:spPr>
          <p:txBody>
            <a:bodyPr/>
            <a:lstStyle/>
            <a:p>
              <a:endParaRPr lang="en-PH"/>
            </a:p>
          </p:txBody>
        </p:sp>
        <p:sp>
          <p:nvSpPr>
            <p:cNvPr id="9" name="TextBox 9"/>
            <p:cNvSpPr txBox="1"/>
            <p:nvPr/>
          </p:nvSpPr>
          <p:spPr>
            <a:xfrm>
              <a:off x="0" y="-28575"/>
              <a:ext cx="2072940" cy="305320"/>
            </a:xfrm>
            <a:prstGeom prst="rect">
              <a:avLst/>
            </a:prstGeom>
          </p:spPr>
          <p:txBody>
            <a:bodyPr lIns="50800" tIns="50800" rIns="50800" bIns="50800" rtlCol="0" anchor="ctr"/>
            <a:lstStyle/>
            <a:p>
              <a:pPr algn="ctr">
                <a:lnSpc>
                  <a:spcPts val="2595"/>
                </a:lnSpc>
              </a:pPr>
              <a:endParaRPr/>
            </a:p>
          </p:txBody>
        </p:sp>
      </p:grpSp>
      <p:sp>
        <p:nvSpPr>
          <p:cNvPr id="10" name="Freeform 10"/>
          <p:cNvSpPr/>
          <p:nvPr/>
        </p:nvSpPr>
        <p:spPr>
          <a:xfrm>
            <a:off x="9761389" y="1285014"/>
            <a:ext cx="772371" cy="772371"/>
          </a:xfrm>
          <a:custGeom>
            <a:avLst/>
            <a:gdLst/>
            <a:ahLst/>
            <a:cxnLst/>
            <a:rect l="l" t="t" r="r" b="b"/>
            <a:pathLst>
              <a:path w="772371" h="772371">
                <a:moveTo>
                  <a:pt x="0" y="0"/>
                </a:moveTo>
                <a:lnTo>
                  <a:pt x="772371" y="0"/>
                </a:lnTo>
                <a:lnTo>
                  <a:pt x="772371" y="772371"/>
                </a:lnTo>
                <a:lnTo>
                  <a:pt x="0" y="7723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11" name="Group 11"/>
          <p:cNvGrpSpPr/>
          <p:nvPr/>
        </p:nvGrpSpPr>
        <p:grpSpPr>
          <a:xfrm>
            <a:off x="9778240" y="5988187"/>
            <a:ext cx="4017660" cy="3982543"/>
            <a:chOff x="0" y="0"/>
            <a:chExt cx="998198" cy="989473"/>
          </a:xfrm>
        </p:grpSpPr>
        <p:sp>
          <p:nvSpPr>
            <p:cNvPr id="12" name="Freeform 12"/>
            <p:cNvSpPr/>
            <p:nvPr/>
          </p:nvSpPr>
          <p:spPr>
            <a:xfrm>
              <a:off x="0" y="0"/>
              <a:ext cx="998198" cy="989473"/>
            </a:xfrm>
            <a:custGeom>
              <a:avLst/>
              <a:gdLst/>
              <a:ahLst/>
              <a:cxnLst/>
              <a:rect l="l" t="t" r="r" b="b"/>
              <a:pathLst>
                <a:path w="998198" h="989473">
                  <a:moveTo>
                    <a:pt x="98276" y="0"/>
                  </a:moveTo>
                  <a:lnTo>
                    <a:pt x="899922" y="0"/>
                  </a:lnTo>
                  <a:cubicBezTo>
                    <a:pt x="954198" y="0"/>
                    <a:pt x="998198" y="43999"/>
                    <a:pt x="998198" y="98276"/>
                  </a:cubicBezTo>
                  <a:lnTo>
                    <a:pt x="998198" y="891197"/>
                  </a:lnTo>
                  <a:cubicBezTo>
                    <a:pt x="998198" y="917261"/>
                    <a:pt x="987843" y="942258"/>
                    <a:pt x="969413" y="960688"/>
                  </a:cubicBezTo>
                  <a:cubicBezTo>
                    <a:pt x="950983" y="979119"/>
                    <a:pt x="925986" y="989473"/>
                    <a:pt x="899922" y="989473"/>
                  </a:cubicBezTo>
                  <a:lnTo>
                    <a:pt x="98276" y="989473"/>
                  </a:lnTo>
                  <a:cubicBezTo>
                    <a:pt x="72211" y="989473"/>
                    <a:pt x="47215" y="979119"/>
                    <a:pt x="28784" y="960688"/>
                  </a:cubicBezTo>
                  <a:cubicBezTo>
                    <a:pt x="10354" y="942258"/>
                    <a:pt x="0" y="917261"/>
                    <a:pt x="0" y="891197"/>
                  </a:cubicBezTo>
                  <a:lnTo>
                    <a:pt x="0" y="98276"/>
                  </a:lnTo>
                  <a:cubicBezTo>
                    <a:pt x="0" y="72211"/>
                    <a:pt x="10354" y="47215"/>
                    <a:pt x="28784" y="28784"/>
                  </a:cubicBezTo>
                  <a:cubicBezTo>
                    <a:pt x="47215" y="10354"/>
                    <a:pt x="72211" y="0"/>
                    <a:pt x="98276" y="0"/>
                  </a:cubicBezTo>
                  <a:close/>
                </a:path>
              </a:pathLst>
            </a:custGeom>
            <a:solidFill>
              <a:srgbClr val="642EC7"/>
            </a:solidFill>
          </p:spPr>
          <p:txBody>
            <a:bodyPr/>
            <a:lstStyle/>
            <a:p>
              <a:endParaRPr lang="en-PH"/>
            </a:p>
          </p:txBody>
        </p:sp>
        <p:sp>
          <p:nvSpPr>
            <p:cNvPr id="13" name="TextBox 13"/>
            <p:cNvSpPr txBox="1"/>
            <p:nvPr/>
          </p:nvSpPr>
          <p:spPr>
            <a:xfrm>
              <a:off x="0" y="-28575"/>
              <a:ext cx="998198" cy="1018048"/>
            </a:xfrm>
            <a:prstGeom prst="rect">
              <a:avLst/>
            </a:prstGeom>
          </p:spPr>
          <p:txBody>
            <a:bodyPr lIns="50800" tIns="50800" rIns="50800" bIns="50800" rtlCol="0" anchor="ctr"/>
            <a:lstStyle/>
            <a:p>
              <a:pPr algn="ctr">
                <a:lnSpc>
                  <a:spcPts val="2595"/>
                </a:lnSpc>
              </a:pPr>
              <a:endParaRPr/>
            </a:p>
          </p:txBody>
        </p:sp>
      </p:grpSp>
      <p:grpSp>
        <p:nvGrpSpPr>
          <p:cNvPr id="14" name="Group 14"/>
          <p:cNvGrpSpPr/>
          <p:nvPr/>
        </p:nvGrpSpPr>
        <p:grpSpPr>
          <a:xfrm>
            <a:off x="13848453" y="2477388"/>
            <a:ext cx="4102300" cy="2841245"/>
            <a:chOff x="0" y="0"/>
            <a:chExt cx="1019226" cy="705914"/>
          </a:xfrm>
        </p:grpSpPr>
        <p:sp>
          <p:nvSpPr>
            <p:cNvPr id="15" name="Freeform 15"/>
            <p:cNvSpPr/>
            <p:nvPr/>
          </p:nvSpPr>
          <p:spPr>
            <a:xfrm>
              <a:off x="0" y="0"/>
              <a:ext cx="1019226" cy="705914"/>
            </a:xfrm>
            <a:custGeom>
              <a:avLst/>
              <a:gdLst/>
              <a:ahLst/>
              <a:cxnLst/>
              <a:rect l="l" t="t" r="r" b="b"/>
              <a:pathLst>
                <a:path w="1019226" h="705914">
                  <a:moveTo>
                    <a:pt x="96248" y="0"/>
                  </a:moveTo>
                  <a:lnTo>
                    <a:pt x="922979" y="0"/>
                  </a:lnTo>
                  <a:cubicBezTo>
                    <a:pt x="948505" y="0"/>
                    <a:pt x="972986" y="10140"/>
                    <a:pt x="991036" y="28190"/>
                  </a:cubicBezTo>
                  <a:cubicBezTo>
                    <a:pt x="1009086" y="46240"/>
                    <a:pt x="1019226" y="70721"/>
                    <a:pt x="1019226" y="96248"/>
                  </a:cubicBezTo>
                  <a:lnTo>
                    <a:pt x="1019226" y="609666"/>
                  </a:lnTo>
                  <a:cubicBezTo>
                    <a:pt x="1019226" y="662823"/>
                    <a:pt x="976135" y="705914"/>
                    <a:pt x="922979" y="705914"/>
                  </a:cubicBezTo>
                  <a:lnTo>
                    <a:pt x="96248" y="705914"/>
                  </a:lnTo>
                  <a:cubicBezTo>
                    <a:pt x="43092" y="705914"/>
                    <a:pt x="0" y="662823"/>
                    <a:pt x="0" y="609666"/>
                  </a:cubicBezTo>
                  <a:lnTo>
                    <a:pt x="0" y="96248"/>
                  </a:lnTo>
                  <a:cubicBezTo>
                    <a:pt x="0" y="43092"/>
                    <a:pt x="43092" y="0"/>
                    <a:pt x="96248" y="0"/>
                  </a:cubicBezTo>
                  <a:close/>
                </a:path>
              </a:pathLst>
            </a:custGeom>
            <a:solidFill>
              <a:srgbClr val="FFDE59"/>
            </a:solidFill>
          </p:spPr>
          <p:txBody>
            <a:bodyPr/>
            <a:lstStyle/>
            <a:p>
              <a:endParaRPr lang="en-PH"/>
            </a:p>
          </p:txBody>
        </p:sp>
        <p:sp>
          <p:nvSpPr>
            <p:cNvPr id="16" name="TextBox 16"/>
            <p:cNvSpPr txBox="1"/>
            <p:nvPr/>
          </p:nvSpPr>
          <p:spPr>
            <a:xfrm>
              <a:off x="0" y="-28575"/>
              <a:ext cx="1019226" cy="734489"/>
            </a:xfrm>
            <a:prstGeom prst="rect">
              <a:avLst/>
            </a:prstGeom>
          </p:spPr>
          <p:txBody>
            <a:bodyPr lIns="50800" tIns="50800" rIns="50800" bIns="50800" rtlCol="0" anchor="ctr"/>
            <a:lstStyle/>
            <a:p>
              <a:pPr algn="ctr">
                <a:lnSpc>
                  <a:spcPts val="2595"/>
                </a:lnSpc>
              </a:pPr>
              <a:endParaRPr/>
            </a:p>
          </p:txBody>
        </p:sp>
      </p:grpSp>
      <p:sp>
        <p:nvSpPr>
          <p:cNvPr id="17" name="Freeform 17"/>
          <p:cNvSpPr/>
          <p:nvPr/>
        </p:nvSpPr>
        <p:spPr>
          <a:xfrm>
            <a:off x="13933092" y="2544063"/>
            <a:ext cx="788397" cy="788397"/>
          </a:xfrm>
          <a:custGeom>
            <a:avLst/>
            <a:gdLst/>
            <a:ahLst/>
            <a:cxnLst/>
            <a:rect l="l" t="t" r="r" b="b"/>
            <a:pathLst>
              <a:path w="788397" h="788397">
                <a:moveTo>
                  <a:pt x="0" y="0"/>
                </a:moveTo>
                <a:lnTo>
                  <a:pt x="788397" y="0"/>
                </a:lnTo>
                <a:lnTo>
                  <a:pt x="788397" y="788397"/>
                </a:lnTo>
                <a:lnTo>
                  <a:pt x="0" y="7883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8" name="Freeform 18"/>
          <p:cNvSpPr/>
          <p:nvPr/>
        </p:nvSpPr>
        <p:spPr>
          <a:xfrm>
            <a:off x="9891813" y="6062875"/>
            <a:ext cx="772371" cy="772371"/>
          </a:xfrm>
          <a:custGeom>
            <a:avLst/>
            <a:gdLst/>
            <a:ahLst/>
            <a:cxnLst/>
            <a:rect l="l" t="t" r="r" b="b"/>
            <a:pathLst>
              <a:path w="772371" h="772371">
                <a:moveTo>
                  <a:pt x="0" y="0"/>
                </a:moveTo>
                <a:lnTo>
                  <a:pt x="772371" y="0"/>
                </a:lnTo>
                <a:lnTo>
                  <a:pt x="772371" y="772371"/>
                </a:lnTo>
                <a:lnTo>
                  <a:pt x="0" y="7723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9" name="Freeform 19"/>
          <p:cNvSpPr/>
          <p:nvPr/>
        </p:nvSpPr>
        <p:spPr>
          <a:xfrm rot="9031013">
            <a:off x="12989322" y="5033201"/>
            <a:ext cx="1579455" cy="713451"/>
          </a:xfrm>
          <a:custGeom>
            <a:avLst/>
            <a:gdLst/>
            <a:ahLst/>
            <a:cxnLst/>
            <a:rect l="l" t="t" r="r" b="b"/>
            <a:pathLst>
              <a:path w="1579455" h="713451">
                <a:moveTo>
                  <a:pt x="0" y="0"/>
                </a:moveTo>
                <a:lnTo>
                  <a:pt x="1579455" y="0"/>
                </a:lnTo>
                <a:lnTo>
                  <a:pt x="1579455" y="713450"/>
                </a:lnTo>
                <a:lnTo>
                  <a:pt x="0" y="7134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20" name="TextBox 20"/>
          <p:cNvSpPr txBox="1"/>
          <p:nvPr/>
        </p:nvSpPr>
        <p:spPr>
          <a:xfrm>
            <a:off x="5679730" y="1138351"/>
            <a:ext cx="3285310" cy="619101"/>
          </a:xfrm>
          <a:prstGeom prst="rect">
            <a:avLst/>
          </a:prstGeom>
        </p:spPr>
        <p:txBody>
          <a:bodyPr lIns="0" tIns="0" rIns="0" bIns="0" rtlCol="0" anchor="t">
            <a:spAutoFit/>
          </a:bodyPr>
          <a:lstStyle/>
          <a:p>
            <a:pPr algn="l">
              <a:lnSpc>
                <a:spcPts val="2503"/>
              </a:lnSpc>
              <a:spcBef>
                <a:spcPct val="0"/>
              </a:spcBef>
            </a:pPr>
            <a:r>
              <a:rPr lang="en-US" sz="1788">
                <a:solidFill>
                  <a:srgbClr val="000000"/>
                </a:solidFill>
                <a:latin typeface="Open Sans"/>
                <a:ea typeface="Open Sans"/>
                <a:cs typeface="Open Sans"/>
                <a:sym typeface="Open Sans"/>
              </a:rPr>
              <a:t>(Carrier sense multiple access with collision detection)</a:t>
            </a:r>
          </a:p>
        </p:txBody>
      </p:sp>
      <p:sp>
        <p:nvSpPr>
          <p:cNvPr id="21" name="TextBox 21"/>
          <p:cNvSpPr txBox="1"/>
          <p:nvPr/>
        </p:nvSpPr>
        <p:spPr>
          <a:xfrm>
            <a:off x="10664184" y="1113564"/>
            <a:ext cx="7004395" cy="1118068"/>
          </a:xfrm>
          <a:prstGeom prst="rect">
            <a:avLst/>
          </a:prstGeom>
        </p:spPr>
        <p:txBody>
          <a:bodyPr lIns="0" tIns="0" rIns="0" bIns="0" rtlCol="0" anchor="t">
            <a:spAutoFit/>
          </a:bodyPr>
          <a:lstStyle/>
          <a:p>
            <a:pPr algn="l">
              <a:lnSpc>
                <a:spcPts val="4547"/>
              </a:lnSpc>
            </a:pPr>
            <a:r>
              <a:rPr lang="en-US" sz="2526">
                <a:solidFill>
                  <a:srgbClr val="FFFFFF"/>
                </a:solidFill>
                <a:latin typeface="Poppins"/>
                <a:ea typeface="Poppins"/>
                <a:cs typeface="Poppins"/>
                <a:sym typeface="Poppins"/>
              </a:rPr>
              <a:t>Transmitter checks the voltage on the transmission medium.  </a:t>
            </a:r>
          </a:p>
        </p:txBody>
      </p:sp>
      <p:sp>
        <p:nvSpPr>
          <p:cNvPr id="22" name="TextBox 22"/>
          <p:cNvSpPr txBox="1"/>
          <p:nvPr/>
        </p:nvSpPr>
        <p:spPr>
          <a:xfrm>
            <a:off x="369386" y="2258443"/>
            <a:ext cx="8343406" cy="1261795"/>
          </a:xfrm>
          <a:prstGeom prst="rect">
            <a:avLst/>
          </a:prstGeom>
        </p:spPr>
        <p:txBody>
          <a:bodyPr lIns="0" tIns="0" rIns="0" bIns="0" rtlCol="0" anchor="t">
            <a:spAutoFit/>
          </a:bodyPr>
          <a:lstStyle/>
          <a:p>
            <a:pPr algn="l">
              <a:lnSpc>
                <a:spcPts val="3427"/>
              </a:lnSpc>
              <a:spcBef>
                <a:spcPct val="0"/>
              </a:spcBef>
            </a:pPr>
            <a:r>
              <a:rPr lang="en-US" sz="2448">
                <a:solidFill>
                  <a:srgbClr val="000000"/>
                </a:solidFill>
                <a:latin typeface="Open Sans"/>
                <a:ea typeface="Open Sans"/>
                <a:cs typeface="Open Sans"/>
                <a:sym typeface="Open Sans"/>
              </a:rPr>
              <a:t>When a message was in transit, a detectable voltage level was present on the Ethernet cable, and this could be sensed by an end-system.</a:t>
            </a:r>
          </a:p>
        </p:txBody>
      </p:sp>
      <p:sp>
        <p:nvSpPr>
          <p:cNvPr id="23" name="TextBox 23"/>
          <p:cNvSpPr txBox="1"/>
          <p:nvPr/>
        </p:nvSpPr>
        <p:spPr>
          <a:xfrm>
            <a:off x="10708135" y="5910762"/>
            <a:ext cx="2855623" cy="3965943"/>
          </a:xfrm>
          <a:prstGeom prst="rect">
            <a:avLst/>
          </a:prstGeom>
        </p:spPr>
        <p:txBody>
          <a:bodyPr lIns="0" tIns="0" rIns="0" bIns="0" rtlCol="0" anchor="t">
            <a:spAutoFit/>
          </a:bodyPr>
          <a:lstStyle/>
          <a:p>
            <a:pPr algn="l">
              <a:lnSpc>
                <a:spcPts val="4547"/>
              </a:lnSpc>
            </a:pPr>
            <a:r>
              <a:rPr lang="en-US" sz="2526">
                <a:solidFill>
                  <a:srgbClr val="FFFFFF"/>
                </a:solidFill>
                <a:latin typeface="Poppins"/>
                <a:ea typeface="Poppins"/>
                <a:cs typeface="Poppins"/>
                <a:sym typeface="Poppins"/>
              </a:rPr>
              <a:t>Continuously check for a collision. If no collision is detected, continue transmission.</a:t>
            </a:r>
          </a:p>
        </p:txBody>
      </p:sp>
      <p:sp>
        <p:nvSpPr>
          <p:cNvPr id="24" name="TextBox 24"/>
          <p:cNvSpPr txBox="1"/>
          <p:nvPr/>
        </p:nvSpPr>
        <p:spPr>
          <a:xfrm>
            <a:off x="14835887" y="2372613"/>
            <a:ext cx="2855623" cy="1687643"/>
          </a:xfrm>
          <a:prstGeom prst="rect">
            <a:avLst/>
          </a:prstGeom>
        </p:spPr>
        <p:txBody>
          <a:bodyPr lIns="0" tIns="0" rIns="0" bIns="0" rtlCol="0" anchor="t">
            <a:spAutoFit/>
          </a:bodyPr>
          <a:lstStyle/>
          <a:p>
            <a:pPr algn="l">
              <a:lnSpc>
                <a:spcPts val="4547"/>
              </a:lnSpc>
            </a:pPr>
            <a:r>
              <a:rPr lang="en-US" sz="2526">
                <a:solidFill>
                  <a:srgbClr val="000000"/>
                </a:solidFill>
                <a:latin typeface="Poppins"/>
                <a:ea typeface="Poppins"/>
                <a:cs typeface="Poppins"/>
                <a:sym typeface="Poppins"/>
              </a:rPr>
              <a:t>If no activity is detected, start transmission.</a:t>
            </a:r>
          </a:p>
        </p:txBody>
      </p:sp>
      <p:grpSp>
        <p:nvGrpSpPr>
          <p:cNvPr id="25" name="Group 25"/>
          <p:cNvGrpSpPr/>
          <p:nvPr/>
        </p:nvGrpSpPr>
        <p:grpSpPr>
          <a:xfrm>
            <a:off x="422183" y="3885776"/>
            <a:ext cx="8707112" cy="5898940"/>
            <a:chOff x="0" y="0"/>
            <a:chExt cx="11609482" cy="7865253"/>
          </a:xfrm>
        </p:grpSpPr>
        <p:sp>
          <p:nvSpPr>
            <p:cNvPr id="26" name="Freeform 26"/>
            <p:cNvSpPr/>
            <p:nvPr/>
          </p:nvSpPr>
          <p:spPr>
            <a:xfrm>
              <a:off x="0" y="0"/>
              <a:ext cx="11609482" cy="6675452"/>
            </a:xfrm>
            <a:custGeom>
              <a:avLst/>
              <a:gdLst/>
              <a:ahLst/>
              <a:cxnLst/>
              <a:rect l="l" t="t" r="r" b="b"/>
              <a:pathLst>
                <a:path w="11609482" h="6675452">
                  <a:moveTo>
                    <a:pt x="0" y="0"/>
                  </a:moveTo>
                  <a:lnTo>
                    <a:pt x="11609482" y="0"/>
                  </a:lnTo>
                  <a:lnTo>
                    <a:pt x="11609482" y="6675452"/>
                  </a:lnTo>
                  <a:lnTo>
                    <a:pt x="0" y="6675452"/>
                  </a:lnTo>
                  <a:lnTo>
                    <a:pt x="0" y="0"/>
                  </a:lnTo>
                  <a:close/>
                </a:path>
              </a:pathLst>
            </a:custGeom>
            <a:blipFill>
              <a:blip r:embed="rId12"/>
              <a:stretch>
                <a:fillRect/>
              </a:stretch>
            </a:blipFill>
          </p:spPr>
          <p:txBody>
            <a:bodyPr/>
            <a:lstStyle/>
            <a:p>
              <a:endParaRPr lang="en-PH"/>
            </a:p>
          </p:txBody>
        </p:sp>
        <p:sp>
          <p:nvSpPr>
            <p:cNvPr id="27" name="TextBox 27"/>
            <p:cNvSpPr txBox="1"/>
            <p:nvPr/>
          </p:nvSpPr>
          <p:spPr>
            <a:xfrm>
              <a:off x="3743755" y="7208933"/>
              <a:ext cx="4521176" cy="656320"/>
            </a:xfrm>
            <a:prstGeom prst="rect">
              <a:avLst/>
            </a:prstGeom>
          </p:spPr>
          <p:txBody>
            <a:bodyPr lIns="0" tIns="0" rIns="0" bIns="0" rtlCol="0" anchor="t">
              <a:spAutoFit/>
            </a:bodyPr>
            <a:lstStyle/>
            <a:p>
              <a:pPr marL="0" lvl="0" indent="0" algn="ctr">
                <a:lnSpc>
                  <a:spcPts val="4004"/>
                </a:lnSpc>
                <a:spcBef>
                  <a:spcPct val="0"/>
                </a:spcBef>
              </a:pPr>
              <a:r>
                <a:rPr lang="en-US" sz="2860" b="1">
                  <a:solidFill>
                    <a:srgbClr val="642EC7"/>
                  </a:solidFill>
                  <a:latin typeface="Poppins Bold"/>
                  <a:ea typeface="Poppins Bold"/>
                  <a:cs typeface="Poppins Bold"/>
                  <a:sym typeface="Poppins Bold"/>
                </a:rPr>
                <a:t>Bus Topology</a:t>
              </a:r>
            </a:p>
          </p:txBody>
        </p:sp>
        <p:sp>
          <p:nvSpPr>
            <p:cNvPr id="28" name="TextBox 28"/>
            <p:cNvSpPr txBox="1"/>
            <p:nvPr/>
          </p:nvSpPr>
          <p:spPr>
            <a:xfrm>
              <a:off x="2955698" y="1674318"/>
              <a:ext cx="1054493" cy="371209"/>
            </a:xfrm>
            <a:prstGeom prst="rect">
              <a:avLst/>
            </a:prstGeom>
          </p:spPr>
          <p:txBody>
            <a:bodyPr lIns="0" tIns="0" rIns="0" bIns="0" rtlCol="0" anchor="t">
              <a:spAutoFit/>
            </a:bodyPr>
            <a:lstStyle/>
            <a:p>
              <a:pPr marL="0" lvl="0" indent="0" algn="ctr">
                <a:lnSpc>
                  <a:spcPts val="2233"/>
                </a:lnSpc>
                <a:spcBef>
                  <a:spcPct val="0"/>
                </a:spcBef>
              </a:pPr>
              <a:r>
                <a:rPr lang="en-US" sz="1595" b="1">
                  <a:solidFill>
                    <a:srgbClr val="642EC7"/>
                  </a:solidFill>
                  <a:latin typeface="Poppins Bold"/>
                  <a:ea typeface="Poppins Bold"/>
                  <a:cs typeface="Poppins Bold"/>
                  <a:sym typeface="Poppins Bold"/>
                </a:rPr>
                <a:t>Send!</a:t>
              </a:r>
            </a:p>
          </p:txBody>
        </p:sp>
        <p:sp>
          <p:nvSpPr>
            <p:cNvPr id="29" name="TextBox 29"/>
            <p:cNvSpPr txBox="1"/>
            <p:nvPr/>
          </p:nvSpPr>
          <p:spPr>
            <a:xfrm>
              <a:off x="8596709" y="4531063"/>
              <a:ext cx="1054493" cy="371209"/>
            </a:xfrm>
            <a:prstGeom prst="rect">
              <a:avLst/>
            </a:prstGeom>
          </p:spPr>
          <p:txBody>
            <a:bodyPr lIns="0" tIns="0" rIns="0" bIns="0" rtlCol="0" anchor="t">
              <a:spAutoFit/>
            </a:bodyPr>
            <a:lstStyle/>
            <a:p>
              <a:pPr marL="0" lvl="0" indent="0" algn="ctr">
                <a:lnSpc>
                  <a:spcPts val="2233"/>
                </a:lnSpc>
                <a:spcBef>
                  <a:spcPct val="0"/>
                </a:spcBef>
              </a:pPr>
              <a:r>
                <a:rPr lang="en-US" sz="1595" b="1">
                  <a:solidFill>
                    <a:srgbClr val="FF1495"/>
                  </a:solidFill>
                  <a:latin typeface="Poppins Bold"/>
                  <a:ea typeface="Poppins Bold"/>
                  <a:cs typeface="Poppins Bold"/>
                  <a:sym typeface="Poppins Bold"/>
                </a:rPr>
                <a:t>Send!</a:t>
              </a:r>
            </a:p>
          </p:txBody>
        </p:sp>
        <p:sp>
          <p:nvSpPr>
            <p:cNvPr id="30" name="TextBox 30"/>
            <p:cNvSpPr txBox="1"/>
            <p:nvPr/>
          </p:nvSpPr>
          <p:spPr>
            <a:xfrm>
              <a:off x="4337776" y="2878404"/>
              <a:ext cx="1936194" cy="371209"/>
            </a:xfrm>
            <a:prstGeom prst="rect">
              <a:avLst/>
            </a:prstGeom>
          </p:spPr>
          <p:txBody>
            <a:bodyPr lIns="0" tIns="0" rIns="0" bIns="0" rtlCol="0" anchor="t">
              <a:spAutoFit/>
            </a:bodyPr>
            <a:lstStyle/>
            <a:p>
              <a:pPr marL="0" lvl="0" indent="0" algn="ctr">
                <a:lnSpc>
                  <a:spcPts val="2233"/>
                </a:lnSpc>
                <a:spcBef>
                  <a:spcPct val="0"/>
                </a:spcBef>
              </a:pPr>
              <a:r>
                <a:rPr lang="en-US" sz="1595" b="1">
                  <a:solidFill>
                    <a:srgbClr val="642EC7"/>
                  </a:solidFill>
                  <a:latin typeface="Poppins Bold"/>
                  <a:ea typeface="Poppins Bold"/>
                  <a:cs typeface="Poppins Bold"/>
                  <a:sym typeface="Poppins Bold"/>
                </a:rPr>
                <a:t>Voltage!</a:t>
              </a:r>
            </a:p>
          </p:txBody>
        </p:sp>
      </p:grpSp>
      <p:sp>
        <p:nvSpPr>
          <p:cNvPr id="31" name="TextBox 31"/>
          <p:cNvSpPr txBox="1"/>
          <p:nvPr/>
        </p:nvSpPr>
        <p:spPr>
          <a:xfrm>
            <a:off x="168390" y="237658"/>
            <a:ext cx="8472095" cy="507060"/>
          </a:xfrm>
          <a:prstGeom prst="rect">
            <a:avLst/>
          </a:prstGeom>
        </p:spPr>
        <p:txBody>
          <a:bodyPr lIns="0" tIns="0" rIns="0" bIns="0" rtlCol="0" anchor="t">
            <a:spAutoFit/>
          </a:bodyPr>
          <a:lstStyle/>
          <a:p>
            <a:pPr marL="0" lvl="0" indent="0" algn="l">
              <a:lnSpc>
                <a:spcPts val="3758"/>
              </a:lnSpc>
              <a:spcBef>
                <a:spcPct val="0"/>
              </a:spcBef>
            </a:pPr>
            <a:r>
              <a:rPr lang="en-US" sz="3355" b="1" spc="-100">
                <a:solidFill>
                  <a:srgbClr val="FFFFFF"/>
                </a:solidFill>
                <a:latin typeface="Poppins Bold"/>
                <a:ea typeface="Poppins Bold"/>
                <a:cs typeface="Poppins Bold"/>
                <a:sym typeface="Poppins Bold"/>
              </a:rPr>
              <a:t>2.5 Ethernet Technology and Standards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a:off x="369386" y="2092415"/>
            <a:ext cx="5483696" cy="0"/>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TextBox 6"/>
          <p:cNvSpPr txBox="1"/>
          <p:nvPr/>
        </p:nvSpPr>
        <p:spPr>
          <a:xfrm>
            <a:off x="369386" y="1341528"/>
            <a:ext cx="14659415"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Solution - CSMA/CD</a:t>
            </a:r>
          </a:p>
        </p:txBody>
      </p:sp>
      <p:grpSp>
        <p:nvGrpSpPr>
          <p:cNvPr id="7" name="Group 7"/>
          <p:cNvGrpSpPr/>
          <p:nvPr/>
        </p:nvGrpSpPr>
        <p:grpSpPr>
          <a:xfrm>
            <a:off x="9676750" y="1218339"/>
            <a:ext cx="8343406" cy="1113875"/>
            <a:chOff x="0" y="0"/>
            <a:chExt cx="2072940" cy="276745"/>
          </a:xfrm>
        </p:grpSpPr>
        <p:sp>
          <p:nvSpPr>
            <p:cNvPr id="8" name="Freeform 8"/>
            <p:cNvSpPr/>
            <p:nvPr/>
          </p:nvSpPr>
          <p:spPr>
            <a:xfrm>
              <a:off x="0" y="0"/>
              <a:ext cx="2072940" cy="276745"/>
            </a:xfrm>
            <a:custGeom>
              <a:avLst/>
              <a:gdLst/>
              <a:ahLst/>
              <a:cxnLst/>
              <a:rect l="l" t="t" r="r" b="b"/>
              <a:pathLst>
                <a:path w="2072940" h="276745">
                  <a:moveTo>
                    <a:pt x="47323" y="0"/>
                  </a:moveTo>
                  <a:lnTo>
                    <a:pt x="2025616" y="0"/>
                  </a:lnTo>
                  <a:cubicBezTo>
                    <a:pt x="2051752" y="0"/>
                    <a:pt x="2072940" y="21187"/>
                    <a:pt x="2072940" y="47323"/>
                  </a:cubicBezTo>
                  <a:lnTo>
                    <a:pt x="2072940" y="229422"/>
                  </a:lnTo>
                  <a:cubicBezTo>
                    <a:pt x="2072940" y="241973"/>
                    <a:pt x="2067954" y="254009"/>
                    <a:pt x="2059079" y="262884"/>
                  </a:cubicBezTo>
                  <a:cubicBezTo>
                    <a:pt x="2050204" y="271759"/>
                    <a:pt x="2038167" y="276745"/>
                    <a:pt x="2025616" y="276745"/>
                  </a:cubicBezTo>
                  <a:lnTo>
                    <a:pt x="47323" y="276745"/>
                  </a:lnTo>
                  <a:cubicBezTo>
                    <a:pt x="34772" y="276745"/>
                    <a:pt x="22736" y="271759"/>
                    <a:pt x="13861" y="262884"/>
                  </a:cubicBezTo>
                  <a:cubicBezTo>
                    <a:pt x="4986" y="254009"/>
                    <a:pt x="0" y="241973"/>
                    <a:pt x="0" y="229422"/>
                  </a:cubicBezTo>
                  <a:lnTo>
                    <a:pt x="0" y="47323"/>
                  </a:lnTo>
                  <a:cubicBezTo>
                    <a:pt x="0" y="34772"/>
                    <a:pt x="4986" y="22736"/>
                    <a:pt x="13861" y="13861"/>
                  </a:cubicBezTo>
                  <a:cubicBezTo>
                    <a:pt x="22736" y="4986"/>
                    <a:pt x="34772" y="0"/>
                    <a:pt x="47323" y="0"/>
                  </a:cubicBezTo>
                  <a:close/>
                </a:path>
              </a:pathLst>
            </a:custGeom>
            <a:solidFill>
              <a:srgbClr val="05938F"/>
            </a:solidFill>
          </p:spPr>
          <p:txBody>
            <a:bodyPr/>
            <a:lstStyle/>
            <a:p>
              <a:endParaRPr lang="en-PH"/>
            </a:p>
          </p:txBody>
        </p:sp>
        <p:sp>
          <p:nvSpPr>
            <p:cNvPr id="9" name="TextBox 9"/>
            <p:cNvSpPr txBox="1"/>
            <p:nvPr/>
          </p:nvSpPr>
          <p:spPr>
            <a:xfrm>
              <a:off x="0" y="-28575"/>
              <a:ext cx="2072940" cy="305320"/>
            </a:xfrm>
            <a:prstGeom prst="rect">
              <a:avLst/>
            </a:prstGeom>
          </p:spPr>
          <p:txBody>
            <a:bodyPr lIns="50800" tIns="50800" rIns="50800" bIns="50800" rtlCol="0" anchor="ctr"/>
            <a:lstStyle/>
            <a:p>
              <a:pPr algn="ctr">
                <a:lnSpc>
                  <a:spcPts val="2595"/>
                </a:lnSpc>
              </a:pPr>
              <a:endParaRPr/>
            </a:p>
          </p:txBody>
        </p:sp>
      </p:grpSp>
      <p:sp>
        <p:nvSpPr>
          <p:cNvPr id="10" name="Freeform 10"/>
          <p:cNvSpPr/>
          <p:nvPr/>
        </p:nvSpPr>
        <p:spPr>
          <a:xfrm>
            <a:off x="9761389" y="1285014"/>
            <a:ext cx="772371" cy="772371"/>
          </a:xfrm>
          <a:custGeom>
            <a:avLst/>
            <a:gdLst/>
            <a:ahLst/>
            <a:cxnLst/>
            <a:rect l="l" t="t" r="r" b="b"/>
            <a:pathLst>
              <a:path w="772371" h="772371">
                <a:moveTo>
                  <a:pt x="0" y="0"/>
                </a:moveTo>
                <a:lnTo>
                  <a:pt x="772371" y="0"/>
                </a:lnTo>
                <a:lnTo>
                  <a:pt x="772371" y="772371"/>
                </a:lnTo>
                <a:lnTo>
                  <a:pt x="0" y="7723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11" name="Group 11"/>
          <p:cNvGrpSpPr/>
          <p:nvPr/>
        </p:nvGrpSpPr>
        <p:grpSpPr>
          <a:xfrm>
            <a:off x="13848453" y="2477388"/>
            <a:ext cx="4102300" cy="2841245"/>
            <a:chOff x="0" y="0"/>
            <a:chExt cx="1019226" cy="705914"/>
          </a:xfrm>
        </p:grpSpPr>
        <p:sp>
          <p:nvSpPr>
            <p:cNvPr id="12" name="Freeform 12"/>
            <p:cNvSpPr/>
            <p:nvPr/>
          </p:nvSpPr>
          <p:spPr>
            <a:xfrm>
              <a:off x="0" y="0"/>
              <a:ext cx="1019226" cy="705914"/>
            </a:xfrm>
            <a:custGeom>
              <a:avLst/>
              <a:gdLst/>
              <a:ahLst/>
              <a:cxnLst/>
              <a:rect l="l" t="t" r="r" b="b"/>
              <a:pathLst>
                <a:path w="1019226" h="705914">
                  <a:moveTo>
                    <a:pt x="96248" y="0"/>
                  </a:moveTo>
                  <a:lnTo>
                    <a:pt x="922979" y="0"/>
                  </a:lnTo>
                  <a:cubicBezTo>
                    <a:pt x="948505" y="0"/>
                    <a:pt x="972986" y="10140"/>
                    <a:pt x="991036" y="28190"/>
                  </a:cubicBezTo>
                  <a:cubicBezTo>
                    <a:pt x="1009086" y="46240"/>
                    <a:pt x="1019226" y="70721"/>
                    <a:pt x="1019226" y="96248"/>
                  </a:cubicBezTo>
                  <a:lnTo>
                    <a:pt x="1019226" y="609666"/>
                  </a:lnTo>
                  <a:cubicBezTo>
                    <a:pt x="1019226" y="662823"/>
                    <a:pt x="976135" y="705914"/>
                    <a:pt x="922979" y="705914"/>
                  </a:cubicBezTo>
                  <a:lnTo>
                    <a:pt x="96248" y="705914"/>
                  </a:lnTo>
                  <a:cubicBezTo>
                    <a:pt x="43092" y="705914"/>
                    <a:pt x="0" y="662823"/>
                    <a:pt x="0" y="609666"/>
                  </a:cubicBezTo>
                  <a:lnTo>
                    <a:pt x="0" y="96248"/>
                  </a:lnTo>
                  <a:cubicBezTo>
                    <a:pt x="0" y="43092"/>
                    <a:pt x="43092" y="0"/>
                    <a:pt x="96248" y="0"/>
                  </a:cubicBezTo>
                  <a:close/>
                </a:path>
              </a:pathLst>
            </a:custGeom>
            <a:solidFill>
              <a:srgbClr val="FFDE59"/>
            </a:solidFill>
          </p:spPr>
          <p:txBody>
            <a:bodyPr/>
            <a:lstStyle/>
            <a:p>
              <a:endParaRPr lang="en-PH"/>
            </a:p>
          </p:txBody>
        </p:sp>
        <p:sp>
          <p:nvSpPr>
            <p:cNvPr id="13" name="TextBox 13"/>
            <p:cNvSpPr txBox="1"/>
            <p:nvPr/>
          </p:nvSpPr>
          <p:spPr>
            <a:xfrm>
              <a:off x="0" y="-28575"/>
              <a:ext cx="1019226" cy="734489"/>
            </a:xfrm>
            <a:prstGeom prst="rect">
              <a:avLst/>
            </a:prstGeom>
          </p:spPr>
          <p:txBody>
            <a:bodyPr lIns="50800" tIns="50800" rIns="50800" bIns="50800" rtlCol="0" anchor="ctr"/>
            <a:lstStyle/>
            <a:p>
              <a:pPr algn="ctr">
                <a:lnSpc>
                  <a:spcPts val="2595"/>
                </a:lnSpc>
              </a:pPr>
              <a:endParaRPr/>
            </a:p>
          </p:txBody>
        </p:sp>
      </p:grpSp>
      <p:sp>
        <p:nvSpPr>
          <p:cNvPr id="14" name="Freeform 14"/>
          <p:cNvSpPr/>
          <p:nvPr/>
        </p:nvSpPr>
        <p:spPr>
          <a:xfrm>
            <a:off x="13933092" y="2544063"/>
            <a:ext cx="788397" cy="788397"/>
          </a:xfrm>
          <a:custGeom>
            <a:avLst/>
            <a:gdLst/>
            <a:ahLst/>
            <a:cxnLst/>
            <a:rect l="l" t="t" r="r" b="b"/>
            <a:pathLst>
              <a:path w="788397" h="788397">
                <a:moveTo>
                  <a:pt x="0" y="0"/>
                </a:moveTo>
                <a:lnTo>
                  <a:pt x="788397" y="0"/>
                </a:lnTo>
                <a:lnTo>
                  <a:pt x="788397" y="788397"/>
                </a:lnTo>
                <a:lnTo>
                  <a:pt x="0" y="7883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15" name="Group 15"/>
          <p:cNvGrpSpPr/>
          <p:nvPr/>
        </p:nvGrpSpPr>
        <p:grpSpPr>
          <a:xfrm>
            <a:off x="13901005" y="5988187"/>
            <a:ext cx="4017660" cy="3982543"/>
            <a:chOff x="0" y="0"/>
            <a:chExt cx="998198" cy="989473"/>
          </a:xfrm>
        </p:grpSpPr>
        <p:sp>
          <p:nvSpPr>
            <p:cNvPr id="16" name="Freeform 16"/>
            <p:cNvSpPr/>
            <p:nvPr/>
          </p:nvSpPr>
          <p:spPr>
            <a:xfrm>
              <a:off x="0" y="0"/>
              <a:ext cx="998198" cy="989473"/>
            </a:xfrm>
            <a:custGeom>
              <a:avLst/>
              <a:gdLst/>
              <a:ahLst/>
              <a:cxnLst/>
              <a:rect l="l" t="t" r="r" b="b"/>
              <a:pathLst>
                <a:path w="998198" h="989473">
                  <a:moveTo>
                    <a:pt x="98276" y="0"/>
                  </a:moveTo>
                  <a:lnTo>
                    <a:pt x="899922" y="0"/>
                  </a:lnTo>
                  <a:cubicBezTo>
                    <a:pt x="954198" y="0"/>
                    <a:pt x="998198" y="43999"/>
                    <a:pt x="998198" y="98276"/>
                  </a:cubicBezTo>
                  <a:lnTo>
                    <a:pt x="998198" y="891197"/>
                  </a:lnTo>
                  <a:cubicBezTo>
                    <a:pt x="998198" y="917261"/>
                    <a:pt x="987843" y="942258"/>
                    <a:pt x="969413" y="960688"/>
                  </a:cubicBezTo>
                  <a:cubicBezTo>
                    <a:pt x="950983" y="979119"/>
                    <a:pt x="925986" y="989473"/>
                    <a:pt x="899922" y="989473"/>
                  </a:cubicBezTo>
                  <a:lnTo>
                    <a:pt x="98276" y="989473"/>
                  </a:lnTo>
                  <a:cubicBezTo>
                    <a:pt x="72211" y="989473"/>
                    <a:pt x="47215" y="979119"/>
                    <a:pt x="28784" y="960688"/>
                  </a:cubicBezTo>
                  <a:cubicBezTo>
                    <a:pt x="10354" y="942258"/>
                    <a:pt x="0" y="917261"/>
                    <a:pt x="0" y="891197"/>
                  </a:cubicBezTo>
                  <a:lnTo>
                    <a:pt x="0" y="98276"/>
                  </a:lnTo>
                  <a:cubicBezTo>
                    <a:pt x="0" y="72211"/>
                    <a:pt x="10354" y="47215"/>
                    <a:pt x="28784" y="28784"/>
                  </a:cubicBezTo>
                  <a:cubicBezTo>
                    <a:pt x="47215" y="10354"/>
                    <a:pt x="72211" y="0"/>
                    <a:pt x="98276" y="0"/>
                  </a:cubicBezTo>
                  <a:close/>
                </a:path>
              </a:pathLst>
            </a:custGeom>
            <a:solidFill>
              <a:srgbClr val="642EC7"/>
            </a:solidFill>
          </p:spPr>
          <p:txBody>
            <a:bodyPr/>
            <a:lstStyle/>
            <a:p>
              <a:endParaRPr lang="en-PH"/>
            </a:p>
          </p:txBody>
        </p:sp>
        <p:sp>
          <p:nvSpPr>
            <p:cNvPr id="17" name="TextBox 17"/>
            <p:cNvSpPr txBox="1"/>
            <p:nvPr/>
          </p:nvSpPr>
          <p:spPr>
            <a:xfrm>
              <a:off x="0" y="-28575"/>
              <a:ext cx="998198" cy="1018048"/>
            </a:xfrm>
            <a:prstGeom prst="rect">
              <a:avLst/>
            </a:prstGeom>
          </p:spPr>
          <p:txBody>
            <a:bodyPr lIns="50800" tIns="50800" rIns="50800" bIns="50800" rtlCol="0" anchor="ctr"/>
            <a:lstStyle/>
            <a:p>
              <a:pPr algn="ctr">
                <a:lnSpc>
                  <a:spcPts val="2595"/>
                </a:lnSpc>
              </a:pPr>
              <a:endParaRPr/>
            </a:p>
          </p:txBody>
        </p:sp>
      </p:grpSp>
      <p:sp>
        <p:nvSpPr>
          <p:cNvPr id="18" name="Freeform 18"/>
          <p:cNvSpPr/>
          <p:nvPr/>
        </p:nvSpPr>
        <p:spPr>
          <a:xfrm>
            <a:off x="13949118" y="6082212"/>
            <a:ext cx="772371" cy="772371"/>
          </a:xfrm>
          <a:custGeom>
            <a:avLst/>
            <a:gdLst/>
            <a:ahLst/>
            <a:cxnLst/>
            <a:rect l="l" t="t" r="r" b="b"/>
            <a:pathLst>
              <a:path w="772371" h="772371">
                <a:moveTo>
                  <a:pt x="0" y="0"/>
                </a:moveTo>
                <a:lnTo>
                  <a:pt x="772371" y="0"/>
                </a:lnTo>
                <a:lnTo>
                  <a:pt x="772371" y="772371"/>
                </a:lnTo>
                <a:lnTo>
                  <a:pt x="0" y="7723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9" name="TextBox 19"/>
          <p:cNvSpPr txBox="1"/>
          <p:nvPr/>
        </p:nvSpPr>
        <p:spPr>
          <a:xfrm>
            <a:off x="5679730" y="1138351"/>
            <a:ext cx="3285310" cy="619101"/>
          </a:xfrm>
          <a:prstGeom prst="rect">
            <a:avLst/>
          </a:prstGeom>
        </p:spPr>
        <p:txBody>
          <a:bodyPr lIns="0" tIns="0" rIns="0" bIns="0" rtlCol="0" anchor="t">
            <a:spAutoFit/>
          </a:bodyPr>
          <a:lstStyle/>
          <a:p>
            <a:pPr algn="l">
              <a:lnSpc>
                <a:spcPts val="2503"/>
              </a:lnSpc>
              <a:spcBef>
                <a:spcPct val="0"/>
              </a:spcBef>
            </a:pPr>
            <a:r>
              <a:rPr lang="en-US" sz="1788">
                <a:solidFill>
                  <a:srgbClr val="000000"/>
                </a:solidFill>
                <a:latin typeface="Open Sans"/>
                <a:ea typeface="Open Sans"/>
                <a:cs typeface="Open Sans"/>
                <a:sym typeface="Open Sans"/>
              </a:rPr>
              <a:t>(Carrier sense multiple access with collision detection)</a:t>
            </a:r>
          </a:p>
        </p:txBody>
      </p:sp>
      <p:sp>
        <p:nvSpPr>
          <p:cNvPr id="20" name="TextBox 20"/>
          <p:cNvSpPr txBox="1"/>
          <p:nvPr/>
        </p:nvSpPr>
        <p:spPr>
          <a:xfrm>
            <a:off x="10664184" y="1113564"/>
            <a:ext cx="7004395" cy="1118068"/>
          </a:xfrm>
          <a:prstGeom prst="rect">
            <a:avLst/>
          </a:prstGeom>
        </p:spPr>
        <p:txBody>
          <a:bodyPr lIns="0" tIns="0" rIns="0" bIns="0" rtlCol="0" anchor="t">
            <a:spAutoFit/>
          </a:bodyPr>
          <a:lstStyle/>
          <a:p>
            <a:pPr algn="l">
              <a:lnSpc>
                <a:spcPts val="4547"/>
              </a:lnSpc>
            </a:pPr>
            <a:r>
              <a:rPr lang="en-US" sz="2526">
                <a:solidFill>
                  <a:srgbClr val="FFFFFF"/>
                </a:solidFill>
                <a:latin typeface="Poppins"/>
                <a:ea typeface="Poppins"/>
                <a:cs typeface="Poppins"/>
                <a:sym typeface="Poppins"/>
              </a:rPr>
              <a:t>Transmitter checks the voltage on the transmission medium.  </a:t>
            </a:r>
          </a:p>
        </p:txBody>
      </p:sp>
      <p:sp>
        <p:nvSpPr>
          <p:cNvPr id="21" name="TextBox 21"/>
          <p:cNvSpPr txBox="1"/>
          <p:nvPr/>
        </p:nvSpPr>
        <p:spPr>
          <a:xfrm>
            <a:off x="369386" y="2258443"/>
            <a:ext cx="8343406" cy="1261795"/>
          </a:xfrm>
          <a:prstGeom prst="rect">
            <a:avLst/>
          </a:prstGeom>
        </p:spPr>
        <p:txBody>
          <a:bodyPr lIns="0" tIns="0" rIns="0" bIns="0" rtlCol="0" anchor="t">
            <a:spAutoFit/>
          </a:bodyPr>
          <a:lstStyle/>
          <a:p>
            <a:pPr algn="l">
              <a:lnSpc>
                <a:spcPts val="3427"/>
              </a:lnSpc>
              <a:spcBef>
                <a:spcPct val="0"/>
              </a:spcBef>
            </a:pPr>
            <a:r>
              <a:rPr lang="en-US" sz="2448">
                <a:solidFill>
                  <a:srgbClr val="000000"/>
                </a:solidFill>
                <a:latin typeface="Open Sans"/>
                <a:ea typeface="Open Sans"/>
                <a:cs typeface="Open Sans"/>
                <a:sym typeface="Open Sans"/>
              </a:rPr>
              <a:t>When a message was in transit, a detectable voltage level was present on the Ethernet cable, and this could be sensed by an end-system.</a:t>
            </a:r>
          </a:p>
        </p:txBody>
      </p:sp>
      <p:sp>
        <p:nvSpPr>
          <p:cNvPr id="22" name="TextBox 22"/>
          <p:cNvSpPr txBox="1"/>
          <p:nvPr/>
        </p:nvSpPr>
        <p:spPr>
          <a:xfrm>
            <a:off x="14835887" y="2372613"/>
            <a:ext cx="2855623" cy="1687643"/>
          </a:xfrm>
          <a:prstGeom prst="rect">
            <a:avLst/>
          </a:prstGeom>
        </p:spPr>
        <p:txBody>
          <a:bodyPr lIns="0" tIns="0" rIns="0" bIns="0" rtlCol="0" anchor="t">
            <a:spAutoFit/>
          </a:bodyPr>
          <a:lstStyle/>
          <a:p>
            <a:pPr algn="l">
              <a:lnSpc>
                <a:spcPts val="4547"/>
              </a:lnSpc>
            </a:pPr>
            <a:r>
              <a:rPr lang="en-US" sz="2526">
                <a:solidFill>
                  <a:srgbClr val="000000"/>
                </a:solidFill>
                <a:latin typeface="Poppins"/>
                <a:ea typeface="Poppins"/>
                <a:cs typeface="Poppins"/>
                <a:sym typeface="Poppins"/>
              </a:rPr>
              <a:t>If no activity is detected, start transmission.</a:t>
            </a:r>
          </a:p>
        </p:txBody>
      </p:sp>
      <p:sp>
        <p:nvSpPr>
          <p:cNvPr id="23" name="TextBox 23"/>
          <p:cNvSpPr txBox="1"/>
          <p:nvPr/>
        </p:nvSpPr>
        <p:spPr>
          <a:xfrm>
            <a:off x="14835887" y="6008172"/>
            <a:ext cx="2980876" cy="3799699"/>
          </a:xfrm>
          <a:prstGeom prst="rect">
            <a:avLst/>
          </a:prstGeom>
        </p:spPr>
        <p:txBody>
          <a:bodyPr lIns="0" tIns="0" rIns="0" bIns="0" rtlCol="0" anchor="t">
            <a:spAutoFit/>
          </a:bodyPr>
          <a:lstStyle/>
          <a:p>
            <a:pPr algn="l">
              <a:lnSpc>
                <a:spcPts val="3808"/>
              </a:lnSpc>
            </a:pPr>
            <a:r>
              <a:rPr lang="en-US" sz="2115">
                <a:solidFill>
                  <a:srgbClr val="FFFFFF"/>
                </a:solidFill>
                <a:latin typeface="Poppins"/>
                <a:ea typeface="Poppins"/>
                <a:cs typeface="Poppins"/>
                <a:sym typeface="Poppins"/>
              </a:rPr>
              <a:t>If collision is detected, stop transmission of the message and transmit a jamming signal to warn all end-stations; after a random time, try again. </a:t>
            </a:r>
          </a:p>
        </p:txBody>
      </p:sp>
      <p:sp>
        <p:nvSpPr>
          <p:cNvPr id="24" name="Freeform 24"/>
          <p:cNvSpPr/>
          <p:nvPr/>
        </p:nvSpPr>
        <p:spPr>
          <a:xfrm rot="-8707424" flipH="1">
            <a:off x="14268246" y="4988184"/>
            <a:ext cx="1579455" cy="713451"/>
          </a:xfrm>
          <a:custGeom>
            <a:avLst/>
            <a:gdLst/>
            <a:ahLst/>
            <a:cxnLst/>
            <a:rect l="l" t="t" r="r" b="b"/>
            <a:pathLst>
              <a:path w="1579455" h="713451">
                <a:moveTo>
                  <a:pt x="1579455" y="0"/>
                </a:moveTo>
                <a:lnTo>
                  <a:pt x="0" y="0"/>
                </a:lnTo>
                <a:lnTo>
                  <a:pt x="0" y="713451"/>
                </a:lnTo>
                <a:lnTo>
                  <a:pt x="1579455" y="713451"/>
                </a:lnTo>
                <a:lnTo>
                  <a:pt x="157945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grpSp>
        <p:nvGrpSpPr>
          <p:cNvPr id="25" name="Group 25"/>
          <p:cNvGrpSpPr/>
          <p:nvPr/>
        </p:nvGrpSpPr>
        <p:grpSpPr>
          <a:xfrm>
            <a:off x="422183" y="3885776"/>
            <a:ext cx="8707112" cy="5898940"/>
            <a:chOff x="0" y="0"/>
            <a:chExt cx="11609482" cy="7865253"/>
          </a:xfrm>
        </p:grpSpPr>
        <p:sp>
          <p:nvSpPr>
            <p:cNvPr id="26" name="Freeform 26"/>
            <p:cNvSpPr/>
            <p:nvPr/>
          </p:nvSpPr>
          <p:spPr>
            <a:xfrm>
              <a:off x="0" y="0"/>
              <a:ext cx="11609482" cy="6675452"/>
            </a:xfrm>
            <a:custGeom>
              <a:avLst/>
              <a:gdLst/>
              <a:ahLst/>
              <a:cxnLst/>
              <a:rect l="l" t="t" r="r" b="b"/>
              <a:pathLst>
                <a:path w="11609482" h="6675452">
                  <a:moveTo>
                    <a:pt x="0" y="0"/>
                  </a:moveTo>
                  <a:lnTo>
                    <a:pt x="11609482" y="0"/>
                  </a:lnTo>
                  <a:lnTo>
                    <a:pt x="11609482" y="6675452"/>
                  </a:lnTo>
                  <a:lnTo>
                    <a:pt x="0" y="6675452"/>
                  </a:lnTo>
                  <a:lnTo>
                    <a:pt x="0" y="0"/>
                  </a:lnTo>
                  <a:close/>
                </a:path>
              </a:pathLst>
            </a:custGeom>
            <a:blipFill>
              <a:blip r:embed="rId12"/>
              <a:stretch>
                <a:fillRect/>
              </a:stretch>
            </a:blipFill>
          </p:spPr>
          <p:txBody>
            <a:bodyPr/>
            <a:lstStyle/>
            <a:p>
              <a:endParaRPr lang="en-PH"/>
            </a:p>
          </p:txBody>
        </p:sp>
        <p:sp>
          <p:nvSpPr>
            <p:cNvPr id="27" name="TextBox 27"/>
            <p:cNvSpPr txBox="1"/>
            <p:nvPr/>
          </p:nvSpPr>
          <p:spPr>
            <a:xfrm>
              <a:off x="3743755" y="7208933"/>
              <a:ext cx="4521176" cy="656320"/>
            </a:xfrm>
            <a:prstGeom prst="rect">
              <a:avLst/>
            </a:prstGeom>
          </p:spPr>
          <p:txBody>
            <a:bodyPr lIns="0" tIns="0" rIns="0" bIns="0" rtlCol="0" anchor="t">
              <a:spAutoFit/>
            </a:bodyPr>
            <a:lstStyle/>
            <a:p>
              <a:pPr marL="0" lvl="0" indent="0" algn="ctr">
                <a:lnSpc>
                  <a:spcPts val="4004"/>
                </a:lnSpc>
                <a:spcBef>
                  <a:spcPct val="0"/>
                </a:spcBef>
              </a:pPr>
              <a:r>
                <a:rPr lang="en-US" sz="2860" b="1">
                  <a:solidFill>
                    <a:srgbClr val="642EC7"/>
                  </a:solidFill>
                  <a:latin typeface="Poppins Bold"/>
                  <a:ea typeface="Poppins Bold"/>
                  <a:cs typeface="Poppins Bold"/>
                  <a:sym typeface="Poppins Bold"/>
                </a:rPr>
                <a:t>Bus Topology</a:t>
              </a:r>
            </a:p>
          </p:txBody>
        </p:sp>
        <p:sp>
          <p:nvSpPr>
            <p:cNvPr id="28" name="TextBox 28"/>
            <p:cNvSpPr txBox="1"/>
            <p:nvPr/>
          </p:nvSpPr>
          <p:spPr>
            <a:xfrm>
              <a:off x="2955698" y="1674318"/>
              <a:ext cx="1054493" cy="371209"/>
            </a:xfrm>
            <a:prstGeom prst="rect">
              <a:avLst/>
            </a:prstGeom>
          </p:spPr>
          <p:txBody>
            <a:bodyPr lIns="0" tIns="0" rIns="0" bIns="0" rtlCol="0" anchor="t">
              <a:spAutoFit/>
            </a:bodyPr>
            <a:lstStyle/>
            <a:p>
              <a:pPr marL="0" lvl="0" indent="0" algn="ctr">
                <a:lnSpc>
                  <a:spcPts val="2233"/>
                </a:lnSpc>
                <a:spcBef>
                  <a:spcPct val="0"/>
                </a:spcBef>
              </a:pPr>
              <a:r>
                <a:rPr lang="en-US" sz="1595" b="1">
                  <a:solidFill>
                    <a:srgbClr val="642EC7"/>
                  </a:solidFill>
                  <a:latin typeface="Poppins Bold"/>
                  <a:ea typeface="Poppins Bold"/>
                  <a:cs typeface="Poppins Bold"/>
                  <a:sym typeface="Poppins Bold"/>
                </a:rPr>
                <a:t>Send!</a:t>
              </a:r>
            </a:p>
          </p:txBody>
        </p:sp>
        <p:sp>
          <p:nvSpPr>
            <p:cNvPr id="29" name="TextBox 29"/>
            <p:cNvSpPr txBox="1"/>
            <p:nvPr/>
          </p:nvSpPr>
          <p:spPr>
            <a:xfrm>
              <a:off x="8596709" y="4531063"/>
              <a:ext cx="1054493" cy="371209"/>
            </a:xfrm>
            <a:prstGeom prst="rect">
              <a:avLst/>
            </a:prstGeom>
          </p:spPr>
          <p:txBody>
            <a:bodyPr lIns="0" tIns="0" rIns="0" bIns="0" rtlCol="0" anchor="t">
              <a:spAutoFit/>
            </a:bodyPr>
            <a:lstStyle/>
            <a:p>
              <a:pPr marL="0" lvl="0" indent="0" algn="ctr">
                <a:lnSpc>
                  <a:spcPts val="2233"/>
                </a:lnSpc>
                <a:spcBef>
                  <a:spcPct val="0"/>
                </a:spcBef>
              </a:pPr>
              <a:r>
                <a:rPr lang="en-US" sz="1595" b="1">
                  <a:solidFill>
                    <a:srgbClr val="FF1495"/>
                  </a:solidFill>
                  <a:latin typeface="Poppins Bold"/>
                  <a:ea typeface="Poppins Bold"/>
                  <a:cs typeface="Poppins Bold"/>
                  <a:sym typeface="Poppins Bold"/>
                </a:rPr>
                <a:t>Send!</a:t>
              </a:r>
            </a:p>
          </p:txBody>
        </p:sp>
        <p:sp>
          <p:nvSpPr>
            <p:cNvPr id="30" name="TextBox 30"/>
            <p:cNvSpPr txBox="1"/>
            <p:nvPr/>
          </p:nvSpPr>
          <p:spPr>
            <a:xfrm>
              <a:off x="4337776" y="2878404"/>
              <a:ext cx="1936194" cy="371209"/>
            </a:xfrm>
            <a:prstGeom prst="rect">
              <a:avLst/>
            </a:prstGeom>
          </p:spPr>
          <p:txBody>
            <a:bodyPr lIns="0" tIns="0" rIns="0" bIns="0" rtlCol="0" anchor="t">
              <a:spAutoFit/>
            </a:bodyPr>
            <a:lstStyle/>
            <a:p>
              <a:pPr marL="0" lvl="0" indent="0" algn="ctr">
                <a:lnSpc>
                  <a:spcPts val="2233"/>
                </a:lnSpc>
                <a:spcBef>
                  <a:spcPct val="0"/>
                </a:spcBef>
              </a:pPr>
              <a:r>
                <a:rPr lang="en-US" sz="1595" b="1">
                  <a:solidFill>
                    <a:srgbClr val="642EC7"/>
                  </a:solidFill>
                  <a:latin typeface="Poppins Bold"/>
                  <a:ea typeface="Poppins Bold"/>
                  <a:cs typeface="Poppins Bold"/>
                  <a:sym typeface="Poppins Bold"/>
                </a:rPr>
                <a:t>Voltage!</a:t>
              </a:r>
            </a:p>
          </p:txBody>
        </p:sp>
      </p:grpSp>
      <p:sp>
        <p:nvSpPr>
          <p:cNvPr id="31" name="TextBox 31"/>
          <p:cNvSpPr txBox="1"/>
          <p:nvPr/>
        </p:nvSpPr>
        <p:spPr>
          <a:xfrm>
            <a:off x="168390" y="237658"/>
            <a:ext cx="8472095" cy="507060"/>
          </a:xfrm>
          <a:prstGeom prst="rect">
            <a:avLst/>
          </a:prstGeom>
        </p:spPr>
        <p:txBody>
          <a:bodyPr lIns="0" tIns="0" rIns="0" bIns="0" rtlCol="0" anchor="t">
            <a:spAutoFit/>
          </a:bodyPr>
          <a:lstStyle/>
          <a:p>
            <a:pPr marL="0" lvl="0" indent="0" algn="l">
              <a:lnSpc>
                <a:spcPts val="3758"/>
              </a:lnSpc>
              <a:spcBef>
                <a:spcPct val="0"/>
              </a:spcBef>
            </a:pPr>
            <a:r>
              <a:rPr lang="en-US" sz="3355" b="1" spc="-100">
                <a:solidFill>
                  <a:srgbClr val="FFFFFF"/>
                </a:solidFill>
                <a:latin typeface="Poppins Bold"/>
                <a:ea typeface="Poppins Bold"/>
                <a:cs typeface="Poppins Bold"/>
                <a:sym typeface="Poppins Bold"/>
              </a:rPr>
              <a:t>2.5 Ethernet Technology and Standards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a:off x="369551" y="2164958"/>
            <a:ext cx="6748377" cy="33338"/>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TextBox 6"/>
          <p:cNvSpPr txBox="1"/>
          <p:nvPr/>
        </p:nvSpPr>
        <p:spPr>
          <a:xfrm>
            <a:off x="369386" y="1341528"/>
            <a:ext cx="6516100"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Ethernet - Star Topology</a:t>
            </a:r>
          </a:p>
        </p:txBody>
      </p:sp>
      <p:sp>
        <p:nvSpPr>
          <p:cNvPr id="7" name="TextBox 7"/>
          <p:cNvSpPr txBox="1"/>
          <p:nvPr/>
        </p:nvSpPr>
        <p:spPr>
          <a:xfrm>
            <a:off x="369386" y="2258443"/>
            <a:ext cx="14867312" cy="1690420"/>
          </a:xfrm>
          <a:prstGeom prst="rect">
            <a:avLst/>
          </a:prstGeom>
        </p:spPr>
        <p:txBody>
          <a:bodyPr lIns="0" tIns="0" rIns="0" bIns="0" rtlCol="0" anchor="t">
            <a:spAutoFit/>
          </a:bodyPr>
          <a:lstStyle/>
          <a:p>
            <a:pPr algn="l">
              <a:lnSpc>
                <a:spcPts val="3427"/>
              </a:lnSpc>
            </a:pPr>
            <a:r>
              <a:rPr lang="en-US" sz="2448">
                <a:solidFill>
                  <a:srgbClr val="000000"/>
                </a:solidFill>
                <a:latin typeface="Open Sans"/>
                <a:ea typeface="Open Sans"/>
                <a:cs typeface="Open Sans"/>
                <a:sym typeface="Open Sans"/>
              </a:rPr>
              <a:t>No collision is possible in this case. </a:t>
            </a:r>
          </a:p>
          <a:p>
            <a:pPr algn="l">
              <a:lnSpc>
                <a:spcPts val="3427"/>
              </a:lnSpc>
            </a:pPr>
            <a:endParaRPr lang="en-US" sz="2448">
              <a:solidFill>
                <a:srgbClr val="000000"/>
              </a:solidFill>
              <a:latin typeface="Open Sans"/>
              <a:ea typeface="Open Sans"/>
              <a:cs typeface="Open Sans"/>
              <a:sym typeface="Open Sans"/>
            </a:endParaRPr>
          </a:p>
          <a:p>
            <a:pPr algn="l">
              <a:lnSpc>
                <a:spcPts val="3427"/>
              </a:lnSpc>
              <a:spcBef>
                <a:spcPct val="0"/>
              </a:spcBef>
            </a:pPr>
            <a:r>
              <a:rPr lang="en-US" sz="2448">
                <a:solidFill>
                  <a:srgbClr val="000000"/>
                </a:solidFill>
                <a:latin typeface="Open Sans"/>
                <a:ea typeface="Open Sans"/>
                <a:cs typeface="Open Sans"/>
                <a:sym typeface="Open Sans"/>
              </a:rPr>
              <a:t>Due to the possibility of significant activity, the switch must have the capability to store an incoming message in a buffer until the cable becomes available for transmission to occur.</a:t>
            </a:r>
          </a:p>
        </p:txBody>
      </p:sp>
      <p:grpSp>
        <p:nvGrpSpPr>
          <p:cNvPr id="8" name="Group 8"/>
          <p:cNvGrpSpPr/>
          <p:nvPr/>
        </p:nvGrpSpPr>
        <p:grpSpPr>
          <a:xfrm>
            <a:off x="6290945" y="4577513"/>
            <a:ext cx="5921771" cy="4513348"/>
            <a:chOff x="0" y="0"/>
            <a:chExt cx="7895695" cy="6017797"/>
          </a:xfrm>
        </p:grpSpPr>
        <p:sp>
          <p:nvSpPr>
            <p:cNvPr id="9" name="Freeform 9"/>
            <p:cNvSpPr/>
            <p:nvPr/>
          </p:nvSpPr>
          <p:spPr>
            <a:xfrm>
              <a:off x="5683127" y="3691005"/>
              <a:ext cx="2212568" cy="2326792"/>
            </a:xfrm>
            <a:custGeom>
              <a:avLst/>
              <a:gdLst/>
              <a:ahLst/>
              <a:cxnLst/>
              <a:rect l="l" t="t" r="r" b="b"/>
              <a:pathLst>
                <a:path w="2212568" h="2326792">
                  <a:moveTo>
                    <a:pt x="0" y="0"/>
                  </a:moveTo>
                  <a:lnTo>
                    <a:pt x="2212568" y="0"/>
                  </a:lnTo>
                  <a:lnTo>
                    <a:pt x="2212568" y="2326792"/>
                  </a:lnTo>
                  <a:lnTo>
                    <a:pt x="0" y="23267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0" name="Freeform 10"/>
            <p:cNvSpPr/>
            <p:nvPr/>
          </p:nvSpPr>
          <p:spPr>
            <a:xfrm flipH="1">
              <a:off x="0" y="3691005"/>
              <a:ext cx="2212568" cy="2326792"/>
            </a:xfrm>
            <a:custGeom>
              <a:avLst/>
              <a:gdLst/>
              <a:ahLst/>
              <a:cxnLst/>
              <a:rect l="l" t="t" r="r" b="b"/>
              <a:pathLst>
                <a:path w="2212568" h="2326792">
                  <a:moveTo>
                    <a:pt x="2212568" y="0"/>
                  </a:moveTo>
                  <a:lnTo>
                    <a:pt x="0" y="0"/>
                  </a:lnTo>
                  <a:lnTo>
                    <a:pt x="0" y="2326792"/>
                  </a:lnTo>
                  <a:lnTo>
                    <a:pt x="2212568" y="2326792"/>
                  </a:lnTo>
                  <a:lnTo>
                    <a:pt x="221256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1" name="Freeform 11"/>
            <p:cNvSpPr/>
            <p:nvPr/>
          </p:nvSpPr>
          <p:spPr>
            <a:xfrm>
              <a:off x="2212568" y="2682984"/>
              <a:ext cx="3470559" cy="675181"/>
            </a:xfrm>
            <a:custGeom>
              <a:avLst/>
              <a:gdLst/>
              <a:ahLst/>
              <a:cxnLst/>
              <a:rect l="l" t="t" r="r" b="b"/>
              <a:pathLst>
                <a:path w="3470559" h="675181">
                  <a:moveTo>
                    <a:pt x="0" y="0"/>
                  </a:moveTo>
                  <a:lnTo>
                    <a:pt x="3470559" y="0"/>
                  </a:lnTo>
                  <a:lnTo>
                    <a:pt x="3470559" y="675181"/>
                  </a:lnTo>
                  <a:lnTo>
                    <a:pt x="0" y="6751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2" name="AutoShape 12"/>
            <p:cNvSpPr/>
            <p:nvPr/>
          </p:nvSpPr>
          <p:spPr>
            <a:xfrm flipH="1">
              <a:off x="2212568" y="3358165"/>
              <a:ext cx="1735279" cy="1496236"/>
            </a:xfrm>
            <a:prstGeom prst="line">
              <a:avLst/>
            </a:prstGeom>
            <a:ln w="64049" cap="flat">
              <a:solidFill>
                <a:srgbClr val="FF1495"/>
              </a:solidFill>
              <a:prstDash val="solid"/>
              <a:headEnd type="none" w="sm" len="sm"/>
              <a:tailEnd type="none" w="sm" len="sm"/>
            </a:ln>
          </p:spPr>
          <p:txBody>
            <a:bodyPr/>
            <a:lstStyle/>
            <a:p>
              <a:endParaRPr lang="en-PH"/>
            </a:p>
          </p:txBody>
        </p:sp>
        <p:sp>
          <p:nvSpPr>
            <p:cNvPr id="13" name="AutoShape 13"/>
            <p:cNvSpPr/>
            <p:nvPr/>
          </p:nvSpPr>
          <p:spPr>
            <a:xfrm>
              <a:off x="3947847" y="3358165"/>
              <a:ext cx="1735279" cy="1496236"/>
            </a:xfrm>
            <a:prstGeom prst="line">
              <a:avLst/>
            </a:prstGeom>
            <a:ln w="64049" cap="flat">
              <a:solidFill>
                <a:srgbClr val="FF1495"/>
              </a:solidFill>
              <a:prstDash val="solid"/>
              <a:headEnd type="none" w="sm" len="sm"/>
              <a:tailEnd type="none" w="sm" len="sm"/>
            </a:ln>
          </p:spPr>
          <p:txBody>
            <a:bodyPr/>
            <a:lstStyle/>
            <a:p>
              <a:endParaRPr lang="en-PH"/>
            </a:p>
          </p:txBody>
        </p:sp>
        <p:sp>
          <p:nvSpPr>
            <p:cNvPr id="14" name="Freeform 14"/>
            <p:cNvSpPr/>
            <p:nvPr/>
          </p:nvSpPr>
          <p:spPr>
            <a:xfrm rot="-10800000" flipV="1">
              <a:off x="0" y="0"/>
              <a:ext cx="2212568" cy="2326792"/>
            </a:xfrm>
            <a:custGeom>
              <a:avLst/>
              <a:gdLst/>
              <a:ahLst/>
              <a:cxnLst/>
              <a:rect l="l" t="t" r="r" b="b"/>
              <a:pathLst>
                <a:path w="2212568" h="2326792">
                  <a:moveTo>
                    <a:pt x="0" y="2326792"/>
                  </a:moveTo>
                  <a:lnTo>
                    <a:pt x="2212568" y="2326792"/>
                  </a:lnTo>
                  <a:lnTo>
                    <a:pt x="2212568" y="0"/>
                  </a:lnTo>
                  <a:lnTo>
                    <a:pt x="0" y="0"/>
                  </a:lnTo>
                  <a:lnTo>
                    <a:pt x="0" y="232679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5" name="Freeform 15"/>
            <p:cNvSpPr/>
            <p:nvPr/>
          </p:nvSpPr>
          <p:spPr>
            <a:xfrm rot="-10800000" flipH="1" flipV="1">
              <a:off x="5683127" y="0"/>
              <a:ext cx="2212568" cy="2326792"/>
            </a:xfrm>
            <a:custGeom>
              <a:avLst/>
              <a:gdLst/>
              <a:ahLst/>
              <a:cxnLst/>
              <a:rect l="l" t="t" r="r" b="b"/>
              <a:pathLst>
                <a:path w="2212568" h="2326792">
                  <a:moveTo>
                    <a:pt x="2212568" y="2326792"/>
                  </a:moveTo>
                  <a:lnTo>
                    <a:pt x="0" y="2326792"/>
                  </a:lnTo>
                  <a:lnTo>
                    <a:pt x="0" y="0"/>
                  </a:lnTo>
                  <a:lnTo>
                    <a:pt x="2212568" y="0"/>
                  </a:lnTo>
                  <a:lnTo>
                    <a:pt x="2212568" y="232679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6" name="AutoShape 16"/>
            <p:cNvSpPr/>
            <p:nvPr/>
          </p:nvSpPr>
          <p:spPr>
            <a:xfrm flipV="1">
              <a:off x="3947847" y="1163396"/>
              <a:ext cx="1735279" cy="1496236"/>
            </a:xfrm>
            <a:prstGeom prst="line">
              <a:avLst/>
            </a:prstGeom>
            <a:ln w="64049" cap="flat">
              <a:solidFill>
                <a:srgbClr val="FF1495"/>
              </a:solidFill>
              <a:prstDash val="solid"/>
              <a:headEnd type="none" w="sm" len="sm"/>
              <a:tailEnd type="none" w="sm" len="sm"/>
            </a:ln>
          </p:spPr>
          <p:txBody>
            <a:bodyPr/>
            <a:lstStyle/>
            <a:p>
              <a:endParaRPr lang="en-PH"/>
            </a:p>
          </p:txBody>
        </p:sp>
        <p:sp>
          <p:nvSpPr>
            <p:cNvPr id="17" name="AutoShape 17"/>
            <p:cNvSpPr/>
            <p:nvPr/>
          </p:nvSpPr>
          <p:spPr>
            <a:xfrm flipH="1" flipV="1">
              <a:off x="2212568" y="1163396"/>
              <a:ext cx="1735279" cy="1496236"/>
            </a:xfrm>
            <a:prstGeom prst="line">
              <a:avLst/>
            </a:prstGeom>
            <a:ln w="64049" cap="flat">
              <a:solidFill>
                <a:srgbClr val="FF1495"/>
              </a:solidFill>
              <a:prstDash val="solid"/>
              <a:headEnd type="none" w="sm" len="sm"/>
              <a:tailEnd type="none" w="sm" len="sm"/>
            </a:ln>
          </p:spPr>
          <p:txBody>
            <a:bodyPr/>
            <a:lstStyle/>
            <a:p>
              <a:endParaRPr lang="en-PH"/>
            </a:p>
          </p:txBody>
        </p:sp>
      </p:grpSp>
      <p:sp>
        <p:nvSpPr>
          <p:cNvPr id="18" name="TextBox 18"/>
          <p:cNvSpPr txBox="1"/>
          <p:nvPr/>
        </p:nvSpPr>
        <p:spPr>
          <a:xfrm>
            <a:off x="7363975" y="9316757"/>
            <a:ext cx="3775711" cy="570193"/>
          </a:xfrm>
          <a:prstGeom prst="rect">
            <a:avLst/>
          </a:prstGeom>
        </p:spPr>
        <p:txBody>
          <a:bodyPr lIns="0" tIns="0" rIns="0" bIns="0" rtlCol="0" anchor="t">
            <a:spAutoFit/>
          </a:bodyPr>
          <a:lstStyle/>
          <a:p>
            <a:pPr marL="0" lvl="0" indent="0" algn="ctr">
              <a:lnSpc>
                <a:spcPts val="4458"/>
              </a:lnSpc>
              <a:spcBef>
                <a:spcPct val="0"/>
              </a:spcBef>
            </a:pPr>
            <a:r>
              <a:rPr lang="en-US" sz="3184" b="1">
                <a:solidFill>
                  <a:srgbClr val="642EC7"/>
                </a:solidFill>
                <a:latin typeface="Poppins Bold"/>
                <a:ea typeface="Poppins Bold"/>
                <a:cs typeface="Poppins Bold"/>
                <a:sym typeface="Poppins Bold"/>
              </a:rPr>
              <a:t>Star Topology</a:t>
            </a:r>
          </a:p>
        </p:txBody>
      </p:sp>
      <p:sp>
        <p:nvSpPr>
          <p:cNvPr id="19" name="TextBox 19"/>
          <p:cNvSpPr txBox="1"/>
          <p:nvPr/>
        </p:nvSpPr>
        <p:spPr>
          <a:xfrm>
            <a:off x="8817050" y="5788313"/>
            <a:ext cx="1063775" cy="404545"/>
          </a:xfrm>
          <a:prstGeom prst="rect">
            <a:avLst/>
          </a:prstGeom>
        </p:spPr>
        <p:txBody>
          <a:bodyPr lIns="0" tIns="0" rIns="0" bIns="0" rtlCol="0" anchor="t">
            <a:spAutoFit/>
          </a:bodyPr>
          <a:lstStyle/>
          <a:p>
            <a:pPr algn="l">
              <a:lnSpc>
                <a:spcPts val="3427"/>
              </a:lnSpc>
              <a:spcBef>
                <a:spcPct val="0"/>
              </a:spcBef>
            </a:pPr>
            <a:r>
              <a:rPr lang="en-US" sz="2448">
                <a:solidFill>
                  <a:srgbClr val="000000"/>
                </a:solidFill>
                <a:latin typeface="Open Sans"/>
                <a:ea typeface="Open Sans"/>
                <a:cs typeface="Open Sans"/>
                <a:sym typeface="Open Sans"/>
              </a:rPr>
              <a:t>Switch</a:t>
            </a:r>
          </a:p>
        </p:txBody>
      </p:sp>
      <p:sp>
        <p:nvSpPr>
          <p:cNvPr id="20" name="TextBox 20"/>
          <p:cNvSpPr txBox="1"/>
          <p:nvPr/>
        </p:nvSpPr>
        <p:spPr>
          <a:xfrm>
            <a:off x="168390" y="237658"/>
            <a:ext cx="8472095" cy="507060"/>
          </a:xfrm>
          <a:prstGeom prst="rect">
            <a:avLst/>
          </a:prstGeom>
        </p:spPr>
        <p:txBody>
          <a:bodyPr lIns="0" tIns="0" rIns="0" bIns="0" rtlCol="0" anchor="t">
            <a:spAutoFit/>
          </a:bodyPr>
          <a:lstStyle/>
          <a:p>
            <a:pPr marL="0" lvl="0" indent="0" algn="l">
              <a:lnSpc>
                <a:spcPts val="3758"/>
              </a:lnSpc>
              <a:spcBef>
                <a:spcPct val="0"/>
              </a:spcBef>
            </a:pPr>
            <a:r>
              <a:rPr lang="en-US" sz="3355" b="1" spc="-100">
                <a:solidFill>
                  <a:srgbClr val="FFFFFF"/>
                </a:solidFill>
                <a:latin typeface="Poppins Bold"/>
                <a:ea typeface="Poppins Bold"/>
                <a:cs typeface="Poppins Bold"/>
                <a:sym typeface="Poppins Bold"/>
              </a:rPr>
              <a:t>2.5 Ethernet Technology and Standards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grpSp>
        <p:nvGrpSpPr>
          <p:cNvPr id="3" name="Group 3"/>
          <p:cNvGrpSpPr/>
          <p:nvPr/>
        </p:nvGrpSpPr>
        <p:grpSpPr>
          <a:xfrm>
            <a:off x="0" y="-36799"/>
            <a:ext cx="9251830" cy="1065499"/>
            <a:chOff x="0" y="0"/>
            <a:chExt cx="3442595" cy="396471"/>
          </a:xfrm>
        </p:grpSpPr>
        <p:sp>
          <p:nvSpPr>
            <p:cNvPr id="4" name="Freeform 4"/>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5" name="TextBox 5"/>
          <p:cNvSpPr txBox="1"/>
          <p:nvPr/>
        </p:nvSpPr>
        <p:spPr>
          <a:xfrm>
            <a:off x="172815" y="148704"/>
            <a:ext cx="8628588" cy="684969"/>
          </a:xfrm>
          <a:prstGeom prst="rect">
            <a:avLst/>
          </a:prstGeom>
        </p:spPr>
        <p:txBody>
          <a:bodyPr lIns="0" tIns="0" rIns="0" bIns="0" rtlCol="0" anchor="t">
            <a:spAutoFit/>
          </a:bodyPr>
          <a:lstStyle/>
          <a:p>
            <a:pPr marL="0" lvl="0" indent="0" algn="l">
              <a:lnSpc>
                <a:spcPts val="5030"/>
              </a:lnSpc>
              <a:spcBef>
                <a:spcPct val="0"/>
              </a:spcBef>
            </a:pPr>
            <a:r>
              <a:rPr lang="en-US" sz="4491" b="1" spc="-134">
                <a:solidFill>
                  <a:srgbClr val="FFFFFF"/>
                </a:solidFill>
                <a:latin typeface="Poppins Bold"/>
                <a:ea typeface="Poppins Bold"/>
                <a:cs typeface="Poppins Bold"/>
                <a:sym typeface="Poppins Bold"/>
              </a:rPr>
              <a:t>2.6 Architecture of the Internet</a:t>
            </a:r>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2520798" y="3104378"/>
            <a:ext cx="3528111" cy="2315323"/>
            <a:chOff x="0" y="0"/>
            <a:chExt cx="812800" cy="533400"/>
          </a:xfrm>
        </p:grpSpPr>
        <p:sp>
          <p:nvSpPr>
            <p:cNvPr id="8" name="Freeform 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E59"/>
            </a:solidFill>
          </p:spPr>
          <p:txBody>
            <a:bodyPr/>
            <a:lstStyle/>
            <a:p>
              <a:endParaRPr lang="en-PH"/>
            </a:p>
          </p:txBody>
        </p:sp>
        <p:sp>
          <p:nvSpPr>
            <p:cNvPr id="9" name="TextBox 9"/>
            <p:cNvSpPr txBox="1"/>
            <p:nvPr/>
          </p:nvSpPr>
          <p:spPr>
            <a:xfrm>
              <a:off x="38100" y="60325"/>
              <a:ext cx="736600" cy="396875"/>
            </a:xfrm>
            <a:prstGeom prst="rect">
              <a:avLst/>
            </a:prstGeom>
          </p:spPr>
          <p:txBody>
            <a:bodyPr lIns="51588" tIns="51588" rIns="51588" bIns="51588" rtlCol="0" anchor="ctr"/>
            <a:lstStyle/>
            <a:p>
              <a:pPr algn="ctr">
                <a:lnSpc>
                  <a:spcPts val="2595"/>
                </a:lnSpc>
              </a:pPr>
              <a:endParaRPr/>
            </a:p>
          </p:txBody>
        </p:sp>
      </p:grpSp>
      <p:sp>
        <p:nvSpPr>
          <p:cNvPr id="10" name="Freeform 10"/>
          <p:cNvSpPr/>
          <p:nvPr/>
        </p:nvSpPr>
        <p:spPr>
          <a:xfrm>
            <a:off x="3382404" y="3271258"/>
            <a:ext cx="1804897" cy="1932956"/>
          </a:xfrm>
          <a:custGeom>
            <a:avLst/>
            <a:gdLst/>
            <a:ahLst/>
            <a:cxnLst/>
            <a:rect l="l" t="t" r="r" b="b"/>
            <a:pathLst>
              <a:path w="1804897" h="1932956">
                <a:moveTo>
                  <a:pt x="0" y="0"/>
                </a:moveTo>
                <a:lnTo>
                  <a:pt x="1804898" y="0"/>
                </a:lnTo>
                <a:lnTo>
                  <a:pt x="1804898" y="1932956"/>
                </a:lnTo>
                <a:lnTo>
                  <a:pt x="0" y="19329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1" name="Freeform 11"/>
          <p:cNvSpPr/>
          <p:nvPr/>
        </p:nvSpPr>
        <p:spPr>
          <a:xfrm>
            <a:off x="1028700" y="4308029"/>
            <a:ext cx="2914662" cy="2725209"/>
          </a:xfrm>
          <a:custGeom>
            <a:avLst/>
            <a:gdLst/>
            <a:ahLst/>
            <a:cxnLst/>
            <a:rect l="l" t="t" r="r" b="b"/>
            <a:pathLst>
              <a:path w="2914662" h="2725209">
                <a:moveTo>
                  <a:pt x="0" y="0"/>
                </a:moveTo>
                <a:lnTo>
                  <a:pt x="2914662" y="0"/>
                </a:lnTo>
                <a:lnTo>
                  <a:pt x="2914662" y="2725209"/>
                </a:lnTo>
                <a:lnTo>
                  <a:pt x="0" y="27252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2" name="TextBox 12"/>
          <p:cNvSpPr txBox="1"/>
          <p:nvPr/>
        </p:nvSpPr>
        <p:spPr>
          <a:xfrm>
            <a:off x="7368396" y="1906934"/>
            <a:ext cx="42774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The Internet</a:t>
            </a:r>
          </a:p>
        </p:txBody>
      </p:sp>
      <p:sp>
        <p:nvSpPr>
          <p:cNvPr id="13" name="TextBox 13"/>
          <p:cNvSpPr txBox="1"/>
          <p:nvPr/>
        </p:nvSpPr>
        <p:spPr>
          <a:xfrm>
            <a:off x="2425813" y="990600"/>
            <a:ext cx="1891644" cy="357934"/>
          </a:xfrm>
          <a:prstGeom prst="rect">
            <a:avLst/>
          </a:prstGeom>
        </p:spPr>
        <p:txBody>
          <a:bodyPr lIns="0" tIns="0" rIns="0" bIns="0" rtlCol="0" anchor="t">
            <a:spAutoFit/>
          </a:bodyPr>
          <a:lstStyle/>
          <a:p>
            <a:pPr algn="l">
              <a:lnSpc>
                <a:spcPts val="2938"/>
              </a:lnSpc>
              <a:spcBef>
                <a:spcPct val="0"/>
              </a:spcBef>
            </a:pPr>
            <a:r>
              <a:rPr lang="en-US" sz="2098">
                <a:solidFill>
                  <a:srgbClr val="000000"/>
                </a:solidFill>
                <a:latin typeface="Open Sans"/>
                <a:ea typeface="Open Sans"/>
                <a:cs typeface="Open Sans"/>
                <a:sym typeface="Open Sans"/>
              </a:rPr>
              <a:t>=Internetwork</a:t>
            </a:r>
          </a:p>
        </p:txBody>
      </p:sp>
      <p:sp>
        <p:nvSpPr>
          <p:cNvPr id="14" name="TextBox 14"/>
          <p:cNvSpPr txBox="1"/>
          <p:nvPr/>
        </p:nvSpPr>
        <p:spPr>
          <a:xfrm>
            <a:off x="2979901" y="5300537"/>
            <a:ext cx="2719487" cy="702092"/>
          </a:xfrm>
          <a:prstGeom prst="rect">
            <a:avLst/>
          </a:prstGeom>
        </p:spPr>
        <p:txBody>
          <a:bodyPr lIns="0" tIns="0" rIns="0" bIns="0" rtlCol="0" anchor="t">
            <a:spAutoFit/>
          </a:bodyPr>
          <a:lstStyle/>
          <a:p>
            <a:pPr algn="ctr">
              <a:lnSpc>
                <a:spcPts val="2873"/>
              </a:lnSpc>
            </a:pPr>
            <a:r>
              <a:rPr lang="en-US" sz="2052">
                <a:solidFill>
                  <a:srgbClr val="000000"/>
                </a:solidFill>
                <a:latin typeface="Open Sans"/>
                <a:ea typeface="Open Sans"/>
                <a:cs typeface="Open Sans"/>
                <a:sym typeface="Open Sans"/>
              </a:rPr>
              <a:t>Local Area Network (LAN)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385053" y="2378639"/>
            <a:ext cx="5079188" cy="35828"/>
          </a:xfrm>
          <a:prstGeom prst="line">
            <a:avLst/>
          </a:prstGeom>
          <a:ln w="66675" cap="rnd">
            <a:solidFill>
              <a:srgbClr val="642EC7"/>
            </a:solidFill>
            <a:prstDash val="solid"/>
            <a:headEnd type="none" w="sm" len="sm"/>
            <a:tailEnd type="oval" w="lg" len="lg"/>
          </a:ln>
        </p:spPr>
        <p:txBody>
          <a:bodyPr/>
          <a:lstStyle/>
          <a:p>
            <a:endParaRPr lang="en-PH"/>
          </a:p>
        </p:txBody>
      </p:sp>
      <p:sp>
        <p:nvSpPr>
          <p:cNvPr id="5" name="AutoShape 5"/>
          <p:cNvSpPr/>
          <p:nvPr/>
        </p:nvSpPr>
        <p:spPr>
          <a:xfrm flipV="1">
            <a:off x="5464241" y="2345301"/>
            <a:ext cx="1617935" cy="1"/>
          </a:xfrm>
          <a:prstGeom prst="line">
            <a:avLst/>
          </a:prstGeom>
          <a:ln w="66675" cap="rnd">
            <a:solidFill>
              <a:srgbClr val="F2F2F2"/>
            </a:solidFill>
            <a:prstDash val="solid"/>
            <a:headEnd type="none" w="sm" len="sm"/>
            <a:tailEnd type="none" w="sm" len="sm"/>
          </a:ln>
        </p:spPr>
        <p:txBody>
          <a:bodyPr/>
          <a:lstStyle/>
          <a:p>
            <a:endParaRPr lang="en-PH"/>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7" name="TextBox 7"/>
          <p:cNvSpPr txBox="1"/>
          <p:nvPr/>
        </p:nvSpPr>
        <p:spPr>
          <a:xfrm>
            <a:off x="384809" y="1627751"/>
            <a:ext cx="1339473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Wide Area Network </a:t>
            </a:r>
          </a:p>
        </p:txBody>
      </p:sp>
      <p:sp>
        <p:nvSpPr>
          <p:cNvPr id="8" name="TextBox 8"/>
          <p:cNvSpPr txBox="1"/>
          <p:nvPr/>
        </p:nvSpPr>
        <p:spPr>
          <a:xfrm>
            <a:off x="414068" y="2564271"/>
            <a:ext cx="13474852" cy="439894"/>
          </a:xfrm>
          <a:prstGeom prst="rect">
            <a:avLst/>
          </a:prstGeom>
        </p:spPr>
        <p:txBody>
          <a:bodyPr lIns="0" tIns="0" rIns="0" bIns="0" rtlCol="0" anchor="t">
            <a:spAutoFit/>
          </a:bodyPr>
          <a:lstStyle/>
          <a:p>
            <a:pPr algn="l">
              <a:lnSpc>
                <a:spcPts val="3516"/>
              </a:lnSpc>
            </a:pPr>
            <a:r>
              <a:rPr lang="en-US" sz="2511">
                <a:solidFill>
                  <a:srgbClr val="000000"/>
                </a:solidFill>
                <a:latin typeface="Open Sans"/>
                <a:ea typeface="Open Sans"/>
                <a:cs typeface="Open Sans"/>
                <a:sym typeface="Open Sans"/>
              </a:rPr>
              <a:t>WAN is developed to allow computers in different organisations to be networked.</a:t>
            </a:r>
          </a:p>
        </p:txBody>
      </p:sp>
      <p:grpSp>
        <p:nvGrpSpPr>
          <p:cNvPr id="9" name="Group 9"/>
          <p:cNvGrpSpPr/>
          <p:nvPr/>
        </p:nvGrpSpPr>
        <p:grpSpPr>
          <a:xfrm>
            <a:off x="1989479" y="3175615"/>
            <a:ext cx="14309041" cy="6636481"/>
            <a:chOff x="0" y="0"/>
            <a:chExt cx="19078721" cy="8848642"/>
          </a:xfrm>
        </p:grpSpPr>
        <p:sp>
          <p:nvSpPr>
            <p:cNvPr id="10" name="TextBox 10"/>
            <p:cNvSpPr txBox="1"/>
            <p:nvPr/>
          </p:nvSpPr>
          <p:spPr>
            <a:xfrm>
              <a:off x="7888979" y="8335781"/>
              <a:ext cx="5132849" cy="512861"/>
            </a:xfrm>
            <a:prstGeom prst="rect">
              <a:avLst/>
            </a:prstGeom>
          </p:spPr>
          <p:txBody>
            <a:bodyPr lIns="0" tIns="0" rIns="0" bIns="0" rtlCol="0" anchor="t">
              <a:spAutoFit/>
            </a:bodyPr>
            <a:lstStyle/>
            <a:p>
              <a:pPr algn="ctr">
                <a:lnSpc>
                  <a:spcPts val="3239"/>
                </a:lnSpc>
              </a:pPr>
              <a:r>
                <a:rPr lang="en-US" sz="2313">
                  <a:solidFill>
                    <a:srgbClr val="000000"/>
                  </a:solidFill>
                  <a:latin typeface="Open Sans"/>
                  <a:ea typeface="Open Sans"/>
                  <a:cs typeface="Open Sans"/>
                  <a:sym typeface="Open Sans"/>
                </a:rPr>
                <a:t>Local Area Network (LAN)</a:t>
              </a:r>
            </a:p>
          </p:txBody>
        </p:sp>
        <p:grpSp>
          <p:nvGrpSpPr>
            <p:cNvPr id="11" name="Group 11"/>
            <p:cNvGrpSpPr/>
            <p:nvPr/>
          </p:nvGrpSpPr>
          <p:grpSpPr>
            <a:xfrm>
              <a:off x="0" y="443706"/>
              <a:ext cx="5358706" cy="3516651"/>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E59"/>
              </a:solidFill>
            </p:spPr>
            <p:txBody>
              <a:bodyPr/>
              <a:lstStyle/>
              <a:p>
                <a:endParaRPr lang="en-PH"/>
              </a:p>
            </p:txBody>
          </p:sp>
          <p:sp>
            <p:nvSpPr>
              <p:cNvPr id="13" name="TextBox 13"/>
              <p:cNvSpPr txBox="1"/>
              <p:nvPr/>
            </p:nvSpPr>
            <p:spPr>
              <a:xfrm>
                <a:off x="38100" y="60325"/>
                <a:ext cx="736600" cy="396875"/>
              </a:xfrm>
              <a:prstGeom prst="rect">
                <a:avLst/>
              </a:prstGeom>
            </p:spPr>
            <p:txBody>
              <a:bodyPr lIns="50800" tIns="50800" rIns="50800" bIns="50800" rtlCol="0" anchor="ctr"/>
              <a:lstStyle/>
              <a:p>
                <a:pPr algn="ctr">
                  <a:lnSpc>
                    <a:spcPts val="2595"/>
                  </a:lnSpc>
                </a:pPr>
                <a:endParaRPr/>
              </a:p>
            </p:txBody>
          </p:sp>
        </p:grpSp>
        <p:grpSp>
          <p:nvGrpSpPr>
            <p:cNvPr id="14" name="Group 14"/>
            <p:cNvGrpSpPr/>
            <p:nvPr/>
          </p:nvGrpSpPr>
          <p:grpSpPr>
            <a:xfrm>
              <a:off x="13801951" y="0"/>
              <a:ext cx="5276771" cy="3462881"/>
              <a:chOff x="0" y="0"/>
              <a:chExt cx="812800" cy="533400"/>
            </a:xfrm>
          </p:grpSpPr>
          <p:sp>
            <p:nvSpPr>
              <p:cNvPr id="15" name="Freeform 15"/>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1495"/>
              </a:solidFill>
            </p:spPr>
            <p:txBody>
              <a:bodyPr/>
              <a:lstStyle/>
              <a:p>
                <a:endParaRPr lang="en-PH"/>
              </a:p>
            </p:txBody>
          </p:sp>
          <p:sp>
            <p:nvSpPr>
              <p:cNvPr id="16" name="TextBox 16"/>
              <p:cNvSpPr txBox="1"/>
              <p:nvPr/>
            </p:nvSpPr>
            <p:spPr>
              <a:xfrm>
                <a:off x="38100" y="60325"/>
                <a:ext cx="736600" cy="396875"/>
              </a:xfrm>
              <a:prstGeom prst="rect">
                <a:avLst/>
              </a:prstGeom>
            </p:spPr>
            <p:txBody>
              <a:bodyPr lIns="35872" tIns="35872" rIns="35872" bIns="35872" rtlCol="0" anchor="ctr"/>
              <a:lstStyle/>
              <a:p>
                <a:pPr algn="ctr">
                  <a:lnSpc>
                    <a:spcPts val="2595"/>
                  </a:lnSpc>
                </a:pPr>
                <a:endParaRPr/>
              </a:p>
            </p:txBody>
          </p:sp>
        </p:grpSp>
        <p:grpSp>
          <p:nvGrpSpPr>
            <p:cNvPr id="17" name="Group 17"/>
            <p:cNvGrpSpPr/>
            <p:nvPr/>
          </p:nvGrpSpPr>
          <p:grpSpPr>
            <a:xfrm>
              <a:off x="7776498" y="4646621"/>
              <a:ext cx="4864897" cy="3192589"/>
              <a:chOff x="0" y="0"/>
              <a:chExt cx="812800" cy="533400"/>
            </a:xfrm>
          </p:grpSpPr>
          <p:sp>
            <p:nvSpPr>
              <p:cNvPr id="18" name="Freeform 1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19D97"/>
              </a:solidFill>
            </p:spPr>
            <p:txBody>
              <a:bodyPr/>
              <a:lstStyle/>
              <a:p>
                <a:endParaRPr lang="en-PH"/>
              </a:p>
            </p:txBody>
          </p:sp>
          <p:sp>
            <p:nvSpPr>
              <p:cNvPr id="19" name="TextBox 19"/>
              <p:cNvSpPr txBox="1"/>
              <p:nvPr/>
            </p:nvSpPr>
            <p:spPr>
              <a:xfrm>
                <a:off x="38100" y="60325"/>
                <a:ext cx="736600" cy="396875"/>
              </a:xfrm>
              <a:prstGeom prst="rect">
                <a:avLst/>
              </a:prstGeom>
            </p:spPr>
            <p:txBody>
              <a:bodyPr lIns="35527" tIns="35527" rIns="35527" bIns="35527" rtlCol="0" anchor="ctr"/>
              <a:lstStyle/>
              <a:p>
                <a:pPr algn="ctr">
                  <a:lnSpc>
                    <a:spcPts val="2595"/>
                  </a:lnSpc>
                </a:pPr>
                <a:endParaRPr/>
              </a:p>
            </p:txBody>
          </p:sp>
        </p:grpSp>
        <p:sp>
          <p:nvSpPr>
            <p:cNvPr id="20" name="Freeform 20"/>
            <p:cNvSpPr/>
            <p:nvPr/>
          </p:nvSpPr>
          <p:spPr>
            <a:xfrm>
              <a:off x="10997121" y="5786272"/>
              <a:ext cx="1198067" cy="1138164"/>
            </a:xfrm>
            <a:custGeom>
              <a:avLst/>
              <a:gdLst/>
              <a:ahLst/>
              <a:cxnLst/>
              <a:rect l="l" t="t" r="r" b="b"/>
              <a:pathLst>
                <a:path w="1198067" h="1138164">
                  <a:moveTo>
                    <a:pt x="0" y="0"/>
                  </a:moveTo>
                  <a:lnTo>
                    <a:pt x="1198068" y="0"/>
                  </a:lnTo>
                  <a:lnTo>
                    <a:pt x="1198068" y="1138164"/>
                  </a:lnTo>
                  <a:lnTo>
                    <a:pt x="0" y="11381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1" name="Freeform 21"/>
            <p:cNvSpPr/>
            <p:nvPr/>
          </p:nvSpPr>
          <p:spPr>
            <a:xfrm>
              <a:off x="8762252" y="5564691"/>
              <a:ext cx="595512" cy="486087"/>
            </a:xfrm>
            <a:custGeom>
              <a:avLst/>
              <a:gdLst/>
              <a:ahLst/>
              <a:cxnLst/>
              <a:rect l="l" t="t" r="r" b="b"/>
              <a:pathLst>
                <a:path w="595512" h="486087">
                  <a:moveTo>
                    <a:pt x="0" y="0"/>
                  </a:moveTo>
                  <a:lnTo>
                    <a:pt x="595512" y="0"/>
                  </a:lnTo>
                  <a:lnTo>
                    <a:pt x="595512" y="486087"/>
                  </a:lnTo>
                  <a:lnTo>
                    <a:pt x="0" y="4860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22" name="Freeform 22"/>
            <p:cNvSpPr/>
            <p:nvPr/>
          </p:nvSpPr>
          <p:spPr>
            <a:xfrm>
              <a:off x="8762252" y="6158540"/>
              <a:ext cx="595512" cy="486087"/>
            </a:xfrm>
            <a:custGeom>
              <a:avLst/>
              <a:gdLst/>
              <a:ahLst/>
              <a:cxnLst/>
              <a:rect l="l" t="t" r="r" b="b"/>
              <a:pathLst>
                <a:path w="595512" h="486087">
                  <a:moveTo>
                    <a:pt x="0" y="0"/>
                  </a:moveTo>
                  <a:lnTo>
                    <a:pt x="595512" y="0"/>
                  </a:lnTo>
                  <a:lnTo>
                    <a:pt x="595512" y="486087"/>
                  </a:lnTo>
                  <a:lnTo>
                    <a:pt x="0" y="4860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23" name="AutoShape 23"/>
            <p:cNvSpPr/>
            <p:nvPr/>
          </p:nvSpPr>
          <p:spPr>
            <a:xfrm>
              <a:off x="9411215" y="5770522"/>
              <a:ext cx="978894" cy="7768"/>
            </a:xfrm>
            <a:prstGeom prst="line">
              <a:avLst/>
            </a:prstGeom>
            <a:ln w="14692" cap="flat">
              <a:solidFill>
                <a:srgbClr val="F2F2F2"/>
              </a:solidFill>
              <a:prstDash val="solid"/>
              <a:headEnd type="oval" w="lg" len="lg"/>
              <a:tailEnd type="oval" w="lg" len="lg"/>
            </a:ln>
          </p:spPr>
          <p:txBody>
            <a:bodyPr/>
            <a:lstStyle/>
            <a:p>
              <a:endParaRPr lang="en-PH"/>
            </a:p>
          </p:txBody>
        </p:sp>
        <p:sp>
          <p:nvSpPr>
            <p:cNvPr id="24" name="AutoShape 24"/>
            <p:cNvSpPr/>
            <p:nvPr/>
          </p:nvSpPr>
          <p:spPr>
            <a:xfrm>
              <a:off x="9411215" y="6355354"/>
              <a:ext cx="978894" cy="7768"/>
            </a:xfrm>
            <a:prstGeom prst="line">
              <a:avLst/>
            </a:prstGeom>
            <a:ln w="14692" cap="flat">
              <a:solidFill>
                <a:srgbClr val="F2F2F2"/>
              </a:solidFill>
              <a:prstDash val="solid"/>
              <a:headEnd type="oval" w="lg" len="lg"/>
              <a:tailEnd type="none" w="sm" len="sm"/>
            </a:ln>
          </p:spPr>
          <p:txBody>
            <a:bodyPr/>
            <a:lstStyle/>
            <a:p>
              <a:endParaRPr lang="en-PH"/>
            </a:p>
          </p:txBody>
        </p:sp>
        <p:sp>
          <p:nvSpPr>
            <p:cNvPr id="25" name="AutoShape 25"/>
            <p:cNvSpPr/>
            <p:nvPr/>
          </p:nvSpPr>
          <p:spPr>
            <a:xfrm>
              <a:off x="10382064" y="5786272"/>
              <a:ext cx="63" cy="1266931"/>
            </a:xfrm>
            <a:prstGeom prst="line">
              <a:avLst/>
            </a:prstGeom>
            <a:ln w="14692" cap="flat">
              <a:solidFill>
                <a:srgbClr val="F2F2F2"/>
              </a:solidFill>
              <a:prstDash val="solid"/>
              <a:headEnd type="none" w="sm" len="sm"/>
              <a:tailEnd type="none" w="sm" len="sm"/>
            </a:ln>
          </p:spPr>
          <p:txBody>
            <a:bodyPr/>
            <a:lstStyle/>
            <a:p>
              <a:endParaRPr lang="en-PH"/>
            </a:p>
          </p:txBody>
        </p:sp>
        <p:sp>
          <p:nvSpPr>
            <p:cNvPr id="26" name="AutoShape 26"/>
            <p:cNvSpPr/>
            <p:nvPr/>
          </p:nvSpPr>
          <p:spPr>
            <a:xfrm flipV="1">
              <a:off x="10390173" y="6359238"/>
              <a:ext cx="600674" cy="3884"/>
            </a:xfrm>
            <a:prstGeom prst="line">
              <a:avLst/>
            </a:prstGeom>
            <a:ln w="14692" cap="flat">
              <a:solidFill>
                <a:srgbClr val="F2F2F2"/>
              </a:solidFill>
              <a:prstDash val="solid"/>
              <a:headEnd type="none" w="sm" len="sm"/>
              <a:tailEnd type="none" w="sm" len="sm"/>
            </a:ln>
          </p:spPr>
          <p:txBody>
            <a:bodyPr/>
            <a:lstStyle/>
            <a:p>
              <a:endParaRPr lang="en-PH"/>
            </a:p>
          </p:txBody>
        </p:sp>
        <p:grpSp>
          <p:nvGrpSpPr>
            <p:cNvPr id="27" name="Group 27"/>
            <p:cNvGrpSpPr/>
            <p:nvPr/>
          </p:nvGrpSpPr>
          <p:grpSpPr>
            <a:xfrm>
              <a:off x="7702353" y="4895939"/>
              <a:ext cx="5242001" cy="3440063"/>
              <a:chOff x="0" y="0"/>
              <a:chExt cx="812800" cy="533400"/>
            </a:xfrm>
          </p:grpSpPr>
          <p:sp>
            <p:nvSpPr>
              <p:cNvPr id="28" name="Freeform 2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19D97"/>
              </a:solidFill>
            </p:spPr>
            <p:txBody>
              <a:bodyPr/>
              <a:lstStyle/>
              <a:p>
                <a:endParaRPr lang="en-PH"/>
              </a:p>
            </p:txBody>
          </p:sp>
          <p:sp>
            <p:nvSpPr>
              <p:cNvPr id="29" name="TextBox 29"/>
              <p:cNvSpPr txBox="1"/>
              <p:nvPr/>
            </p:nvSpPr>
            <p:spPr>
              <a:xfrm>
                <a:off x="38100" y="60325"/>
                <a:ext cx="736600" cy="396875"/>
              </a:xfrm>
              <a:prstGeom prst="rect">
                <a:avLst/>
              </a:prstGeom>
            </p:spPr>
            <p:txBody>
              <a:bodyPr lIns="35527" tIns="35527" rIns="35527" bIns="35527" rtlCol="0" anchor="ctr"/>
              <a:lstStyle/>
              <a:p>
                <a:pPr algn="ctr">
                  <a:lnSpc>
                    <a:spcPts val="2595"/>
                  </a:lnSpc>
                </a:pPr>
                <a:endParaRPr/>
              </a:p>
            </p:txBody>
          </p:sp>
        </p:grpSp>
        <p:sp>
          <p:nvSpPr>
            <p:cNvPr id="30" name="AutoShape 30"/>
            <p:cNvSpPr/>
            <p:nvPr/>
          </p:nvSpPr>
          <p:spPr>
            <a:xfrm>
              <a:off x="5456267" y="1918935"/>
              <a:ext cx="3954902" cy="2796493"/>
            </a:xfrm>
            <a:prstGeom prst="line">
              <a:avLst/>
            </a:prstGeom>
            <a:ln w="44075" cap="flat">
              <a:solidFill>
                <a:srgbClr val="3F4042"/>
              </a:solidFill>
              <a:prstDash val="solid"/>
              <a:headEnd type="none" w="sm" len="sm"/>
              <a:tailEnd type="none" w="sm" len="sm"/>
            </a:ln>
          </p:spPr>
          <p:txBody>
            <a:bodyPr/>
            <a:lstStyle/>
            <a:p>
              <a:endParaRPr lang="en-PH"/>
            </a:p>
          </p:txBody>
        </p:sp>
        <p:sp>
          <p:nvSpPr>
            <p:cNvPr id="31" name="AutoShape 31"/>
            <p:cNvSpPr/>
            <p:nvPr/>
          </p:nvSpPr>
          <p:spPr>
            <a:xfrm flipH="1">
              <a:off x="11456462" y="2050035"/>
              <a:ext cx="2716976" cy="2665393"/>
            </a:xfrm>
            <a:prstGeom prst="line">
              <a:avLst/>
            </a:prstGeom>
            <a:ln w="44075" cap="flat">
              <a:solidFill>
                <a:srgbClr val="3F4042"/>
              </a:solidFill>
              <a:prstDash val="solid"/>
              <a:headEnd type="none" w="sm" len="sm"/>
              <a:tailEnd type="none" w="sm" len="sm"/>
            </a:ln>
          </p:spPr>
          <p:txBody>
            <a:bodyPr/>
            <a:lstStyle/>
            <a:p>
              <a:endParaRPr lang="en-PH"/>
            </a:p>
          </p:txBody>
        </p:sp>
        <p:sp>
          <p:nvSpPr>
            <p:cNvPr id="32" name="AutoShape 32"/>
            <p:cNvSpPr/>
            <p:nvPr/>
          </p:nvSpPr>
          <p:spPr>
            <a:xfrm flipH="1">
              <a:off x="6197549" y="1851083"/>
              <a:ext cx="6953242" cy="0"/>
            </a:xfrm>
            <a:prstGeom prst="line">
              <a:avLst/>
            </a:prstGeom>
            <a:ln w="44075" cap="flat">
              <a:solidFill>
                <a:srgbClr val="3F4042"/>
              </a:solidFill>
              <a:prstDash val="solid"/>
              <a:headEnd type="none" w="sm" len="sm"/>
              <a:tailEnd type="none" w="sm" len="sm"/>
            </a:ln>
          </p:spPr>
          <p:txBody>
            <a:bodyPr/>
            <a:lstStyle/>
            <a:p>
              <a:endParaRPr lang="en-PH"/>
            </a:p>
          </p:txBody>
        </p:sp>
        <p:sp>
          <p:nvSpPr>
            <p:cNvPr id="33" name="Freeform 33"/>
            <p:cNvSpPr/>
            <p:nvPr/>
          </p:nvSpPr>
          <p:spPr>
            <a:xfrm>
              <a:off x="1308660" y="697174"/>
              <a:ext cx="2741387" cy="2935889"/>
            </a:xfrm>
            <a:custGeom>
              <a:avLst/>
              <a:gdLst/>
              <a:ahLst/>
              <a:cxnLst/>
              <a:rect l="l" t="t" r="r" b="b"/>
              <a:pathLst>
                <a:path w="2741387" h="2935889">
                  <a:moveTo>
                    <a:pt x="0" y="0"/>
                  </a:moveTo>
                  <a:lnTo>
                    <a:pt x="2741387" y="0"/>
                  </a:lnTo>
                  <a:lnTo>
                    <a:pt x="2741387" y="2935889"/>
                  </a:lnTo>
                  <a:lnTo>
                    <a:pt x="0" y="2935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4" name="Freeform 34"/>
            <p:cNvSpPr/>
            <p:nvPr/>
          </p:nvSpPr>
          <p:spPr>
            <a:xfrm>
              <a:off x="14989632" y="359493"/>
              <a:ext cx="2741387" cy="2935889"/>
            </a:xfrm>
            <a:custGeom>
              <a:avLst/>
              <a:gdLst/>
              <a:ahLst/>
              <a:cxnLst/>
              <a:rect l="l" t="t" r="r" b="b"/>
              <a:pathLst>
                <a:path w="2741387" h="2935889">
                  <a:moveTo>
                    <a:pt x="0" y="0"/>
                  </a:moveTo>
                  <a:lnTo>
                    <a:pt x="2741387" y="0"/>
                  </a:lnTo>
                  <a:lnTo>
                    <a:pt x="2741387" y="2935890"/>
                  </a:lnTo>
                  <a:lnTo>
                    <a:pt x="0" y="2935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5" name="Freeform 35"/>
            <p:cNvSpPr/>
            <p:nvPr/>
          </p:nvSpPr>
          <p:spPr>
            <a:xfrm>
              <a:off x="9028090" y="4976029"/>
              <a:ext cx="2696125" cy="2887416"/>
            </a:xfrm>
            <a:custGeom>
              <a:avLst/>
              <a:gdLst/>
              <a:ahLst/>
              <a:cxnLst/>
              <a:rect l="l" t="t" r="r" b="b"/>
              <a:pathLst>
                <a:path w="2696125" h="2887416">
                  <a:moveTo>
                    <a:pt x="0" y="0"/>
                  </a:moveTo>
                  <a:lnTo>
                    <a:pt x="2696125" y="0"/>
                  </a:lnTo>
                  <a:lnTo>
                    <a:pt x="2696125" y="2887417"/>
                  </a:lnTo>
                  <a:lnTo>
                    <a:pt x="0" y="28874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6" name="Freeform 36"/>
            <p:cNvSpPr/>
            <p:nvPr/>
          </p:nvSpPr>
          <p:spPr>
            <a:xfrm>
              <a:off x="4152256" y="1521032"/>
              <a:ext cx="2045294" cy="397903"/>
            </a:xfrm>
            <a:custGeom>
              <a:avLst/>
              <a:gdLst/>
              <a:ahLst/>
              <a:cxnLst/>
              <a:rect l="l" t="t" r="r" b="b"/>
              <a:pathLst>
                <a:path w="2045294" h="397903">
                  <a:moveTo>
                    <a:pt x="0" y="0"/>
                  </a:moveTo>
                  <a:lnTo>
                    <a:pt x="2045293" y="0"/>
                  </a:lnTo>
                  <a:lnTo>
                    <a:pt x="2045293" y="397903"/>
                  </a:lnTo>
                  <a:lnTo>
                    <a:pt x="0" y="3979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37" name="Freeform 37"/>
            <p:cNvSpPr/>
            <p:nvPr/>
          </p:nvSpPr>
          <p:spPr>
            <a:xfrm>
              <a:off x="13150792" y="1652132"/>
              <a:ext cx="2045294" cy="397903"/>
            </a:xfrm>
            <a:custGeom>
              <a:avLst/>
              <a:gdLst/>
              <a:ahLst/>
              <a:cxnLst/>
              <a:rect l="l" t="t" r="r" b="b"/>
              <a:pathLst>
                <a:path w="2045294" h="397903">
                  <a:moveTo>
                    <a:pt x="0" y="0"/>
                  </a:moveTo>
                  <a:lnTo>
                    <a:pt x="2045294" y="0"/>
                  </a:lnTo>
                  <a:lnTo>
                    <a:pt x="2045294" y="397903"/>
                  </a:lnTo>
                  <a:lnTo>
                    <a:pt x="0" y="3979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38" name="Freeform 38"/>
            <p:cNvSpPr/>
            <p:nvPr/>
          </p:nvSpPr>
          <p:spPr>
            <a:xfrm>
              <a:off x="9411169" y="4516476"/>
              <a:ext cx="2045294" cy="397903"/>
            </a:xfrm>
            <a:custGeom>
              <a:avLst/>
              <a:gdLst/>
              <a:ahLst/>
              <a:cxnLst/>
              <a:rect l="l" t="t" r="r" b="b"/>
              <a:pathLst>
                <a:path w="2045294" h="397903">
                  <a:moveTo>
                    <a:pt x="0" y="0"/>
                  </a:moveTo>
                  <a:lnTo>
                    <a:pt x="2045293" y="0"/>
                  </a:lnTo>
                  <a:lnTo>
                    <a:pt x="2045293" y="397903"/>
                  </a:lnTo>
                  <a:lnTo>
                    <a:pt x="0" y="3979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39" name="TextBox 39"/>
            <p:cNvSpPr txBox="1"/>
            <p:nvPr/>
          </p:nvSpPr>
          <p:spPr>
            <a:xfrm>
              <a:off x="697313" y="3789608"/>
              <a:ext cx="4130521" cy="1056136"/>
            </a:xfrm>
            <a:prstGeom prst="rect">
              <a:avLst/>
            </a:prstGeom>
          </p:spPr>
          <p:txBody>
            <a:bodyPr lIns="0" tIns="0" rIns="0" bIns="0" rtlCol="0" anchor="t">
              <a:spAutoFit/>
            </a:bodyPr>
            <a:lstStyle/>
            <a:p>
              <a:pPr algn="ctr">
                <a:lnSpc>
                  <a:spcPts val="3273"/>
                </a:lnSpc>
              </a:pPr>
              <a:r>
                <a:rPr lang="en-US" sz="2337">
                  <a:solidFill>
                    <a:srgbClr val="000000"/>
                  </a:solidFill>
                  <a:latin typeface="Open Sans"/>
                  <a:ea typeface="Open Sans"/>
                  <a:cs typeface="Open Sans"/>
                  <a:sym typeface="Open Sans"/>
                </a:rPr>
                <a:t>Local Area Network (LAN)</a:t>
              </a:r>
            </a:p>
          </p:txBody>
        </p:sp>
        <p:sp>
          <p:nvSpPr>
            <p:cNvPr id="40" name="TextBox 40"/>
            <p:cNvSpPr txBox="1"/>
            <p:nvPr/>
          </p:nvSpPr>
          <p:spPr>
            <a:xfrm>
              <a:off x="14528415" y="3460340"/>
              <a:ext cx="4130521" cy="1056136"/>
            </a:xfrm>
            <a:prstGeom prst="rect">
              <a:avLst/>
            </a:prstGeom>
          </p:spPr>
          <p:txBody>
            <a:bodyPr lIns="0" tIns="0" rIns="0" bIns="0" rtlCol="0" anchor="t">
              <a:spAutoFit/>
            </a:bodyPr>
            <a:lstStyle/>
            <a:p>
              <a:pPr algn="ctr">
                <a:lnSpc>
                  <a:spcPts val="3273"/>
                </a:lnSpc>
              </a:pPr>
              <a:r>
                <a:rPr lang="en-US" sz="2337">
                  <a:solidFill>
                    <a:srgbClr val="000000"/>
                  </a:solidFill>
                  <a:latin typeface="Open Sans"/>
                  <a:ea typeface="Open Sans"/>
                  <a:cs typeface="Open Sans"/>
                  <a:sym typeface="Open Sans"/>
                </a:rPr>
                <a:t>Local Area Network (LAN)</a:t>
              </a:r>
            </a:p>
          </p:txBody>
        </p:sp>
      </p:grpSp>
      <p:sp>
        <p:nvSpPr>
          <p:cNvPr id="41" name="TextBox 41"/>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TextBox 3"/>
          <p:cNvSpPr txBox="1"/>
          <p:nvPr/>
        </p:nvSpPr>
        <p:spPr>
          <a:xfrm>
            <a:off x="7414665" y="1845243"/>
            <a:ext cx="42774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The Internet</a:t>
            </a:r>
          </a:p>
        </p:txBody>
      </p:sp>
      <p:sp>
        <p:nvSpPr>
          <p:cNvPr id="4" name="TextBox 4"/>
          <p:cNvSpPr txBox="1"/>
          <p:nvPr/>
        </p:nvSpPr>
        <p:spPr>
          <a:xfrm>
            <a:off x="2425813" y="990600"/>
            <a:ext cx="1891644" cy="357934"/>
          </a:xfrm>
          <a:prstGeom prst="rect">
            <a:avLst/>
          </a:prstGeom>
        </p:spPr>
        <p:txBody>
          <a:bodyPr lIns="0" tIns="0" rIns="0" bIns="0" rtlCol="0" anchor="t">
            <a:spAutoFit/>
          </a:bodyPr>
          <a:lstStyle/>
          <a:p>
            <a:pPr algn="l">
              <a:lnSpc>
                <a:spcPts val="2938"/>
              </a:lnSpc>
              <a:spcBef>
                <a:spcPct val="0"/>
              </a:spcBef>
            </a:pPr>
            <a:r>
              <a:rPr lang="en-US" sz="2098">
                <a:solidFill>
                  <a:srgbClr val="000000"/>
                </a:solidFill>
                <a:latin typeface="Open Sans"/>
                <a:ea typeface="Open Sans"/>
                <a:cs typeface="Open Sans"/>
                <a:sym typeface="Open Sans"/>
              </a:rPr>
              <a:t>=Internetwork</a:t>
            </a:r>
          </a:p>
        </p:txBody>
      </p:sp>
      <p:grpSp>
        <p:nvGrpSpPr>
          <p:cNvPr id="5" name="Group 5"/>
          <p:cNvGrpSpPr/>
          <p:nvPr/>
        </p:nvGrpSpPr>
        <p:grpSpPr>
          <a:xfrm>
            <a:off x="0" y="-36799"/>
            <a:ext cx="9251830" cy="1065499"/>
            <a:chOff x="0" y="0"/>
            <a:chExt cx="3442595" cy="396471"/>
          </a:xfrm>
        </p:grpSpPr>
        <p:sp>
          <p:nvSpPr>
            <p:cNvPr id="6" name="Freeform 6"/>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7" name="Freeform 7"/>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8" name="Group 8"/>
          <p:cNvGrpSpPr/>
          <p:nvPr/>
        </p:nvGrpSpPr>
        <p:grpSpPr>
          <a:xfrm>
            <a:off x="2520798" y="2812247"/>
            <a:ext cx="12561211" cy="5825844"/>
            <a:chOff x="0" y="0"/>
            <a:chExt cx="16748281" cy="7767792"/>
          </a:xfrm>
        </p:grpSpPr>
        <p:sp>
          <p:nvSpPr>
            <p:cNvPr id="9" name="TextBox 9"/>
            <p:cNvSpPr txBox="1"/>
            <p:nvPr/>
          </p:nvSpPr>
          <p:spPr>
            <a:xfrm>
              <a:off x="6925351" y="7311759"/>
              <a:ext cx="4505878" cy="456033"/>
            </a:xfrm>
            <a:prstGeom prst="rect">
              <a:avLst/>
            </a:prstGeom>
          </p:spPr>
          <p:txBody>
            <a:bodyPr lIns="0" tIns="0" rIns="0" bIns="0" rtlCol="0" anchor="t">
              <a:spAutoFit/>
            </a:bodyPr>
            <a:lstStyle/>
            <a:p>
              <a:pPr algn="ctr">
                <a:lnSpc>
                  <a:spcPts val="2843"/>
                </a:lnSpc>
              </a:pPr>
              <a:r>
                <a:rPr lang="en-US" sz="2031">
                  <a:solidFill>
                    <a:srgbClr val="000000"/>
                  </a:solidFill>
                  <a:latin typeface="Open Sans"/>
                  <a:ea typeface="Open Sans"/>
                  <a:cs typeface="Open Sans"/>
                  <a:sym typeface="Open Sans"/>
                </a:rPr>
                <a:t>Local Area Network (LAN)</a:t>
              </a:r>
            </a:p>
          </p:txBody>
        </p:sp>
        <p:grpSp>
          <p:nvGrpSpPr>
            <p:cNvPr id="10" name="Group 10"/>
            <p:cNvGrpSpPr/>
            <p:nvPr/>
          </p:nvGrpSpPr>
          <p:grpSpPr>
            <a:xfrm>
              <a:off x="0" y="389508"/>
              <a:ext cx="4704148" cy="3087097"/>
              <a:chOff x="0" y="0"/>
              <a:chExt cx="812800" cy="533400"/>
            </a:xfrm>
          </p:grpSpPr>
          <p:sp>
            <p:nvSpPr>
              <p:cNvPr id="11" name="Freeform 11"/>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E59"/>
              </a:solidFill>
            </p:spPr>
            <p:txBody>
              <a:bodyPr/>
              <a:lstStyle/>
              <a:p>
                <a:endParaRPr lang="en-PH"/>
              </a:p>
            </p:txBody>
          </p:sp>
          <p:sp>
            <p:nvSpPr>
              <p:cNvPr id="12" name="TextBox 12"/>
              <p:cNvSpPr txBox="1"/>
              <p:nvPr/>
            </p:nvSpPr>
            <p:spPr>
              <a:xfrm>
                <a:off x="38100" y="60325"/>
                <a:ext cx="736600" cy="396875"/>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12116061" y="0"/>
              <a:ext cx="4632220" cy="3039894"/>
              <a:chOff x="0" y="0"/>
              <a:chExt cx="812800" cy="533400"/>
            </a:xfrm>
          </p:grpSpPr>
          <p:sp>
            <p:nvSpPr>
              <p:cNvPr id="14" name="Freeform 14"/>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1495"/>
              </a:solidFill>
            </p:spPr>
            <p:txBody>
              <a:bodyPr/>
              <a:lstStyle/>
              <a:p>
                <a:endParaRPr lang="en-PH"/>
              </a:p>
            </p:txBody>
          </p:sp>
          <p:sp>
            <p:nvSpPr>
              <p:cNvPr id="15" name="TextBox 15"/>
              <p:cNvSpPr txBox="1"/>
              <p:nvPr/>
            </p:nvSpPr>
            <p:spPr>
              <a:xfrm>
                <a:off x="38100" y="60325"/>
                <a:ext cx="736600" cy="396875"/>
              </a:xfrm>
              <a:prstGeom prst="rect">
                <a:avLst/>
              </a:prstGeom>
            </p:spPr>
            <p:txBody>
              <a:bodyPr lIns="35872" tIns="35872" rIns="35872" bIns="35872" rtlCol="0" anchor="ctr"/>
              <a:lstStyle/>
              <a:p>
                <a:pPr algn="ctr">
                  <a:lnSpc>
                    <a:spcPts val="2595"/>
                  </a:lnSpc>
                </a:pPr>
                <a:endParaRPr/>
              </a:p>
            </p:txBody>
          </p:sp>
        </p:grpSp>
        <p:grpSp>
          <p:nvGrpSpPr>
            <p:cNvPr id="16" name="Group 16"/>
            <p:cNvGrpSpPr/>
            <p:nvPr/>
          </p:nvGrpSpPr>
          <p:grpSpPr>
            <a:xfrm>
              <a:off x="6826609" y="4079042"/>
              <a:ext cx="4270656" cy="2802618"/>
              <a:chOff x="0" y="0"/>
              <a:chExt cx="812800" cy="533400"/>
            </a:xfrm>
          </p:grpSpPr>
          <p:sp>
            <p:nvSpPr>
              <p:cNvPr id="17" name="Freeform 1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19D97"/>
              </a:solidFill>
            </p:spPr>
            <p:txBody>
              <a:bodyPr/>
              <a:lstStyle/>
              <a:p>
                <a:endParaRPr lang="en-PH"/>
              </a:p>
            </p:txBody>
          </p:sp>
          <p:sp>
            <p:nvSpPr>
              <p:cNvPr id="18" name="TextBox 18"/>
              <p:cNvSpPr txBox="1"/>
              <p:nvPr/>
            </p:nvSpPr>
            <p:spPr>
              <a:xfrm>
                <a:off x="38100" y="60325"/>
                <a:ext cx="736600" cy="396875"/>
              </a:xfrm>
              <a:prstGeom prst="rect">
                <a:avLst/>
              </a:prstGeom>
            </p:spPr>
            <p:txBody>
              <a:bodyPr lIns="35527" tIns="35527" rIns="35527" bIns="35527" rtlCol="0" anchor="ctr"/>
              <a:lstStyle/>
              <a:p>
                <a:pPr algn="ctr">
                  <a:lnSpc>
                    <a:spcPts val="2595"/>
                  </a:lnSpc>
                </a:pPr>
                <a:endParaRPr/>
              </a:p>
            </p:txBody>
          </p:sp>
        </p:grpSp>
        <p:sp>
          <p:nvSpPr>
            <p:cNvPr id="19" name="Freeform 19"/>
            <p:cNvSpPr/>
            <p:nvPr/>
          </p:nvSpPr>
          <p:spPr>
            <a:xfrm>
              <a:off x="9653838" y="5079487"/>
              <a:ext cx="1051725" cy="999139"/>
            </a:xfrm>
            <a:custGeom>
              <a:avLst/>
              <a:gdLst/>
              <a:ahLst/>
              <a:cxnLst/>
              <a:rect l="l" t="t" r="r" b="b"/>
              <a:pathLst>
                <a:path w="1051725" h="999139">
                  <a:moveTo>
                    <a:pt x="0" y="0"/>
                  </a:moveTo>
                  <a:lnTo>
                    <a:pt x="1051724" y="0"/>
                  </a:lnTo>
                  <a:lnTo>
                    <a:pt x="1051724" y="999138"/>
                  </a:lnTo>
                  <a:lnTo>
                    <a:pt x="0" y="9991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0" name="Freeform 20"/>
            <p:cNvSpPr/>
            <p:nvPr/>
          </p:nvSpPr>
          <p:spPr>
            <a:xfrm>
              <a:off x="7691954" y="4884972"/>
              <a:ext cx="522771" cy="426712"/>
            </a:xfrm>
            <a:custGeom>
              <a:avLst/>
              <a:gdLst/>
              <a:ahLst/>
              <a:cxnLst/>
              <a:rect l="l" t="t" r="r" b="b"/>
              <a:pathLst>
                <a:path w="522771" h="426712">
                  <a:moveTo>
                    <a:pt x="0" y="0"/>
                  </a:moveTo>
                  <a:lnTo>
                    <a:pt x="522772" y="0"/>
                  </a:lnTo>
                  <a:lnTo>
                    <a:pt x="522772" y="426712"/>
                  </a:lnTo>
                  <a:lnTo>
                    <a:pt x="0" y="426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21" name="Freeform 21"/>
            <p:cNvSpPr/>
            <p:nvPr/>
          </p:nvSpPr>
          <p:spPr>
            <a:xfrm>
              <a:off x="7691954" y="5406283"/>
              <a:ext cx="522771" cy="426712"/>
            </a:xfrm>
            <a:custGeom>
              <a:avLst/>
              <a:gdLst/>
              <a:ahLst/>
              <a:cxnLst/>
              <a:rect l="l" t="t" r="r" b="b"/>
              <a:pathLst>
                <a:path w="522771" h="426712">
                  <a:moveTo>
                    <a:pt x="0" y="0"/>
                  </a:moveTo>
                  <a:lnTo>
                    <a:pt x="522772" y="0"/>
                  </a:lnTo>
                  <a:lnTo>
                    <a:pt x="522772" y="426712"/>
                  </a:lnTo>
                  <a:lnTo>
                    <a:pt x="0" y="426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22" name="AutoShape 22"/>
            <p:cNvSpPr/>
            <p:nvPr/>
          </p:nvSpPr>
          <p:spPr>
            <a:xfrm>
              <a:off x="8261648" y="5065660"/>
              <a:ext cx="859323" cy="6819"/>
            </a:xfrm>
            <a:prstGeom prst="line">
              <a:avLst/>
            </a:prstGeom>
            <a:ln w="12897" cap="flat">
              <a:solidFill>
                <a:srgbClr val="F2F2F2"/>
              </a:solidFill>
              <a:prstDash val="solid"/>
              <a:headEnd type="oval" w="lg" len="lg"/>
              <a:tailEnd type="oval" w="lg" len="lg"/>
            </a:ln>
          </p:spPr>
          <p:txBody>
            <a:bodyPr/>
            <a:lstStyle/>
            <a:p>
              <a:endParaRPr lang="en-PH"/>
            </a:p>
          </p:txBody>
        </p:sp>
        <p:sp>
          <p:nvSpPr>
            <p:cNvPr id="23" name="AutoShape 23"/>
            <p:cNvSpPr/>
            <p:nvPr/>
          </p:nvSpPr>
          <p:spPr>
            <a:xfrm>
              <a:off x="8261648" y="5579056"/>
              <a:ext cx="859323" cy="6819"/>
            </a:xfrm>
            <a:prstGeom prst="line">
              <a:avLst/>
            </a:prstGeom>
            <a:ln w="12897" cap="flat">
              <a:solidFill>
                <a:srgbClr val="F2F2F2"/>
              </a:solidFill>
              <a:prstDash val="solid"/>
              <a:headEnd type="oval" w="lg" len="lg"/>
              <a:tailEnd type="none" w="sm" len="sm"/>
            </a:ln>
          </p:spPr>
          <p:txBody>
            <a:bodyPr/>
            <a:lstStyle/>
            <a:p>
              <a:endParaRPr lang="en-PH"/>
            </a:p>
          </p:txBody>
        </p:sp>
        <p:sp>
          <p:nvSpPr>
            <p:cNvPr id="24" name="AutoShape 24"/>
            <p:cNvSpPr/>
            <p:nvPr/>
          </p:nvSpPr>
          <p:spPr>
            <a:xfrm>
              <a:off x="9113908" y="5079486"/>
              <a:ext cx="56" cy="1112177"/>
            </a:xfrm>
            <a:prstGeom prst="line">
              <a:avLst/>
            </a:prstGeom>
            <a:ln w="12897" cap="flat">
              <a:solidFill>
                <a:srgbClr val="F2F2F2"/>
              </a:solidFill>
              <a:prstDash val="solid"/>
              <a:headEnd type="none" w="sm" len="sm"/>
              <a:tailEnd type="none" w="sm" len="sm"/>
            </a:ln>
          </p:spPr>
          <p:txBody>
            <a:bodyPr/>
            <a:lstStyle/>
            <a:p>
              <a:endParaRPr lang="en-PH"/>
            </a:p>
          </p:txBody>
        </p:sp>
        <p:sp>
          <p:nvSpPr>
            <p:cNvPr id="25" name="AutoShape 25"/>
            <p:cNvSpPr/>
            <p:nvPr/>
          </p:nvSpPr>
          <p:spPr>
            <a:xfrm flipV="1">
              <a:off x="9121027" y="5582466"/>
              <a:ext cx="527302" cy="3409"/>
            </a:xfrm>
            <a:prstGeom prst="line">
              <a:avLst/>
            </a:prstGeom>
            <a:ln w="12897" cap="flat">
              <a:solidFill>
                <a:srgbClr val="F2F2F2"/>
              </a:solidFill>
              <a:prstDash val="solid"/>
              <a:headEnd type="none" w="sm" len="sm"/>
              <a:tailEnd type="none" w="sm" len="sm"/>
            </a:ln>
          </p:spPr>
          <p:txBody>
            <a:bodyPr/>
            <a:lstStyle/>
            <a:p>
              <a:endParaRPr lang="en-PH"/>
            </a:p>
          </p:txBody>
        </p:sp>
        <p:grpSp>
          <p:nvGrpSpPr>
            <p:cNvPr id="26" name="Group 26"/>
            <p:cNvGrpSpPr/>
            <p:nvPr/>
          </p:nvGrpSpPr>
          <p:grpSpPr>
            <a:xfrm>
              <a:off x="6761520" y="4297907"/>
              <a:ext cx="4601697" cy="3019864"/>
              <a:chOff x="0" y="0"/>
              <a:chExt cx="812800" cy="533400"/>
            </a:xfrm>
          </p:grpSpPr>
          <p:sp>
            <p:nvSpPr>
              <p:cNvPr id="27" name="Freeform 2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19D97"/>
              </a:solidFill>
            </p:spPr>
            <p:txBody>
              <a:bodyPr/>
              <a:lstStyle/>
              <a:p>
                <a:endParaRPr lang="en-PH"/>
              </a:p>
            </p:txBody>
          </p:sp>
          <p:sp>
            <p:nvSpPr>
              <p:cNvPr id="28" name="TextBox 28"/>
              <p:cNvSpPr txBox="1"/>
              <p:nvPr/>
            </p:nvSpPr>
            <p:spPr>
              <a:xfrm>
                <a:off x="38100" y="60325"/>
                <a:ext cx="736600" cy="396875"/>
              </a:xfrm>
              <a:prstGeom prst="rect">
                <a:avLst/>
              </a:prstGeom>
            </p:spPr>
            <p:txBody>
              <a:bodyPr lIns="35527" tIns="35527" rIns="35527" bIns="35527" rtlCol="0" anchor="ctr"/>
              <a:lstStyle/>
              <a:p>
                <a:pPr algn="ctr">
                  <a:lnSpc>
                    <a:spcPts val="2595"/>
                  </a:lnSpc>
                </a:pPr>
                <a:endParaRPr/>
              </a:p>
            </p:txBody>
          </p:sp>
        </p:grpSp>
        <p:sp>
          <p:nvSpPr>
            <p:cNvPr id="29" name="AutoShape 29"/>
            <p:cNvSpPr/>
            <p:nvPr/>
          </p:nvSpPr>
          <p:spPr>
            <a:xfrm>
              <a:off x="4789791" y="1684539"/>
              <a:ext cx="3471816" cy="2454905"/>
            </a:xfrm>
            <a:prstGeom prst="line">
              <a:avLst/>
            </a:prstGeom>
            <a:ln w="38691" cap="flat">
              <a:solidFill>
                <a:srgbClr val="3F4042"/>
              </a:solidFill>
              <a:prstDash val="solid"/>
              <a:headEnd type="none" w="sm" len="sm"/>
              <a:tailEnd type="none" w="sm" len="sm"/>
            </a:ln>
          </p:spPr>
          <p:txBody>
            <a:bodyPr/>
            <a:lstStyle/>
            <a:p>
              <a:endParaRPr lang="en-PH"/>
            </a:p>
          </p:txBody>
        </p:sp>
        <p:sp>
          <p:nvSpPr>
            <p:cNvPr id="30" name="AutoShape 30"/>
            <p:cNvSpPr/>
            <p:nvPr/>
          </p:nvSpPr>
          <p:spPr>
            <a:xfrm flipH="1">
              <a:off x="10057071" y="1799626"/>
              <a:ext cx="2385101" cy="2339819"/>
            </a:xfrm>
            <a:prstGeom prst="line">
              <a:avLst/>
            </a:prstGeom>
            <a:ln w="38691" cap="flat">
              <a:solidFill>
                <a:srgbClr val="3F4042"/>
              </a:solidFill>
              <a:prstDash val="solid"/>
              <a:headEnd type="none" w="sm" len="sm"/>
              <a:tailEnd type="none" w="sm" len="sm"/>
            </a:ln>
          </p:spPr>
          <p:txBody>
            <a:bodyPr/>
            <a:lstStyle/>
            <a:p>
              <a:endParaRPr lang="en-PH"/>
            </a:p>
          </p:txBody>
        </p:sp>
        <p:sp>
          <p:nvSpPr>
            <p:cNvPr id="31" name="AutoShape 31"/>
            <p:cNvSpPr/>
            <p:nvPr/>
          </p:nvSpPr>
          <p:spPr>
            <a:xfrm flipH="1">
              <a:off x="5440527" y="1624976"/>
              <a:ext cx="6103913" cy="0"/>
            </a:xfrm>
            <a:prstGeom prst="line">
              <a:avLst/>
            </a:prstGeom>
            <a:ln w="38691" cap="flat">
              <a:solidFill>
                <a:srgbClr val="3F4042"/>
              </a:solidFill>
              <a:prstDash val="solid"/>
              <a:headEnd type="none" w="sm" len="sm"/>
              <a:tailEnd type="none" w="sm" len="sm"/>
            </a:ln>
          </p:spPr>
          <p:txBody>
            <a:bodyPr/>
            <a:lstStyle/>
            <a:p>
              <a:endParaRPr lang="en-PH"/>
            </a:p>
          </p:txBody>
        </p:sp>
        <p:sp>
          <p:nvSpPr>
            <p:cNvPr id="32" name="Freeform 32"/>
            <p:cNvSpPr/>
            <p:nvPr/>
          </p:nvSpPr>
          <p:spPr>
            <a:xfrm>
              <a:off x="1148809" y="612015"/>
              <a:ext cx="2406530" cy="2577274"/>
            </a:xfrm>
            <a:custGeom>
              <a:avLst/>
              <a:gdLst/>
              <a:ahLst/>
              <a:cxnLst/>
              <a:rect l="l" t="t" r="r" b="b"/>
              <a:pathLst>
                <a:path w="2406530" h="2577274">
                  <a:moveTo>
                    <a:pt x="0" y="0"/>
                  </a:moveTo>
                  <a:lnTo>
                    <a:pt x="2406530" y="0"/>
                  </a:lnTo>
                  <a:lnTo>
                    <a:pt x="2406530" y="2577274"/>
                  </a:lnTo>
                  <a:lnTo>
                    <a:pt x="0" y="25772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3" name="Freeform 33"/>
            <p:cNvSpPr/>
            <p:nvPr/>
          </p:nvSpPr>
          <p:spPr>
            <a:xfrm>
              <a:off x="13158668" y="315582"/>
              <a:ext cx="2406530" cy="2577274"/>
            </a:xfrm>
            <a:custGeom>
              <a:avLst/>
              <a:gdLst/>
              <a:ahLst/>
              <a:cxnLst/>
              <a:rect l="l" t="t" r="r" b="b"/>
              <a:pathLst>
                <a:path w="2406530" h="2577274">
                  <a:moveTo>
                    <a:pt x="0" y="0"/>
                  </a:moveTo>
                  <a:lnTo>
                    <a:pt x="2406530" y="0"/>
                  </a:lnTo>
                  <a:lnTo>
                    <a:pt x="2406530" y="2577274"/>
                  </a:lnTo>
                  <a:lnTo>
                    <a:pt x="0" y="25772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4" name="Freeform 34"/>
            <p:cNvSpPr/>
            <p:nvPr/>
          </p:nvSpPr>
          <p:spPr>
            <a:xfrm>
              <a:off x="7925320" y="4368214"/>
              <a:ext cx="2366797" cy="2534722"/>
            </a:xfrm>
            <a:custGeom>
              <a:avLst/>
              <a:gdLst/>
              <a:ahLst/>
              <a:cxnLst/>
              <a:rect l="l" t="t" r="r" b="b"/>
              <a:pathLst>
                <a:path w="2366797" h="2534722">
                  <a:moveTo>
                    <a:pt x="0" y="0"/>
                  </a:moveTo>
                  <a:lnTo>
                    <a:pt x="2366797" y="0"/>
                  </a:lnTo>
                  <a:lnTo>
                    <a:pt x="2366797" y="2534722"/>
                  </a:lnTo>
                  <a:lnTo>
                    <a:pt x="0" y="25347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5" name="Freeform 35"/>
            <p:cNvSpPr/>
            <p:nvPr/>
          </p:nvSpPr>
          <p:spPr>
            <a:xfrm>
              <a:off x="3645063" y="1335240"/>
              <a:ext cx="1795464" cy="349299"/>
            </a:xfrm>
            <a:custGeom>
              <a:avLst/>
              <a:gdLst/>
              <a:ahLst/>
              <a:cxnLst/>
              <a:rect l="l" t="t" r="r" b="b"/>
              <a:pathLst>
                <a:path w="1795464" h="349299">
                  <a:moveTo>
                    <a:pt x="0" y="0"/>
                  </a:moveTo>
                  <a:lnTo>
                    <a:pt x="1795464" y="0"/>
                  </a:lnTo>
                  <a:lnTo>
                    <a:pt x="1795464" y="349299"/>
                  </a:lnTo>
                  <a:lnTo>
                    <a:pt x="0" y="3492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36" name="Freeform 36"/>
            <p:cNvSpPr/>
            <p:nvPr/>
          </p:nvSpPr>
          <p:spPr>
            <a:xfrm>
              <a:off x="11544440" y="1450326"/>
              <a:ext cx="1795464" cy="349299"/>
            </a:xfrm>
            <a:custGeom>
              <a:avLst/>
              <a:gdLst/>
              <a:ahLst/>
              <a:cxnLst/>
              <a:rect l="l" t="t" r="r" b="b"/>
              <a:pathLst>
                <a:path w="1795464" h="349299">
                  <a:moveTo>
                    <a:pt x="0" y="0"/>
                  </a:moveTo>
                  <a:lnTo>
                    <a:pt x="1795464" y="0"/>
                  </a:lnTo>
                  <a:lnTo>
                    <a:pt x="1795464" y="349300"/>
                  </a:lnTo>
                  <a:lnTo>
                    <a:pt x="0" y="3493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37" name="Freeform 37"/>
            <p:cNvSpPr/>
            <p:nvPr/>
          </p:nvSpPr>
          <p:spPr>
            <a:xfrm>
              <a:off x="8261607" y="3964795"/>
              <a:ext cx="1795464" cy="349299"/>
            </a:xfrm>
            <a:custGeom>
              <a:avLst/>
              <a:gdLst/>
              <a:ahLst/>
              <a:cxnLst/>
              <a:rect l="l" t="t" r="r" b="b"/>
              <a:pathLst>
                <a:path w="1795464" h="349299">
                  <a:moveTo>
                    <a:pt x="0" y="0"/>
                  </a:moveTo>
                  <a:lnTo>
                    <a:pt x="1795464" y="0"/>
                  </a:lnTo>
                  <a:lnTo>
                    <a:pt x="1795464" y="349299"/>
                  </a:lnTo>
                  <a:lnTo>
                    <a:pt x="0" y="3492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38" name="TextBox 38"/>
            <p:cNvSpPr txBox="1"/>
            <p:nvPr/>
          </p:nvSpPr>
          <p:spPr>
            <a:xfrm>
              <a:off x="612137" y="3330420"/>
              <a:ext cx="3625983" cy="923423"/>
            </a:xfrm>
            <a:prstGeom prst="rect">
              <a:avLst/>
            </a:prstGeom>
          </p:spPr>
          <p:txBody>
            <a:bodyPr lIns="0" tIns="0" rIns="0" bIns="0" rtlCol="0" anchor="t">
              <a:spAutoFit/>
            </a:bodyPr>
            <a:lstStyle/>
            <a:p>
              <a:pPr algn="ctr">
                <a:lnSpc>
                  <a:spcPts val="2873"/>
                </a:lnSpc>
              </a:pPr>
              <a:r>
                <a:rPr lang="en-US" sz="2052">
                  <a:solidFill>
                    <a:srgbClr val="000000"/>
                  </a:solidFill>
                  <a:latin typeface="Open Sans"/>
                  <a:ea typeface="Open Sans"/>
                  <a:cs typeface="Open Sans"/>
                  <a:sym typeface="Open Sans"/>
                </a:rPr>
                <a:t>Local Area Network (LAN)</a:t>
              </a:r>
            </a:p>
          </p:txBody>
        </p:sp>
        <p:sp>
          <p:nvSpPr>
            <p:cNvPr id="39" name="TextBox 39"/>
            <p:cNvSpPr txBox="1"/>
            <p:nvPr/>
          </p:nvSpPr>
          <p:spPr>
            <a:xfrm>
              <a:off x="12753789" y="3041372"/>
              <a:ext cx="3625983" cy="923423"/>
            </a:xfrm>
            <a:prstGeom prst="rect">
              <a:avLst/>
            </a:prstGeom>
          </p:spPr>
          <p:txBody>
            <a:bodyPr lIns="0" tIns="0" rIns="0" bIns="0" rtlCol="0" anchor="t">
              <a:spAutoFit/>
            </a:bodyPr>
            <a:lstStyle/>
            <a:p>
              <a:pPr algn="ctr">
                <a:lnSpc>
                  <a:spcPts val="2873"/>
                </a:lnSpc>
              </a:pPr>
              <a:r>
                <a:rPr lang="en-US" sz="2052">
                  <a:solidFill>
                    <a:srgbClr val="000000"/>
                  </a:solidFill>
                  <a:latin typeface="Open Sans"/>
                  <a:ea typeface="Open Sans"/>
                  <a:cs typeface="Open Sans"/>
                  <a:sym typeface="Open Sans"/>
                </a:rPr>
                <a:t>Local Area Network (LAN)</a:t>
              </a:r>
            </a:p>
          </p:txBody>
        </p:sp>
      </p:grpSp>
      <p:sp>
        <p:nvSpPr>
          <p:cNvPr id="40" name="Freeform 40"/>
          <p:cNvSpPr/>
          <p:nvPr/>
        </p:nvSpPr>
        <p:spPr>
          <a:xfrm>
            <a:off x="1028700" y="4308029"/>
            <a:ext cx="2914662" cy="2725209"/>
          </a:xfrm>
          <a:custGeom>
            <a:avLst/>
            <a:gdLst/>
            <a:ahLst/>
            <a:cxnLst/>
            <a:rect l="l" t="t" r="r" b="b"/>
            <a:pathLst>
              <a:path w="2914662" h="2725209">
                <a:moveTo>
                  <a:pt x="0" y="0"/>
                </a:moveTo>
                <a:lnTo>
                  <a:pt x="2914662" y="0"/>
                </a:lnTo>
                <a:lnTo>
                  <a:pt x="2914662" y="2725209"/>
                </a:lnTo>
                <a:lnTo>
                  <a:pt x="0" y="27252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41" name="Freeform 41"/>
          <p:cNvSpPr/>
          <p:nvPr/>
        </p:nvSpPr>
        <p:spPr>
          <a:xfrm>
            <a:off x="5667177" y="7033238"/>
            <a:ext cx="2914662" cy="2725209"/>
          </a:xfrm>
          <a:custGeom>
            <a:avLst/>
            <a:gdLst/>
            <a:ahLst/>
            <a:cxnLst/>
            <a:rect l="l" t="t" r="r" b="b"/>
            <a:pathLst>
              <a:path w="2914662" h="2725209">
                <a:moveTo>
                  <a:pt x="0" y="0"/>
                </a:moveTo>
                <a:lnTo>
                  <a:pt x="2914662" y="0"/>
                </a:lnTo>
                <a:lnTo>
                  <a:pt x="2914662" y="2725209"/>
                </a:lnTo>
                <a:lnTo>
                  <a:pt x="0" y="27252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42" name="Freeform 42"/>
          <p:cNvSpPr/>
          <p:nvPr/>
        </p:nvSpPr>
        <p:spPr>
          <a:xfrm>
            <a:off x="14857424" y="3780896"/>
            <a:ext cx="2914662" cy="2725209"/>
          </a:xfrm>
          <a:custGeom>
            <a:avLst/>
            <a:gdLst/>
            <a:ahLst/>
            <a:cxnLst/>
            <a:rect l="l" t="t" r="r" b="b"/>
            <a:pathLst>
              <a:path w="2914662" h="2725209">
                <a:moveTo>
                  <a:pt x="0" y="0"/>
                </a:moveTo>
                <a:lnTo>
                  <a:pt x="2914662" y="0"/>
                </a:lnTo>
                <a:lnTo>
                  <a:pt x="2914662" y="2725208"/>
                </a:lnTo>
                <a:lnTo>
                  <a:pt x="0" y="27252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43" name="TextBox 43"/>
          <p:cNvSpPr txBox="1"/>
          <p:nvPr/>
        </p:nvSpPr>
        <p:spPr>
          <a:xfrm>
            <a:off x="172815" y="148704"/>
            <a:ext cx="8628588" cy="684969"/>
          </a:xfrm>
          <a:prstGeom prst="rect">
            <a:avLst/>
          </a:prstGeom>
        </p:spPr>
        <p:txBody>
          <a:bodyPr lIns="0" tIns="0" rIns="0" bIns="0" rtlCol="0" anchor="t">
            <a:spAutoFit/>
          </a:bodyPr>
          <a:lstStyle/>
          <a:p>
            <a:pPr marL="0" lvl="0" indent="0" algn="l">
              <a:lnSpc>
                <a:spcPts val="5030"/>
              </a:lnSpc>
              <a:spcBef>
                <a:spcPct val="0"/>
              </a:spcBef>
            </a:pPr>
            <a:r>
              <a:rPr lang="en-US" sz="4491" b="1" spc="-134">
                <a:solidFill>
                  <a:srgbClr val="FFFFFF"/>
                </a:solidFill>
                <a:latin typeface="Poppins Bold"/>
                <a:ea typeface="Poppins Bold"/>
                <a:cs typeface="Poppins Bold"/>
                <a:sym typeface="Poppins Bold"/>
              </a:rPr>
              <a:t>2.6 Architecture of the Internet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grpSp>
        <p:nvGrpSpPr>
          <p:cNvPr id="3" name="Group 3"/>
          <p:cNvGrpSpPr/>
          <p:nvPr/>
        </p:nvGrpSpPr>
        <p:grpSpPr>
          <a:xfrm>
            <a:off x="0" y="-36799"/>
            <a:ext cx="9251830" cy="1065499"/>
            <a:chOff x="0" y="0"/>
            <a:chExt cx="3442595" cy="396471"/>
          </a:xfrm>
        </p:grpSpPr>
        <p:sp>
          <p:nvSpPr>
            <p:cNvPr id="4" name="Freeform 4"/>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Freeform 6"/>
          <p:cNvSpPr/>
          <p:nvPr/>
        </p:nvSpPr>
        <p:spPr>
          <a:xfrm>
            <a:off x="3520124" y="2738322"/>
            <a:ext cx="6867375" cy="6858791"/>
          </a:xfrm>
          <a:custGeom>
            <a:avLst/>
            <a:gdLst/>
            <a:ahLst/>
            <a:cxnLst/>
            <a:rect l="l" t="t" r="r" b="b"/>
            <a:pathLst>
              <a:path w="6867375" h="6858791">
                <a:moveTo>
                  <a:pt x="0" y="0"/>
                </a:moveTo>
                <a:lnTo>
                  <a:pt x="6867375" y="0"/>
                </a:lnTo>
                <a:lnTo>
                  <a:pt x="6867375" y="6858791"/>
                </a:lnTo>
                <a:lnTo>
                  <a:pt x="0" y="68587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7" name="Freeform 7"/>
          <p:cNvSpPr/>
          <p:nvPr/>
        </p:nvSpPr>
        <p:spPr>
          <a:xfrm>
            <a:off x="9251830" y="6732129"/>
            <a:ext cx="3586569" cy="1013206"/>
          </a:xfrm>
          <a:custGeom>
            <a:avLst/>
            <a:gdLst/>
            <a:ahLst/>
            <a:cxnLst/>
            <a:rect l="l" t="t" r="r" b="b"/>
            <a:pathLst>
              <a:path w="3586569" h="1013206">
                <a:moveTo>
                  <a:pt x="0" y="0"/>
                </a:moveTo>
                <a:lnTo>
                  <a:pt x="3586570" y="0"/>
                </a:lnTo>
                <a:lnTo>
                  <a:pt x="3586570" y="1013206"/>
                </a:lnTo>
                <a:lnTo>
                  <a:pt x="0" y="10132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8" name="TextBox 8"/>
          <p:cNvSpPr txBox="1"/>
          <p:nvPr/>
        </p:nvSpPr>
        <p:spPr>
          <a:xfrm>
            <a:off x="4815110" y="1829820"/>
            <a:ext cx="4277402" cy="717550"/>
          </a:xfrm>
          <a:prstGeom prst="rect">
            <a:avLst/>
          </a:prstGeom>
        </p:spPr>
        <p:txBody>
          <a:bodyPr lIns="0" tIns="0" rIns="0" bIns="0" rtlCol="0" anchor="t">
            <a:spAutoFit/>
          </a:bodyPr>
          <a:lstStyle/>
          <a:p>
            <a:pPr marL="0" lvl="0" indent="0" algn="ctr">
              <a:lnSpc>
                <a:spcPts val="5599"/>
              </a:lnSpc>
              <a:spcBef>
                <a:spcPct val="0"/>
              </a:spcBef>
            </a:pPr>
            <a:r>
              <a:rPr lang="en-US" sz="3999" b="1">
                <a:solidFill>
                  <a:srgbClr val="FF1495"/>
                </a:solidFill>
                <a:latin typeface="Poppins Bold"/>
                <a:ea typeface="Poppins Bold"/>
                <a:cs typeface="Poppins Bold"/>
                <a:sym typeface="Poppins Bold"/>
              </a:rPr>
              <a:t>The Internet</a:t>
            </a:r>
          </a:p>
        </p:txBody>
      </p:sp>
      <p:sp>
        <p:nvSpPr>
          <p:cNvPr id="9" name="TextBox 9"/>
          <p:cNvSpPr txBox="1"/>
          <p:nvPr/>
        </p:nvSpPr>
        <p:spPr>
          <a:xfrm>
            <a:off x="2425813" y="990600"/>
            <a:ext cx="1891644" cy="357934"/>
          </a:xfrm>
          <a:prstGeom prst="rect">
            <a:avLst/>
          </a:prstGeom>
        </p:spPr>
        <p:txBody>
          <a:bodyPr lIns="0" tIns="0" rIns="0" bIns="0" rtlCol="0" anchor="t">
            <a:spAutoFit/>
          </a:bodyPr>
          <a:lstStyle/>
          <a:p>
            <a:pPr algn="l">
              <a:lnSpc>
                <a:spcPts val="2938"/>
              </a:lnSpc>
              <a:spcBef>
                <a:spcPct val="0"/>
              </a:spcBef>
            </a:pPr>
            <a:r>
              <a:rPr lang="en-US" sz="2098">
                <a:solidFill>
                  <a:srgbClr val="000000"/>
                </a:solidFill>
                <a:latin typeface="Open Sans"/>
                <a:ea typeface="Open Sans"/>
                <a:cs typeface="Open Sans"/>
                <a:sym typeface="Open Sans"/>
              </a:rPr>
              <a:t>=Internetwork</a:t>
            </a:r>
          </a:p>
        </p:txBody>
      </p:sp>
      <p:sp>
        <p:nvSpPr>
          <p:cNvPr id="10" name="TextBox 10"/>
          <p:cNvSpPr txBox="1"/>
          <p:nvPr/>
        </p:nvSpPr>
        <p:spPr>
          <a:xfrm>
            <a:off x="7471268" y="4702074"/>
            <a:ext cx="2066170" cy="2185641"/>
          </a:xfrm>
          <a:prstGeom prst="rect">
            <a:avLst/>
          </a:prstGeom>
        </p:spPr>
        <p:txBody>
          <a:bodyPr lIns="0" tIns="0" rIns="0" bIns="0" rtlCol="0" anchor="t">
            <a:spAutoFit/>
          </a:bodyPr>
          <a:lstStyle/>
          <a:p>
            <a:pPr algn="l">
              <a:lnSpc>
                <a:spcPts val="4345"/>
              </a:lnSpc>
              <a:spcBef>
                <a:spcPct val="0"/>
              </a:spcBef>
            </a:pPr>
            <a:r>
              <a:rPr lang="en-US" sz="3103">
                <a:solidFill>
                  <a:srgbClr val="FFFFFF"/>
                </a:solidFill>
                <a:latin typeface="Open Sans"/>
                <a:ea typeface="Open Sans"/>
                <a:cs typeface="Open Sans"/>
                <a:sym typeface="Open Sans"/>
              </a:rPr>
              <a:t>Every single network on Earth.</a:t>
            </a:r>
          </a:p>
        </p:txBody>
      </p:sp>
      <p:sp>
        <p:nvSpPr>
          <p:cNvPr id="11" name="TextBox 11"/>
          <p:cNvSpPr txBox="1"/>
          <p:nvPr/>
        </p:nvSpPr>
        <p:spPr>
          <a:xfrm>
            <a:off x="12678984" y="5105919"/>
            <a:ext cx="4277402" cy="2832100"/>
          </a:xfrm>
          <a:prstGeom prst="rect">
            <a:avLst/>
          </a:prstGeom>
        </p:spPr>
        <p:txBody>
          <a:bodyPr lIns="0" tIns="0" rIns="0" bIns="0" rtlCol="0" anchor="t">
            <a:spAutoFit/>
          </a:bodyPr>
          <a:lstStyle/>
          <a:p>
            <a:pPr marL="0" lvl="0" indent="0" algn="ctr">
              <a:lnSpc>
                <a:spcPts val="5599"/>
              </a:lnSpc>
              <a:spcBef>
                <a:spcPct val="0"/>
              </a:spcBef>
            </a:pPr>
            <a:r>
              <a:rPr lang="en-US" sz="3999" b="1">
                <a:solidFill>
                  <a:srgbClr val="FF1495"/>
                </a:solidFill>
                <a:latin typeface="Poppins Bold"/>
                <a:ea typeface="Poppins Bold"/>
                <a:cs typeface="Poppins Bold"/>
                <a:sym typeface="Poppins Bold"/>
              </a:rPr>
              <a:t>but .. what infrastructure needs to be in place?</a:t>
            </a:r>
          </a:p>
        </p:txBody>
      </p:sp>
      <p:sp>
        <p:nvSpPr>
          <p:cNvPr id="12" name="TextBox 12"/>
          <p:cNvSpPr txBox="1"/>
          <p:nvPr/>
        </p:nvSpPr>
        <p:spPr>
          <a:xfrm>
            <a:off x="172815" y="148704"/>
            <a:ext cx="8628588" cy="684969"/>
          </a:xfrm>
          <a:prstGeom prst="rect">
            <a:avLst/>
          </a:prstGeom>
        </p:spPr>
        <p:txBody>
          <a:bodyPr lIns="0" tIns="0" rIns="0" bIns="0" rtlCol="0" anchor="t">
            <a:spAutoFit/>
          </a:bodyPr>
          <a:lstStyle/>
          <a:p>
            <a:pPr marL="0" lvl="0" indent="0" algn="l">
              <a:lnSpc>
                <a:spcPts val="5030"/>
              </a:lnSpc>
              <a:spcBef>
                <a:spcPct val="0"/>
              </a:spcBef>
            </a:pPr>
            <a:r>
              <a:rPr lang="en-US" sz="4491" b="1" spc="-134">
                <a:solidFill>
                  <a:srgbClr val="FFFFFF"/>
                </a:solidFill>
                <a:latin typeface="Poppins Bold"/>
                <a:ea typeface="Poppins Bold"/>
                <a:cs typeface="Poppins Bold"/>
                <a:sym typeface="Poppins Bold"/>
              </a:rPr>
              <a:t>2.6 Architecture of the Internet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AutoShape 3"/>
          <p:cNvSpPr/>
          <p:nvPr/>
        </p:nvSpPr>
        <p:spPr>
          <a:xfrm>
            <a:off x="249101" y="1825904"/>
            <a:ext cx="7960388" cy="0"/>
          </a:xfrm>
          <a:prstGeom prst="line">
            <a:avLst/>
          </a:prstGeom>
          <a:ln w="66675" cap="rnd">
            <a:solidFill>
              <a:srgbClr val="FF1495"/>
            </a:solidFill>
            <a:prstDash val="solid"/>
            <a:headEnd type="none" w="sm" len="sm"/>
            <a:tailEnd type="oval" w="lg" len="lg"/>
          </a:ln>
        </p:spPr>
        <p:txBody>
          <a:bodyPr/>
          <a:lstStyle/>
          <a:p>
            <a:endParaRPr lang="en-PH"/>
          </a:p>
        </p:txBody>
      </p:sp>
      <p:grpSp>
        <p:nvGrpSpPr>
          <p:cNvPr id="4" name="Group 4"/>
          <p:cNvGrpSpPr/>
          <p:nvPr/>
        </p:nvGrpSpPr>
        <p:grpSpPr>
          <a:xfrm>
            <a:off x="0" y="-36799"/>
            <a:ext cx="9251830" cy="1065499"/>
            <a:chOff x="0" y="0"/>
            <a:chExt cx="3442595" cy="396471"/>
          </a:xfrm>
        </p:grpSpPr>
        <p:sp>
          <p:nvSpPr>
            <p:cNvPr id="5" name="Freeform 5"/>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7619800" y="5978154"/>
            <a:ext cx="4289347" cy="1762822"/>
            <a:chOff x="0" y="0"/>
            <a:chExt cx="910857" cy="374341"/>
          </a:xfrm>
        </p:grpSpPr>
        <p:sp>
          <p:nvSpPr>
            <p:cNvPr id="8" name="Freeform 8"/>
            <p:cNvSpPr/>
            <p:nvPr/>
          </p:nvSpPr>
          <p:spPr>
            <a:xfrm>
              <a:off x="0" y="0"/>
              <a:ext cx="910857" cy="374341"/>
            </a:xfrm>
            <a:custGeom>
              <a:avLst/>
              <a:gdLst/>
              <a:ahLst/>
              <a:cxnLst/>
              <a:rect l="l" t="t" r="r" b="b"/>
              <a:pathLst>
                <a:path w="910857" h="374341">
                  <a:moveTo>
                    <a:pt x="92051" y="0"/>
                  </a:moveTo>
                  <a:lnTo>
                    <a:pt x="818806" y="0"/>
                  </a:lnTo>
                  <a:cubicBezTo>
                    <a:pt x="869644" y="0"/>
                    <a:pt x="910857" y="41213"/>
                    <a:pt x="910857" y="92051"/>
                  </a:cubicBezTo>
                  <a:lnTo>
                    <a:pt x="910857" y="282290"/>
                  </a:lnTo>
                  <a:cubicBezTo>
                    <a:pt x="910857" y="306704"/>
                    <a:pt x="901158" y="330117"/>
                    <a:pt x="883896" y="347380"/>
                  </a:cubicBezTo>
                  <a:cubicBezTo>
                    <a:pt x="866633" y="364643"/>
                    <a:pt x="843219" y="374341"/>
                    <a:pt x="818806" y="374341"/>
                  </a:cubicBezTo>
                  <a:lnTo>
                    <a:pt x="92051" y="374341"/>
                  </a:lnTo>
                  <a:cubicBezTo>
                    <a:pt x="41213" y="374341"/>
                    <a:pt x="0" y="333128"/>
                    <a:pt x="0" y="282290"/>
                  </a:cubicBezTo>
                  <a:lnTo>
                    <a:pt x="0" y="92051"/>
                  </a:lnTo>
                  <a:cubicBezTo>
                    <a:pt x="0" y="41213"/>
                    <a:pt x="41213" y="0"/>
                    <a:pt x="92051" y="0"/>
                  </a:cubicBezTo>
                  <a:close/>
                </a:path>
              </a:pathLst>
            </a:custGeom>
            <a:solidFill>
              <a:srgbClr val="FFDE59"/>
            </a:solidFill>
          </p:spPr>
          <p:txBody>
            <a:bodyPr/>
            <a:lstStyle/>
            <a:p>
              <a:endParaRPr lang="en-PH"/>
            </a:p>
          </p:txBody>
        </p:sp>
        <p:sp>
          <p:nvSpPr>
            <p:cNvPr id="9" name="TextBox 9"/>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10" name="Freeform 10"/>
          <p:cNvSpPr/>
          <p:nvPr/>
        </p:nvSpPr>
        <p:spPr>
          <a:xfrm>
            <a:off x="5254531" y="5121878"/>
            <a:ext cx="2755637" cy="2908324"/>
          </a:xfrm>
          <a:custGeom>
            <a:avLst/>
            <a:gdLst/>
            <a:ahLst/>
            <a:cxnLst/>
            <a:rect l="l" t="t" r="r" b="b"/>
            <a:pathLst>
              <a:path w="2755637" h="2908324">
                <a:moveTo>
                  <a:pt x="0" y="0"/>
                </a:moveTo>
                <a:lnTo>
                  <a:pt x="2755637" y="0"/>
                </a:lnTo>
                <a:lnTo>
                  <a:pt x="2755637" y="2908324"/>
                </a:lnTo>
                <a:lnTo>
                  <a:pt x="0" y="29083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1" name="TextBox 11"/>
          <p:cNvSpPr txBox="1"/>
          <p:nvPr/>
        </p:nvSpPr>
        <p:spPr>
          <a:xfrm>
            <a:off x="246002" y="1075016"/>
            <a:ext cx="796348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Internet Service Provider (ISP)</a:t>
            </a:r>
          </a:p>
        </p:txBody>
      </p:sp>
      <p:sp>
        <p:nvSpPr>
          <p:cNvPr id="12" name="TextBox 12"/>
          <p:cNvSpPr txBox="1"/>
          <p:nvPr/>
        </p:nvSpPr>
        <p:spPr>
          <a:xfrm>
            <a:off x="246002" y="1892903"/>
            <a:ext cx="16230012" cy="21145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An Internet Service Provider (ISP) is an entity that offers individuals and organizations access to the internet, providing services like connectivity and web-related features. ISPs enable users to connect to and utilize the global network of interconnected computers and resources.</a:t>
            </a:r>
          </a:p>
        </p:txBody>
      </p:sp>
      <p:sp>
        <p:nvSpPr>
          <p:cNvPr id="13" name="TextBox 13"/>
          <p:cNvSpPr txBox="1"/>
          <p:nvPr/>
        </p:nvSpPr>
        <p:spPr>
          <a:xfrm>
            <a:off x="8448450" y="6337915"/>
            <a:ext cx="2632047" cy="805175"/>
          </a:xfrm>
          <a:prstGeom prst="rect">
            <a:avLst/>
          </a:prstGeom>
        </p:spPr>
        <p:txBody>
          <a:bodyPr lIns="0" tIns="0" rIns="0" bIns="0" rtlCol="0" anchor="t">
            <a:spAutoFit/>
          </a:bodyPr>
          <a:lstStyle/>
          <a:p>
            <a:pPr algn="ctr">
              <a:lnSpc>
                <a:spcPts val="6697"/>
              </a:lnSpc>
            </a:pPr>
            <a:r>
              <a:rPr lang="en-US" sz="3720" b="1">
                <a:solidFill>
                  <a:srgbClr val="2D3240"/>
                </a:solidFill>
                <a:latin typeface="Poppins Bold"/>
                <a:ea typeface="Poppins Bold"/>
                <a:cs typeface="Poppins Bold"/>
                <a:sym typeface="Poppins Bold"/>
              </a:rPr>
              <a:t>Access ISP</a:t>
            </a:r>
          </a:p>
        </p:txBody>
      </p:sp>
      <p:sp>
        <p:nvSpPr>
          <p:cNvPr id="14" name="TextBox 14"/>
          <p:cNvSpPr txBox="1"/>
          <p:nvPr/>
        </p:nvSpPr>
        <p:spPr>
          <a:xfrm>
            <a:off x="8010168" y="7821012"/>
            <a:ext cx="3898980" cy="837348"/>
          </a:xfrm>
          <a:prstGeom prst="rect">
            <a:avLst/>
          </a:prstGeom>
        </p:spPr>
        <p:txBody>
          <a:bodyPr lIns="0" tIns="0" rIns="0" bIns="0" rtlCol="0" anchor="t">
            <a:spAutoFit/>
          </a:bodyPr>
          <a:lstStyle/>
          <a:p>
            <a:pPr algn="l">
              <a:lnSpc>
                <a:spcPts val="3388"/>
              </a:lnSpc>
              <a:spcBef>
                <a:spcPct val="0"/>
              </a:spcBef>
            </a:pPr>
            <a:r>
              <a:rPr lang="en-US" sz="2420">
                <a:solidFill>
                  <a:srgbClr val="000000"/>
                </a:solidFill>
                <a:latin typeface="Open Sans"/>
                <a:ea typeface="Open Sans"/>
                <a:cs typeface="Open Sans"/>
                <a:sym typeface="Open Sans"/>
              </a:rPr>
              <a:t>Give internet access to an individual or company. </a:t>
            </a:r>
          </a:p>
        </p:txBody>
      </p:sp>
      <p:sp>
        <p:nvSpPr>
          <p:cNvPr id="17" name="TextBox 17"/>
          <p:cNvSpPr txBox="1"/>
          <p:nvPr/>
        </p:nvSpPr>
        <p:spPr>
          <a:xfrm>
            <a:off x="172815" y="148704"/>
            <a:ext cx="8628588" cy="684969"/>
          </a:xfrm>
          <a:prstGeom prst="rect">
            <a:avLst/>
          </a:prstGeom>
        </p:spPr>
        <p:txBody>
          <a:bodyPr lIns="0" tIns="0" rIns="0" bIns="0" rtlCol="0" anchor="t">
            <a:spAutoFit/>
          </a:bodyPr>
          <a:lstStyle/>
          <a:p>
            <a:pPr marL="0" lvl="0" indent="0" algn="l">
              <a:lnSpc>
                <a:spcPts val="5030"/>
              </a:lnSpc>
              <a:spcBef>
                <a:spcPct val="0"/>
              </a:spcBef>
            </a:pPr>
            <a:r>
              <a:rPr lang="en-US" sz="4491" b="1" spc="-134">
                <a:solidFill>
                  <a:srgbClr val="FFFFFF"/>
                </a:solidFill>
                <a:latin typeface="Poppins Bold"/>
                <a:ea typeface="Poppins Bold"/>
                <a:cs typeface="Poppins Bold"/>
                <a:sym typeface="Poppins Bold"/>
              </a:rPr>
              <a:t>2.6 Architecture of the Internet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AutoShape 3"/>
          <p:cNvSpPr/>
          <p:nvPr/>
        </p:nvSpPr>
        <p:spPr>
          <a:xfrm>
            <a:off x="249101" y="1825904"/>
            <a:ext cx="7960388" cy="0"/>
          </a:xfrm>
          <a:prstGeom prst="line">
            <a:avLst/>
          </a:prstGeom>
          <a:ln w="66675" cap="rnd">
            <a:solidFill>
              <a:srgbClr val="FF1495"/>
            </a:solidFill>
            <a:prstDash val="solid"/>
            <a:headEnd type="none" w="sm" len="sm"/>
            <a:tailEnd type="oval" w="lg" len="lg"/>
          </a:ln>
        </p:spPr>
        <p:txBody>
          <a:bodyPr/>
          <a:lstStyle/>
          <a:p>
            <a:endParaRPr lang="en-PH"/>
          </a:p>
        </p:txBody>
      </p:sp>
      <p:grpSp>
        <p:nvGrpSpPr>
          <p:cNvPr id="4" name="Group 4"/>
          <p:cNvGrpSpPr/>
          <p:nvPr/>
        </p:nvGrpSpPr>
        <p:grpSpPr>
          <a:xfrm>
            <a:off x="0" y="-36799"/>
            <a:ext cx="9251830" cy="1065499"/>
            <a:chOff x="0" y="0"/>
            <a:chExt cx="3442595" cy="396471"/>
          </a:xfrm>
        </p:grpSpPr>
        <p:sp>
          <p:nvSpPr>
            <p:cNvPr id="5" name="Freeform 5"/>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3668150" y="3369278"/>
            <a:ext cx="11167361" cy="5384005"/>
            <a:chOff x="0" y="0"/>
            <a:chExt cx="3272541" cy="1577757"/>
          </a:xfrm>
        </p:grpSpPr>
        <p:sp>
          <p:nvSpPr>
            <p:cNvPr id="8" name="Freeform 8"/>
            <p:cNvSpPr/>
            <p:nvPr/>
          </p:nvSpPr>
          <p:spPr>
            <a:xfrm>
              <a:off x="0" y="0"/>
              <a:ext cx="3272541" cy="1577757"/>
            </a:xfrm>
            <a:custGeom>
              <a:avLst/>
              <a:gdLst/>
              <a:ahLst/>
              <a:cxnLst/>
              <a:rect l="l" t="t" r="r" b="b"/>
              <a:pathLst>
                <a:path w="3272541" h="1577757">
                  <a:moveTo>
                    <a:pt x="35356" y="0"/>
                  </a:moveTo>
                  <a:lnTo>
                    <a:pt x="3237185" y="0"/>
                  </a:lnTo>
                  <a:cubicBezTo>
                    <a:pt x="3256711" y="0"/>
                    <a:pt x="3272541" y="15830"/>
                    <a:pt x="3272541" y="35356"/>
                  </a:cubicBezTo>
                  <a:lnTo>
                    <a:pt x="3272541" y="1542400"/>
                  </a:lnTo>
                  <a:cubicBezTo>
                    <a:pt x="3272541" y="1551777"/>
                    <a:pt x="3268816" y="1560770"/>
                    <a:pt x="3262185" y="1567401"/>
                  </a:cubicBezTo>
                  <a:cubicBezTo>
                    <a:pt x="3255555" y="1574032"/>
                    <a:pt x="3246562" y="1577757"/>
                    <a:pt x="3237185" y="1577757"/>
                  </a:cubicBezTo>
                  <a:lnTo>
                    <a:pt x="35356" y="1577757"/>
                  </a:lnTo>
                  <a:cubicBezTo>
                    <a:pt x="25979" y="1577757"/>
                    <a:pt x="16986" y="1574032"/>
                    <a:pt x="10356" y="1567401"/>
                  </a:cubicBezTo>
                  <a:cubicBezTo>
                    <a:pt x="3725" y="1560770"/>
                    <a:pt x="0" y="1551777"/>
                    <a:pt x="0" y="1542400"/>
                  </a:cubicBezTo>
                  <a:lnTo>
                    <a:pt x="0" y="35356"/>
                  </a:lnTo>
                  <a:cubicBezTo>
                    <a:pt x="0" y="25979"/>
                    <a:pt x="3725" y="16986"/>
                    <a:pt x="10356" y="10356"/>
                  </a:cubicBezTo>
                  <a:cubicBezTo>
                    <a:pt x="16986" y="3725"/>
                    <a:pt x="25979" y="0"/>
                    <a:pt x="35356" y="0"/>
                  </a:cubicBezTo>
                  <a:close/>
                </a:path>
              </a:pathLst>
            </a:custGeom>
            <a:solidFill>
              <a:srgbClr val="019D97"/>
            </a:solidFill>
          </p:spPr>
          <p:txBody>
            <a:bodyPr/>
            <a:lstStyle/>
            <a:p>
              <a:endParaRPr lang="en-PH"/>
            </a:p>
          </p:txBody>
        </p:sp>
        <p:sp>
          <p:nvSpPr>
            <p:cNvPr id="9" name="TextBox 9"/>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5900401" y="5399173"/>
            <a:ext cx="1751992" cy="720028"/>
            <a:chOff x="0" y="0"/>
            <a:chExt cx="910857" cy="374341"/>
          </a:xfrm>
        </p:grpSpPr>
        <p:sp>
          <p:nvSpPr>
            <p:cNvPr id="11" name="Freeform 11"/>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12" name="TextBox 12"/>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13" name="Freeform 13"/>
          <p:cNvSpPr/>
          <p:nvPr/>
        </p:nvSpPr>
        <p:spPr>
          <a:xfrm>
            <a:off x="4934302" y="5049426"/>
            <a:ext cx="1125545" cy="1187910"/>
          </a:xfrm>
          <a:custGeom>
            <a:avLst/>
            <a:gdLst/>
            <a:ahLst/>
            <a:cxnLst/>
            <a:rect l="l" t="t" r="r" b="b"/>
            <a:pathLst>
              <a:path w="1125545" h="1187910">
                <a:moveTo>
                  <a:pt x="0" y="0"/>
                </a:moveTo>
                <a:lnTo>
                  <a:pt x="1125545" y="0"/>
                </a:lnTo>
                <a:lnTo>
                  <a:pt x="1125545" y="1187910"/>
                </a:lnTo>
                <a:lnTo>
                  <a:pt x="0" y="11879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14" name="Group 14"/>
          <p:cNvGrpSpPr/>
          <p:nvPr/>
        </p:nvGrpSpPr>
        <p:grpSpPr>
          <a:xfrm>
            <a:off x="7742495" y="7136524"/>
            <a:ext cx="1751992" cy="720028"/>
            <a:chOff x="0" y="0"/>
            <a:chExt cx="910857" cy="374341"/>
          </a:xfrm>
        </p:grpSpPr>
        <p:sp>
          <p:nvSpPr>
            <p:cNvPr id="15" name="Freeform 15"/>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16" name="TextBox 16"/>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17" name="Freeform 17"/>
          <p:cNvSpPr/>
          <p:nvPr/>
        </p:nvSpPr>
        <p:spPr>
          <a:xfrm>
            <a:off x="6776397" y="6786776"/>
            <a:ext cx="1125545" cy="1187910"/>
          </a:xfrm>
          <a:custGeom>
            <a:avLst/>
            <a:gdLst/>
            <a:ahLst/>
            <a:cxnLst/>
            <a:rect l="l" t="t" r="r" b="b"/>
            <a:pathLst>
              <a:path w="1125545" h="1187910">
                <a:moveTo>
                  <a:pt x="0" y="0"/>
                </a:moveTo>
                <a:lnTo>
                  <a:pt x="1125545" y="0"/>
                </a:lnTo>
                <a:lnTo>
                  <a:pt x="1125545" y="1187911"/>
                </a:lnTo>
                <a:lnTo>
                  <a:pt x="0" y="11879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18" name="Group 18"/>
          <p:cNvGrpSpPr/>
          <p:nvPr/>
        </p:nvGrpSpPr>
        <p:grpSpPr>
          <a:xfrm>
            <a:off x="10122122" y="5630786"/>
            <a:ext cx="1751992" cy="720028"/>
            <a:chOff x="0" y="0"/>
            <a:chExt cx="910857" cy="374341"/>
          </a:xfrm>
        </p:grpSpPr>
        <p:sp>
          <p:nvSpPr>
            <p:cNvPr id="19" name="Freeform 19"/>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20" name="TextBox 20"/>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1" name="Freeform 21"/>
          <p:cNvSpPr/>
          <p:nvPr/>
        </p:nvSpPr>
        <p:spPr>
          <a:xfrm>
            <a:off x="9156024" y="5281038"/>
            <a:ext cx="1125545" cy="1187910"/>
          </a:xfrm>
          <a:custGeom>
            <a:avLst/>
            <a:gdLst/>
            <a:ahLst/>
            <a:cxnLst/>
            <a:rect l="l" t="t" r="r" b="b"/>
            <a:pathLst>
              <a:path w="1125545" h="1187910">
                <a:moveTo>
                  <a:pt x="0" y="0"/>
                </a:moveTo>
                <a:lnTo>
                  <a:pt x="1125545" y="0"/>
                </a:lnTo>
                <a:lnTo>
                  <a:pt x="1125545" y="1187911"/>
                </a:lnTo>
                <a:lnTo>
                  <a:pt x="0" y="11879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2" name="Freeform 22"/>
          <p:cNvSpPr/>
          <p:nvPr/>
        </p:nvSpPr>
        <p:spPr>
          <a:xfrm>
            <a:off x="12450468" y="4213441"/>
            <a:ext cx="1772776" cy="2432626"/>
          </a:xfrm>
          <a:custGeom>
            <a:avLst/>
            <a:gdLst/>
            <a:ahLst/>
            <a:cxnLst/>
            <a:rect l="l" t="t" r="r" b="b"/>
            <a:pathLst>
              <a:path w="1772776" h="2432626">
                <a:moveTo>
                  <a:pt x="0" y="0"/>
                </a:moveTo>
                <a:lnTo>
                  <a:pt x="1772776" y="0"/>
                </a:lnTo>
                <a:lnTo>
                  <a:pt x="1772776" y="2432626"/>
                </a:lnTo>
                <a:lnTo>
                  <a:pt x="0" y="24326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23" name="TextBox 23"/>
          <p:cNvSpPr txBox="1"/>
          <p:nvPr/>
        </p:nvSpPr>
        <p:spPr>
          <a:xfrm>
            <a:off x="246002" y="1075016"/>
            <a:ext cx="796348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Internet Service Provider (ISP)</a:t>
            </a:r>
          </a:p>
        </p:txBody>
      </p:sp>
      <p:sp>
        <p:nvSpPr>
          <p:cNvPr id="24" name="TextBox 24"/>
          <p:cNvSpPr txBox="1"/>
          <p:nvPr/>
        </p:nvSpPr>
        <p:spPr>
          <a:xfrm>
            <a:off x="246002" y="1892903"/>
            <a:ext cx="16230012"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Region ISP = Connect states / regions</a:t>
            </a:r>
          </a:p>
        </p:txBody>
      </p:sp>
      <p:sp>
        <p:nvSpPr>
          <p:cNvPr id="25" name="TextBox 25"/>
          <p:cNvSpPr txBox="1"/>
          <p:nvPr/>
        </p:nvSpPr>
        <p:spPr>
          <a:xfrm>
            <a:off x="6238864" y="5538606"/>
            <a:ext cx="1075065" cy="336388"/>
          </a:xfrm>
          <a:prstGeom prst="rect">
            <a:avLst/>
          </a:prstGeom>
        </p:spPr>
        <p:txBody>
          <a:bodyPr lIns="0" tIns="0" rIns="0" bIns="0" rtlCol="0" anchor="t">
            <a:spAutoFit/>
          </a:bodyPr>
          <a:lstStyle/>
          <a:p>
            <a:pPr algn="ctr">
              <a:lnSpc>
                <a:spcPts val="2735"/>
              </a:lnSpc>
            </a:pPr>
            <a:r>
              <a:rPr lang="en-US" sz="1519" b="1">
                <a:solidFill>
                  <a:srgbClr val="2D3240"/>
                </a:solidFill>
                <a:latin typeface="Poppins Bold"/>
                <a:ea typeface="Poppins Bold"/>
                <a:cs typeface="Poppins Bold"/>
                <a:sym typeface="Poppins Bold"/>
              </a:rPr>
              <a:t>Access ISP</a:t>
            </a:r>
          </a:p>
        </p:txBody>
      </p:sp>
      <p:sp>
        <p:nvSpPr>
          <p:cNvPr id="26" name="TextBox 26"/>
          <p:cNvSpPr txBox="1"/>
          <p:nvPr/>
        </p:nvSpPr>
        <p:spPr>
          <a:xfrm>
            <a:off x="12133703" y="3523321"/>
            <a:ext cx="2406305" cy="591884"/>
          </a:xfrm>
          <a:prstGeom prst="rect">
            <a:avLst/>
          </a:prstGeom>
        </p:spPr>
        <p:txBody>
          <a:bodyPr lIns="0" tIns="0" rIns="0" bIns="0" rtlCol="0" anchor="t">
            <a:spAutoFit/>
          </a:bodyPr>
          <a:lstStyle/>
          <a:p>
            <a:pPr algn="ctr">
              <a:lnSpc>
                <a:spcPts val="4853"/>
              </a:lnSpc>
            </a:pPr>
            <a:r>
              <a:rPr lang="en-US" sz="2696" b="1">
                <a:solidFill>
                  <a:srgbClr val="2D3240"/>
                </a:solidFill>
                <a:latin typeface="Poppins Bold"/>
                <a:ea typeface="Poppins Bold"/>
                <a:cs typeface="Poppins Bold"/>
                <a:sym typeface="Poppins Bold"/>
              </a:rPr>
              <a:t>Regional ISP</a:t>
            </a:r>
          </a:p>
        </p:txBody>
      </p:sp>
      <p:sp>
        <p:nvSpPr>
          <p:cNvPr id="27" name="TextBox 27"/>
          <p:cNvSpPr txBox="1"/>
          <p:nvPr/>
        </p:nvSpPr>
        <p:spPr>
          <a:xfrm>
            <a:off x="8080959" y="7275957"/>
            <a:ext cx="1075065" cy="336388"/>
          </a:xfrm>
          <a:prstGeom prst="rect">
            <a:avLst/>
          </a:prstGeom>
        </p:spPr>
        <p:txBody>
          <a:bodyPr lIns="0" tIns="0" rIns="0" bIns="0" rtlCol="0" anchor="t">
            <a:spAutoFit/>
          </a:bodyPr>
          <a:lstStyle/>
          <a:p>
            <a:pPr algn="ctr">
              <a:lnSpc>
                <a:spcPts val="2735"/>
              </a:lnSpc>
            </a:pPr>
            <a:r>
              <a:rPr lang="en-US" sz="1519" b="1">
                <a:solidFill>
                  <a:srgbClr val="2D3240"/>
                </a:solidFill>
                <a:latin typeface="Poppins Bold"/>
                <a:ea typeface="Poppins Bold"/>
                <a:cs typeface="Poppins Bold"/>
                <a:sym typeface="Poppins Bold"/>
              </a:rPr>
              <a:t>Access ISP</a:t>
            </a:r>
          </a:p>
        </p:txBody>
      </p:sp>
      <p:sp>
        <p:nvSpPr>
          <p:cNvPr id="28" name="TextBox 28"/>
          <p:cNvSpPr txBox="1"/>
          <p:nvPr/>
        </p:nvSpPr>
        <p:spPr>
          <a:xfrm>
            <a:off x="10460586" y="5770219"/>
            <a:ext cx="1075065" cy="336388"/>
          </a:xfrm>
          <a:prstGeom prst="rect">
            <a:avLst/>
          </a:prstGeom>
        </p:spPr>
        <p:txBody>
          <a:bodyPr lIns="0" tIns="0" rIns="0" bIns="0" rtlCol="0" anchor="t">
            <a:spAutoFit/>
          </a:bodyPr>
          <a:lstStyle/>
          <a:p>
            <a:pPr algn="ctr">
              <a:lnSpc>
                <a:spcPts val="2735"/>
              </a:lnSpc>
            </a:pPr>
            <a:r>
              <a:rPr lang="en-US" sz="1519" b="1">
                <a:solidFill>
                  <a:srgbClr val="2D3240"/>
                </a:solidFill>
                <a:latin typeface="Poppins Bold"/>
                <a:ea typeface="Poppins Bold"/>
                <a:cs typeface="Poppins Bold"/>
                <a:sym typeface="Poppins Bold"/>
              </a:rPr>
              <a:t>Access ISP</a:t>
            </a:r>
          </a:p>
        </p:txBody>
      </p:sp>
      <p:sp>
        <p:nvSpPr>
          <p:cNvPr id="29" name="TextBox 29"/>
          <p:cNvSpPr txBox="1"/>
          <p:nvPr/>
        </p:nvSpPr>
        <p:spPr>
          <a:xfrm>
            <a:off x="172815" y="148704"/>
            <a:ext cx="8628588" cy="684969"/>
          </a:xfrm>
          <a:prstGeom prst="rect">
            <a:avLst/>
          </a:prstGeom>
        </p:spPr>
        <p:txBody>
          <a:bodyPr lIns="0" tIns="0" rIns="0" bIns="0" rtlCol="0" anchor="t">
            <a:spAutoFit/>
          </a:bodyPr>
          <a:lstStyle/>
          <a:p>
            <a:pPr marL="0" lvl="0" indent="0" algn="l">
              <a:lnSpc>
                <a:spcPts val="5030"/>
              </a:lnSpc>
              <a:spcBef>
                <a:spcPct val="0"/>
              </a:spcBef>
            </a:pPr>
            <a:r>
              <a:rPr lang="en-US" sz="4491" b="1" spc="-134">
                <a:solidFill>
                  <a:srgbClr val="FFFFFF"/>
                </a:solidFill>
                <a:latin typeface="Poppins Bold"/>
                <a:ea typeface="Poppins Bold"/>
                <a:cs typeface="Poppins Bold"/>
                <a:sym typeface="Poppins Bold"/>
              </a:rPr>
              <a:t>2.6 Architecture of the Internet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AutoShape 3"/>
          <p:cNvSpPr/>
          <p:nvPr/>
        </p:nvSpPr>
        <p:spPr>
          <a:xfrm>
            <a:off x="249101" y="1825904"/>
            <a:ext cx="7960388" cy="0"/>
          </a:xfrm>
          <a:prstGeom prst="line">
            <a:avLst/>
          </a:prstGeom>
          <a:ln w="66675" cap="rnd">
            <a:solidFill>
              <a:srgbClr val="FF1495"/>
            </a:solidFill>
            <a:prstDash val="solid"/>
            <a:headEnd type="none" w="sm" len="sm"/>
            <a:tailEnd type="oval" w="lg" len="lg"/>
          </a:ln>
        </p:spPr>
        <p:txBody>
          <a:bodyPr/>
          <a:lstStyle/>
          <a:p>
            <a:endParaRPr lang="en-PH"/>
          </a:p>
        </p:txBody>
      </p:sp>
      <p:grpSp>
        <p:nvGrpSpPr>
          <p:cNvPr id="4" name="Group 4"/>
          <p:cNvGrpSpPr/>
          <p:nvPr/>
        </p:nvGrpSpPr>
        <p:grpSpPr>
          <a:xfrm>
            <a:off x="0" y="-36799"/>
            <a:ext cx="9251830" cy="1065499"/>
            <a:chOff x="0" y="0"/>
            <a:chExt cx="3442595" cy="396471"/>
          </a:xfrm>
        </p:grpSpPr>
        <p:sp>
          <p:nvSpPr>
            <p:cNvPr id="5" name="Freeform 5"/>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7" name="TextBox 7"/>
          <p:cNvSpPr txBox="1"/>
          <p:nvPr/>
        </p:nvSpPr>
        <p:spPr>
          <a:xfrm>
            <a:off x="246002" y="1075016"/>
            <a:ext cx="796348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Internet Service Provider (ISP)</a:t>
            </a:r>
          </a:p>
        </p:txBody>
      </p:sp>
      <p:sp>
        <p:nvSpPr>
          <p:cNvPr id="8" name="TextBox 8"/>
          <p:cNvSpPr txBox="1"/>
          <p:nvPr/>
        </p:nvSpPr>
        <p:spPr>
          <a:xfrm>
            <a:off x="246002" y="1892903"/>
            <a:ext cx="16230012"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Backbone ISP = Connect countries </a:t>
            </a:r>
          </a:p>
        </p:txBody>
      </p:sp>
      <p:grpSp>
        <p:nvGrpSpPr>
          <p:cNvPr id="9" name="Group 9"/>
          <p:cNvGrpSpPr/>
          <p:nvPr/>
        </p:nvGrpSpPr>
        <p:grpSpPr>
          <a:xfrm>
            <a:off x="3145360" y="3768521"/>
            <a:ext cx="12702619" cy="6158175"/>
            <a:chOff x="0" y="0"/>
            <a:chExt cx="16936825" cy="8210901"/>
          </a:xfrm>
        </p:grpSpPr>
        <p:grpSp>
          <p:nvGrpSpPr>
            <p:cNvPr id="10" name="Group 10"/>
            <p:cNvGrpSpPr/>
            <p:nvPr/>
          </p:nvGrpSpPr>
          <p:grpSpPr>
            <a:xfrm>
              <a:off x="0" y="0"/>
              <a:ext cx="16936825" cy="8210901"/>
              <a:chOff x="0" y="0"/>
              <a:chExt cx="9006168" cy="4366152"/>
            </a:xfrm>
          </p:grpSpPr>
          <p:sp>
            <p:nvSpPr>
              <p:cNvPr id="11" name="Freeform 11"/>
              <p:cNvSpPr/>
              <p:nvPr/>
            </p:nvSpPr>
            <p:spPr>
              <a:xfrm>
                <a:off x="0" y="0"/>
                <a:ext cx="9006167" cy="4366152"/>
              </a:xfrm>
              <a:custGeom>
                <a:avLst/>
                <a:gdLst/>
                <a:ahLst/>
                <a:cxnLst/>
                <a:rect l="l" t="t" r="r" b="b"/>
                <a:pathLst>
                  <a:path w="9006167" h="4366152">
                    <a:moveTo>
                      <a:pt x="31083" y="0"/>
                    </a:moveTo>
                    <a:lnTo>
                      <a:pt x="8975084" y="0"/>
                    </a:lnTo>
                    <a:cubicBezTo>
                      <a:pt x="8992251" y="0"/>
                      <a:pt x="9006167" y="13916"/>
                      <a:pt x="9006167" y="31083"/>
                    </a:cubicBezTo>
                    <a:lnTo>
                      <a:pt x="9006167" y="4335069"/>
                    </a:lnTo>
                    <a:cubicBezTo>
                      <a:pt x="9006167" y="4343312"/>
                      <a:pt x="9002892" y="4351219"/>
                      <a:pt x="8997063" y="4357048"/>
                    </a:cubicBezTo>
                    <a:cubicBezTo>
                      <a:pt x="8991234" y="4362877"/>
                      <a:pt x="8983328" y="4366152"/>
                      <a:pt x="8975084" y="4366152"/>
                    </a:cubicBezTo>
                    <a:lnTo>
                      <a:pt x="31083" y="4366152"/>
                    </a:lnTo>
                    <a:cubicBezTo>
                      <a:pt x="13916" y="4366152"/>
                      <a:pt x="0" y="4352235"/>
                      <a:pt x="0" y="4335069"/>
                    </a:cubicBezTo>
                    <a:lnTo>
                      <a:pt x="0" y="31083"/>
                    </a:lnTo>
                    <a:cubicBezTo>
                      <a:pt x="0" y="13916"/>
                      <a:pt x="13916" y="0"/>
                      <a:pt x="31083" y="0"/>
                    </a:cubicBezTo>
                    <a:close/>
                  </a:path>
                </a:pathLst>
              </a:custGeom>
              <a:solidFill>
                <a:srgbClr val="FEF7E7"/>
              </a:solidFill>
            </p:spPr>
            <p:txBody>
              <a:bodyPr/>
              <a:lstStyle/>
              <a:p>
                <a:endParaRPr lang="en-PH"/>
              </a:p>
            </p:txBody>
          </p:sp>
          <p:sp>
            <p:nvSpPr>
              <p:cNvPr id="12" name="TextBox 12"/>
              <p:cNvSpPr txBox="1"/>
              <p:nvPr/>
            </p:nvSpPr>
            <p:spPr>
              <a:xfrm>
                <a:off x="0" y="-28575"/>
                <a:ext cx="9006168" cy="4394727"/>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587216" y="4464568"/>
              <a:ext cx="6304656" cy="3039599"/>
              <a:chOff x="0" y="0"/>
              <a:chExt cx="3272541" cy="1577757"/>
            </a:xfrm>
          </p:grpSpPr>
          <p:sp>
            <p:nvSpPr>
              <p:cNvPr id="14" name="Freeform 14"/>
              <p:cNvSpPr/>
              <p:nvPr/>
            </p:nvSpPr>
            <p:spPr>
              <a:xfrm>
                <a:off x="0" y="0"/>
                <a:ext cx="3272541" cy="1577757"/>
              </a:xfrm>
              <a:custGeom>
                <a:avLst/>
                <a:gdLst/>
                <a:ahLst/>
                <a:cxnLst/>
                <a:rect l="l" t="t" r="r" b="b"/>
                <a:pathLst>
                  <a:path w="3272541" h="1577757">
                    <a:moveTo>
                      <a:pt x="83502" y="0"/>
                    </a:moveTo>
                    <a:lnTo>
                      <a:pt x="3189039" y="0"/>
                    </a:lnTo>
                    <a:cubicBezTo>
                      <a:pt x="3235156" y="0"/>
                      <a:pt x="3272541" y="37385"/>
                      <a:pt x="3272541" y="83502"/>
                    </a:cubicBezTo>
                    <a:lnTo>
                      <a:pt x="3272541" y="1494255"/>
                    </a:lnTo>
                    <a:cubicBezTo>
                      <a:pt x="3272541" y="1540372"/>
                      <a:pt x="3235156" y="1577757"/>
                      <a:pt x="3189039" y="1577757"/>
                    </a:cubicBezTo>
                    <a:lnTo>
                      <a:pt x="83502" y="1577757"/>
                    </a:lnTo>
                    <a:cubicBezTo>
                      <a:pt x="37385" y="1577757"/>
                      <a:pt x="0" y="1540372"/>
                      <a:pt x="0" y="1494255"/>
                    </a:cubicBezTo>
                    <a:lnTo>
                      <a:pt x="0" y="83502"/>
                    </a:lnTo>
                    <a:cubicBezTo>
                      <a:pt x="0" y="37385"/>
                      <a:pt x="37385" y="0"/>
                      <a:pt x="83502" y="0"/>
                    </a:cubicBezTo>
                    <a:close/>
                  </a:path>
                </a:pathLst>
              </a:custGeom>
              <a:solidFill>
                <a:srgbClr val="FF1495"/>
              </a:solidFill>
            </p:spPr>
            <p:txBody>
              <a:bodyPr/>
              <a:lstStyle/>
              <a:p>
                <a:endParaRPr lang="en-PH"/>
              </a:p>
            </p:txBody>
          </p:sp>
          <p:sp>
            <p:nvSpPr>
              <p:cNvPr id="15" name="TextBox 15"/>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1847457" y="5610568"/>
              <a:ext cx="989106" cy="406500"/>
              <a:chOff x="0" y="0"/>
              <a:chExt cx="910857" cy="374341"/>
            </a:xfrm>
          </p:grpSpPr>
          <p:sp>
            <p:nvSpPr>
              <p:cNvPr id="17" name="Freeform 17"/>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18" name="TextBox 18"/>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19" name="Freeform 19"/>
            <p:cNvSpPr/>
            <p:nvPr/>
          </p:nvSpPr>
          <p:spPr>
            <a:xfrm>
              <a:off x="1302036" y="5413114"/>
              <a:ext cx="635439" cy="670648"/>
            </a:xfrm>
            <a:custGeom>
              <a:avLst/>
              <a:gdLst/>
              <a:ahLst/>
              <a:cxnLst/>
              <a:rect l="l" t="t" r="r" b="b"/>
              <a:pathLst>
                <a:path w="635439" h="670648">
                  <a:moveTo>
                    <a:pt x="0" y="0"/>
                  </a:moveTo>
                  <a:lnTo>
                    <a:pt x="635438" y="0"/>
                  </a:lnTo>
                  <a:lnTo>
                    <a:pt x="635438" y="670648"/>
                  </a:lnTo>
                  <a:lnTo>
                    <a:pt x="0" y="670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20" name="Group 20"/>
            <p:cNvGrpSpPr/>
            <p:nvPr/>
          </p:nvGrpSpPr>
          <p:grpSpPr>
            <a:xfrm>
              <a:off x="2887432" y="6591408"/>
              <a:ext cx="989106" cy="406500"/>
              <a:chOff x="0" y="0"/>
              <a:chExt cx="910857" cy="374341"/>
            </a:xfrm>
          </p:grpSpPr>
          <p:sp>
            <p:nvSpPr>
              <p:cNvPr id="21" name="Freeform 21"/>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22" name="TextBox 22"/>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3" name="Freeform 23"/>
            <p:cNvSpPr/>
            <p:nvPr/>
          </p:nvSpPr>
          <p:spPr>
            <a:xfrm>
              <a:off x="2342010" y="6393954"/>
              <a:ext cx="635439" cy="670648"/>
            </a:xfrm>
            <a:custGeom>
              <a:avLst/>
              <a:gdLst/>
              <a:ahLst/>
              <a:cxnLst/>
              <a:rect l="l" t="t" r="r" b="b"/>
              <a:pathLst>
                <a:path w="635439" h="670648">
                  <a:moveTo>
                    <a:pt x="0" y="0"/>
                  </a:moveTo>
                  <a:lnTo>
                    <a:pt x="635439" y="0"/>
                  </a:lnTo>
                  <a:lnTo>
                    <a:pt x="635439" y="670648"/>
                  </a:lnTo>
                  <a:lnTo>
                    <a:pt x="0" y="670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24" name="Group 24"/>
            <p:cNvGrpSpPr/>
            <p:nvPr/>
          </p:nvGrpSpPr>
          <p:grpSpPr>
            <a:xfrm>
              <a:off x="4230877" y="5741327"/>
              <a:ext cx="989106" cy="406500"/>
              <a:chOff x="0" y="0"/>
              <a:chExt cx="910857" cy="374341"/>
            </a:xfrm>
          </p:grpSpPr>
          <p:sp>
            <p:nvSpPr>
              <p:cNvPr id="25" name="Freeform 25"/>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26" name="TextBox 26"/>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7" name="Freeform 27"/>
            <p:cNvSpPr/>
            <p:nvPr/>
          </p:nvSpPr>
          <p:spPr>
            <a:xfrm>
              <a:off x="3685455" y="5543873"/>
              <a:ext cx="635439" cy="670648"/>
            </a:xfrm>
            <a:custGeom>
              <a:avLst/>
              <a:gdLst/>
              <a:ahLst/>
              <a:cxnLst/>
              <a:rect l="l" t="t" r="r" b="b"/>
              <a:pathLst>
                <a:path w="635439" h="670648">
                  <a:moveTo>
                    <a:pt x="0" y="0"/>
                  </a:moveTo>
                  <a:lnTo>
                    <a:pt x="635439" y="0"/>
                  </a:lnTo>
                  <a:lnTo>
                    <a:pt x="635439" y="670648"/>
                  </a:lnTo>
                  <a:lnTo>
                    <a:pt x="0" y="670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8" name="Freeform 28"/>
            <p:cNvSpPr/>
            <p:nvPr/>
          </p:nvSpPr>
          <p:spPr>
            <a:xfrm>
              <a:off x="5545370" y="4941150"/>
              <a:ext cx="1000840" cy="1373366"/>
            </a:xfrm>
            <a:custGeom>
              <a:avLst/>
              <a:gdLst/>
              <a:ahLst/>
              <a:cxnLst/>
              <a:rect l="l" t="t" r="r" b="b"/>
              <a:pathLst>
                <a:path w="1000840" h="1373366">
                  <a:moveTo>
                    <a:pt x="0" y="0"/>
                  </a:moveTo>
                  <a:lnTo>
                    <a:pt x="1000840" y="0"/>
                  </a:lnTo>
                  <a:lnTo>
                    <a:pt x="1000840" y="1373365"/>
                  </a:lnTo>
                  <a:lnTo>
                    <a:pt x="0" y="13733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29" name="Group 29"/>
            <p:cNvGrpSpPr/>
            <p:nvPr/>
          </p:nvGrpSpPr>
          <p:grpSpPr>
            <a:xfrm>
              <a:off x="6993472" y="4537069"/>
              <a:ext cx="5811740" cy="2967099"/>
              <a:chOff x="0" y="0"/>
              <a:chExt cx="3090396" cy="1577757"/>
            </a:xfrm>
          </p:grpSpPr>
          <p:sp>
            <p:nvSpPr>
              <p:cNvPr id="30" name="Freeform 30"/>
              <p:cNvSpPr/>
              <p:nvPr/>
            </p:nvSpPr>
            <p:spPr>
              <a:xfrm>
                <a:off x="0" y="0"/>
                <a:ext cx="3090396" cy="1577757"/>
              </a:xfrm>
              <a:custGeom>
                <a:avLst/>
                <a:gdLst/>
                <a:ahLst/>
                <a:cxnLst/>
                <a:rect l="l" t="t" r="r" b="b"/>
                <a:pathLst>
                  <a:path w="3090396" h="1577757">
                    <a:moveTo>
                      <a:pt x="90584" y="0"/>
                    </a:moveTo>
                    <a:lnTo>
                      <a:pt x="2999812" y="0"/>
                    </a:lnTo>
                    <a:cubicBezTo>
                      <a:pt x="3049840" y="0"/>
                      <a:pt x="3090396" y="40556"/>
                      <a:pt x="3090396" y="90584"/>
                    </a:cubicBezTo>
                    <a:lnTo>
                      <a:pt x="3090396" y="1487173"/>
                    </a:lnTo>
                    <a:cubicBezTo>
                      <a:pt x="3090396" y="1537201"/>
                      <a:pt x="3049840" y="1577757"/>
                      <a:pt x="2999812" y="1577757"/>
                    </a:cubicBezTo>
                    <a:lnTo>
                      <a:pt x="90584" y="1577757"/>
                    </a:lnTo>
                    <a:cubicBezTo>
                      <a:pt x="66560" y="1577757"/>
                      <a:pt x="43519" y="1568213"/>
                      <a:pt x="26531" y="1551225"/>
                    </a:cubicBezTo>
                    <a:cubicBezTo>
                      <a:pt x="9544" y="1534237"/>
                      <a:pt x="0" y="1511197"/>
                      <a:pt x="0" y="1487173"/>
                    </a:cubicBezTo>
                    <a:lnTo>
                      <a:pt x="0" y="90584"/>
                    </a:lnTo>
                    <a:cubicBezTo>
                      <a:pt x="0" y="66560"/>
                      <a:pt x="9544" y="43519"/>
                      <a:pt x="26531" y="26531"/>
                    </a:cubicBezTo>
                    <a:cubicBezTo>
                      <a:pt x="43519" y="9544"/>
                      <a:pt x="66560" y="0"/>
                      <a:pt x="90584" y="0"/>
                    </a:cubicBezTo>
                    <a:close/>
                  </a:path>
                </a:pathLst>
              </a:custGeom>
              <a:solidFill>
                <a:srgbClr val="019D97"/>
              </a:solidFill>
            </p:spPr>
            <p:txBody>
              <a:bodyPr/>
              <a:lstStyle/>
              <a:p>
                <a:endParaRPr lang="en-PH"/>
              </a:p>
            </p:txBody>
          </p:sp>
          <p:sp>
            <p:nvSpPr>
              <p:cNvPr id="31" name="TextBox 31"/>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32" name="Group 32"/>
            <p:cNvGrpSpPr/>
            <p:nvPr/>
          </p:nvGrpSpPr>
          <p:grpSpPr>
            <a:xfrm>
              <a:off x="8775759" y="5655734"/>
              <a:ext cx="965514" cy="396804"/>
              <a:chOff x="0" y="0"/>
              <a:chExt cx="910857" cy="374341"/>
            </a:xfrm>
          </p:grpSpPr>
          <p:sp>
            <p:nvSpPr>
              <p:cNvPr id="33" name="Freeform 33"/>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34" name="TextBox 34"/>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35" name="Freeform 35"/>
            <p:cNvSpPr/>
            <p:nvPr/>
          </p:nvSpPr>
          <p:spPr>
            <a:xfrm>
              <a:off x="8243347" y="5462990"/>
              <a:ext cx="620282" cy="654652"/>
            </a:xfrm>
            <a:custGeom>
              <a:avLst/>
              <a:gdLst/>
              <a:ahLst/>
              <a:cxnLst/>
              <a:rect l="l" t="t" r="r" b="b"/>
              <a:pathLst>
                <a:path w="620282" h="654652">
                  <a:moveTo>
                    <a:pt x="0" y="0"/>
                  </a:moveTo>
                  <a:lnTo>
                    <a:pt x="620282" y="0"/>
                  </a:lnTo>
                  <a:lnTo>
                    <a:pt x="620282" y="654651"/>
                  </a:lnTo>
                  <a:lnTo>
                    <a:pt x="0" y="654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36" name="Group 36"/>
            <p:cNvGrpSpPr/>
            <p:nvPr/>
          </p:nvGrpSpPr>
          <p:grpSpPr>
            <a:xfrm>
              <a:off x="9790928" y="6613179"/>
              <a:ext cx="965514" cy="396804"/>
              <a:chOff x="0" y="0"/>
              <a:chExt cx="910857" cy="374341"/>
            </a:xfrm>
          </p:grpSpPr>
          <p:sp>
            <p:nvSpPr>
              <p:cNvPr id="37" name="Freeform 37"/>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38" name="TextBox 38"/>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39" name="Freeform 39"/>
            <p:cNvSpPr/>
            <p:nvPr/>
          </p:nvSpPr>
          <p:spPr>
            <a:xfrm>
              <a:off x="9258516" y="6420435"/>
              <a:ext cx="620282" cy="654652"/>
            </a:xfrm>
            <a:custGeom>
              <a:avLst/>
              <a:gdLst/>
              <a:ahLst/>
              <a:cxnLst/>
              <a:rect l="l" t="t" r="r" b="b"/>
              <a:pathLst>
                <a:path w="620282" h="654652">
                  <a:moveTo>
                    <a:pt x="0" y="0"/>
                  </a:moveTo>
                  <a:lnTo>
                    <a:pt x="620282" y="0"/>
                  </a:lnTo>
                  <a:lnTo>
                    <a:pt x="620282" y="654652"/>
                  </a:lnTo>
                  <a:lnTo>
                    <a:pt x="0" y="6546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40" name="Group 40"/>
            <p:cNvGrpSpPr/>
            <p:nvPr/>
          </p:nvGrpSpPr>
          <p:grpSpPr>
            <a:xfrm>
              <a:off x="11102329" y="5783374"/>
              <a:ext cx="965514" cy="396804"/>
              <a:chOff x="0" y="0"/>
              <a:chExt cx="910857" cy="374341"/>
            </a:xfrm>
          </p:grpSpPr>
          <p:sp>
            <p:nvSpPr>
              <p:cNvPr id="41" name="Freeform 41"/>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42" name="TextBox 42"/>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43" name="Freeform 43"/>
            <p:cNvSpPr/>
            <p:nvPr/>
          </p:nvSpPr>
          <p:spPr>
            <a:xfrm>
              <a:off x="10569917" y="5590630"/>
              <a:ext cx="620282" cy="654652"/>
            </a:xfrm>
            <a:custGeom>
              <a:avLst/>
              <a:gdLst/>
              <a:ahLst/>
              <a:cxnLst/>
              <a:rect l="l" t="t" r="r" b="b"/>
              <a:pathLst>
                <a:path w="620282" h="654652">
                  <a:moveTo>
                    <a:pt x="0" y="0"/>
                  </a:moveTo>
                  <a:lnTo>
                    <a:pt x="620282" y="0"/>
                  </a:lnTo>
                  <a:lnTo>
                    <a:pt x="620282" y="654652"/>
                  </a:lnTo>
                  <a:lnTo>
                    <a:pt x="0" y="6546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44" name="Freeform 44"/>
            <p:cNvSpPr/>
            <p:nvPr/>
          </p:nvSpPr>
          <p:spPr>
            <a:xfrm>
              <a:off x="7233769" y="5006527"/>
              <a:ext cx="976968" cy="1340608"/>
            </a:xfrm>
            <a:custGeom>
              <a:avLst/>
              <a:gdLst/>
              <a:ahLst/>
              <a:cxnLst/>
              <a:rect l="l" t="t" r="r" b="b"/>
              <a:pathLst>
                <a:path w="976968" h="1340608">
                  <a:moveTo>
                    <a:pt x="0" y="0"/>
                  </a:moveTo>
                  <a:lnTo>
                    <a:pt x="976968" y="0"/>
                  </a:lnTo>
                  <a:lnTo>
                    <a:pt x="976968" y="1340608"/>
                  </a:lnTo>
                  <a:lnTo>
                    <a:pt x="0" y="13406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45" name="Group 45"/>
            <p:cNvGrpSpPr/>
            <p:nvPr/>
          </p:nvGrpSpPr>
          <p:grpSpPr>
            <a:xfrm>
              <a:off x="594770" y="1319669"/>
              <a:ext cx="5811740" cy="2967099"/>
              <a:chOff x="0" y="0"/>
              <a:chExt cx="3090396" cy="1577757"/>
            </a:xfrm>
          </p:grpSpPr>
          <p:sp>
            <p:nvSpPr>
              <p:cNvPr id="46" name="Freeform 46"/>
              <p:cNvSpPr/>
              <p:nvPr/>
            </p:nvSpPr>
            <p:spPr>
              <a:xfrm>
                <a:off x="0" y="0"/>
                <a:ext cx="3090396" cy="1577757"/>
              </a:xfrm>
              <a:custGeom>
                <a:avLst/>
                <a:gdLst/>
                <a:ahLst/>
                <a:cxnLst/>
                <a:rect l="l" t="t" r="r" b="b"/>
                <a:pathLst>
                  <a:path w="3090396" h="1577757">
                    <a:moveTo>
                      <a:pt x="90584" y="0"/>
                    </a:moveTo>
                    <a:lnTo>
                      <a:pt x="2999812" y="0"/>
                    </a:lnTo>
                    <a:cubicBezTo>
                      <a:pt x="3049840" y="0"/>
                      <a:pt x="3090396" y="40556"/>
                      <a:pt x="3090396" y="90584"/>
                    </a:cubicBezTo>
                    <a:lnTo>
                      <a:pt x="3090396" y="1487173"/>
                    </a:lnTo>
                    <a:cubicBezTo>
                      <a:pt x="3090396" y="1537201"/>
                      <a:pt x="3049840" y="1577757"/>
                      <a:pt x="2999812" y="1577757"/>
                    </a:cubicBezTo>
                    <a:lnTo>
                      <a:pt x="90584" y="1577757"/>
                    </a:lnTo>
                    <a:cubicBezTo>
                      <a:pt x="66560" y="1577757"/>
                      <a:pt x="43519" y="1568213"/>
                      <a:pt x="26531" y="1551225"/>
                    </a:cubicBezTo>
                    <a:cubicBezTo>
                      <a:pt x="9544" y="1534237"/>
                      <a:pt x="0" y="1511197"/>
                      <a:pt x="0" y="1487173"/>
                    </a:cubicBezTo>
                    <a:lnTo>
                      <a:pt x="0" y="90584"/>
                    </a:lnTo>
                    <a:cubicBezTo>
                      <a:pt x="0" y="66560"/>
                      <a:pt x="9544" y="43519"/>
                      <a:pt x="26531" y="26531"/>
                    </a:cubicBezTo>
                    <a:cubicBezTo>
                      <a:pt x="43519" y="9544"/>
                      <a:pt x="66560" y="0"/>
                      <a:pt x="90584" y="0"/>
                    </a:cubicBezTo>
                    <a:close/>
                  </a:path>
                </a:pathLst>
              </a:custGeom>
              <a:solidFill>
                <a:srgbClr val="019D97"/>
              </a:solidFill>
            </p:spPr>
            <p:txBody>
              <a:bodyPr/>
              <a:lstStyle/>
              <a:p>
                <a:endParaRPr lang="en-PH"/>
              </a:p>
            </p:txBody>
          </p:sp>
          <p:sp>
            <p:nvSpPr>
              <p:cNvPr id="47" name="TextBox 47"/>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48" name="Group 48"/>
            <p:cNvGrpSpPr/>
            <p:nvPr/>
          </p:nvGrpSpPr>
          <p:grpSpPr>
            <a:xfrm>
              <a:off x="2377057" y="2438335"/>
              <a:ext cx="965514" cy="396804"/>
              <a:chOff x="0" y="0"/>
              <a:chExt cx="910857" cy="374341"/>
            </a:xfrm>
          </p:grpSpPr>
          <p:sp>
            <p:nvSpPr>
              <p:cNvPr id="49" name="Freeform 49"/>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50" name="TextBox 50"/>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51" name="Freeform 51"/>
            <p:cNvSpPr/>
            <p:nvPr/>
          </p:nvSpPr>
          <p:spPr>
            <a:xfrm>
              <a:off x="1844645" y="2245590"/>
              <a:ext cx="620282" cy="654652"/>
            </a:xfrm>
            <a:custGeom>
              <a:avLst/>
              <a:gdLst/>
              <a:ahLst/>
              <a:cxnLst/>
              <a:rect l="l" t="t" r="r" b="b"/>
              <a:pathLst>
                <a:path w="620282" h="654652">
                  <a:moveTo>
                    <a:pt x="0" y="0"/>
                  </a:moveTo>
                  <a:lnTo>
                    <a:pt x="620282" y="0"/>
                  </a:lnTo>
                  <a:lnTo>
                    <a:pt x="620282" y="654652"/>
                  </a:lnTo>
                  <a:lnTo>
                    <a:pt x="0" y="6546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52" name="Group 52"/>
            <p:cNvGrpSpPr/>
            <p:nvPr/>
          </p:nvGrpSpPr>
          <p:grpSpPr>
            <a:xfrm>
              <a:off x="3392227" y="3395780"/>
              <a:ext cx="965514" cy="396804"/>
              <a:chOff x="0" y="0"/>
              <a:chExt cx="910857" cy="374341"/>
            </a:xfrm>
          </p:grpSpPr>
          <p:sp>
            <p:nvSpPr>
              <p:cNvPr id="53" name="Freeform 53"/>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54" name="TextBox 54"/>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55" name="Freeform 55"/>
            <p:cNvSpPr/>
            <p:nvPr/>
          </p:nvSpPr>
          <p:spPr>
            <a:xfrm>
              <a:off x="2859814" y="3203036"/>
              <a:ext cx="620282" cy="654652"/>
            </a:xfrm>
            <a:custGeom>
              <a:avLst/>
              <a:gdLst/>
              <a:ahLst/>
              <a:cxnLst/>
              <a:rect l="l" t="t" r="r" b="b"/>
              <a:pathLst>
                <a:path w="620282" h="654652">
                  <a:moveTo>
                    <a:pt x="0" y="0"/>
                  </a:moveTo>
                  <a:lnTo>
                    <a:pt x="620283" y="0"/>
                  </a:lnTo>
                  <a:lnTo>
                    <a:pt x="620283" y="654651"/>
                  </a:lnTo>
                  <a:lnTo>
                    <a:pt x="0" y="654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56" name="Group 56"/>
            <p:cNvGrpSpPr/>
            <p:nvPr/>
          </p:nvGrpSpPr>
          <p:grpSpPr>
            <a:xfrm>
              <a:off x="4703627" y="2565975"/>
              <a:ext cx="965514" cy="396804"/>
              <a:chOff x="0" y="0"/>
              <a:chExt cx="910857" cy="374341"/>
            </a:xfrm>
          </p:grpSpPr>
          <p:sp>
            <p:nvSpPr>
              <p:cNvPr id="57" name="Freeform 57"/>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58" name="TextBox 58"/>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59" name="Freeform 59"/>
            <p:cNvSpPr/>
            <p:nvPr/>
          </p:nvSpPr>
          <p:spPr>
            <a:xfrm>
              <a:off x="4171215" y="2373231"/>
              <a:ext cx="620282" cy="654652"/>
            </a:xfrm>
            <a:custGeom>
              <a:avLst/>
              <a:gdLst/>
              <a:ahLst/>
              <a:cxnLst/>
              <a:rect l="l" t="t" r="r" b="b"/>
              <a:pathLst>
                <a:path w="620282" h="654652">
                  <a:moveTo>
                    <a:pt x="0" y="0"/>
                  </a:moveTo>
                  <a:lnTo>
                    <a:pt x="620282" y="0"/>
                  </a:lnTo>
                  <a:lnTo>
                    <a:pt x="620282" y="654652"/>
                  </a:lnTo>
                  <a:lnTo>
                    <a:pt x="0" y="6546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0" name="Freeform 60"/>
            <p:cNvSpPr/>
            <p:nvPr/>
          </p:nvSpPr>
          <p:spPr>
            <a:xfrm>
              <a:off x="835067" y="1789128"/>
              <a:ext cx="976968" cy="1340608"/>
            </a:xfrm>
            <a:custGeom>
              <a:avLst/>
              <a:gdLst/>
              <a:ahLst/>
              <a:cxnLst/>
              <a:rect l="l" t="t" r="r" b="b"/>
              <a:pathLst>
                <a:path w="976968" h="1340608">
                  <a:moveTo>
                    <a:pt x="0" y="0"/>
                  </a:moveTo>
                  <a:lnTo>
                    <a:pt x="976969" y="0"/>
                  </a:lnTo>
                  <a:lnTo>
                    <a:pt x="976969" y="1340608"/>
                  </a:lnTo>
                  <a:lnTo>
                    <a:pt x="0" y="13406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61" name="Group 61"/>
            <p:cNvGrpSpPr/>
            <p:nvPr/>
          </p:nvGrpSpPr>
          <p:grpSpPr>
            <a:xfrm>
              <a:off x="6457310" y="1361469"/>
              <a:ext cx="6304656" cy="3039599"/>
              <a:chOff x="0" y="0"/>
              <a:chExt cx="3272541" cy="1577757"/>
            </a:xfrm>
          </p:grpSpPr>
          <p:sp>
            <p:nvSpPr>
              <p:cNvPr id="62" name="Freeform 62"/>
              <p:cNvSpPr/>
              <p:nvPr/>
            </p:nvSpPr>
            <p:spPr>
              <a:xfrm>
                <a:off x="0" y="0"/>
                <a:ext cx="3272541" cy="1577757"/>
              </a:xfrm>
              <a:custGeom>
                <a:avLst/>
                <a:gdLst/>
                <a:ahLst/>
                <a:cxnLst/>
                <a:rect l="l" t="t" r="r" b="b"/>
                <a:pathLst>
                  <a:path w="3272541" h="1577757">
                    <a:moveTo>
                      <a:pt x="83502" y="0"/>
                    </a:moveTo>
                    <a:lnTo>
                      <a:pt x="3189039" y="0"/>
                    </a:lnTo>
                    <a:cubicBezTo>
                      <a:pt x="3235156" y="0"/>
                      <a:pt x="3272541" y="37385"/>
                      <a:pt x="3272541" y="83502"/>
                    </a:cubicBezTo>
                    <a:lnTo>
                      <a:pt x="3272541" y="1494255"/>
                    </a:lnTo>
                    <a:cubicBezTo>
                      <a:pt x="3272541" y="1540372"/>
                      <a:pt x="3235156" y="1577757"/>
                      <a:pt x="3189039" y="1577757"/>
                    </a:cubicBezTo>
                    <a:lnTo>
                      <a:pt x="83502" y="1577757"/>
                    </a:lnTo>
                    <a:cubicBezTo>
                      <a:pt x="37385" y="1577757"/>
                      <a:pt x="0" y="1540372"/>
                      <a:pt x="0" y="1494255"/>
                    </a:cubicBezTo>
                    <a:lnTo>
                      <a:pt x="0" y="83502"/>
                    </a:lnTo>
                    <a:cubicBezTo>
                      <a:pt x="0" y="37385"/>
                      <a:pt x="37385" y="0"/>
                      <a:pt x="83502" y="0"/>
                    </a:cubicBezTo>
                    <a:close/>
                  </a:path>
                </a:pathLst>
              </a:custGeom>
              <a:solidFill>
                <a:srgbClr val="FF1495"/>
              </a:solidFill>
            </p:spPr>
            <p:txBody>
              <a:bodyPr/>
              <a:lstStyle/>
              <a:p>
                <a:endParaRPr lang="en-PH"/>
              </a:p>
            </p:txBody>
          </p:sp>
          <p:sp>
            <p:nvSpPr>
              <p:cNvPr id="63" name="TextBox 63"/>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64" name="Group 64"/>
            <p:cNvGrpSpPr/>
            <p:nvPr/>
          </p:nvGrpSpPr>
          <p:grpSpPr>
            <a:xfrm>
              <a:off x="7717552" y="2507468"/>
              <a:ext cx="989106" cy="406500"/>
              <a:chOff x="0" y="0"/>
              <a:chExt cx="910857" cy="374341"/>
            </a:xfrm>
          </p:grpSpPr>
          <p:sp>
            <p:nvSpPr>
              <p:cNvPr id="65" name="Freeform 65"/>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66" name="TextBox 66"/>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67" name="Freeform 67"/>
            <p:cNvSpPr/>
            <p:nvPr/>
          </p:nvSpPr>
          <p:spPr>
            <a:xfrm>
              <a:off x="7172130" y="2310015"/>
              <a:ext cx="635439" cy="670648"/>
            </a:xfrm>
            <a:custGeom>
              <a:avLst/>
              <a:gdLst/>
              <a:ahLst/>
              <a:cxnLst/>
              <a:rect l="l" t="t" r="r" b="b"/>
              <a:pathLst>
                <a:path w="635439" h="670648">
                  <a:moveTo>
                    <a:pt x="0" y="0"/>
                  </a:moveTo>
                  <a:lnTo>
                    <a:pt x="635439" y="0"/>
                  </a:lnTo>
                  <a:lnTo>
                    <a:pt x="635439" y="670647"/>
                  </a:lnTo>
                  <a:lnTo>
                    <a:pt x="0" y="6706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68" name="Group 68"/>
            <p:cNvGrpSpPr/>
            <p:nvPr/>
          </p:nvGrpSpPr>
          <p:grpSpPr>
            <a:xfrm>
              <a:off x="8757526" y="3488309"/>
              <a:ext cx="989106" cy="406500"/>
              <a:chOff x="0" y="0"/>
              <a:chExt cx="910857" cy="374341"/>
            </a:xfrm>
          </p:grpSpPr>
          <p:sp>
            <p:nvSpPr>
              <p:cNvPr id="69" name="Freeform 69"/>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70" name="TextBox 70"/>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71" name="Freeform 71"/>
            <p:cNvSpPr/>
            <p:nvPr/>
          </p:nvSpPr>
          <p:spPr>
            <a:xfrm>
              <a:off x="8212105" y="3290855"/>
              <a:ext cx="635439" cy="670648"/>
            </a:xfrm>
            <a:custGeom>
              <a:avLst/>
              <a:gdLst/>
              <a:ahLst/>
              <a:cxnLst/>
              <a:rect l="l" t="t" r="r" b="b"/>
              <a:pathLst>
                <a:path w="635439" h="670648">
                  <a:moveTo>
                    <a:pt x="0" y="0"/>
                  </a:moveTo>
                  <a:lnTo>
                    <a:pt x="635439" y="0"/>
                  </a:lnTo>
                  <a:lnTo>
                    <a:pt x="635439" y="670648"/>
                  </a:lnTo>
                  <a:lnTo>
                    <a:pt x="0" y="670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72" name="Group 72"/>
            <p:cNvGrpSpPr/>
            <p:nvPr/>
          </p:nvGrpSpPr>
          <p:grpSpPr>
            <a:xfrm>
              <a:off x="10100971" y="2638228"/>
              <a:ext cx="989106" cy="406500"/>
              <a:chOff x="0" y="0"/>
              <a:chExt cx="910857" cy="374341"/>
            </a:xfrm>
          </p:grpSpPr>
          <p:sp>
            <p:nvSpPr>
              <p:cNvPr id="73" name="Freeform 73"/>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74" name="TextBox 74"/>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75" name="Freeform 75"/>
            <p:cNvSpPr/>
            <p:nvPr/>
          </p:nvSpPr>
          <p:spPr>
            <a:xfrm>
              <a:off x="9555549" y="2440774"/>
              <a:ext cx="635439" cy="670648"/>
            </a:xfrm>
            <a:custGeom>
              <a:avLst/>
              <a:gdLst/>
              <a:ahLst/>
              <a:cxnLst/>
              <a:rect l="l" t="t" r="r" b="b"/>
              <a:pathLst>
                <a:path w="635439" h="670648">
                  <a:moveTo>
                    <a:pt x="0" y="0"/>
                  </a:moveTo>
                  <a:lnTo>
                    <a:pt x="635439" y="0"/>
                  </a:lnTo>
                  <a:lnTo>
                    <a:pt x="635439" y="670648"/>
                  </a:lnTo>
                  <a:lnTo>
                    <a:pt x="0" y="670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76" name="Freeform 76"/>
            <p:cNvSpPr/>
            <p:nvPr/>
          </p:nvSpPr>
          <p:spPr>
            <a:xfrm>
              <a:off x="11415464" y="1838050"/>
              <a:ext cx="1000840" cy="1373366"/>
            </a:xfrm>
            <a:custGeom>
              <a:avLst/>
              <a:gdLst/>
              <a:ahLst/>
              <a:cxnLst/>
              <a:rect l="l" t="t" r="r" b="b"/>
              <a:pathLst>
                <a:path w="1000840" h="1373366">
                  <a:moveTo>
                    <a:pt x="0" y="0"/>
                  </a:moveTo>
                  <a:lnTo>
                    <a:pt x="1000840" y="0"/>
                  </a:lnTo>
                  <a:lnTo>
                    <a:pt x="1000840" y="1373366"/>
                  </a:lnTo>
                  <a:lnTo>
                    <a:pt x="0" y="1373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7" name="Freeform 77"/>
            <p:cNvSpPr/>
            <p:nvPr/>
          </p:nvSpPr>
          <p:spPr>
            <a:xfrm>
              <a:off x="13714466" y="785785"/>
              <a:ext cx="2604743" cy="3574262"/>
            </a:xfrm>
            <a:custGeom>
              <a:avLst/>
              <a:gdLst/>
              <a:ahLst/>
              <a:cxnLst/>
              <a:rect l="l" t="t" r="r" b="b"/>
              <a:pathLst>
                <a:path w="2604743" h="3574262">
                  <a:moveTo>
                    <a:pt x="0" y="0"/>
                  </a:moveTo>
                  <a:lnTo>
                    <a:pt x="2604744" y="0"/>
                  </a:lnTo>
                  <a:lnTo>
                    <a:pt x="2604744" y="3574262"/>
                  </a:lnTo>
                  <a:lnTo>
                    <a:pt x="0" y="35742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8" name="TextBox 78"/>
            <p:cNvSpPr txBox="1"/>
            <p:nvPr/>
          </p:nvSpPr>
          <p:spPr>
            <a:xfrm>
              <a:off x="2038541" y="5710338"/>
              <a:ext cx="606940" cy="168859"/>
            </a:xfrm>
            <a:prstGeom prst="rect">
              <a:avLst/>
            </a:prstGeom>
          </p:spPr>
          <p:txBody>
            <a:bodyPr lIns="0" tIns="0" rIns="0" bIns="0" rtlCol="0" anchor="t">
              <a:spAutoFit/>
            </a:bodyPr>
            <a:lstStyle/>
            <a:p>
              <a:pPr algn="ctr">
                <a:lnSpc>
                  <a:spcPts val="1158"/>
                </a:lnSpc>
              </a:pPr>
              <a:r>
                <a:rPr lang="en-US" sz="643" b="1">
                  <a:solidFill>
                    <a:srgbClr val="2D3240"/>
                  </a:solidFill>
                  <a:latin typeface="Poppins Bold"/>
                  <a:ea typeface="Poppins Bold"/>
                  <a:cs typeface="Poppins Bold"/>
                  <a:sym typeface="Poppins Bold"/>
                </a:rPr>
                <a:t>Access ISP</a:t>
              </a:r>
            </a:p>
          </p:txBody>
        </p:sp>
        <p:sp>
          <p:nvSpPr>
            <p:cNvPr id="79" name="TextBox 79"/>
            <p:cNvSpPr txBox="1"/>
            <p:nvPr/>
          </p:nvSpPr>
          <p:spPr>
            <a:xfrm>
              <a:off x="5366537" y="4567981"/>
              <a:ext cx="1358506" cy="317708"/>
            </a:xfrm>
            <a:prstGeom prst="rect">
              <a:avLst/>
            </a:prstGeom>
          </p:spPr>
          <p:txBody>
            <a:bodyPr lIns="0" tIns="0" rIns="0" bIns="0" rtlCol="0" anchor="t">
              <a:spAutoFit/>
            </a:bodyPr>
            <a:lstStyle/>
            <a:p>
              <a:pPr algn="ctr">
                <a:lnSpc>
                  <a:spcPts val="2054"/>
                </a:lnSpc>
              </a:pPr>
              <a:r>
                <a:rPr lang="en-US" sz="1141" b="1">
                  <a:solidFill>
                    <a:srgbClr val="2D3240"/>
                  </a:solidFill>
                  <a:latin typeface="Poppins Bold"/>
                  <a:ea typeface="Poppins Bold"/>
                  <a:cs typeface="Poppins Bold"/>
                  <a:sym typeface="Poppins Bold"/>
                </a:rPr>
                <a:t>Regional ISP</a:t>
              </a:r>
            </a:p>
          </p:txBody>
        </p:sp>
        <p:sp>
          <p:nvSpPr>
            <p:cNvPr id="80" name="TextBox 80"/>
            <p:cNvSpPr txBox="1"/>
            <p:nvPr/>
          </p:nvSpPr>
          <p:spPr>
            <a:xfrm>
              <a:off x="3078515" y="6691178"/>
              <a:ext cx="606940" cy="168859"/>
            </a:xfrm>
            <a:prstGeom prst="rect">
              <a:avLst/>
            </a:prstGeom>
          </p:spPr>
          <p:txBody>
            <a:bodyPr lIns="0" tIns="0" rIns="0" bIns="0" rtlCol="0" anchor="t">
              <a:spAutoFit/>
            </a:bodyPr>
            <a:lstStyle/>
            <a:p>
              <a:pPr algn="ctr">
                <a:lnSpc>
                  <a:spcPts val="1158"/>
                </a:lnSpc>
              </a:pPr>
              <a:r>
                <a:rPr lang="en-US" sz="643" b="1">
                  <a:solidFill>
                    <a:srgbClr val="2D3240"/>
                  </a:solidFill>
                  <a:latin typeface="Poppins Bold"/>
                  <a:ea typeface="Poppins Bold"/>
                  <a:cs typeface="Poppins Bold"/>
                  <a:sym typeface="Poppins Bold"/>
                </a:rPr>
                <a:t>Access ISP</a:t>
              </a:r>
            </a:p>
          </p:txBody>
        </p:sp>
        <p:sp>
          <p:nvSpPr>
            <p:cNvPr id="81" name="TextBox 81"/>
            <p:cNvSpPr txBox="1"/>
            <p:nvPr/>
          </p:nvSpPr>
          <p:spPr>
            <a:xfrm>
              <a:off x="4421960" y="5841097"/>
              <a:ext cx="606940" cy="168859"/>
            </a:xfrm>
            <a:prstGeom prst="rect">
              <a:avLst/>
            </a:prstGeom>
          </p:spPr>
          <p:txBody>
            <a:bodyPr lIns="0" tIns="0" rIns="0" bIns="0" rtlCol="0" anchor="t">
              <a:spAutoFit/>
            </a:bodyPr>
            <a:lstStyle/>
            <a:p>
              <a:pPr algn="ctr">
                <a:lnSpc>
                  <a:spcPts val="1158"/>
                </a:lnSpc>
              </a:pPr>
              <a:r>
                <a:rPr lang="en-US" sz="643" b="1">
                  <a:solidFill>
                    <a:srgbClr val="2D3240"/>
                  </a:solidFill>
                  <a:latin typeface="Poppins Bold"/>
                  <a:ea typeface="Poppins Bold"/>
                  <a:cs typeface="Poppins Bold"/>
                  <a:sym typeface="Poppins Bold"/>
                </a:rPr>
                <a:t>Access ISP</a:t>
              </a:r>
            </a:p>
          </p:txBody>
        </p:sp>
        <p:sp>
          <p:nvSpPr>
            <p:cNvPr id="82" name="TextBox 82"/>
            <p:cNvSpPr txBox="1"/>
            <p:nvPr/>
          </p:nvSpPr>
          <p:spPr>
            <a:xfrm>
              <a:off x="8962285" y="5752216"/>
              <a:ext cx="592463" cy="165741"/>
            </a:xfrm>
            <a:prstGeom prst="rect">
              <a:avLst/>
            </a:prstGeom>
          </p:spPr>
          <p:txBody>
            <a:bodyPr lIns="0" tIns="0" rIns="0" bIns="0" rtlCol="0" anchor="t">
              <a:spAutoFit/>
            </a:bodyPr>
            <a:lstStyle/>
            <a:p>
              <a:pPr algn="ctr">
                <a:lnSpc>
                  <a:spcPts val="1130"/>
                </a:lnSpc>
              </a:pPr>
              <a:r>
                <a:rPr lang="en-US" sz="628" b="1">
                  <a:solidFill>
                    <a:srgbClr val="2D3240"/>
                  </a:solidFill>
                  <a:latin typeface="Poppins Bold"/>
                  <a:ea typeface="Poppins Bold"/>
                  <a:cs typeface="Poppins Bold"/>
                  <a:sym typeface="Poppins Bold"/>
                </a:rPr>
                <a:t>Access ISP</a:t>
              </a:r>
            </a:p>
          </p:txBody>
        </p:sp>
        <p:sp>
          <p:nvSpPr>
            <p:cNvPr id="83" name="TextBox 83"/>
            <p:cNvSpPr txBox="1"/>
            <p:nvPr/>
          </p:nvSpPr>
          <p:spPr>
            <a:xfrm>
              <a:off x="7142310" y="4628785"/>
              <a:ext cx="1326103" cy="312175"/>
            </a:xfrm>
            <a:prstGeom prst="rect">
              <a:avLst/>
            </a:prstGeom>
          </p:spPr>
          <p:txBody>
            <a:bodyPr lIns="0" tIns="0" rIns="0" bIns="0" rtlCol="0" anchor="t">
              <a:spAutoFit/>
            </a:bodyPr>
            <a:lstStyle/>
            <a:p>
              <a:pPr algn="ctr">
                <a:lnSpc>
                  <a:spcPts val="2005"/>
                </a:lnSpc>
              </a:pPr>
              <a:r>
                <a:rPr lang="en-US" sz="1114" b="1">
                  <a:solidFill>
                    <a:srgbClr val="2D3240"/>
                  </a:solidFill>
                  <a:latin typeface="Poppins Bold"/>
                  <a:ea typeface="Poppins Bold"/>
                  <a:cs typeface="Poppins Bold"/>
                  <a:sym typeface="Poppins Bold"/>
                </a:rPr>
                <a:t>Regional ISP</a:t>
              </a:r>
            </a:p>
          </p:txBody>
        </p:sp>
        <p:sp>
          <p:nvSpPr>
            <p:cNvPr id="84" name="TextBox 84"/>
            <p:cNvSpPr txBox="1"/>
            <p:nvPr/>
          </p:nvSpPr>
          <p:spPr>
            <a:xfrm>
              <a:off x="9977454" y="6709661"/>
              <a:ext cx="592463" cy="165741"/>
            </a:xfrm>
            <a:prstGeom prst="rect">
              <a:avLst/>
            </a:prstGeom>
          </p:spPr>
          <p:txBody>
            <a:bodyPr lIns="0" tIns="0" rIns="0" bIns="0" rtlCol="0" anchor="t">
              <a:spAutoFit/>
            </a:bodyPr>
            <a:lstStyle/>
            <a:p>
              <a:pPr algn="ctr">
                <a:lnSpc>
                  <a:spcPts val="1130"/>
                </a:lnSpc>
              </a:pPr>
              <a:r>
                <a:rPr lang="en-US" sz="628" b="1">
                  <a:solidFill>
                    <a:srgbClr val="2D3240"/>
                  </a:solidFill>
                  <a:latin typeface="Poppins Bold"/>
                  <a:ea typeface="Poppins Bold"/>
                  <a:cs typeface="Poppins Bold"/>
                  <a:sym typeface="Poppins Bold"/>
                </a:rPr>
                <a:t>Access ISP</a:t>
              </a:r>
            </a:p>
          </p:txBody>
        </p:sp>
        <p:sp>
          <p:nvSpPr>
            <p:cNvPr id="85" name="TextBox 85"/>
            <p:cNvSpPr txBox="1"/>
            <p:nvPr/>
          </p:nvSpPr>
          <p:spPr>
            <a:xfrm>
              <a:off x="11288855" y="5879856"/>
              <a:ext cx="592463" cy="165741"/>
            </a:xfrm>
            <a:prstGeom prst="rect">
              <a:avLst/>
            </a:prstGeom>
          </p:spPr>
          <p:txBody>
            <a:bodyPr lIns="0" tIns="0" rIns="0" bIns="0" rtlCol="0" anchor="t">
              <a:spAutoFit/>
            </a:bodyPr>
            <a:lstStyle/>
            <a:p>
              <a:pPr algn="ctr">
                <a:lnSpc>
                  <a:spcPts val="1130"/>
                </a:lnSpc>
              </a:pPr>
              <a:r>
                <a:rPr lang="en-US" sz="628" b="1">
                  <a:solidFill>
                    <a:srgbClr val="2D3240"/>
                  </a:solidFill>
                  <a:latin typeface="Poppins Bold"/>
                  <a:ea typeface="Poppins Bold"/>
                  <a:cs typeface="Poppins Bold"/>
                  <a:sym typeface="Poppins Bold"/>
                </a:rPr>
                <a:t>Access ISP</a:t>
              </a:r>
            </a:p>
          </p:txBody>
        </p:sp>
        <p:sp>
          <p:nvSpPr>
            <p:cNvPr id="86" name="TextBox 86"/>
            <p:cNvSpPr txBox="1"/>
            <p:nvPr/>
          </p:nvSpPr>
          <p:spPr>
            <a:xfrm>
              <a:off x="2563583" y="2534816"/>
              <a:ext cx="592463" cy="165741"/>
            </a:xfrm>
            <a:prstGeom prst="rect">
              <a:avLst/>
            </a:prstGeom>
          </p:spPr>
          <p:txBody>
            <a:bodyPr lIns="0" tIns="0" rIns="0" bIns="0" rtlCol="0" anchor="t">
              <a:spAutoFit/>
            </a:bodyPr>
            <a:lstStyle/>
            <a:p>
              <a:pPr algn="ctr">
                <a:lnSpc>
                  <a:spcPts val="1130"/>
                </a:lnSpc>
              </a:pPr>
              <a:r>
                <a:rPr lang="en-US" sz="628" b="1">
                  <a:solidFill>
                    <a:srgbClr val="2D3240"/>
                  </a:solidFill>
                  <a:latin typeface="Poppins Bold"/>
                  <a:ea typeface="Poppins Bold"/>
                  <a:cs typeface="Poppins Bold"/>
                  <a:sym typeface="Poppins Bold"/>
                </a:rPr>
                <a:t>Access ISP</a:t>
              </a:r>
            </a:p>
          </p:txBody>
        </p:sp>
        <p:sp>
          <p:nvSpPr>
            <p:cNvPr id="87" name="TextBox 87"/>
            <p:cNvSpPr txBox="1"/>
            <p:nvPr/>
          </p:nvSpPr>
          <p:spPr>
            <a:xfrm>
              <a:off x="743608" y="1411385"/>
              <a:ext cx="1326103" cy="312175"/>
            </a:xfrm>
            <a:prstGeom prst="rect">
              <a:avLst/>
            </a:prstGeom>
          </p:spPr>
          <p:txBody>
            <a:bodyPr lIns="0" tIns="0" rIns="0" bIns="0" rtlCol="0" anchor="t">
              <a:spAutoFit/>
            </a:bodyPr>
            <a:lstStyle/>
            <a:p>
              <a:pPr algn="ctr">
                <a:lnSpc>
                  <a:spcPts val="2005"/>
                </a:lnSpc>
              </a:pPr>
              <a:r>
                <a:rPr lang="en-US" sz="1114" b="1">
                  <a:solidFill>
                    <a:srgbClr val="2D3240"/>
                  </a:solidFill>
                  <a:latin typeface="Poppins Bold"/>
                  <a:ea typeface="Poppins Bold"/>
                  <a:cs typeface="Poppins Bold"/>
                  <a:sym typeface="Poppins Bold"/>
                </a:rPr>
                <a:t>Regional ISP</a:t>
              </a:r>
            </a:p>
          </p:txBody>
        </p:sp>
        <p:sp>
          <p:nvSpPr>
            <p:cNvPr id="88" name="TextBox 88"/>
            <p:cNvSpPr txBox="1"/>
            <p:nvPr/>
          </p:nvSpPr>
          <p:spPr>
            <a:xfrm>
              <a:off x="3578752" y="3492262"/>
              <a:ext cx="592463" cy="165741"/>
            </a:xfrm>
            <a:prstGeom prst="rect">
              <a:avLst/>
            </a:prstGeom>
          </p:spPr>
          <p:txBody>
            <a:bodyPr lIns="0" tIns="0" rIns="0" bIns="0" rtlCol="0" anchor="t">
              <a:spAutoFit/>
            </a:bodyPr>
            <a:lstStyle/>
            <a:p>
              <a:pPr algn="ctr">
                <a:lnSpc>
                  <a:spcPts val="1130"/>
                </a:lnSpc>
              </a:pPr>
              <a:r>
                <a:rPr lang="en-US" sz="628" b="1">
                  <a:solidFill>
                    <a:srgbClr val="2D3240"/>
                  </a:solidFill>
                  <a:latin typeface="Poppins Bold"/>
                  <a:ea typeface="Poppins Bold"/>
                  <a:cs typeface="Poppins Bold"/>
                  <a:sym typeface="Poppins Bold"/>
                </a:rPr>
                <a:t>Access ISP</a:t>
              </a:r>
            </a:p>
          </p:txBody>
        </p:sp>
        <p:sp>
          <p:nvSpPr>
            <p:cNvPr id="89" name="TextBox 89"/>
            <p:cNvSpPr txBox="1"/>
            <p:nvPr/>
          </p:nvSpPr>
          <p:spPr>
            <a:xfrm>
              <a:off x="4890153" y="2662457"/>
              <a:ext cx="592463" cy="165741"/>
            </a:xfrm>
            <a:prstGeom prst="rect">
              <a:avLst/>
            </a:prstGeom>
          </p:spPr>
          <p:txBody>
            <a:bodyPr lIns="0" tIns="0" rIns="0" bIns="0" rtlCol="0" anchor="t">
              <a:spAutoFit/>
            </a:bodyPr>
            <a:lstStyle/>
            <a:p>
              <a:pPr algn="ctr">
                <a:lnSpc>
                  <a:spcPts val="1130"/>
                </a:lnSpc>
              </a:pPr>
              <a:r>
                <a:rPr lang="en-US" sz="628" b="1">
                  <a:solidFill>
                    <a:srgbClr val="2D3240"/>
                  </a:solidFill>
                  <a:latin typeface="Poppins Bold"/>
                  <a:ea typeface="Poppins Bold"/>
                  <a:cs typeface="Poppins Bold"/>
                  <a:sym typeface="Poppins Bold"/>
                </a:rPr>
                <a:t>Access ISP</a:t>
              </a:r>
            </a:p>
          </p:txBody>
        </p:sp>
        <p:sp>
          <p:nvSpPr>
            <p:cNvPr id="90" name="TextBox 90"/>
            <p:cNvSpPr txBox="1"/>
            <p:nvPr/>
          </p:nvSpPr>
          <p:spPr>
            <a:xfrm>
              <a:off x="7908635" y="2607238"/>
              <a:ext cx="606940" cy="168859"/>
            </a:xfrm>
            <a:prstGeom prst="rect">
              <a:avLst/>
            </a:prstGeom>
          </p:spPr>
          <p:txBody>
            <a:bodyPr lIns="0" tIns="0" rIns="0" bIns="0" rtlCol="0" anchor="t">
              <a:spAutoFit/>
            </a:bodyPr>
            <a:lstStyle/>
            <a:p>
              <a:pPr algn="ctr">
                <a:lnSpc>
                  <a:spcPts val="1158"/>
                </a:lnSpc>
              </a:pPr>
              <a:r>
                <a:rPr lang="en-US" sz="643" b="1">
                  <a:solidFill>
                    <a:srgbClr val="2D3240"/>
                  </a:solidFill>
                  <a:latin typeface="Poppins Bold"/>
                  <a:ea typeface="Poppins Bold"/>
                  <a:cs typeface="Poppins Bold"/>
                  <a:sym typeface="Poppins Bold"/>
                </a:rPr>
                <a:t>Access ISP</a:t>
              </a:r>
            </a:p>
          </p:txBody>
        </p:sp>
        <p:sp>
          <p:nvSpPr>
            <p:cNvPr id="91" name="TextBox 91"/>
            <p:cNvSpPr txBox="1"/>
            <p:nvPr/>
          </p:nvSpPr>
          <p:spPr>
            <a:xfrm>
              <a:off x="11236631" y="1464882"/>
              <a:ext cx="1358506" cy="317708"/>
            </a:xfrm>
            <a:prstGeom prst="rect">
              <a:avLst/>
            </a:prstGeom>
          </p:spPr>
          <p:txBody>
            <a:bodyPr lIns="0" tIns="0" rIns="0" bIns="0" rtlCol="0" anchor="t">
              <a:spAutoFit/>
            </a:bodyPr>
            <a:lstStyle/>
            <a:p>
              <a:pPr algn="ctr">
                <a:lnSpc>
                  <a:spcPts val="2054"/>
                </a:lnSpc>
              </a:pPr>
              <a:r>
                <a:rPr lang="en-US" sz="1141" b="1">
                  <a:solidFill>
                    <a:srgbClr val="2D3240"/>
                  </a:solidFill>
                  <a:latin typeface="Poppins Bold"/>
                  <a:ea typeface="Poppins Bold"/>
                  <a:cs typeface="Poppins Bold"/>
                  <a:sym typeface="Poppins Bold"/>
                </a:rPr>
                <a:t>Regional ISP</a:t>
              </a:r>
            </a:p>
          </p:txBody>
        </p:sp>
        <p:sp>
          <p:nvSpPr>
            <p:cNvPr id="92" name="TextBox 92"/>
            <p:cNvSpPr txBox="1"/>
            <p:nvPr/>
          </p:nvSpPr>
          <p:spPr>
            <a:xfrm>
              <a:off x="8948610" y="3588079"/>
              <a:ext cx="606940" cy="168859"/>
            </a:xfrm>
            <a:prstGeom prst="rect">
              <a:avLst/>
            </a:prstGeom>
          </p:spPr>
          <p:txBody>
            <a:bodyPr lIns="0" tIns="0" rIns="0" bIns="0" rtlCol="0" anchor="t">
              <a:spAutoFit/>
            </a:bodyPr>
            <a:lstStyle/>
            <a:p>
              <a:pPr algn="ctr">
                <a:lnSpc>
                  <a:spcPts val="1158"/>
                </a:lnSpc>
              </a:pPr>
              <a:r>
                <a:rPr lang="en-US" sz="643" b="1">
                  <a:solidFill>
                    <a:srgbClr val="2D3240"/>
                  </a:solidFill>
                  <a:latin typeface="Poppins Bold"/>
                  <a:ea typeface="Poppins Bold"/>
                  <a:cs typeface="Poppins Bold"/>
                  <a:sym typeface="Poppins Bold"/>
                </a:rPr>
                <a:t>Access ISP</a:t>
              </a:r>
            </a:p>
          </p:txBody>
        </p:sp>
        <p:sp>
          <p:nvSpPr>
            <p:cNvPr id="93" name="TextBox 93"/>
            <p:cNvSpPr txBox="1"/>
            <p:nvPr/>
          </p:nvSpPr>
          <p:spPr>
            <a:xfrm>
              <a:off x="10292054" y="2737998"/>
              <a:ext cx="606940" cy="168859"/>
            </a:xfrm>
            <a:prstGeom prst="rect">
              <a:avLst/>
            </a:prstGeom>
          </p:spPr>
          <p:txBody>
            <a:bodyPr lIns="0" tIns="0" rIns="0" bIns="0" rtlCol="0" anchor="t">
              <a:spAutoFit/>
            </a:bodyPr>
            <a:lstStyle/>
            <a:p>
              <a:pPr algn="ctr">
                <a:lnSpc>
                  <a:spcPts val="1158"/>
                </a:lnSpc>
              </a:pPr>
              <a:r>
                <a:rPr lang="en-US" sz="643" b="1">
                  <a:solidFill>
                    <a:srgbClr val="2D3240"/>
                  </a:solidFill>
                  <a:latin typeface="Poppins Bold"/>
                  <a:ea typeface="Poppins Bold"/>
                  <a:cs typeface="Poppins Bold"/>
                  <a:sym typeface="Poppins Bold"/>
                </a:rPr>
                <a:t>Access ISP</a:t>
              </a:r>
            </a:p>
          </p:txBody>
        </p:sp>
        <p:sp>
          <p:nvSpPr>
            <p:cNvPr id="94" name="TextBox 94"/>
            <p:cNvSpPr txBox="1"/>
            <p:nvPr/>
          </p:nvSpPr>
          <p:spPr>
            <a:xfrm>
              <a:off x="13761837" y="175701"/>
              <a:ext cx="2563250" cy="580584"/>
            </a:xfrm>
            <a:prstGeom prst="rect">
              <a:avLst/>
            </a:prstGeom>
          </p:spPr>
          <p:txBody>
            <a:bodyPr lIns="0" tIns="0" rIns="0" bIns="0" rtlCol="0" anchor="t">
              <a:spAutoFit/>
            </a:bodyPr>
            <a:lstStyle/>
            <a:p>
              <a:pPr algn="ctr">
                <a:lnSpc>
                  <a:spcPts val="3877"/>
                </a:lnSpc>
              </a:pPr>
              <a:r>
                <a:rPr lang="en-US" sz="2154" b="1">
                  <a:solidFill>
                    <a:srgbClr val="2D3240"/>
                  </a:solidFill>
                  <a:latin typeface="Poppins Bold"/>
                  <a:ea typeface="Poppins Bold"/>
                  <a:cs typeface="Poppins Bold"/>
                  <a:sym typeface="Poppins Bold"/>
                </a:rPr>
                <a:t>Backbone ISP</a:t>
              </a:r>
            </a:p>
          </p:txBody>
        </p:sp>
      </p:grpSp>
      <p:sp>
        <p:nvSpPr>
          <p:cNvPr id="95" name="TextBox 95"/>
          <p:cNvSpPr txBox="1"/>
          <p:nvPr/>
        </p:nvSpPr>
        <p:spPr>
          <a:xfrm>
            <a:off x="172815" y="148704"/>
            <a:ext cx="8628588" cy="684969"/>
          </a:xfrm>
          <a:prstGeom prst="rect">
            <a:avLst/>
          </a:prstGeom>
        </p:spPr>
        <p:txBody>
          <a:bodyPr lIns="0" tIns="0" rIns="0" bIns="0" rtlCol="0" anchor="t">
            <a:spAutoFit/>
          </a:bodyPr>
          <a:lstStyle/>
          <a:p>
            <a:pPr marL="0" lvl="0" indent="0" algn="l">
              <a:lnSpc>
                <a:spcPts val="5030"/>
              </a:lnSpc>
              <a:spcBef>
                <a:spcPct val="0"/>
              </a:spcBef>
            </a:pPr>
            <a:r>
              <a:rPr lang="en-US" sz="4491" b="1" spc="-134">
                <a:solidFill>
                  <a:srgbClr val="FFFFFF"/>
                </a:solidFill>
                <a:latin typeface="Poppins Bold"/>
                <a:ea typeface="Poppins Bold"/>
                <a:cs typeface="Poppins Bold"/>
                <a:sym typeface="Poppins Bold"/>
              </a:rPr>
              <a:t>2.6 Architecture of the Internet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AutoShape 3"/>
          <p:cNvSpPr/>
          <p:nvPr/>
        </p:nvSpPr>
        <p:spPr>
          <a:xfrm>
            <a:off x="249101" y="1825904"/>
            <a:ext cx="7960388" cy="0"/>
          </a:xfrm>
          <a:prstGeom prst="line">
            <a:avLst/>
          </a:prstGeom>
          <a:ln w="66675" cap="rnd">
            <a:solidFill>
              <a:srgbClr val="FF1495"/>
            </a:solidFill>
            <a:prstDash val="solid"/>
            <a:headEnd type="none" w="sm" len="sm"/>
            <a:tailEnd type="oval" w="lg" len="lg"/>
          </a:ln>
        </p:spPr>
        <p:txBody>
          <a:bodyPr/>
          <a:lstStyle/>
          <a:p>
            <a:endParaRPr lang="en-PH"/>
          </a:p>
        </p:txBody>
      </p:sp>
      <p:grpSp>
        <p:nvGrpSpPr>
          <p:cNvPr id="4" name="Group 4"/>
          <p:cNvGrpSpPr/>
          <p:nvPr/>
        </p:nvGrpSpPr>
        <p:grpSpPr>
          <a:xfrm>
            <a:off x="0" y="-36799"/>
            <a:ext cx="9251830" cy="1065499"/>
            <a:chOff x="0" y="0"/>
            <a:chExt cx="3442595" cy="396471"/>
          </a:xfrm>
        </p:grpSpPr>
        <p:sp>
          <p:nvSpPr>
            <p:cNvPr id="5" name="Freeform 5"/>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7" name="TextBox 7"/>
          <p:cNvSpPr txBox="1"/>
          <p:nvPr/>
        </p:nvSpPr>
        <p:spPr>
          <a:xfrm>
            <a:off x="246002" y="1075016"/>
            <a:ext cx="796348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Internet Service Provider (ISP)</a:t>
            </a:r>
          </a:p>
        </p:txBody>
      </p:sp>
      <p:sp>
        <p:nvSpPr>
          <p:cNvPr id="8" name="TextBox 8"/>
          <p:cNvSpPr txBox="1"/>
          <p:nvPr/>
        </p:nvSpPr>
        <p:spPr>
          <a:xfrm>
            <a:off x="246002" y="1892903"/>
            <a:ext cx="16230012"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Backbone ISP = Connect countries </a:t>
            </a:r>
          </a:p>
        </p:txBody>
      </p:sp>
      <p:grpSp>
        <p:nvGrpSpPr>
          <p:cNvPr id="9" name="Group 9"/>
          <p:cNvGrpSpPr/>
          <p:nvPr/>
        </p:nvGrpSpPr>
        <p:grpSpPr>
          <a:xfrm>
            <a:off x="3656506" y="3035556"/>
            <a:ext cx="10610215" cy="6883377"/>
            <a:chOff x="0" y="0"/>
            <a:chExt cx="14146953" cy="9177836"/>
          </a:xfrm>
        </p:grpSpPr>
        <p:sp>
          <p:nvSpPr>
            <p:cNvPr id="10" name="Freeform 10"/>
            <p:cNvSpPr/>
            <p:nvPr/>
          </p:nvSpPr>
          <p:spPr>
            <a:xfrm>
              <a:off x="0" y="0"/>
              <a:ext cx="14146953" cy="9177836"/>
            </a:xfrm>
            <a:custGeom>
              <a:avLst/>
              <a:gdLst/>
              <a:ahLst/>
              <a:cxnLst/>
              <a:rect l="l" t="t" r="r" b="b"/>
              <a:pathLst>
                <a:path w="14146953" h="9177836">
                  <a:moveTo>
                    <a:pt x="0" y="0"/>
                  </a:moveTo>
                  <a:lnTo>
                    <a:pt x="14146953" y="0"/>
                  </a:lnTo>
                  <a:lnTo>
                    <a:pt x="14146953" y="9177836"/>
                  </a:lnTo>
                  <a:lnTo>
                    <a:pt x="0" y="9177836"/>
                  </a:lnTo>
                  <a:lnTo>
                    <a:pt x="0" y="0"/>
                  </a:lnTo>
                  <a:close/>
                </a:path>
              </a:pathLst>
            </a:custGeom>
            <a:blipFill>
              <a:blip r:embed="rId4"/>
              <a:stretch>
                <a:fillRect/>
              </a:stretch>
            </a:blipFill>
          </p:spPr>
          <p:txBody>
            <a:bodyPr/>
            <a:lstStyle/>
            <a:p>
              <a:endParaRPr lang="en-PH"/>
            </a:p>
          </p:txBody>
        </p:sp>
        <p:grpSp>
          <p:nvGrpSpPr>
            <p:cNvPr id="11" name="Group 11"/>
            <p:cNvGrpSpPr/>
            <p:nvPr/>
          </p:nvGrpSpPr>
          <p:grpSpPr>
            <a:xfrm>
              <a:off x="1275473" y="3007908"/>
              <a:ext cx="2437881" cy="1181874"/>
              <a:chOff x="0" y="0"/>
              <a:chExt cx="9006168" cy="4366152"/>
            </a:xfrm>
          </p:grpSpPr>
          <p:sp>
            <p:nvSpPr>
              <p:cNvPr id="12" name="Freeform 12"/>
              <p:cNvSpPr/>
              <p:nvPr/>
            </p:nvSpPr>
            <p:spPr>
              <a:xfrm>
                <a:off x="0" y="0"/>
                <a:ext cx="9006167" cy="4366152"/>
              </a:xfrm>
              <a:custGeom>
                <a:avLst/>
                <a:gdLst/>
                <a:ahLst/>
                <a:cxnLst/>
                <a:rect l="l" t="t" r="r" b="b"/>
                <a:pathLst>
                  <a:path w="9006167" h="4366152">
                    <a:moveTo>
                      <a:pt x="93327" y="0"/>
                    </a:moveTo>
                    <a:lnTo>
                      <a:pt x="8912840" y="0"/>
                    </a:lnTo>
                    <a:cubicBezTo>
                      <a:pt x="8964383" y="0"/>
                      <a:pt x="9006167" y="41784"/>
                      <a:pt x="9006167" y="93327"/>
                    </a:cubicBezTo>
                    <a:lnTo>
                      <a:pt x="9006167" y="4272825"/>
                    </a:lnTo>
                    <a:cubicBezTo>
                      <a:pt x="9006167" y="4297576"/>
                      <a:pt x="8996335" y="4321315"/>
                      <a:pt x="8978833" y="4338817"/>
                    </a:cubicBezTo>
                    <a:cubicBezTo>
                      <a:pt x="8961331" y="4356319"/>
                      <a:pt x="8937592" y="4366152"/>
                      <a:pt x="8912840" y="4366152"/>
                    </a:cubicBezTo>
                    <a:lnTo>
                      <a:pt x="93327" y="4366152"/>
                    </a:lnTo>
                    <a:cubicBezTo>
                      <a:pt x="41784" y="4366152"/>
                      <a:pt x="0" y="4324368"/>
                      <a:pt x="0" y="4272825"/>
                    </a:cubicBezTo>
                    <a:lnTo>
                      <a:pt x="0" y="93327"/>
                    </a:lnTo>
                    <a:cubicBezTo>
                      <a:pt x="0" y="41784"/>
                      <a:pt x="41784" y="0"/>
                      <a:pt x="93327" y="0"/>
                    </a:cubicBezTo>
                    <a:close/>
                  </a:path>
                </a:pathLst>
              </a:custGeom>
              <a:solidFill>
                <a:srgbClr val="FEF7E7"/>
              </a:solidFill>
            </p:spPr>
            <p:txBody>
              <a:bodyPr/>
              <a:lstStyle/>
              <a:p>
                <a:endParaRPr lang="en-PH"/>
              </a:p>
            </p:txBody>
          </p:sp>
          <p:sp>
            <p:nvSpPr>
              <p:cNvPr id="13" name="TextBox 13"/>
              <p:cNvSpPr txBox="1"/>
              <p:nvPr/>
            </p:nvSpPr>
            <p:spPr>
              <a:xfrm>
                <a:off x="0" y="-28575"/>
                <a:ext cx="9006168" cy="4394727"/>
              </a:xfrm>
              <a:prstGeom prst="rect">
                <a:avLst/>
              </a:prstGeom>
            </p:spPr>
            <p:txBody>
              <a:bodyPr lIns="50800" tIns="50800" rIns="50800" bIns="50800" rtlCol="0" anchor="ctr"/>
              <a:lstStyle/>
              <a:p>
                <a:pPr algn="ctr">
                  <a:lnSpc>
                    <a:spcPts val="2595"/>
                  </a:lnSpc>
                </a:pPr>
                <a:endParaRPr/>
              </a:p>
            </p:txBody>
          </p:sp>
        </p:grpSp>
        <p:grpSp>
          <p:nvGrpSpPr>
            <p:cNvPr id="14" name="Group 14"/>
            <p:cNvGrpSpPr/>
            <p:nvPr/>
          </p:nvGrpSpPr>
          <p:grpSpPr>
            <a:xfrm>
              <a:off x="1359996" y="3650537"/>
              <a:ext cx="907490" cy="437519"/>
              <a:chOff x="0" y="0"/>
              <a:chExt cx="3272541" cy="1577757"/>
            </a:xfrm>
          </p:grpSpPr>
          <p:sp>
            <p:nvSpPr>
              <p:cNvPr id="15" name="Freeform 15"/>
              <p:cNvSpPr/>
              <p:nvPr/>
            </p:nvSpPr>
            <p:spPr>
              <a:xfrm>
                <a:off x="0" y="0"/>
                <a:ext cx="3272541" cy="1577757"/>
              </a:xfrm>
              <a:custGeom>
                <a:avLst/>
                <a:gdLst/>
                <a:ahLst/>
                <a:cxnLst/>
                <a:rect l="l" t="t" r="r" b="b"/>
                <a:pathLst>
                  <a:path w="3272541" h="1577757">
                    <a:moveTo>
                      <a:pt x="250714" y="0"/>
                    </a:moveTo>
                    <a:lnTo>
                      <a:pt x="3021827" y="0"/>
                    </a:lnTo>
                    <a:cubicBezTo>
                      <a:pt x="3160293" y="0"/>
                      <a:pt x="3272541" y="112248"/>
                      <a:pt x="3272541" y="250714"/>
                    </a:cubicBezTo>
                    <a:lnTo>
                      <a:pt x="3272541" y="1327043"/>
                    </a:lnTo>
                    <a:cubicBezTo>
                      <a:pt x="3272541" y="1393536"/>
                      <a:pt x="3246126" y="1457306"/>
                      <a:pt x="3199109" y="1504324"/>
                    </a:cubicBezTo>
                    <a:cubicBezTo>
                      <a:pt x="3152091" y="1551342"/>
                      <a:pt x="3088321" y="1577757"/>
                      <a:pt x="3021827" y="1577757"/>
                    </a:cubicBezTo>
                    <a:lnTo>
                      <a:pt x="250714" y="1577757"/>
                    </a:lnTo>
                    <a:cubicBezTo>
                      <a:pt x="184220" y="1577757"/>
                      <a:pt x="120450" y="1551342"/>
                      <a:pt x="73432" y="1504324"/>
                    </a:cubicBezTo>
                    <a:cubicBezTo>
                      <a:pt x="26414" y="1457306"/>
                      <a:pt x="0" y="1393536"/>
                      <a:pt x="0" y="1327043"/>
                    </a:cubicBezTo>
                    <a:lnTo>
                      <a:pt x="0" y="250714"/>
                    </a:lnTo>
                    <a:cubicBezTo>
                      <a:pt x="0" y="184220"/>
                      <a:pt x="26414" y="120450"/>
                      <a:pt x="73432" y="73432"/>
                    </a:cubicBezTo>
                    <a:cubicBezTo>
                      <a:pt x="120450" y="26414"/>
                      <a:pt x="184220" y="0"/>
                      <a:pt x="250714" y="0"/>
                    </a:cubicBezTo>
                    <a:close/>
                  </a:path>
                </a:pathLst>
              </a:custGeom>
              <a:solidFill>
                <a:srgbClr val="FF1495"/>
              </a:solidFill>
            </p:spPr>
            <p:txBody>
              <a:bodyPr/>
              <a:lstStyle/>
              <a:p>
                <a:endParaRPr lang="en-PH"/>
              </a:p>
            </p:txBody>
          </p:sp>
          <p:sp>
            <p:nvSpPr>
              <p:cNvPr id="16" name="TextBox 16"/>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17" name="Group 17"/>
            <p:cNvGrpSpPr/>
            <p:nvPr/>
          </p:nvGrpSpPr>
          <p:grpSpPr>
            <a:xfrm>
              <a:off x="1541395" y="3815491"/>
              <a:ext cx="142372" cy="58511"/>
              <a:chOff x="0" y="0"/>
              <a:chExt cx="910857" cy="374341"/>
            </a:xfrm>
          </p:grpSpPr>
          <p:sp>
            <p:nvSpPr>
              <p:cNvPr id="18" name="Freeform 18"/>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19" name="TextBox 19"/>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0" name="Freeform 20"/>
            <p:cNvSpPr/>
            <p:nvPr/>
          </p:nvSpPr>
          <p:spPr>
            <a:xfrm>
              <a:off x="1462887" y="3787070"/>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21" name="Group 21"/>
            <p:cNvGrpSpPr/>
            <p:nvPr/>
          </p:nvGrpSpPr>
          <p:grpSpPr>
            <a:xfrm>
              <a:off x="1691089" y="3956673"/>
              <a:ext cx="142372" cy="58511"/>
              <a:chOff x="0" y="0"/>
              <a:chExt cx="910857" cy="374341"/>
            </a:xfrm>
          </p:grpSpPr>
          <p:sp>
            <p:nvSpPr>
              <p:cNvPr id="22" name="Freeform 22"/>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23" name="TextBox 23"/>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4" name="Freeform 24"/>
            <p:cNvSpPr/>
            <p:nvPr/>
          </p:nvSpPr>
          <p:spPr>
            <a:xfrm>
              <a:off x="1612581" y="3928252"/>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25" name="Group 25"/>
            <p:cNvGrpSpPr/>
            <p:nvPr/>
          </p:nvGrpSpPr>
          <p:grpSpPr>
            <a:xfrm>
              <a:off x="1884464" y="3834313"/>
              <a:ext cx="142372" cy="58511"/>
              <a:chOff x="0" y="0"/>
              <a:chExt cx="910857" cy="374341"/>
            </a:xfrm>
          </p:grpSpPr>
          <p:sp>
            <p:nvSpPr>
              <p:cNvPr id="26" name="Freeform 26"/>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27" name="TextBox 27"/>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8" name="Freeform 28"/>
            <p:cNvSpPr/>
            <p:nvPr/>
          </p:nvSpPr>
          <p:spPr>
            <a:xfrm>
              <a:off x="1805956" y="3805891"/>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29" name="Freeform 29"/>
            <p:cNvSpPr/>
            <p:nvPr/>
          </p:nvSpPr>
          <p:spPr>
            <a:xfrm>
              <a:off x="2073671" y="3719136"/>
              <a:ext cx="144061" cy="197682"/>
            </a:xfrm>
            <a:custGeom>
              <a:avLst/>
              <a:gdLst/>
              <a:ahLst/>
              <a:cxnLst/>
              <a:rect l="l" t="t" r="r" b="b"/>
              <a:pathLst>
                <a:path w="144061" h="197682">
                  <a:moveTo>
                    <a:pt x="0" y="0"/>
                  </a:moveTo>
                  <a:lnTo>
                    <a:pt x="144061" y="0"/>
                  </a:lnTo>
                  <a:lnTo>
                    <a:pt x="144061" y="197681"/>
                  </a:lnTo>
                  <a:lnTo>
                    <a:pt x="0" y="1976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30" name="Group 30"/>
            <p:cNvGrpSpPr/>
            <p:nvPr/>
          </p:nvGrpSpPr>
          <p:grpSpPr>
            <a:xfrm>
              <a:off x="2282111" y="3660972"/>
              <a:ext cx="836540" cy="427083"/>
              <a:chOff x="0" y="0"/>
              <a:chExt cx="3090396" cy="1577757"/>
            </a:xfrm>
          </p:grpSpPr>
          <p:sp>
            <p:nvSpPr>
              <p:cNvPr id="31" name="Freeform 31"/>
              <p:cNvSpPr/>
              <p:nvPr/>
            </p:nvSpPr>
            <p:spPr>
              <a:xfrm>
                <a:off x="0" y="0"/>
                <a:ext cx="3090396" cy="1577757"/>
              </a:xfrm>
              <a:custGeom>
                <a:avLst/>
                <a:gdLst/>
                <a:ahLst/>
                <a:cxnLst/>
                <a:rect l="l" t="t" r="r" b="b"/>
                <a:pathLst>
                  <a:path w="3090396" h="1577757">
                    <a:moveTo>
                      <a:pt x="271978" y="0"/>
                    </a:moveTo>
                    <a:lnTo>
                      <a:pt x="2818419" y="0"/>
                    </a:lnTo>
                    <a:cubicBezTo>
                      <a:pt x="2968628" y="0"/>
                      <a:pt x="3090396" y="121769"/>
                      <a:pt x="3090396" y="271978"/>
                    </a:cubicBezTo>
                    <a:lnTo>
                      <a:pt x="3090396" y="1305779"/>
                    </a:lnTo>
                    <a:cubicBezTo>
                      <a:pt x="3090396" y="1455988"/>
                      <a:pt x="2968628" y="1577757"/>
                      <a:pt x="2818419" y="1577757"/>
                    </a:cubicBezTo>
                    <a:lnTo>
                      <a:pt x="271978" y="1577757"/>
                    </a:lnTo>
                    <a:cubicBezTo>
                      <a:pt x="121769" y="1577757"/>
                      <a:pt x="0" y="1455988"/>
                      <a:pt x="0" y="1305779"/>
                    </a:cubicBezTo>
                    <a:lnTo>
                      <a:pt x="0" y="271978"/>
                    </a:lnTo>
                    <a:cubicBezTo>
                      <a:pt x="0" y="121769"/>
                      <a:pt x="121769" y="0"/>
                      <a:pt x="271978" y="0"/>
                    </a:cubicBezTo>
                    <a:close/>
                  </a:path>
                </a:pathLst>
              </a:custGeom>
              <a:solidFill>
                <a:srgbClr val="019D97"/>
              </a:solidFill>
            </p:spPr>
            <p:txBody>
              <a:bodyPr/>
              <a:lstStyle/>
              <a:p>
                <a:endParaRPr lang="en-PH"/>
              </a:p>
            </p:txBody>
          </p:sp>
          <p:sp>
            <p:nvSpPr>
              <p:cNvPr id="32" name="TextBox 32"/>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33" name="Group 33"/>
            <p:cNvGrpSpPr/>
            <p:nvPr/>
          </p:nvGrpSpPr>
          <p:grpSpPr>
            <a:xfrm>
              <a:off x="2538653" y="3821993"/>
              <a:ext cx="138976" cy="57116"/>
              <a:chOff x="0" y="0"/>
              <a:chExt cx="910857" cy="374341"/>
            </a:xfrm>
          </p:grpSpPr>
          <p:sp>
            <p:nvSpPr>
              <p:cNvPr id="34" name="Freeform 34"/>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35" name="TextBox 35"/>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36" name="Freeform 36"/>
            <p:cNvSpPr/>
            <p:nvPr/>
          </p:nvSpPr>
          <p:spPr>
            <a:xfrm>
              <a:off x="2462017" y="3794249"/>
              <a:ext cx="89283" cy="94230"/>
            </a:xfrm>
            <a:custGeom>
              <a:avLst/>
              <a:gdLst/>
              <a:ahLst/>
              <a:cxnLst/>
              <a:rect l="l" t="t" r="r" b="b"/>
              <a:pathLst>
                <a:path w="89283" h="94230">
                  <a:moveTo>
                    <a:pt x="0" y="0"/>
                  </a:moveTo>
                  <a:lnTo>
                    <a:pt x="89284" y="0"/>
                  </a:lnTo>
                  <a:lnTo>
                    <a:pt x="89284"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37" name="Group 37"/>
            <p:cNvGrpSpPr/>
            <p:nvPr/>
          </p:nvGrpSpPr>
          <p:grpSpPr>
            <a:xfrm>
              <a:off x="2684776" y="3959807"/>
              <a:ext cx="138976" cy="57116"/>
              <a:chOff x="0" y="0"/>
              <a:chExt cx="910857" cy="374341"/>
            </a:xfrm>
          </p:grpSpPr>
          <p:sp>
            <p:nvSpPr>
              <p:cNvPr id="38" name="Freeform 38"/>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39" name="TextBox 39"/>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40" name="Freeform 40"/>
            <p:cNvSpPr/>
            <p:nvPr/>
          </p:nvSpPr>
          <p:spPr>
            <a:xfrm>
              <a:off x="2608140" y="3932063"/>
              <a:ext cx="89283" cy="94230"/>
            </a:xfrm>
            <a:custGeom>
              <a:avLst/>
              <a:gdLst/>
              <a:ahLst/>
              <a:cxnLst/>
              <a:rect l="l" t="t" r="r" b="b"/>
              <a:pathLst>
                <a:path w="89283" h="94230">
                  <a:moveTo>
                    <a:pt x="0" y="0"/>
                  </a:moveTo>
                  <a:lnTo>
                    <a:pt x="89284" y="0"/>
                  </a:lnTo>
                  <a:lnTo>
                    <a:pt x="89284" y="94231"/>
                  </a:lnTo>
                  <a:lnTo>
                    <a:pt x="0" y="9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41" name="Group 41"/>
            <p:cNvGrpSpPr/>
            <p:nvPr/>
          </p:nvGrpSpPr>
          <p:grpSpPr>
            <a:xfrm>
              <a:off x="2873538" y="3840365"/>
              <a:ext cx="138976" cy="57116"/>
              <a:chOff x="0" y="0"/>
              <a:chExt cx="910857" cy="374341"/>
            </a:xfrm>
          </p:grpSpPr>
          <p:sp>
            <p:nvSpPr>
              <p:cNvPr id="42" name="Freeform 42"/>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43" name="TextBox 43"/>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44" name="Freeform 44"/>
            <p:cNvSpPr/>
            <p:nvPr/>
          </p:nvSpPr>
          <p:spPr>
            <a:xfrm>
              <a:off x="2796903" y="3812622"/>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45" name="Freeform 45"/>
            <p:cNvSpPr/>
            <p:nvPr/>
          </p:nvSpPr>
          <p:spPr>
            <a:xfrm>
              <a:off x="2316699" y="3728546"/>
              <a:ext cx="140624" cy="192967"/>
            </a:xfrm>
            <a:custGeom>
              <a:avLst/>
              <a:gdLst/>
              <a:ahLst/>
              <a:cxnLst/>
              <a:rect l="l" t="t" r="r" b="b"/>
              <a:pathLst>
                <a:path w="140624" h="192967">
                  <a:moveTo>
                    <a:pt x="0" y="0"/>
                  </a:moveTo>
                  <a:lnTo>
                    <a:pt x="140624" y="0"/>
                  </a:lnTo>
                  <a:lnTo>
                    <a:pt x="140624" y="192967"/>
                  </a:lnTo>
                  <a:lnTo>
                    <a:pt x="0" y="1929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46" name="Group 46"/>
            <p:cNvGrpSpPr/>
            <p:nvPr/>
          </p:nvGrpSpPr>
          <p:grpSpPr>
            <a:xfrm>
              <a:off x="1361084" y="3197861"/>
              <a:ext cx="836540" cy="427083"/>
              <a:chOff x="0" y="0"/>
              <a:chExt cx="3090396" cy="1577757"/>
            </a:xfrm>
          </p:grpSpPr>
          <p:sp>
            <p:nvSpPr>
              <p:cNvPr id="47" name="Freeform 47"/>
              <p:cNvSpPr/>
              <p:nvPr/>
            </p:nvSpPr>
            <p:spPr>
              <a:xfrm>
                <a:off x="0" y="0"/>
                <a:ext cx="3090396" cy="1577757"/>
              </a:xfrm>
              <a:custGeom>
                <a:avLst/>
                <a:gdLst/>
                <a:ahLst/>
                <a:cxnLst/>
                <a:rect l="l" t="t" r="r" b="b"/>
                <a:pathLst>
                  <a:path w="3090396" h="1577757">
                    <a:moveTo>
                      <a:pt x="271978" y="0"/>
                    </a:moveTo>
                    <a:lnTo>
                      <a:pt x="2818419" y="0"/>
                    </a:lnTo>
                    <a:cubicBezTo>
                      <a:pt x="2968628" y="0"/>
                      <a:pt x="3090396" y="121769"/>
                      <a:pt x="3090396" y="271978"/>
                    </a:cubicBezTo>
                    <a:lnTo>
                      <a:pt x="3090396" y="1305779"/>
                    </a:lnTo>
                    <a:cubicBezTo>
                      <a:pt x="3090396" y="1455988"/>
                      <a:pt x="2968628" y="1577757"/>
                      <a:pt x="2818419" y="1577757"/>
                    </a:cubicBezTo>
                    <a:lnTo>
                      <a:pt x="271978" y="1577757"/>
                    </a:lnTo>
                    <a:cubicBezTo>
                      <a:pt x="121769" y="1577757"/>
                      <a:pt x="0" y="1455988"/>
                      <a:pt x="0" y="1305779"/>
                    </a:cubicBezTo>
                    <a:lnTo>
                      <a:pt x="0" y="271978"/>
                    </a:lnTo>
                    <a:cubicBezTo>
                      <a:pt x="0" y="121769"/>
                      <a:pt x="121769" y="0"/>
                      <a:pt x="271978" y="0"/>
                    </a:cubicBezTo>
                    <a:close/>
                  </a:path>
                </a:pathLst>
              </a:custGeom>
              <a:solidFill>
                <a:srgbClr val="019D97"/>
              </a:solidFill>
            </p:spPr>
            <p:txBody>
              <a:bodyPr/>
              <a:lstStyle/>
              <a:p>
                <a:endParaRPr lang="en-PH"/>
              </a:p>
            </p:txBody>
          </p:sp>
          <p:sp>
            <p:nvSpPr>
              <p:cNvPr id="48" name="TextBox 48"/>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49" name="Group 49"/>
            <p:cNvGrpSpPr/>
            <p:nvPr/>
          </p:nvGrpSpPr>
          <p:grpSpPr>
            <a:xfrm>
              <a:off x="1617626" y="3358881"/>
              <a:ext cx="138976" cy="57116"/>
              <a:chOff x="0" y="0"/>
              <a:chExt cx="910857" cy="374341"/>
            </a:xfrm>
          </p:grpSpPr>
          <p:sp>
            <p:nvSpPr>
              <p:cNvPr id="50" name="Freeform 50"/>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51" name="TextBox 51"/>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52" name="Freeform 52"/>
            <p:cNvSpPr/>
            <p:nvPr/>
          </p:nvSpPr>
          <p:spPr>
            <a:xfrm>
              <a:off x="1540990" y="3331138"/>
              <a:ext cx="89283" cy="94230"/>
            </a:xfrm>
            <a:custGeom>
              <a:avLst/>
              <a:gdLst/>
              <a:ahLst/>
              <a:cxnLst/>
              <a:rect l="l" t="t" r="r" b="b"/>
              <a:pathLst>
                <a:path w="89283" h="94230">
                  <a:moveTo>
                    <a:pt x="0" y="0"/>
                  </a:moveTo>
                  <a:lnTo>
                    <a:pt x="89284" y="0"/>
                  </a:lnTo>
                  <a:lnTo>
                    <a:pt x="89284"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53" name="Group 53"/>
            <p:cNvGrpSpPr/>
            <p:nvPr/>
          </p:nvGrpSpPr>
          <p:grpSpPr>
            <a:xfrm>
              <a:off x="1763749" y="3496696"/>
              <a:ext cx="138976" cy="57116"/>
              <a:chOff x="0" y="0"/>
              <a:chExt cx="910857" cy="374341"/>
            </a:xfrm>
          </p:grpSpPr>
          <p:sp>
            <p:nvSpPr>
              <p:cNvPr id="54" name="Freeform 54"/>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55" name="TextBox 55"/>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56" name="Freeform 56"/>
            <p:cNvSpPr/>
            <p:nvPr/>
          </p:nvSpPr>
          <p:spPr>
            <a:xfrm>
              <a:off x="1687114" y="3468952"/>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57" name="Group 57"/>
            <p:cNvGrpSpPr/>
            <p:nvPr/>
          </p:nvGrpSpPr>
          <p:grpSpPr>
            <a:xfrm>
              <a:off x="1952511" y="3377254"/>
              <a:ext cx="138976" cy="57116"/>
              <a:chOff x="0" y="0"/>
              <a:chExt cx="910857" cy="374341"/>
            </a:xfrm>
          </p:grpSpPr>
          <p:sp>
            <p:nvSpPr>
              <p:cNvPr id="58" name="Freeform 58"/>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59" name="TextBox 59"/>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60" name="Freeform 60"/>
            <p:cNvSpPr/>
            <p:nvPr/>
          </p:nvSpPr>
          <p:spPr>
            <a:xfrm>
              <a:off x="1875876" y="3349510"/>
              <a:ext cx="89283" cy="94230"/>
            </a:xfrm>
            <a:custGeom>
              <a:avLst/>
              <a:gdLst/>
              <a:ahLst/>
              <a:cxnLst/>
              <a:rect l="l" t="t" r="r" b="b"/>
              <a:pathLst>
                <a:path w="89283" h="94230">
                  <a:moveTo>
                    <a:pt x="0" y="0"/>
                  </a:moveTo>
                  <a:lnTo>
                    <a:pt x="89283" y="0"/>
                  </a:lnTo>
                  <a:lnTo>
                    <a:pt x="89283" y="94231"/>
                  </a:lnTo>
                  <a:lnTo>
                    <a:pt x="0" y="9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61" name="Freeform 61"/>
            <p:cNvSpPr/>
            <p:nvPr/>
          </p:nvSpPr>
          <p:spPr>
            <a:xfrm>
              <a:off x="1395672" y="3265435"/>
              <a:ext cx="140624" cy="192967"/>
            </a:xfrm>
            <a:custGeom>
              <a:avLst/>
              <a:gdLst/>
              <a:ahLst/>
              <a:cxnLst/>
              <a:rect l="l" t="t" r="r" b="b"/>
              <a:pathLst>
                <a:path w="140624" h="192967">
                  <a:moveTo>
                    <a:pt x="0" y="0"/>
                  </a:moveTo>
                  <a:lnTo>
                    <a:pt x="140625" y="0"/>
                  </a:lnTo>
                  <a:lnTo>
                    <a:pt x="140625" y="192966"/>
                  </a:lnTo>
                  <a:lnTo>
                    <a:pt x="0" y="1929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62" name="Group 62"/>
            <p:cNvGrpSpPr/>
            <p:nvPr/>
          </p:nvGrpSpPr>
          <p:grpSpPr>
            <a:xfrm>
              <a:off x="2204936" y="3203878"/>
              <a:ext cx="907490" cy="437519"/>
              <a:chOff x="0" y="0"/>
              <a:chExt cx="3272541" cy="1577757"/>
            </a:xfrm>
          </p:grpSpPr>
          <p:sp>
            <p:nvSpPr>
              <p:cNvPr id="63" name="Freeform 63"/>
              <p:cNvSpPr/>
              <p:nvPr/>
            </p:nvSpPr>
            <p:spPr>
              <a:xfrm>
                <a:off x="0" y="0"/>
                <a:ext cx="3272541" cy="1577757"/>
              </a:xfrm>
              <a:custGeom>
                <a:avLst/>
                <a:gdLst/>
                <a:ahLst/>
                <a:cxnLst/>
                <a:rect l="l" t="t" r="r" b="b"/>
                <a:pathLst>
                  <a:path w="3272541" h="1577757">
                    <a:moveTo>
                      <a:pt x="250714" y="0"/>
                    </a:moveTo>
                    <a:lnTo>
                      <a:pt x="3021827" y="0"/>
                    </a:lnTo>
                    <a:cubicBezTo>
                      <a:pt x="3160293" y="0"/>
                      <a:pt x="3272541" y="112248"/>
                      <a:pt x="3272541" y="250714"/>
                    </a:cubicBezTo>
                    <a:lnTo>
                      <a:pt x="3272541" y="1327043"/>
                    </a:lnTo>
                    <a:cubicBezTo>
                      <a:pt x="3272541" y="1393536"/>
                      <a:pt x="3246126" y="1457306"/>
                      <a:pt x="3199109" y="1504324"/>
                    </a:cubicBezTo>
                    <a:cubicBezTo>
                      <a:pt x="3152091" y="1551342"/>
                      <a:pt x="3088321" y="1577757"/>
                      <a:pt x="3021827" y="1577757"/>
                    </a:cubicBezTo>
                    <a:lnTo>
                      <a:pt x="250714" y="1577757"/>
                    </a:lnTo>
                    <a:cubicBezTo>
                      <a:pt x="184220" y="1577757"/>
                      <a:pt x="120450" y="1551342"/>
                      <a:pt x="73432" y="1504324"/>
                    </a:cubicBezTo>
                    <a:cubicBezTo>
                      <a:pt x="26414" y="1457306"/>
                      <a:pt x="0" y="1393536"/>
                      <a:pt x="0" y="1327043"/>
                    </a:cubicBezTo>
                    <a:lnTo>
                      <a:pt x="0" y="250714"/>
                    </a:lnTo>
                    <a:cubicBezTo>
                      <a:pt x="0" y="184220"/>
                      <a:pt x="26414" y="120450"/>
                      <a:pt x="73432" y="73432"/>
                    </a:cubicBezTo>
                    <a:cubicBezTo>
                      <a:pt x="120450" y="26414"/>
                      <a:pt x="184220" y="0"/>
                      <a:pt x="250714" y="0"/>
                    </a:cubicBezTo>
                    <a:close/>
                  </a:path>
                </a:pathLst>
              </a:custGeom>
              <a:solidFill>
                <a:srgbClr val="FF1495"/>
              </a:solidFill>
            </p:spPr>
            <p:txBody>
              <a:bodyPr/>
              <a:lstStyle/>
              <a:p>
                <a:endParaRPr lang="en-PH"/>
              </a:p>
            </p:txBody>
          </p:sp>
          <p:sp>
            <p:nvSpPr>
              <p:cNvPr id="64" name="TextBox 64"/>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65" name="Group 65"/>
            <p:cNvGrpSpPr/>
            <p:nvPr/>
          </p:nvGrpSpPr>
          <p:grpSpPr>
            <a:xfrm>
              <a:off x="2386335" y="3368832"/>
              <a:ext cx="142372" cy="58511"/>
              <a:chOff x="0" y="0"/>
              <a:chExt cx="910857" cy="374341"/>
            </a:xfrm>
          </p:grpSpPr>
          <p:sp>
            <p:nvSpPr>
              <p:cNvPr id="66" name="Freeform 66"/>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67" name="TextBox 67"/>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68" name="Freeform 68"/>
            <p:cNvSpPr/>
            <p:nvPr/>
          </p:nvSpPr>
          <p:spPr>
            <a:xfrm>
              <a:off x="2307827" y="3340411"/>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69" name="Group 69"/>
            <p:cNvGrpSpPr/>
            <p:nvPr/>
          </p:nvGrpSpPr>
          <p:grpSpPr>
            <a:xfrm>
              <a:off x="2536028" y="3510014"/>
              <a:ext cx="142372" cy="58511"/>
              <a:chOff x="0" y="0"/>
              <a:chExt cx="910857" cy="374341"/>
            </a:xfrm>
          </p:grpSpPr>
          <p:sp>
            <p:nvSpPr>
              <p:cNvPr id="70" name="Freeform 70"/>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71" name="TextBox 71"/>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72" name="Freeform 72"/>
            <p:cNvSpPr/>
            <p:nvPr/>
          </p:nvSpPr>
          <p:spPr>
            <a:xfrm>
              <a:off x="2457520" y="3481593"/>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73" name="Group 73"/>
            <p:cNvGrpSpPr/>
            <p:nvPr/>
          </p:nvGrpSpPr>
          <p:grpSpPr>
            <a:xfrm>
              <a:off x="2729403" y="3387654"/>
              <a:ext cx="142372" cy="58511"/>
              <a:chOff x="0" y="0"/>
              <a:chExt cx="910857" cy="374341"/>
            </a:xfrm>
          </p:grpSpPr>
          <p:sp>
            <p:nvSpPr>
              <p:cNvPr id="74" name="Freeform 74"/>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75" name="TextBox 75"/>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76" name="Freeform 76"/>
            <p:cNvSpPr/>
            <p:nvPr/>
          </p:nvSpPr>
          <p:spPr>
            <a:xfrm>
              <a:off x="2650895" y="3359232"/>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77" name="Freeform 77"/>
            <p:cNvSpPr/>
            <p:nvPr/>
          </p:nvSpPr>
          <p:spPr>
            <a:xfrm>
              <a:off x="2918611" y="3272477"/>
              <a:ext cx="144061" cy="197682"/>
            </a:xfrm>
            <a:custGeom>
              <a:avLst/>
              <a:gdLst/>
              <a:ahLst/>
              <a:cxnLst/>
              <a:rect l="l" t="t" r="r" b="b"/>
              <a:pathLst>
                <a:path w="144061" h="197682">
                  <a:moveTo>
                    <a:pt x="0" y="0"/>
                  </a:moveTo>
                  <a:lnTo>
                    <a:pt x="144060" y="0"/>
                  </a:lnTo>
                  <a:lnTo>
                    <a:pt x="144060" y="197681"/>
                  </a:lnTo>
                  <a:lnTo>
                    <a:pt x="0" y="1976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78" name="Freeform 78"/>
            <p:cNvSpPr/>
            <p:nvPr/>
          </p:nvSpPr>
          <p:spPr>
            <a:xfrm>
              <a:off x="3249528" y="3121014"/>
              <a:ext cx="374926" cy="514478"/>
            </a:xfrm>
            <a:custGeom>
              <a:avLst/>
              <a:gdLst/>
              <a:ahLst/>
              <a:cxnLst/>
              <a:rect l="l" t="t" r="r" b="b"/>
              <a:pathLst>
                <a:path w="374926" h="514478">
                  <a:moveTo>
                    <a:pt x="0" y="0"/>
                  </a:moveTo>
                  <a:lnTo>
                    <a:pt x="374926" y="0"/>
                  </a:lnTo>
                  <a:lnTo>
                    <a:pt x="374926" y="514478"/>
                  </a:lnTo>
                  <a:lnTo>
                    <a:pt x="0" y="514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79" name="TextBox 79"/>
            <p:cNvSpPr txBox="1"/>
            <p:nvPr/>
          </p:nvSpPr>
          <p:spPr>
            <a:xfrm>
              <a:off x="1568900" y="3825811"/>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80" name="TextBox 80"/>
            <p:cNvSpPr txBox="1"/>
            <p:nvPr/>
          </p:nvSpPr>
          <p:spPr>
            <a:xfrm>
              <a:off x="2047930" y="3668236"/>
              <a:ext cx="195543" cy="42917"/>
            </a:xfrm>
            <a:prstGeom prst="rect">
              <a:avLst/>
            </a:prstGeom>
          </p:spPr>
          <p:txBody>
            <a:bodyPr lIns="0" tIns="0" rIns="0" bIns="0" rtlCol="0" anchor="t">
              <a:spAutoFit/>
            </a:bodyPr>
            <a:lstStyle/>
            <a:p>
              <a:pPr algn="ctr">
                <a:lnSpc>
                  <a:spcPts val="295"/>
                </a:lnSpc>
              </a:pPr>
              <a:r>
                <a:rPr lang="en-US" sz="164" b="1">
                  <a:solidFill>
                    <a:srgbClr val="2D3240"/>
                  </a:solidFill>
                  <a:latin typeface="Poppins Bold"/>
                  <a:ea typeface="Poppins Bold"/>
                  <a:cs typeface="Poppins Bold"/>
                  <a:sym typeface="Poppins Bold"/>
                </a:rPr>
                <a:t>Regional ISP</a:t>
              </a:r>
            </a:p>
          </p:txBody>
        </p:sp>
        <p:sp>
          <p:nvSpPr>
            <p:cNvPr id="81" name="TextBox 81"/>
            <p:cNvSpPr txBox="1"/>
            <p:nvPr/>
          </p:nvSpPr>
          <p:spPr>
            <a:xfrm>
              <a:off x="1718593" y="3966993"/>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82" name="TextBox 82"/>
            <p:cNvSpPr txBox="1"/>
            <p:nvPr/>
          </p:nvSpPr>
          <p:spPr>
            <a:xfrm>
              <a:off x="1911968" y="3844633"/>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83" name="TextBox 83"/>
            <p:cNvSpPr txBox="1"/>
            <p:nvPr/>
          </p:nvSpPr>
          <p:spPr>
            <a:xfrm>
              <a:off x="2565501" y="3831839"/>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84" name="TextBox 84"/>
            <p:cNvSpPr txBox="1"/>
            <p:nvPr/>
          </p:nvSpPr>
          <p:spPr>
            <a:xfrm>
              <a:off x="2303534" y="3676988"/>
              <a:ext cx="190879" cy="42120"/>
            </a:xfrm>
            <a:prstGeom prst="rect">
              <a:avLst/>
            </a:prstGeom>
          </p:spPr>
          <p:txBody>
            <a:bodyPr lIns="0" tIns="0" rIns="0" bIns="0" rtlCol="0" anchor="t">
              <a:spAutoFit/>
            </a:bodyPr>
            <a:lstStyle/>
            <a:p>
              <a:pPr algn="ctr">
                <a:lnSpc>
                  <a:spcPts val="288"/>
                </a:lnSpc>
              </a:pPr>
              <a:r>
                <a:rPr lang="en-US" sz="160" b="1">
                  <a:solidFill>
                    <a:srgbClr val="2D3240"/>
                  </a:solidFill>
                  <a:latin typeface="Poppins Bold"/>
                  <a:ea typeface="Poppins Bold"/>
                  <a:cs typeface="Poppins Bold"/>
                  <a:sym typeface="Poppins Bold"/>
                </a:rPr>
                <a:t>Regional ISP</a:t>
              </a:r>
            </a:p>
          </p:txBody>
        </p:sp>
        <p:sp>
          <p:nvSpPr>
            <p:cNvPr id="85" name="TextBox 85"/>
            <p:cNvSpPr txBox="1"/>
            <p:nvPr/>
          </p:nvSpPr>
          <p:spPr>
            <a:xfrm>
              <a:off x="2711624" y="3969654"/>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86" name="TextBox 86"/>
            <p:cNvSpPr txBox="1"/>
            <p:nvPr/>
          </p:nvSpPr>
          <p:spPr>
            <a:xfrm>
              <a:off x="2900387" y="3850212"/>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87" name="TextBox 87"/>
            <p:cNvSpPr txBox="1"/>
            <p:nvPr/>
          </p:nvSpPr>
          <p:spPr>
            <a:xfrm>
              <a:off x="1644474" y="3368728"/>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88" name="TextBox 88"/>
            <p:cNvSpPr txBox="1"/>
            <p:nvPr/>
          </p:nvSpPr>
          <p:spPr>
            <a:xfrm>
              <a:off x="1382508" y="3213877"/>
              <a:ext cx="190879" cy="42120"/>
            </a:xfrm>
            <a:prstGeom prst="rect">
              <a:avLst/>
            </a:prstGeom>
          </p:spPr>
          <p:txBody>
            <a:bodyPr lIns="0" tIns="0" rIns="0" bIns="0" rtlCol="0" anchor="t">
              <a:spAutoFit/>
            </a:bodyPr>
            <a:lstStyle/>
            <a:p>
              <a:pPr algn="ctr">
                <a:lnSpc>
                  <a:spcPts val="288"/>
                </a:lnSpc>
              </a:pPr>
              <a:r>
                <a:rPr lang="en-US" sz="160" b="1">
                  <a:solidFill>
                    <a:srgbClr val="2D3240"/>
                  </a:solidFill>
                  <a:latin typeface="Poppins Bold"/>
                  <a:ea typeface="Poppins Bold"/>
                  <a:cs typeface="Poppins Bold"/>
                  <a:sym typeface="Poppins Bold"/>
                </a:rPr>
                <a:t>Regional ISP</a:t>
              </a:r>
            </a:p>
          </p:txBody>
        </p:sp>
        <p:sp>
          <p:nvSpPr>
            <p:cNvPr id="89" name="TextBox 89"/>
            <p:cNvSpPr txBox="1"/>
            <p:nvPr/>
          </p:nvSpPr>
          <p:spPr>
            <a:xfrm>
              <a:off x="1790597" y="3506542"/>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90" name="TextBox 90"/>
            <p:cNvSpPr txBox="1"/>
            <p:nvPr/>
          </p:nvSpPr>
          <p:spPr>
            <a:xfrm>
              <a:off x="1979360" y="3387100"/>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91" name="TextBox 91"/>
            <p:cNvSpPr txBox="1"/>
            <p:nvPr/>
          </p:nvSpPr>
          <p:spPr>
            <a:xfrm>
              <a:off x="2413839" y="3379152"/>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92" name="TextBox 92"/>
            <p:cNvSpPr txBox="1"/>
            <p:nvPr/>
          </p:nvSpPr>
          <p:spPr>
            <a:xfrm>
              <a:off x="2892870" y="3221577"/>
              <a:ext cx="195543" cy="42917"/>
            </a:xfrm>
            <a:prstGeom prst="rect">
              <a:avLst/>
            </a:prstGeom>
          </p:spPr>
          <p:txBody>
            <a:bodyPr lIns="0" tIns="0" rIns="0" bIns="0" rtlCol="0" anchor="t">
              <a:spAutoFit/>
            </a:bodyPr>
            <a:lstStyle/>
            <a:p>
              <a:pPr algn="ctr">
                <a:lnSpc>
                  <a:spcPts val="295"/>
                </a:lnSpc>
              </a:pPr>
              <a:r>
                <a:rPr lang="en-US" sz="164" b="1">
                  <a:solidFill>
                    <a:srgbClr val="2D3240"/>
                  </a:solidFill>
                  <a:latin typeface="Poppins Bold"/>
                  <a:ea typeface="Poppins Bold"/>
                  <a:cs typeface="Poppins Bold"/>
                  <a:sym typeface="Poppins Bold"/>
                </a:rPr>
                <a:t>Regional ISP</a:t>
              </a:r>
            </a:p>
          </p:txBody>
        </p:sp>
        <p:sp>
          <p:nvSpPr>
            <p:cNvPr id="93" name="TextBox 93"/>
            <p:cNvSpPr txBox="1"/>
            <p:nvPr/>
          </p:nvSpPr>
          <p:spPr>
            <a:xfrm>
              <a:off x="2563533" y="3520334"/>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94" name="TextBox 94"/>
            <p:cNvSpPr txBox="1"/>
            <p:nvPr/>
          </p:nvSpPr>
          <p:spPr>
            <a:xfrm>
              <a:off x="2756908" y="3397974"/>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95" name="TextBox 95"/>
            <p:cNvSpPr txBox="1"/>
            <p:nvPr/>
          </p:nvSpPr>
          <p:spPr>
            <a:xfrm>
              <a:off x="3256347" y="3044239"/>
              <a:ext cx="368953" cy="72529"/>
            </a:xfrm>
            <a:prstGeom prst="rect">
              <a:avLst/>
            </a:prstGeom>
          </p:spPr>
          <p:txBody>
            <a:bodyPr lIns="0" tIns="0" rIns="0" bIns="0" rtlCol="0" anchor="t">
              <a:spAutoFit/>
            </a:bodyPr>
            <a:lstStyle/>
            <a:p>
              <a:pPr algn="ctr">
                <a:lnSpc>
                  <a:spcPts val="558"/>
                </a:lnSpc>
              </a:pPr>
              <a:r>
                <a:rPr lang="en-US" sz="310" b="1">
                  <a:solidFill>
                    <a:srgbClr val="2D3240"/>
                  </a:solidFill>
                  <a:latin typeface="Poppins Bold"/>
                  <a:ea typeface="Poppins Bold"/>
                  <a:cs typeface="Poppins Bold"/>
                  <a:sym typeface="Poppins Bold"/>
                </a:rPr>
                <a:t>Backbone ISP</a:t>
              </a:r>
            </a:p>
          </p:txBody>
        </p:sp>
        <p:grpSp>
          <p:nvGrpSpPr>
            <p:cNvPr id="96" name="Group 96"/>
            <p:cNvGrpSpPr/>
            <p:nvPr/>
          </p:nvGrpSpPr>
          <p:grpSpPr>
            <a:xfrm>
              <a:off x="6506953" y="2416971"/>
              <a:ext cx="2437881" cy="1181874"/>
              <a:chOff x="0" y="0"/>
              <a:chExt cx="9006168" cy="4366152"/>
            </a:xfrm>
          </p:grpSpPr>
          <p:sp>
            <p:nvSpPr>
              <p:cNvPr id="97" name="Freeform 97"/>
              <p:cNvSpPr/>
              <p:nvPr/>
            </p:nvSpPr>
            <p:spPr>
              <a:xfrm>
                <a:off x="0" y="0"/>
                <a:ext cx="9006167" cy="4366152"/>
              </a:xfrm>
              <a:custGeom>
                <a:avLst/>
                <a:gdLst/>
                <a:ahLst/>
                <a:cxnLst/>
                <a:rect l="l" t="t" r="r" b="b"/>
                <a:pathLst>
                  <a:path w="9006167" h="4366152">
                    <a:moveTo>
                      <a:pt x="91497" y="0"/>
                    </a:moveTo>
                    <a:lnTo>
                      <a:pt x="8914671" y="0"/>
                    </a:lnTo>
                    <a:cubicBezTo>
                      <a:pt x="8938937" y="0"/>
                      <a:pt x="8962210" y="9640"/>
                      <a:pt x="8979368" y="26799"/>
                    </a:cubicBezTo>
                    <a:cubicBezTo>
                      <a:pt x="8996528" y="43958"/>
                      <a:pt x="9006167" y="67231"/>
                      <a:pt x="9006167" y="91497"/>
                    </a:cubicBezTo>
                    <a:lnTo>
                      <a:pt x="9006167" y="4274655"/>
                    </a:lnTo>
                    <a:cubicBezTo>
                      <a:pt x="9006167" y="4298921"/>
                      <a:pt x="8996528" y="4322194"/>
                      <a:pt x="8979368" y="4339353"/>
                    </a:cubicBezTo>
                    <a:cubicBezTo>
                      <a:pt x="8962210" y="4356512"/>
                      <a:pt x="8938937" y="4366152"/>
                      <a:pt x="8914671" y="4366152"/>
                    </a:cubicBezTo>
                    <a:lnTo>
                      <a:pt x="91497" y="4366152"/>
                    </a:lnTo>
                    <a:cubicBezTo>
                      <a:pt x="67231" y="4366152"/>
                      <a:pt x="43958" y="4356512"/>
                      <a:pt x="26799" y="4339353"/>
                    </a:cubicBezTo>
                    <a:cubicBezTo>
                      <a:pt x="9640" y="4322194"/>
                      <a:pt x="0" y="4298921"/>
                      <a:pt x="0" y="4274655"/>
                    </a:cubicBezTo>
                    <a:lnTo>
                      <a:pt x="0" y="91497"/>
                    </a:lnTo>
                    <a:cubicBezTo>
                      <a:pt x="0" y="67231"/>
                      <a:pt x="9640" y="43958"/>
                      <a:pt x="26799" y="26799"/>
                    </a:cubicBezTo>
                    <a:cubicBezTo>
                      <a:pt x="43958" y="9640"/>
                      <a:pt x="67231" y="0"/>
                      <a:pt x="91497" y="0"/>
                    </a:cubicBezTo>
                    <a:close/>
                  </a:path>
                </a:pathLst>
              </a:custGeom>
              <a:solidFill>
                <a:srgbClr val="FEF7E7"/>
              </a:solidFill>
            </p:spPr>
            <p:txBody>
              <a:bodyPr/>
              <a:lstStyle/>
              <a:p>
                <a:endParaRPr lang="en-PH"/>
              </a:p>
            </p:txBody>
          </p:sp>
          <p:sp>
            <p:nvSpPr>
              <p:cNvPr id="98" name="TextBox 98"/>
              <p:cNvSpPr txBox="1"/>
              <p:nvPr/>
            </p:nvSpPr>
            <p:spPr>
              <a:xfrm>
                <a:off x="0" y="-28575"/>
                <a:ext cx="9006168" cy="4394727"/>
              </a:xfrm>
              <a:prstGeom prst="rect">
                <a:avLst/>
              </a:prstGeom>
            </p:spPr>
            <p:txBody>
              <a:bodyPr lIns="50800" tIns="50800" rIns="50800" bIns="50800" rtlCol="0" anchor="ctr"/>
              <a:lstStyle/>
              <a:p>
                <a:pPr algn="ctr">
                  <a:lnSpc>
                    <a:spcPts val="2595"/>
                  </a:lnSpc>
                </a:pPr>
                <a:endParaRPr/>
              </a:p>
            </p:txBody>
          </p:sp>
        </p:grpSp>
        <p:grpSp>
          <p:nvGrpSpPr>
            <p:cNvPr id="99" name="Group 99"/>
            <p:cNvGrpSpPr/>
            <p:nvPr/>
          </p:nvGrpSpPr>
          <p:grpSpPr>
            <a:xfrm>
              <a:off x="6591476" y="3059600"/>
              <a:ext cx="907490" cy="437519"/>
              <a:chOff x="0" y="0"/>
              <a:chExt cx="3272541" cy="1577757"/>
            </a:xfrm>
          </p:grpSpPr>
          <p:sp>
            <p:nvSpPr>
              <p:cNvPr id="100" name="Freeform 100"/>
              <p:cNvSpPr/>
              <p:nvPr/>
            </p:nvSpPr>
            <p:spPr>
              <a:xfrm>
                <a:off x="0" y="0"/>
                <a:ext cx="3272541" cy="1577757"/>
              </a:xfrm>
              <a:custGeom>
                <a:avLst/>
                <a:gdLst/>
                <a:ahLst/>
                <a:cxnLst/>
                <a:rect l="l" t="t" r="r" b="b"/>
                <a:pathLst>
                  <a:path w="3272541" h="1577757">
                    <a:moveTo>
                      <a:pt x="245798" y="0"/>
                    </a:moveTo>
                    <a:lnTo>
                      <a:pt x="3026743" y="0"/>
                    </a:lnTo>
                    <a:cubicBezTo>
                      <a:pt x="3162494" y="0"/>
                      <a:pt x="3272541" y="110047"/>
                      <a:pt x="3272541" y="245798"/>
                    </a:cubicBezTo>
                    <a:lnTo>
                      <a:pt x="3272541" y="1331959"/>
                    </a:lnTo>
                    <a:cubicBezTo>
                      <a:pt x="3272541" y="1467709"/>
                      <a:pt x="3162494" y="1577757"/>
                      <a:pt x="3026743" y="1577757"/>
                    </a:cubicBezTo>
                    <a:lnTo>
                      <a:pt x="245798" y="1577757"/>
                    </a:lnTo>
                    <a:cubicBezTo>
                      <a:pt x="110047" y="1577757"/>
                      <a:pt x="0" y="1467709"/>
                      <a:pt x="0" y="1331959"/>
                    </a:cubicBezTo>
                    <a:lnTo>
                      <a:pt x="0" y="245798"/>
                    </a:lnTo>
                    <a:cubicBezTo>
                      <a:pt x="0" y="110047"/>
                      <a:pt x="110047" y="0"/>
                      <a:pt x="245798" y="0"/>
                    </a:cubicBezTo>
                    <a:close/>
                  </a:path>
                </a:pathLst>
              </a:custGeom>
              <a:solidFill>
                <a:srgbClr val="FF1495"/>
              </a:solidFill>
            </p:spPr>
            <p:txBody>
              <a:bodyPr/>
              <a:lstStyle/>
              <a:p>
                <a:endParaRPr lang="en-PH"/>
              </a:p>
            </p:txBody>
          </p:sp>
          <p:sp>
            <p:nvSpPr>
              <p:cNvPr id="101" name="TextBox 101"/>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102" name="Group 102"/>
            <p:cNvGrpSpPr/>
            <p:nvPr/>
          </p:nvGrpSpPr>
          <p:grpSpPr>
            <a:xfrm>
              <a:off x="6772875" y="3224554"/>
              <a:ext cx="142372" cy="58511"/>
              <a:chOff x="0" y="0"/>
              <a:chExt cx="910857" cy="374341"/>
            </a:xfrm>
          </p:grpSpPr>
          <p:sp>
            <p:nvSpPr>
              <p:cNvPr id="103" name="Freeform 103"/>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104" name="TextBox 104"/>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105" name="Freeform 105"/>
            <p:cNvSpPr/>
            <p:nvPr/>
          </p:nvSpPr>
          <p:spPr>
            <a:xfrm>
              <a:off x="6694367" y="3196133"/>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106" name="Group 106"/>
            <p:cNvGrpSpPr/>
            <p:nvPr/>
          </p:nvGrpSpPr>
          <p:grpSpPr>
            <a:xfrm>
              <a:off x="6922568" y="3365736"/>
              <a:ext cx="142372" cy="58511"/>
              <a:chOff x="0" y="0"/>
              <a:chExt cx="910857" cy="374341"/>
            </a:xfrm>
          </p:grpSpPr>
          <p:sp>
            <p:nvSpPr>
              <p:cNvPr id="107" name="Freeform 107"/>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108" name="TextBox 108"/>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109" name="Freeform 109"/>
            <p:cNvSpPr/>
            <p:nvPr/>
          </p:nvSpPr>
          <p:spPr>
            <a:xfrm>
              <a:off x="6844061" y="3337315"/>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110" name="Group 110"/>
            <p:cNvGrpSpPr/>
            <p:nvPr/>
          </p:nvGrpSpPr>
          <p:grpSpPr>
            <a:xfrm>
              <a:off x="7115943" y="3243376"/>
              <a:ext cx="142372" cy="58511"/>
              <a:chOff x="0" y="0"/>
              <a:chExt cx="910857" cy="374341"/>
            </a:xfrm>
          </p:grpSpPr>
          <p:sp>
            <p:nvSpPr>
              <p:cNvPr id="111" name="Freeform 111"/>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112" name="TextBox 112"/>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113" name="Freeform 113"/>
            <p:cNvSpPr/>
            <p:nvPr/>
          </p:nvSpPr>
          <p:spPr>
            <a:xfrm>
              <a:off x="7037436" y="3214954"/>
              <a:ext cx="91465" cy="96533"/>
            </a:xfrm>
            <a:custGeom>
              <a:avLst/>
              <a:gdLst/>
              <a:ahLst/>
              <a:cxnLst/>
              <a:rect l="l" t="t" r="r" b="b"/>
              <a:pathLst>
                <a:path w="91465" h="96533">
                  <a:moveTo>
                    <a:pt x="0" y="0"/>
                  </a:moveTo>
                  <a:lnTo>
                    <a:pt x="91464" y="0"/>
                  </a:lnTo>
                  <a:lnTo>
                    <a:pt x="91464"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14" name="Freeform 114"/>
            <p:cNvSpPr/>
            <p:nvPr/>
          </p:nvSpPr>
          <p:spPr>
            <a:xfrm>
              <a:off x="7305151" y="3128198"/>
              <a:ext cx="144061" cy="197682"/>
            </a:xfrm>
            <a:custGeom>
              <a:avLst/>
              <a:gdLst/>
              <a:ahLst/>
              <a:cxnLst/>
              <a:rect l="l" t="t" r="r" b="b"/>
              <a:pathLst>
                <a:path w="144061" h="197682">
                  <a:moveTo>
                    <a:pt x="0" y="0"/>
                  </a:moveTo>
                  <a:lnTo>
                    <a:pt x="144061" y="0"/>
                  </a:lnTo>
                  <a:lnTo>
                    <a:pt x="144061" y="197682"/>
                  </a:lnTo>
                  <a:lnTo>
                    <a:pt x="0" y="197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115" name="Group 115"/>
            <p:cNvGrpSpPr/>
            <p:nvPr/>
          </p:nvGrpSpPr>
          <p:grpSpPr>
            <a:xfrm>
              <a:off x="7513590" y="3070035"/>
              <a:ext cx="836540" cy="427083"/>
              <a:chOff x="0" y="0"/>
              <a:chExt cx="3090396" cy="1577757"/>
            </a:xfrm>
          </p:grpSpPr>
          <p:sp>
            <p:nvSpPr>
              <p:cNvPr id="116" name="Freeform 116"/>
              <p:cNvSpPr/>
              <p:nvPr/>
            </p:nvSpPr>
            <p:spPr>
              <a:xfrm>
                <a:off x="0" y="0"/>
                <a:ext cx="3090396" cy="1577757"/>
              </a:xfrm>
              <a:custGeom>
                <a:avLst/>
                <a:gdLst/>
                <a:ahLst/>
                <a:cxnLst/>
                <a:rect l="l" t="t" r="r" b="b"/>
                <a:pathLst>
                  <a:path w="3090396" h="1577757">
                    <a:moveTo>
                      <a:pt x="266645" y="0"/>
                    </a:moveTo>
                    <a:lnTo>
                      <a:pt x="2823752" y="0"/>
                    </a:lnTo>
                    <a:cubicBezTo>
                      <a:pt x="2971015" y="0"/>
                      <a:pt x="3090396" y="119381"/>
                      <a:pt x="3090396" y="266645"/>
                    </a:cubicBezTo>
                    <a:lnTo>
                      <a:pt x="3090396" y="1311112"/>
                    </a:lnTo>
                    <a:cubicBezTo>
                      <a:pt x="3090396" y="1458376"/>
                      <a:pt x="2971015" y="1577757"/>
                      <a:pt x="2823752" y="1577757"/>
                    </a:cubicBezTo>
                    <a:lnTo>
                      <a:pt x="266645" y="1577757"/>
                    </a:lnTo>
                    <a:cubicBezTo>
                      <a:pt x="119381" y="1577757"/>
                      <a:pt x="0" y="1458376"/>
                      <a:pt x="0" y="1311112"/>
                    </a:cubicBezTo>
                    <a:lnTo>
                      <a:pt x="0" y="266645"/>
                    </a:lnTo>
                    <a:cubicBezTo>
                      <a:pt x="0" y="119381"/>
                      <a:pt x="119381" y="0"/>
                      <a:pt x="266645" y="0"/>
                    </a:cubicBezTo>
                    <a:close/>
                  </a:path>
                </a:pathLst>
              </a:custGeom>
              <a:solidFill>
                <a:srgbClr val="019D97"/>
              </a:solidFill>
            </p:spPr>
            <p:txBody>
              <a:bodyPr/>
              <a:lstStyle/>
              <a:p>
                <a:endParaRPr lang="en-PH"/>
              </a:p>
            </p:txBody>
          </p:sp>
          <p:sp>
            <p:nvSpPr>
              <p:cNvPr id="117" name="TextBox 117"/>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118" name="Group 118"/>
            <p:cNvGrpSpPr/>
            <p:nvPr/>
          </p:nvGrpSpPr>
          <p:grpSpPr>
            <a:xfrm>
              <a:off x="7770132" y="3231056"/>
              <a:ext cx="138976" cy="57116"/>
              <a:chOff x="0" y="0"/>
              <a:chExt cx="910857" cy="374341"/>
            </a:xfrm>
          </p:grpSpPr>
          <p:sp>
            <p:nvSpPr>
              <p:cNvPr id="119" name="Freeform 119"/>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120" name="TextBox 120"/>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121" name="Freeform 121"/>
            <p:cNvSpPr/>
            <p:nvPr/>
          </p:nvSpPr>
          <p:spPr>
            <a:xfrm>
              <a:off x="7693497" y="3203312"/>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122" name="Group 122"/>
            <p:cNvGrpSpPr/>
            <p:nvPr/>
          </p:nvGrpSpPr>
          <p:grpSpPr>
            <a:xfrm>
              <a:off x="7916255" y="3368870"/>
              <a:ext cx="138976" cy="57116"/>
              <a:chOff x="0" y="0"/>
              <a:chExt cx="910857" cy="374341"/>
            </a:xfrm>
          </p:grpSpPr>
          <p:sp>
            <p:nvSpPr>
              <p:cNvPr id="123" name="Freeform 123"/>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124" name="TextBox 124"/>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125" name="Freeform 125"/>
            <p:cNvSpPr/>
            <p:nvPr/>
          </p:nvSpPr>
          <p:spPr>
            <a:xfrm>
              <a:off x="7839620" y="3341126"/>
              <a:ext cx="89283" cy="94230"/>
            </a:xfrm>
            <a:custGeom>
              <a:avLst/>
              <a:gdLst/>
              <a:ahLst/>
              <a:cxnLst/>
              <a:rect l="l" t="t" r="r" b="b"/>
              <a:pathLst>
                <a:path w="89283" h="94230">
                  <a:moveTo>
                    <a:pt x="0" y="0"/>
                  </a:moveTo>
                  <a:lnTo>
                    <a:pt x="89283" y="0"/>
                  </a:lnTo>
                  <a:lnTo>
                    <a:pt x="89283" y="94231"/>
                  </a:lnTo>
                  <a:lnTo>
                    <a:pt x="0" y="9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126" name="Group 126"/>
            <p:cNvGrpSpPr/>
            <p:nvPr/>
          </p:nvGrpSpPr>
          <p:grpSpPr>
            <a:xfrm>
              <a:off x="8105018" y="3249428"/>
              <a:ext cx="138976" cy="57116"/>
              <a:chOff x="0" y="0"/>
              <a:chExt cx="910857" cy="374341"/>
            </a:xfrm>
          </p:grpSpPr>
          <p:sp>
            <p:nvSpPr>
              <p:cNvPr id="127" name="Freeform 127"/>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128" name="TextBox 128"/>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129" name="Freeform 129"/>
            <p:cNvSpPr/>
            <p:nvPr/>
          </p:nvSpPr>
          <p:spPr>
            <a:xfrm>
              <a:off x="8028383" y="3221685"/>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30" name="Freeform 130"/>
            <p:cNvSpPr/>
            <p:nvPr/>
          </p:nvSpPr>
          <p:spPr>
            <a:xfrm>
              <a:off x="7548179" y="3137609"/>
              <a:ext cx="140624" cy="192967"/>
            </a:xfrm>
            <a:custGeom>
              <a:avLst/>
              <a:gdLst/>
              <a:ahLst/>
              <a:cxnLst/>
              <a:rect l="l" t="t" r="r" b="b"/>
              <a:pathLst>
                <a:path w="140624" h="192967">
                  <a:moveTo>
                    <a:pt x="0" y="0"/>
                  </a:moveTo>
                  <a:lnTo>
                    <a:pt x="140624" y="0"/>
                  </a:lnTo>
                  <a:lnTo>
                    <a:pt x="140624" y="192967"/>
                  </a:lnTo>
                  <a:lnTo>
                    <a:pt x="0" y="1929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131" name="Group 131"/>
            <p:cNvGrpSpPr/>
            <p:nvPr/>
          </p:nvGrpSpPr>
          <p:grpSpPr>
            <a:xfrm>
              <a:off x="6592564" y="2606924"/>
              <a:ext cx="836540" cy="427083"/>
              <a:chOff x="0" y="0"/>
              <a:chExt cx="3090396" cy="1577757"/>
            </a:xfrm>
          </p:grpSpPr>
          <p:sp>
            <p:nvSpPr>
              <p:cNvPr id="132" name="Freeform 132"/>
              <p:cNvSpPr/>
              <p:nvPr/>
            </p:nvSpPr>
            <p:spPr>
              <a:xfrm>
                <a:off x="0" y="0"/>
                <a:ext cx="3090396" cy="1577757"/>
              </a:xfrm>
              <a:custGeom>
                <a:avLst/>
                <a:gdLst/>
                <a:ahLst/>
                <a:cxnLst/>
                <a:rect l="l" t="t" r="r" b="b"/>
                <a:pathLst>
                  <a:path w="3090396" h="1577757">
                    <a:moveTo>
                      <a:pt x="266645" y="0"/>
                    </a:moveTo>
                    <a:lnTo>
                      <a:pt x="2823752" y="0"/>
                    </a:lnTo>
                    <a:cubicBezTo>
                      <a:pt x="2971015" y="0"/>
                      <a:pt x="3090396" y="119381"/>
                      <a:pt x="3090396" y="266645"/>
                    </a:cubicBezTo>
                    <a:lnTo>
                      <a:pt x="3090396" y="1311112"/>
                    </a:lnTo>
                    <a:cubicBezTo>
                      <a:pt x="3090396" y="1458376"/>
                      <a:pt x="2971015" y="1577757"/>
                      <a:pt x="2823752" y="1577757"/>
                    </a:cubicBezTo>
                    <a:lnTo>
                      <a:pt x="266645" y="1577757"/>
                    </a:lnTo>
                    <a:cubicBezTo>
                      <a:pt x="119381" y="1577757"/>
                      <a:pt x="0" y="1458376"/>
                      <a:pt x="0" y="1311112"/>
                    </a:cubicBezTo>
                    <a:lnTo>
                      <a:pt x="0" y="266645"/>
                    </a:lnTo>
                    <a:cubicBezTo>
                      <a:pt x="0" y="119381"/>
                      <a:pt x="119381" y="0"/>
                      <a:pt x="266645" y="0"/>
                    </a:cubicBezTo>
                    <a:close/>
                  </a:path>
                </a:pathLst>
              </a:custGeom>
              <a:solidFill>
                <a:srgbClr val="019D97"/>
              </a:solidFill>
            </p:spPr>
            <p:txBody>
              <a:bodyPr/>
              <a:lstStyle/>
              <a:p>
                <a:endParaRPr lang="en-PH"/>
              </a:p>
            </p:txBody>
          </p:sp>
          <p:sp>
            <p:nvSpPr>
              <p:cNvPr id="133" name="TextBox 133"/>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134" name="Group 134"/>
            <p:cNvGrpSpPr/>
            <p:nvPr/>
          </p:nvGrpSpPr>
          <p:grpSpPr>
            <a:xfrm>
              <a:off x="6849105" y="2767944"/>
              <a:ext cx="138976" cy="57116"/>
              <a:chOff x="0" y="0"/>
              <a:chExt cx="910857" cy="374341"/>
            </a:xfrm>
          </p:grpSpPr>
          <p:sp>
            <p:nvSpPr>
              <p:cNvPr id="135" name="Freeform 135"/>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136" name="TextBox 136"/>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137" name="Freeform 137"/>
            <p:cNvSpPr/>
            <p:nvPr/>
          </p:nvSpPr>
          <p:spPr>
            <a:xfrm>
              <a:off x="6772470" y="2740201"/>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138" name="Group 138"/>
            <p:cNvGrpSpPr/>
            <p:nvPr/>
          </p:nvGrpSpPr>
          <p:grpSpPr>
            <a:xfrm>
              <a:off x="6995228" y="2905759"/>
              <a:ext cx="138976" cy="57116"/>
              <a:chOff x="0" y="0"/>
              <a:chExt cx="910857" cy="374341"/>
            </a:xfrm>
          </p:grpSpPr>
          <p:sp>
            <p:nvSpPr>
              <p:cNvPr id="139" name="Freeform 139"/>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140" name="TextBox 140"/>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141" name="Freeform 141"/>
            <p:cNvSpPr/>
            <p:nvPr/>
          </p:nvSpPr>
          <p:spPr>
            <a:xfrm>
              <a:off x="6918593" y="2878015"/>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142" name="Group 142"/>
            <p:cNvGrpSpPr/>
            <p:nvPr/>
          </p:nvGrpSpPr>
          <p:grpSpPr>
            <a:xfrm>
              <a:off x="7183991" y="2786317"/>
              <a:ext cx="138976" cy="57116"/>
              <a:chOff x="0" y="0"/>
              <a:chExt cx="910857" cy="374341"/>
            </a:xfrm>
          </p:grpSpPr>
          <p:sp>
            <p:nvSpPr>
              <p:cNvPr id="143" name="Freeform 143"/>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144" name="TextBox 144"/>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145" name="Freeform 145"/>
            <p:cNvSpPr/>
            <p:nvPr/>
          </p:nvSpPr>
          <p:spPr>
            <a:xfrm>
              <a:off x="7107356" y="2758573"/>
              <a:ext cx="89283" cy="94230"/>
            </a:xfrm>
            <a:custGeom>
              <a:avLst/>
              <a:gdLst/>
              <a:ahLst/>
              <a:cxnLst/>
              <a:rect l="l" t="t" r="r" b="b"/>
              <a:pathLst>
                <a:path w="89283" h="94230">
                  <a:moveTo>
                    <a:pt x="0" y="0"/>
                  </a:moveTo>
                  <a:lnTo>
                    <a:pt x="89283" y="0"/>
                  </a:lnTo>
                  <a:lnTo>
                    <a:pt x="89283" y="94231"/>
                  </a:lnTo>
                  <a:lnTo>
                    <a:pt x="0" y="9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46" name="Freeform 146"/>
            <p:cNvSpPr/>
            <p:nvPr/>
          </p:nvSpPr>
          <p:spPr>
            <a:xfrm>
              <a:off x="6627152" y="2674498"/>
              <a:ext cx="140624" cy="192967"/>
            </a:xfrm>
            <a:custGeom>
              <a:avLst/>
              <a:gdLst/>
              <a:ahLst/>
              <a:cxnLst/>
              <a:rect l="l" t="t" r="r" b="b"/>
              <a:pathLst>
                <a:path w="140624" h="192967">
                  <a:moveTo>
                    <a:pt x="0" y="0"/>
                  </a:moveTo>
                  <a:lnTo>
                    <a:pt x="140624" y="0"/>
                  </a:lnTo>
                  <a:lnTo>
                    <a:pt x="140624" y="192966"/>
                  </a:lnTo>
                  <a:lnTo>
                    <a:pt x="0" y="1929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147" name="Group 147"/>
            <p:cNvGrpSpPr/>
            <p:nvPr/>
          </p:nvGrpSpPr>
          <p:grpSpPr>
            <a:xfrm>
              <a:off x="7436415" y="2612940"/>
              <a:ext cx="907490" cy="437519"/>
              <a:chOff x="0" y="0"/>
              <a:chExt cx="3272541" cy="1577757"/>
            </a:xfrm>
          </p:grpSpPr>
          <p:sp>
            <p:nvSpPr>
              <p:cNvPr id="148" name="Freeform 148"/>
              <p:cNvSpPr/>
              <p:nvPr/>
            </p:nvSpPr>
            <p:spPr>
              <a:xfrm>
                <a:off x="0" y="0"/>
                <a:ext cx="3272541" cy="1577757"/>
              </a:xfrm>
              <a:custGeom>
                <a:avLst/>
                <a:gdLst/>
                <a:ahLst/>
                <a:cxnLst/>
                <a:rect l="l" t="t" r="r" b="b"/>
                <a:pathLst>
                  <a:path w="3272541" h="1577757">
                    <a:moveTo>
                      <a:pt x="245798" y="0"/>
                    </a:moveTo>
                    <a:lnTo>
                      <a:pt x="3026743" y="0"/>
                    </a:lnTo>
                    <a:cubicBezTo>
                      <a:pt x="3162494" y="0"/>
                      <a:pt x="3272541" y="110047"/>
                      <a:pt x="3272541" y="245798"/>
                    </a:cubicBezTo>
                    <a:lnTo>
                      <a:pt x="3272541" y="1331959"/>
                    </a:lnTo>
                    <a:cubicBezTo>
                      <a:pt x="3272541" y="1467709"/>
                      <a:pt x="3162494" y="1577757"/>
                      <a:pt x="3026743" y="1577757"/>
                    </a:cubicBezTo>
                    <a:lnTo>
                      <a:pt x="245798" y="1577757"/>
                    </a:lnTo>
                    <a:cubicBezTo>
                      <a:pt x="110047" y="1577757"/>
                      <a:pt x="0" y="1467709"/>
                      <a:pt x="0" y="1331959"/>
                    </a:cubicBezTo>
                    <a:lnTo>
                      <a:pt x="0" y="245798"/>
                    </a:lnTo>
                    <a:cubicBezTo>
                      <a:pt x="0" y="110047"/>
                      <a:pt x="110047" y="0"/>
                      <a:pt x="245798" y="0"/>
                    </a:cubicBezTo>
                    <a:close/>
                  </a:path>
                </a:pathLst>
              </a:custGeom>
              <a:solidFill>
                <a:srgbClr val="FF1495"/>
              </a:solidFill>
            </p:spPr>
            <p:txBody>
              <a:bodyPr/>
              <a:lstStyle/>
              <a:p>
                <a:endParaRPr lang="en-PH"/>
              </a:p>
            </p:txBody>
          </p:sp>
          <p:sp>
            <p:nvSpPr>
              <p:cNvPr id="149" name="TextBox 149"/>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150" name="Group 150"/>
            <p:cNvGrpSpPr/>
            <p:nvPr/>
          </p:nvGrpSpPr>
          <p:grpSpPr>
            <a:xfrm>
              <a:off x="7617814" y="2777895"/>
              <a:ext cx="142372" cy="58511"/>
              <a:chOff x="0" y="0"/>
              <a:chExt cx="910857" cy="374341"/>
            </a:xfrm>
          </p:grpSpPr>
          <p:sp>
            <p:nvSpPr>
              <p:cNvPr id="151" name="Freeform 151"/>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152" name="TextBox 152"/>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153" name="Freeform 153"/>
            <p:cNvSpPr/>
            <p:nvPr/>
          </p:nvSpPr>
          <p:spPr>
            <a:xfrm>
              <a:off x="7539306" y="2749474"/>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154" name="Group 154"/>
            <p:cNvGrpSpPr/>
            <p:nvPr/>
          </p:nvGrpSpPr>
          <p:grpSpPr>
            <a:xfrm>
              <a:off x="7767508" y="2919077"/>
              <a:ext cx="142372" cy="58511"/>
              <a:chOff x="0" y="0"/>
              <a:chExt cx="910857" cy="374341"/>
            </a:xfrm>
          </p:grpSpPr>
          <p:sp>
            <p:nvSpPr>
              <p:cNvPr id="155" name="Freeform 155"/>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156" name="TextBox 156"/>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157" name="Freeform 157"/>
            <p:cNvSpPr/>
            <p:nvPr/>
          </p:nvSpPr>
          <p:spPr>
            <a:xfrm>
              <a:off x="7689000" y="2890656"/>
              <a:ext cx="91465" cy="96533"/>
            </a:xfrm>
            <a:custGeom>
              <a:avLst/>
              <a:gdLst/>
              <a:ahLst/>
              <a:cxnLst/>
              <a:rect l="l" t="t" r="r" b="b"/>
              <a:pathLst>
                <a:path w="91465" h="96533">
                  <a:moveTo>
                    <a:pt x="0" y="0"/>
                  </a:moveTo>
                  <a:lnTo>
                    <a:pt x="91465" y="0"/>
                  </a:lnTo>
                  <a:lnTo>
                    <a:pt x="91465" y="96532"/>
                  </a:lnTo>
                  <a:lnTo>
                    <a:pt x="0" y="965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158" name="Group 158"/>
            <p:cNvGrpSpPr/>
            <p:nvPr/>
          </p:nvGrpSpPr>
          <p:grpSpPr>
            <a:xfrm>
              <a:off x="7960883" y="2796717"/>
              <a:ext cx="142372" cy="58511"/>
              <a:chOff x="0" y="0"/>
              <a:chExt cx="910857" cy="374341"/>
            </a:xfrm>
          </p:grpSpPr>
          <p:sp>
            <p:nvSpPr>
              <p:cNvPr id="159" name="Freeform 159"/>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160" name="TextBox 160"/>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161" name="Freeform 161"/>
            <p:cNvSpPr/>
            <p:nvPr/>
          </p:nvSpPr>
          <p:spPr>
            <a:xfrm>
              <a:off x="7882375" y="2768295"/>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62" name="Freeform 162"/>
            <p:cNvSpPr/>
            <p:nvPr/>
          </p:nvSpPr>
          <p:spPr>
            <a:xfrm>
              <a:off x="8150090" y="2681539"/>
              <a:ext cx="144061" cy="197682"/>
            </a:xfrm>
            <a:custGeom>
              <a:avLst/>
              <a:gdLst/>
              <a:ahLst/>
              <a:cxnLst/>
              <a:rect l="l" t="t" r="r" b="b"/>
              <a:pathLst>
                <a:path w="144061" h="197682">
                  <a:moveTo>
                    <a:pt x="0" y="0"/>
                  </a:moveTo>
                  <a:lnTo>
                    <a:pt x="144061" y="0"/>
                  </a:lnTo>
                  <a:lnTo>
                    <a:pt x="144061" y="197682"/>
                  </a:lnTo>
                  <a:lnTo>
                    <a:pt x="0" y="197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163" name="Freeform 163"/>
            <p:cNvSpPr/>
            <p:nvPr/>
          </p:nvSpPr>
          <p:spPr>
            <a:xfrm>
              <a:off x="8481008" y="2530077"/>
              <a:ext cx="374926" cy="514478"/>
            </a:xfrm>
            <a:custGeom>
              <a:avLst/>
              <a:gdLst/>
              <a:ahLst/>
              <a:cxnLst/>
              <a:rect l="l" t="t" r="r" b="b"/>
              <a:pathLst>
                <a:path w="374926" h="514478">
                  <a:moveTo>
                    <a:pt x="0" y="0"/>
                  </a:moveTo>
                  <a:lnTo>
                    <a:pt x="374926" y="0"/>
                  </a:lnTo>
                  <a:lnTo>
                    <a:pt x="374926" y="514478"/>
                  </a:lnTo>
                  <a:lnTo>
                    <a:pt x="0" y="514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164" name="TextBox 164"/>
            <p:cNvSpPr txBox="1"/>
            <p:nvPr/>
          </p:nvSpPr>
          <p:spPr>
            <a:xfrm>
              <a:off x="6800379" y="3234874"/>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165" name="TextBox 165"/>
            <p:cNvSpPr txBox="1"/>
            <p:nvPr/>
          </p:nvSpPr>
          <p:spPr>
            <a:xfrm>
              <a:off x="7279410" y="3077299"/>
              <a:ext cx="195543" cy="42917"/>
            </a:xfrm>
            <a:prstGeom prst="rect">
              <a:avLst/>
            </a:prstGeom>
          </p:spPr>
          <p:txBody>
            <a:bodyPr lIns="0" tIns="0" rIns="0" bIns="0" rtlCol="0" anchor="t">
              <a:spAutoFit/>
            </a:bodyPr>
            <a:lstStyle/>
            <a:p>
              <a:pPr algn="ctr">
                <a:lnSpc>
                  <a:spcPts val="295"/>
                </a:lnSpc>
              </a:pPr>
              <a:r>
                <a:rPr lang="en-US" sz="164" b="1">
                  <a:solidFill>
                    <a:srgbClr val="2D3240"/>
                  </a:solidFill>
                  <a:latin typeface="Poppins Bold"/>
                  <a:ea typeface="Poppins Bold"/>
                  <a:cs typeface="Poppins Bold"/>
                  <a:sym typeface="Poppins Bold"/>
                </a:rPr>
                <a:t>Regional ISP</a:t>
              </a:r>
            </a:p>
          </p:txBody>
        </p:sp>
        <p:sp>
          <p:nvSpPr>
            <p:cNvPr id="166" name="TextBox 166"/>
            <p:cNvSpPr txBox="1"/>
            <p:nvPr/>
          </p:nvSpPr>
          <p:spPr>
            <a:xfrm>
              <a:off x="6950073" y="3376056"/>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167" name="TextBox 167"/>
            <p:cNvSpPr txBox="1"/>
            <p:nvPr/>
          </p:nvSpPr>
          <p:spPr>
            <a:xfrm>
              <a:off x="7143448" y="3253696"/>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168" name="TextBox 168"/>
            <p:cNvSpPr txBox="1"/>
            <p:nvPr/>
          </p:nvSpPr>
          <p:spPr>
            <a:xfrm>
              <a:off x="7796981" y="3240902"/>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169" name="TextBox 169"/>
            <p:cNvSpPr txBox="1"/>
            <p:nvPr/>
          </p:nvSpPr>
          <p:spPr>
            <a:xfrm>
              <a:off x="7535014" y="3086051"/>
              <a:ext cx="190879" cy="42120"/>
            </a:xfrm>
            <a:prstGeom prst="rect">
              <a:avLst/>
            </a:prstGeom>
          </p:spPr>
          <p:txBody>
            <a:bodyPr lIns="0" tIns="0" rIns="0" bIns="0" rtlCol="0" anchor="t">
              <a:spAutoFit/>
            </a:bodyPr>
            <a:lstStyle/>
            <a:p>
              <a:pPr algn="ctr">
                <a:lnSpc>
                  <a:spcPts val="288"/>
                </a:lnSpc>
              </a:pPr>
              <a:r>
                <a:rPr lang="en-US" sz="160" b="1">
                  <a:solidFill>
                    <a:srgbClr val="2D3240"/>
                  </a:solidFill>
                  <a:latin typeface="Poppins Bold"/>
                  <a:ea typeface="Poppins Bold"/>
                  <a:cs typeface="Poppins Bold"/>
                  <a:sym typeface="Poppins Bold"/>
                </a:rPr>
                <a:t>Regional ISP</a:t>
              </a:r>
            </a:p>
          </p:txBody>
        </p:sp>
        <p:sp>
          <p:nvSpPr>
            <p:cNvPr id="170" name="TextBox 170"/>
            <p:cNvSpPr txBox="1"/>
            <p:nvPr/>
          </p:nvSpPr>
          <p:spPr>
            <a:xfrm>
              <a:off x="7943104" y="3378716"/>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171" name="TextBox 171"/>
            <p:cNvSpPr txBox="1"/>
            <p:nvPr/>
          </p:nvSpPr>
          <p:spPr>
            <a:xfrm>
              <a:off x="8131866" y="3259275"/>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172" name="TextBox 172"/>
            <p:cNvSpPr txBox="1"/>
            <p:nvPr/>
          </p:nvSpPr>
          <p:spPr>
            <a:xfrm>
              <a:off x="6875954" y="2777791"/>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173" name="TextBox 173"/>
            <p:cNvSpPr txBox="1"/>
            <p:nvPr/>
          </p:nvSpPr>
          <p:spPr>
            <a:xfrm>
              <a:off x="6613987" y="2622940"/>
              <a:ext cx="190879" cy="42120"/>
            </a:xfrm>
            <a:prstGeom prst="rect">
              <a:avLst/>
            </a:prstGeom>
          </p:spPr>
          <p:txBody>
            <a:bodyPr lIns="0" tIns="0" rIns="0" bIns="0" rtlCol="0" anchor="t">
              <a:spAutoFit/>
            </a:bodyPr>
            <a:lstStyle/>
            <a:p>
              <a:pPr algn="ctr">
                <a:lnSpc>
                  <a:spcPts val="288"/>
                </a:lnSpc>
              </a:pPr>
              <a:r>
                <a:rPr lang="en-US" sz="160" b="1">
                  <a:solidFill>
                    <a:srgbClr val="2D3240"/>
                  </a:solidFill>
                  <a:latin typeface="Poppins Bold"/>
                  <a:ea typeface="Poppins Bold"/>
                  <a:cs typeface="Poppins Bold"/>
                  <a:sym typeface="Poppins Bold"/>
                </a:rPr>
                <a:t>Regional ISP</a:t>
              </a:r>
            </a:p>
          </p:txBody>
        </p:sp>
        <p:sp>
          <p:nvSpPr>
            <p:cNvPr id="174" name="TextBox 174"/>
            <p:cNvSpPr txBox="1"/>
            <p:nvPr/>
          </p:nvSpPr>
          <p:spPr>
            <a:xfrm>
              <a:off x="7022077" y="2915605"/>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175" name="TextBox 175"/>
            <p:cNvSpPr txBox="1"/>
            <p:nvPr/>
          </p:nvSpPr>
          <p:spPr>
            <a:xfrm>
              <a:off x="7210839" y="2796163"/>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176" name="TextBox 176"/>
            <p:cNvSpPr txBox="1"/>
            <p:nvPr/>
          </p:nvSpPr>
          <p:spPr>
            <a:xfrm>
              <a:off x="7645319" y="2788215"/>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177" name="TextBox 177"/>
            <p:cNvSpPr txBox="1"/>
            <p:nvPr/>
          </p:nvSpPr>
          <p:spPr>
            <a:xfrm>
              <a:off x="8124349" y="2630640"/>
              <a:ext cx="195543" cy="42917"/>
            </a:xfrm>
            <a:prstGeom prst="rect">
              <a:avLst/>
            </a:prstGeom>
          </p:spPr>
          <p:txBody>
            <a:bodyPr lIns="0" tIns="0" rIns="0" bIns="0" rtlCol="0" anchor="t">
              <a:spAutoFit/>
            </a:bodyPr>
            <a:lstStyle/>
            <a:p>
              <a:pPr algn="ctr">
                <a:lnSpc>
                  <a:spcPts val="295"/>
                </a:lnSpc>
              </a:pPr>
              <a:r>
                <a:rPr lang="en-US" sz="164" b="1">
                  <a:solidFill>
                    <a:srgbClr val="2D3240"/>
                  </a:solidFill>
                  <a:latin typeface="Poppins Bold"/>
                  <a:ea typeface="Poppins Bold"/>
                  <a:cs typeface="Poppins Bold"/>
                  <a:sym typeface="Poppins Bold"/>
                </a:rPr>
                <a:t>Regional ISP</a:t>
              </a:r>
            </a:p>
          </p:txBody>
        </p:sp>
        <p:sp>
          <p:nvSpPr>
            <p:cNvPr id="178" name="TextBox 178"/>
            <p:cNvSpPr txBox="1"/>
            <p:nvPr/>
          </p:nvSpPr>
          <p:spPr>
            <a:xfrm>
              <a:off x="7795012" y="2929397"/>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179" name="TextBox 179"/>
            <p:cNvSpPr txBox="1"/>
            <p:nvPr/>
          </p:nvSpPr>
          <p:spPr>
            <a:xfrm>
              <a:off x="7988387" y="2807037"/>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180" name="TextBox 180"/>
            <p:cNvSpPr txBox="1"/>
            <p:nvPr/>
          </p:nvSpPr>
          <p:spPr>
            <a:xfrm>
              <a:off x="8487827" y="2453302"/>
              <a:ext cx="368953" cy="72529"/>
            </a:xfrm>
            <a:prstGeom prst="rect">
              <a:avLst/>
            </a:prstGeom>
          </p:spPr>
          <p:txBody>
            <a:bodyPr lIns="0" tIns="0" rIns="0" bIns="0" rtlCol="0" anchor="t">
              <a:spAutoFit/>
            </a:bodyPr>
            <a:lstStyle/>
            <a:p>
              <a:pPr algn="ctr">
                <a:lnSpc>
                  <a:spcPts val="558"/>
                </a:lnSpc>
              </a:pPr>
              <a:r>
                <a:rPr lang="en-US" sz="310" b="1">
                  <a:solidFill>
                    <a:srgbClr val="2D3240"/>
                  </a:solidFill>
                  <a:latin typeface="Poppins Bold"/>
                  <a:ea typeface="Poppins Bold"/>
                  <a:cs typeface="Poppins Bold"/>
                  <a:sym typeface="Poppins Bold"/>
                </a:rPr>
                <a:t>Backbone ISP</a:t>
              </a:r>
            </a:p>
          </p:txBody>
        </p:sp>
        <p:grpSp>
          <p:nvGrpSpPr>
            <p:cNvPr id="181" name="Group 181"/>
            <p:cNvGrpSpPr/>
            <p:nvPr/>
          </p:nvGrpSpPr>
          <p:grpSpPr>
            <a:xfrm>
              <a:off x="3023815" y="6904952"/>
              <a:ext cx="2437881" cy="1181874"/>
              <a:chOff x="0" y="0"/>
              <a:chExt cx="9006168" cy="4366152"/>
            </a:xfrm>
          </p:grpSpPr>
          <p:sp>
            <p:nvSpPr>
              <p:cNvPr id="182" name="Freeform 182"/>
              <p:cNvSpPr/>
              <p:nvPr/>
            </p:nvSpPr>
            <p:spPr>
              <a:xfrm>
                <a:off x="0" y="0"/>
                <a:ext cx="9006167" cy="4366152"/>
              </a:xfrm>
              <a:custGeom>
                <a:avLst/>
                <a:gdLst/>
                <a:ahLst/>
                <a:cxnLst/>
                <a:rect l="l" t="t" r="r" b="b"/>
                <a:pathLst>
                  <a:path w="9006167" h="4366152">
                    <a:moveTo>
                      <a:pt x="91497" y="0"/>
                    </a:moveTo>
                    <a:lnTo>
                      <a:pt x="8914671" y="0"/>
                    </a:lnTo>
                    <a:cubicBezTo>
                      <a:pt x="8938937" y="0"/>
                      <a:pt x="8962210" y="9640"/>
                      <a:pt x="8979368" y="26799"/>
                    </a:cubicBezTo>
                    <a:cubicBezTo>
                      <a:pt x="8996528" y="43958"/>
                      <a:pt x="9006167" y="67231"/>
                      <a:pt x="9006167" y="91497"/>
                    </a:cubicBezTo>
                    <a:lnTo>
                      <a:pt x="9006167" y="4274655"/>
                    </a:lnTo>
                    <a:cubicBezTo>
                      <a:pt x="9006167" y="4298921"/>
                      <a:pt x="8996528" y="4322194"/>
                      <a:pt x="8979368" y="4339353"/>
                    </a:cubicBezTo>
                    <a:cubicBezTo>
                      <a:pt x="8962210" y="4356512"/>
                      <a:pt x="8938937" y="4366152"/>
                      <a:pt x="8914671" y="4366152"/>
                    </a:cubicBezTo>
                    <a:lnTo>
                      <a:pt x="91497" y="4366152"/>
                    </a:lnTo>
                    <a:cubicBezTo>
                      <a:pt x="67231" y="4366152"/>
                      <a:pt x="43958" y="4356512"/>
                      <a:pt x="26799" y="4339353"/>
                    </a:cubicBezTo>
                    <a:cubicBezTo>
                      <a:pt x="9640" y="4322194"/>
                      <a:pt x="0" y="4298921"/>
                      <a:pt x="0" y="4274655"/>
                    </a:cubicBezTo>
                    <a:lnTo>
                      <a:pt x="0" y="91497"/>
                    </a:lnTo>
                    <a:cubicBezTo>
                      <a:pt x="0" y="67231"/>
                      <a:pt x="9640" y="43958"/>
                      <a:pt x="26799" y="26799"/>
                    </a:cubicBezTo>
                    <a:cubicBezTo>
                      <a:pt x="43958" y="9640"/>
                      <a:pt x="67231" y="0"/>
                      <a:pt x="91497" y="0"/>
                    </a:cubicBezTo>
                    <a:close/>
                  </a:path>
                </a:pathLst>
              </a:custGeom>
              <a:solidFill>
                <a:srgbClr val="FEF7E7"/>
              </a:solidFill>
            </p:spPr>
            <p:txBody>
              <a:bodyPr/>
              <a:lstStyle/>
              <a:p>
                <a:endParaRPr lang="en-PH"/>
              </a:p>
            </p:txBody>
          </p:sp>
          <p:sp>
            <p:nvSpPr>
              <p:cNvPr id="183" name="TextBox 183"/>
              <p:cNvSpPr txBox="1"/>
              <p:nvPr/>
            </p:nvSpPr>
            <p:spPr>
              <a:xfrm>
                <a:off x="0" y="-28575"/>
                <a:ext cx="9006168" cy="4394727"/>
              </a:xfrm>
              <a:prstGeom prst="rect">
                <a:avLst/>
              </a:prstGeom>
            </p:spPr>
            <p:txBody>
              <a:bodyPr lIns="50800" tIns="50800" rIns="50800" bIns="50800" rtlCol="0" anchor="ctr"/>
              <a:lstStyle/>
              <a:p>
                <a:pPr algn="ctr">
                  <a:lnSpc>
                    <a:spcPts val="2595"/>
                  </a:lnSpc>
                </a:pPr>
                <a:endParaRPr/>
              </a:p>
            </p:txBody>
          </p:sp>
        </p:grpSp>
        <p:grpSp>
          <p:nvGrpSpPr>
            <p:cNvPr id="184" name="Group 184"/>
            <p:cNvGrpSpPr/>
            <p:nvPr/>
          </p:nvGrpSpPr>
          <p:grpSpPr>
            <a:xfrm>
              <a:off x="3108338" y="7547580"/>
              <a:ext cx="907490" cy="437519"/>
              <a:chOff x="0" y="0"/>
              <a:chExt cx="3272541" cy="1577757"/>
            </a:xfrm>
          </p:grpSpPr>
          <p:sp>
            <p:nvSpPr>
              <p:cNvPr id="185" name="Freeform 185"/>
              <p:cNvSpPr/>
              <p:nvPr/>
            </p:nvSpPr>
            <p:spPr>
              <a:xfrm>
                <a:off x="0" y="0"/>
                <a:ext cx="3272541" cy="1577757"/>
              </a:xfrm>
              <a:custGeom>
                <a:avLst/>
                <a:gdLst/>
                <a:ahLst/>
                <a:cxnLst/>
                <a:rect l="l" t="t" r="r" b="b"/>
                <a:pathLst>
                  <a:path w="3272541" h="1577757">
                    <a:moveTo>
                      <a:pt x="245798" y="0"/>
                    </a:moveTo>
                    <a:lnTo>
                      <a:pt x="3026743" y="0"/>
                    </a:lnTo>
                    <a:cubicBezTo>
                      <a:pt x="3162494" y="0"/>
                      <a:pt x="3272541" y="110047"/>
                      <a:pt x="3272541" y="245798"/>
                    </a:cubicBezTo>
                    <a:lnTo>
                      <a:pt x="3272541" y="1331959"/>
                    </a:lnTo>
                    <a:cubicBezTo>
                      <a:pt x="3272541" y="1467709"/>
                      <a:pt x="3162494" y="1577757"/>
                      <a:pt x="3026743" y="1577757"/>
                    </a:cubicBezTo>
                    <a:lnTo>
                      <a:pt x="245798" y="1577757"/>
                    </a:lnTo>
                    <a:cubicBezTo>
                      <a:pt x="110047" y="1577757"/>
                      <a:pt x="0" y="1467709"/>
                      <a:pt x="0" y="1331959"/>
                    </a:cubicBezTo>
                    <a:lnTo>
                      <a:pt x="0" y="245798"/>
                    </a:lnTo>
                    <a:cubicBezTo>
                      <a:pt x="0" y="110047"/>
                      <a:pt x="110047" y="0"/>
                      <a:pt x="245798" y="0"/>
                    </a:cubicBezTo>
                    <a:close/>
                  </a:path>
                </a:pathLst>
              </a:custGeom>
              <a:solidFill>
                <a:srgbClr val="FF1495"/>
              </a:solidFill>
            </p:spPr>
            <p:txBody>
              <a:bodyPr/>
              <a:lstStyle/>
              <a:p>
                <a:endParaRPr lang="en-PH"/>
              </a:p>
            </p:txBody>
          </p:sp>
          <p:sp>
            <p:nvSpPr>
              <p:cNvPr id="186" name="TextBox 186"/>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187" name="Group 187"/>
            <p:cNvGrpSpPr/>
            <p:nvPr/>
          </p:nvGrpSpPr>
          <p:grpSpPr>
            <a:xfrm>
              <a:off x="3289737" y="7712535"/>
              <a:ext cx="142372" cy="58511"/>
              <a:chOff x="0" y="0"/>
              <a:chExt cx="910857" cy="374341"/>
            </a:xfrm>
          </p:grpSpPr>
          <p:sp>
            <p:nvSpPr>
              <p:cNvPr id="188" name="Freeform 188"/>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189" name="TextBox 189"/>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190" name="Freeform 190"/>
            <p:cNvSpPr/>
            <p:nvPr/>
          </p:nvSpPr>
          <p:spPr>
            <a:xfrm>
              <a:off x="3211229" y="7684114"/>
              <a:ext cx="91465" cy="96533"/>
            </a:xfrm>
            <a:custGeom>
              <a:avLst/>
              <a:gdLst/>
              <a:ahLst/>
              <a:cxnLst/>
              <a:rect l="l" t="t" r="r" b="b"/>
              <a:pathLst>
                <a:path w="91465" h="96533">
                  <a:moveTo>
                    <a:pt x="0" y="0"/>
                  </a:moveTo>
                  <a:lnTo>
                    <a:pt x="91465" y="0"/>
                  </a:lnTo>
                  <a:lnTo>
                    <a:pt x="91465" y="96532"/>
                  </a:lnTo>
                  <a:lnTo>
                    <a:pt x="0" y="965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191" name="Group 191"/>
            <p:cNvGrpSpPr/>
            <p:nvPr/>
          </p:nvGrpSpPr>
          <p:grpSpPr>
            <a:xfrm>
              <a:off x="3439431" y="7853717"/>
              <a:ext cx="142372" cy="58511"/>
              <a:chOff x="0" y="0"/>
              <a:chExt cx="910857" cy="374341"/>
            </a:xfrm>
          </p:grpSpPr>
          <p:sp>
            <p:nvSpPr>
              <p:cNvPr id="192" name="Freeform 192"/>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193" name="TextBox 193"/>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194" name="Freeform 194"/>
            <p:cNvSpPr/>
            <p:nvPr/>
          </p:nvSpPr>
          <p:spPr>
            <a:xfrm>
              <a:off x="3360923" y="7825295"/>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195" name="Group 195"/>
            <p:cNvGrpSpPr/>
            <p:nvPr/>
          </p:nvGrpSpPr>
          <p:grpSpPr>
            <a:xfrm>
              <a:off x="3632806" y="7731357"/>
              <a:ext cx="142372" cy="58511"/>
              <a:chOff x="0" y="0"/>
              <a:chExt cx="910857" cy="374341"/>
            </a:xfrm>
          </p:grpSpPr>
          <p:sp>
            <p:nvSpPr>
              <p:cNvPr id="196" name="Freeform 196"/>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197" name="TextBox 197"/>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198" name="Freeform 198"/>
            <p:cNvSpPr/>
            <p:nvPr/>
          </p:nvSpPr>
          <p:spPr>
            <a:xfrm>
              <a:off x="3554298" y="7702935"/>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99" name="Freeform 199"/>
            <p:cNvSpPr/>
            <p:nvPr/>
          </p:nvSpPr>
          <p:spPr>
            <a:xfrm>
              <a:off x="3822013" y="7616179"/>
              <a:ext cx="144061" cy="197682"/>
            </a:xfrm>
            <a:custGeom>
              <a:avLst/>
              <a:gdLst/>
              <a:ahLst/>
              <a:cxnLst/>
              <a:rect l="l" t="t" r="r" b="b"/>
              <a:pathLst>
                <a:path w="144061" h="197682">
                  <a:moveTo>
                    <a:pt x="0" y="0"/>
                  </a:moveTo>
                  <a:lnTo>
                    <a:pt x="144061" y="0"/>
                  </a:lnTo>
                  <a:lnTo>
                    <a:pt x="144061" y="197682"/>
                  </a:lnTo>
                  <a:lnTo>
                    <a:pt x="0" y="197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200" name="Group 200"/>
            <p:cNvGrpSpPr/>
            <p:nvPr/>
          </p:nvGrpSpPr>
          <p:grpSpPr>
            <a:xfrm>
              <a:off x="4030453" y="7558016"/>
              <a:ext cx="836540" cy="427083"/>
              <a:chOff x="0" y="0"/>
              <a:chExt cx="3090396" cy="1577757"/>
            </a:xfrm>
          </p:grpSpPr>
          <p:sp>
            <p:nvSpPr>
              <p:cNvPr id="201" name="Freeform 201"/>
              <p:cNvSpPr/>
              <p:nvPr/>
            </p:nvSpPr>
            <p:spPr>
              <a:xfrm>
                <a:off x="0" y="0"/>
                <a:ext cx="3090396" cy="1577757"/>
              </a:xfrm>
              <a:custGeom>
                <a:avLst/>
                <a:gdLst/>
                <a:ahLst/>
                <a:cxnLst/>
                <a:rect l="l" t="t" r="r" b="b"/>
                <a:pathLst>
                  <a:path w="3090396" h="1577757">
                    <a:moveTo>
                      <a:pt x="266645" y="0"/>
                    </a:moveTo>
                    <a:lnTo>
                      <a:pt x="2823752" y="0"/>
                    </a:lnTo>
                    <a:cubicBezTo>
                      <a:pt x="2971015" y="0"/>
                      <a:pt x="3090396" y="119381"/>
                      <a:pt x="3090396" y="266645"/>
                    </a:cubicBezTo>
                    <a:lnTo>
                      <a:pt x="3090396" y="1311112"/>
                    </a:lnTo>
                    <a:cubicBezTo>
                      <a:pt x="3090396" y="1458376"/>
                      <a:pt x="2971015" y="1577757"/>
                      <a:pt x="2823752" y="1577757"/>
                    </a:cubicBezTo>
                    <a:lnTo>
                      <a:pt x="266645" y="1577757"/>
                    </a:lnTo>
                    <a:cubicBezTo>
                      <a:pt x="119381" y="1577757"/>
                      <a:pt x="0" y="1458376"/>
                      <a:pt x="0" y="1311112"/>
                    </a:cubicBezTo>
                    <a:lnTo>
                      <a:pt x="0" y="266645"/>
                    </a:lnTo>
                    <a:cubicBezTo>
                      <a:pt x="0" y="119381"/>
                      <a:pt x="119381" y="0"/>
                      <a:pt x="266645" y="0"/>
                    </a:cubicBezTo>
                    <a:close/>
                  </a:path>
                </a:pathLst>
              </a:custGeom>
              <a:solidFill>
                <a:srgbClr val="019D97"/>
              </a:solidFill>
            </p:spPr>
            <p:txBody>
              <a:bodyPr/>
              <a:lstStyle/>
              <a:p>
                <a:endParaRPr lang="en-PH"/>
              </a:p>
            </p:txBody>
          </p:sp>
          <p:sp>
            <p:nvSpPr>
              <p:cNvPr id="202" name="TextBox 202"/>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203" name="Group 203"/>
            <p:cNvGrpSpPr/>
            <p:nvPr/>
          </p:nvGrpSpPr>
          <p:grpSpPr>
            <a:xfrm>
              <a:off x="4286994" y="7719036"/>
              <a:ext cx="138976" cy="57116"/>
              <a:chOff x="0" y="0"/>
              <a:chExt cx="910857" cy="374341"/>
            </a:xfrm>
          </p:grpSpPr>
          <p:sp>
            <p:nvSpPr>
              <p:cNvPr id="204" name="Freeform 204"/>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205" name="TextBox 205"/>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06" name="Freeform 206"/>
            <p:cNvSpPr/>
            <p:nvPr/>
          </p:nvSpPr>
          <p:spPr>
            <a:xfrm>
              <a:off x="4210359" y="7691293"/>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207" name="Group 207"/>
            <p:cNvGrpSpPr/>
            <p:nvPr/>
          </p:nvGrpSpPr>
          <p:grpSpPr>
            <a:xfrm>
              <a:off x="4433118" y="7856851"/>
              <a:ext cx="138976" cy="57116"/>
              <a:chOff x="0" y="0"/>
              <a:chExt cx="910857" cy="374341"/>
            </a:xfrm>
          </p:grpSpPr>
          <p:sp>
            <p:nvSpPr>
              <p:cNvPr id="208" name="Freeform 208"/>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209" name="TextBox 209"/>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10" name="Freeform 210"/>
            <p:cNvSpPr/>
            <p:nvPr/>
          </p:nvSpPr>
          <p:spPr>
            <a:xfrm>
              <a:off x="4356482" y="7829107"/>
              <a:ext cx="89283" cy="94230"/>
            </a:xfrm>
            <a:custGeom>
              <a:avLst/>
              <a:gdLst/>
              <a:ahLst/>
              <a:cxnLst/>
              <a:rect l="l" t="t" r="r" b="b"/>
              <a:pathLst>
                <a:path w="89283" h="94230">
                  <a:moveTo>
                    <a:pt x="0" y="0"/>
                  </a:moveTo>
                  <a:lnTo>
                    <a:pt x="89284" y="0"/>
                  </a:lnTo>
                  <a:lnTo>
                    <a:pt x="89284"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211" name="Group 211"/>
            <p:cNvGrpSpPr/>
            <p:nvPr/>
          </p:nvGrpSpPr>
          <p:grpSpPr>
            <a:xfrm>
              <a:off x="4621880" y="7737409"/>
              <a:ext cx="138976" cy="57116"/>
              <a:chOff x="0" y="0"/>
              <a:chExt cx="910857" cy="374341"/>
            </a:xfrm>
          </p:grpSpPr>
          <p:sp>
            <p:nvSpPr>
              <p:cNvPr id="212" name="Freeform 212"/>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213" name="TextBox 213"/>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14" name="Freeform 214"/>
            <p:cNvSpPr/>
            <p:nvPr/>
          </p:nvSpPr>
          <p:spPr>
            <a:xfrm>
              <a:off x="4545245" y="7709665"/>
              <a:ext cx="89283" cy="94230"/>
            </a:xfrm>
            <a:custGeom>
              <a:avLst/>
              <a:gdLst/>
              <a:ahLst/>
              <a:cxnLst/>
              <a:rect l="l" t="t" r="r" b="b"/>
              <a:pathLst>
                <a:path w="89283" h="94230">
                  <a:moveTo>
                    <a:pt x="0" y="0"/>
                  </a:moveTo>
                  <a:lnTo>
                    <a:pt x="89283" y="0"/>
                  </a:lnTo>
                  <a:lnTo>
                    <a:pt x="89283" y="94231"/>
                  </a:lnTo>
                  <a:lnTo>
                    <a:pt x="0" y="9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215" name="Freeform 215"/>
            <p:cNvSpPr/>
            <p:nvPr/>
          </p:nvSpPr>
          <p:spPr>
            <a:xfrm>
              <a:off x="4065041" y="7625590"/>
              <a:ext cx="140624" cy="192967"/>
            </a:xfrm>
            <a:custGeom>
              <a:avLst/>
              <a:gdLst/>
              <a:ahLst/>
              <a:cxnLst/>
              <a:rect l="l" t="t" r="r" b="b"/>
              <a:pathLst>
                <a:path w="140624" h="192967">
                  <a:moveTo>
                    <a:pt x="0" y="0"/>
                  </a:moveTo>
                  <a:lnTo>
                    <a:pt x="140624" y="0"/>
                  </a:lnTo>
                  <a:lnTo>
                    <a:pt x="140624" y="192966"/>
                  </a:lnTo>
                  <a:lnTo>
                    <a:pt x="0" y="1929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216" name="Group 216"/>
            <p:cNvGrpSpPr/>
            <p:nvPr/>
          </p:nvGrpSpPr>
          <p:grpSpPr>
            <a:xfrm>
              <a:off x="3109426" y="7094905"/>
              <a:ext cx="836540" cy="427083"/>
              <a:chOff x="0" y="0"/>
              <a:chExt cx="3090396" cy="1577757"/>
            </a:xfrm>
          </p:grpSpPr>
          <p:sp>
            <p:nvSpPr>
              <p:cNvPr id="217" name="Freeform 217"/>
              <p:cNvSpPr/>
              <p:nvPr/>
            </p:nvSpPr>
            <p:spPr>
              <a:xfrm>
                <a:off x="0" y="0"/>
                <a:ext cx="3090396" cy="1577757"/>
              </a:xfrm>
              <a:custGeom>
                <a:avLst/>
                <a:gdLst/>
                <a:ahLst/>
                <a:cxnLst/>
                <a:rect l="l" t="t" r="r" b="b"/>
                <a:pathLst>
                  <a:path w="3090396" h="1577757">
                    <a:moveTo>
                      <a:pt x="266645" y="0"/>
                    </a:moveTo>
                    <a:lnTo>
                      <a:pt x="2823752" y="0"/>
                    </a:lnTo>
                    <a:cubicBezTo>
                      <a:pt x="2971015" y="0"/>
                      <a:pt x="3090396" y="119381"/>
                      <a:pt x="3090396" y="266645"/>
                    </a:cubicBezTo>
                    <a:lnTo>
                      <a:pt x="3090396" y="1311112"/>
                    </a:lnTo>
                    <a:cubicBezTo>
                      <a:pt x="3090396" y="1458376"/>
                      <a:pt x="2971015" y="1577757"/>
                      <a:pt x="2823752" y="1577757"/>
                    </a:cubicBezTo>
                    <a:lnTo>
                      <a:pt x="266645" y="1577757"/>
                    </a:lnTo>
                    <a:cubicBezTo>
                      <a:pt x="119381" y="1577757"/>
                      <a:pt x="0" y="1458376"/>
                      <a:pt x="0" y="1311112"/>
                    </a:cubicBezTo>
                    <a:lnTo>
                      <a:pt x="0" y="266645"/>
                    </a:lnTo>
                    <a:cubicBezTo>
                      <a:pt x="0" y="119381"/>
                      <a:pt x="119381" y="0"/>
                      <a:pt x="266645" y="0"/>
                    </a:cubicBezTo>
                    <a:close/>
                  </a:path>
                </a:pathLst>
              </a:custGeom>
              <a:solidFill>
                <a:srgbClr val="019D97"/>
              </a:solidFill>
            </p:spPr>
            <p:txBody>
              <a:bodyPr/>
              <a:lstStyle/>
              <a:p>
                <a:endParaRPr lang="en-PH"/>
              </a:p>
            </p:txBody>
          </p:sp>
          <p:sp>
            <p:nvSpPr>
              <p:cNvPr id="218" name="TextBox 218"/>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219" name="Group 219"/>
            <p:cNvGrpSpPr/>
            <p:nvPr/>
          </p:nvGrpSpPr>
          <p:grpSpPr>
            <a:xfrm>
              <a:off x="3365968" y="7255925"/>
              <a:ext cx="138976" cy="57116"/>
              <a:chOff x="0" y="0"/>
              <a:chExt cx="910857" cy="374341"/>
            </a:xfrm>
          </p:grpSpPr>
          <p:sp>
            <p:nvSpPr>
              <p:cNvPr id="220" name="Freeform 220"/>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221" name="TextBox 221"/>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22" name="Freeform 222"/>
            <p:cNvSpPr/>
            <p:nvPr/>
          </p:nvSpPr>
          <p:spPr>
            <a:xfrm>
              <a:off x="3289332" y="7228181"/>
              <a:ext cx="89283" cy="94230"/>
            </a:xfrm>
            <a:custGeom>
              <a:avLst/>
              <a:gdLst/>
              <a:ahLst/>
              <a:cxnLst/>
              <a:rect l="l" t="t" r="r" b="b"/>
              <a:pathLst>
                <a:path w="89283" h="94230">
                  <a:moveTo>
                    <a:pt x="0" y="0"/>
                  </a:moveTo>
                  <a:lnTo>
                    <a:pt x="89284" y="0"/>
                  </a:lnTo>
                  <a:lnTo>
                    <a:pt x="89284" y="94231"/>
                  </a:lnTo>
                  <a:lnTo>
                    <a:pt x="0" y="9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223" name="Group 223"/>
            <p:cNvGrpSpPr/>
            <p:nvPr/>
          </p:nvGrpSpPr>
          <p:grpSpPr>
            <a:xfrm>
              <a:off x="3512091" y="7393739"/>
              <a:ext cx="138976" cy="57116"/>
              <a:chOff x="0" y="0"/>
              <a:chExt cx="910857" cy="374341"/>
            </a:xfrm>
          </p:grpSpPr>
          <p:sp>
            <p:nvSpPr>
              <p:cNvPr id="224" name="Freeform 224"/>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225" name="TextBox 225"/>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26" name="Freeform 226"/>
            <p:cNvSpPr/>
            <p:nvPr/>
          </p:nvSpPr>
          <p:spPr>
            <a:xfrm>
              <a:off x="3435455" y="7365996"/>
              <a:ext cx="89283" cy="94230"/>
            </a:xfrm>
            <a:custGeom>
              <a:avLst/>
              <a:gdLst/>
              <a:ahLst/>
              <a:cxnLst/>
              <a:rect l="l" t="t" r="r" b="b"/>
              <a:pathLst>
                <a:path w="89283" h="94230">
                  <a:moveTo>
                    <a:pt x="0" y="0"/>
                  </a:moveTo>
                  <a:lnTo>
                    <a:pt x="89284" y="0"/>
                  </a:lnTo>
                  <a:lnTo>
                    <a:pt x="89284"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227" name="Group 227"/>
            <p:cNvGrpSpPr/>
            <p:nvPr/>
          </p:nvGrpSpPr>
          <p:grpSpPr>
            <a:xfrm>
              <a:off x="3700853" y="7274297"/>
              <a:ext cx="138976" cy="57116"/>
              <a:chOff x="0" y="0"/>
              <a:chExt cx="910857" cy="374341"/>
            </a:xfrm>
          </p:grpSpPr>
          <p:sp>
            <p:nvSpPr>
              <p:cNvPr id="228" name="Freeform 228"/>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229" name="TextBox 229"/>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30" name="Freeform 230"/>
            <p:cNvSpPr/>
            <p:nvPr/>
          </p:nvSpPr>
          <p:spPr>
            <a:xfrm>
              <a:off x="3624218" y="7246554"/>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231" name="Freeform 231"/>
            <p:cNvSpPr/>
            <p:nvPr/>
          </p:nvSpPr>
          <p:spPr>
            <a:xfrm>
              <a:off x="3144014" y="7162478"/>
              <a:ext cx="140624" cy="192967"/>
            </a:xfrm>
            <a:custGeom>
              <a:avLst/>
              <a:gdLst/>
              <a:ahLst/>
              <a:cxnLst/>
              <a:rect l="l" t="t" r="r" b="b"/>
              <a:pathLst>
                <a:path w="140624" h="192967">
                  <a:moveTo>
                    <a:pt x="0" y="0"/>
                  </a:moveTo>
                  <a:lnTo>
                    <a:pt x="140625" y="0"/>
                  </a:lnTo>
                  <a:lnTo>
                    <a:pt x="140625" y="192967"/>
                  </a:lnTo>
                  <a:lnTo>
                    <a:pt x="0" y="1929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232" name="Group 232"/>
            <p:cNvGrpSpPr/>
            <p:nvPr/>
          </p:nvGrpSpPr>
          <p:grpSpPr>
            <a:xfrm>
              <a:off x="3953278" y="7100921"/>
              <a:ext cx="907490" cy="437519"/>
              <a:chOff x="0" y="0"/>
              <a:chExt cx="3272541" cy="1577757"/>
            </a:xfrm>
          </p:grpSpPr>
          <p:sp>
            <p:nvSpPr>
              <p:cNvPr id="233" name="Freeform 233"/>
              <p:cNvSpPr/>
              <p:nvPr/>
            </p:nvSpPr>
            <p:spPr>
              <a:xfrm>
                <a:off x="0" y="0"/>
                <a:ext cx="3272541" cy="1577757"/>
              </a:xfrm>
              <a:custGeom>
                <a:avLst/>
                <a:gdLst/>
                <a:ahLst/>
                <a:cxnLst/>
                <a:rect l="l" t="t" r="r" b="b"/>
                <a:pathLst>
                  <a:path w="3272541" h="1577757">
                    <a:moveTo>
                      <a:pt x="245798" y="0"/>
                    </a:moveTo>
                    <a:lnTo>
                      <a:pt x="3026743" y="0"/>
                    </a:lnTo>
                    <a:cubicBezTo>
                      <a:pt x="3162494" y="0"/>
                      <a:pt x="3272541" y="110047"/>
                      <a:pt x="3272541" y="245798"/>
                    </a:cubicBezTo>
                    <a:lnTo>
                      <a:pt x="3272541" y="1331959"/>
                    </a:lnTo>
                    <a:cubicBezTo>
                      <a:pt x="3272541" y="1467709"/>
                      <a:pt x="3162494" y="1577757"/>
                      <a:pt x="3026743" y="1577757"/>
                    </a:cubicBezTo>
                    <a:lnTo>
                      <a:pt x="245798" y="1577757"/>
                    </a:lnTo>
                    <a:cubicBezTo>
                      <a:pt x="110047" y="1577757"/>
                      <a:pt x="0" y="1467709"/>
                      <a:pt x="0" y="1331959"/>
                    </a:cubicBezTo>
                    <a:lnTo>
                      <a:pt x="0" y="245798"/>
                    </a:lnTo>
                    <a:cubicBezTo>
                      <a:pt x="0" y="110047"/>
                      <a:pt x="110047" y="0"/>
                      <a:pt x="245798" y="0"/>
                    </a:cubicBezTo>
                    <a:close/>
                  </a:path>
                </a:pathLst>
              </a:custGeom>
              <a:solidFill>
                <a:srgbClr val="FF1495"/>
              </a:solidFill>
            </p:spPr>
            <p:txBody>
              <a:bodyPr/>
              <a:lstStyle/>
              <a:p>
                <a:endParaRPr lang="en-PH"/>
              </a:p>
            </p:txBody>
          </p:sp>
          <p:sp>
            <p:nvSpPr>
              <p:cNvPr id="234" name="TextBox 234"/>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235" name="Group 235"/>
            <p:cNvGrpSpPr/>
            <p:nvPr/>
          </p:nvGrpSpPr>
          <p:grpSpPr>
            <a:xfrm>
              <a:off x="4134676" y="7265876"/>
              <a:ext cx="142372" cy="58511"/>
              <a:chOff x="0" y="0"/>
              <a:chExt cx="910857" cy="374341"/>
            </a:xfrm>
          </p:grpSpPr>
          <p:sp>
            <p:nvSpPr>
              <p:cNvPr id="236" name="Freeform 236"/>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237" name="TextBox 237"/>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38" name="Freeform 238"/>
            <p:cNvSpPr/>
            <p:nvPr/>
          </p:nvSpPr>
          <p:spPr>
            <a:xfrm>
              <a:off x="4056169" y="7237455"/>
              <a:ext cx="91465" cy="96533"/>
            </a:xfrm>
            <a:custGeom>
              <a:avLst/>
              <a:gdLst/>
              <a:ahLst/>
              <a:cxnLst/>
              <a:rect l="l" t="t" r="r" b="b"/>
              <a:pathLst>
                <a:path w="91465" h="96533">
                  <a:moveTo>
                    <a:pt x="0" y="0"/>
                  </a:moveTo>
                  <a:lnTo>
                    <a:pt x="91464" y="0"/>
                  </a:lnTo>
                  <a:lnTo>
                    <a:pt x="91464" y="96532"/>
                  </a:lnTo>
                  <a:lnTo>
                    <a:pt x="0" y="965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239" name="Group 239"/>
            <p:cNvGrpSpPr/>
            <p:nvPr/>
          </p:nvGrpSpPr>
          <p:grpSpPr>
            <a:xfrm>
              <a:off x="4284370" y="7407058"/>
              <a:ext cx="142372" cy="58511"/>
              <a:chOff x="0" y="0"/>
              <a:chExt cx="910857" cy="374341"/>
            </a:xfrm>
          </p:grpSpPr>
          <p:sp>
            <p:nvSpPr>
              <p:cNvPr id="240" name="Freeform 240"/>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241" name="TextBox 241"/>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42" name="Freeform 242"/>
            <p:cNvSpPr/>
            <p:nvPr/>
          </p:nvSpPr>
          <p:spPr>
            <a:xfrm>
              <a:off x="4205862" y="7378636"/>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243" name="Group 243"/>
            <p:cNvGrpSpPr/>
            <p:nvPr/>
          </p:nvGrpSpPr>
          <p:grpSpPr>
            <a:xfrm>
              <a:off x="4477745" y="7284697"/>
              <a:ext cx="142372" cy="58511"/>
              <a:chOff x="0" y="0"/>
              <a:chExt cx="910857" cy="374341"/>
            </a:xfrm>
          </p:grpSpPr>
          <p:sp>
            <p:nvSpPr>
              <p:cNvPr id="244" name="Freeform 244"/>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245" name="TextBox 245"/>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46" name="Freeform 246"/>
            <p:cNvSpPr/>
            <p:nvPr/>
          </p:nvSpPr>
          <p:spPr>
            <a:xfrm>
              <a:off x="4399237" y="7256276"/>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247" name="Freeform 247"/>
            <p:cNvSpPr/>
            <p:nvPr/>
          </p:nvSpPr>
          <p:spPr>
            <a:xfrm>
              <a:off x="4666953" y="7169520"/>
              <a:ext cx="144061" cy="197682"/>
            </a:xfrm>
            <a:custGeom>
              <a:avLst/>
              <a:gdLst/>
              <a:ahLst/>
              <a:cxnLst/>
              <a:rect l="l" t="t" r="r" b="b"/>
              <a:pathLst>
                <a:path w="144061" h="197682">
                  <a:moveTo>
                    <a:pt x="0" y="0"/>
                  </a:moveTo>
                  <a:lnTo>
                    <a:pt x="144060" y="0"/>
                  </a:lnTo>
                  <a:lnTo>
                    <a:pt x="144060" y="197682"/>
                  </a:lnTo>
                  <a:lnTo>
                    <a:pt x="0" y="197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248" name="Freeform 248"/>
            <p:cNvSpPr/>
            <p:nvPr/>
          </p:nvSpPr>
          <p:spPr>
            <a:xfrm>
              <a:off x="4997870" y="7018058"/>
              <a:ext cx="374926" cy="514478"/>
            </a:xfrm>
            <a:custGeom>
              <a:avLst/>
              <a:gdLst/>
              <a:ahLst/>
              <a:cxnLst/>
              <a:rect l="l" t="t" r="r" b="b"/>
              <a:pathLst>
                <a:path w="374926" h="514478">
                  <a:moveTo>
                    <a:pt x="0" y="0"/>
                  </a:moveTo>
                  <a:lnTo>
                    <a:pt x="374926" y="0"/>
                  </a:lnTo>
                  <a:lnTo>
                    <a:pt x="374926" y="514478"/>
                  </a:lnTo>
                  <a:lnTo>
                    <a:pt x="0" y="514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249" name="TextBox 249"/>
            <p:cNvSpPr txBox="1"/>
            <p:nvPr/>
          </p:nvSpPr>
          <p:spPr>
            <a:xfrm>
              <a:off x="3317242" y="7722855"/>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250" name="TextBox 250"/>
            <p:cNvSpPr txBox="1"/>
            <p:nvPr/>
          </p:nvSpPr>
          <p:spPr>
            <a:xfrm>
              <a:off x="3796272" y="7565280"/>
              <a:ext cx="195543" cy="42917"/>
            </a:xfrm>
            <a:prstGeom prst="rect">
              <a:avLst/>
            </a:prstGeom>
          </p:spPr>
          <p:txBody>
            <a:bodyPr lIns="0" tIns="0" rIns="0" bIns="0" rtlCol="0" anchor="t">
              <a:spAutoFit/>
            </a:bodyPr>
            <a:lstStyle/>
            <a:p>
              <a:pPr algn="ctr">
                <a:lnSpc>
                  <a:spcPts val="295"/>
                </a:lnSpc>
              </a:pPr>
              <a:r>
                <a:rPr lang="en-US" sz="164" b="1">
                  <a:solidFill>
                    <a:srgbClr val="2D3240"/>
                  </a:solidFill>
                  <a:latin typeface="Poppins Bold"/>
                  <a:ea typeface="Poppins Bold"/>
                  <a:cs typeface="Poppins Bold"/>
                  <a:sym typeface="Poppins Bold"/>
                </a:rPr>
                <a:t>Regional ISP</a:t>
              </a:r>
            </a:p>
          </p:txBody>
        </p:sp>
        <p:sp>
          <p:nvSpPr>
            <p:cNvPr id="251" name="TextBox 251"/>
            <p:cNvSpPr txBox="1"/>
            <p:nvPr/>
          </p:nvSpPr>
          <p:spPr>
            <a:xfrm>
              <a:off x="3466935" y="7864037"/>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252" name="TextBox 252"/>
            <p:cNvSpPr txBox="1"/>
            <p:nvPr/>
          </p:nvSpPr>
          <p:spPr>
            <a:xfrm>
              <a:off x="3660310" y="7741677"/>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253" name="TextBox 253"/>
            <p:cNvSpPr txBox="1"/>
            <p:nvPr/>
          </p:nvSpPr>
          <p:spPr>
            <a:xfrm>
              <a:off x="4313843" y="7728883"/>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254" name="TextBox 254"/>
            <p:cNvSpPr txBox="1"/>
            <p:nvPr/>
          </p:nvSpPr>
          <p:spPr>
            <a:xfrm>
              <a:off x="4051876" y="7574032"/>
              <a:ext cx="190879" cy="42120"/>
            </a:xfrm>
            <a:prstGeom prst="rect">
              <a:avLst/>
            </a:prstGeom>
          </p:spPr>
          <p:txBody>
            <a:bodyPr lIns="0" tIns="0" rIns="0" bIns="0" rtlCol="0" anchor="t">
              <a:spAutoFit/>
            </a:bodyPr>
            <a:lstStyle/>
            <a:p>
              <a:pPr algn="ctr">
                <a:lnSpc>
                  <a:spcPts val="288"/>
                </a:lnSpc>
              </a:pPr>
              <a:r>
                <a:rPr lang="en-US" sz="160" b="1">
                  <a:solidFill>
                    <a:srgbClr val="2D3240"/>
                  </a:solidFill>
                  <a:latin typeface="Poppins Bold"/>
                  <a:ea typeface="Poppins Bold"/>
                  <a:cs typeface="Poppins Bold"/>
                  <a:sym typeface="Poppins Bold"/>
                </a:rPr>
                <a:t>Regional ISP</a:t>
              </a:r>
            </a:p>
          </p:txBody>
        </p:sp>
        <p:sp>
          <p:nvSpPr>
            <p:cNvPr id="255" name="TextBox 255"/>
            <p:cNvSpPr txBox="1"/>
            <p:nvPr/>
          </p:nvSpPr>
          <p:spPr>
            <a:xfrm>
              <a:off x="4459966" y="7866697"/>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256" name="TextBox 256"/>
            <p:cNvSpPr txBox="1"/>
            <p:nvPr/>
          </p:nvSpPr>
          <p:spPr>
            <a:xfrm>
              <a:off x="4648729" y="7747255"/>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257" name="TextBox 257"/>
            <p:cNvSpPr txBox="1"/>
            <p:nvPr/>
          </p:nvSpPr>
          <p:spPr>
            <a:xfrm>
              <a:off x="3392816" y="7265772"/>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258" name="TextBox 258"/>
            <p:cNvSpPr txBox="1"/>
            <p:nvPr/>
          </p:nvSpPr>
          <p:spPr>
            <a:xfrm>
              <a:off x="3130849" y="7110920"/>
              <a:ext cx="190879" cy="42120"/>
            </a:xfrm>
            <a:prstGeom prst="rect">
              <a:avLst/>
            </a:prstGeom>
          </p:spPr>
          <p:txBody>
            <a:bodyPr lIns="0" tIns="0" rIns="0" bIns="0" rtlCol="0" anchor="t">
              <a:spAutoFit/>
            </a:bodyPr>
            <a:lstStyle/>
            <a:p>
              <a:pPr algn="ctr">
                <a:lnSpc>
                  <a:spcPts val="288"/>
                </a:lnSpc>
              </a:pPr>
              <a:r>
                <a:rPr lang="en-US" sz="160" b="1">
                  <a:solidFill>
                    <a:srgbClr val="2D3240"/>
                  </a:solidFill>
                  <a:latin typeface="Poppins Bold"/>
                  <a:ea typeface="Poppins Bold"/>
                  <a:cs typeface="Poppins Bold"/>
                  <a:sym typeface="Poppins Bold"/>
                </a:rPr>
                <a:t>Regional ISP</a:t>
              </a:r>
            </a:p>
          </p:txBody>
        </p:sp>
        <p:sp>
          <p:nvSpPr>
            <p:cNvPr id="259" name="TextBox 259"/>
            <p:cNvSpPr txBox="1"/>
            <p:nvPr/>
          </p:nvSpPr>
          <p:spPr>
            <a:xfrm>
              <a:off x="3538939" y="7403586"/>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260" name="TextBox 260"/>
            <p:cNvSpPr txBox="1"/>
            <p:nvPr/>
          </p:nvSpPr>
          <p:spPr>
            <a:xfrm>
              <a:off x="3727702" y="7284144"/>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261" name="TextBox 261"/>
            <p:cNvSpPr txBox="1"/>
            <p:nvPr/>
          </p:nvSpPr>
          <p:spPr>
            <a:xfrm>
              <a:off x="4162181" y="7276196"/>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262" name="TextBox 262"/>
            <p:cNvSpPr txBox="1"/>
            <p:nvPr/>
          </p:nvSpPr>
          <p:spPr>
            <a:xfrm>
              <a:off x="4641212" y="7118621"/>
              <a:ext cx="195543" cy="42917"/>
            </a:xfrm>
            <a:prstGeom prst="rect">
              <a:avLst/>
            </a:prstGeom>
          </p:spPr>
          <p:txBody>
            <a:bodyPr lIns="0" tIns="0" rIns="0" bIns="0" rtlCol="0" anchor="t">
              <a:spAutoFit/>
            </a:bodyPr>
            <a:lstStyle/>
            <a:p>
              <a:pPr algn="ctr">
                <a:lnSpc>
                  <a:spcPts val="295"/>
                </a:lnSpc>
              </a:pPr>
              <a:r>
                <a:rPr lang="en-US" sz="164" b="1">
                  <a:solidFill>
                    <a:srgbClr val="2D3240"/>
                  </a:solidFill>
                  <a:latin typeface="Poppins Bold"/>
                  <a:ea typeface="Poppins Bold"/>
                  <a:cs typeface="Poppins Bold"/>
                  <a:sym typeface="Poppins Bold"/>
                </a:rPr>
                <a:t>Regional ISP</a:t>
              </a:r>
            </a:p>
          </p:txBody>
        </p:sp>
        <p:sp>
          <p:nvSpPr>
            <p:cNvPr id="263" name="TextBox 263"/>
            <p:cNvSpPr txBox="1"/>
            <p:nvPr/>
          </p:nvSpPr>
          <p:spPr>
            <a:xfrm>
              <a:off x="4311875" y="7417378"/>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264" name="TextBox 264"/>
            <p:cNvSpPr txBox="1"/>
            <p:nvPr/>
          </p:nvSpPr>
          <p:spPr>
            <a:xfrm>
              <a:off x="4505249" y="7295017"/>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265" name="TextBox 265"/>
            <p:cNvSpPr txBox="1"/>
            <p:nvPr/>
          </p:nvSpPr>
          <p:spPr>
            <a:xfrm>
              <a:off x="5004689" y="6941283"/>
              <a:ext cx="368953" cy="72529"/>
            </a:xfrm>
            <a:prstGeom prst="rect">
              <a:avLst/>
            </a:prstGeom>
          </p:spPr>
          <p:txBody>
            <a:bodyPr lIns="0" tIns="0" rIns="0" bIns="0" rtlCol="0" anchor="t">
              <a:spAutoFit/>
            </a:bodyPr>
            <a:lstStyle/>
            <a:p>
              <a:pPr algn="ctr">
                <a:lnSpc>
                  <a:spcPts val="558"/>
                </a:lnSpc>
              </a:pPr>
              <a:r>
                <a:rPr lang="en-US" sz="310" b="1">
                  <a:solidFill>
                    <a:srgbClr val="2D3240"/>
                  </a:solidFill>
                  <a:latin typeface="Poppins Bold"/>
                  <a:ea typeface="Poppins Bold"/>
                  <a:cs typeface="Poppins Bold"/>
                  <a:sym typeface="Poppins Bold"/>
                </a:rPr>
                <a:t>Backbone ISP</a:t>
              </a:r>
            </a:p>
          </p:txBody>
        </p:sp>
        <p:grpSp>
          <p:nvGrpSpPr>
            <p:cNvPr id="266" name="Group 266"/>
            <p:cNvGrpSpPr/>
            <p:nvPr/>
          </p:nvGrpSpPr>
          <p:grpSpPr>
            <a:xfrm>
              <a:off x="7073476" y="5995224"/>
              <a:ext cx="2437881" cy="1181874"/>
              <a:chOff x="0" y="0"/>
              <a:chExt cx="9006168" cy="4366152"/>
            </a:xfrm>
          </p:grpSpPr>
          <p:sp>
            <p:nvSpPr>
              <p:cNvPr id="267" name="Freeform 267"/>
              <p:cNvSpPr/>
              <p:nvPr/>
            </p:nvSpPr>
            <p:spPr>
              <a:xfrm>
                <a:off x="0" y="0"/>
                <a:ext cx="9006167" cy="4366152"/>
              </a:xfrm>
              <a:custGeom>
                <a:avLst/>
                <a:gdLst/>
                <a:ahLst/>
                <a:cxnLst/>
                <a:rect l="l" t="t" r="r" b="b"/>
                <a:pathLst>
                  <a:path w="9006167" h="4366152">
                    <a:moveTo>
                      <a:pt x="91497" y="0"/>
                    </a:moveTo>
                    <a:lnTo>
                      <a:pt x="8914671" y="0"/>
                    </a:lnTo>
                    <a:cubicBezTo>
                      <a:pt x="8938937" y="0"/>
                      <a:pt x="8962210" y="9640"/>
                      <a:pt x="8979368" y="26799"/>
                    </a:cubicBezTo>
                    <a:cubicBezTo>
                      <a:pt x="8996528" y="43958"/>
                      <a:pt x="9006167" y="67231"/>
                      <a:pt x="9006167" y="91497"/>
                    </a:cubicBezTo>
                    <a:lnTo>
                      <a:pt x="9006167" y="4274655"/>
                    </a:lnTo>
                    <a:cubicBezTo>
                      <a:pt x="9006167" y="4298921"/>
                      <a:pt x="8996528" y="4322194"/>
                      <a:pt x="8979368" y="4339353"/>
                    </a:cubicBezTo>
                    <a:cubicBezTo>
                      <a:pt x="8962210" y="4356512"/>
                      <a:pt x="8938937" y="4366152"/>
                      <a:pt x="8914671" y="4366152"/>
                    </a:cubicBezTo>
                    <a:lnTo>
                      <a:pt x="91497" y="4366152"/>
                    </a:lnTo>
                    <a:cubicBezTo>
                      <a:pt x="67231" y="4366152"/>
                      <a:pt x="43958" y="4356512"/>
                      <a:pt x="26799" y="4339353"/>
                    </a:cubicBezTo>
                    <a:cubicBezTo>
                      <a:pt x="9640" y="4322194"/>
                      <a:pt x="0" y="4298921"/>
                      <a:pt x="0" y="4274655"/>
                    </a:cubicBezTo>
                    <a:lnTo>
                      <a:pt x="0" y="91497"/>
                    </a:lnTo>
                    <a:cubicBezTo>
                      <a:pt x="0" y="67231"/>
                      <a:pt x="9640" y="43958"/>
                      <a:pt x="26799" y="26799"/>
                    </a:cubicBezTo>
                    <a:cubicBezTo>
                      <a:pt x="43958" y="9640"/>
                      <a:pt x="67231" y="0"/>
                      <a:pt x="91497" y="0"/>
                    </a:cubicBezTo>
                    <a:close/>
                  </a:path>
                </a:pathLst>
              </a:custGeom>
              <a:solidFill>
                <a:srgbClr val="FEF7E7"/>
              </a:solidFill>
            </p:spPr>
            <p:txBody>
              <a:bodyPr/>
              <a:lstStyle/>
              <a:p>
                <a:endParaRPr lang="en-PH"/>
              </a:p>
            </p:txBody>
          </p:sp>
          <p:sp>
            <p:nvSpPr>
              <p:cNvPr id="268" name="TextBox 268"/>
              <p:cNvSpPr txBox="1"/>
              <p:nvPr/>
            </p:nvSpPr>
            <p:spPr>
              <a:xfrm>
                <a:off x="0" y="-28575"/>
                <a:ext cx="9006168" cy="4394727"/>
              </a:xfrm>
              <a:prstGeom prst="rect">
                <a:avLst/>
              </a:prstGeom>
            </p:spPr>
            <p:txBody>
              <a:bodyPr lIns="50800" tIns="50800" rIns="50800" bIns="50800" rtlCol="0" anchor="ctr"/>
              <a:lstStyle/>
              <a:p>
                <a:pPr algn="ctr">
                  <a:lnSpc>
                    <a:spcPts val="2595"/>
                  </a:lnSpc>
                </a:pPr>
                <a:endParaRPr/>
              </a:p>
            </p:txBody>
          </p:sp>
        </p:grpSp>
        <p:grpSp>
          <p:nvGrpSpPr>
            <p:cNvPr id="269" name="Group 269"/>
            <p:cNvGrpSpPr/>
            <p:nvPr/>
          </p:nvGrpSpPr>
          <p:grpSpPr>
            <a:xfrm>
              <a:off x="7158000" y="6637852"/>
              <a:ext cx="907490" cy="437519"/>
              <a:chOff x="0" y="0"/>
              <a:chExt cx="3272541" cy="1577757"/>
            </a:xfrm>
          </p:grpSpPr>
          <p:sp>
            <p:nvSpPr>
              <p:cNvPr id="270" name="Freeform 270"/>
              <p:cNvSpPr/>
              <p:nvPr/>
            </p:nvSpPr>
            <p:spPr>
              <a:xfrm>
                <a:off x="0" y="0"/>
                <a:ext cx="3272541" cy="1577757"/>
              </a:xfrm>
              <a:custGeom>
                <a:avLst/>
                <a:gdLst/>
                <a:ahLst/>
                <a:cxnLst/>
                <a:rect l="l" t="t" r="r" b="b"/>
                <a:pathLst>
                  <a:path w="3272541" h="1577757">
                    <a:moveTo>
                      <a:pt x="245798" y="0"/>
                    </a:moveTo>
                    <a:lnTo>
                      <a:pt x="3026743" y="0"/>
                    </a:lnTo>
                    <a:cubicBezTo>
                      <a:pt x="3162494" y="0"/>
                      <a:pt x="3272541" y="110047"/>
                      <a:pt x="3272541" y="245798"/>
                    </a:cubicBezTo>
                    <a:lnTo>
                      <a:pt x="3272541" y="1331959"/>
                    </a:lnTo>
                    <a:cubicBezTo>
                      <a:pt x="3272541" y="1467709"/>
                      <a:pt x="3162494" y="1577757"/>
                      <a:pt x="3026743" y="1577757"/>
                    </a:cubicBezTo>
                    <a:lnTo>
                      <a:pt x="245798" y="1577757"/>
                    </a:lnTo>
                    <a:cubicBezTo>
                      <a:pt x="110047" y="1577757"/>
                      <a:pt x="0" y="1467709"/>
                      <a:pt x="0" y="1331959"/>
                    </a:cubicBezTo>
                    <a:lnTo>
                      <a:pt x="0" y="245798"/>
                    </a:lnTo>
                    <a:cubicBezTo>
                      <a:pt x="0" y="110047"/>
                      <a:pt x="110047" y="0"/>
                      <a:pt x="245798" y="0"/>
                    </a:cubicBezTo>
                    <a:close/>
                  </a:path>
                </a:pathLst>
              </a:custGeom>
              <a:solidFill>
                <a:srgbClr val="FF1495"/>
              </a:solidFill>
            </p:spPr>
            <p:txBody>
              <a:bodyPr/>
              <a:lstStyle/>
              <a:p>
                <a:endParaRPr lang="en-PH"/>
              </a:p>
            </p:txBody>
          </p:sp>
          <p:sp>
            <p:nvSpPr>
              <p:cNvPr id="271" name="TextBox 271"/>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272" name="Group 272"/>
            <p:cNvGrpSpPr/>
            <p:nvPr/>
          </p:nvGrpSpPr>
          <p:grpSpPr>
            <a:xfrm>
              <a:off x="7339399" y="6802807"/>
              <a:ext cx="142372" cy="58511"/>
              <a:chOff x="0" y="0"/>
              <a:chExt cx="910857" cy="374341"/>
            </a:xfrm>
          </p:grpSpPr>
          <p:sp>
            <p:nvSpPr>
              <p:cNvPr id="273" name="Freeform 273"/>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274" name="TextBox 274"/>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75" name="Freeform 275"/>
            <p:cNvSpPr/>
            <p:nvPr/>
          </p:nvSpPr>
          <p:spPr>
            <a:xfrm>
              <a:off x="7260891" y="6774386"/>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276" name="Group 276"/>
            <p:cNvGrpSpPr/>
            <p:nvPr/>
          </p:nvGrpSpPr>
          <p:grpSpPr>
            <a:xfrm>
              <a:off x="7489092" y="6943989"/>
              <a:ext cx="142372" cy="58511"/>
              <a:chOff x="0" y="0"/>
              <a:chExt cx="910857" cy="374341"/>
            </a:xfrm>
          </p:grpSpPr>
          <p:sp>
            <p:nvSpPr>
              <p:cNvPr id="277" name="Freeform 277"/>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278" name="TextBox 278"/>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79" name="Freeform 279"/>
            <p:cNvSpPr/>
            <p:nvPr/>
          </p:nvSpPr>
          <p:spPr>
            <a:xfrm>
              <a:off x="7410584" y="6915568"/>
              <a:ext cx="91465" cy="96533"/>
            </a:xfrm>
            <a:custGeom>
              <a:avLst/>
              <a:gdLst/>
              <a:ahLst/>
              <a:cxnLst/>
              <a:rect l="l" t="t" r="r" b="b"/>
              <a:pathLst>
                <a:path w="91465" h="96533">
                  <a:moveTo>
                    <a:pt x="0" y="0"/>
                  </a:moveTo>
                  <a:lnTo>
                    <a:pt x="91465" y="0"/>
                  </a:lnTo>
                  <a:lnTo>
                    <a:pt x="91465" y="96532"/>
                  </a:lnTo>
                  <a:lnTo>
                    <a:pt x="0" y="965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280" name="Group 280"/>
            <p:cNvGrpSpPr/>
            <p:nvPr/>
          </p:nvGrpSpPr>
          <p:grpSpPr>
            <a:xfrm>
              <a:off x="7682467" y="6821629"/>
              <a:ext cx="142372" cy="58511"/>
              <a:chOff x="0" y="0"/>
              <a:chExt cx="910857" cy="374341"/>
            </a:xfrm>
          </p:grpSpPr>
          <p:sp>
            <p:nvSpPr>
              <p:cNvPr id="281" name="Freeform 281"/>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282" name="TextBox 282"/>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83" name="Freeform 283"/>
            <p:cNvSpPr/>
            <p:nvPr/>
          </p:nvSpPr>
          <p:spPr>
            <a:xfrm>
              <a:off x="7603959" y="6793207"/>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284" name="Freeform 284"/>
            <p:cNvSpPr/>
            <p:nvPr/>
          </p:nvSpPr>
          <p:spPr>
            <a:xfrm>
              <a:off x="7871675" y="6706451"/>
              <a:ext cx="144061" cy="197682"/>
            </a:xfrm>
            <a:custGeom>
              <a:avLst/>
              <a:gdLst/>
              <a:ahLst/>
              <a:cxnLst/>
              <a:rect l="l" t="t" r="r" b="b"/>
              <a:pathLst>
                <a:path w="144061" h="197682">
                  <a:moveTo>
                    <a:pt x="0" y="0"/>
                  </a:moveTo>
                  <a:lnTo>
                    <a:pt x="144060" y="0"/>
                  </a:lnTo>
                  <a:lnTo>
                    <a:pt x="144060" y="197682"/>
                  </a:lnTo>
                  <a:lnTo>
                    <a:pt x="0" y="197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285" name="Group 285"/>
            <p:cNvGrpSpPr/>
            <p:nvPr/>
          </p:nvGrpSpPr>
          <p:grpSpPr>
            <a:xfrm>
              <a:off x="8080114" y="6648288"/>
              <a:ext cx="836540" cy="427083"/>
              <a:chOff x="0" y="0"/>
              <a:chExt cx="3090396" cy="1577757"/>
            </a:xfrm>
          </p:grpSpPr>
          <p:sp>
            <p:nvSpPr>
              <p:cNvPr id="286" name="Freeform 286"/>
              <p:cNvSpPr/>
              <p:nvPr/>
            </p:nvSpPr>
            <p:spPr>
              <a:xfrm>
                <a:off x="0" y="0"/>
                <a:ext cx="3090396" cy="1577757"/>
              </a:xfrm>
              <a:custGeom>
                <a:avLst/>
                <a:gdLst/>
                <a:ahLst/>
                <a:cxnLst/>
                <a:rect l="l" t="t" r="r" b="b"/>
                <a:pathLst>
                  <a:path w="3090396" h="1577757">
                    <a:moveTo>
                      <a:pt x="266645" y="0"/>
                    </a:moveTo>
                    <a:lnTo>
                      <a:pt x="2823752" y="0"/>
                    </a:lnTo>
                    <a:cubicBezTo>
                      <a:pt x="2971015" y="0"/>
                      <a:pt x="3090396" y="119381"/>
                      <a:pt x="3090396" y="266645"/>
                    </a:cubicBezTo>
                    <a:lnTo>
                      <a:pt x="3090396" y="1311112"/>
                    </a:lnTo>
                    <a:cubicBezTo>
                      <a:pt x="3090396" y="1458376"/>
                      <a:pt x="2971015" y="1577757"/>
                      <a:pt x="2823752" y="1577757"/>
                    </a:cubicBezTo>
                    <a:lnTo>
                      <a:pt x="266645" y="1577757"/>
                    </a:lnTo>
                    <a:cubicBezTo>
                      <a:pt x="119381" y="1577757"/>
                      <a:pt x="0" y="1458376"/>
                      <a:pt x="0" y="1311112"/>
                    </a:cubicBezTo>
                    <a:lnTo>
                      <a:pt x="0" y="266645"/>
                    </a:lnTo>
                    <a:cubicBezTo>
                      <a:pt x="0" y="119381"/>
                      <a:pt x="119381" y="0"/>
                      <a:pt x="266645" y="0"/>
                    </a:cubicBezTo>
                    <a:close/>
                  </a:path>
                </a:pathLst>
              </a:custGeom>
              <a:solidFill>
                <a:srgbClr val="019D97"/>
              </a:solidFill>
            </p:spPr>
            <p:txBody>
              <a:bodyPr/>
              <a:lstStyle/>
              <a:p>
                <a:endParaRPr lang="en-PH"/>
              </a:p>
            </p:txBody>
          </p:sp>
          <p:sp>
            <p:nvSpPr>
              <p:cNvPr id="287" name="TextBox 287"/>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288" name="Group 288"/>
            <p:cNvGrpSpPr/>
            <p:nvPr/>
          </p:nvGrpSpPr>
          <p:grpSpPr>
            <a:xfrm>
              <a:off x="8336656" y="6809308"/>
              <a:ext cx="138976" cy="57116"/>
              <a:chOff x="0" y="0"/>
              <a:chExt cx="910857" cy="374341"/>
            </a:xfrm>
          </p:grpSpPr>
          <p:sp>
            <p:nvSpPr>
              <p:cNvPr id="289" name="Freeform 289"/>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290" name="TextBox 290"/>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91" name="Freeform 291"/>
            <p:cNvSpPr/>
            <p:nvPr/>
          </p:nvSpPr>
          <p:spPr>
            <a:xfrm>
              <a:off x="8260021" y="6781565"/>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292" name="Group 292"/>
            <p:cNvGrpSpPr/>
            <p:nvPr/>
          </p:nvGrpSpPr>
          <p:grpSpPr>
            <a:xfrm>
              <a:off x="8482779" y="6947123"/>
              <a:ext cx="138976" cy="57116"/>
              <a:chOff x="0" y="0"/>
              <a:chExt cx="910857" cy="374341"/>
            </a:xfrm>
          </p:grpSpPr>
          <p:sp>
            <p:nvSpPr>
              <p:cNvPr id="293" name="Freeform 293"/>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294" name="TextBox 294"/>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95" name="Freeform 295"/>
            <p:cNvSpPr/>
            <p:nvPr/>
          </p:nvSpPr>
          <p:spPr>
            <a:xfrm>
              <a:off x="8406144" y="6919379"/>
              <a:ext cx="89283" cy="94230"/>
            </a:xfrm>
            <a:custGeom>
              <a:avLst/>
              <a:gdLst/>
              <a:ahLst/>
              <a:cxnLst/>
              <a:rect l="l" t="t" r="r" b="b"/>
              <a:pathLst>
                <a:path w="89283" h="94230">
                  <a:moveTo>
                    <a:pt x="0" y="0"/>
                  </a:moveTo>
                  <a:lnTo>
                    <a:pt x="89283" y="0"/>
                  </a:lnTo>
                  <a:lnTo>
                    <a:pt x="89283" y="94231"/>
                  </a:lnTo>
                  <a:lnTo>
                    <a:pt x="0" y="9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296" name="Group 296"/>
            <p:cNvGrpSpPr/>
            <p:nvPr/>
          </p:nvGrpSpPr>
          <p:grpSpPr>
            <a:xfrm>
              <a:off x="8671542" y="6827681"/>
              <a:ext cx="138976" cy="57116"/>
              <a:chOff x="0" y="0"/>
              <a:chExt cx="910857" cy="374341"/>
            </a:xfrm>
          </p:grpSpPr>
          <p:sp>
            <p:nvSpPr>
              <p:cNvPr id="297" name="Freeform 297"/>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298" name="TextBox 298"/>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299" name="Freeform 299"/>
            <p:cNvSpPr/>
            <p:nvPr/>
          </p:nvSpPr>
          <p:spPr>
            <a:xfrm>
              <a:off x="8594906" y="6799937"/>
              <a:ext cx="89283" cy="94230"/>
            </a:xfrm>
            <a:custGeom>
              <a:avLst/>
              <a:gdLst/>
              <a:ahLst/>
              <a:cxnLst/>
              <a:rect l="l" t="t" r="r" b="b"/>
              <a:pathLst>
                <a:path w="89283" h="94230">
                  <a:moveTo>
                    <a:pt x="0" y="0"/>
                  </a:moveTo>
                  <a:lnTo>
                    <a:pt x="89284" y="0"/>
                  </a:lnTo>
                  <a:lnTo>
                    <a:pt x="89284" y="94231"/>
                  </a:lnTo>
                  <a:lnTo>
                    <a:pt x="0" y="9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300" name="Freeform 300"/>
            <p:cNvSpPr/>
            <p:nvPr/>
          </p:nvSpPr>
          <p:spPr>
            <a:xfrm>
              <a:off x="8114703" y="6715862"/>
              <a:ext cx="140624" cy="192967"/>
            </a:xfrm>
            <a:custGeom>
              <a:avLst/>
              <a:gdLst/>
              <a:ahLst/>
              <a:cxnLst/>
              <a:rect l="l" t="t" r="r" b="b"/>
              <a:pathLst>
                <a:path w="140624" h="192967">
                  <a:moveTo>
                    <a:pt x="0" y="0"/>
                  </a:moveTo>
                  <a:lnTo>
                    <a:pt x="140624" y="0"/>
                  </a:lnTo>
                  <a:lnTo>
                    <a:pt x="140624" y="192966"/>
                  </a:lnTo>
                  <a:lnTo>
                    <a:pt x="0" y="1929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301" name="Group 301"/>
            <p:cNvGrpSpPr/>
            <p:nvPr/>
          </p:nvGrpSpPr>
          <p:grpSpPr>
            <a:xfrm>
              <a:off x="7159087" y="6185177"/>
              <a:ext cx="836540" cy="427083"/>
              <a:chOff x="0" y="0"/>
              <a:chExt cx="3090396" cy="1577757"/>
            </a:xfrm>
          </p:grpSpPr>
          <p:sp>
            <p:nvSpPr>
              <p:cNvPr id="302" name="Freeform 302"/>
              <p:cNvSpPr/>
              <p:nvPr/>
            </p:nvSpPr>
            <p:spPr>
              <a:xfrm>
                <a:off x="0" y="0"/>
                <a:ext cx="3090396" cy="1577757"/>
              </a:xfrm>
              <a:custGeom>
                <a:avLst/>
                <a:gdLst/>
                <a:ahLst/>
                <a:cxnLst/>
                <a:rect l="l" t="t" r="r" b="b"/>
                <a:pathLst>
                  <a:path w="3090396" h="1577757">
                    <a:moveTo>
                      <a:pt x="266645" y="0"/>
                    </a:moveTo>
                    <a:lnTo>
                      <a:pt x="2823752" y="0"/>
                    </a:lnTo>
                    <a:cubicBezTo>
                      <a:pt x="2971015" y="0"/>
                      <a:pt x="3090396" y="119381"/>
                      <a:pt x="3090396" y="266645"/>
                    </a:cubicBezTo>
                    <a:lnTo>
                      <a:pt x="3090396" y="1311112"/>
                    </a:lnTo>
                    <a:cubicBezTo>
                      <a:pt x="3090396" y="1458376"/>
                      <a:pt x="2971015" y="1577757"/>
                      <a:pt x="2823752" y="1577757"/>
                    </a:cubicBezTo>
                    <a:lnTo>
                      <a:pt x="266645" y="1577757"/>
                    </a:lnTo>
                    <a:cubicBezTo>
                      <a:pt x="119381" y="1577757"/>
                      <a:pt x="0" y="1458376"/>
                      <a:pt x="0" y="1311112"/>
                    </a:cubicBezTo>
                    <a:lnTo>
                      <a:pt x="0" y="266645"/>
                    </a:lnTo>
                    <a:cubicBezTo>
                      <a:pt x="0" y="119381"/>
                      <a:pt x="119381" y="0"/>
                      <a:pt x="266645" y="0"/>
                    </a:cubicBezTo>
                    <a:close/>
                  </a:path>
                </a:pathLst>
              </a:custGeom>
              <a:solidFill>
                <a:srgbClr val="019D97"/>
              </a:solidFill>
            </p:spPr>
            <p:txBody>
              <a:bodyPr/>
              <a:lstStyle/>
              <a:p>
                <a:endParaRPr lang="en-PH"/>
              </a:p>
            </p:txBody>
          </p:sp>
          <p:sp>
            <p:nvSpPr>
              <p:cNvPr id="303" name="TextBox 303"/>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304" name="Group 304"/>
            <p:cNvGrpSpPr/>
            <p:nvPr/>
          </p:nvGrpSpPr>
          <p:grpSpPr>
            <a:xfrm>
              <a:off x="7415629" y="6346197"/>
              <a:ext cx="138976" cy="57116"/>
              <a:chOff x="0" y="0"/>
              <a:chExt cx="910857" cy="374341"/>
            </a:xfrm>
          </p:grpSpPr>
          <p:sp>
            <p:nvSpPr>
              <p:cNvPr id="305" name="Freeform 305"/>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306" name="TextBox 306"/>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307" name="Freeform 307"/>
            <p:cNvSpPr/>
            <p:nvPr/>
          </p:nvSpPr>
          <p:spPr>
            <a:xfrm>
              <a:off x="7338994" y="6318454"/>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308" name="Group 308"/>
            <p:cNvGrpSpPr/>
            <p:nvPr/>
          </p:nvGrpSpPr>
          <p:grpSpPr>
            <a:xfrm>
              <a:off x="7561752" y="6484011"/>
              <a:ext cx="138976" cy="57116"/>
              <a:chOff x="0" y="0"/>
              <a:chExt cx="910857" cy="374341"/>
            </a:xfrm>
          </p:grpSpPr>
          <p:sp>
            <p:nvSpPr>
              <p:cNvPr id="309" name="Freeform 309"/>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310" name="TextBox 310"/>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311" name="Freeform 311"/>
            <p:cNvSpPr/>
            <p:nvPr/>
          </p:nvSpPr>
          <p:spPr>
            <a:xfrm>
              <a:off x="7485117" y="6456268"/>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312" name="Group 312"/>
            <p:cNvGrpSpPr/>
            <p:nvPr/>
          </p:nvGrpSpPr>
          <p:grpSpPr>
            <a:xfrm>
              <a:off x="7750515" y="6364570"/>
              <a:ext cx="138976" cy="57116"/>
              <a:chOff x="0" y="0"/>
              <a:chExt cx="910857" cy="374341"/>
            </a:xfrm>
          </p:grpSpPr>
          <p:sp>
            <p:nvSpPr>
              <p:cNvPr id="313" name="Freeform 313"/>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314" name="TextBox 314"/>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315" name="Freeform 315"/>
            <p:cNvSpPr/>
            <p:nvPr/>
          </p:nvSpPr>
          <p:spPr>
            <a:xfrm>
              <a:off x="7673880" y="6336826"/>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316" name="Freeform 316"/>
            <p:cNvSpPr/>
            <p:nvPr/>
          </p:nvSpPr>
          <p:spPr>
            <a:xfrm>
              <a:off x="7193676" y="6252750"/>
              <a:ext cx="140624" cy="192967"/>
            </a:xfrm>
            <a:custGeom>
              <a:avLst/>
              <a:gdLst/>
              <a:ahLst/>
              <a:cxnLst/>
              <a:rect l="l" t="t" r="r" b="b"/>
              <a:pathLst>
                <a:path w="140624" h="192967">
                  <a:moveTo>
                    <a:pt x="0" y="0"/>
                  </a:moveTo>
                  <a:lnTo>
                    <a:pt x="140624" y="0"/>
                  </a:lnTo>
                  <a:lnTo>
                    <a:pt x="140624" y="192967"/>
                  </a:lnTo>
                  <a:lnTo>
                    <a:pt x="0" y="1929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317" name="Group 317"/>
            <p:cNvGrpSpPr/>
            <p:nvPr/>
          </p:nvGrpSpPr>
          <p:grpSpPr>
            <a:xfrm>
              <a:off x="8002939" y="6191193"/>
              <a:ext cx="907490" cy="437519"/>
              <a:chOff x="0" y="0"/>
              <a:chExt cx="3272541" cy="1577757"/>
            </a:xfrm>
          </p:grpSpPr>
          <p:sp>
            <p:nvSpPr>
              <p:cNvPr id="318" name="Freeform 318"/>
              <p:cNvSpPr/>
              <p:nvPr/>
            </p:nvSpPr>
            <p:spPr>
              <a:xfrm>
                <a:off x="0" y="0"/>
                <a:ext cx="3272541" cy="1577757"/>
              </a:xfrm>
              <a:custGeom>
                <a:avLst/>
                <a:gdLst/>
                <a:ahLst/>
                <a:cxnLst/>
                <a:rect l="l" t="t" r="r" b="b"/>
                <a:pathLst>
                  <a:path w="3272541" h="1577757">
                    <a:moveTo>
                      <a:pt x="245798" y="0"/>
                    </a:moveTo>
                    <a:lnTo>
                      <a:pt x="3026743" y="0"/>
                    </a:lnTo>
                    <a:cubicBezTo>
                      <a:pt x="3162494" y="0"/>
                      <a:pt x="3272541" y="110047"/>
                      <a:pt x="3272541" y="245798"/>
                    </a:cubicBezTo>
                    <a:lnTo>
                      <a:pt x="3272541" y="1331959"/>
                    </a:lnTo>
                    <a:cubicBezTo>
                      <a:pt x="3272541" y="1467709"/>
                      <a:pt x="3162494" y="1577757"/>
                      <a:pt x="3026743" y="1577757"/>
                    </a:cubicBezTo>
                    <a:lnTo>
                      <a:pt x="245798" y="1577757"/>
                    </a:lnTo>
                    <a:cubicBezTo>
                      <a:pt x="110047" y="1577757"/>
                      <a:pt x="0" y="1467709"/>
                      <a:pt x="0" y="1331959"/>
                    </a:cubicBezTo>
                    <a:lnTo>
                      <a:pt x="0" y="245798"/>
                    </a:lnTo>
                    <a:cubicBezTo>
                      <a:pt x="0" y="110047"/>
                      <a:pt x="110047" y="0"/>
                      <a:pt x="245798" y="0"/>
                    </a:cubicBezTo>
                    <a:close/>
                  </a:path>
                </a:pathLst>
              </a:custGeom>
              <a:solidFill>
                <a:srgbClr val="FF1495"/>
              </a:solidFill>
            </p:spPr>
            <p:txBody>
              <a:bodyPr/>
              <a:lstStyle/>
              <a:p>
                <a:endParaRPr lang="en-PH"/>
              </a:p>
            </p:txBody>
          </p:sp>
          <p:sp>
            <p:nvSpPr>
              <p:cNvPr id="319" name="TextBox 319"/>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320" name="Group 320"/>
            <p:cNvGrpSpPr/>
            <p:nvPr/>
          </p:nvGrpSpPr>
          <p:grpSpPr>
            <a:xfrm>
              <a:off x="8184338" y="6356148"/>
              <a:ext cx="142372" cy="58511"/>
              <a:chOff x="0" y="0"/>
              <a:chExt cx="910857" cy="374341"/>
            </a:xfrm>
          </p:grpSpPr>
          <p:sp>
            <p:nvSpPr>
              <p:cNvPr id="321" name="Freeform 321"/>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322" name="TextBox 322"/>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323" name="Freeform 323"/>
            <p:cNvSpPr/>
            <p:nvPr/>
          </p:nvSpPr>
          <p:spPr>
            <a:xfrm>
              <a:off x="8105830" y="6327727"/>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324" name="Group 324"/>
            <p:cNvGrpSpPr/>
            <p:nvPr/>
          </p:nvGrpSpPr>
          <p:grpSpPr>
            <a:xfrm>
              <a:off x="8334032" y="6497330"/>
              <a:ext cx="142372" cy="58511"/>
              <a:chOff x="0" y="0"/>
              <a:chExt cx="910857" cy="374341"/>
            </a:xfrm>
          </p:grpSpPr>
          <p:sp>
            <p:nvSpPr>
              <p:cNvPr id="325" name="Freeform 325"/>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326" name="TextBox 326"/>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327" name="Freeform 327"/>
            <p:cNvSpPr/>
            <p:nvPr/>
          </p:nvSpPr>
          <p:spPr>
            <a:xfrm>
              <a:off x="8255524" y="6468909"/>
              <a:ext cx="91465" cy="96533"/>
            </a:xfrm>
            <a:custGeom>
              <a:avLst/>
              <a:gdLst/>
              <a:ahLst/>
              <a:cxnLst/>
              <a:rect l="l" t="t" r="r" b="b"/>
              <a:pathLst>
                <a:path w="91465" h="96533">
                  <a:moveTo>
                    <a:pt x="0" y="0"/>
                  </a:moveTo>
                  <a:lnTo>
                    <a:pt x="91465" y="0"/>
                  </a:lnTo>
                  <a:lnTo>
                    <a:pt x="91465" y="96532"/>
                  </a:lnTo>
                  <a:lnTo>
                    <a:pt x="0" y="965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328" name="Group 328"/>
            <p:cNvGrpSpPr/>
            <p:nvPr/>
          </p:nvGrpSpPr>
          <p:grpSpPr>
            <a:xfrm>
              <a:off x="8527407" y="6374970"/>
              <a:ext cx="142372" cy="58511"/>
              <a:chOff x="0" y="0"/>
              <a:chExt cx="910857" cy="374341"/>
            </a:xfrm>
          </p:grpSpPr>
          <p:sp>
            <p:nvSpPr>
              <p:cNvPr id="329" name="Freeform 329"/>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330" name="TextBox 330"/>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331" name="Freeform 331"/>
            <p:cNvSpPr/>
            <p:nvPr/>
          </p:nvSpPr>
          <p:spPr>
            <a:xfrm>
              <a:off x="8448899" y="6346548"/>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332" name="Freeform 332"/>
            <p:cNvSpPr/>
            <p:nvPr/>
          </p:nvSpPr>
          <p:spPr>
            <a:xfrm>
              <a:off x="8716614" y="6259792"/>
              <a:ext cx="144061" cy="197682"/>
            </a:xfrm>
            <a:custGeom>
              <a:avLst/>
              <a:gdLst/>
              <a:ahLst/>
              <a:cxnLst/>
              <a:rect l="l" t="t" r="r" b="b"/>
              <a:pathLst>
                <a:path w="144061" h="197682">
                  <a:moveTo>
                    <a:pt x="0" y="0"/>
                  </a:moveTo>
                  <a:lnTo>
                    <a:pt x="144061" y="0"/>
                  </a:lnTo>
                  <a:lnTo>
                    <a:pt x="144061" y="197682"/>
                  </a:lnTo>
                  <a:lnTo>
                    <a:pt x="0" y="197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333" name="Freeform 333"/>
            <p:cNvSpPr/>
            <p:nvPr/>
          </p:nvSpPr>
          <p:spPr>
            <a:xfrm>
              <a:off x="9047532" y="6108330"/>
              <a:ext cx="374926" cy="514478"/>
            </a:xfrm>
            <a:custGeom>
              <a:avLst/>
              <a:gdLst/>
              <a:ahLst/>
              <a:cxnLst/>
              <a:rect l="l" t="t" r="r" b="b"/>
              <a:pathLst>
                <a:path w="374926" h="514478">
                  <a:moveTo>
                    <a:pt x="0" y="0"/>
                  </a:moveTo>
                  <a:lnTo>
                    <a:pt x="374926" y="0"/>
                  </a:lnTo>
                  <a:lnTo>
                    <a:pt x="374926" y="514478"/>
                  </a:lnTo>
                  <a:lnTo>
                    <a:pt x="0" y="514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334" name="TextBox 334"/>
            <p:cNvSpPr txBox="1"/>
            <p:nvPr/>
          </p:nvSpPr>
          <p:spPr>
            <a:xfrm>
              <a:off x="7366903" y="6813127"/>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335" name="TextBox 335"/>
            <p:cNvSpPr txBox="1"/>
            <p:nvPr/>
          </p:nvSpPr>
          <p:spPr>
            <a:xfrm>
              <a:off x="7845934" y="6655552"/>
              <a:ext cx="195543" cy="42917"/>
            </a:xfrm>
            <a:prstGeom prst="rect">
              <a:avLst/>
            </a:prstGeom>
          </p:spPr>
          <p:txBody>
            <a:bodyPr lIns="0" tIns="0" rIns="0" bIns="0" rtlCol="0" anchor="t">
              <a:spAutoFit/>
            </a:bodyPr>
            <a:lstStyle/>
            <a:p>
              <a:pPr algn="ctr">
                <a:lnSpc>
                  <a:spcPts val="295"/>
                </a:lnSpc>
              </a:pPr>
              <a:r>
                <a:rPr lang="en-US" sz="164" b="1">
                  <a:solidFill>
                    <a:srgbClr val="2D3240"/>
                  </a:solidFill>
                  <a:latin typeface="Poppins Bold"/>
                  <a:ea typeface="Poppins Bold"/>
                  <a:cs typeface="Poppins Bold"/>
                  <a:sym typeface="Poppins Bold"/>
                </a:rPr>
                <a:t>Regional ISP</a:t>
              </a:r>
            </a:p>
          </p:txBody>
        </p:sp>
        <p:sp>
          <p:nvSpPr>
            <p:cNvPr id="336" name="TextBox 336"/>
            <p:cNvSpPr txBox="1"/>
            <p:nvPr/>
          </p:nvSpPr>
          <p:spPr>
            <a:xfrm>
              <a:off x="7516597" y="6954309"/>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337" name="TextBox 337"/>
            <p:cNvSpPr txBox="1"/>
            <p:nvPr/>
          </p:nvSpPr>
          <p:spPr>
            <a:xfrm>
              <a:off x="7709972" y="6831949"/>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338" name="TextBox 338"/>
            <p:cNvSpPr txBox="1"/>
            <p:nvPr/>
          </p:nvSpPr>
          <p:spPr>
            <a:xfrm>
              <a:off x="8363504" y="6819155"/>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339" name="TextBox 339"/>
            <p:cNvSpPr txBox="1"/>
            <p:nvPr/>
          </p:nvSpPr>
          <p:spPr>
            <a:xfrm>
              <a:off x="8101538" y="6664304"/>
              <a:ext cx="190879" cy="42120"/>
            </a:xfrm>
            <a:prstGeom prst="rect">
              <a:avLst/>
            </a:prstGeom>
          </p:spPr>
          <p:txBody>
            <a:bodyPr lIns="0" tIns="0" rIns="0" bIns="0" rtlCol="0" anchor="t">
              <a:spAutoFit/>
            </a:bodyPr>
            <a:lstStyle/>
            <a:p>
              <a:pPr algn="ctr">
                <a:lnSpc>
                  <a:spcPts val="288"/>
                </a:lnSpc>
              </a:pPr>
              <a:r>
                <a:rPr lang="en-US" sz="160" b="1">
                  <a:solidFill>
                    <a:srgbClr val="2D3240"/>
                  </a:solidFill>
                  <a:latin typeface="Poppins Bold"/>
                  <a:ea typeface="Poppins Bold"/>
                  <a:cs typeface="Poppins Bold"/>
                  <a:sym typeface="Poppins Bold"/>
                </a:rPr>
                <a:t>Regional ISP</a:t>
              </a:r>
            </a:p>
          </p:txBody>
        </p:sp>
        <p:sp>
          <p:nvSpPr>
            <p:cNvPr id="340" name="TextBox 340"/>
            <p:cNvSpPr txBox="1"/>
            <p:nvPr/>
          </p:nvSpPr>
          <p:spPr>
            <a:xfrm>
              <a:off x="8509628" y="6956969"/>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341" name="TextBox 341"/>
            <p:cNvSpPr txBox="1"/>
            <p:nvPr/>
          </p:nvSpPr>
          <p:spPr>
            <a:xfrm>
              <a:off x="8698390" y="6837528"/>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342" name="TextBox 342"/>
            <p:cNvSpPr txBox="1"/>
            <p:nvPr/>
          </p:nvSpPr>
          <p:spPr>
            <a:xfrm>
              <a:off x="7442478" y="6356044"/>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343" name="TextBox 343"/>
            <p:cNvSpPr txBox="1"/>
            <p:nvPr/>
          </p:nvSpPr>
          <p:spPr>
            <a:xfrm>
              <a:off x="7180511" y="6201193"/>
              <a:ext cx="190879" cy="42120"/>
            </a:xfrm>
            <a:prstGeom prst="rect">
              <a:avLst/>
            </a:prstGeom>
          </p:spPr>
          <p:txBody>
            <a:bodyPr lIns="0" tIns="0" rIns="0" bIns="0" rtlCol="0" anchor="t">
              <a:spAutoFit/>
            </a:bodyPr>
            <a:lstStyle/>
            <a:p>
              <a:pPr algn="ctr">
                <a:lnSpc>
                  <a:spcPts val="288"/>
                </a:lnSpc>
              </a:pPr>
              <a:r>
                <a:rPr lang="en-US" sz="160" b="1">
                  <a:solidFill>
                    <a:srgbClr val="2D3240"/>
                  </a:solidFill>
                  <a:latin typeface="Poppins Bold"/>
                  <a:ea typeface="Poppins Bold"/>
                  <a:cs typeface="Poppins Bold"/>
                  <a:sym typeface="Poppins Bold"/>
                </a:rPr>
                <a:t>Regional ISP</a:t>
              </a:r>
            </a:p>
          </p:txBody>
        </p:sp>
        <p:sp>
          <p:nvSpPr>
            <p:cNvPr id="344" name="TextBox 344"/>
            <p:cNvSpPr txBox="1"/>
            <p:nvPr/>
          </p:nvSpPr>
          <p:spPr>
            <a:xfrm>
              <a:off x="7588601" y="6493858"/>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345" name="TextBox 345"/>
            <p:cNvSpPr txBox="1"/>
            <p:nvPr/>
          </p:nvSpPr>
          <p:spPr>
            <a:xfrm>
              <a:off x="7777363" y="6374416"/>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346" name="TextBox 346"/>
            <p:cNvSpPr txBox="1"/>
            <p:nvPr/>
          </p:nvSpPr>
          <p:spPr>
            <a:xfrm>
              <a:off x="8211842" y="6366468"/>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347" name="TextBox 347"/>
            <p:cNvSpPr txBox="1"/>
            <p:nvPr/>
          </p:nvSpPr>
          <p:spPr>
            <a:xfrm>
              <a:off x="8690873" y="6208893"/>
              <a:ext cx="195543" cy="42917"/>
            </a:xfrm>
            <a:prstGeom prst="rect">
              <a:avLst/>
            </a:prstGeom>
          </p:spPr>
          <p:txBody>
            <a:bodyPr lIns="0" tIns="0" rIns="0" bIns="0" rtlCol="0" anchor="t">
              <a:spAutoFit/>
            </a:bodyPr>
            <a:lstStyle/>
            <a:p>
              <a:pPr algn="ctr">
                <a:lnSpc>
                  <a:spcPts val="295"/>
                </a:lnSpc>
              </a:pPr>
              <a:r>
                <a:rPr lang="en-US" sz="164" b="1">
                  <a:solidFill>
                    <a:srgbClr val="2D3240"/>
                  </a:solidFill>
                  <a:latin typeface="Poppins Bold"/>
                  <a:ea typeface="Poppins Bold"/>
                  <a:cs typeface="Poppins Bold"/>
                  <a:sym typeface="Poppins Bold"/>
                </a:rPr>
                <a:t>Regional ISP</a:t>
              </a:r>
            </a:p>
          </p:txBody>
        </p:sp>
        <p:sp>
          <p:nvSpPr>
            <p:cNvPr id="348" name="TextBox 348"/>
            <p:cNvSpPr txBox="1"/>
            <p:nvPr/>
          </p:nvSpPr>
          <p:spPr>
            <a:xfrm>
              <a:off x="8361536" y="6507650"/>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349" name="TextBox 349"/>
            <p:cNvSpPr txBox="1"/>
            <p:nvPr/>
          </p:nvSpPr>
          <p:spPr>
            <a:xfrm>
              <a:off x="8554911" y="6385290"/>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350" name="TextBox 350"/>
            <p:cNvSpPr txBox="1"/>
            <p:nvPr/>
          </p:nvSpPr>
          <p:spPr>
            <a:xfrm>
              <a:off x="9054350" y="6031555"/>
              <a:ext cx="368953" cy="72529"/>
            </a:xfrm>
            <a:prstGeom prst="rect">
              <a:avLst/>
            </a:prstGeom>
          </p:spPr>
          <p:txBody>
            <a:bodyPr lIns="0" tIns="0" rIns="0" bIns="0" rtlCol="0" anchor="t">
              <a:spAutoFit/>
            </a:bodyPr>
            <a:lstStyle/>
            <a:p>
              <a:pPr algn="ctr">
                <a:lnSpc>
                  <a:spcPts val="558"/>
                </a:lnSpc>
              </a:pPr>
              <a:r>
                <a:rPr lang="en-US" sz="310" b="1">
                  <a:solidFill>
                    <a:srgbClr val="2D3240"/>
                  </a:solidFill>
                  <a:latin typeface="Poppins Bold"/>
                  <a:ea typeface="Poppins Bold"/>
                  <a:cs typeface="Poppins Bold"/>
                  <a:sym typeface="Poppins Bold"/>
                </a:rPr>
                <a:t>Backbone ISP</a:t>
              </a:r>
            </a:p>
          </p:txBody>
        </p:sp>
        <p:grpSp>
          <p:nvGrpSpPr>
            <p:cNvPr id="351" name="Group 351"/>
            <p:cNvGrpSpPr/>
            <p:nvPr/>
          </p:nvGrpSpPr>
          <p:grpSpPr>
            <a:xfrm>
              <a:off x="6156030" y="4588918"/>
              <a:ext cx="2437881" cy="1181874"/>
              <a:chOff x="0" y="0"/>
              <a:chExt cx="9006168" cy="4366152"/>
            </a:xfrm>
          </p:grpSpPr>
          <p:sp>
            <p:nvSpPr>
              <p:cNvPr id="352" name="Freeform 352"/>
              <p:cNvSpPr/>
              <p:nvPr/>
            </p:nvSpPr>
            <p:spPr>
              <a:xfrm>
                <a:off x="0" y="0"/>
                <a:ext cx="9006167" cy="4366152"/>
              </a:xfrm>
              <a:custGeom>
                <a:avLst/>
                <a:gdLst/>
                <a:ahLst/>
                <a:cxnLst/>
                <a:rect l="l" t="t" r="r" b="b"/>
                <a:pathLst>
                  <a:path w="9006167" h="4366152">
                    <a:moveTo>
                      <a:pt x="91497" y="0"/>
                    </a:moveTo>
                    <a:lnTo>
                      <a:pt x="8914671" y="0"/>
                    </a:lnTo>
                    <a:cubicBezTo>
                      <a:pt x="8938937" y="0"/>
                      <a:pt x="8962210" y="9640"/>
                      <a:pt x="8979368" y="26799"/>
                    </a:cubicBezTo>
                    <a:cubicBezTo>
                      <a:pt x="8996528" y="43958"/>
                      <a:pt x="9006167" y="67231"/>
                      <a:pt x="9006167" y="91497"/>
                    </a:cubicBezTo>
                    <a:lnTo>
                      <a:pt x="9006167" y="4274655"/>
                    </a:lnTo>
                    <a:cubicBezTo>
                      <a:pt x="9006167" y="4298921"/>
                      <a:pt x="8996528" y="4322194"/>
                      <a:pt x="8979368" y="4339353"/>
                    </a:cubicBezTo>
                    <a:cubicBezTo>
                      <a:pt x="8962210" y="4356512"/>
                      <a:pt x="8938937" y="4366152"/>
                      <a:pt x="8914671" y="4366152"/>
                    </a:cubicBezTo>
                    <a:lnTo>
                      <a:pt x="91497" y="4366152"/>
                    </a:lnTo>
                    <a:cubicBezTo>
                      <a:pt x="67231" y="4366152"/>
                      <a:pt x="43958" y="4356512"/>
                      <a:pt x="26799" y="4339353"/>
                    </a:cubicBezTo>
                    <a:cubicBezTo>
                      <a:pt x="9640" y="4322194"/>
                      <a:pt x="0" y="4298921"/>
                      <a:pt x="0" y="4274655"/>
                    </a:cubicBezTo>
                    <a:lnTo>
                      <a:pt x="0" y="91497"/>
                    </a:lnTo>
                    <a:cubicBezTo>
                      <a:pt x="0" y="67231"/>
                      <a:pt x="9640" y="43958"/>
                      <a:pt x="26799" y="26799"/>
                    </a:cubicBezTo>
                    <a:cubicBezTo>
                      <a:pt x="43958" y="9640"/>
                      <a:pt x="67231" y="0"/>
                      <a:pt x="91497" y="0"/>
                    </a:cubicBezTo>
                    <a:close/>
                  </a:path>
                </a:pathLst>
              </a:custGeom>
              <a:solidFill>
                <a:srgbClr val="FEF7E7"/>
              </a:solidFill>
            </p:spPr>
            <p:txBody>
              <a:bodyPr/>
              <a:lstStyle/>
              <a:p>
                <a:endParaRPr lang="en-PH"/>
              </a:p>
            </p:txBody>
          </p:sp>
          <p:sp>
            <p:nvSpPr>
              <p:cNvPr id="353" name="TextBox 353"/>
              <p:cNvSpPr txBox="1"/>
              <p:nvPr/>
            </p:nvSpPr>
            <p:spPr>
              <a:xfrm>
                <a:off x="0" y="-28575"/>
                <a:ext cx="9006168" cy="4394727"/>
              </a:xfrm>
              <a:prstGeom prst="rect">
                <a:avLst/>
              </a:prstGeom>
            </p:spPr>
            <p:txBody>
              <a:bodyPr lIns="50800" tIns="50800" rIns="50800" bIns="50800" rtlCol="0" anchor="ctr"/>
              <a:lstStyle/>
              <a:p>
                <a:pPr algn="ctr">
                  <a:lnSpc>
                    <a:spcPts val="2595"/>
                  </a:lnSpc>
                </a:pPr>
                <a:endParaRPr/>
              </a:p>
            </p:txBody>
          </p:sp>
        </p:grpSp>
        <p:grpSp>
          <p:nvGrpSpPr>
            <p:cNvPr id="354" name="Group 354"/>
            <p:cNvGrpSpPr/>
            <p:nvPr/>
          </p:nvGrpSpPr>
          <p:grpSpPr>
            <a:xfrm>
              <a:off x="6240553" y="5231546"/>
              <a:ext cx="907490" cy="437519"/>
              <a:chOff x="0" y="0"/>
              <a:chExt cx="3272541" cy="1577757"/>
            </a:xfrm>
          </p:grpSpPr>
          <p:sp>
            <p:nvSpPr>
              <p:cNvPr id="355" name="Freeform 355"/>
              <p:cNvSpPr/>
              <p:nvPr/>
            </p:nvSpPr>
            <p:spPr>
              <a:xfrm>
                <a:off x="0" y="0"/>
                <a:ext cx="3272541" cy="1577757"/>
              </a:xfrm>
              <a:custGeom>
                <a:avLst/>
                <a:gdLst/>
                <a:ahLst/>
                <a:cxnLst/>
                <a:rect l="l" t="t" r="r" b="b"/>
                <a:pathLst>
                  <a:path w="3272541" h="1577757">
                    <a:moveTo>
                      <a:pt x="245798" y="0"/>
                    </a:moveTo>
                    <a:lnTo>
                      <a:pt x="3026743" y="0"/>
                    </a:lnTo>
                    <a:cubicBezTo>
                      <a:pt x="3162494" y="0"/>
                      <a:pt x="3272541" y="110047"/>
                      <a:pt x="3272541" y="245798"/>
                    </a:cubicBezTo>
                    <a:lnTo>
                      <a:pt x="3272541" y="1331959"/>
                    </a:lnTo>
                    <a:cubicBezTo>
                      <a:pt x="3272541" y="1467709"/>
                      <a:pt x="3162494" y="1577757"/>
                      <a:pt x="3026743" y="1577757"/>
                    </a:cubicBezTo>
                    <a:lnTo>
                      <a:pt x="245798" y="1577757"/>
                    </a:lnTo>
                    <a:cubicBezTo>
                      <a:pt x="110047" y="1577757"/>
                      <a:pt x="0" y="1467709"/>
                      <a:pt x="0" y="1331959"/>
                    </a:cubicBezTo>
                    <a:lnTo>
                      <a:pt x="0" y="245798"/>
                    </a:lnTo>
                    <a:cubicBezTo>
                      <a:pt x="0" y="110047"/>
                      <a:pt x="110047" y="0"/>
                      <a:pt x="245798" y="0"/>
                    </a:cubicBezTo>
                    <a:close/>
                  </a:path>
                </a:pathLst>
              </a:custGeom>
              <a:solidFill>
                <a:srgbClr val="FF1495"/>
              </a:solidFill>
            </p:spPr>
            <p:txBody>
              <a:bodyPr/>
              <a:lstStyle/>
              <a:p>
                <a:endParaRPr lang="en-PH"/>
              </a:p>
            </p:txBody>
          </p:sp>
          <p:sp>
            <p:nvSpPr>
              <p:cNvPr id="356" name="TextBox 356"/>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357" name="Group 357"/>
            <p:cNvGrpSpPr/>
            <p:nvPr/>
          </p:nvGrpSpPr>
          <p:grpSpPr>
            <a:xfrm>
              <a:off x="6421952" y="5396501"/>
              <a:ext cx="142372" cy="58511"/>
              <a:chOff x="0" y="0"/>
              <a:chExt cx="910857" cy="374341"/>
            </a:xfrm>
          </p:grpSpPr>
          <p:sp>
            <p:nvSpPr>
              <p:cNvPr id="358" name="Freeform 358"/>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359" name="TextBox 359"/>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360" name="Freeform 360"/>
            <p:cNvSpPr/>
            <p:nvPr/>
          </p:nvSpPr>
          <p:spPr>
            <a:xfrm>
              <a:off x="6343444" y="5368079"/>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361" name="Group 361"/>
            <p:cNvGrpSpPr/>
            <p:nvPr/>
          </p:nvGrpSpPr>
          <p:grpSpPr>
            <a:xfrm>
              <a:off x="6571646" y="5537683"/>
              <a:ext cx="142372" cy="58511"/>
              <a:chOff x="0" y="0"/>
              <a:chExt cx="910857" cy="374341"/>
            </a:xfrm>
          </p:grpSpPr>
          <p:sp>
            <p:nvSpPr>
              <p:cNvPr id="362" name="Freeform 362"/>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363" name="TextBox 363"/>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364" name="Freeform 364"/>
            <p:cNvSpPr/>
            <p:nvPr/>
          </p:nvSpPr>
          <p:spPr>
            <a:xfrm>
              <a:off x="6493138" y="5509261"/>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365" name="Group 365"/>
            <p:cNvGrpSpPr/>
            <p:nvPr/>
          </p:nvGrpSpPr>
          <p:grpSpPr>
            <a:xfrm>
              <a:off x="6765020" y="5415322"/>
              <a:ext cx="142372" cy="58511"/>
              <a:chOff x="0" y="0"/>
              <a:chExt cx="910857" cy="374341"/>
            </a:xfrm>
          </p:grpSpPr>
          <p:sp>
            <p:nvSpPr>
              <p:cNvPr id="366" name="Freeform 366"/>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367" name="TextBox 367"/>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368" name="Freeform 368"/>
            <p:cNvSpPr/>
            <p:nvPr/>
          </p:nvSpPr>
          <p:spPr>
            <a:xfrm>
              <a:off x="6686513" y="5386901"/>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369" name="Freeform 369"/>
            <p:cNvSpPr/>
            <p:nvPr/>
          </p:nvSpPr>
          <p:spPr>
            <a:xfrm>
              <a:off x="6954228" y="5300145"/>
              <a:ext cx="144061" cy="197682"/>
            </a:xfrm>
            <a:custGeom>
              <a:avLst/>
              <a:gdLst/>
              <a:ahLst/>
              <a:cxnLst/>
              <a:rect l="l" t="t" r="r" b="b"/>
              <a:pathLst>
                <a:path w="144061" h="197682">
                  <a:moveTo>
                    <a:pt x="0" y="0"/>
                  </a:moveTo>
                  <a:lnTo>
                    <a:pt x="144061" y="0"/>
                  </a:lnTo>
                  <a:lnTo>
                    <a:pt x="144061" y="197682"/>
                  </a:lnTo>
                  <a:lnTo>
                    <a:pt x="0" y="197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370" name="Group 370"/>
            <p:cNvGrpSpPr/>
            <p:nvPr/>
          </p:nvGrpSpPr>
          <p:grpSpPr>
            <a:xfrm>
              <a:off x="7162667" y="5241982"/>
              <a:ext cx="836540" cy="427083"/>
              <a:chOff x="0" y="0"/>
              <a:chExt cx="3090396" cy="1577757"/>
            </a:xfrm>
          </p:grpSpPr>
          <p:sp>
            <p:nvSpPr>
              <p:cNvPr id="371" name="Freeform 371"/>
              <p:cNvSpPr/>
              <p:nvPr/>
            </p:nvSpPr>
            <p:spPr>
              <a:xfrm>
                <a:off x="0" y="0"/>
                <a:ext cx="3090396" cy="1577757"/>
              </a:xfrm>
              <a:custGeom>
                <a:avLst/>
                <a:gdLst/>
                <a:ahLst/>
                <a:cxnLst/>
                <a:rect l="l" t="t" r="r" b="b"/>
                <a:pathLst>
                  <a:path w="3090396" h="1577757">
                    <a:moveTo>
                      <a:pt x="266645" y="0"/>
                    </a:moveTo>
                    <a:lnTo>
                      <a:pt x="2823752" y="0"/>
                    </a:lnTo>
                    <a:cubicBezTo>
                      <a:pt x="2971015" y="0"/>
                      <a:pt x="3090396" y="119381"/>
                      <a:pt x="3090396" y="266645"/>
                    </a:cubicBezTo>
                    <a:lnTo>
                      <a:pt x="3090396" y="1311112"/>
                    </a:lnTo>
                    <a:cubicBezTo>
                      <a:pt x="3090396" y="1458376"/>
                      <a:pt x="2971015" y="1577757"/>
                      <a:pt x="2823752" y="1577757"/>
                    </a:cubicBezTo>
                    <a:lnTo>
                      <a:pt x="266645" y="1577757"/>
                    </a:lnTo>
                    <a:cubicBezTo>
                      <a:pt x="119381" y="1577757"/>
                      <a:pt x="0" y="1458376"/>
                      <a:pt x="0" y="1311112"/>
                    </a:cubicBezTo>
                    <a:lnTo>
                      <a:pt x="0" y="266645"/>
                    </a:lnTo>
                    <a:cubicBezTo>
                      <a:pt x="0" y="119381"/>
                      <a:pt x="119381" y="0"/>
                      <a:pt x="266645" y="0"/>
                    </a:cubicBezTo>
                    <a:close/>
                  </a:path>
                </a:pathLst>
              </a:custGeom>
              <a:solidFill>
                <a:srgbClr val="019D97"/>
              </a:solidFill>
            </p:spPr>
            <p:txBody>
              <a:bodyPr/>
              <a:lstStyle/>
              <a:p>
                <a:endParaRPr lang="en-PH"/>
              </a:p>
            </p:txBody>
          </p:sp>
          <p:sp>
            <p:nvSpPr>
              <p:cNvPr id="372" name="TextBox 372"/>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373" name="Group 373"/>
            <p:cNvGrpSpPr/>
            <p:nvPr/>
          </p:nvGrpSpPr>
          <p:grpSpPr>
            <a:xfrm>
              <a:off x="7419209" y="5403002"/>
              <a:ext cx="138976" cy="57116"/>
              <a:chOff x="0" y="0"/>
              <a:chExt cx="910857" cy="374341"/>
            </a:xfrm>
          </p:grpSpPr>
          <p:sp>
            <p:nvSpPr>
              <p:cNvPr id="374" name="Freeform 374"/>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375" name="TextBox 375"/>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376" name="Freeform 376"/>
            <p:cNvSpPr/>
            <p:nvPr/>
          </p:nvSpPr>
          <p:spPr>
            <a:xfrm>
              <a:off x="7342574" y="5375259"/>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377" name="Group 377"/>
            <p:cNvGrpSpPr/>
            <p:nvPr/>
          </p:nvGrpSpPr>
          <p:grpSpPr>
            <a:xfrm>
              <a:off x="7565332" y="5540816"/>
              <a:ext cx="138976" cy="57116"/>
              <a:chOff x="0" y="0"/>
              <a:chExt cx="910857" cy="374341"/>
            </a:xfrm>
          </p:grpSpPr>
          <p:sp>
            <p:nvSpPr>
              <p:cNvPr id="378" name="Freeform 378"/>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379" name="TextBox 379"/>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380" name="Freeform 380"/>
            <p:cNvSpPr/>
            <p:nvPr/>
          </p:nvSpPr>
          <p:spPr>
            <a:xfrm>
              <a:off x="7488697" y="5513073"/>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381" name="Group 381"/>
            <p:cNvGrpSpPr/>
            <p:nvPr/>
          </p:nvGrpSpPr>
          <p:grpSpPr>
            <a:xfrm>
              <a:off x="7754095" y="5421375"/>
              <a:ext cx="138976" cy="57116"/>
              <a:chOff x="0" y="0"/>
              <a:chExt cx="910857" cy="374341"/>
            </a:xfrm>
          </p:grpSpPr>
          <p:sp>
            <p:nvSpPr>
              <p:cNvPr id="382" name="Freeform 382"/>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383" name="TextBox 383"/>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384" name="Freeform 384"/>
            <p:cNvSpPr/>
            <p:nvPr/>
          </p:nvSpPr>
          <p:spPr>
            <a:xfrm>
              <a:off x="7677460" y="5393631"/>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385" name="Freeform 385"/>
            <p:cNvSpPr/>
            <p:nvPr/>
          </p:nvSpPr>
          <p:spPr>
            <a:xfrm>
              <a:off x="7197256" y="5309556"/>
              <a:ext cx="140624" cy="192967"/>
            </a:xfrm>
            <a:custGeom>
              <a:avLst/>
              <a:gdLst/>
              <a:ahLst/>
              <a:cxnLst/>
              <a:rect l="l" t="t" r="r" b="b"/>
              <a:pathLst>
                <a:path w="140624" h="192967">
                  <a:moveTo>
                    <a:pt x="0" y="0"/>
                  </a:moveTo>
                  <a:lnTo>
                    <a:pt x="140624" y="0"/>
                  </a:lnTo>
                  <a:lnTo>
                    <a:pt x="140624" y="192966"/>
                  </a:lnTo>
                  <a:lnTo>
                    <a:pt x="0" y="1929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386" name="Group 386"/>
            <p:cNvGrpSpPr/>
            <p:nvPr/>
          </p:nvGrpSpPr>
          <p:grpSpPr>
            <a:xfrm>
              <a:off x="6241641" y="4778871"/>
              <a:ext cx="836540" cy="427083"/>
              <a:chOff x="0" y="0"/>
              <a:chExt cx="3090396" cy="1577757"/>
            </a:xfrm>
          </p:grpSpPr>
          <p:sp>
            <p:nvSpPr>
              <p:cNvPr id="387" name="Freeform 387"/>
              <p:cNvSpPr/>
              <p:nvPr/>
            </p:nvSpPr>
            <p:spPr>
              <a:xfrm>
                <a:off x="0" y="0"/>
                <a:ext cx="3090396" cy="1577757"/>
              </a:xfrm>
              <a:custGeom>
                <a:avLst/>
                <a:gdLst/>
                <a:ahLst/>
                <a:cxnLst/>
                <a:rect l="l" t="t" r="r" b="b"/>
                <a:pathLst>
                  <a:path w="3090396" h="1577757">
                    <a:moveTo>
                      <a:pt x="266645" y="0"/>
                    </a:moveTo>
                    <a:lnTo>
                      <a:pt x="2823752" y="0"/>
                    </a:lnTo>
                    <a:cubicBezTo>
                      <a:pt x="2971015" y="0"/>
                      <a:pt x="3090396" y="119381"/>
                      <a:pt x="3090396" y="266645"/>
                    </a:cubicBezTo>
                    <a:lnTo>
                      <a:pt x="3090396" y="1311112"/>
                    </a:lnTo>
                    <a:cubicBezTo>
                      <a:pt x="3090396" y="1458376"/>
                      <a:pt x="2971015" y="1577757"/>
                      <a:pt x="2823752" y="1577757"/>
                    </a:cubicBezTo>
                    <a:lnTo>
                      <a:pt x="266645" y="1577757"/>
                    </a:lnTo>
                    <a:cubicBezTo>
                      <a:pt x="119381" y="1577757"/>
                      <a:pt x="0" y="1458376"/>
                      <a:pt x="0" y="1311112"/>
                    </a:cubicBezTo>
                    <a:lnTo>
                      <a:pt x="0" y="266645"/>
                    </a:lnTo>
                    <a:cubicBezTo>
                      <a:pt x="0" y="119381"/>
                      <a:pt x="119381" y="0"/>
                      <a:pt x="266645" y="0"/>
                    </a:cubicBezTo>
                    <a:close/>
                  </a:path>
                </a:pathLst>
              </a:custGeom>
              <a:solidFill>
                <a:srgbClr val="019D97"/>
              </a:solidFill>
            </p:spPr>
            <p:txBody>
              <a:bodyPr/>
              <a:lstStyle/>
              <a:p>
                <a:endParaRPr lang="en-PH"/>
              </a:p>
            </p:txBody>
          </p:sp>
          <p:sp>
            <p:nvSpPr>
              <p:cNvPr id="388" name="TextBox 388"/>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389" name="Group 389"/>
            <p:cNvGrpSpPr/>
            <p:nvPr/>
          </p:nvGrpSpPr>
          <p:grpSpPr>
            <a:xfrm>
              <a:off x="6498182" y="4939891"/>
              <a:ext cx="138976" cy="57116"/>
              <a:chOff x="0" y="0"/>
              <a:chExt cx="910857" cy="374341"/>
            </a:xfrm>
          </p:grpSpPr>
          <p:sp>
            <p:nvSpPr>
              <p:cNvPr id="390" name="Freeform 390"/>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391" name="TextBox 391"/>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392" name="Freeform 392"/>
            <p:cNvSpPr/>
            <p:nvPr/>
          </p:nvSpPr>
          <p:spPr>
            <a:xfrm>
              <a:off x="6421547" y="4912147"/>
              <a:ext cx="89283" cy="94230"/>
            </a:xfrm>
            <a:custGeom>
              <a:avLst/>
              <a:gdLst/>
              <a:ahLst/>
              <a:cxnLst/>
              <a:rect l="l" t="t" r="r" b="b"/>
              <a:pathLst>
                <a:path w="89283" h="94230">
                  <a:moveTo>
                    <a:pt x="0" y="0"/>
                  </a:moveTo>
                  <a:lnTo>
                    <a:pt x="89283" y="0"/>
                  </a:lnTo>
                  <a:lnTo>
                    <a:pt x="89283" y="94231"/>
                  </a:lnTo>
                  <a:lnTo>
                    <a:pt x="0" y="9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393" name="Group 393"/>
            <p:cNvGrpSpPr/>
            <p:nvPr/>
          </p:nvGrpSpPr>
          <p:grpSpPr>
            <a:xfrm>
              <a:off x="6644305" y="5077705"/>
              <a:ext cx="138976" cy="57116"/>
              <a:chOff x="0" y="0"/>
              <a:chExt cx="910857" cy="374341"/>
            </a:xfrm>
          </p:grpSpPr>
          <p:sp>
            <p:nvSpPr>
              <p:cNvPr id="394" name="Freeform 394"/>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395" name="TextBox 395"/>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396" name="Freeform 396"/>
            <p:cNvSpPr/>
            <p:nvPr/>
          </p:nvSpPr>
          <p:spPr>
            <a:xfrm>
              <a:off x="6567670" y="5049962"/>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397" name="Group 397"/>
            <p:cNvGrpSpPr/>
            <p:nvPr/>
          </p:nvGrpSpPr>
          <p:grpSpPr>
            <a:xfrm>
              <a:off x="6833068" y="4958263"/>
              <a:ext cx="138976" cy="57116"/>
              <a:chOff x="0" y="0"/>
              <a:chExt cx="910857" cy="374341"/>
            </a:xfrm>
          </p:grpSpPr>
          <p:sp>
            <p:nvSpPr>
              <p:cNvPr id="398" name="Freeform 398"/>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399" name="TextBox 399"/>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400" name="Freeform 400"/>
            <p:cNvSpPr/>
            <p:nvPr/>
          </p:nvSpPr>
          <p:spPr>
            <a:xfrm>
              <a:off x="6756433" y="4930520"/>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401" name="Freeform 401"/>
            <p:cNvSpPr/>
            <p:nvPr/>
          </p:nvSpPr>
          <p:spPr>
            <a:xfrm>
              <a:off x="6276229" y="4846444"/>
              <a:ext cx="140624" cy="192967"/>
            </a:xfrm>
            <a:custGeom>
              <a:avLst/>
              <a:gdLst/>
              <a:ahLst/>
              <a:cxnLst/>
              <a:rect l="l" t="t" r="r" b="b"/>
              <a:pathLst>
                <a:path w="140624" h="192967">
                  <a:moveTo>
                    <a:pt x="0" y="0"/>
                  </a:moveTo>
                  <a:lnTo>
                    <a:pt x="140624" y="0"/>
                  </a:lnTo>
                  <a:lnTo>
                    <a:pt x="140624" y="192967"/>
                  </a:lnTo>
                  <a:lnTo>
                    <a:pt x="0" y="1929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402" name="Group 402"/>
            <p:cNvGrpSpPr/>
            <p:nvPr/>
          </p:nvGrpSpPr>
          <p:grpSpPr>
            <a:xfrm>
              <a:off x="7085492" y="4784887"/>
              <a:ext cx="907490" cy="437519"/>
              <a:chOff x="0" y="0"/>
              <a:chExt cx="3272541" cy="1577757"/>
            </a:xfrm>
          </p:grpSpPr>
          <p:sp>
            <p:nvSpPr>
              <p:cNvPr id="403" name="Freeform 403"/>
              <p:cNvSpPr/>
              <p:nvPr/>
            </p:nvSpPr>
            <p:spPr>
              <a:xfrm>
                <a:off x="0" y="0"/>
                <a:ext cx="3272541" cy="1577757"/>
              </a:xfrm>
              <a:custGeom>
                <a:avLst/>
                <a:gdLst/>
                <a:ahLst/>
                <a:cxnLst/>
                <a:rect l="l" t="t" r="r" b="b"/>
                <a:pathLst>
                  <a:path w="3272541" h="1577757">
                    <a:moveTo>
                      <a:pt x="245798" y="0"/>
                    </a:moveTo>
                    <a:lnTo>
                      <a:pt x="3026743" y="0"/>
                    </a:lnTo>
                    <a:cubicBezTo>
                      <a:pt x="3162494" y="0"/>
                      <a:pt x="3272541" y="110047"/>
                      <a:pt x="3272541" y="245798"/>
                    </a:cubicBezTo>
                    <a:lnTo>
                      <a:pt x="3272541" y="1331959"/>
                    </a:lnTo>
                    <a:cubicBezTo>
                      <a:pt x="3272541" y="1467709"/>
                      <a:pt x="3162494" y="1577757"/>
                      <a:pt x="3026743" y="1577757"/>
                    </a:cubicBezTo>
                    <a:lnTo>
                      <a:pt x="245798" y="1577757"/>
                    </a:lnTo>
                    <a:cubicBezTo>
                      <a:pt x="110047" y="1577757"/>
                      <a:pt x="0" y="1467709"/>
                      <a:pt x="0" y="1331959"/>
                    </a:cubicBezTo>
                    <a:lnTo>
                      <a:pt x="0" y="245798"/>
                    </a:lnTo>
                    <a:cubicBezTo>
                      <a:pt x="0" y="110047"/>
                      <a:pt x="110047" y="0"/>
                      <a:pt x="245798" y="0"/>
                    </a:cubicBezTo>
                    <a:close/>
                  </a:path>
                </a:pathLst>
              </a:custGeom>
              <a:solidFill>
                <a:srgbClr val="FF1495"/>
              </a:solidFill>
            </p:spPr>
            <p:txBody>
              <a:bodyPr/>
              <a:lstStyle/>
              <a:p>
                <a:endParaRPr lang="en-PH"/>
              </a:p>
            </p:txBody>
          </p:sp>
          <p:sp>
            <p:nvSpPr>
              <p:cNvPr id="404" name="TextBox 404"/>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405" name="Group 405"/>
            <p:cNvGrpSpPr/>
            <p:nvPr/>
          </p:nvGrpSpPr>
          <p:grpSpPr>
            <a:xfrm>
              <a:off x="7266891" y="4949842"/>
              <a:ext cx="142372" cy="58511"/>
              <a:chOff x="0" y="0"/>
              <a:chExt cx="910857" cy="374341"/>
            </a:xfrm>
          </p:grpSpPr>
          <p:sp>
            <p:nvSpPr>
              <p:cNvPr id="406" name="Freeform 406"/>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407" name="TextBox 407"/>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408" name="Freeform 408"/>
            <p:cNvSpPr/>
            <p:nvPr/>
          </p:nvSpPr>
          <p:spPr>
            <a:xfrm>
              <a:off x="7188383" y="4921420"/>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409" name="Group 409"/>
            <p:cNvGrpSpPr/>
            <p:nvPr/>
          </p:nvGrpSpPr>
          <p:grpSpPr>
            <a:xfrm>
              <a:off x="7416585" y="5091024"/>
              <a:ext cx="142372" cy="58511"/>
              <a:chOff x="0" y="0"/>
              <a:chExt cx="910857" cy="374341"/>
            </a:xfrm>
          </p:grpSpPr>
          <p:sp>
            <p:nvSpPr>
              <p:cNvPr id="410" name="Freeform 410"/>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411" name="TextBox 411"/>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412" name="Freeform 412"/>
            <p:cNvSpPr/>
            <p:nvPr/>
          </p:nvSpPr>
          <p:spPr>
            <a:xfrm>
              <a:off x="7338077" y="5062602"/>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413" name="Group 413"/>
            <p:cNvGrpSpPr/>
            <p:nvPr/>
          </p:nvGrpSpPr>
          <p:grpSpPr>
            <a:xfrm>
              <a:off x="7609960" y="4968663"/>
              <a:ext cx="142372" cy="58511"/>
              <a:chOff x="0" y="0"/>
              <a:chExt cx="910857" cy="374341"/>
            </a:xfrm>
          </p:grpSpPr>
          <p:sp>
            <p:nvSpPr>
              <p:cNvPr id="414" name="Freeform 414"/>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415" name="TextBox 415"/>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416" name="Freeform 416"/>
            <p:cNvSpPr/>
            <p:nvPr/>
          </p:nvSpPr>
          <p:spPr>
            <a:xfrm>
              <a:off x="7531452" y="4940242"/>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417" name="Freeform 417"/>
            <p:cNvSpPr/>
            <p:nvPr/>
          </p:nvSpPr>
          <p:spPr>
            <a:xfrm>
              <a:off x="7799167" y="4853486"/>
              <a:ext cx="144061" cy="197682"/>
            </a:xfrm>
            <a:custGeom>
              <a:avLst/>
              <a:gdLst/>
              <a:ahLst/>
              <a:cxnLst/>
              <a:rect l="l" t="t" r="r" b="b"/>
              <a:pathLst>
                <a:path w="144061" h="197682">
                  <a:moveTo>
                    <a:pt x="0" y="0"/>
                  </a:moveTo>
                  <a:lnTo>
                    <a:pt x="144061" y="0"/>
                  </a:lnTo>
                  <a:lnTo>
                    <a:pt x="144061" y="197682"/>
                  </a:lnTo>
                  <a:lnTo>
                    <a:pt x="0" y="197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418" name="Freeform 418"/>
            <p:cNvSpPr/>
            <p:nvPr/>
          </p:nvSpPr>
          <p:spPr>
            <a:xfrm>
              <a:off x="8130085" y="4702023"/>
              <a:ext cx="374926" cy="514478"/>
            </a:xfrm>
            <a:custGeom>
              <a:avLst/>
              <a:gdLst/>
              <a:ahLst/>
              <a:cxnLst/>
              <a:rect l="l" t="t" r="r" b="b"/>
              <a:pathLst>
                <a:path w="374926" h="514478">
                  <a:moveTo>
                    <a:pt x="0" y="0"/>
                  </a:moveTo>
                  <a:lnTo>
                    <a:pt x="374926" y="0"/>
                  </a:lnTo>
                  <a:lnTo>
                    <a:pt x="374926" y="514478"/>
                  </a:lnTo>
                  <a:lnTo>
                    <a:pt x="0" y="514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419" name="TextBox 419"/>
            <p:cNvSpPr txBox="1"/>
            <p:nvPr/>
          </p:nvSpPr>
          <p:spPr>
            <a:xfrm>
              <a:off x="6449456" y="5406821"/>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420" name="TextBox 420"/>
            <p:cNvSpPr txBox="1"/>
            <p:nvPr/>
          </p:nvSpPr>
          <p:spPr>
            <a:xfrm>
              <a:off x="6928487" y="5249246"/>
              <a:ext cx="195543" cy="42917"/>
            </a:xfrm>
            <a:prstGeom prst="rect">
              <a:avLst/>
            </a:prstGeom>
          </p:spPr>
          <p:txBody>
            <a:bodyPr lIns="0" tIns="0" rIns="0" bIns="0" rtlCol="0" anchor="t">
              <a:spAutoFit/>
            </a:bodyPr>
            <a:lstStyle/>
            <a:p>
              <a:pPr algn="ctr">
                <a:lnSpc>
                  <a:spcPts val="295"/>
                </a:lnSpc>
              </a:pPr>
              <a:r>
                <a:rPr lang="en-US" sz="164" b="1">
                  <a:solidFill>
                    <a:srgbClr val="2D3240"/>
                  </a:solidFill>
                  <a:latin typeface="Poppins Bold"/>
                  <a:ea typeface="Poppins Bold"/>
                  <a:cs typeface="Poppins Bold"/>
                  <a:sym typeface="Poppins Bold"/>
                </a:rPr>
                <a:t>Regional ISP</a:t>
              </a:r>
            </a:p>
          </p:txBody>
        </p:sp>
        <p:sp>
          <p:nvSpPr>
            <p:cNvPr id="421" name="TextBox 421"/>
            <p:cNvSpPr txBox="1"/>
            <p:nvPr/>
          </p:nvSpPr>
          <p:spPr>
            <a:xfrm>
              <a:off x="6599150" y="5548003"/>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422" name="TextBox 422"/>
            <p:cNvSpPr txBox="1"/>
            <p:nvPr/>
          </p:nvSpPr>
          <p:spPr>
            <a:xfrm>
              <a:off x="6792525" y="5425642"/>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423" name="TextBox 423"/>
            <p:cNvSpPr txBox="1"/>
            <p:nvPr/>
          </p:nvSpPr>
          <p:spPr>
            <a:xfrm>
              <a:off x="7446058" y="5412849"/>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424" name="TextBox 424"/>
            <p:cNvSpPr txBox="1"/>
            <p:nvPr/>
          </p:nvSpPr>
          <p:spPr>
            <a:xfrm>
              <a:off x="7184091" y="5257998"/>
              <a:ext cx="190879" cy="42120"/>
            </a:xfrm>
            <a:prstGeom prst="rect">
              <a:avLst/>
            </a:prstGeom>
          </p:spPr>
          <p:txBody>
            <a:bodyPr lIns="0" tIns="0" rIns="0" bIns="0" rtlCol="0" anchor="t">
              <a:spAutoFit/>
            </a:bodyPr>
            <a:lstStyle/>
            <a:p>
              <a:pPr algn="ctr">
                <a:lnSpc>
                  <a:spcPts val="288"/>
                </a:lnSpc>
              </a:pPr>
              <a:r>
                <a:rPr lang="en-US" sz="160" b="1">
                  <a:solidFill>
                    <a:srgbClr val="2D3240"/>
                  </a:solidFill>
                  <a:latin typeface="Poppins Bold"/>
                  <a:ea typeface="Poppins Bold"/>
                  <a:cs typeface="Poppins Bold"/>
                  <a:sym typeface="Poppins Bold"/>
                </a:rPr>
                <a:t>Regional ISP</a:t>
              </a:r>
            </a:p>
          </p:txBody>
        </p:sp>
        <p:sp>
          <p:nvSpPr>
            <p:cNvPr id="425" name="TextBox 425"/>
            <p:cNvSpPr txBox="1"/>
            <p:nvPr/>
          </p:nvSpPr>
          <p:spPr>
            <a:xfrm>
              <a:off x="7592181" y="5550663"/>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426" name="TextBox 426"/>
            <p:cNvSpPr txBox="1"/>
            <p:nvPr/>
          </p:nvSpPr>
          <p:spPr>
            <a:xfrm>
              <a:off x="7780943" y="5431221"/>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427" name="TextBox 427"/>
            <p:cNvSpPr txBox="1"/>
            <p:nvPr/>
          </p:nvSpPr>
          <p:spPr>
            <a:xfrm>
              <a:off x="6525031" y="4949737"/>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428" name="TextBox 428"/>
            <p:cNvSpPr txBox="1"/>
            <p:nvPr/>
          </p:nvSpPr>
          <p:spPr>
            <a:xfrm>
              <a:off x="6263064" y="4794886"/>
              <a:ext cx="190879" cy="42120"/>
            </a:xfrm>
            <a:prstGeom prst="rect">
              <a:avLst/>
            </a:prstGeom>
          </p:spPr>
          <p:txBody>
            <a:bodyPr lIns="0" tIns="0" rIns="0" bIns="0" rtlCol="0" anchor="t">
              <a:spAutoFit/>
            </a:bodyPr>
            <a:lstStyle/>
            <a:p>
              <a:pPr algn="ctr">
                <a:lnSpc>
                  <a:spcPts val="288"/>
                </a:lnSpc>
              </a:pPr>
              <a:r>
                <a:rPr lang="en-US" sz="160" b="1">
                  <a:solidFill>
                    <a:srgbClr val="2D3240"/>
                  </a:solidFill>
                  <a:latin typeface="Poppins Bold"/>
                  <a:ea typeface="Poppins Bold"/>
                  <a:cs typeface="Poppins Bold"/>
                  <a:sym typeface="Poppins Bold"/>
                </a:rPr>
                <a:t>Regional ISP</a:t>
              </a:r>
            </a:p>
          </p:txBody>
        </p:sp>
        <p:sp>
          <p:nvSpPr>
            <p:cNvPr id="429" name="TextBox 429"/>
            <p:cNvSpPr txBox="1"/>
            <p:nvPr/>
          </p:nvSpPr>
          <p:spPr>
            <a:xfrm>
              <a:off x="6671154" y="5087552"/>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430" name="TextBox 430"/>
            <p:cNvSpPr txBox="1"/>
            <p:nvPr/>
          </p:nvSpPr>
          <p:spPr>
            <a:xfrm>
              <a:off x="6859916" y="4968110"/>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431" name="TextBox 431"/>
            <p:cNvSpPr txBox="1"/>
            <p:nvPr/>
          </p:nvSpPr>
          <p:spPr>
            <a:xfrm>
              <a:off x="7294396" y="4960162"/>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432" name="TextBox 432"/>
            <p:cNvSpPr txBox="1"/>
            <p:nvPr/>
          </p:nvSpPr>
          <p:spPr>
            <a:xfrm>
              <a:off x="7773426" y="4802587"/>
              <a:ext cx="195543" cy="42917"/>
            </a:xfrm>
            <a:prstGeom prst="rect">
              <a:avLst/>
            </a:prstGeom>
          </p:spPr>
          <p:txBody>
            <a:bodyPr lIns="0" tIns="0" rIns="0" bIns="0" rtlCol="0" anchor="t">
              <a:spAutoFit/>
            </a:bodyPr>
            <a:lstStyle/>
            <a:p>
              <a:pPr algn="ctr">
                <a:lnSpc>
                  <a:spcPts val="295"/>
                </a:lnSpc>
              </a:pPr>
              <a:r>
                <a:rPr lang="en-US" sz="164" b="1">
                  <a:solidFill>
                    <a:srgbClr val="2D3240"/>
                  </a:solidFill>
                  <a:latin typeface="Poppins Bold"/>
                  <a:ea typeface="Poppins Bold"/>
                  <a:cs typeface="Poppins Bold"/>
                  <a:sym typeface="Poppins Bold"/>
                </a:rPr>
                <a:t>Regional ISP</a:t>
              </a:r>
            </a:p>
          </p:txBody>
        </p:sp>
        <p:sp>
          <p:nvSpPr>
            <p:cNvPr id="433" name="TextBox 433"/>
            <p:cNvSpPr txBox="1"/>
            <p:nvPr/>
          </p:nvSpPr>
          <p:spPr>
            <a:xfrm>
              <a:off x="7444089" y="5101344"/>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434" name="TextBox 434"/>
            <p:cNvSpPr txBox="1"/>
            <p:nvPr/>
          </p:nvSpPr>
          <p:spPr>
            <a:xfrm>
              <a:off x="7637464" y="4978983"/>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435" name="TextBox 435"/>
            <p:cNvSpPr txBox="1"/>
            <p:nvPr/>
          </p:nvSpPr>
          <p:spPr>
            <a:xfrm>
              <a:off x="8136904" y="4625249"/>
              <a:ext cx="368953" cy="72529"/>
            </a:xfrm>
            <a:prstGeom prst="rect">
              <a:avLst/>
            </a:prstGeom>
          </p:spPr>
          <p:txBody>
            <a:bodyPr lIns="0" tIns="0" rIns="0" bIns="0" rtlCol="0" anchor="t">
              <a:spAutoFit/>
            </a:bodyPr>
            <a:lstStyle/>
            <a:p>
              <a:pPr algn="ctr">
                <a:lnSpc>
                  <a:spcPts val="558"/>
                </a:lnSpc>
              </a:pPr>
              <a:r>
                <a:rPr lang="en-US" sz="310" b="1">
                  <a:solidFill>
                    <a:srgbClr val="2D3240"/>
                  </a:solidFill>
                  <a:latin typeface="Poppins Bold"/>
                  <a:ea typeface="Poppins Bold"/>
                  <a:cs typeface="Poppins Bold"/>
                  <a:sym typeface="Poppins Bold"/>
                </a:rPr>
                <a:t>Backbone ISP</a:t>
              </a:r>
            </a:p>
          </p:txBody>
        </p:sp>
        <p:grpSp>
          <p:nvGrpSpPr>
            <p:cNvPr id="436" name="Group 436"/>
            <p:cNvGrpSpPr/>
            <p:nvPr/>
          </p:nvGrpSpPr>
          <p:grpSpPr>
            <a:xfrm>
              <a:off x="8944833" y="1235097"/>
              <a:ext cx="2437881" cy="1181874"/>
              <a:chOff x="0" y="0"/>
              <a:chExt cx="9006168" cy="4366152"/>
            </a:xfrm>
          </p:grpSpPr>
          <p:sp>
            <p:nvSpPr>
              <p:cNvPr id="437" name="Freeform 437"/>
              <p:cNvSpPr/>
              <p:nvPr/>
            </p:nvSpPr>
            <p:spPr>
              <a:xfrm>
                <a:off x="0" y="0"/>
                <a:ext cx="9006167" cy="4366152"/>
              </a:xfrm>
              <a:custGeom>
                <a:avLst/>
                <a:gdLst/>
                <a:ahLst/>
                <a:cxnLst/>
                <a:rect l="l" t="t" r="r" b="b"/>
                <a:pathLst>
                  <a:path w="9006167" h="4366152">
                    <a:moveTo>
                      <a:pt x="91497" y="0"/>
                    </a:moveTo>
                    <a:lnTo>
                      <a:pt x="8914671" y="0"/>
                    </a:lnTo>
                    <a:cubicBezTo>
                      <a:pt x="8938937" y="0"/>
                      <a:pt x="8962210" y="9640"/>
                      <a:pt x="8979368" y="26799"/>
                    </a:cubicBezTo>
                    <a:cubicBezTo>
                      <a:pt x="8996528" y="43958"/>
                      <a:pt x="9006167" y="67231"/>
                      <a:pt x="9006167" y="91497"/>
                    </a:cubicBezTo>
                    <a:lnTo>
                      <a:pt x="9006167" y="4274655"/>
                    </a:lnTo>
                    <a:cubicBezTo>
                      <a:pt x="9006167" y="4298921"/>
                      <a:pt x="8996528" y="4322194"/>
                      <a:pt x="8979368" y="4339353"/>
                    </a:cubicBezTo>
                    <a:cubicBezTo>
                      <a:pt x="8962210" y="4356512"/>
                      <a:pt x="8938937" y="4366152"/>
                      <a:pt x="8914671" y="4366152"/>
                    </a:cubicBezTo>
                    <a:lnTo>
                      <a:pt x="91497" y="4366152"/>
                    </a:lnTo>
                    <a:cubicBezTo>
                      <a:pt x="67231" y="4366152"/>
                      <a:pt x="43958" y="4356512"/>
                      <a:pt x="26799" y="4339353"/>
                    </a:cubicBezTo>
                    <a:cubicBezTo>
                      <a:pt x="9640" y="4322194"/>
                      <a:pt x="0" y="4298921"/>
                      <a:pt x="0" y="4274655"/>
                    </a:cubicBezTo>
                    <a:lnTo>
                      <a:pt x="0" y="91497"/>
                    </a:lnTo>
                    <a:cubicBezTo>
                      <a:pt x="0" y="67231"/>
                      <a:pt x="9640" y="43958"/>
                      <a:pt x="26799" y="26799"/>
                    </a:cubicBezTo>
                    <a:cubicBezTo>
                      <a:pt x="43958" y="9640"/>
                      <a:pt x="67231" y="0"/>
                      <a:pt x="91497" y="0"/>
                    </a:cubicBezTo>
                    <a:close/>
                  </a:path>
                </a:pathLst>
              </a:custGeom>
              <a:solidFill>
                <a:srgbClr val="FEF7E7"/>
              </a:solidFill>
            </p:spPr>
            <p:txBody>
              <a:bodyPr/>
              <a:lstStyle/>
              <a:p>
                <a:endParaRPr lang="en-PH"/>
              </a:p>
            </p:txBody>
          </p:sp>
          <p:sp>
            <p:nvSpPr>
              <p:cNvPr id="438" name="TextBox 438"/>
              <p:cNvSpPr txBox="1"/>
              <p:nvPr/>
            </p:nvSpPr>
            <p:spPr>
              <a:xfrm>
                <a:off x="0" y="-28575"/>
                <a:ext cx="9006168" cy="4394727"/>
              </a:xfrm>
              <a:prstGeom prst="rect">
                <a:avLst/>
              </a:prstGeom>
            </p:spPr>
            <p:txBody>
              <a:bodyPr lIns="50800" tIns="50800" rIns="50800" bIns="50800" rtlCol="0" anchor="ctr"/>
              <a:lstStyle/>
              <a:p>
                <a:pPr algn="ctr">
                  <a:lnSpc>
                    <a:spcPts val="2595"/>
                  </a:lnSpc>
                </a:pPr>
                <a:endParaRPr/>
              </a:p>
            </p:txBody>
          </p:sp>
        </p:grpSp>
        <p:grpSp>
          <p:nvGrpSpPr>
            <p:cNvPr id="439" name="Group 439"/>
            <p:cNvGrpSpPr/>
            <p:nvPr/>
          </p:nvGrpSpPr>
          <p:grpSpPr>
            <a:xfrm>
              <a:off x="9029357" y="1877725"/>
              <a:ext cx="907490" cy="437519"/>
              <a:chOff x="0" y="0"/>
              <a:chExt cx="3272541" cy="1577757"/>
            </a:xfrm>
          </p:grpSpPr>
          <p:sp>
            <p:nvSpPr>
              <p:cNvPr id="440" name="Freeform 440"/>
              <p:cNvSpPr/>
              <p:nvPr/>
            </p:nvSpPr>
            <p:spPr>
              <a:xfrm>
                <a:off x="0" y="0"/>
                <a:ext cx="3272541" cy="1577757"/>
              </a:xfrm>
              <a:custGeom>
                <a:avLst/>
                <a:gdLst/>
                <a:ahLst/>
                <a:cxnLst/>
                <a:rect l="l" t="t" r="r" b="b"/>
                <a:pathLst>
                  <a:path w="3272541" h="1577757">
                    <a:moveTo>
                      <a:pt x="245798" y="0"/>
                    </a:moveTo>
                    <a:lnTo>
                      <a:pt x="3026743" y="0"/>
                    </a:lnTo>
                    <a:cubicBezTo>
                      <a:pt x="3162494" y="0"/>
                      <a:pt x="3272541" y="110047"/>
                      <a:pt x="3272541" y="245798"/>
                    </a:cubicBezTo>
                    <a:lnTo>
                      <a:pt x="3272541" y="1331959"/>
                    </a:lnTo>
                    <a:cubicBezTo>
                      <a:pt x="3272541" y="1467709"/>
                      <a:pt x="3162494" y="1577757"/>
                      <a:pt x="3026743" y="1577757"/>
                    </a:cubicBezTo>
                    <a:lnTo>
                      <a:pt x="245798" y="1577757"/>
                    </a:lnTo>
                    <a:cubicBezTo>
                      <a:pt x="110047" y="1577757"/>
                      <a:pt x="0" y="1467709"/>
                      <a:pt x="0" y="1331959"/>
                    </a:cubicBezTo>
                    <a:lnTo>
                      <a:pt x="0" y="245798"/>
                    </a:lnTo>
                    <a:cubicBezTo>
                      <a:pt x="0" y="110047"/>
                      <a:pt x="110047" y="0"/>
                      <a:pt x="245798" y="0"/>
                    </a:cubicBezTo>
                    <a:close/>
                  </a:path>
                </a:pathLst>
              </a:custGeom>
              <a:solidFill>
                <a:srgbClr val="FF1495"/>
              </a:solidFill>
            </p:spPr>
            <p:txBody>
              <a:bodyPr/>
              <a:lstStyle/>
              <a:p>
                <a:endParaRPr lang="en-PH"/>
              </a:p>
            </p:txBody>
          </p:sp>
          <p:sp>
            <p:nvSpPr>
              <p:cNvPr id="441" name="TextBox 441"/>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442" name="Group 442"/>
            <p:cNvGrpSpPr/>
            <p:nvPr/>
          </p:nvGrpSpPr>
          <p:grpSpPr>
            <a:xfrm>
              <a:off x="9210756" y="2042680"/>
              <a:ext cx="142372" cy="58511"/>
              <a:chOff x="0" y="0"/>
              <a:chExt cx="910857" cy="374341"/>
            </a:xfrm>
          </p:grpSpPr>
          <p:sp>
            <p:nvSpPr>
              <p:cNvPr id="443" name="Freeform 443"/>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444" name="TextBox 444"/>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445" name="Freeform 445"/>
            <p:cNvSpPr/>
            <p:nvPr/>
          </p:nvSpPr>
          <p:spPr>
            <a:xfrm>
              <a:off x="9132248" y="2014259"/>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446" name="Group 446"/>
            <p:cNvGrpSpPr/>
            <p:nvPr/>
          </p:nvGrpSpPr>
          <p:grpSpPr>
            <a:xfrm>
              <a:off x="9360449" y="2183862"/>
              <a:ext cx="142372" cy="58511"/>
              <a:chOff x="0" y="0"/>
              <a:chExt cx="910857" cy="374341"/>
            </a:xfrm>
          </p:grpSpPr>
          <p:sp>
            <p:nvSpPr>
              <p:cNvPr id="447" name="Freeform 447"/>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448" name="TextBox 448"/>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449" name="Freeform 449"/>
            <p:cNvSpPr/>
            <p:nvPr/>
          </p:nvSpPr>
          <p:spPr>
            <a:xfrm>
              <a:off x="9281941" y="2155441"/>
              <a:ext cx="91465" cy="96533"/>
            </a:xfrm>
            <a:custGeom>
              <a:avLst/>
              <a:gdLst/>
              <a:ahLst/>
              <a:cxnLst/>
              <a:rect l="l" t="t" r="r" b="b"/>
              <a:pathLst>
                <a:path w="91465" h="96533">
                  <a:moveTo>
                    <a:pt x="0" y="0"/>
                  </a:moveTo>
                  <a:lnTo>
                    <a:pt x="91465" y="0"/>
                  </a:lnTo>
                  <a:lnTo>
                    <a:pt x="91465" y="96532"/>
                  </a:lnTo>
                  <a:lnTo>
                    <a:pt x="0" y="965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450" name="Group 450"/>
            <p:cNvGrpSpPr/>
            <p:nvPr/>
          </p:nvGrpSpPr>
          <p:grpSpPr>
            <a:xfrm>
              <a:off x="9553824" y="2061502"/>
              <a:ext cx="142372" cy="58511"/>
              <a:chOff x="0" y="0"/>
              <a:chExt cx="910857" cy="374341"/>
            </a:xfrm>
          </p:grpSpPr>
          <p:sp>
            <p:nvSpPr>
              <p:cNvPr id="451" name="Freeform 451"/>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452" name="TextBox 452"/>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453" name="Freeform 453"/>
            <p:cNvSpPr/>
            <p:nvPr/>
          </p:nvSpPr>
          <p:spPr>
            <a:xfrm>
              <a:off x="9475316" y="2033080"/>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454" name="Freeform 454"/>
            <p:cNvSpPr/>
            <p:nvPr/>
          </p:nvSpPr>
          <p:spPr>
            <a:xfrm>
              <a:off x="9743032" y="1946324"/>
              <a:ext cx="144061" cy="197682"/>
            </a:xfrm>
            <a:custGeom>
              <a:avLst/>
              <a:gdLst/>
              <a:ahLst/>
              <a:cxnLst/>
              <a:rect l="l" t="t" r="r" b="b"/>
              <a:pathLst>
                <a:path w="144061" h="197682">
                  <a:moveTo>
                    <a:pt x="0" y="0"/>
                  </a:moveTo>
                  <a:lnTo>
                    <a:pt x="144060" y="0"/>
                  </a:lnTo>
                  <a:lnTo>
                    <a:pt x="144060" y="197682"/>
                  </a:lnTo>
                  <a:lnTo>
                    <a:pt x="0" y="197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455" name="Group 455"/>
            <p:cNvGrpSpPr/>
            <p:nvPr/>
          </p:nvGrpSpPr>
          <p:grpSpPr>
            <a:xfrm>
              <a:off x="9951471" y="1888161"/>
              <a:ext cx="836540" cy="427083"/>
              <a:chOff x="0" y="0"/>
              <a:chExt cx="3090396" cy="1577757"/>
            </a:xfrm>
          </p:grpSpPr>
          <p:sp>
            <p:nvSpPr>
              <p:cNvPr id="456" name="Freeform 456"/>
              <p:cNvSpPr/>
              <p:nvPr/>
            </p:nvSpPr>
            <p:spPr>
              <a:xfrm>
                <a:off x="0" y="0"/>
                <a:ext cx="3090396" cy="1577757"/>
              </a:xfrm>
              <a:custGeom>
                <a:avLst/>
                <a:gdLst/>
                <a:ahLst/>
                <a:cxnLst/>
                <a:rect l="l" t="t" r="r" b="b"/>
                <a:pathLst>
                  <a:path w="3090396" h="1577757">
                    <a:moveTo>
                      <a:pt x="266645" y="0"/>
                    </a:moveTo>
                    <a:lnTo>
                      <a:pt x="2823752" y="0"/>
                    </a:lnTo>
                    <a:cubicBezTo>
                      <a:pt x="2971015" y="0"/>
                      <a:pt x="3090396" y="119381"/>
                      <a:pt x="3090396" y="266645"/>
                    </a:cubicBezTo>
                    <a:lnTo>
                      <a:pt x="3090396" y="1311112"/>
                    </a:lnTo>
                    <a:cubicBezTo>
                      <a:pt x="3090396" y="1458376"/>
                      <a:pt x="2971015" y="1577757"/>
                      <a:pt x="2823752" y="1577757"/>
                    </a:cubicBezTo>
                    <a:lnTo>
                      <a:pt x="266645" y="1577757"/>
                    </a:lnTo>
                    <a:cubicBezTo>
                      <a:pt x="119381" y="1577757"/>
                      <a:pt x="0" y="1458376"/>
                      <a:pt x="0" y="1311112"/>
                    </a:cubicBezTo>
                    <a:lnTo>
                      <a:pt x="0" y="266645"/>
                    </a:lnTo>
                    <a:cubicBezTo>
                      <a:pt x="0" y="119381"/>
                      <a:pt x="119381" y="0"/>
                      <a:pt x="266645" y="0"/>
                    </a:cubicBezTo>
                    <a:close/>
                  </a:path>
                </a:pathLst>
              </a:custGeom>
              <a:solidFill>
                <a:srgbClr val="019D97"/>
              </a:solidFill>
            </p:spPr>
            <p:txBody>
              <a:bodyPr/>
              <a:lstStyle/>
              <a:p>
                <a:endParaRPr lang="en-PH"/>
              </a:p>
            </p:txBody>
          </p:sp>
          <p:sp>
            <p:nvSpPr>
              <p:cNvPr id="457" name="TextBox 457"/>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458" name="Group 458"/>
            <p:cNvGrpSpPr/>
            <p:nvPr/>
          </p:nvGrpSpPr>
          <p:grpSpPr>
            <a:xfrm>
              <a:off x="10208013" y="2049181"/>
              <a:ext cx="138976" cy="57116"/>
              <a:chOff x="0" y="0"/>
              <a:chExt cx="910857" cy="374341"/>
            </a:xfrm>
          </p:grpSpPr>
          <p:sp>
            <p:nvSpPr>
              <p:cNvPr id="459" name="Freeform 459"/>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460" name="TextBox 460"/>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461" name="Freeform 461"/>
            <p:cNvSpPr/>
            <p:nvPr/>
          </p:nvSpPr>
          <p:spPr>
            <a:xfrm>
              <a:off x="10131378" y="2021438"/>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462" name="Group 462"/>
            <p:cNvGrpSpPr/>
            <p:nvPr/>
          </p:nvGrpSpPr>
          <p:grpSpPr>
            <a:xfrm>
              <a:off x="10354136" y="2186996"/>
              <a:ext cx="138976" cy="57116"/>
              <a:chOff x="0" y="0"/>
              <a:chExt cx="910857" cy="374341"/>
            </a:xfrm>
          </p:grpSpPr>
          <p:sp>
            <p:nvSpPr>
              <p:cNvPr id="463" name="Freeform 463"/>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464" name="TextBox 464"/>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465" name="Freeform 465"/>
            <p:cNvSpPr/>
            <p:nvPr/>
          </p:nvSpPr>
          <p:spPr>
            <a:xfrm>
              <a:off x="10277501" y="2159252"/>
              <a:ext cx="89283" cy="94230"/>
            </a:xfrm>
            <a:custGeom>
              <a:avLst/>
              <a:gdLst/>
              <a:ahLst/>
              <a:cxnLst/>
              <a:rect l="l" t="t" r="r" b="b"/>
              <a:pathLst>
                <a:path w="89283" h="94230">
                  <a:moveTo>
                    <a:pt x="0" y="0"/>
                  </a:moveTo>
                  <a:lnTo>
                    <a:pt x="89283" y="0"/>
                  </a:lnTo>
                  <a:lnTo>
                    <a:pt x="89283" y="94231"/>
                  </a:lnTo>
                  <a:lnTo>
                    <a:pt x="0" y="9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466" name="Group 466"/>
            <p:cNvGrpSpPr/>
            <p:nvPr/>
          </p:nvGrpSpPr>
          <p:grpSpPr>
            <a:xfrm>
              <a:off x="10542899" y="2067554"/>
              <a:ext cx="138976" cy="57116"/>
              <a:chOff x="0" y="0"/>
              <a:chExt cx="910857" cy="374341"/>
            </a:xfrm>
          </p:grpSpPr>
          <p:sp>
            <p:nvSpPr>
              <p:cNvPr id="467" name="Freeform 467"/>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468" name="TextBox 468"/>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469" name="Freeform 469"/>
            <p:cNvSpPr/>
            <p:nvPr/>
          </p:nvSpPr>
          <p:spPr>
            <a:xfrm>
              <a:off x="10466263" y="2039810"/>
              <a:ext cx="89283" cy="94230"/>
            </a:xfrm>
            <a:custGeom>
              <a:avLst/>
              <a:gdLst/>
              <a:ahLst/>
              <a:cxnLst/>
              <a:rect l="l" t="t" r="r" b="b"/>
              <a:pathLst>
                <a:path w="89283" h="94230">
                  <a:moveTo>
                    <a:pt x="0" y="0"/>
                  </a:moveTo>
                  <a:lnTo>
                    <a:pt x="89284" y="0"/>
                  </a:lnTo>
                  <a:lnTo>
                    <a:pt x="89284" y="94231"/>
                  </a:lnTo>
                  <a:lnTo>
                    <a:pt x="0" y="9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470" name="Freeform 470"/>
            <p:cNvSpPr/>
            <p:nvPr/>
          </p:nvSpPr>
          <p:spPr>
            <a:xfrm>
              <a:off x="9986059" y="1955735"/>
              <a:ext cx="140624" cy="192967"/>
            </a:xfrm>
            <a:custGeom>
              <a:avLst/>
              <a:gdLst/>
              <a:ahLst/>
              <a:cxnLst/>
              <a:rect l="l" t="t" r="r" b="b"/>
              <a:pathLst>
                <a:path w="140624" h="192967">
                  <a:moveTo>
                    <a:pt x="0" y="0"/>
                  </a:moveTo>
                  <a:lnTo>
                    <a:pt x="140625" y="0"/>
                  </a:lnTo>
                  <a:lnTo>
                    <a:pt x="140625" y="192966"/>
                  </a:lnTo>
                  <a:lnTo>
                    <a:pt x="0" y="1929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471" name="Group 471"/>
            <p:cNvGrpSpPr/>
            <p:nvPr/>
          </p:nvGrpSpPr>
          <p:grpSpPr>
            <a:xfrm>
              <a:off x="9030444" y="1425050"/>
              <a:ext cx="836540" cy="427083"/>
              <a:chOff x="0" y="0"/>
              <a:chExt cx="3090396" cy="1577757"/>
            </a:xfrm>
          </p:grpSpPr>
          <p:sp>
            <p:nvSpPr>
              <p:cNvPr id="472" name="Freeform 472"/>
              <p:cNvSpPr/>
              <p:nvPr/>
            </p:nvSpPr>
            <p:spPr>
              <a:xfrm>
                <a:off x="0" y="0"/>
                <a:ext cx="3090396" cy="1577757"/>
              </a:xfrm>
              <a:custGeom>
                <a:avLst/>
                <a:gdLst/>
                <a:ahLst/>
                <a:cxnLst/>
                <a:rect l="l" t="t" r="r" b="b"/>
                <a:pathLst>
                  <a:path w="3090396" h="1577757">
                    <a:moveTo>
                      <a:pt x="266645" y="0"/>
                    </a:moveTo>
                    <a:lnTo>
                      <a:pt x="2823752" y="0"/>
                    </a:lnTo>
                    <a:cubicBezTo>
                      <a:pt x="2971015" y="0"/>
                      <a:pt x="3090396" y="119381"/>
                      <a:pt x="3090396" y="266645"/>
                    </a:cubicBezTo>
                    <a:lnTo>
                      <a:pt x="3090396" y="1311112"/>
                    </a:lnTo>
                    <a:cubicBezTo>
                      <a:pt x="3090396" y="1458376"/>
                      <a:pt x="2971015" y="1577757"/>
                      <a:pt x="2823752" y="1577757"/>
                    </a:cubicBezTo>
                    <a:lnTo>
                      <a:pt x="266645" y="1577757"/>
                    </a:lnTo>
                    <a:cubicBezTo>
                      <a:pt x="119381" y="1577757"/>
                      <a:pt x="0" y="1458376"/>
                      <a:pt x="0" y="1311112"/>
                    </a:cubicBezTo>
                    <a:lnTo>
                      <a:pt x="0" y="266645"/>
                    </a:lnTo>
                    <a:cubicBezTo>
                      <a:pt x="0" y="119381"/>
                      <a:pt x="119381" y="0"/>
                      <a:pt x="266645" y="0"/>
                    </a:cubicBezTo>
                    <a:close/>
                  </a:path>
                </a:pathLst>
              </a:custGeom>
              <a:solidFill>
                <a:srgbClr val="019D97"/>
              </a:solidFill>
            </p:spPr>
            <p:txBody>
              <a:bodyPr/>
              <a:lstStyle/>
              <a:p>
                <a:endParaRPr lang="en-PH"/>
              </a:p>
            </p:txBody>
          </p:sp>
          <p:sp>
            <p:nvSpPr>
              <p:cNvPr id="473" name="TextBox 473"/>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474" name="Group 474"/>
            <p:cNvGrpSpPr/>
            <p:nvPr/>
          </p:nvGrpSpPr>
          <p:grpSpPr>
            <a:xfrm>
              <a:off x="9286986" y="1586070"/>
              <a:ext cx="138976" cy="57116"/>
              <a:chOff x="0" y="0"/>
              <a:chExt cx="910857" cy="374341"/>
            </a:xfrm>
          </p:grpSpPr>
          <p:sp>
            <p:nvSpPr>
              <p:cNvPr id="475" name="Freeform 475"/>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476" name="TextBox 476"/>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477" name="Freeform 477"/>
            <p:cNvSpPr/>
            <p:nvPr/>
          </p:nvSpPr>
          <p:spPr>
            <a:xfrm>
              <a:off x="9210351" y="1558327"/>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478" name="Group 478"/>
            <p:cNvGrpSpPr/>
            <p:nvPr/>
          </p:nvGrpSpPr>
          <p:grpSpPr>
            <a:xfrm>
              <a:off x="9433109" y="1723884"/>
              <a:ext cx="138976" cy="57116"/>
              <a:chOff x="0" y="0"/>
              <a:chExt cx="910857" cy="374341"/>
            </a:xfrm>
          </p:grpSpPr>
          <p:sp>
            <p:nvSpPr>
              <p:cNvPr id="479" name="Freeform 479"/>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480" name="TextBox 480"/>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481" name="Freeform 481"/>
            <p:cNvSpPr/>
            <p:nvPr/>
          </p:nvSpPr>
          <p:spPr>
            <a:xfrm>
              <a:off x="9356474" y="1696141"/>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482" name="Group 482"/>
            <p:cNvGrpSpPr/>
            <p:nvPr/>
          </p:nvGrpSpPr>
          <p:grpSpPr>
            <a:xfrm>
              <a:off x="9621872" y="1604443"/>
              <a:ext cx="138976" cy="57116"/>
              <a:chOff x="0" y="0"/>
              <a:chExt cx="910857" cy="374341"/>
            </a:xfrm>
          </p:grpSpPr>
          <p:sp>
            <p:nvSpPr>
              <p:cNvPr id="483" name="Freeform 483"/>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484" name="TextBox 484"/>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485" name="Freeform 485"/>
            <p:cNvSpPr/>
            <p:nvPr/>
          </p:nvSpPr>
          <p:spPr>
            <a:xfrm>
              <a:off x="9545236" y="1576699"/>
              <a:ext cx="89283" cy="94230"/>
            </a:xfrm>
            <a:custGeom>
              <a:avLst/>
              <a:gdLst/>
              <a:ahLst/>
              <a:cxnLst/>
              <a:rect l="l" t="t" r="r" b="b"/>
              <a:pathLst>
                <a:path w="89283" h="94230">
                  <a:moveTo>
                    <a:pt x="0" y="0"/>
                  </a:moveTo>
                  <a:lnTo>
                    <a:pt x="89284" y="0"/>
                  </a:lnTo>
                  <a:lnTo>
                    <a:pt x="89284"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486" name="Freeform 486"/>
            <p:cNvSpPr/>
            <p:nvPr/>
          </p:nvSpPr>
          <p:spPr>
            <a:xfrm>
              <a:off x="9065033" y="1492623"/>
              <a:ext cx="140624" cy="192967"/>
            </a:xfrm>
            <a:custGeom>
              <a:avLst/>
              <a:gdLst/>
              <a:ahLst/>
              <a:cxnLst/>
              <a:rect l="l" t="t" r="r" b="b"/>
              <a:pathLst>
                <a:path w="140624" h="192967">
                  <a:moveTo>
                    <a:pt x="0" y="0"/>
                  </a:moveTo>
                  <a:lnTo>
                    <a:pt x="140624" y="0"/>
                  </a:lnTo>
                  <a:lnTo>
                    <a:pt x="140624" y="192967"/>
                  </a:lnTo>
                  <a:lnTo>
                    <a:pt x="0" y="1929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487" name="Group 487"/>
            <p:cNvGrpSpPr/>
            <p:nvPr/>
          </p:nvGrpSpPr>
          <p:grpSpPr>
            <a:xfrm>
              <a:off x="9874296" y="1431066"/>
              <a:ext cx="907490" cy="437519"/>
              <a:chOff x="0" y="0"/>
              <a:chExt cx="3272541" cy="1577757"/>
            </a:xfrm>
          </p:grpSpPr>
          <p:sp>
            <p:nvSpPr>
              <p:cNvPr id="488" name="Freeform 488"/>
              <p:cNvSpPr/>
              <p:nvPr/>
            </p:nvSpPr>
            <p:spPr>
              <a:xfrm>
                <a:off x="0" y="0"/>
                <a:ext cx="3272541" cy="1577757"/>
              </a:xfrm>
              <a:custGeom>
                <a:avLst/>
                <a:gdLst/>
                <a:ahLst/>
                <a:cxnLst/>
                <a:rect l="l" t="t" r="r" b="b"/>
                <a:pathLst>
                  <a:path w="3272541" h="1577757">
                    <a:moveTo>
                      <a:pt x="245798" y="0"/>
                    </a:moveTo>
                    <a:lnTo>
                      <a:pt x="3026743" y="0"/>
                    </a:lnTo>
                    <a:cubicBezTo>
                      <a:pt x="3162494" y="0"/>
                      <a:pt x="3272541" y="110047"/>
                      <a:pt x="3272541" y="245798"/>
                    </a:cubicBezTo>
                    <a:lnTo>
                      <a:pt x="3272541" y="1331959"/>
                    </a:lnTo>
                    <a:cubicBezTo>
                      <a:pt x="3272541" y="1467709"/>
                      <a:pt x="3162494" y="1577757"/>
                      <a:pt x="3026743" y="1577757"/>
                    </a:cubicBezTo>
                    <a:lnTo>
                      <a:pt x="245798" y="1577757"/>
                    </a:lnTo>
                    <a:cubicBezTo>
                      <a:pt x="110047" y="1577757"/>
                      <a:pt x="0" y="1467709"/>
                      <a:pt x="0" y="1331959"/>
                    </a:cubicBezTo>
                    <a:lnTo>
                      <a:pt x="0" y="245798"/>
                    </a:lnTo>
                    <a:cubicBezTo>
                      <a:pt x="0" y="110047"/>
                      <a:pt x="110047" y="0"/>
                      <a:pt x="245798" y="0"/>
                    </a:cubicBezTo>
                    <a:close/>
                  </a:path>
                </a:pathLst>
              </a:custGeom>
              <a:solidFill>
                <a:srgbClr val="FF1495"/>
              </a:solidFill>
            </p:spPr>
            <p:txBody>
              <a:bodyPr/>
              <a:lstStyle/>
              <a:p>
                <a:endParaRPr lang="en-PH"/>
              </a:p>
            </p:txBody>
          </p:sp>
          <p:sp>
            <p:nvSpPr>
              <p:cNvPr id="489" name="TextBox 489"/>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490" name="Group 490"/>
            <p:cNvGrpSpPr/>
            <p:nvPr/>
          </p:nvGrpSpPr>
          <p:grpSpPr>
            <a:xfrm>
              <a:off x="10055695" y="1596021"/>
              <a:ext cx="142372" cy="58511"/>
              <a:chOff x="0" y="0"/>
              <a:chExt cx="910857" cy="374341"/>
            </a:xfrm>
          </p:grpSpPr>
          <p:sp>
            <p:nvSpPr>
              <p:cNvPr id="491" name="Freeform 491"/>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492" name="TextBox 492"/>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493" name="Freeform 493"/>
            <p:cNvSpPr/>
            <p:nvPr/>
          </p:nvSpPr>
          <p:spPr>
            <a:xfrm>
              <a:off x="9977187" y="1567600"/>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494" name="Group 494"/>
            <p:cNvGrpSpPr/>
            <p:nvPr/>
          </p:nvGrpSpPr>
          <p:grpSpPr>
            <a:xfrm>
              <a:off x="10205388" y="1737203"/>
              <a:ext cx="142372" cy="58511"/>
              <a:chOff x="0" y="0"/>
              <a:chExt cx="910857" cy="374341"/>
            </a:xfrm>
          </p:grpSpPr>
          <p:sp>
            <p:nvSpPr>
              <p:cNvPr id="495" name="Freeform 495"/>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496" name="TextBox 496"/>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497" name="Freeform 497"/>
            <p:cNvSpPr/>
            <p:nvPr/>
          </p:nvSpPr>
          <p:spPr>
            <a:xfrm>
              <a:off x="10126881" y="1708782"/>
              <a:ext cx="91465" cy="96533"/>
            </a:xfrm>
            <a:custGeom>
              <a:avLst/>
              <a:gdLst/>
              <a:ahLst/>
              <a:cxnLst/>
              <a:rect l="l" t="t" r="r" b="b"/>
              <a:pathLst>
                <a:path w="91465" h="96533">
                  <a:moveTo>
                    <a:pt x="0" y="0"/>
                  </a:moveTo>
                  <a:lnTo>
                    <a:pt x="91465" y="0"/>
                  </a:lnTo>
                  <a:lnTo>
                    <a:pt x="91465" y="96532"/>
                  </a:lnTo>
                  <a:lnTo>
                    <a:pt x="0" y="965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498" name="Group 498"/>
            <p:cNvGrpSpPr/>
            <p:nvPr/>
          </p:nvGrpSpPr>
          <p:grpSpPr>
            <a:xfrm>
              <a:off x="10398763" y="1614843"/>
              <a:ext cx="142372" cy="58511"/>
              <a:chOff x="0" y="0"/>
              <a:chExt cx="910857" cy="374341"/>
            </a:xfrm>
          </p:grpSpPr>
          <p:sp>
            <p:nvSpPr>
              <p:cNvPr id="499" name="Freeform 499"/>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500" name="TextBox 500"/>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501" name="Freeform 501"/>
            <p:cNvSpPr/>
            <p:nvPr/>
          </p:nvSpPr>
          <p:spPr>
            <a:xfrm>
              <a:off x="10320256" y="1586421"/>
              <a:ext cx="91465" cy="96533"/>
            </a:xfrm>
            <a:custGeom>
              <a:avLst/>
              <a:gdLst/>
              <a:ahLst/>
              <a:cxnLst/>
              <a:rect l="l" t="t" r="r" b="b"/>
              <a:pathLst>
                <a:path w="91465" h="96533">
                  <a:moveTo>
                    <a:pt x="0" y="0"/>
                  </a:moveTo>
                  <a:lnTo>
                    <a:pt x="91464" y="0"/>
                  </a:lnTo>
                  <a:lnTo>
                    <a:pt x="91464"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502" name="Freeform 502"/>
            <p:cNvSpPr/>
            <p:nvPr/>
          </p:nvSpPr>
          <p:spPr>
            <a:xfrm>
              <a:off x="10587971" y="1499665"/>
              <a:ext cx="144061" cy="197682"/>
            </a:xfrm>
            <a:custGeom>
              <a:avLst/>
              <a:gdLst/>
              <a:ahLst/>
              <a:cxnLst/>
              <a:rect l="l" t="t" r="r" b="b"/>
              <a:pathLst>
                <a:path w="144061" h="197682">
                  <a:moveTo>
                    <a:pt x="0" y="0"/>
                  </a:moveTo>
                  <a:lnTo>
                    <a:pt x="144061" y="0"/>
                  </a:lnTo>
                  <a:lnTo>
                    <a:pt x="144061" y="197682"/>
                  </a:lnTo>
                  <a:lnTo>
                    <a:pt x="0" y="197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503" name="Freeform 503"/>
            <p:cNvSpPr/>
            <p:nvPr/>
          </p:nvSpPr>
          <p:spPr>
            <a:xfrm>
              <a:off x="10918889" y="1348203"/>
              <a:ext cx="374926" cy="514478"/>
            </a:xfrm>
            <a:custGeom>
              <a:avLst/>
              <a:gdLst/>
              <a:ahLst/>
              <a:cxnLst/>
              <a:rect l="l" t="t" r="r" b="b"/>
              <a:pathLst>
                <a:path w="374926" h="514478">
                  <a:moveTo>
                    <a:pt x="0" y="0"/>
                  </a:moveTo>
                  <a:lnTo>
                    <a:pt x="374925" y="0"/>
                  </a:lnTo>
                  <a:lnTo>
                    <a:pt x="374925" y="514478"/>
                  </a:lnTo>
                  <a:lnTo>
                    <a:pt x="0" y="514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504" name="TextBox 504"/>
            <p:cNvSpPr txBox="1"/>
            <p:nvPr/>
          </p:nvSpPr>
          <p:spPr>
            <a:xfrm>
              <a:off x="9238260" y="2053000"/>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505" name="TextBox 505"/>
            <p:cNvSpPr txBox="1"/>
            <p:nvPr/>
          </p:nvSpPr>
          <p:spPr>
            <a:xfrm>
              <a:off x="9717291" y="1895425"/>
              <a:ext cx="195543" cy="42917"/>
            </a:xfrm>
            <a:prstGeom prst="rect">
              <a:avLst/>
            </a:prstGeom>
          </p:spPr>
          <p:txBody>
            <a:bodyPr lIns="0" tIns="0" rIns="0" bIns="0" rtlCol="0" anchor="t">
              <a:spAutoFit/>
            </a:bodyPr>
            <a:lstStyle/>
            <a:p>
              <a:pPr algn="ctr">
                <a:lnSpc>
                  <a:spcPts val="295"/>
                </a:lnSpc>
              </a:pPr>
              <a:r>
                <a:rPr lang="en-US" sz="164" b="1">
                  <a:solidFill>
                    <a:srgbClr val="2D3240"/>
                  </a:solidFill>
                  <a:latin typeface="Poppins Bold"/>
                  <a:ea typeface="Poppins Bold"/>
                  <a:cs typeface="Poppins Bold"/>
                  <a:sym typeface="Poppins Bold"/>
                </a:rPr>
                <a:t>Regional ISP</a:t>
              </a:r>
            </a:p>
          </p:txBody>
        </p:sp>
        <p:sp>
          <p:nvSpPr>
            <p:cNvPr id="506" name="TextBox 506"/>
            <p:cNvSpPr txBox="1"/>
            <p:nvPr/>
          </p:nvSpPr>
          <p:spPr>
            <a:xfrm>
              <a:off x="9387954" y="2194182"/>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507" name="TextBox 507"/>
            <p:cNvSpPr txBox="1"/>
            <p:nvPr/>
          </p:nvSpPr>
          <p:spPr>
            <a:xfrm>
              <a:off x="9581329" y="2071822"/>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508" name="TextBox 508"/>
            <p:cNvSpPr txBox="1"/>
            <p:nvPr/>
          </p:nvSpPr>
          <p:spPr>
            <a:xfrm>
              <a:off x="10234861" y="2059028"/>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509" name="TextBox 509"/>
            <p:cNvSpPr txBox="1"/>
            <p:nvPr/>
          </p:nvSpPr>
          <p:spPr>
            <a:xfrm>
              <a:off x="9972895" y="1904177"/>
              <a:ext cx="190879" cy="42120"/>
            </a:xfrm>
            <a:prstGeom prst="rect">
              <a:avLst/>
            </a:prstGeom>
          </p:spPr>
          <p:txBody>
            <a:bodyPr lIns="0" tIns="0" rIns="0" bIns="0" rtlCol="0" anchor="t">
              <a:spAutoFit/>
            </a:bodyPr>
            <a:lstStyle/>
            <a:p>
              <a:pPr algn="ctr">
                <a:lnSpc>
                  <a:spcPts val="288"/>
                </a:lnSpc>
              </a:pPr>
              <a:r>
                <a:rPr lang="en-US" sz="160" b="1">
                  <a:solidFill>
                    <a:srgbClr val="2D3240"/>
                  </a:solidFill>
                  <a:latin typeface="Poppins Bold"/>
                  <a:ea typeface="Poppins Bold"/>
                  <a:cs typeface="Poppins Bold"/>
                  <a:sym typeface="Poppins Bold"/>
                </a:rPr>
                <a:t>Regional ISP</a:t>
              </a:r>
            </a:p>
          </p:txBody>
        </p:sp>
        <p:sp>
          <p:nvSpPr>
            <p:cNvPr id="510" name="TextBox 510"/>
            <p:cNvSpPr txBox="1"/>
            <p:nvPr/>
          </p:nvSpPr>
          <p:spPr>
            <a:xfrm>
              <a:off x="10380984" y="2196842"/>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511" name="TextBox 511"/>
            <p:cNvSpPr txBox="1"/>
            <p:nvPr/>
          </p:nvSpPr>
          <p:spPr>
            <a:xfrm>
              <a:off x="10569747" y="2077401"/>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512" name="TextBox 512"/>
            <p:cNvSpPr txBox="1"/>
            <p:nvPr/>
          </p:nvSpPr>
          <p:spPr>
            <a:xfrm>
              <a:off x="9313834" y="1595917"/>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513" name="TextBox 513"/>
            <p:cNvSpPr txBox="1"/>
            <p:nvPr/>
          </p:nvSpPr>
          <p:spPr>
            <a:xfrm>
              <a:off x="9051868" y="1441066"/>
              <a:ext cx="190879" cy="42120"/>
            </a:xfrm>
            <a:prstGeom prst="rect">
              <a:avLst/>
            </a:prstGeom>
          </p:spPr>
          <p:txBody>
            <a:bodyPr lIns="0" tIns="0" rIns="0" bIns="0" rtlCol="0" anchor="t">
              <a:spAutoFit/>
            </a:bodyPr>
            <a:lstStyle/>
            <a:p>
              <a:pPr algn="ctr">
                <a:lnSpc>
                  <a:spcPts val="288"/>
                </a:lnSpc>
              </a:pPr>
              <a:r>
                <a:rPr lang="en-US" sz="160" b="1">
                  <a:solidFill>
                    <a:srgbClr val="2D3240"/>
                  </a:solidFill>
                  <a:latin typeface="Poppins Bold"/>
                  <a:ea typeface="Poppins Bold"/>
                  <a:cs typeface="Poppins Bold"/>
                  <a:sym typeface="Poppins Bold"/>
                </a:rPr>
                <a:t>Regional ISP</a:t>
              </a:r>
            </a:p>
          </p:txBody>
        </p:sp>
        <p:sp>
          <p:nvSpPr>
            <p:cNvPr id="514" name="TextBox 514"/>
            <p:cNvSpPr txBox="1"/>
            <p:nvPr/>
          </p:nvSpPr>
          <p:spPr>
            <a:xfrm>
              <a:off x="9459958" y="1733731"/>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515" name="TextBox 515"/>
            <p:cNvSpPr txBox="1"/>
            <p:nvPr/>
          </p:nvSpPr>
          <p:spPr>
            <a:xfrm>
              <a:off x="9648720" y="1614289"/>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516" name="TextBox 516"/>
            <p:cNvSpPr txBox="1"/>
            <p:nvPr/>
          </p:nvSpPr>
          <p:spPr>
            <a:xfrm>
              <a:off x="10083199" y="1606341"/>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517" name="TextBox 517"/>
            <p:cNvSpPr txBox="1"/>
            <p:nvPr/>
          </p:nvSpPr>
          <p:spPr>
            <a:xfrm>
              <a:off x="10562230" y="1448766"/>
              <a:ext cx="195543" cy="42917"/>
            </a:xfrm>
            <a:prstGeom prst="rect">
              <a:avLst/>
            </a:prstGeom>
          </p:spPr>
          <p:txBody>
            <a:bodyPr lIns="0" tIns="0" rIns="0" bIns="0" rtlCol="0" anchor="t">
              <a:spAutoFit/>
            </a:bodyPr>
            <a:lstStyle/>
            <a:p>
              <a:pPr algn="ctr">
                <a:lnSpc>
                  <a:spcPts val="295"/>
                </a:lnSpc>
              </a:pPr>
              <a:r>
                <a:rPr lang="en-US" sz="164" b="1">
                  <a:solidFill>
                    <a:srgbClr val="2D3240"/>
                  </a:solidFill>
                  <a:latin typeface="Poppins Bold"/>
                  <a:ea typeface="Poppins Bold"/>
                  <a:cs typeface="Poppins Bold"/>
                  <a:sym typeface="Poppins Bold"/>
                </a:rPr>
                <a:t>Regional ISP</a:t>
              </a:r>
            </a:p>
          </p:txBody>
        </p:sp>
        <p:sp>
          <p:nvSpPr>
            <p:cNvPr id="518" name="TextBox 518"/>
            <p:cNvSpPr txBox="1"/>
            <p:nvPr/>
          </p:nvSpPr>
          <p:spPr>
            <a:xfrm>
              <a:off x="10232893" y="1747523"/>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519" name="TextBox 519"/>
            <p:cNvSpPr txBox="1"/>
            <p:nvPr/>
          </p:nvSpPr>
          <p:spPr>
            <a:xfrm>
              <a:off x="10426268" y="1625163"/>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520" name="TextBox 520"/>
            <p:cNvSpPr txBox="1"/>
            <p:nvPr/>
          </p:nvSpPr>
          <p:spPr>
            <a:xfrm>
              <a:off x="10925707" y="1271428"/>
              <a:ext cx="368953" cy="72529"/>
            </a:xfrm>
            <a:prstGeom prst="rect">
              <a:avLst/>
            </a:prstGeom>
          </p:spPr>
          <p:txBody>
            <a:bodyPr lIns="0" tIns="0" rIns="0" bIns="0" rtlCol="0" anchor="t">
              <a:spAutoFit/>
            </a:bodyPr>
            <a:lstStyle/>
            <a:p>
              <a:pPr algn="ctr">
                <a:lnSpc>
                  <a:spcPts val="558"/>
                </a:lnSpc>
              </a:pPr>
              <a:r>
                <a:rPr lang="en-US" sz="310" b="1">
                  <a:solidFill>
                    <a:srgbClr val="2D3240"/>
                  </a:solidFill>
                  <a:latin typeface="Poppins Bold"/>
                  <a:ea typeface="Poppins Bold"/>
                  <a:cs typeface="Poppins Bold"/>
                  <a:sym typeface="Poppins Bold"/>
                </a:rPr>
                <a:t>Backbone ISP</a:t>
              </a:r>
            </a:p>
          </p:txBody>
        </p:sp>
        <p:grpSp>
          <p:nvGrpSpPr>
            <p:cNvPr id="521" name="Group 521"/>
            <p:cNvGrpSpPr/>
            <p:nvPr/>
          </p:nvGrpSpPr>
          <p:grpSpPr>
            <a:xfrm>
              <a:off x="9236030" y="3407044"/>
              <a:ext cx="2437881" cy="1181874"/>
              <a:chOff x="0" y="0"/>
              <a:chExt cx="9006168" cy="4366152"/>
            </a:xfrm>
          </p:grpSpPr>
          <p:sp>
            <p:nvSpPr>
              <p:cNvPr id="522" name="Freeform 522"/>
              <p:cNvSpPr/>
              <p:nvPr/>
            </p:nvSpPr>
            <p:spPr>
              <a:xfrm>
                <a:off x="0" y="0"/>
                <a:ext cx="9006167" cy="4366152"/>
              </a:xfrm>
              <a:custGeom>
                <a:avLst/>
                <a:gdLst/>
                <a:ahLst/>
                <a:cxnLst/>
                <a:rect l="l" t="t" r="r" b="b"/>
                <a:pathLst>
                  <a:path w="9006167" h="4366152">
                    <a:moveTo>
                      <a:pt x="91497" y="0"/>
                    </a:moveTo>
                    <a:lnTo>
                      <a:pt x="8914671" y="0"/>
                    </a:lnTo>
                    <a:cubicBezTo>
                      <a:pt x="8938937" y="0"/>
                      <a:pt x="8962210" y="9640"/>
                      <a:pt x="8979368" y="26799"/>
                    </a:cubicBezTo>
                    <a:cubicBezTo>
                      <a:pt x="8996528" y="43958"/>
                      <a:pt x="9006167" y="67231"/>
                      <a:pt x="9006167" y="91497"/>
                    </a:cubicBezTo>
                    <a:lnTo>
                      <a:pt x="9006167" y="4274655"/>
                    </a:lnTo>
                    <a:cubicBezTo>
                      <a:pt x="9006167" y="4298921"/>
                      <a:pt x="8996528" y="4322194"/>
                      <a:pt x="8979368" y="4339353"/>
                    </a:cubicBezTo>
                    <a:cubicBezTo>
                      <a:pt x="8962210" y="4356512"/>
                      <a:pt x="8938937" y="4366152"/>
                      <a:pt x="8914671" y="4366152"/>
                    </a:cubicBezTo>
                    <a:lnTo>
                      <a:pt x="91497" y="4366152"/>
                    </a:lnTo>
                    <a:cubicBezTo>
                      <a:pt x="67231" y="4366152"/>
                      <a:pt x="43958" y="4356512"/>
                      <a:pt x="26799" y="4339353"/>
                    </a:cubicBezTo>
                    <a:cubicBezTo>
                      <a:pt x="9640" y="4322194"/>
                      <a:pt x="0" y="4298921"/>
                      <a:pt x="0" y="4274655"/>
                    </a:cubicBezTo>
                    <a:lnTo>
                      <a:pt x="0" y="91497"/>
                    </a:lnTo>
                    <a:cubicBezTo>
                      <a:pt x="0" y="67231"/>
                      <a:pt x="9640" y="43958"/>
                      <a:pt x="26799" y="26799"/>
                    </a:cubicBezTo>
                    <a:cubicBezTo>
                      <a:pt x="43958" y="9640"/>
                      <a:pt x="67231" y="0"/>
                      <a:pt x="91497" y="0"/>
                    </a:cubicBezTo>
                    <a:close/>
                  </a:path>
                </a:pathLst>
              </a:custGeom>
              <a:solidFill>
                <a:srgbClr val="FEF7E7"/>
              </a:solidFill>
            </p:spPr>
            <p:txBody>
              <a:bodyPr/>
              <a:lstStyle/>
              <a:p>
                <a:endParaRPr lang="en-PH"/>
              </a:p>
            </p:txBody>
          </p:sp>
          <p:sp>
            <p:nvSpPr>
              <p:cNvPr id="523" name="TextBox 523"/>
              <p:cNvSpPr txBox="1"/>
              <p:nvPr/>
            </p:nvSpPr>
            <p:spPr>
              <a:xfrm>
                <a:off x="0" y="-28575"/>
                <a:ext cx="9006168" cy="4394727"/>
              </a:xfrm>
              <a:prstGeom prst="rect">
                <a:avLst/>
              </a:prstGeom>
            </p:spPr>
            <p:txBody>
              <a:bodyPr lIns="50800" tIns="50800" rIns="50800" bIns="50800" rtlCol="0" anchor="ctr"/>
              <a:lstStyle/>
              <a:p>
                <a:pPr algn="ctr">
                  <a:lnSpc>
                    <a:spcPts val="2595"/>
                  </a:lnSpc>
                </a:pPr>
                <a:endParaRPr/>
              </a:p>
            </p:txBody>
          </p:sp>
        </p:grpSp>
        <p:grpSp>
          <p:nvGrpSpPr>
            <p:cNvPr id="524" name="Group 524"/>
            <p:cNvGrpSpPr/>
            <p:nvPr/>
          </p:nvGrpSpPr>
          <p:grpSpPr>
            <a:xfrm>
              <a:off x="9320554" y="4049672"/>
              <a:ext cx="907490" cy="437519"/>
              <a:chOff x="0" y="0"/>
              <a:chExt cx="3272541" cy="1577757"/>
            </a:xfrm>
          </p:grpSpPr>
          <p:sp>
            <p:nvSpPr>
              <p:cNvPr id="525" name="Freeform 525"/>
              <p:cNvSpPr/>
              <p:nvPr/>
            </p:nvSpPr>
            <p:spPr>
              <a:xfrm>
                <a:off x="0" y="0"/>
                <a:ext cx="3272541" cy="1577757"/>
              </a:xfrm>
              <a:custGeom>
                <a:avLst/>
                <a:gdLst/>
                <a:ahLst/>
                <a:cxnLst/>
                <a:rect l="l" t="t" r="r" b="b"/>
                <a:pathLst>
                  <a:path w="3272541" h="1577757">
                    <a:moveTo>
                      <a:pt x="245798" y="0"/>
                    </a:moveTo>
                    <a:lnTo>
                      <a:pt x="3026743" y="0"/>
                    </a:lnTo>
                    <a:cubicBezTo>
                      <a:pt x="3162494" y="0"/>
                      <a:pt x="3272541" y="110047"/>
                      <a:pt x="3272541" y="245798"/>
                    </a:cubicBezTo>
                    <a:lnTo>
                      <a:pt x="3272541" y="1331959"/>
                    </a:lnTo>
                    <a:cubicBezTo>
                      <a:pt x="3272541" y="1467709"/>
                      <a:pt x="3162494" y="1577757"/>
                      <a:pt x="3026743" y="1577757"/>
                    </a:cubicBezTo>
                    <a:lnTo>
                      <a:pt x="245798" y="1577757"/>
                    </a:lnTo>
                    <a:cubicBezTo>
                      <a:pt x="110047" y="1577757"/>
                      <a:pt x="0" y="1467709"/>
                      <a:pt x="0" y="1331959"/>
                    </a:cubicBezTo>
                    <a:lnTo>
                      <a:pt x="0" y="245798"/>
                    </a:lnTo>
                    <a:cubicBezTo>
                      <a:pt x="0" y="110047"/>
                      <a:pt x="110047" y="0"/>
                      <a:pt x="245798" y="0"/>
                    </a:cubicBezTo>
                    <a:close/>
                  </a:path>
                </a:pathLst>
              </a:custGeom>
              <a:solidFill>
                <a:srgbClr val="FF1495"/>
              </a:solidFill>
            </p:spPr>
            <p:txBody>
              <a:bodyPr/>
              <a:lstStyle/>
              <a:p>
                <a:endParaRPr lang="en-PH"/>
              </a:p>
            </p:txBody>
          </p:sp>
          <p:sp>
            <p:nvSpPr>
              <p:cNvPr id="526" name="TextBox 526"/>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527" name="Group 527"/>
            <p:cNvGrpSpPr/>
            <p:nvPr/>
          </p:nvGrpSpPr>
          <p:grpSpPr>
            <a:xfrm>
              <a:off x="9501952" y="4214627"/>
              <a:ext cx="142372" cy="58511"/>
              <a:chOff x="0" y="0"/>
              <a:chExt cx="910857" cy="374341"/>
            </a:xfrm>
          </p:grpSpPr>
          <p:sp>
            <p:nvSpPr>
              <p:cNvPr id="528" name="Freeform 528"/>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529" name="TextBox 529"/>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530" name="Freeform 530"/>
            <p:cNvSpPr/>
            <p:nvPr/>
          </p:nvSpPr>
          <p:spPr>
            <a:xfrm>
              <a:off x="9423445" y="4186205"/>
              <a:ext cx="91465" cy="96533"/>
            </a:xfrm>
            <a:custGeom>
              <a:avLst/>
              <a:gdLst/>
              <a:ahLst/>
              <a:cxnLst/>
              <a:rect l="l" t="t" r="r" b="b"/>
              <a:pathLst>
                <a:path w="91465" h="96533">
                  <a:moveTo>
                    <a:pt x="0" y="0"/>
                  </a:moveTo>
                  <a:lnTo>
                    <a:pt x="91464" y="0"/>
                  </a:lnTo>
                  <a:lnTo>
                    <a:pt x="91464"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531" name="Group 531"/>
            <p:cNvGrpSpPr/>
            <p:nvPr/>
          </p:nvGrpSpPr>
          <p:grpSpPr>
            <a:xfrm>
              <a:off x="9651646" y="4355809"/>
              <a:ext cx="142372" cy="58511"/>
              <a:chOff x="0" y="0"/>
              <a:chExt cx="910857" cy="374341"/>
            </a:xfrm>
          </p:grpSpPr>
          <p:sp>
            <p:nvSpPr>
              <p:cNvPr id="532" name="Freeform 532"/>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533" name="TextBox 533"/>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534" name="Freeform 534"/>
            <p:cNvSpPr/>
            <p:nvPr/>
          </p:nvSpPr>
          <p:spPr>
            <a:xfrm>
              <a:off x="9573138" y="4327387"/>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535" name="Group 535"/>
            <p:cNvGrpSpPr/>
            <p:nvPr/>
          </p:nvGrpSpPr>
          <p:grpSpPr>
            <a:xfrm>
              <a:off x="9845021" y="4233448"/>
              <a:ext cx="142372" cy="58511"/>
              <a:chOff x="0" y="0"/>
              <a:chExt cx="910857" cy="374341"/>
            </a:xfrm>
          </p:grpSpPr>
          <p:sp>
            <p:nvSpPr>
              <p:cNvPr id="536" name="Freeform 536"/>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537" name="TextBox 537"/>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538" name="Freeform 538"/>
            <p:cNvSpPr/>
            <p:nvPr/>
          </p:nvSpPr>
          <p:spPr>
            <a:xfrm>
              <a:off x="9766513" y="4205027"/>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539" name="Freeform 539"/>
            <p:cNvSpPr/>
            <p:nvPr/>
          </p:nvSpPr>
          <p:spPr>
            <a:xfrm>
              <a:off x="10034229" y="4118271"/>
              <a:ext cx="144061" cy="197682"/>
            </a:xfrm>
            <a:custGeom>
              <a:avLst/>
              <a:gdLst/>
              <a:ahLst/>
              <a:cxnLst/>
              <a:rect l="l" t="t" r="r" b="b"/>
              <a:pathLst>
                <a:path w="144061" h="197682">
                  <a:moveTo>
                    <a:pt x="0" y="0"/>
                  </a:moveTo>
                  <a:lnTo>
                    <a:pt x="144060" y="0"/>
                  </a:lnTo>
                  <a:lnTo>
                    <a:pt x="144060" y="197682"/>
                  </a:lnTo>
                  <a:lnTo>
                    <a:pt x="0" y="197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540" name="Group 540"/>
            <p:cNvGrpSpPr/>
            <p:nvPr/>
          </p:nvGrpSpPr>
          <p:grpSpPr>
            <a:xfrm>
              <a:off x="10242668" y="4060108"/>
              <a:ext cx="836540" cy="427083"/>
              <a:chOff x="0" y="0"/>
              <a:chExt cx="3090396" cy="1577757"/>
            </a:xfrm>
          </p:grpSpPr>
          <p:sp>
            <p:nvSpPr>
              <p:cNvPr id="541" name="Freeform 541"/>
              <p:cNvSpPr/>
              <p:nvPr/>
            </p:nvSpPr>
            <p:spPr>
              <a:xfrm>
                <a:off x="0" y="0"/>
                <a:ext cx="3090396" cy="1577757"/>
              </a:xfrm>
              <a:custGeom>
                <a:avLst/>
                <a:gdLst/>
                <a:ahLst/>
                <a:cxnLst/>
                <a:rect l="l" t="t" r="r" b="b"/>
                <a:pathLst>
                  <a:path w="3090396" h="1577757">
                    <a:moveTo>
                      <a:pt x="266645" y="0"/>
                    </a:moveTo>
                    <a:lnTo>
                      <a:pt x="2823752" y="0"/>
                    </a:lnTo>
                    <a:cubicBezTo>
                      <a:pt x="2971015" y="0"/>
                      <a:pt x="3090396" y="119381"/>
                      <a:pt x="3090396" y="266645"/>
                    </a:cubicBezTo>
                    <a:lnTo>
                      <a:pt x="3090396" y="1311112"/>
                    </a:lnTo>
                    <a:cubicBezTo>
                      <a:pt x="3090396" y="1458376"/>
                      <a:pt x="2971015" y="1577757"/>
                      <a:pt x="2823752" y="1577757"/>
                    </a:cubicBezTo>
                    <a:lnTo>
                      <a:pt x="266645" y="1577757"/>
                    </a:lnTo>
                    <a:cubicBezTo>
                      <a:pt x="119381" y="1577757"/>
                      <a:pt x="0" y="1458376"/>
                      <a:pt x="0" y="1311112"/>
                    </a:cubicBezTo>
                    <a:lnTo>
                      <a:pt x="0" y="266645"/>
                    </a:lnTo>
                    <a:cubicBezTo>
                      <a:pt x="0" y="119381"/>
                      <a:pt x="119381" y="0"/>
                      <a:pt x="266645" y="0"/>
                    </a:cubicBezTo>
                    <a:close/>
                  </a:path>
                </a:pathLst>
              </a:custGeom>
              <a:solidFill>
                <a:srgbClr val="019D97"/>
              </a:solidFill>
            </p:spPr>
            <p:txBody>
              <a:bodyPr/>
              <a:lstStyle/>
              <a:p>
                <a:endParaRPr lang="en-PH"/>
              </a:p>
            </p:txBody>
          </p:sp>
          <p:sp>
            <p:nvSpPr>
              <p:cNvPr id="542" name="TextBox 542"/>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543" name="Group 543"/>
            <p:cNvGrpSpPr/>
            <p:nvPr/>
          </p:nvGrpSpPr>
          <p:grpSpPr>
            <a:xfrm>
              <a:off x="10499210" y="4221128"/>
              <a:ext cx="138976" cy="57116"/>
              <a:chOff x="0" y="0"/>
              <a:chExt cx="910857" cy="374341"/>
            </a:xfrm>
          </p:grpSpPr>
          <p:sp>
            <p:nvSpPr>
              <p:cNvPr id="544" name="Freeform 544"/>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545" name="TextBox 545"/>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546" name="Freeform 546"/>
            <p:cNvSpPr/>
            <p:nvPr/>
          </p:nvSpPr>
          <p:spPr>
            <a:xfrm>
              <a:off x="10422574" y="4193384"/>
              <a:ext cx="89283" cy="94230"/>
            </a:xfrm>
            <a:custGeom>
              <a:avLst/>
              <a:gdLst/>
              <a:ahLst/>
              <a:cxnLst/>
              <a:rect l="l" t="t" r="r" b="b"/>
              <a:pathLst>
                <a:path w="89283" h="94230">
                  <a:moveTo>
                    <a:pt x="0" y="0"/>
                  </a:moveTo>
                  <a:lnTo>
                    <a:pt x="89284" y="0"/>
                  </a:lnTo>
                  <a:lnTo>
                    <a:pt x="89284" y="94231"/>
                  </a:lnTo>
                  <a:lnTo>
                    <a:pt x="0" y="9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547" name="Group 547"/>
            <p:cNvGrpSpPr/>
            <p:nvPr/>
          </p:nvGrpSpPr>
          <p:grpSpPr>
            <a:xfrm>
              <a:off x="10645333" y="4358942"/>
              <a:ext cx="138976" cy="57116"/>
              <a:chOff x="0" y="0"/>
              <a:chExt cx="910857" cy="374341"/>
            </a:xfrm>
          </p:grpSpPr>
          <p:sp>
            <p:nvSpPr>
              <p:cNvPr id="548" name="Freeform 548"/>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549" name="TextBox 549"/>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550" name="Freeform 550"/>
            <p:cNvSpPr/>
            <p:nvPr/>
          </p:nvSpPr>
          <p:spPr>
            <a:xfrm>
              <a:off x="10568698" y="4331199"/>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551" name="Group 551"/>
            <p:cNvGrpSpPr/>
            <p:nvPr/>
          </p:nvGrpSpPr>
          <p:grpSpPr>
            <a:xfrm>
              <a:off x="10834095" y="4239501"/>
              <a:ext cx="138976" cy="57116"/>
              <a:chOff x="0" y="0"/>
              <a:chExt cx="910857" cy="374341"/>
            </a:xfrm>
          </p:grpSpPr>
          <p:sp>
            <p:nvSpPr>
              <p:cNvPr id="552" name="Freeform 552"/>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553" name="TextBox 553"/>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554" name="Freeform 554"/>
            <p:cNvSpPr/>
            <p:nvPr/>
          </p:nvSpPr>
          <p:spPr>
            <a:xfrm>
              <a:off x="10757460" y="4211757"/>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555" name="Freeform 555"/>
            <p:cNvSpPr/>
            <p:nvPr/>
          </p:nvSpPr>
          <p:spPr>
            <a:xfrm>
              <a:off x="10277256" y="4127681"/>
              <a:ext cx="140624" cy="192967"/>
            </a:xfrm>
            <a:custGeom>
              <a:avLst/>
              <a:gdLst/>
              <a:ahLst/>
              <a:cxnLst/>
              <a:rect l="l" t="t" r="r" b="b"/>
              <a:pathLst>
                <a:path w="140624" h="192967">
                  <a:moveTo>
                    <a:pt x="0" y="0"/>
                  </a:moveTo>
                  <a:lnTo>
                    <a:pt x="140625" y="0"/>
                  </a:lnTo>
                  <a:lnTo>
                    <a:pt x="140625" y="192967"/>
                  </a:lnTo>
                  <a:lnTo>
                    <a:pt x="0" y="1929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556" name="Group 556"/>
            <p:cNvGrpSpPr/>
            <p:nvPr/>
          </p:nvGrpSpPr>
          <p:grpSpPr>
            <a:xfrm>
              <a:off x="9321641" y="3596996"/>
              <a:ext cx="836540" cy="427083"/>
              <a:chOff x="0" y="0"/>
              <a:chExt cx="3090396" cy="1577757"/>
            </a:xfrm>
          </p:grpSpPr>
          <p:sp>
            <p:nvSpPr>
              <p:cNvPr id="557" name="Freeform 557"/>
              <p:cNvSpPr/>
              <p:nvPr/>
            </p:nvSpPr>
            <p:spPr>
              <a:xfrm>
                <a:off x="0" y="0"/>
                <a:ext cx="3090396" cy="1577757"/>
              </a:xfrm>
              <a:custGeom>
                <a:avLst/>
                <a:gdLst/>
                <a:ahLst/>
                <a:cxnLst/>
                <a:rect l="l" t="t" r="r" b="b"/>
                <a:pathLst>
                  <a:path w="3090396" h="1577757">
                    <a:moveTo>
                      <a:pt x="266645" y="0"/>
                    </a:moveTo>
                    <a:lnTo>
                      <a:pt x="2823752" y="0"/>
                    </a:lnTo>
                    <a:cubicBezTo>
                      <a:pt x="2971015" y="0"/>
                      <a:pt x="3090396" y="119381"/>
                      <a:pt x="3090396" y="266645"/>
                    </a:cubicBezTo>
                    <a:lnTo>
                      <a:pt x="3090396" y="1311112"/>
                    </a:lnTo>
                    <a:cubicBezTo>
                      <a:pt x="3090396" y="1458376"/>
                      <a:pt x="2971015" y="1577757"/>
                      <a:pt x="2823752" y="1577757"/>
                    </a:cubicBezTo>
                    <a:lnTo>
                      <a:pt x="266645" y="1577757"/>
                    </a:lnTo>
                    <a:cubicBezTo>
                      <a:pt x="119381" y="1577757"/>
                      <a:pt x="0" y="1458376"/>
                      <a:pt x="0" y="1311112"/>
                    </a:cubicBezTo>
                    <a:lnTo>
                      <a:pt x="0" y="266645"/>
                    </a:lnTo>
                    <a:cubicBezTo>
                      <a:pt x="0" y="119381"/>
                      <a:pt x="119381" y="0"/>
                      <a:pt x="266645" y="0"/>
                    </a:cubicBezTo>
                    <a:close/>
                  </a:path>
                </a:pathLst>
              </a:custGeom>
              <a:solidFill>
                <a:srgbClr val="019D97"/>
              </a:solidFill>
            </p:spPr>
            <p:txBody>
              <a:bodyPr/>
              <a:lstStyle/>
              <a:p>
                <a:endParaRPr lang="en-PH"/>
              </a:p>
            </p:txBody>
          </p:sp>
          <p:sp>
            <p:nvSpPr>
              <p:cNvPr id="558" name="TextBox 558"/>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559" name="Group 559"/>
            <p:cNvGrpSpPr/>
            <p:nvPr/>
          </p:nvGrpSpPr>
          <p:grpSpPr>
            <a:xfrm>
              <a:off x="9578183" y="3758017"/>
              <a:ext cx="138976" cy="57116"/>
              <a:chOff x="0" y="0"/>
              <a:chExt cx="910857" cy="374341"/>
            </a:xfrm>
          </p:grpSpPr>
          <p:sp>
            <p:nvSpPr>
              <p:cNvPr id="560" name="Freeform 560"/>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561" name="TextBox 561"/>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562" name="Freeform 562"/>
            <p:cNvSpPr/>
            <p:nvPr/>
          </p:nvSpPr>
          <p:spPr>
            <a:xfrm>
              <a:off x="9501548" y="3730273"/>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563" name="Group 563"/>
            <p:cNvGrpSpPr/>
            <p:nvPr/>
          </p:nvGrpSpPr>
          <p:grpSpPr>
            <a:xfrm>
              <a:off x="9724306" y="3895831"/>
              <a:ext cx="138976" cy="57116"/>
              <a:chOff x="0" y="0"/>
              <a:chExt cx="910857" cy="374341"/>
            </a:xfrm>
          </p:grpSpPr>
          <p:sp>
            <p:nvSpPr>
              <p:cNvPr id="564" name="Freeform 564"/>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565" name="TextBox 565"/>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566" name="Freeform 566"/>
            <p:cNvSpPr/>
            <p:nvPr/>
          </p:nvSpPr>
          <p:spPr>
            <a:xfrm>
              <a:off x="9647671" y="3868087"/>
              <a:ext cx="89283" cy="94230"/>
            </a:xfrm>
            <a:custGeom>
              <a:avLst/>
              <a:gdLst/>
              <a:ahLst/>
              <a:cxnLst/>
              <a:rect l="l" t="t" r="r" b="b"/>
              <a:pathLst>
                <a:path w="89283" h="94230">
                  <a:moveTo>
                    <a:pt x="0" y="0"/>
                  </a:moveTo>
                  <a:lnTo>
                    <a:pt x="89283" y="0"/>
                  </a:lnTo>
                  <a:lnTo>
                    <a:pt x="89283" y="94231"/>
                  </a:lnTo>
                  <a:lnTo>
                    <a:pt x="0" y="9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567" name="Group 567"/>
            <p:cNvGrpSpPr/>
            <p:nvPr/>
          </p:nvGrpSpPr>
          <p:grpSpPr>
            <a:xfrm>
              <a:off x="9913068" y="3776389"/>
              <a:ext cx="138976" cy="57116"/>
              <a:chOff x="0" y="0"/>
              <a:chExt cx="910857" cy="374341"/>
            </a:xfrm>
          </p:grpSpPr>
          <p:sp>
            <p:nvSpPr>
              <p:cNvPr id="568" name="Freeform 568"/>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569" name="TextBox 569"/>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570" name="Freeform 570"/>
            <p:cNvSpPr/>
            <p:nvPr/>
          </p:nvSpPr>
          <p:spPr>
            <a:xfrm>
              <a:off x="9836433" y="3748646"/>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571" name="Freeform 571"/>
            <p:cNvSpPr/>
            <p:nvPr/>
          </p:nvSpPr>
          <p:spPr>
            <a:xfrm>
              <a:off x="9356229" y="3664570"/>
              <a:ext cx="140624" cy="192967"/>
            </a:xfrm>
            <a:custGeom>
              <a:avLst/>
              <a:gdLst/>
              <a:ahLst/>
              <a:cxnLst/>
              <a:rect l="l" t="t" r="r" b="b"/>
              <a:pathLst>
                <a:path w="140624" h="192967">
                  <a:moveTo>
                    <a:pt x="0" y="0"/>
                  </a:moveTo>
                  <a:lnTo>
                    <a:pt x="140625" y="0"/>
                  </a:lnTo>
                  <a:lnTo>
                    <a:pt x="140625" y="192967"/>
                  </a:lnTo>
                  <a:lnTo>
                    <a:pt x="0" y="1929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572" name="Group 572"/>
            <p:cNvGrpSpPr/>
            <p:nvPr/>
          </p:nvGrpSpPr>
          <p:grpSpPr>
            <a:xfrm>
              <a:off x="10165493" y="3603013"/>
              <a:ext cx="907490" cy="437519"/>
              <a:chOff x="0" y="0"/>
              <a:chExt cx="3272541" cy="1577757"/>
            </a:xfrm>
          </p:grpSpPr>
          <p:sp>
            <p:nvSpPr>
              <p:cNvPr id="573" name="Freeform 573"/>
              <p:cNvSpPr/>
              <p:nvPr/>
            </p:nvSpPr>
            <p:spPr>
              <a:xfrm>
                <a:off x="0" y="0"/>
                <a:ext cx="3272541" cy="1577757"/>
              </a:xfrm>
              <a:custGeom>
                <a:avLst/>
                <a:gdLst/>
                <a:ahLst/>
                <a:cxnLst/>
                <a:rect l="l" t="t" r="r" b="b"/>
                <a:pathLst>
                  <a:path w="3272541" h="1577757">
                    <a:moveTo>
                      <a:pt x="245798" y="0"/>
                    </a:moveTo>
                    <a:lnTo>
                      <a:pt x="3026743" y="0"/>
                    </a:lnTo>
                    <a:cubicBezTo>
                      <a:pt x="3162494" y="0"/>
                      <a:pt x="3272541" y="110047"/>
                      <a:pt x="3272541" y="245798"/>
                    </a:cubicBezTo>
                    <a:lnTo>
                      <a:pt x="3272541" y="1331959"/>
                    </a:lnTo>
                    <a:cubicBezTo>
                      <a:pt x="3272541" y="1467709"/>
                      <a:pt x="3162494" y="1577757"/>
                      <a:pt x="3026743" y="1577757"/>
                    </a:cubicBezTo>
                    <a:lnTo>
                      <a:pt x="245798" y="1577757"/>
                    </a:lnTo>
                    <a:cubicBezTo>
                      <a:pt x="110047" y="1577757"/>
                      <a:pt x="0" y="1467709"/>
                      <a:pt x="0" y="1331959"/>
                    </a:cubicBezTo>
                    <a:lnTo>
                      <a:pt x="0" y="245798"/>
                    </a:lnTo>
                    <a:cubicBezTo>
                      <a:pt x="0" y="110047"/>
                      <a:pt x="110047" y="0"/>
                      <a:pt x="245798" y="0"/>
                    </a:cubicBezTo>
                    <a:close/>
                  </a:path>
                </a:pathLst>
              </a:custGeom>
              <a:solidFill>
                <a:srgbClr val="FF1495"/>
              </a:solidFill>
            </p:spPr>
            <p:txBody>
              <a:bodyPr/>
              <a:lstStyle/>
              <a:p>
                <a:endParaRPr lang="en-PH"/>
              </a:p>
            </p:txBody>
          </p:sp>
          <p:sp>
            <p:nvSpPr>
              <p:cNvPr id="574" name="TextBox 574"/>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575" name="Group 575"/>
            <p:cNvGrpSpPr/>
            <p:nvPr/>
          </p:nvGrpSpPr>
          <p:grpSpPr>
            <a:xfrm>
              <a:off x="10346892" y="3767968"/>
              <a:ext cx="142372" cy="58511"/>
              <a:chOff x="0" y="0"/>
              <a:chExt cx="910857" cy="374341"/>
            </a:xfrm>
          </p:grpSpPr>
          <p:sp>
            <p:nvSpPr>
              <p:cNvPr id="576" name="Freeform 576"/>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577" name="TextBox 577"/>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578" name="Freeform 578"/>
            <p:cNvSpPr/>
            <p:nvPr/>
          </p:nvSpPr>
          <p:spPr>
            <a:xfrm>
              <a:off x="10268384" y="3739546"/>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579" name="Group 579"/>
            <p:cNvGrpSpPr/>
            <p:nvPr/>
          </p:nvGrpSpPr>
          <p:grpSpPr>
            <a:xfrm>
              <a:off x="10496585" y="3909150"/>
              <a:ext cx="142372" cy="58511"/>
              <a:chOff x="0" y="0"/>
              <a:chExt cx="910857" cy="374341"/>
            </a:xfrm>
          </p:grpSpPr>
          <p:sp>
            <p:nvSpPr>
              <p:cNvPr id="580" name="Freeform 580"/>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581" name="TextBox 581"/>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582" name="Freeform 582"/>
            <p:cNvSpPr/>
            <p:nvPr/>
          </p:nvSpPr>
          <p:spPr>
            <a:xfrm>
              <a:off x="10418077" y="3880728"/>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583" name="Group 583"/>
            <p:cNvGrpSpPr/>
            <p:nvPr/>
          </p:nvGrpSpPr>
          <p:grpSpPr>
            <a:xfrm>
              <a:off x="10689960" y="3786789"/>
              <a:ext cx="142372" cy="58511"/>
              <a:chOff x="0" y="0"/>
              <a:chExt cx="910857" cy="374341"/>
            </a:xfrm>
          </p:grpSpPr>
          <p:sp>
            <p:nvSpPr>
              <p:cNvPr id="584" name="Freeform 584"/>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585" name="TextBox 585"/>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586" name="Freeform 586"/>
            <p:cNvSpPr/>
            <p:nvPr/>
          </p:nvSpPr>
          <p:spPr>
            <a:xfrm>
              <a:off x="10611452" y="3758368"/>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587" name="Freeform 587"/>
            <p:cNvSpPr/>
            <p:nvPr/>
          </p:nvSpPr>
          <p:spPr>
            <a:xfrm>
              <a:off x="10879168" y="3671612"/>
              <a:ext cx="144061" cy="197682"/>
            </a:xfrm>
            <a:custGeom>
              <a:avLst/>
              <a:gdLst/>
              <a:ahLst/>
              <a:cxnLst/>
              <a:rect l="l" t="t" r="r" b="b"/>
              <a:pathLst>
                <a:path w="144061" h="197682">
                  <a:moveTo>
                    <a:pt x="0" y="0"/>
                  </a:moveTo>
                  <a:lnTo>
                    <a:pt x="144060" y="0"/>
                  </a:lnTo>
                  <a:lnTo>
                    <a:pt x="144060" y="197682"/>
                  </a:lnTo>
                  <a:lnTo>
                    <a:pt x="0" y="197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588" name="Freeform 588"/>
            <p:cNvSpPr/>
            <p:nvPr/>
          </p:nvSpPr>
          <p:spPr>
            <a:xfrm>
              <a:off x="11210085" y="3520149"/>
              <a:ext cx="374926" cy="514478"/>
            </a:xfrm>
            <a:custGeom>
              <a:avLst/>
              <a:gdLst/>
              <a:ahLst/>
              <a:cxnLst/>
              <a:rect l="l" t="t" r="r" b="b"/>
              <a:pathLst>
                <a:path w="374926" h="514478">
                  <a:moveTo>
                    <a:pt x="0" y="0"/>
                  </a:moveTo>
                  <a:lnTo>
                    <a:pt x="374926" y="0"/>
                  </a:lnTo>
                  <a:lnTo>
                    <a:pt x="374926" y="514478"/>
                  </a:lnTo>
                  <a:lnTo>
                    <a:pt x="0" y="514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589" name="TextBox 589"/>
            <p:cNvSpPr txBox="1"/>
            <p:nvPr/>
          </p:nvSpPr>
          <p:spPr>
            <a:xfrm>
              <a:off x="9529457" y="4224947"/>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590" name="TextBox 590"/>
            <p:cNvSpPr txBox="1"/>
            <p:nvPr/>
          </p:nvSpPr>
          <p:spPr>
            <a:xfrm>
              <a:off x="10008487" y="4067371"/>
              <a:ext cx="195543" cy="42917"/>
            </a:xfrm>
            <a:prstGeom prst="rect">
              <a:avLst/>
            </a:prstGeom>
          </p:spPr>
          <p:txBody>
            <a:bodyPr lIns="0" tIns="0" rIns="0" bIns="0" rtlCol="0" anchor="t">
              <a:spAutoFit/>
            </a:bodyPr>
            <a:lstStyle/>
            <a:p>
              <a:pPr algn="ctr">
                <a:lnSpc>
                  <a:spcPts val="295"/>
                </a:lnSpc>
              </a:pPr>
              <a:r>
                <a:rPr lang="en-US" sz="164" b="1">
                  <a:solidFill>
                    <a:srgbClr val="2D3240"/>
                  </a:solidFill>
                  <a:latin typeface="Poppins Bold"/>
                  <a:ea typeface="Poppins Bold"/>
                  <a:cs typeface="Poppins Bold"/>
                  <a:sym typeface="Poppins Bold"/>
                </a:rPr>
                <a:t>Regional ISP</a:t>
              </a:r>
            </a:p>
          </p:txBody>
        </p:sp>
        <p:sp>
          <p:nvSpPr>
            <p:cNvPr id="591" name="TextBox 591"/>
            <p:cNvSpPr txBox="1"/>
            <p:nvPr/>
          </p:nvSpPr>
          <p:spPr>
            <a:xfrm>
              <a:off x="9679150" y="4366129"/>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592" name="TextBox 592"/>
            <p:cNvSpPr txBox="1"/>
            <p:nvPr/>
          </p:nvSpPr>
          <p:spPr>
            <a:xfrm>
              <a:off x="9872525" y="4243768"/>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593" name="TextBox 593"/>
            <p:cNvSpPr txBox="1"/>
            <p:nvPr/>
          </p:nvSpPr>
          <p:spPr>
            <a:xfrm>
              <a:off x="10526058" y="4230975"/>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594" name="TextBox 594"/>
            <p:cNvSpPr txBox="1"/>
            <p:nvPr/>
          </p:nvSpPr>
          <p:spPr>
            <a:xfrm>
              <a:off x="10264092" y="4076124"/>
              <a:ext cx="190879" cy="42120"/>
            </a:xfrm>
            <a:prstGeom prst="rect">
              <a:avLst/>
            </a:prstGeom>
          </p:spPr>
          <p:txBody>
            <a:bodyPr lIns="0" tIns="0" rIns="0" bIns="0" rtlCol="0" anchor="t">
              <a:spAutoFit/>
            </a:bodyPr>
            <a:lstStyle/>
            <a:p>
              <a:pPr algn="ctr">
                <a:lnSpc>
                  <a:spcPts val="288"/>
                </a:lnSpc>
              </a:pPr>
              <a:r>
                <a:rPr lang="en-US" sz="160" b="1">
                  <a:solidFill>
                    <a:srgbClr val="2D3240"/>
                  </a:solidFill>
                  <a:latin typeface="Poppins Bold"/>
                  <a:ea typeface="Poppins Bold"/>
                  <a:cs typeface="Poppins Bold"/>
                  <a:sym typeface="Poppins Bold"/>
                </a:rPr>
                <a:t>Regional ISP</a:t>
              </a:r>
            </a:p>
          </p:txBody>
        </p:sp>
        <p:sp>
          <p:nvSpPr>
            <p:cNvPr id="595" name="TextBox 595"/>
            <p:cNvSpPr txBox="1"/>
            <p:nvPr/>
          </p:nvSpPr>
          <p:spPr>
            <a:xfrm>
              <a:off x="10672181" y="4368789"/>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596" name="TextBox 596"/>
            <p:cNvSpPr txBox="1"/>
            <p:nvPr/>
          </p:nvSpPr>
          <p:spPr>
            <a:xfrm>
              <a:off x="10860944" y="4249347"/>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597" name="TextBox 597"/>
            <p:cNvSpPr txBox="1"/>
            <p:nvPr/>
          </p:nvSpPr>
          <p:spPr>
            <a:xfrm>
              <a:off x="9605031" y="3767863"/>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598" name="TextBox 598"/>
            <p:cNvSpPr txBox="1"/>
            <p:nvPr/>
          </p:nvSpPr>
          <p:spPr>
            <a:xfrm>
              <a:off x="9343065" y="3613012"/>
              <a:ext cx="190879" cy="42120"/>
            </a:xfrm>
            <a:prstGeom prst="rect">
              <a:avLst/>
            </a:prstGeom>
          </p:spPr>
          <p:txBody>
            <a:bodyPr lIns="0" tIns="0" rIns="0" bIns="0" rtlCol="0" anchor="t">
              <a:spAutoFit/>
            </a:bodyPr>
            <a:lstStyle/>
            <a:p>
              <a:pPr algn="ctr">
                <a:lnSpc>
                  <a:spcPts val="288"/>
                </a:lnSpc>
              </a:pPr>
              <a:r>
                <a:rPr lang="en-US" sz="160" b="1">
                  <a:solidFill>
                    <a:srgbClr val="2D3240"/>
                  </a:solidFill>
                  <a:latin typeface="Poppins Bold"/>
                  <a:ea typeface="Poppins Bold"/>
                  <a:cs typeface="Poppins Bold"/>
                  <a:sym typeface="Poppins Bold"/>
                </a:rPr>
                <a:t>Regional ISP</a:t>
              </a:r>
            </a:p>
          </p:txBody>
        </p:sp>
        <p:sp>
          <p:nvSpPr>
            <p:cNvPr id="599" name="TextBox 599"/>
            <p:cNvSpPr txBox="1"/>
            <p:nvPr/>
          </p:nvSpPr>
          <p:spPr>
            <a:xfrm>
              <a:off x="9751154" y="3905678"/>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600" name="TextBox 600"/>
            <p:cNvSpPr txBox="1"/>
            <p:nvPr/>
          </p:nvSpPr>
          <p:spPr>
            <a:xfrm>
              <a:off x="9939917" y="3786236"/>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601" name="TextBox 601"/>
            <p:cNvSpPr txBox="1"/>
            <p:nvPr/>
          </p:nvSpPr>
          <p:spPr>
            <a:xfrm>
              <a:off x="10374396" y="3778288"/>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602" name="TextBox 602"/>
            <p:cNvSpPr txBox="1"/>
            <p:nvPr/>
          </p:nvSpPr>
          <p:spPr>
            <a:xfrm>
              <a:off x="10853427" y="3620712"/>
              <a:ext cx="195543" cy="42917"/>
            </a:xfrm>
            <a:prstGeom prst="rect">
              <a:avLst/>
            </a:prstGeom>
          </p:spPr>
          <p:txBody>
            <a:bodyPr lIns="0" tIns="0" rIns="0" bIns="0" rtlCol="0" anchor="t">
              <a:spAutoFit/>
            </a:bodyPr>
            <a:lstStyle/>
            <a:p>
              <a:pPr algn="ctr">
                <a:lnSpc>
                  <a:spcPts val="295"/>
                </a:lnSpc>
              </a:pPr>
              <a:r>
                <a:rPr lang="en-US" sz="164" b="1">
                  <a:solidFill>
                    <a:srgbClr val="2D3240"/>
                  </a:solidFill>
                  <a:latin typeface="Poppins Bold"/>
                  <a:ea typeface="Poppins Bold"/>
                  <a:cs typeface="Poppins Bold"/>
                  <a:sym typeface="Poppins Bold"/>
                </a:rPr>
                <a:t>Regional ISP</a:t>
              </a:r>
            </a:p>
          </p:txBody>
        </p:sp>
        <p:sp>
          <p:nvSpPr>
            <p:cNvPr id="603" name="TextBox 603"/>
            <p:cNvSpPr txBox="1"/>
            <p:nvPr/>
          </p:nvSpPr>
          <p:spPr>
            <a:xfrm>
              <a:off x="10524090" y="3919470"/>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604" name="TextBox 604"/>
            <p:cNvSpPr txBox="1"/>
            <p:nvPr/>
          </p:nvSpPr>
          <p:spPr>
            <a:xfrm>
              <a:off x="10717465" y="3797109"/>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605" name="TextBox 605"/>
            <p:cNvSpPr txBox="1"/>
            <p:nvPr/>
          </p:nvSpPr>
          <p:spPr>
            <a:xfrm>
              <a:off x="11216904" y="3443374"/>
              <a:ext cx="368953" cy="72529"/>
            </a:xfrm>
            <a:prstGeom prst="rect">
              <a:avLst/>
            </a:prstGeom>
          </p:spPr>
          <p:txBody>
            <a:bodyPr lIns="0" tIns="0" rIns="0" bIns="0" rtlCol="0" anchor="t">
              <a:spAutoFit/>
            </a:bodyPr>
            <a:lstStyle/>
            <a:p>
              <a:pPr algn="ctr">
                <a:lnSpc>
                  <a:spcPts val="558"/>
                </a:lnSpc>
              </a:pPr>
              <a:r>
                <a:rPr lang="en-US" sz="310" b="1">
                  <a:solidFill>
                    <a:srgbClr val="2D3240"/>
                  </a:solidFill>
                  <a:latin typeface="Poppins Bold"/>
                  <a:ea typeface="Poppins Bold"/>
                  <a:cs typeface="Poppins Bold"/>
                  <a:sym typeface="Poppins Bold"/>
                </a:rPr>
                <a:t>Backbone ISP</a:t>
              </a:r>
            </a:p>
          </p:txBody>
        </p:sp>
        <p:grpSp>
          <p:nvGrpSpPr>
            <p:cNvPr id="606" name="Group 606"/>
            <p:cNvGrpSpPr/>
            <p:nvPr/>
          </p:nvGrpSpPr>
          <p:grpSpPr>
            <a:xfrm>
              <a:off x="11709072" y="2225170"/>
              <a:ext cx="2437881" cy="1181874"/>
              <a:chOff x="0" y="0"/>
              <a:chExt cx="9006168" cy="4366152"/>
            </a:xfrm>
          </p:grpSpPr>
          <p:sp>
            <p:nvSpPr>
              <p:cNvPr id="607" name="Freeform 607"/>
              <p:cNvSpPr/>
              <p:nvPr/>
            </p:nvSpPr>
            <p:spPr>
              <a:xfrm>
                <a:off x="0" y="0"/>
                <a:ext cx="9006167" cy="4366152"/>
              </a:xfrm>
              <a:custGeom>
                <a:avLst/>
                <a:gdLst/>
                <a:ahLst/>
                <a:cxnLst/>
                <a:rect l="l" t="t" r="r" b="b"/>
                <a:pathLst>
                  <a:path w="9006167" h="4366152">
                    <a:moveTo>
                      <a:pt x="91497" y="0"/>
                    </a:moveTo>
                    <a:lnTo>
                      <a:pt x="8914671" y="0"/>
                    </a:lnTo>
                    <a:cubicBezTo>
                      <a:pt x="8938937" y="0"/>
                      <a:pt x="8962210" y="9640"/>
                      <a:pt x="8979368" y="26799"/>
                    </a:cubicBezTo>
                    <a:cubicBezTo>
                      <a:pt x="8996528" y="43958"/>
                      <a:pt x="9006167" y="67231"/>
                      <a:pt x="9006167" y="91497"/>
                    </a:cubicBezTo>
                    <a:lnTo>
                      <a:pt x="9006167" y="4274655"/>
                    </a:lnTo>
                    <a:cubicBezTo>
                      <a:pt x="9006167" y="4298921"/>
                      <a:pt x="8996528" y="4322194"/>
                      <a:pt x="8979368" y="4339353"/>
                    </a:cubicBezTo>
                    <a:cubicBezTo>
                      <a:pt x="8962210" y="4356512"/>
                      <a:pt x="8938937" y="4366152"/>
                      <a:pt x="8914671" y="4366152"/>
                    </a:cubicBezTo>
                    <a:lnTo>
                      <a:pt x="91497" y="4366152"/>
                    </a:lnTo>
                    <a:cubicBezTo>
                      <a:pt x="67231" y="4366152"/>
                      <a:pt x="43958" y="4356512"/>
                      <a:pt x="26799" y="4339353"/>
                    </a:cubicBezTo>
                    <a:cubicBezTo>
                      <a:pt x="9640" y="4322194"/>
                      <a:pt x="0" y="4298921"/>
                      <a:pt x="0" y="4274655"/>
                    </a:cubicBezTo>
                    <a:lnTo>
                      <a:pt x="0" y="91497"/>
                    </a:lnTo>
                    <a:cubicBezTo>
                      <a:pt x="0" y="67231"/>
                      <a:pt x="9640" y="43958"/>
                      <a:pt x="26799" y="26799"/>
                    </a:cubicBezTo>
                    <a:cubicBezTo>
                      <a:pt x="43958" y="9640"/>
                      <a:pt x="67231" y="0"/>
                      <a:pt x="91497" y="0"/>
                    </a:cubicBezTo>
                    <a:close/>
                  </a:path>
                </a:pathLst>
              </a:custGeom>
              <a:solidFill>
                <a:srgbClr val="FEF7E7"/>
              </a:solidFill>
            </p:spPr>
            <p:txBody>
              <a:bodyPr/>
              <a:lstStyle/>
              <a:p>
                <a:endParaRPr lang="en-PH"/>
              </a:p>
            </p:txBody>
          </p:sp>
          <p:sp>
            <p:nvSpPr>
              <p:cNvPr id="608" name="TextBox 608"/>
              <p:cNvSpPr txBox="1"/>
              <p:nvPr/>
            </p:nvSpPr>
            <p:spPr>
              <a:xfrm>
                <a:off x="0" y="-28575"/>
                <a:ext cx="9006168" cy="4394727"/>
              </a:xfrm>
              <a:prstGeom prst="rect">
                <a:avLst/>
              </a:prstGeom>
            </p:spPr>
            <p:txBody>
              <a:bodyPr lIns="50800" tIns="50800" rIns="50800" bIns="50800" rtlCol="0" anchor="ctr"/>
              <a:lstStyle/>
              <a:p>
                <a:pPr algn="ctr">
                  <a:lnSpc>
                    <a:spcPts val="2595"/>
                  </a:lnSpc>
                </a:pPr>
                <a:endParaRPr/>
              </a:p>
            </p:txBody>
          </p:sp>
        </p:grpSp>
        <p:grpSp>
          <p:nvGrpSpPr>
            <p:cNvPr id="609" name="Group 609"/>
            <p:cNvGrpSpPr/>
            <p:nvPr/>
          </p:nvGrpSpPr>
          <p:grpSpPr>
            <a:xfrm>
              <a:off x="11793596" y="2867798"/>
              <a:ext cx="907490" cy="437519"/>
              <a:chOff x="0" y="0"/>
              <a:chExt cx="3272541" cy="1577757"/>
            </a:xfrm>
          </p:grpSpPr>
          <p:sp>
            <p:nvSpPr>
              <p:cNvPr id="610" name="Freeform 610"/>
              <p:cNvSpPr/>
              <p:nvPr/>
            </p:nvSpPr>
            <p:spPr>
              <a:xfrm>
                <a:off x="0" y="0"/>
                <a:ext cx="3272541" cy="1577757"/>
              </a:xfrm>
              <a:custGeom>
                <a:avLst/>
                <a:gdLst/>
                <a:ahLst/>
                <a:cxnLst/>
                <a:rect l="l" t="t" r="r" b="b"/>
                <a:pathLst>
                  <a:path w="3272541" h="1577757">
                    <a:moveTo>
                      <a:pt x="245798" y="0"/>
                    </a:moveTo>
                    <a:lnTo>
                      <a:pt x="3026743" y="0"/>
                    </a:lnTo>
                    <a:cubicBezTo>
                      <a:pt x="3162494" y="0"/>
                      <a:pt x="3272541" y="110047"/>
                      <a:pt x="3272541" y="245798"/>
                    </a:cubicBezTo>
                    <a:lnTo>
                      <a:pt x="3272541" y="1331959"/>
                    </a:lnTo>
                    <a:cubicBezTo>
                      <a:pt x="3272541" y="1467709"/>
                      <a:pt x="3162494" y="1577757"/>
                      <a:pt x="3026743" y="1577757"/>
                    </a:cubicBezTo>
                    <a:lnTo>
                      <a:pt x="245798" y="1577757"/>
                    </a:lnTo>
                    <a:cubicBezTo>
                      <a:pt x="110047" y="1577757"/>
                      <a:pt x="0" y="1467709"/>
                      <a:pt x="0" y="1331959"/>
                    </a:cubicBezTo>
                    <a:lnTo>
                      <a:pt x="0" y="245798"/>
                    </a:lnTo>
                    <a:cubicBezTo>
                      <a:pt x="0" y="110047"/>
                      <a:pt x="110047" y="0"/>
                      <a:pt x="245798" y="0"/>
                    </a:cubicBezTo>
                    <a:close/>
                  </a:path>
                </a:pathLst>
              </a:custGeom>
              <a:solidFill>
                <a:srgbClr val="FF1495"/>
              </a:solidFill>
            </p:spPr>
            <p:txBody>
              <a:bodyPr/>
              <a:lstStyle/>
              <a:p>
                <a:endParaRPr lang="en-PH"/>
              </a:p>
            </p:txBody>
          </p:sp>
          <p:sp>
            <p:nvSpPr>
              <p:cNvPr id="611" name="TextBox 611"/>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612" name="Group 612"/>
            <p:cNvGrpSpPr/>
            <p:nvPr/>
          </p:nvGrpSpPr>
          <p:grpSpPr>
            <a:xfrm>
              <a:off x="11974994" y="3032753"/>
              <a:ext cx="142372" cy="58511"/>
              <a:chOff x="0" y="0"/>
              <a:chExt cx="910857" cy="374341"/>
            </a:xfrm>
          </p:grpSpPr>
          <p:sp>
            <p:nvSpPr>
              <p:cNvPr id="613" name="Freeform 613"/>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614" name="TextBox 614"/>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615" name="Freeform 615"/>
            <p:cNvSpPr/>
            <p:nvPr/>
          </p:nvSpPr>
          <p:spPr>
            <a:xfrm>
              <a:off x="11896487" y="3004331"/>
              <a:ext cx="91465" cy="96533"/>
            </a:xfrm>
            <a:custGeom>
              <a:avLst/>
              <a:gdLst/>
              <a:ahLst/>
              <a:cxnLst/>
              <a:rect l="l" t="t" r="r" b="b"/>
              <a:pathLst>
                <a:path w="91465" h="96533">
                  <a:moveTo>
                    <a:pt x="0" y="0"/>
                  </a:moveTo>
                  <a:lnTo>
                    <a:pt x="91464" y="0"/>
                  </a:lnTo>
                  <a:lnTo>
                    <a:pt x="91464"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616" name="Group 616"/>
            <p:cNvGrpSpPr/>
            <p:nvPr/>
          </p:nvGrpSpPr>
          <p:grpSpPr>
            <a:xfrm>
              <a:off x="12124688" y="3173934"/>
              <a:ext cx="142372" cy="58511"/>
              <a:chOff x="0" y="0"/>
              <a:chExt cx="910857" cy="374341"/>
            </a:xfrm>
          </p:grpSpPr>
          <p:sp>
            <p:nvSpPr>
              <p:cNvPr id="617" name="Freeform 617"/>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618" name="TextBox 618"/>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619" name="Freeform 619"/>
            <p:cNvSpPr/>
            <p:nvPr/>
          </p:nvSpPr>
          <p:spPr>
            <a:xfrm>
              <a:off x="12046180" y="3145513"/>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620" name="Group 620"/>
            <p:cNvGrpSpPr/>
            <p:nvPr/>
          </p:nvGrpSpPr>
          <p:grpSpPr>
            <a:xfrm>
              <a:off x="12318063" y="3051574"/>
              <a:ext cx="142372" cy="58511"/>
              <a:chOff x="0" y="0"/>
              <a:chExt cx="910857" cy="374341"/>
            </a:xfrm>
          </p:grpSpPr>
          <p:sp>
            <p:nvSpPr>
              <p:cNvPr id="621" name="Freeform 621"/>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622" name="TextBox 622"/>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623" name="Freeform 623"/>
            <p:cNvSpPr/>
            <p:nvPr/>
          </p:nvSpPr>
          <p:spPr>
            <a:xfrm>
              <a:off x="12239555" y="3023153"/>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624" name="Freeform 624"/>
            <p:cNvSpPr/>
            <p:nvPr/>
          </p:nvSpPr>
          <p:spPr>
            <a:xfrm>
              <a:off x="12507271" y="2936397"/>
              <a:ext cx="144061" cy="197682"/>
            </a:xfrm>
            <a:custGeom>
              <a:avLst/>
              <a:gdLst/>
              <a:ahLst/>
              <a:cxnLst/>
              <a:rect l="l" t="t" r="r" b="b"/>
              <a:pathLst>
                <a:path w="144061" h="197682">
                  <a:moveTo>
                    <a:pt x="0" y="0"/>
                  </a:moveTo>
                  <a:lnTo>
                    <a:pt x="144060" y="0"/>
                  </a:lnTo>
                  <a:lnTo>
                    <a:pt x="144060" y="197682"/>
                  </a:lnTo>
                  <a:lnTo>
                    <a:pt x="0" y="197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625" name="Group 625"/>
            <p:cNvGrpSpPr/>
            <p:nvPr/>
          </p:nvGrpSpPr>
          <p:grpSpPr>
            <a:xfrm>
              <a:off x="12715710" y="2878234"/>
              <a:ext cx="836540" cy="427083"/>
              <a:chOff x="0" y="0"/>
              <a:chExt cx="3090396" cy="1577757"/>
            </a:xfrm>
          </p:grpSpPr>
          <p:sp>
            <p:nvSpPr>
              <p:cNvPr id="626" name="Freeform 626"/>
              <p:cNvSpPr/>
              <p:nvPr/>
            </p:nvSpPr>
            <p:spPr>
              <a:xfrm>
                <a:off x="0" y="0"/>
                <a:ext cx="3090396" cy="1577757"/>
              </a:xfrm>
              <a:custGeom>
                <a:avLst/>
                <a:gdLst/>
                <a:ahLst/>
                <a:cxnLst/>
                <a:rect l="l" t="t" r="r" b="b"/>
                <a:pathLst>
                  <a:path w="3090396" h="1577757">
                    <a:moveTo>
                      <a:pt x="266645" y="0"/>
                    </a:moveTo>
                    <a:lnTo>
                      <a:pt x="2823752" y="0"/>
                    </a:lnTo>
                    <a:cubicBezTo>
                      <a:pt x="2971015" y="0"/>
                      <a:pt x="3090396" y="119381"/>
                      <a:pt x="3090396" y="266645"/>
                    </a:cubicBezTo>
                    <a:lnTo>
                      <a:pt x="3090396" y="1311112"/>
                    </a:lnTo>
                    <a:cubicBezTo>
                      <a:pt x="3090396" y="1458376"/>
                      <a:pt x="2971015" y="1577757"/>
                      <a:pt x="2823752" y="1577757"/>
                    </a:cubicBezTo>
                    <a:lnTo>
                      <a:pt x="266645" y="1577757"/>
                    </a:lnTo>
                    <a:cubicBezTo>
                      <a:pt x="119381" y="1577757"/>
                      <a:pt x="0" y="1458376"/>
                      <a:pt x="0" y="1311112"/>
                    </a:cubicBezTo>
                    <a:lnTo>
                      <a:pt x="0" y="266645"/>
                    </a:lnTo>
                    <a:cubicBezTo>
                      <a:pt x="0" y="119381"/>
                      <a:pt x="119381" y="0"/>
                      <a:pt x="266645" y="0"/>
                    </a:cubicBezTo>
                    <a:close/>
                  </a:path>
                </a:pathLst>
              </a:custGeom>
              <a:solidFill>
                <a:srgbClr val="019D97"/>
              </a:solidFill>
            </p:spPr>
            <p:txBody>
              <a:bodyPr/>
              <a:lstStyle/>
              <a:p>
                <a:endParaRPr lang="en-PH"/>
              </a:p>
            </p:txBody>
          </p:sp>
          <p:sp>
            <p:nvSpPr>
              <p:cNvPr id="627" name="TextBox 627"/>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628" name="Group 628"/>
            <p:cNvGrpSpPr/>
            <p:nvPr/>
          </p:nvGrpSpPr>
          <p:grpSpPr>
            <a:xfrm>
              <a:off x="12972252" y="3039254"/>
              <a:ext cx="138976" cy="57116"/>
              <a:chOff x="0" y="0"/>
              <a:chExt cx="910857" cy="374341"/>
            </a:xfrm>
          </p:grpSpPr>
          <p:sp>
            <p:nvSpPr>
              <p:cNvPr id="629" name="Freeform 629"/>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630" name="TextBox 630"/>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631" name="Freeform 631"/>
            <p:cNvSpPr/>
            <p:nvPr/>
          </p:nvSpPr>
          <p:spPr>
            <a:xfrm>
              <a:off x="12895616" y="3011510"/>
              <a:ext cx="89283" cy="94230"/>
            </a:xfrm>
            <a:custGeom>
              <a:avLst/>
              <a:gdLst/>
              <a:ahLst/>
              <a:cxnLst/>
              <a:rect l="l" t="t" r="r" b="b"/>
              <a:pathLst>
                <a:path w="89283" h="94230">
                  <a:moveTo>
                    <a:pt x="0" y="0"/>
                  </a:moveTo>
                  <a:lnTo>
                    <a:pt x="89284" y="0"/>
                  </a:lnTo>
                  <a:lnTo>
                    <a:pt x="89284" y="94231"/>
                  </a:lnTo>
                  <a:lnTo>
                    <a:pt x="0" y="9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632" name="Group 632"/>
            <p:cNvGrpSpPr/>
            <p:nvPr/>
          </p:nvGrpSpPr>
          <p:grpSpPr>
            <a:xfrm>
              <a:off x="13118375" y="3177068"/>
              <a:ext cx="138976" cy="57116"/>
              <a:chOff x="0" y="0"/>
              <a:chExt cx="910857" cy="374341"/>
            </a:xfrm>
          </p:grpSpPr>
          <p:sp>
            <p:nvSpPr>
              <p:cNvPr id="633" name="Freeform 633"/>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634" name="TextBox 634"/>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635" name="Freeform 635"/>
            <p:cNvSpPr/>
            <p:nvPr/>
          </p:nvSpPr>
          <p:spPr>
            <a:xfrm>
              <a:off x="13041740" y="3149325"/>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636" name="Group 636"/>
            <p:cNvGrpSpPr/>
            <p:nvPr/>
          </p:nvGrpSpPr>
          <p:grpSpPr>
            <a:xfrm>
              <a:off x="13307137" y="3057626"/>
              <a:ext cx="138976" cy="57116"/>
              <a:chOff x="0" y="0"/>
              <a:chExt cx="910857" cy="374341"/>
            </a:xfrm>
          </p:grpSpPr>
          <p:sp>
            <p:nvSpPr>
              <p:cNvPr id="637" name="Freeform 637"/>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638" name="TextBox 638"/>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639" name="Freeform 639"/>
            <p:cNvSpPr/>
            <p:nvPr/>
          </p:nvSpPr>
          <p:spPr>
            <a:xfrm>
              <a:off x="13230502" y="3029883"/>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640" name="Freeform 640"/>
            <p:cNvSpPr/>
            <p:nvPr/>
          </p:nvSpPr>
          <p:spPr>
            <a:xfrm>
              <a:off x="12750298" y="2945807"/>
              <a:ext cx="140624" cy="192967"/>
            </a:xfrm>
            <a:custGeom>
              <a:avLst/>
              <a:gdLst/>
              <a:ahLst/>
              <a:cxnLst/>
              <a:rect l="l" t="t" r="r" b="b"/>
              <a:pathLst>
                <a:path w="140624" h="192967">
                  <a:moveTo>
                    <a:pt x="0" y="0"/>
                  </a:moveTo>
                  <a:lnTo>
                    <a:pt x="140625" y="0"/>
                  </a:lnTo>
                  <a:lnTo>
                    <a:pt x="140625" y="192967"/>
                  </a:lnTo>
                  <a:lnTo>
                    <a:pt x="0" y="1929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641" name="Group 641"/>
            <p:cNvGrpSpPr/>
            <p:nvPr/>
          </p:nvGrpSpPr>
          <p:grpSpPr>
            <a:xfrm>
              <a:off x="11794683" y="2415122"/>
              <a:ext cx="836540" cy="427083"/>
              <a:chOff x="0" y="0"/>
              <a:chExt cx="3090396" cy="1577757"/>
            </a:xfrm>
          </p:grpSpPr>
          <p:sp>
            <p:nvSpPr>
              <p:cNvPr id="642" name="Freeform 642"/>
              <p:cNvSpPr/>
              <p:nvPr/>
            </p:nvSpPr>
            <p:spPr>
              <a:xfrm>
                <a:off x="0" y="0"/>
                <a:ext cx="3090396" cy="1577757"/>
              </a:xfrm>
              <a:custGeom>
                <a:avLst/>
                <a:gdLst/>
                <a:ahLst/>
                <a:cxnLst/>
                <a:rect l="l" t="t" r="r" b="b"/>
                <a:pathLst>
                  <a:path w="3090396" h="1577757">
                    <a:moveTo>
                      <a:pt x="266645" y="0"/>
                    </a:moveTo>
                    <a:lnTo>
                      <a:pt x="2823752" y="0"/>
                    </a:lnTo>
                    <a:cubicBezTo>
                      <a:pt x="2971015" y="0"/>
                      <a:pt x="3090396" y="119381"/>
                      <a:pt x="3090396" y="266645"/>
                    </a:cubicBezTo>
                    <a:lnTo>
                      <a:pt x="3090396" y="1311112"/>
                    </a:lnTo>
                    <a:cubicBezTo>
                      <a:pt x="3090396" y="1458376"/>
                      <a:pt x="2971015" y="1577757"/>
                      <a:pt x="2823752" y="1577757"/>
                    </a:cubicBezTo>
                    <a:lnTo>
                      <a:pt x="266645" y="1577757"/>
                    </a:lnTo>
                    <a:cubicBezTo>
                      <a:pt x="119381" y="1577757"/>
                      <a:pt x="0" y="1458376"/>
                      <a:pt x="0" y="1311112"/>
                    </a:cubicBezTo>
                    <a:lnTo>
                      <a:pt x="0" y="266645"/>
                    </a:lnTo>
                    <a:cubicBezTo>
                      <a:pt x="0" y="119381"/>
                      <a:pt x="119381" y="0"/>
                      <a:pt x="266645" y="0"/>
                    </a:cubicBezTo>
                    <a:close/>
                  </a:path>
                </a:pathLst>
              </a:custGeom>
              <a:solidFill>
                <a:srgbClr val="019D97"/>
              </a:solidFill>
            </p:spPr>
            <p:txBody>
              <a:bodyPr/>
              <a:lstStyle/>
              <a:p>
                <a:endParaRPr lang="en-PH"/>
              </a:p>
            </p:txBody>
          </p:sp>
          <p:sp>
            <p:nvSpPr>
              <p:cNvPr id="643" name="TextBox 643"/>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644" name="Group 644"/>
            <p:cNvGrpSpPr/>
            <p:nvPr/>
          </p:nvGrpSpPr>
          <p:grpSpPr>
            <a:xfrm>
              <a:off x="12051225" y="2576143"/>
              <a:ext cx="138976" cy="57116"/>
              <a:chOff x="0" y="0"/>
              <a:chExt cx="910857" cy="374341"/>
            </a:xfrm>
          </p:grpSpPr>
          <p:sp>
            <p:nvSpPr>
              <p:cNvPr id="645" name="Freeform 645"/>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646" name="TextBox 646"/>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647" name="Freeform 647"/>
            <p:cNvSpPr/>
            <p:nvPr/>
          </p:nvSpPr>
          <p:spPr>
            <a:xfrm>
              <a:off x="11974590" y="2548399"/>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648" name="Group 648"/>
            <p:cNvGrpSpPr/>
            <p:nvPr/>
          </p:nvGrpSpPr>
          <p:grpSpPr>
            <a:xfrm>
              <a:off x="12197348" y="2713957"/>
              <a:ext cx="138976" cy="57116"/>
              <a:chOff x="0" y="0"/>
              <a:chExt cx="910857" cy="374341"/>
            </a:xfrm>
          </p:grpSpPr>
          <p:sp>
            <p:nvSpPr>
              <p:cNvPr id="649" name="Freeform 649"/>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650" name="TextBox 650"/>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651" name="Freeform 651"/>
            <p:cNvSpPr/>
            <p:nvPr/>
          </p:nvSpPr>
          <p:spPr>
            <a:xfrm>
              <a:off x="12120713" y="2686213"/>
              <a:ext cx="89283" cy="94230"/>
            </a:xfrm>
            <a:custGeom>
              <a:avLst/>
              <a:gdLst/>
              <a:ahLst/>
              <a:cxnLst/>
              <a:rect l="l" t="t" r="r" b="b"/>
              <a:pathLst>
                <a:path w="89283" h="94230">
                  <a:moveTo>
                    <a:pt x="0" y="0"/>
                  </a:moveTo>
                  <a:lnTo>
                    <a:pt x="89283" y="0"/>
                  </a:lnTo>
                  <a:lnTo>
                    <a:pt x="89283" y="94231"/>
                  </a:lnTo>
                  <a:lnTo>
                    <a:pt x="0" y="9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652" name="Group 652"/>
            <p:cNvGrpSpPr/>
            <p:nvPr/>
          </p:nvGrpSpPr>
          <p:grpSpPr>
            <a:xfrm>
              <a:off x="12386110" y="2594515"/>
              <a:ext cx="138976" cy="57116"/>
              <a:chOff x="0" y="0"/>
              <a:chExt cx="910857" cy="374341"/>
            </a:xfrm>
          </p:grpSpPr>
          <p:sp>
            <p:nvSpPr>
              <p:cNvPr id="653" name="Freeform 653"/>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654" name="TextBox 654"/>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655" name="Freeform 655"/>
            <p:cNvSpPr/>
            <p:nvPr/>
          </p:nvSpPr>
          <p:spPr>
            <a:xfrm>
              <a:off x="12309475" y="2566772"/>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656" name="Freeform 656"/>
            <p:cNvSpPr/>
            <p:nvPr/>
          </p:nvSpPr>
          <p:spPr>
            <a:xfrm>
              <a:off x="11829271" y="2482696"/>
              <a:ext cx="140624" cy="192967"/>
            </a:xfrm>
            <a:custGeom>
              <a:avLst/>
              <a:gdLst/>
              <a:ahLst/>
              <a:cxnLst/>
              <a:rect l="l" t="t" r="r" b="b"/>
              <a:pathLst>
                <a:path w="140624" h="192967">
                  <a:moveTo>
                    <a:pt x="0" y="0"/>
                  </a:moveTo>
                  <a:lnTo>
                    <a:pt x="140625" y="0"/>
                  </a:lnTo>
                  <a:lnTo>
                    <a:pt x="140625" y="192967"/>
                  </a:lnTo>
                  <a:lnTo>
                    <a:pt x="0" y="1929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657" name="Group 657"/>
            <p:cNvGrpSpPr/>
            <p:nvPr/>
          </p:nvGrpSpPr>
          <p:grpSpPr>
            <a:xfrm>
              <a:off x="12638535" y="2421139"/>
              <a:ext cx="907490" cy="437519"/>
              <a:chOff x="0" y="0"/>
              <a:chExt cx="3272541" cy="1577757"/>
            </a:xfrm>
          </p:grpSpPr>
          <p:sp>
            <p:nvSpPr>
              <p:cNvPr id="658" name="Freeform 658"/>
              <p:cNvSpPr/>
              <p:nvPr/>
            </p:nvSpPr>
            <p:spPr>
              <a:xfrm>
                <a:off x="0" y="0"/>
                <a:ext cx="3272541" cy="1577757"/>
              </a:xfrm>
              <a:custGeom>
                <a:avLst/>
                <a:gdLst/>
                <a:ahLst/>
                <a:cxnLst/>
                <a:rect l="l" t="t" r="r" b="b"/>
                <a:pathLst>
                  <a:path w="3272541" h="1577757">
                    <a:moveTo>
                      <a:pt x="245798" y="0"/>
                    </a:moveTo>
                    <a:lnTo>
                      <a:pt x="3026743" y="0"/>
                    </a:lnTo>
                    <a:cubicBezTo>
                      <a:pt x="3162494" y="0"/>
                      <a:pt x="3272541" y="110047"/>
                      <a:pt x="3272541" y="245798"/>
                    </a:cubicBezTo>
                    <a:lnTo>
                      <a:pt x="3272541" y="1331959"/>
                    </a:lnTo>
                    <a:cubicBezTo>
                      <a:pt x="3272541" y="1467709"/>
                      <a:pt x="3162494" y="1577757"/>
                      <a:pt x="3026743" y="1577757"/>
                    </a:cubicBezTo>
                    <a:lnTo>
                      <a:pt x="245798" y="1577757"/>
                    </a:lnTo>
                    <a:cubicBezTo>
                      <a:pt x="110047" y="1577757"/>
                      <a:pt x="0" y="1467709"/>
                      <a:pt x="0" y="1331959"/>
                    </a:cubicBezTo>
                    <a:lnTo>
                      <a:pt x="0" y="245798"/>
                    </a:lnTo>
                    <a:cubicBezTo>
                      <a:pt x="0" y="110047"/>
                      <a:pt x="110047" y="0"/>
                      <a:pt x="245798" y="0"/>
                    </a:cubicBezTo>
                    <a:close/>
                  </a:path>
                </a:pathLst>
              </a:custGeom>
              <a:solidFill>
                <a:srgbClr val="FF1495"/>
              </a:solidFill>
            </p:spPr>
            <p:txBody>
              <a:bodyPr/>
              <a:lstStyle/>
              <a:p>
                <a:endParaRPr lang="en-PH"/>
              </a:p>
            </p:txBody>
          </p:sp>
          <p:sp>
            <p:nvSpPr>
              <p:cNvPr id="659" name="TextBox 659"/>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660" name="Group 660"/>
            <p:cNvGrpSpPr/>
            <p:nvPr/>
          </p:nvGrpSpPr>
          <p:grpSpPr>
            <a:xfrm>
              <a:off x="12819934" y="2586094"/>
              <a:ext cx="142372" cy="58511"/>
              <a:chOff x="0" y="0"/>
              <a:chExt cx="910857" cy="374341"/>
            </a:xfrm>
          </p:grpSpPr>
          <p:sp>
            <p:nvSpPr>
              <p:cNvPr id="661" name="Freeform 661"/>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662" name="TextBox 662"/>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663" name="Freeform 663"/>
            <p:cNvSpPr/>
            <p:nvPr/>
          </p:nvSpPr>
          <p:spPr>
            <a:xfrm>
              <a:off x="12741426" y="2557672"/>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664" name="Group 664"/>
            <p:cNvGrpSpPr/>
            <p:nvPr/>
          </p:nvGrpSpPr>
          <p:grpSpPr>
            <a:xfrm>
              <a:off x="12969627" y="2727275"/>
              <a:ext cx="142372" cy="58511"/>
              <a:chOff x="0" y="0"/>
              <a:chExt cx="910857" cy="374341"/>
            </a:xfrm>
          </p:grpSpPr>
          <p:sp>
            <p:nvSpPr>
              <p:cNvPr id="665" name="Freeform 665"/>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666" name="TextBox 666"/>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667" name="Freeform 667"/>
            <p:cNvSpPr/>
            <p:nvPr/>
          </p:nvSpPr>
          <p:spPr>
            <a:xfrm>
              <a:off x="12891119" y="2698854"/>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668" name="Group 668"/>
            <p:cNvGrpSpPr/>
            <p:nvPr/>
          </p:nvGrpSpPr>
          <p:grpSpPr>
            <a:xfrm>
              <a:off x="13163002" y="2604915"/>
              <a:ext cx="142372" cy="58511"/>
              <a:chOff x="0" y="0"/>
              <a:chExt cx="910857" cy="374341"/>
            </a:xfrm>
          </p:grpSpPr>
          <p:sp>
            <p:nvSpPr>
              <p:cNvPr id="669" name="Freeform 669"/>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670" name="TextBox 670"/>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671" name="Freeform 671"/>
            <p:cNvSpPr/>
            <p:nvPr/>
          </p:nvSpPr>
          <p:spPr>
            <a:xfrm>
              <a:off x="13084494" y="2576494"/>
              <a:ext cx="91465" cy="96533"/>
            </a:xfrm>
            <a:custGeom>
              <a:avLst/>
              <a:gdLst/>
              <a:ahLst/>
              <a:cxnLst/>
              <a:rect l="l" t="t" r="r" b="b"/>
              <a:pathLst>
                <a:path w="91465" h="96533">
                  <a:moveTo>
                    <a:pt x="0" y="0"/>
                  </a:moveTo>
                  <a:lnTo>
                    <a:pt x="91465" y="0"/>
                  </a:lnTo>
                  <a:lnTo>
                    <a:pt x="91465" y="96532"/>
                  </a:lnTo>
                  <a:lnTo>
                    <a:pt x="0" y="965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672" name="Freeform 672"/>
            <p:cNvSpPr/>
            <p:nvPr/>
          </p:nvSpPr>
          <p:spPr>
            <a:xfrm>
              <a:off x="13352210" y="2489738"/>
              <a:ext cx="144061" cy="197682"/>
            </a:xfrm>
            <a:custGeom>
              <a:avLst/>
              <a:gdLst/>
              <a:ahLst/>
              <a:cxnLst/>
              <a:rect l="l" t="t" r="r" b="b"/>
              <a:pathLst>
                <a:path w="144061" h="197682">
                  <a:moveTo>
                    <a:pt x="0" y="0"/>
                  </a:moveTo>
                  <a:lnTo>
                    <a:pt x="144060" y="0"/>
                  </a:lnTo>
                  <a:lnTo>
                    <a:pt x="144060" y="197682"/>
                  </a:lnTo>
                  <a:lnTo>
                    <a:pt x="0" y="197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673" name="Freeform 673"/>
            <p:cNvSpPr/>
            <p:nvPr/>
          </p:nvSpPr>
          <p:spPr>
            <a:xfrm>
              <a:off x="13683127" y="2338275"/>
              <a:ext cx="374926" cy="514478"/>
            </a:xfrm>
            <a:custGeom>
              <a:avLst/>
              <a:gdLst/>
              <a:ahLst/>
              <a:cxnLst/>
              <a:rect l="l" t="t" r="r" b="b"/>
              <a:pathLst>
                <a:path w="374926" h="514478">
                  <a:moveTo>
                    <a:pt x="0" y="0"/>
                  </a:moveTo>
                  <a:lnTo>
                    <a:pt x="374926" y="0"/>
                  </a:lnTo>
                  <a:lnTo>
                    <a:pt x="374926" y="514478"/>
                  </a:lnTo>
                  <a:lnTo>
                    <a:pt x="0" y="514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674" name="TextBox 674"/>
            <p:cNvSpPr txBox="1"/>
            <p:nvPr/>
          </p:nvSpPr>
          <p:spPr>
            <a:xfrm>
              <a:off x="12002499" y="3043073"/>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675" name="TextBox 675"/>
            <p:cNvSpPr txBox="1"/>
            <p:nvPr/>
          </p:nvSpPr>
          <p:spPr>
            <a:xfrm>
              <a:off x="12481529" y="2885497"/>
              <a:ext cx="195543" cy="42917"/>
            </a:xfrm>
            <a:prstGeom prst="rect">
              <a:avLst/>
            </a:prstGeom>
          </p:spPr>
          <p:txBody>
            <a:bodyPr lIns="0" tIns="0" rIns="0" bIns="0" rtlCol="0" anchor="t">
              <a:spAutoFit/>
            </a:bodyPr>
            <a:lstStyle/>
            <a:p>
              <a:pPr algn="ctr">
                <a:lnSpc>
                  <a:spcPts val="295"/>
                </a:lnSpc>
              </a:pPr>
              <a:r>
                <a:rPr lang="en-US" sz="164" b="1">
                  <a:solidFill>
                    <a:srgbClr val="2D3240"/>
                  </a:solidFill>
                  <a:latin typeface="Poppins Bold"/>
                  <a:ea typeface="Poppins Bold"/>
                  <a:cs typeface="Poppins Bold"/>
                  <a:sym typeface="Poppins Bold"/>
                </a:rPr>
                <a:t>Regional ISP</a:t>
              </a:r>
            </a:p>
          </p:txBody>
        </p:sp>
        <p:sp>
          <p:nvSpPr>
            <p:cNvPr id="676" name="TextBox 676"/>
            <p:cNvSpPr txBox="1"/>
            <p:nvPr/>
          </p:nvSpPr>
          <p:spPr>
            <a:xfrm>
              <a:off x="12152192" y="3184254"/>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677" name="TextBox 677"/>
            <p:cNvSpPr txBox="1"/>
            <p:nvPr/>
          </p:nvSpPr>
          <p:spPr>
            <a:xfrm>
              <a:off x="12345567" y="3061894"/>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678" name="TextBox 678"/>
            <p:cNvSpPr txBox="1"/>
            <p:nvPr/>
          </p:nvSpPr>
          <p:spPr>
            <a:xfrm>
              <a:off x="12999100" y="3049101"/>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679" name="TextBox 679"/>
            <p:cNvSpPr txBox="1"/>
            <p:nvPr/>
          </p:nvSpPr>
          <p:spPr>
            <a:xfrm>
              <a:off x="12737134" y="2894249"/>
              <a:ext cx="190879" cy="42120"/>
            </a:xfrm>
            <a:prstGeom prst="rect">
              <a:avLst/>
            </a:prstGeom>
          </p:spPr>
          <p:txBody>
            <a:bodyPr lIns="0" tIns="0" rIns="0" bIns="0" rtlCol="0" anchor="t">
              <a:spAutoFit/>
            </a:bodyPr>
            <a:lstStyle/>
            <a:p>
              <a:pPr algn="ctr">
                <a:lnSpc>
                  <a:spcPts val="288"/>
                </a:lnSpc>
              </a:pPr>
              <a:r>
                <a:rPr lang="en-US" sz="160" b="1">
                  <a:solidFill>
                    <a:srgbClr val="2D3240"/>
                  </a:solidFill>
                  <a:latin typeface="Poppins Bold"/>
                  <a:ea typeface="Poppins Bold"/>
                  <a:cs typeface="Poppins Bold"/>
                  <a:sym typeface="Poppins Bold"/>
                </a:rPr>
                <a:t>Regional ISP</a:t>
              </a:r>
            </a:p>
          </p:txBody>
        </p:sp>
        <p:sp>
          <p:nvSpPr>
            <p:cNvPr id="680" name="TextBox 680"/>
            <p:cNvSpPr txBox="1"/>
            <p:nvPr/>
          </p:nvSpPr>
          <p:spPr>
            <a:xfrm>
              <a:off x="13145223" y="3186915"/>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681" name="TextBox 681"/>
            <p:cNvSpPr txBox="1"/>
            <p:nvPr/>
          </p:nvSpPr>
          <p:spPr>
            <a:xfrm>
              <a:off x="13333986" y="3067473"/>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682" name="TextBox 682"/>
            <p:cNvSpPr txBox="1"/>
            <p:nvPr/>
          </p:nvSpPr>
          <p:spPr>
            <a:xfrm>
              <a:off x="12078073" y="2585989"/>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683" name="TextBox 683"/>
            <p:cNvSpPr txBox="1"/>
            <p:nvPr/>
          </p:nvSpPr>
          <p:spPr>
            <a:xfrm>
              <a:off x="11816107" y="2431138"/>
              <a:ext cx="190879" cy="42120"/>
            </a:xfrm>
            <a:prstGeom prst="rect">
              <a:avLst/>
            </a:prstGeom>
          </p:spPr>
          <p:txBody>
            <a:bodyPr lIns="0" tIns="0" rIns="0" bIns="0" rtlCol="0" anchor="t">
              <a:spAutoFit/>
            </a:bodyPr>
            <a:lstStyle/>
            <a:p>
              <a:pPr algn="ctr">
                <a:lnSpc>
                  <a:spcPts val="288"/>
                </a:lnSpc>
              </a:pPr>
              <a:r>
                <a:rPr lang="en-US" sz="160" b="1">
                  <a:solidFill>
                    <a:srgbClr val="2D3240"/>
                  </a:solidFill>
                  <a:latin typeface="Poppins Bold"/>
                  <a:ea typeface="Poppins Bold"/>
                  <a:cs typeface="Poppins Bold"/>
                  <a:sym typeface="Poppins Bold"/>
                </a:rPr>
                <a:t>Regional ISP</a:t>
              </a:r>
            </a:p>
          </p:txBody>
        </p:sp>
        <p:sp>
          <p:nvSpPr>
            <p:cNvPr id="684" name="TextBox 684"/>
            <p:cNvSpPr txBox="1"/>
            <p:nvPr/>
          </p:nvSpPr>
          <p:spPr>
            <a:xfrm>
              <a:off x="12224196" y="2723804"/>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685" name="TextBox 685"/>
            <p:cNvSpPr txBox="1"/>
            <p:nvPr/>
          </p:nvSpPr>
          <p:spPr>
            <a:xfrm>
              <a:off x="12412959" y="2604362"/>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686" name="TextBox 686"/>
            <p:cNvSpPr txBox="1"/>
            <p:nvPr/>
          </p:nvSpPr>
          <p:spPr>
            <a:xfrm>
              <a:off x="12847438" y="2596414"/>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687" name="TextBox 687"/>
            <p:cNvSpPr txBox="1"/>
            <p:nvPr/>
          </p:nvSpPr>
          <p:spPr>
            <a:xfrm>
              <a:off x="13326469" y="2438838"/>
              <a:ext cx="195543" cy="42917"/>
            </a:xfrm>
            <a:prstGeom prst="rect">
              <a:avLst/>
            </a:prstGeom>
          </p:spPr>
          <p:txBody>
            <a:bodyPr lIns="0" tIns="0" rIns="0" bIns="0" rtlCol="0" anchor="t">
              <a:spAutoFit/>
            </a:bodyPr>
            <a:lstStyle/>
            <a:p>
              <a:pPr algn="ctr">
                <a:lnSpc>
                  <a:spcPts val="295"/>
                </a:lnSpc>
              </a:pPr>
              <a:r>
                <a:rPr lang="en-US" sz="164" b="1">
                  <a:solidFill>
                    <a:srgbClr val="2D3240"/>
                  </a:solidFill>
                  <a:latin typeface="Poppins Bold"/>
                  <a:ea typeface="Poppins Bold"/>
                  <a:cs typeface="Poppins Bold"/>
                  <a:sym typeface="Poppins Bold"/>
                </a:rPr>
                <a:t>Regional ISP</a:t>
              </a:r>
            </a:p>
          </p:txBody>
        </p:sp>
        <p:sp>
          <p:nvSpPr>
            <p:cNvPr id="688" name="TextBox 688"/>
            <p:cNvSpPr txBox="1"/>
            <p:nvPr/>
          </p:nvSpPr>
          <p:spPr>
            <a:xfrm>
              <a:off x="12997132" y="2737595"/>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689" name="TextBox 689"/>
            <p:cNvSpPr txBox="1"/>
            <p:nvPr/>
          </p:nvSpPr>
          <p:spPr>
            <a:xfrm>
              <a:off x="13190507" y="2615235"/>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690" name="TextBox 690"/>
            <p:cNvSpPr txBox="1"/>
            <p:nvPr/>
          </p:nvSpPr>
          <p:spPr>
            <a:xfrm>
              <a:off x="13689946" y="2261500"/>
              <a:ext cx="368953" cy="72529"/>
            </a:xfrm>
            <a:prstGeom prst="rect">
              <a:avLst/>
            </a:prstGeom>
          </p:spPr>
          <p:txBody>
            <a:bodyPr lIns="0" tIns="0" rIns="0" bIns="0" rtlCol="0" anchor="t">
              <a:spAutoFit/>
            </a:bodyPr>
            <a:lstStyle/>
            <a:p>
              <a:pPr algn="ctr">
                <a:lnSpc>
                  <a:spcPts val="558"/>
                </a:lnSpc>
              </a:pPr>
              <a:r>
                <a:rPr lang="en-US" sz="310" b="1">
                  <a:solidFill>
                    <a:srgbClr val="2D3240"/>
                  </a:solidFill>
                  <a:latin typeface="Poppins Bold"/>
                  <a:ea typeface="Poppins Bold"/>
                  <a:cs typeface="Poppins Bold"/>
                  <a:sym typeface="Poppins Bold"/>
                </a:rPr>
                <a:t>Backbone ISP</a:t>
              </a:r>
            </a:p>
          </p:txBody>
        </p:sp>
        <p:grpSp>
          <p:nvGrpSpPr>
            <p:cNvPr id="691" name="Group 691"/>
            <p:cNvGrpSpPr/>
            <p:nvPr/>
          </p:nvGrpSpPr>
          <p:grpSpPr>
            <a:xfrm>
              <a:off x="1804874" y="1513622"/>
              <a:ext cx="2437881" cy="1181874"/>
              <a:chOff x="0" y="0"/>
              <a:chExt cx="9006168" cy="4366152"/>
            </a:xfrm>
          </p:grpSpPr>
          <p:sp>
            <p:nvSpPr>
              <p:cNvPr id="692" name="Freeform 692"/>
              <p:cNvSpPr/>
              <p:nvPr/>
            </p:nvSpPr>
            <p:spPr>
              <a:xfrm>
                <a:off x="0" y="0"/>
                <a:ext cx="9006167" cy="4366152"/>
              </a:xfrm>
              <a:custGeom>
                <a:avLst/>
                <a:gdLst/>
                <a:ahLst/>
                <a:cxnLst/>
                <a:rect l="l" t="t" r="r" b="b"/>
                <a:pathLst>
                  <a:path w="9006167" h="4366152">
                    <a:moveTo>
                      <a:pt x="91497" y="0"/>
                    </a:moveTo>
                    <a:lnTo>
                      <a:pt x="8914671" y="0"/>
                    </a:lnTo>
                    <a:cubicBezTo>
                      <a:pt x="8938937" y="0"/>
                      <a:pt x="8962210" y="9640"/>
                      <a:pt x="8979368" y="26799"/>
                    </a:cubicBezTo>
                    <a:cubicBezTo>
                      <a:pt x="8996528" y="43958"/>
                      <a:pt x="9006167" y="67231"/>
                      <a:pt x="9006167" y="91497"/>
                    </a:cubicBezTo>
                    <a:lnTo>
                      <a:pt x="9006167" y="4274655"/>
                    </a:lnTo>
                    <a:cubicBezTo>
                      <a:pt x="9006167" y="4298921"/>
                      <a:pt x="8996528" y="4322194"/>
                      <a:pt x="8979368" y="4339353"/>
                    </a:cubicBezTo>
                    <a:cubicBezTo>
                      <a:pt x="8962210" y="4356512"/>
                      <a:pt x="8938937" y="4366152"/>
                      <a:pt x="8914671" y="4366152"/>
                    </a:cubicBezTo>
                    <a:lnTo>
                      <a:pt x="91497" y="4366152"/>
                    </a:lnTo>
                    <a:cubicBezTo>
                      <a:pt x="67231" y="4366152"/>
                      <a:pt x="43958" y="4356512"/>
                      <a:pt x="26799" y="4339353"/>
                    </a:cubicBezTo>
                    <a:cubicBezTo>
                      <a:pt x="9640" y="4322194"/>
                      <a:pt x="0" y="4298921"/>
                      <a:pt x="0" y="4274655"/>
                    </a:cubicBezTo>
                    <a:lnTo>
                      <a:pt x="0" y="91497"/>
                    </a:lnTo>
                    <a:cubicBezTo>
                      <a:pt x="0" y="67231"/>
                      <a:pt x="9640" y="43958"/>
                      <a:pt x="26799" y="26799"/>
                    </a:cubicBezTo>
                    <a:cubicBezTo>
                      <a:pt x="43958" y="9640"/>
                      <a:pt x="67231" y="0"/>
                      <a:pt x="91497" y="0"/>
                    </a:cubicBezTo>
                    <a:close/>
                  </a:path>
                </a:pathLst>
              </a:custGeom>
              <a:solidFill>
                <a:srgbClr val="FEF7E7"/>
              </a:solidFill>
            </p:spPr>
            <p:txBody>
              <a:bodyPr/>
              <a:lstStyle/>
              <a:p>
                <a:endParaRPr lang="en-PH"/>
              </a:p>
            </p:txBody>
          </p:sp>
          <p:sp>
            <p:nvSpPr>
              <p:cNvPr id="693" name="TextBox 693"/>
              <p:cNvSpPr txBox="1"/>
              <p:nvPr/>
            </p:nvSpPr>
            <p:spPr>
              <a:xfrm>
                <a:off x="0" y="-28575"/>
                <a:ext cx="9006168" cy="4394727"/>
              </a:xfrm>
              <a:prstGeom prst="rect">
                <a:avLst/>
              </a:prstGeom>
            </p:spPr>
            <p:txBody>
              <a:bodyPr lIns="50800" tIns="50800" rIns="50800" bIns="50800" rtlCol="0" anchor="ctr"/>
              <a:lstStyle/>
              <a:p>
                <a:pPr algn="ctr">
                  <a:lnSpc>
                    <a:spcPts val="2595"/>
                  </a:lnSpc>
                </a:pPr>
                <a:endParaRPr/>
              </a:p>
            </p:txBody>
          </p:sp>
        </p:grpSp>
        <p:grpSp>
          <p:nvGrpSpPr>
            <p:cNvPr id="694" name="Group 694"/>
            <p:cNvGrpSpPr/>
            <p:nvPr/>
          </p:nvGrpSpPr>
          <p:grpSpPr>
            <a:xfrm>
              <a:off x="1889398" y="2156250"/>
              <a:ext cx="907490" cy="437519"/>
              <a:chOff x="0" y="0"/>
              <a:chExt cx="3272541" cy="1577757"/>
            </a:xfrm>
          </p:grpSpPr>
          <p:sp>
            <p:nvSpPr>
              <p:cNvPr id="695" name="Freeform 695"/>
              <p:cNvSpPr/>
              <p:nvPr/>
            </p:nvSpPr>
            <p:spPr>
              <a:xfrm>
                <a:off x="0" y="0"/>
                <a:ext cx="3272541" cy="1577757"/>
              </a:xfrm>
              <a:custGeom>
                <a:avLst/>
                <a:gdLst/>
                <a:ahLst/>
                <a:cxnLst/>
                <a:rect l="l" t="t" r="r" b="b"/>
                <a:pathLst>
                  <a:path w="3272541" h="1577757">
                    <a:moveTo>
                      <a:pt x="245798" y="0"/>
                    </a:moveTo>
                    <a:lnTo>
                      <a:pt x="3026743" y="0"/>
                    </a:lnTo>
                    <a:cubicBezTo>
                      <a:pt x="3162494" y="0"/>
                      <a:pt x="3272541" y="110047"/>
                      <a:pt x="3272541" y="245798"/>
                    </a:cubicBezTo>
                    <a:lnTo>
                      <a:pt x="3272541" y="1331959"/>
                    </a:lnTo>
                    <a:cubicBezTo>
                      <a:pt x="3272541" y="1467709"/>
                      <a:pt x="3162494" y="1577757"/>
                      <a:pt x="3026743" y="1577757"/>
                    </a:cubicBezTo>
                    <a:lnTo>
                      <a:pt x="245798" y="1577757"/>
                    </a:lnTo>
                    <a:cubicBezTo>
                      <a:pt x="110047" y="1577757"/>
                      <a:pt x="0" y="1467709"/>
                      <a:pt x="0" y="1331959"/>
                    </a:cubicBezTo>
                    <a:lnTo>
                      <a:pt x="0" y="245798"/>
                    </a:lnTo>
                    <a:cubicBezTo>
                      <a:pt x="0" y="110047"/>
                      <a:pt x="110047" y="0"/>
                      <a:pt x="245798" y="0"/>
                    </a:cubicBezTo>
                    <a:close/>
                  </a:path>
                </a:pathLst>
              </a:custGeom>
              <a:solidFill>
                <a:srgbClr val="FF1495"/>
              </a:solidFill>
            </p:spPr>
            <p:txBody>
              <a:bodyPr/>
              <a:lstStyle/>
              <a:p>
                <a:endParaRPr lang="en-PH"/>
              </a:p>
            </p:txBody>
          </p:sp>
          <p:sp>
            <p:nvSpPr>
              <p:cNvPr id="696" name="TextBox 696"/>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697" name="Group 697"/>
            <p:cNvGrpSpPr/>
            <p:nvPr/>
          </p:nvGrpSpPr>
          <p:grpSpPr>
            <a:xfrm>
              <a:off x="2070797" y="2321205"/>
              <a:ext cx="142372" cy="58511"/>
              <a:chOff x="0" y="0"/>
              <a:chExt cx="910857" cy="374341"/>
            </a:xfrm>
          </p:grpSpPr>
          <p:sp>
            <p:nvSpPr>
              <p:cNvPr id="698" name="Freeform 698"/>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699" name="TextBox 699"/>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700" name="Freeform 700"/>
            <p:cNvSpPr/>
            <p:nvPr/>
          </p:nvSpPr>
          <p:spPr>
            <a:xfrm>
              <a:off x="1992289" y="2292783"/>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701" name="Group 701"/>
            <p:cNvGrpSpPr/>
            <p:nvPr/>
          </p:nvGrpSpPr>
          <p:grpSpPr>
            <a:xfrm>
              <a:off x="2220490" y="2462386"/>
              <a:ext cx="142372" cy="58511"/>
              <a:chOff x="0" y="0"/>
              <a:chExt cx="910857" cy="374341"/>
            </a:xfrm>
          </p:grpSpPr>
          <p:sp>
            <p:nvSpPr>
              <p:cNvPr id="702" name="Freeform 702"/>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703" name="TextBox 703"/>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704" name="Freeform 704"/>
            <p:cNvSpPr/>
            <p:nvPr/>
          </p:nvSpPr>
          <p:spPr>
            <a:xfrm>
              <a:off x="2141983" y="2433965"/>
              <a:ext cx="91465" cy="96533"/>
            </a:xfrm>
            <a:custGeom>
              <a:avLst/>
              <a:gdLst/>
              <a:ahLst/>
              <a:cxnLst/>
              <a:rect l="l" t="t" r="r" b="b"/>
              <a:pathLst>
                <a:path w="91465" h="96533">
                  <a:moveTo>
                    <a:pt x="0" y="0"/>
                  </a:moveTo>
                  <a:lnTo>
                    <a:pt x="91464" y="0"/>
                  </a:lnTo>
                  <a:lnTo>
                    <a:pt x="91464"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705" name="Group 705"/>
            <p:cNvGrpSpPr/>
            <p:nvPr/>
          </p:nvGrpSpPr>
          <p:grpSpPr>
            <a:xfrm>
              <a:off x="2413865" y="2340026"/>
              <a:ext cx="142372" cy="58511"/>
              <a:chOff x="0" y="0"/>
              <a:chExt cx="910857" cy="374341"/>
            </a:xfrm>
          </p:grpSpPr>
          <p:sp>
            <p:nvSpPr>
              <p:cNvPr id="706" name="Freeform 706"/>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707" name="TextBox 707"/>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708" name="Freeform 708"/>
            <p:cNvSpPr/>
            <p:nvPr/>
          </p:nvSpPr>
          <p:spPr>
            <a:xfrm>
              <a:off x="2335358" y="2311605"/>
              <a:ext cx="91465" cy="96533"/>
            </a:xfrm>
            <a:custGeom>
              <a:avLst/>
              <a:gdLst/>
              <a:ahLst/>
              <a:cxnLst/>
              <a:rect l="l" t="t" r="r" b="b"/>
              <a:pathLst>
                <a:path w="91465" h="96533">
                  <a:moveTo>
                    <a:pt x="0" y="0"/>
                  </a:moveTo>
                  <a:lnTo>
                    <a:pt x="91464" y="0"/>
                  </a:lnTo>
                  <a:lnTo>
                    <a:pt x="91464"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709" name="Freeform 709"/>
            <p:cNvSpPr/>
            <p:nvPr/>
          </p:nvSpPr>
          <p:spPr>
            <a:xfrm>
              <a:off x="2603073" y="2224849"/>
              <a:ext cx="144061" cy="197682"/>
            </a:xfrm>
            <a:custGeom>
              <a:avLst/>
              <a:gdLst/>
              <a:ahLst/>
              <a:cxnLst/>
              <a:rect l="l" t="t" r="r" b="b"/>
              <a:pathLst>
                <a:path w="144061" h="197682">
                  <a:moveTo>
                    <a:pt x="0" y="0"/>
                  </a:moveTo>
                  <a:lnTo>
                    <a:pt x="144061" y="0"/>
                  </a:lnTo>
                  <a:lnTo>
                    <a:pt x="144061" y="197682"/>
                  </a:lnTo>
                  <a:lnTo>
                    <a:pt x="0" y="197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710" name="Group 710"/>
            <p:cNvGrpSpPr/>
            <p:nvPr/>
          </p:nvGrpSpPr>
          <p:grpSpPr>
            <a:xfrm>
              <a:off x="2811512" y="2166686"/>
              <a:ext cx="836540" cy="427083"/>
              <a:chOff x="0" y="0"/>
              <a:chExt cx="3090396" cy="1577757"/>
            </a:xfrm>
          </p:grpSpPr>
          <p:sp>
            <p:nvSpPr>
              <p:cNvPr id="711" name="Freeform 711"/>
              <p:cNvSpPr/>
              <p:nvPr/>
            </p:nvSpPr>
            <p:spPr>
              <a:xfrm>
                <a:off x="0" y="0"/>
                <a:ext cx="3090396" cy="1577757"/>
              </a:xfrm>
              <a:custGeom>
                <a:avLst/>
                <a:gdLst/>
                <a:ahLst/>
                <a:cxnLst/>
                <a:rect l="l" t="t" r="r" b="b"/>
                <a:pathLst>
                  <a:path w="3090396" h="1577757">
                    <a:moveTo>
                      <a:pt x="266645" y="0"/>
                    </a:moveTo>
                    <a:lnTo>
                      <a:pt x="2823752" y="0"/>
                    </a:lnTo>
                    <a:cubicBezTo>
                      <a:pt x="2971015" y="0"/>
                      <a:pt x="3090396" y="119381"/>
                      <a:pt x="3090396" y="266645"/>
                    </a:cubicBezTo>
                    <a:lnTo>
                      <a:pt x="3090396" y="1311112"/>
                    </a:lnTo>
                    <a:cubicBezTo>
                      <a:pt x="3090396" y="1458376"/>
                      <a:pt x="2971015" y="1577757"/>
                      <a:pt x="2823752" y="1577757"/>
                    </a:cubicBezTo>
                    <a:lnTo>
                      <a:pt x="266645" y="1577757"/>
                    </a:lnTo>
                    <a:cubicBezTo>
                      <a:pt x="119381" y="1577757"/>
                      <a:pt x="0" y="1458376"/>
                      <a:pt x="0" y="1311112"/>
                    </a:cubicBezTo>
                    <a:lnTo>
                      <a:pt x="0" y="266645"/>
                    </a:lnTo>
                    <a:cubicBezTo>
                      <a:pt x="0" y="119381"/>
                      <a:pt x="119381" y="0"/>
                      <a:pt x="266645" y="0"/>
                    </a:cubicBezTo>
                    <a:close/>
                  </a:path>
                </a:pathLst>
              </a:custGeom>
              <a:solidFill>
                <a:srgbClr val="019D97"/>
              </a:solidFill>
            </p:spPr>
            <p:txBody>
              <a:bodyPr/>
              <a:lstStyle/>
              <a:p>
                <a:endParaRPr lang="en-PH"/>
              </a:p>
            </p:txBody>
          </p:sp>
          <p:sp>
            <p:nvSpPr>
              <p:cNvPr id="712" name="TextBox 712"/>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713" name="Group 713"/>
            <p:cNvGrpSpPr/>
            <p:nvPr/>
          </p:nvGrpSpPr>
          <p:grpSpPr>
            <a:xfrm>
              <a:off x="3068054" y="2327706"/>
              <a:ext cx="138976" cy="57116"/>
              <a:chOff x="0" y="0"/>
              <a:chExt cx="910857" cy="374341"/>
            </a:xfrm>
          </p:grpSpPr>
          <p:sp>
            <p:nvSpPr>
              <p:cNvPr id="714" name="Freeform 714"/>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715" name="TextBox 715"/>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716" name="Freeform 716"/>
            <p:cNvSpPr/>
            <p:nvPr/>
          </p:nvSpPr>
          <p:spPr>
            <a:xfrm>
              <a:off x="2991419" y="2299962"/>
              <a:ext cx="89283" cy="94230"/>
            </a:xfrm>
            <a:custGeom>
              <a:avLst/>
              <a:gdLst/>
              <a:ahLst/>
              <a:cxnLst/>
              <a:rect l="l" t="t" r="r" b="b"/>
              <a:pathLst>
                <a:path w="89283" h="94230">
                  <a:moveTo>
                    <a:pt x="0" y="0"/>
                  </a:moveTo>
                  <a:lnTo>
                    <a:pt x="89283" y="0"/>
                  </a:lnTo>
                  <a:lnTo>
                    <a:pt x="89283" y="94231"/>
                  </a:lnTo>
                  <a:lnTo>
                    <a:pt x="0" y="9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717" name="Group 717"/>
            <p:cNvGrpSpPr/>
            <p:nvPr/>
          </p:nvGrpSpPr>
          <p:grpSpPr>
            <a:xfrm>
              <a:off x="3214177" y="2465520"/>
              <a:ext cx="138976" cy="57116"/>
              <a:chOff x="0" y="0"/>
              <a:chExt cx="910857" cy="374341"/>
            </a:xfrm>
          </p:grpSpPr>
          <p:sp>
            <p:nvSpPr>
              <p:cNvPr id="718" name="Freeform 718"/>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719" name="TextBox 719"/>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720" name="Freeform 720"/>
            <p:cNvSpPr/>
            <p:nvPr/>
          </p:nvSpPr>
          <p:spPr>
            <a:xfrm>
              <a:off x="3137542" y="2437777"/>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721" name="Group 721"/>
            <p:cNvGrpSpPr/>
            <p:nvPr/>
          </p:nvGrpSpPr>
          <p:grpSpPr>
            <a:xfrm>
              <a:off x="3402940" y="2346078"/>
              <a:ext cx="138976" cy="57116"/>
              <a:chOff x="0" y="0"/>
              <a:chExt cx="910857" cy="374341"/>
            </a:xfrm>
          </p:grpSpPr>
          <p:sp>
            <p:nvSpPr>
              <p:cNvPr id="722" name="Freeform 722"/>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723" name="TextBox 723"/>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724" name="Freeform 724"/>
            <p:cNvSpPr/>
            <p:nvPr/>
          </p:nvSpPr>
          <p:spPr>
            <a:xfrm>
              <a:off x="3326305" y="2318335"/>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725" name="Freeform 725"/>
            <p:cNvSpPr/>
            <p:nvPr/>
          </p:nvSpPr>
          <p:spPr>
            <a:xfrm>
              <a:off x="2846101" y="2234259"/>
              <a:ext cx="140624" cy="192967"/>
            </a:xfrm>
            <a:custGeom>
              <a:avLst/>
              <a:gdLst/>
              <a:ahLst/>
              <a:cxnLst/>
              <a:rect l="l" t="t" r="r" b="b"/>
              <a:pathLst>
                <a:path w="140624" h="192967">
                  <a:moveTo>
                    <a:pt x="0" y="0"/>
                  </a:moveTo>
                  <a:lnTo>
                    <a:pt x="140624" y="0"/>
                  </a:lnTo>
                  <a:lnTo>
                    <a:pt x="140624" y="192967"/>
                  </a:lnTo>
                  <a:lnTo>
                    <a:pt x="0" y="1929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726" name="Group 726"/>
            <p:cNvGrpSpPr/>
            <p:nvPr/>
          </p:nvGrpSpPr>
          <p:grpSpPr>
            <a:xfrm>
              <a:off x="1890485" y="1703574"/>
              <a:ext cx="836540" cy="427083"/>
              <a:chOff x="0" y="0"/>
              <a:chExt cx="3090396" cy="1577757"/>
            </a:xfrm>
          </p:grpSpPr>
          <p:sp>
            <p:nvSpPr>
              <p:cNvPr id="727" name="Freeform 727"/>
              <p:cNvSpPr/>
              <p:nvPr/>
            </p:nvSpPr>
            <p:spPr>
              <a:xfrm>
                <a:off x="0" y="0"/>
                <a:ext cx="3090396" cy="1577757"/>
              </a:xfrm>
              <a:custGeom>
                <a:avLst/>
                <a:gdLst/>
                <a:ahLst/>
                <a:cxnLst/>
                <a:rect l="l" t="t" r="r" b="b"/>
                <a:pathLst>
                  <a:path w="3090396" h="1577757">
                    <a:moveTo>
                      <a:pt x="266645" y="0"/>
                    </a:moveTo>
                    <a:lnTo>
                      <a:pt x="2823752" y="0"/>
                    </a:lnTo>
                    <a:cubicBezTo>
                      <a:pt x="2971015" y="0"/>
                      <a:pt x="3090396" y="119381"/>
                      <a:pt x="3090396" y="266645"/>
                    </a:cubicBezTo>
                    <a:lnTo>
                      <a:pt x="3090396" y="1311112"/>
                    </a:lnTo>
                    <a:cubicBezTo>
                      <a:pt x="3090396" y="1458376"/>
                      <a:pt x="2971015" y="1577757"/>
                      <a:pt x="2823752" y="1577757"/>
                    </a:cubicBezTo>
                    <a:lnTo>
                      <a:pt x="266645" y="1577757"/>
                    </a:lnTo>
                    <a:cubicBezTo>
                      <a:pt x="119381" y="1577757"/>
                      <a:pt x="0" y="1458376"/>
                      <a:pt x="0" y="1311112"/>
                    </a:cubicBezTo>
                    <a:lnTo>
                      <a:pt x="0" y="266645"/>
                    </a:lnTo>
                    <a:cubicBezTo>
                      <a:pt x="0" y="119381"/>
                      <a:pt x="119381" y="0"/>
                      <a:pt x="266645" y="0"/>
                    </a:cubicBezTo>
                    <a:close/>
                  </a:path>
                </a:pathLst>
              </a:custGeom>
              <a:solidFill>
                <a:srgbClr val="019D97"/>
              </a:solidFill>
            </p:spPr>
            <p:txBody>
              <a:bodyPr/>
              <a:lstStyle/>
              <a:p>
                <a:endParaRPr lang="en-PH"/>
              </a:p>
            </p:txBody>
          </p:sp>
          <p:sp>
            <p:nvSpPr>
              <p:cNvPr id="728" name="TextBox 728"/>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729" name="Group 729"/>
            <p:cNvGrpSpPr/>
            <p:nvPr/>
          </p:nvGrpSpPr>
          <p:grpSpPr>
            <a:xfrm>
              <a:off x="2147027" y="1864595"/>
              <a:ext cx="138976" cy="57116"/>
              <a:chOff x="0" y="0"/>
              <a:chExt cx="910857" cy="374341"/>
            </a:xfrm>
          </p:grpSpPr>
          <p:sp>
            <p:nvSpPr>
              <p:cNvPr id="730" name="Freeform 730"/>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731" name="TextBox 731"/>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732" name="Freeform 732"/>
            <p:cNvSpPr/>
            <p:nvPr/>
          </p:nvSpPr>
          <p:spPr>
            <a:xfrm>
              <a:off x="2070392" y="1836851"/>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733" name="Group 733"/>
            <p:cNvGrpSpPr/>
            <p:nvPr/>
          </p:nvGrpSpPr>
          <p:grpSpPr>
            <a:xfrm>
              <a:off x="2293150" y="2002409"/>
              <a:ext cx="138976" cy="57116"/>
              <a:chOff x="0" y="0"/>
              <a:chExt cx="910857" cy="374341"/>
            </a:xfrm>
          </p:grpSpPr>
          <p:sp>
            <p:nvSpPr>
              <p:cNvPr id="734" name="Freeform 734"/>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735" name="TextBox 735"/>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736" name="Freeform 736"/>
            <p:cNvSpPr/>
            <p:nvPr/>
          </p:nvSpPr>
          <p:spPr>
            <a:xfrm>
              <a:off x="2216515" y="1974665"/>
              <a:ext cx="89283" cy="94230"/>
            </a:xfrm>
            <a:custGeom>
              <a:avLst/>
              <a:gdLst/>
              <a:ahLst/>
              <a:cxnLst/>
              <a:rect l="l" t="t" r="r" b="b"/>
              <a:pathLst>
                <a:path w="89283" h="94230">
                  <a:moveTo>
                    <a:pt x="0" y="0"/>
                  </a:moveTo>
                  <a:lnTo>
                    <a:pt x="89283" y="0"/>
                  </a:lnTo>
                  <a:lnTo>
                    <a:pt x="89283" y="94231"/>
                  </a:lnTo>
                  <a:lnTo>
                    <a:pt x="0" y="9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737" name="Group 737"/>
            <p:cNvGrpSpPr/>
            <p:nvPr/>
          </p:nvGrpSpPr>
          <p:grpSpPr>
            <a:xfrm>
              <a:off x="2481913" y="1882967"/>
              <a:ext cx="138976" cy="57116"/>
              <a:chOff x="0" y="0"/>
              <a:chExt cx="910857" cy="374341"/>
            </a:xfrm>
          </p:grpSpPr>
          <p:sp>
            <p:nvSpPr>
              <p:cNvPr id="738" name="Freeform 738"/>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739" name="TextBox 739"/>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740" name="Freeform 740"/>
            <p:cNvSpPr/>
            <p:nvPr/>
          </p:nvSpPr>
          <p:spPr>
            <a:xfrm>
              <a:off x="2405278" y="1855224"/>
              <a:ext cx="89283" cy="94230"/>
            </a:xfrm>
            <a:custGeom>
              <a:avLst/>
              <a:gdLst/>
              <a:ahLst/>
              <a:cxnLst/>
              <a:rect l="l" t="t" r="r" b="b"/>
              <a:pathLst>
                <a:path w="89283" h="94230">
                  <a:moveTo>
                    <a:pt x="0" y="0"/>
                  </a:moveTo>
                  <a:lnTo>
                    <a:pt x="89283" y="0"/>
                  </a:lnTo>
                  <a:lnTo>
                    <a:pt x="89283" y="94230"/>
                  </a:lnTo>
                  <a:lnTo>
                    <a:pt x="0" y="94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741" name="Freeform 741"/>
            <p:cNvSpPr/>
            <p:nvPr/>
          </p:nvSpPr>
          <p:spPr>
            <a:xfrm>
              <a:off x="1925074" y="1771148"/>
              <a:ext cx="140624" cy="192967"/>
            </a:xfrm>
            <a:custGeom>
              <a:avLst/>
              <a:gdLst/>
              <a:ahLst/>
              <a:cxnLst/>
              <a:rect l="l" t="t" r="r" b="b"/>
              <a:pathLst>
                <a:path w="140624" h="192967">
                  <a:moveTo>
                    <a:pt x="0" y="0"/>
                  </a:moveTo>
                  <a:lnTo>
                    <a:pt x="140624" y="0"/>
                  </a:lnTo>
                  <a:lnTo>
                    <a:pt x="140624" y="192967"/>
                  </a:lnTo>
                  <a:lnTo>
                    <a:pt x="0" y="1929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742" name="Group 742"/>
            <p:cNvGrpSpPr/>
            <p:nvPr/>
          </p:nvGrpSpPr>
          <p:grpSpPr>
            <a:xfrm>
              <a:off x="2734337" y="1709591"/>
              <a:ext cx="907490" cy="437519"/>
              <a:chOff x="0" y="0"/>
              <a:chExt cx="3272541" cy="1577757"/>
            </a:xfrm>
          </p:grpSpPr>
          <p:sp>
            <p:nvSpPr>
              <p:cNvPr id="743" name="Freeform 743"/>
              <p:cNvSpPr/>
              <p:nvPr/>
            </p:nvSpPr>
            <p:spPr>
              <a:xfrm>
                <a:off x="0" y="0"/>
                <a:ext cx="3272541" cy="1577757"/>
              </a:xfrm>
              <a:custGeom>
                <a:avLst/>
                <a:gdLst/>
                <a:ahLst/>
                <a:cxnLst/>
                <a:rect l="l" t="t" r="r" b="b"/>
                <a:pathLst>
                  <a:path w="3272541" h="1577757">
                    <a:moveTo>
                      <a:pt x="245798" y="0"/>
                    </a:moveTo>
                    <a:lnTo>
                      <a:pt x="3026743" y="0"/>
                    </a:lnTo>
                    <a:cubicBezTo>
                      <a:pt x="3162494" y="0"/>
                      <a:pt x="3272541" y="110047"/>
                      <a:pt x="3272541" y="245798"/>
                    </a:cubicBezTo>
                    <a:lnTo>
                      <a:pt x="3272541" y="1331959"/>
                    </a:lnTo>
                    <a:cubicBezTo>
                      <a:pt x="3272541" y="1467709"/>
                      <a:pt x="3162494" y="1577757"/>
                      <a:pt x="3026743" y="1577757"/>
                    </a:cubicBezTo>
                    <a:lnTo>
                      <a:pt x="245798" y="1577757"/>
                    </a:lnTo>
                    <a:cubicBezTo>
                      <a:pt x="110047" y="1577757"/>
                      <a:pt x="0" y="1467709"/>
                      <a:pt x="0" y="1331959"/>
                    </a:cubicBezTo>
                    <a:lnTo>
                      <a:pt x="0" y="245798"/>
                    </a:lnTo>
                    <a:cubicBezTo>
                      <a:pt x="0" y="110047"/>
                      <a:pt x="110047" y="0"/>
                      <a:pt x="245798" y="0"/>
                    </a:cubicBezTo>
                    <a:close/>
                  </a:path>
                </a:pathLst>
              </a:custGeom>
              <a:solidFill>
                <a:srgbClr val="FF1495"/>
              </a:solidFill>
            </p:spPr>
            <p:txBody>
              <a:bodyPr/>
              <a:lstStyle/>
              <a:p>
                <a:endParaRPr lang="en-PH"/>
              </a:p>
            </p:txBody>
          </p:sp>
          <p:sp>
            <p:nvSpPr>
              <p:cNvPr id="744" name="TextBox 744"/>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745" name="Group 745"/>
            <p:cNvGrpSpPr/>
            <p:nvPr/>
          </p:nvGrpSpPr>
          <p:grpSpPr>
            <a:xfrm>
              <a:off x="2915736" y="1874546"/>
              <a:ext cx="142372" cy="58511"/>
              <a:chOff x="0" y="0"/>
              <a:chExt cx="910857" cy="374341"/>
            </a:xfrm>
          </p:grpSpPr>
          <p:sp>
            <p:nvSpPr>
              <p:cNvPr id="746" name="Freeform 746"/>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747" name="TextBox 747"/>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748" name="Freeform 748"/>
            <p:cNvSpPr/>
            <p:nvPr/>
          </p:nvSpPr>
          <p:spPr>
            <a:xfrm>
              <a:off x="2837228" y="1846124"/>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749" name="Group 749"/>
            <p:cNvGrpSpPr/>
            <p:nvPr/>
          </p:nvGrpSpPr>
          <p:grpSpPr>
            <a:xfrm>
              <a:off x="3065430" y="2015727"/>
              <a:ext cx="142372" cy="58511"/>
              <a:chOff x="0" y="0"/>
              <a:chExt cx="910857" cy="374341"/>
            </a:xfrm>
          </p:grpSpPr>
          <p:sp>
            <p:nvSpPr>
              <p:cNvPr id="750" name="Freeform 750"/>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751" name="TextBox 751"/>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752" name="Freeform 752"/>
            <p:cNvSpPr/>
            <p:nvPr/>
          </p:nvSpPr>
          <p:spPr>
            <a:xfrm>
              <a:off x="2986922" y="1987306"/>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753" name="Group 753"/>
            <p:cNvGrpSpPr/>
            <p:nvPr/>
          </p:nvGrpSpPr>
          <p:grpSpPr>
            <a:xfrm>
              <a:off x="3258805" y="1893367"/>
              <a:ext cx="142372" cy="58511"/>
              <a:chOff x="0" y="0"/>
              <a:chExt cx="910857" cy="374341"/>
            </a:xfrm>
          </p:grpSpPr>
          <p:sp>
            <p:nvSpPr>
              <p:cNvPr id="754" name="Freeform 754"/>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755" name="TextBox 755"/>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756" name="Freeform 756"/>
            <p:cNvSpPr/>
            <p:nvPr/>
          </p:nvSpPr>
          <p:spPr>
            <a:xfrm>
              <a:off x="3180297" y="1864946"/>
              <a:ext cx="91465" cy="96533"/>
            </a:xfrm>
            <a:custGeom>
              <a:avLst/>
              <a:gdLst/>
              <a:ahLst/>
              <a:cxnLst/>
              <a:rect l="l" t="t" r="r" b="b"/>
              <a:pathLst>
                <a:path w="91465" h="96533">
                  <a:moveTo>
                    <a:pt x="0" y="0"/>
                  </a:moveTo>
                  <a:lnTo>
                    <a:pt x="91465" y="0"/>
                  </a:lnTo>
                  <a:lnTo>
                    <a:pt x="91465" y="96533"/>
                  </a:lnTo>
                  <a:lnTo>
                    <a:pt x="0" y="96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757" name="Freeform 757"/>
            <p:cNvSpPr/>
            <p:nvPr/>
          </p:nvSpPr>
          <p:spPr>
            <a:xfrm>
              <a:off x="3448012" y="1778190"/>
              <a:ext cx="144061" cy="197682"/>
            </a:xfrm>
            <a:custGeom>
              <a:avLst/>
              <a:gdLst/>
              <a:ahLst/>
              <a:cxnLst/>
              <a:rect l="l" t="t" r="r" b="b"/>
              <a:pathLst>
                <a:path w="144061" h="197682">
                  <a:moveTo>
                    <a:pt x="0" y="0"/>
                  </a:moveTo>
                  <a:lnTo>
                    <a:pt x="144061" y="0"/>
                  </a:lnTo>
                  <a:lnTo>
                    <a:pt x="144061" y="197682"/>
                  </a:lnTo>
                  <a:lnTo>
                    <a:pt x="0" y="197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758" name="Freeform 758"/>
            <p:cNvSpPr/>
            <p:nvPr/>
          </p:nvSpPr>
          <p:spPr>
            <a:xfrm>
              <a:off x="3778930" y="1626727"/>
              <a:ext cx="374926" cy="514478"/>
            </a:xfrm>
            <a:custGeom>
              <a:avLst/>
              <a:gdLst/>
              <a:ahLst/>
              <a:cxnLst/>
              <a:rect l="l" t="t" r="r" b="b"/>
              <a:pathLst>
                <a:path w="374926" h="514478">
                  <a:moveTo>
                    <a:pt x="0" y="0"/>
                  </a:moveTo>
                  <a:lnTo>
                    <a:pt x="374926" y="0"/>
                  </a:lnTo>
                  <a:lnTo>
                    <a:pt x="374926" y="514478"/>
                  </a:lnTo>
                  <a:lnTo>
                    <a:pt x="0" y="514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759" name="TextBox 759"/>
            <p:cNvSpPr txBox="1"/>
            <p:nvPr/>
          </p:nvSpPr>
          <p:spPr>
            <a:xfrm>
              <a:off x="2098301" y="2331525"/>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760" name="TextBox 760"/>
            <p:cNvSpPr txBox="1"/>
            <p:nvPr/>
          </p:nvSpPr>
          <p:spPr>
            <a:xfrm>
              <a:off x="2577332" y="2173949"/>
              <a:ext cx="195543" cy="42917"/>
            </a:xfrm>
            <a:prstGeom prst="rect">
              <a:avLst/>
            </a:prstGeom>
          </p:spPr>
          <p:txBody>
            <a:bodyPr lIns="0" tIns="0" rIns="0" bIns="0" rtlCol="0" anchor="t">
              <a:spAutoFit/>
            </a:bodyPr>
            <a:lstStyle/>
            <a:p>
              <a:pPr algn="ctr">
                <a:lnSpc>
                  <a:spcPts val="295"/>
                </a:lnSpc>
              </a:pPr>
              <a:r>
                <a:rPr lang="en-US" sz="164" b="1">
                  <a:solidFill>
                    <a:srgbClr val="2D3240"/>
                  </a:solidFill>
                  <a:latin typeface="Poppins Bold"/>
                  <a:ea typeface="Poppins Bold"/>
                  <a:cs typeface="Poppins Bold"/>
                  <a:sym typeface="Poppins Bold"/>
                </a:rPr>
                <a:t>Regional ISP</a:t>
              </a:r>
            </a:p>
          </p:txBody>
        </p:sp>
        <p:sp>
          <p:nvSpPr>
            <p:cNvPr id="761" name="TextBox 761"/>
            <p:cNvSpPr txBox="1"/>
            <p:nvPr/>
          </p:nvSpPr>
          <p:spPr>
            <a:xfrm>
              <a:off x="2247995" y="2472706"/>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762" name="TextBox 762"/>
            <p:cNvSpPr txBox="1"/>
            <p:nvPr/>
          </p:nvSpPr>
          <p:spPr>
            <a:xfrm>
              <a:off x="2441370" y="2350346"/>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763" name="TextBox 763"/>
            <p:cNvSpPr txBox="1"/>
            <p:nvPr/>
          </p:nvSpPr>
          <p:spPr>
            <a:xfrm>
              <a:off x="3094903" y="2337553"/>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764" name="TextBox 764"/>
            <p:cNvSpPr txBox="1"/>
            <p:nvPr/>
          </p:nvSpPr>
          <p:spPr>
            <a:xfrm>
              <a:off x="2832936" y="2182701"/>
              <a:ext cx="190879" cy="42120"/>
            </a:xfrm>
            <a:prstGeom prst="rect">
              <a:avLst/>
            </a:prstGeom>
          </p:spPr>
          <p:txBody>
            <a:bodyPr lIns="0" tIns="0" rIns="0" bIns="0" rtlCol="0" anchor="t">
              <a:spAutoFit/>
            </a:bodyPr>
            <a:lstStyle/>
            <a:p>
              <a:pPr algn="ctr">
                <a:lnSpc>
                  <a:spcPts val="288"/>
                </a:lnSpc>
              </a:pPr>
              <a:r>
                <a:rPr lang="en-US" sz="160" b="1">
                  <a:solidFill>
                    <a:srgbClr val="2D3240"/>
                  </a:solidFill>
                  <a:latin typeface="Poppins Bold"/>
                  <a:ea typeface="Poppins Bold"/>
                  <a:cs typeface="Poppins Bold"/>
                  <a:sym typeface="Poppins Bold"/>
                </a:rPr>
                <a:t>Regional ISP</a:t>
              </a:r>
            </a:p>
          </p:txBody>
        </p:sp>
        <p:sp>
          <p:nvSpPr>
            <p:cNvPr id="765" name="TextBox 765"/>
            <p:cNvSpPr txBox="1"/>
            <p:nvPr/>
          </p:nvSpPr>
          <p:spPr>
            <a:xfrm>
              <a:off x="3241026" y="2475367"/>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766" name="TextBox 766"/>
            <p:cNvSpPr txBox="1"/>
            <p:nvPr/>
          </p:nvSpPr>
          <p:spPr>
            <a:xfrm>
              <a:off x="3429788" y="2355925"/>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767" name="TextBox 767"/>
            <p:cNvSpPr txBox="1"/>
            <p:nvPr/>
          </p:nvSpPr>
          <p:spPr>
            <a:xfrm>
              <a:off x="2173876" y="1874441"/>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768" name="TextBox 768"/>
            <p:cNvSpPr txBox="1"/>
            <p:nvPr/>
          </p:nvSpPr>
          <p:spPr>
            <a:xfrm>
              <a:off x="1911909" y="1719590"/>
              <a:ext cx="190879" cy="42120"/>
            </a:xfrm>
            <a:prstGeom prst="rect">
              <a:avLst/>
            </a:prstGeom>
          </p:spPr>
          <p:txBody>
            <a:bodyPr lIns="0" tIns="0" rIns="0" bIns="0" rtlCol="0" anchor="t">
              <a:spAutoFit/>
            </a:bodyPr>
            <a:lstStyle/>
            <a:p>
              <a:pPr algn="ctr">
                <a:lnSpc>
                  <a:spcPts val="288"/>
                </a:lnSpc>
              </a:pPr>
              <a:r>
                <a:rPr lang="en-US" sz="160" b="1">
                  <a:solidFill>
                    <a:srgbClr val="2D3240"/>
                  </a:solidFill>
                  <a:latin typeface="Poppins Bold"/>
                  <a:ea typeface="Poppins Bold"/>
                  <a:cs typeface="Poppins Bold"/>
                  <a:sym typeface="Poppins Bold"/>
                </a:rPr>
                <a:t>Regional ISP</a:t>
              </a:r>
            </a:p>
          </p:txBody>
        </p:sp>
        <p:sp>
          <p:nvSpPr>
            <p:cNvPr id="769" name="TextBox 769"/>
            <p:cNvSpPr txBox="1"/>
            <p:nvPr/>
          </p:nvSpPr>
          <p:spPr>
            <a:xfrm>
              <a:off x="2319999" y="2012256"/>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770" name="TextBox 770"/>
            <p:cNvSpPr txBox="1"/>
            <p:nvPr/>
          </p:nvSpPr>
          <p:spPr>
            <a:xfrm>
              <a:off x="2508761" y="1892814"/>
              <a:ext cx="85279" cy="27898"/>
            </a:xfrm>
            <a:prstGeom prst="rect">
              <a:avLst/>
            </a:prstGeom>
          </p:spPr>
          <p:txBody>
            <a:bodyPr lIns="0" tIns="0" rIns="0" bIns="0" rtlCol="0" anchor="t">
              <a:spAutoFit/>
            </a:bodyPr>
            <a:lstStyle/>
            <a:p>
              <a:pPr algn="ctr">
                <a:lnSpc>
                  <a:spcPts val="162"/>
                </a:lnSpc>
              </a:pPr>
              <a:r>
                <a:rPr lang="en-US" sz="100" b="1">
                  <a:solidFill>
                    <a:srgbClr val="2D3240"/>
                  </a:solidFill>
                  <a:latin typeface="Poppins Bold"/>
                  <a:ea typeface="Poppins Bold"/>
                  <a:cs typeface="Poppins Bold"/>
                  <a:sym typeface="Poppins Bold"/>
                </a:rPr>
                <a:t>Access ISP</a:t>
              </a:r>
            </a:p>
          </p:txBody>
        </p:sp>
        <p:sp>
          <p:nvSpPr>
            <p:cNvPr id="771" name="TextBox 771"/>
            <p:cNvSpPr txBox="1"/>
            <p:nvPr/>
          </p:nvSpPr>
          <p:spPr>
            <a:xfrm>
              <a:off x="2943241" y="1884866"/>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772" name="TextBox 772"/>
            <p:cNvSpPr txBox="1"/>
            <p:nvPr/>
          </p:nvSpPr>
          <p:spPr>
            <a:xfrm>
              <a:off x="3422271" y="1727290"/>
              <a:ext cx="195543" cy="42917"/>
            </a:xfrm>
            <a:prstGeom prst="rect">
              <a:avLst/>
            </a:prstGeom>
          </p:spPr>
          <p:txBody>
            <a:bodyPr lIns="0" tIns="0" rIns="0" bIns="0" rtlCol="0" anchor="t">
              <a:spAutoFit/>
            </a:bodyPr>
            <a:lstStyle/>
            <a:p>
              <a:pPr algn="ctr">
                <a:lnSpc>
                  <a:spcPts val="295"/>
                </a:lnSpc>
              </a:pPr>
              <a:r>
                <a:rPr lang="en-US" sz="164" b="1">
                  <a:solidFill>
                    <a:srgbClr val="2D3240"/>
                  </a:solidFill>
                  <a:latin typeface="Poppins Bold"/>
                  <a:ea typeface="Poppins Bold"/>
                  <a:cs typeface="Poppins Bold"/>
                  <a:sym typeface="Poppins Bold"/>
                </a:rPr>
                <a:t>Regional ISP</a:t>
              </a:r>
            </a:p>
          </p:txBody>
        </p:sp>
        <p:sp>
          <p:nvSpPr>
            <p:cNvPr id="773" name="TextBox 773"/>
            <p:cNvSpPr txBox="1"/>
            <p:nvPr/>
          </p:nvSpPr>
          <p:spPr>
            <a:xfrm>
              <a:off x="3092934" y="2026047"/>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774" name="TextBox 774"/>
            <p:cNvSpPr txBox="1"/>
            <p:nvPr/>
          </p:nvSpPr>
          <p:spPr>
            <a:xfrm>
              <a:off x="3286309" y="1903687"/>
              <a:ext cx="87363" cy="28346"/>
            </a:xfrm>
            <a:prstGeom prst="rect">
              <a:avLst/>
            </a:prstGeom>
          </p:spPr>
          <p:txBody>
            <a:bodyPr lIns="0" tIns="0" rIns="0" bIns="0" rtlCol="0" anchor="t">
              <a:spAutoFit/>
            </a:bodyPr>
            <a:lstStyle/>
            <a:p>
              <a:pPr algn="ctr">
                <a:lnSpc>
                  <a:spcPts val="166"/>
                </a:lnSpc>
              </a:pPr>
              <a:r>
                <a:rPr lang="en-US" sz="100" b="1">
                  <a:solidFill>
                    <a:srgbClr val="2D3240"/>
                  </a:solidFill>
                  <a:latin typeface="Poppins Bold"/>
                  <a:ea typeface="Poppins Bold"/>
                  <a:cs typeface="Poppins Bold"/>
                  <a:sym typeface="Poppins Bold"/>
                </a:rPr>
                <a:t>Access ISP</a:t>
              </a:r>
            </a:p>
          </p:txBody>
        </p:sp>
        <p:sp>
          <p:nvSpPr>
            <p:cNvPr id="775" name="TextBox 775"/>
            <p:cNvSpPr txBox="1"/>
            <p:nvPr/>
          </p:nvSpPr>
          <p:spPr>
            <a:xfrm>
              <a:off x="3785748" y="1549952"/>
              <a:ext cx="368953" cy="72529"/>
            </a:xfrm>
            <a:prstGeom prst="rect">
              <a:avLst/>
            </a:prstGeom>
          </p:spPr>
          <p:txBody>
            <a:bodyPr lIns="0" tIns="0" rIns="0" bIns="0" rtlCol="0" anchor="t">
              <a:spAutoFit/>
            </a:bodyPr>
            <a:lstStyle/>
            <a:p>
              <a:pPr algn="ctr">
                <a:lnSpc>
                  <a:spcPts val="558"/>
                </a:lnSpc>
              </a:pPr>
              <a:r>
                <a:rPr lang="en-US" sz="310" b="1">
                  <a:solidFill>
                    <a:srgbClr val="2D3240"/>
                  </a:solidFill>
                  <a:latin typeface="Poppins Bold"/>
                  <a:ea typeface="Poppins Bold"/>
                  <a:cs typeface="Poppins Bold"/>
                  <a:sym typeface="Poppins Bold"/>
                </a:rPr>
                <a:t>Backbone ISP</a:t>
              </a:r>
            </a:p>
          </p:txBody>
        </p:sp>
      </p:grpSp>
      <p:grpSp>
        <p:nvGrpSpPr>
          <p:cNvPr id="776" name="Group 776"/>
          <p:cNvGrpSpPr/>
          <p:nvPr/>
        </p:nvGrpSpPr>
        <p:grpSpPr>
          <a:xfrm>
            <a:off x="12860046" y="8438448"/>
            <a:ext cx="1691128" cy="819852"/>
            <a:chOff x="0" y="0"/>
            <a:chExt cx="2254837" cy="1093135"/>
          </a:xfrm>
        </p:grpSpPr>
        <p:grpSp>
          <p:nvGrpSpPr>
            <p:cNvPr id="777" name="Group 777"/>
            <p:cNvGrpSpPr/>
            <p:nvPr/>
          </p:nvGrpSpPr>
          <p:grpSpPr>
            <a:xfrm>
              <a:off x="0" y="0"/>
              <a:ext cx="2254837" cy="1093135"/>
              <a:chOff x="0" y="0"/>
              <a:chExt cx="9006168" cy="4366152"/>
            </a:xfrm>
          </p:grpSpPr>
          <p:sp>
            <p:nvSpPr>
              <p:cNvPr id="778" name="Freeform 778"/>
              <p:cNvSpPr/>
              <p:nvPr/>
            </p:nvSpPr>
            <p:spPr>
              <a:xfrm>
                <a:off x="0" y="0"/>
                <a:ext cx="9006167" cy="4366152"/>
              </a:xfrm>
              <a:custGeom>
                <a:avLst/>
                <a:gdLst/>
                <a:ahLst/>
                <a:cxnLst/>
                <a:rect l="l" t="t" r="r" b="b"/>
                <a:pathLst>
                  <a:path w="9006167" h="4366152">
                    <a:moveTo>
                      <a:pt x="31083" y="0"/>
                    </a:moveTo>
                    <a:lnTo>
                      <a:pt x="8975084" y="0"/>
                    </a:lnTo>
                    <a:cubicBezTo>
                      <a:pt x="8992251" y="0"/>
                      <a:pt x="9006167" y="13916"/>
                      <a:pt x="9006167" y="31083"/>
                    </a:cubicBezTo>
                    <a:lnTo>
                      <a:pt x="9006167" y="4335069"/>
                    </a:lnTo>
                    <a:cubicBezTo>
                      <a:pt x="9006167" y="4343312"/>
                      <a:pt x="9002892" y="4351219"/>
                      <a:pt x="8997063" y="4357048"/>
                    </a:cubicBezTo>
                    <a:cubicBezTo>
                      <a:pt x="8991234" y="4362877"/>
                      <a:pt x="8983328" y="4366152"/>
                      <a:pt x="8975084" y="4366152"/>
                    </a:cubicBezTo>
                    <a:lnTo>
                      <a:pt x="31083" y="4366152"/>
                    </a:lnTo>
                    <a:cubicBezTo>
                      <a:pt x="13916" y="4366152"/>
                      <a:pt x="0" y="4352235"/>
                      <a:pt x="0" y="4335069"/>
                    </a:cubicBezTo>
                    <a:lnTo>
                      <a:pt x="0" y="31083"/>
                    </a:lnTo>
                    <a:cubicBezTo>
                      <a:pt x="0" y="13916"/>
                      <a:pt x="13916" y="0"/>
                      <a:pt x="31083" y="0"/>
                    </a:cubicBezTo>
                    <a:close/>
                  </a:path>
                </a:pathLst>
              </a:custGeom>
              <a:solidFill>
                <a:srgbClr val="FEF7E7"/>
              </a:solidFill>
            </p:spPr>
            <p:txBody>
              <a:bodyPr/>
              <a:lstStyle/>
              <a:p>
                <a:endParaRPr lang="en-PH"/>
              </a:p>
            </p:txBody>
          </p:sp>
          <p:sp>
            <p:nvSpPr>
              <p:cNvPr id="779" name="TextBox 779"/>
              <p:cNvSpPr txBox="1"/>
              <p:nvPr/>
            </p:nvSpPr>
            <p:spPr>
              <a:xfrm>
                <a:off x="0" y="-28575"/>
                <a:ext cx="9006168" cy="4394727"/>
              </a:xfrm>
              <a:prstGeom prst="rect">
                <a:avLst/>
              </a:prstGeom>
            </p:spPr>
            <p:txBody>
              <a:bodyPr lIns="50800" tIns="50800" rIns="50800" bIns="50800" rtlCol="0" anchor="ctr"/>
              <a:lstStyle/>
              <a:p>
                <a:pPr algn="ctr">
                  <a:lnSpc>
                    <a:spcPts val="2595"/>
                  </a:lnSpc>
                </a:pPr>
                <a:endParaRPr/>
              </a:p>
            </p:txBody>
          </p:sp>
        </p:grpSp>
        <p:grpSp>
          <p:nvGrpSpPr>
            <p:cNvPr id="780" name="Group 780"/>
            <p:cNvGrpSpPr/>
            <p:nvPr/>
          </p:nvGrpSpPr>
          <p:grpSpPr>
            <a:xfrm>
              <a:off x="78177" y="594378"/>
              <a:ext cx="839353" cy="404669"/>
              <a:chOff x="0" y="0"/>
              <a:chExt cx="3272541" cy="1577757"/>
            </a:xfrm>
          </p:grpSpPr>
          <p:sp>
            <p:nvSpPr>
              <p:cNvPr id="781" name="Freeform 781"/>
              <p:cNvSpPr/>
              <p:nvPr/>
            </p:nvSpPr>
            <p:spPr>
              <a:xfrm>
                <a:off x="0" y="0"/>
                <a:ext cx="3272541" cy="1577757"/>
              </a:xfrm>
              <a:custGeom>
                <a:avLst/>
                <a:gdLst/>
                <a:ahLst/>
                <a:cxnLst/>
                <a:rect l="l" t="t" r="r" b="b"/>
                <a:pathLst>
                  <a:path w="3272541" h="1577757">
                    <a:moveTo>
                      <a:pt x="83502" y="0"/>
                    </a:moveTo>
                    <a:lnTo>
                      <a:pt x="3189039" y="0"/>
                    </a:lnTo>
                    <a:cubicBezTo>
                      <a:pt x="3235156" y="0"/>
                      <a:pt x="3272541" y="37385"/>
                      <a:pt x="3272541" y="83502"/>
                    </a:cubicBezTo>
                    <a:lnTo>
                      <a:pt x="3272541" y="1494255"/>
                    </a:lnTo>
                    <a:cubicBezTo>
                      <a:pt x="3272541" y="1540372"/>
                      <a:pt x="3235156" y="1577757"/>
                      <a:pt x="3189039" y="1577757"/>
                    </a:cubicBezTo>
                    <a:lnTo>
                      <a:pt x="83502" y="1577757"/>
                    </a:lnTo>
                    <a:cubicBezTo>
                      <a:pt x="37385" y="1577757"/>
                      <a:pt x="0" y="1540372"/>
                      <a:pt x="0" y="1494255"/>
                    </a:cubicBezTo>
                    <a:lnTo>
                      <a:pt x="0" y="83502"/>
                    </a:lnTo>
                    <a:cubicBezTo>
                      <a:pt x="0" y="37385"/>
                      <a:pt x="37385" y="0"/>
                      <a:pt x="83502" y="0"/>
                    </a:cubicBezTo>
                    <a:close/>
                  </a:path>
                </a:pathLst>
              </a:custGeom>
              <a:solidFill>
                <a:srgbClr val="FF1495"/>
              </a:solidFill>
            </p:spPr>
            <p:txBody>
              <a:bodyPr/>
              <a:lstStyle/>
              <a:p>
                <a:endParaRPr lang="en-PH"/>
              </a:p>
            </p:txBody>
          </p:sp>
          <p:sp>
            <p:nvSpPr>
              <p:cNvPr id="782" name="TextBox 782"/>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783" name="Group 783"/>
            <p:cNvGrpSpPr/>
            <p:nvPr/>
          </p:nvGrpSpPr>
          <p:grpSpPr>
            <a:xfrm>
              <a:off x="245956" y="746947"/>
              <a:ext cx="131682" cy="54118"/>
              <a:chOff x="0" y="0"/>
              <a:chExt cx="910857" cy="374341"/>
            </a:xfrm>
          </p:grpSpPr>
          <p:sp>
            <p:nvSpPr>
              <p:cNvPr id="784" name="Freeform 784"/>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785" name="TextBox 785"/>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786" name="Freeform 786"/>
            <p:cNvSpPr/>
            <p:nvPr/>
          </p:nvSpPr>
          <p:spPr>
            <a:xfrm>
              <a:off x="173343" y="720660"/>
              <a:ext cx="84597" cy="89285"/>
            </a:xfrm>
            <a:custGeom>
              <a:avLst/>
              <a:gdLst/>
              <a:ahLst/>
              <a:cxnLst/>
              <a:rect l="l" t="t" r="r" b="b"/>
              <a:pathLst>
                <a:path w="84597" h="89285">
                  <a:moveTo>
                    <a:pt x="0" y="0"/>
                  </a:moveTo>
                  <a:lnTo>
                    <a:pt x="84597" y="0"/>
                  </a:lnTo>
                  <a:lnTo>
                    <a:pt x="84597" y="89285"/>
                  </a:lnTo>
                  <a:lnTo>
                    <a:pt x="0" y="892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787" name="Group 787"/>
            <p:cNvGrpSpPr/>
            <p:nvPr/>
          </p:nvGrpSpPr>
          <p:grpSpPr>
            <a:xfrm>
              <a:off x="384410" y="877529"/>
              <a:ext cx="131682" cy="54118"/>
              <a:chOff x="0" y="0"/>
              <a:chExt cx="910857" cy="374341"/>
            </a:xfrm>
          </p:grpSpPr>
          <p:sp>
            <p:nvSpPr>
              <p:cNvPr id="788" name="Freeform 788"/>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789" name="TextBox 789"/>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790" name="Freeform 790"/>
            <p:cNvSpPr/>
            <p:nvPr/>
          </p:nvSpPr>
          <p:spPr>
            <a:xfrm>
              <a:off x="311797" y="851241"/>
              <a:ext cx="84597" cy="89285"/>
            </a:xfrm>
            <a:custGeom>
              <a:avLst/>
              <a:gdLst/>
              <a:ahLst/>
              <a:cxnLst/>
              <a:rect l="l" t="t" r="r" b="b"/>
              <a:pathLst>
                <a:path w="84597" h="89285">
                  <a:moveTo>
                    <a:pt x="0" y="0"/>
                  </a:moveTo>
                  <a:lnTo>
                    <a:pt x="84597" y="0"/>
                  </a:lnTo>
                  <a:lnTo>
                    <a:pt x="84597" y="89285"/>
                  </a:lnTo>
                  <a:lnTo>
                    <a:pt x="0" y="892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791" name="Group 791"/>
            <p:cNvGrpSpPr/>
            <p:nvPr/>
          </p:nvGrpSpPr>
          <p:grpSpPr>
            <a:xfrm>
              <a:off x="563266" y="764356"/>
              <a:ext cx="131682" cy="54118"/>
              <a:chOff x="0" y="0"/>
              <a:chExt cx="910857" cy="374341"/>
            </a:xfrm>
          </p:grpSpPr>
          <p:sp>
            <p:nvSpPr>
              <p:cNvPr id="792" name="Freeform 792"/>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793" name="TextBox 793"/>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794" name="Freeform 794"/>
            <p:cNvSpPr/>
            <p:nvPr/>
          </p:nvSpPr>
          <p:spPr>
            <a:xfrm>
              <a:off x="490653" y="738068"/>
              <a:ext cx="84597" cy="89285"/>
            </a:xfrm>
            <a:custGeom>
              <a:avLst/>
              <a:gdLst/>
              <a:ahLst/>
              <a:cxnLst/>
              <a:rect l="l" t="t" r="r" b="b"/>
              <a:pathLst>
                <a:path w="84597" h="89285">
                  <a:moveTo>
                    <a:pt x="0" y="0"/>
                  </a:moveTo>
                  <a:lnTo>
                    <a:pt x="84597" y="0"/>
                  </a:lnTo>
                  <a:lnTo>
                    <a:pt x="84597" y="89285"/>
                  </a:lnTo>
                  <a:lnTo>
                    <a:pt x="0" y="892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795" name="Freeform 795"/>
            <p:cNvSpPr/>
            <p:nvPr/>
          </p:nvSpPr>
          <p:spPr>
            <a:xfrm>
              <a:off x="738267" y="657826"/>
              <a:ext cx="133244" cy="182839"/>
            </a:xfrm>
            <a:custGeom>
              <a:avLst/>
              <a:gdLst/>
              <a:ahLst/>
              <a:cxnLst/>
              <a:rect l="l" t="t" r="r" b="b"/>
              <a:pathLst>
                <a:path w="133244" h="182839">
                  <a:moveTo>
                    <a:pt x="0" y="0"/>
                  </a:moveTo>
                  <a:lnTo>
                    <a:pt x="133245" y="0"/>
                  </a:lnTo>
                  <a:lnTo>
                    <a:pt x="133245" y="182839"/>
                  </a:lnTo>
                  <a:lnTo>
                    <a:pt x="0" y="1828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796" name="Group 796"/>
            <p:cNvGrpSpPr/>
            <p:nvPr/>
          </p:nvGrpSpPr>
          <p:grpSpPr>
            <a:xfrm>
              <a:off x="931057" y="604030"/>
              <a:ext cx="773730" cy="395016"/>
              <a:chOff x="0" y="0"/>
              <a:chExt cx="3090396" cy="1577757"/>
            </a:xfrm>
          </p:grpSpPr>
          <p:sp>
            <p:nvSpPr>
              <p:cNvPr id="797" name="Freeform 797"/>
              <p:cNvSpPr/>
              <p:nvPr/>
            </p:nvSpPr>
            <p:spPr>
              <a:xfrm>
                <a:off x="0" y="0"/>
                <a:ext cx="3090396" cy="1577757"/>
              </a:xfrm>
              <a:custGeom>
                <a:avLst/>
                <a:gdLst/>
                <a:ahLst/>
                <a:cxnLst/>
                <a:rect l="l" t="t" r="r" b="b"/>
                <a:pathLst>
                  <a:path w="3090396" h="1577757">
                    <a:moveTo>
                      <a:pt x="90584" y="0"/>
                    </a:moveTo>
                    <a:lnTo>
                      <a:pt x="2999812" y="0"/>
                    </a:lnTo>
                    <a:cubicBezTo>
                      <a:pt x="3049840" y="0"/>
                      <a:pt x="3090396" y="40556"/>
                      <a:pt x="3090396" y="90584"/>
                    </a:cubicBezTo>
                    <a:lnTo>
                      <a:pt x="3090396" y="1487173"/>
                    </a:lnTo>
                    <a:cubicBezTo>
                      <a:pt x="3090396" y="1537201"/>
                      <a:pt x="3049840" y="1577757"/>
                      <a:pt x="2999812" y="1577757"/>
                    </a:cubicBezTo>
                    <a:lnTo>
                      <a:pt x="90584" y="1577757"/>
                    </a:lnTo>
                    <a:cubicBezTo>
                      <a:pt x="66560" y="1577757"/>
                      <a:pt x="43519" y="1568213"/>
                      <a:pt x="26531" y="1551225"/>
                    </a:cubicBezTo>
                    <a:cubicBezTo>
                      <a:pt x="9544" y="1534237"/>
                      <a:pt x="0" y="1511197"/>
                      <a:pt x="0" y="1487173"/>
                    </a:cubicBezTo>
                    <a:lnTo>
                      <a:pt x="0" y="90584"/>
                    </a:lnTo>
                    <a:cubicBezTo>
                      <a:pt x="0" y="66560"/>
                      <a:pt x="9544" y="43519"/>
                      <a:pt x="26531" y="26531"/>
                    </a:cubicBezTo>
                    <a:cubicBezTo>
                      <a:pt x="43519" y="9544"/>
                      <a:pt x="66560" y="0"/>
                      <a:pt x="90584" y="0"/>
                    </a:cubicBezTo>
                    <a:close/>
                  </a:path>
                </a:pathLst>
              </a:custGeom>
              <a:solidFill>
                <a:srgbClr val="019D97"/>
              </a:solidFill>
            </p:spPr>
            <p:txBody>
              <a:bodyPr/>
              <a:lstStyle/>
              <a:p>
                <a:endParaRPr lang="en-PH"/>
              </a:p>
            </p:txBody>
          </p:sp>
          <p:sp>
            <p:nvSpPr>
              <p:cNvPr id="798" name="TextBox 798"/>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799" name="Group 799"/>
            <p:cNvGrpSpPr/>
            <p:nvPr/>
          </p:nvGrpSpPr>
          <p:grpSpPr>
            <a:xfrm>
              <a:off x="1168336" y="752960"/>
              <a:ext cx="128541" cy="52827"/>
              <a:chOff x="0" y="0"/>
              <a:chExt cx="910857" cy="374341"/>
            </a:xfrm>
          </p:grpSpPr>
          <p:sp>
            <p:nvSpPr>
              <p:cNvPr id="800" name="Freeform 800"/>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801" name="TextBox 801"/>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802" name="Freeform 802"/>
            <p:cNvSpPr/>
            <p:nvPr/>
          </p:nvSpPr>
          <p:spPr>
            <a:xfrm>
              <a:off x="1097455" y="727300"/>
              <a:ext cx="82580" cy="87155"/>
            </a:xfrm>
            <a:custGeom>
              <a:avLst/>
              <a:gdLst/>
              <a:ahLst/>
              <a:cxnLst/>
              <a:rect l="l" t="t" r="r" b="b"/>
              <a:pathLst>
                <a:path w="82580" h="87155">
                  <a:moveTo>
                    <a:pt x="0" y="0"/>
                  </a:moveTo>
                  <a:lnTo>
                    <a:pt x="82580" y="0"/>
                  </a:lnTo>
                  <a:lnTo>
                    <a:pt x="82580" y="87155"/>
                  </a:lnTo>
                  <a:lnTo>
                    <a:pt x="0" y="87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803" name="Group 803"/>
            <p:cNvGrpSpPr/>
            <p:nvPr/>
          </p:nvGrpSpPr>
          <p:grpSpPr>
            <a:xfrm>
              <a:off x="1303488" y="880427"/>
              <a:ext cx="128541" cy="52827"/>
              <a:chOff x="0" y="0"/>
              <a:chExt cx="910857" cy="374341"/>
            </a:xfrm>
          </p:grpSpPr>
          <p:sp>
            <p:nvSpPr>
              <p:cNvPr id="804" name="Freeform 804"/>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805" name="TextBox 805"/>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806" name="Freeform 806"/>
            <p:cNvSpPr/>
            <p:nvPr/>
          </p:nvSpPr>
          <p:spPr>
            <a:xfrm>
              <a:off x="1232607" y="854767"/>
              <a:ext cx="82580" cy="87155"/>
            </a:xfrm>
            <a:custGeom>
              <a:avLst/>
              <a:gdLst/>
              <a:ahLst/>
              <a:cxnLst/>
              <a:rect l="l" t="t" r="r" b="b"/>
              <a:pathLst>
                <a:path w="82580" h="87155">
                  <a:moveTo>
                    <a:pt x="0" y="0"/>
                  </a:moveTo>
                  <a:lnTo>
                    <a:pt x="82579" y="0"/>
                  </a:lnTo>
                  <a:lnTo>
                    <a:pt x="82579" y="87155"/>
                  </a:lnTo>
                  <a:lnTo>
                    <a:pt x="0" y="87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807" name="Group 807"/>
            <p:cNvGrpSpPr/>
            <p:nvPr/>
          </p:nvGrpSpPr>
          <p:grpSpPr>
            <a:xfrm>
              <a:off x="1478078" y="769954"/>
              <a:ext cx="128541" cy="52827"/>
              <a:chOff x="0" y="0"/>
              <a:chExt cx="910857" cy="374341"/>
            </a:xfrm>
          </p:grpSpPr>
          <p:sp>
            <p:nvSpPr>
              <p:cNvPr id="808" name="Freeform 808"/>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809" name="TextBox 809"/>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810" name="Freeform 810"/>
            <p:cNvSpPr/>
            <p:nvPr/>
          </p:nvSpPr>
          <p:spPr>
            <a:xfrm>
              <a:off x="1407197" y="744293"/>
              <a:ext cx="82580" cy="87155"/>
            </a:xfrm>
            <a:custGeom>
              <a:avLst/>
              <a:gdLst/>
              <a:ahLst/>
              <a:cxnLst/>
              <a:rect l="l" t="t" r="r" b="b"/>
              <a:pathLst>
                <a:path w="82580" h="87155">
                  <a:moveTo>
                    <a:pt x="0" y="0"/>
                  </a:moveTo>
                  <a:lnTo>
                    <a:pt x="82579" y="0"/>
                  </a:lnTo>
                  <a:lnTo>
                    <a:pt x="82579" y="87155"/>
                  </a:lnTo>
                  <a:lnTo>
                    <a:pt x="0" y="87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811" name="Freeform 811"/>
            <p:cNvSpPr/>
            <p:nvPr/>
          </p:nvSpPr>
          <p:spPr>
            <a:xfrm>
              <a:off x="963048" y="666530"/>
              <a:ext cx="130066" cy="178478"/>
            </a:xfrm>
            <a:custGeom>
              <a:avLst/>
              <a:gdLst/>
              <a:ahLst/>
              <a:cxnLst/>
              <a:rect l="l" t="t" r="r" b="b"/>
              <a:pathLst>
                <a:path w="130066" h="178478">
                  <a:moveTo>
                    <a:pt x="0" y="0"/>
                  </a:moveTo>
                  <a:lnTo>
                    <a:pt x="130066" y="0"/>
                  </a:lnTo>
                  <a:lnTo>
                    <a:pt x="130066" y="178478"/>
                  </a:lnTo>
                  <a:lnTo>
                    <a:pt x="0" y="178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812" name="Group 812"/>
            <p:cNvGrpSpPr/>
            <p:nvPr/>
          </p:nvGrpSpPr>
          <p:grpSpPr>
            <a:xfrm>
              <a:off x="79183" y="175691"/>
              <a:ext cx="773730" cy="395016"/>
              <a:chOff x="0" y="0"/>
              <a:chExt cx="3090396" cy="1577757"/>
            </a:xfrm>
          </p:grpSpPr>
          <p:sp>
            <p:nvSpPr>
              <p:cNvPr id="813" name="Freeform 813"/>
              <p:cNvSpPr/>
              <p:nvPr/>
            </p:nvSpPr>
            <p:spPr>
              <a:xfrm>
                <a:off x="0" y="0"/>
                <a:ext cx="3090396" cy="1577757"/>
              </a:xfrm>
              <a:custGeom>
                <a:avLst/>
                <a:gdLst/>
                <a:ahLst/>
                <a:cxnLst/>
                <a:rect l="l" t="t" r="r" b="b"/>
                <a:pathLst>
                  <a:path w="3090396" h="1577757">
                    <a:moveTo>
                      <a:pt x="90584" y="0"/>
                    </a:moveTo>
                    <a:lnTo>
                      <a:pt x="2999812" y="0"/>
                    </a:lnTo>
                    <a:cubicBezTo>
                      <a:pt x="3049840" y="0"/>
                      <a:pt x="3090396" y="40556"/>
                      <a:pt x="3090396" y="90584"/>
                    </a:cubicBezTo>
                    <a:lnTo>
                      <a:pt x="3090396" y="1487173"/>
                    </a:lnTo>
                    <a:cubicBezTo>
                      <a:pt x="3090396" y="1537201"/>
                      <a:pt x="3049840" y="1577757"/>
                      <a:pt x="2999812" y="1577757"/>
                    </a:cubicBezTo>
                    <a:lnTo>
                      <a:pt x="90584" y="1577757"/>
                    </a:lnTo>
                    <a:cubicBezTo>
                      <a:pt x="66560" y="1577757"/>
                      <a:pt x="43519" y="1568213"/>
                      <a:pt x="26531" y="1551225"/>
                    </a:cubicBezTo>
                    <a:cubicBezTo>
                      <a:pt x="9544" y="1534237"/>
                      <a:pt x="0" y="1511197"/>
                      <a:pt x="0" y="1487173"/>
                    </a:cubicBezTo>
                    <a:lnTo>
                      <a:pt x="0" y="90584"/>
                    </a:lnTo>
                    <a:cubicBezTo>
                      <a:pt x="0" y="66560"/>
                      <a:pt x="9544" y="43519"/>
                      <a:pt x="26531" y="26531"/>
                    </a:cubicBezTo>
                    <a:cubicBezTo>
                      <a:pt x="43519" y="9544"/>
                      <a:pt x="66560" y="0"/>
                      <a:pt x="90584" y="0"/>
                    </a:cubicBezTo>
                    <a:close/>
                  </a:path>
                </a:pathLst>
              </a:custGeom>
              <a:solidFill>
                <a:srgbClr val="019D97"/>
              </a:solidFill>
            </p:spPr>
            <p:txBody>
              <a:bodyPr/>
              <a:lstStyle/>
              <a:p>
                <a:endParaRPr lang="en-PH"/>
              </a:p>
            </p:txBody>
          </p:sp>
          <p:sp>
            <p:nvSpPr>
              <p:cNvPr id="814" name="TextBox 814"/>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815" name="Group 815"/>
            <p:cNvGrpSpPr/>
            <p:nvPr/>
          </p:nvGrpSpPr>
          <p:grpSpPr>
            <a:xfrm>
              <a:off x="316463" y="324621"/>
              <a:ext cx="128541" cy="52827"/>
              <a:chOff x="0" y="0"/>
              <a:chExt cx="910857" cy="374341"/>
            </a:xfrm>
          </p:grpSpPr>
          <p:sp>
            <p:nvSpPr>
              <p:cNvPr id="816" name="Freeform 816"/>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817" name="TextBox 817"/>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818" name="Freeform 818"/>
            <p:cNvSpPr/>
            <p:nvPr/>
          </p:nvSpPr>
          <p:spPr>
            <a:xfrm>
              <a:off x="245582" y="298960"/>
              <a:ext cx="82580" cy="87155"/>
            </a:xfrm>
            <a:custGeom>
              <a:avLst/>
              <a:gdLst/>
              <a:ahLst/>
              <a:cxnLst/>
              <a:rect l="l" t="t" r="r" b="b"/>
              <a:pathLst>
                <a:path w="82580" h="87155">
                  <a:moveTo>
                    <a:pt x="0" y="0"/>
                  </a:moveTo>
                  <a:lnTo>
                    <a:pt x="82579" y="0"/>
                  </a:lnTo>
                  <a:lnTo>
                    <a:pt x="82579" y="87156"/>
                  </a:lnTo>
                  <a:lnTo>
                    <a:pt x="0" y="871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819" name="Group 819"/>
            <p:cNvGrpSpPr/>
            <p:nvPr/>
          </p:nvGrpSpPr>
          <p:grpSpPr>
            <a:xfrm>
              <a:off x="451615" y="452088"/>
              <a:ext cx="128541" cy="52827"/>
              <a:chOff x="0" y="0"/>
              <a:chExt cx="910857" cy="374341"/>
            </a:xfrm>
          </p:grpSpPr>
          <p:sp>
            <p:nvSpPr>
              <p:cNvPr id="820" name="Freeform 820"/>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821" name="TextBox 821"/>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822" name="Freeform 822"/>
            <p:cNvSpPr/>
            <p:nvPr/>
          </p:nvSpPr>
          <p:spPr>
            <a:xfrm>
              <a:off x="380733" y="426427"/>
              <a:ext cx="82580" cy="87155"/>
            </a:xfrm>
            <a:custGeom>
              <a:avLst/>
              <a:gdLst/>
              <a:ahLst/>
              <a:cxnLst/>
              <a:rect l="l" t="t" r="r" b="b"/>
              <a:pathLst>
                <a:path w="82580" h="87155">
                  <a:moveTo>
                    <a:pt x="0" y="0"/>
                  </a:moveTo>
                  <a:lnTo>
                    <a:pt x="82580" y="0"/>
                  </a:lnTo>
                  <a:lnTo>
                    <a:pt x="82580" y="87156"/>
                  </a:lnTo>
                  <a:lnTo>
                    <a:pt x="0" y="871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823" name="Group 823"/>
            <p:cNvGrpSpPr/>
            <p:nvPr/>
          </p:nvGrpSpPr>
          <p:grpSpPr>
            <a:xfrm>
              <a:off x="626204" y="341614"/>
              <a:ext cx="128541" cy="52827"/>
              <a:chOff x="0" y="0"/>
              <a:chExt cx="910857" cy="374341"/>
            </a:xfrm>
          </p:grpSpPr>
          <p:sp>
            <p:nvSpPr>
              <p:cNvPr id="824" name="Freeform 824"/>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825" name="TextBox 825"/>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826" name="Freeform 826"/>
            <p:cNvSpPr/>
            <p:nvPr/>
          </p:nvSpPr>
          <p:spPr>
            <a:xfrm>
              <a:off x="555323" y="315954"/>
              <a:ext cx="82580" cy="87155"/>
            </a:xfrm>
            <a:custGeom>
              <a:avLst/>
              <a:gdLst/>
              <a:ahLst/>
              <a:cxnLst/>
              <a:rect l="l" t="t" r="r" b="b"/>
              <a:pathLst>
                <a:path w="82580" h="87155">
                  <a:moveTo>
                    <a:pt x="0" y="0"/>
                  </a:moveTo>
                  <a:lnTo>
                    <a:pt x="82580" y="0"/>
                  </a:lnTo>
                  <a:lnTo>
                    <a:pt x="82580" y="87155"/>
                  </a:lnTo>
                  <a:lnTo>
                    <a:pt x="0" y="87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827" name="Freeform 827"/>
            <p:cNvSpPr/>
            <p:nvPr/>
          </p:nvSpPr>
          <p:spPr>
            <a:xfrm>
              <a:off x="111174" y="238191"/>
              <a:ext cx="130066" cy="178478"/>
            </a:xfrm>
            <a:custGeom>
              <a:avLst/>
              <a:gdLst/>
              <a:ahLst/>
              <a:cxnLst/>
              <a:rect l="l" t="t" r="r" b="b"/>
              <a:pathLst>
                <a:path w="130066" h="178478">
                  <a:moveTo>
                    <a:pt x="0" y="0"/>
                  </a:moveTo>
                  <a:lnTo>
                    <a:pt x="130066" y="0"/>
                  </a:lnTo>
                  <a:lnTo>
                    <a:pt x="130066" y="178478"/>
                  </a:lnTo>
                  <a:lnTo>
                    <a:pt x="0" y="178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828" name="Group 828"/>
            <p:cNvGrpSpPr/>
            <p:nvPr/>
          </p:nvGrpSpPr>
          <p:grpSpPr>
            <a:xfrm>
              <a:off x="859676" y="181255"/>
              <a:ext cx="839353" cy="404669"/>
              <a:chOff x="0" y="0"/>
              <a:chExt cx="3272541" cy="1577757"/>
            </a:xfrm>
          </p:grpSpPr>
          <p:sp>
            <p:nvSpPr>
              <p:cNvPr id="829" name="Freeform 829"/>
              <p:cNvSpPr/>
              <p:nvPr/>
            </p:nvSpPr>
            <p:spPr>
              <a:xfrm>
                <a:off x="0" y="0"/>
                <a:ext cx="3272541" cy="1577757"/>
              </a:xfrm>
              <a:custGeom>
                <a:avLst/>
                <a:gdLst/>
                <a:ahLst/>
                <a:cxnLst/>
                <a:rect l="l" t="t" r="r" b="b"/>
                <a:pathLst>
                  <a:path w="3272541" h="1577757">
                    <a:moveTo>
                      <a:pt x="83502" y="0"/>
                    </a:moveTo>
                    <a:lnTo>
                      <a:pt x="3189039" y="0"/>
                    </a:lnTo>
                    <a:cubicBezTo>
                      <a:pt x="3235156" y="0"/>
                      <a:pt x="3272541" y="37385"/>
                      <a:pt x="3272541" y="83502"/>
                    </a:cubicBezTo>
                    <a:lnTo>
                      <a:pt x="3272541" y="1494255"/>
                    </a:lnTo>
                    <a:cubicBezTo>
                      <a:pt x="3272541" y="1540372"/>
                      <a:pt x="3235156" y="1577757"/>
                      <a:pt x="3189039" y="1577757"/>
                    </a:cubicBezTo>
                    <a:lnTo>
                      <a:pt x="83502" y="1577757"/>
                    </a:lnTo>
                    <a:cubicBezTo>
                      <a:pt x="37385" y="1577757"/>
                      <a:pt x="0" y="1540372"/>
                      <a:pt x="0" y="1494255"/>
                    </a:cubicBezTo>
                    <a:lnTo>
                      <a:pt x="0" y="83502"/>
                    </a:lnTo>
                    <a:cubicBezTo>
                      <a:pt x="0" y="37385"/>
                      <a:pt x="37385" y="0"/>
                      <a:pt x="83502" y="0"/>
                    </a:cubicBezTo>
                    <a:close/>
                  </a:path>
                </a:pathLst>
              </a:custGeom>
              <a:solidFill>
                <a:srgbClr val="FF1495"/>
              </a:solidFill>
            </p:spPr>
            <p:txBody>
              <a:bodyPr/>
              <a:lstStyle/>
              <a:p>
                <a:endParaRPr lang="en-PH"/>
              </a:p>
            </p:txBody>
          </p:sp>
          <p:sp>
            <p:nvSpPr>
              <p:cNvPr id="830" name="TextBox 830"/>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831" name="Group 831"/>
            <p:cNvGrpSpPr/>
            <p:nvPr/>
          </p:nvGrpSpPr>
          <p:grpSpPr>
            <a:xfrm>
              <a:off x="1027455" y="333825"/>
              <a:ext cx="131682" cy="54118"/>
              <a:chOff x="0" y="0"/>
              <a:chExt cx="910857" cy="374341"/>
            </a:xfrm>
          </p:grpSpPr>
          <p:sp>
            <p:nvSpPr>
              <p:cNvPr id="832" name="Freeform 832"/>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833" name="TextBox 833"/>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834" name="Freeform 834"/>
            <p:cNvSpPr/>
            <p:nvPr/>
          </p:nvSpPr>
          <p:spPr>
            <a:xfrm>
              <a:off x="954842" y="307537"/>
              <a:ext cx="84597" cy="89285"/>
            </a:xfrm>
            <a:custGeom>
              <a:avLst/>
              <a:gdLst/>
              <a:ahLst/>
              <a:cxnLst/>
              <a:rect l="l" t="t" r="r" b="b"/>
              <a:pathLst>
                <a:path w="84597" h="89285">
                  <a:moveTo>
                    <a:pt x="0" y="0"/>
                  </a:moveTo>
                  <a:lnTo>
                    <a:pt x="84597" y="0"/>
                  </a:lnTo>
                  <a:lnTo>
                    <a:pt x="84597" y="89285"/>
                  </a:lnTo>
                  <a:lnTo>
                    <a:pt x="0" y="892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835" name="Group 835"/>
            <p:cNvGrpSpPr/>
            <p:nvPr/>
          </p:nvGrpSpPr>
          <p:grpSpPr>
            <a:xfrm>
              <a:off x="1165909" y="464406"/>
              <a:ext cx="131682" cy="54118"/>
              <a:chOff x="0" y="0"/>
              <a:chExt cx="910857" cy="374341"/>
            </a:xfrm>
          </p:grpSpPr>
          <p:sp>
            <p:nvSpPr>
              <p:cNvPr id="836" name="Freeform 836"/>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837" name="TextBox 837"/>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838" name="Freeform 838"/>
            <p:cNvSpPr/>
            <p:nvPr/>
          </p:nvSpPr>
          <p:spPr>
            <a:xfrm>
              <a:off x="1093296" y="438119"/>
              <a:ext cx="84597" cy="89285"/>
            </a:xfrm>
            <a:custGeom>
              <a:avLst/>
              <a:gdLst/>
              <a:ahLst/>
              <a:cxnLst/>
              <a:rect l="l" t="t" r="r" b="b"/>
              <a:pathLst>
                <a:path w="84597" h="89285">
                  <a:moveTo>
                    <a:pt x="0" y="0"/>
                  </a:moveTo>
                  <a:lnTo>
                    <a:pt x="84597" y="0"/>
                  </a:lnTo>
                  <a:lnTo>
                    <a:pt x="84597" y="89285"/>
                  </a:lnTo>
                  <a:lnTo>
                    <a:pt x="0" y="892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839" name="Group 839"/>
            <p:cNvGrpSpPr/>
            <p:nvPr/>
          </p:nvGrpSpPr>
          <p:grpSpPr>
            <a:xfrm>
              <a:off x="1344765" y="351233"/>
              <a:ext cx="131682" cy="54118"/>
              <a:chOff x="0" y="0"/>
              <a:chExt cx="910857" cy="374341"/>
            </a:xfrm>
          </p:grpSpPr>
          <p:sp>
            <p:nvSpPr>
              <p:cNvPr id="840" name="Freeform 840"/>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841" name="TextBox 841"/>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842" name="Freeform 842"/>
            <p:cNvSpPr/>
            <p:nvPr/>
          </p:nvSpPr>
          <p:spPr>
            <a:xfrm>
              <a:off x="1272152" y="324946"/>
              <a:ext cx="84597" cy="89285"/>
            </a:xfrm>
            <a:custGeom>
              <a:avLst/>
              <a:gdLst/>
              <a:ahLst/>
              <a:cxnLst/>
              <a:rect l="l" t="t" r="r" b="b"/>
              <a:pathLst>
                <a:path w="84597" h="89285">
                  <a:moveTo>
                    <a:pt x="0" y="0"/>
                  </a:moveTo>
                  <a:lnTo>
                    <a:pt x="84597" y="0"/>
                  </a:lnTo>
                  <a:lnTo>
                    <a:pt x="84597" y="89285"/>
                  </a:lnTo>
                  <a:lnTo>
                    <a:pt x="0" y="892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843" name="Freeform 843"/>
            <p:cNvSpPr/>
            <p:nvPr/>
          </p:nvSpPr>
          <p:spPr>
            <a:xfrm>
              <a:off x="1519766" y="244704"/>
              <a:ext cx="133244" cy="182839"/>
            </a:xfrm>
            <a:custGeom>
              <a:avLst/>
              <a:gdLst/>
              <a:ahLst/>
              <a:cxnLst/>
              <a:rect l="l" t="t" r="r" b="b"/>
              <a:pathLst>
                <a:path w="133244" h="182839">
                  <a:moveTo>
                    <a:pt x="0" y="0"/>
                  </a:moveTo>
                  <a:lnTo>
                    <a:pt x="133244" y="0"/>
                  </a:lnTo>
                  <a:lnTo>
                    <a:pt x="133244" y="182839"/>
                  </a:lnTo>
                  <a:lnTo>
                    <a:pt x="0" y="1828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844" name="Freeform 844"/>
            <p:cNvSpPr/>
            <p:nvPr/>
          </p:nvSpPr>
          <p:spPr>
            <a:xfrm>
              <a:off x="1825837" y="104613"/>
              <a:ext cx="346775" cy="475849"/>
            </a:xfrm>
            <a:custGeom>
              <a:avLst/>
              <a:gdLst/>
              <a:ahLst/>
              <a:cxnLst/>
              <a:rect l="l" t="t" r="r" b="b"/>
              <a:pathLst>
                <a:path w="346775" h="475849">
                  <a:moveTo>
                    <a:pt x="0" y="0"/>
                  </a:moveTo>
                  <a:lnTo>
                    <a:pt x="346776" y="0"/>
                  </a:lnTo>
                  <a:lnTo>
                    <a:pt x="346776" y="475850"/>
                  </a:lnTo>
                  <a:lnTo>
                    <a:pt x="0" y="4758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845" name="TextBox 845"/>
            <p:cNvSpPr txBox="1"/>
            <p:nvPr/>
          </p:nvSpPr>
          <p:spPr>
            <a:xfrm>
              <a:off x="271395" y="755777"/>
              <a:ext cx="80803" cy="26933"/>
            </a:xfrm>
            <a:prstGeom prst="rect">
              <a:avLst/>
            </a:prstGeom>
          </p:spPr>
          <p:txBody>
            <a:bodyPr lIns="0" tIns="0" rIns="0" bIns="0" rtlCol="0" anchor="t">
              <a:spAutoFit/>
            </a:bodyPr>
            <a:lstStyle/>
            <a:p>
              <a:pPr algn="ctr">
                <a:lnSpc>
                  <a:spcPts val="154"/>
                </a:lnSpc>
              </a:pPr>
              <a:r>
                <a:rPr lang="en-US" sz="100" b="1">
                  <a:solidFill>
                    <a:srgbClr val="2D3240"/>
                  </a:solidFill>
                  <a:latin typeface="Poppins Bold"/>
                  <a:ea typeface="Poppins Bold"/>
                  <a:cs typeface="Poppins Bold"/>
                  <a:sym typeface="Poppins Bold"/>
                </a:rPr>
                <a:t>Access ISP</a:t>
              </a:r>
            </a:p>
          </p:txBody>
        </p:sp>
        <p:sp>
          <p:nvSpPr>
            <p:cNvPr id="846" name="TextBox 846"/>
            <p:cNvSpPr txBox="1"/>
            <p:nvPr/>
          </p:nvSpPr>
          <p:spPr>
            <a:xfrm>
              <a:off x="714459" y="610033"/>
              <a:ext cx="180861" cy="40409"/>
            </a:xfrm>
            <a:prstGeom prst="rect">
              <a:avLst/>
            </a:prstGeom>
          </p:spPr>
          <p:txBody>
            <a:bodyPr lIns="0" tIns="0" rIns="0" bIns="0" rtlCol="0" anchor="t">
              <a:spAutoFit/>
            </a:bodyPr>
            <a:lstStyle/>
            <a:p>
              <a:pPr algn="ctr">
                <a:lnSpc>
                  <a:spcPts val="273"/>
                </a:lnSpc>
              </a:pPr>
              <a:r>
                <a:rPr lang="en-US" sz="151" b="1">
                  <a:solidFill>
                    <a:srgbClr val="2D3240"/>
                  </a:solidFill>
                  <a:latin typeface="Poppins Bold"/>
                  <a:ea typeface="Poppins Bold"/>
                  <a:cs typeface="Poppins Bold"/>
                  <a:sym typeface="Poppins Bold"/>
                </a:rPr>
                <a:t>Regional ISP</a:t>
              </a:r>
            </a:p>
          </p:txBody>
        </p:sp>
        <p:sp>
          <p:nvSpPr>
            <p:cNvPr id="847" name="TextBox 847"/>
            <p:cNvSpPr txBox="1"/>
            <p:nvPr/>
          </p:nvSpPr>
          <p:spPr>
            <a:xfrm>
              <a:off x="409850" y="886359"/>
              <a:ext cx="80803" cy="26933"/>
            </a:xfrm>
            <a:prstGeom prst="rect">
              <a:avLst/>
            </a:prstGeom>
          </p:spPr>
          <p:txBody>
            <a:bodyPr lIns="0" tIns="0" rIns="0" bIns="0" rtlCol="0" anchor="t">
              <a:spAutoFit/>
            </a:bodyPr>
            <a:lstStyle/>
            <a:p>
              <a:pPr algn="ctr">
                <a:lnSpc>
                  <a:spcPts val="154"/>
                </a:lnSpc>
              </a:pPr>
              <a:r>
                <a:rPr lang="en-US" sz="100" b="1">
                  <a:solidFill>
                    <a:srgbClr val="2D3240"/>
                  </a:solidFill>
                  <a:latin typeface="Poppins Bold"/>
                  <a:ea typeface="Poppins Bold"/>
                  <a:cs typeface="Poppins Bold"/>
                  <a:sym typeface="Poppins Bold"/>
                </a:rPr>
                <a:t>Access ISP</a:t>
              </a:r>
            </a:p>
          </p:txBody>
        </p:sp>
        <p:sp>
          <p:nvSpPr>
            <p:cNvPr id="848" name="TextBox 848"/>
            <p:cNvSpPr txBox="1"/>
            <p:nvPr/>
          </p:nvSpPr>
          <p:spPr>
            <a:xfrm>
              <a:off x="588705" y="773186"/>
              <a:ext cx="80803" cy="26933"/>
            </a:xfrm>
            <a:prstGeom prst="rect">
              <a:avLst/>
            </a:prstGeom>
          </p:spPr>
          <p:txBody>
            <a:bodyPr lIns="0" tIns="0" rIns="0" bIns="0" rtlCol="0" anchor="t">
              <a:spAutoFit/>
            </a:bodyPr>
            <a:lstStyle/>
            <a:p>
              <a:pPr algn="ctr">
                <a:lnSpc>
                  <a:spcPts val="154"/>
                </a:lnSpc>
              </a:pPr>
              <a:r>
                <a:rPr lang="en-US" sz="100" b="1">
                  <a:solidFill>
                    <a:srgbClr val="2D3240"/>
                  </a:solidFill>
                  <a:latin typeface="Poppins Bold"/>
                  <a:ea typeface="Poppins Bold"/>
                  <a:cs typeface="Poppins Bold"/>
                  <a:sym typeface="Poppins Bold"/>
                </a:rPr>
                <a:t>Access ISP</a:t>
              </a:r>
            </a:p>
          </p:txBody>
        </p:sp>
        <p:sp>
          <p:nvSpPr>
            <p:cNvPr id="849" name="TextBox 849"/>
            <p:cNvSpPr txBox="1"/>
            <p:nvPr/>
          </p:nvSpPr>
          <p:spPr>
            <a:xfrm>
              <a:off x="1193169" y="761353"/>
              <a:ext cx="78876" cy="26518"/>
            </a:xfrm>
            <a:prstGeom prst="rect">
              <a:avLst/>
            </a:prstGeom>
          </p:spPr>
          <p:txBody>
            <a:bodyPr lIns="0" tIns="0" rIns="0" bIns="0" rtlCol="0" anchor="t">
              <a:spAutoFit/>
            </a:bodyPr>
            <a:lstStyle/>
            <a:p>
              <a:pPr algn="ctr">
                <a:lnSpc>
                  <a:spcPts val="150"/>
                </a:lnSpc>
              </a:pPr>
              <a:r>
                <a:rPr lang="en-US" sz="100" b="1">
                  <a:solidFill>
                    <a:srgbClr val="2D3240"/>
                  </a:solidFill>
                  <a:latin typeface="Poppins Bold"/>
                  <a:ea typeface="Poppins Bold"/>
                  <a:cs typeface="Poppins Bold"/>
                  <a:sym typeface="Poppins Bold"/>
                </a:rPr>
                <a:t>Access ISP</a:t>
              </a:r>
            </a:p>
          </p:txBody>
        </p:sp>
        <p:sp>
          <p:nvSpPr>
            <p:cNvPr id="850" name="TextBox 850"/>
            <p:cNvSpPr txBox="1"/>
            <p:nvPr/>
          </p:nvSpPr>
          <p:spPr>
            <a:xfrm>
              <a:off x="950872" y="618128"/>
              <a:ext cx="176547" cy="39673"/>
            </a:xfrm>
            <a:prstGeom prst="rect">
              <a:avLst/>
            </a:prstGeom>
          </p:spPr>
          <p:txBody>
            <a:bodyPr lIns="0" tIns="0" rIns="0" bIns="0" rtlCol="0" anchor="t">
              <a:spAutoFit/>
            </a:bodyPr>
            <a:lstStyle/>
            <a:p>
              <a:pPr algn="ctr">
                <a:lnSpc>
                  <a:spcPts val="267"/>
                </a:lnSpc>
              </a:pPr>
              <a:r>
                <a:rPr lang="en-US" sz="148" b="1">
                  <a:solidFill>
                    <a:srgbClr val="2D3240"/>
                  </a:solidFill>
                  <a:latin typeface="Poppins Bold"/>
                  <a:ea typeface="Poppins Bold"/>
                  <a:cs typeface="Poppins Bold"/>
                  <a:sym typeface="Poppins Bold"/>
                </a:rPr>
                <a:t>Regional ISP</a:t>
              </a:r>
            </a:p>
          </p:txBody>
        </p:sp>
        <p:sp>
          <p:nvSpPr>
            <p:cNvPr id="851" name="TextBox 851"/>
            <p:cNvSpPr txBox="1"/>
            <p:nvPr/>
          </p:nvSpPr>
          <p:spPr>
            <a:xfrm>
              <a:off x="1328321" y="888819"/>
              <a:ext cx="78876" cy="26518"/>
            </a:xfrm>
            <a:prstGeom prst="rect">
              <a:avLst/>
            </a:prstGeom>
          </p:spPr>
          <p:txBody>
            <a:bodyPr lIns="0" tIns="0" rIns="0" bIns="0" rtlCol="0" anchor="t">
              <a:spAutoFit/>
            </a:bodyPr>
            <a:lstStyle/>
            <a:p>
              <a:pPr algn="ctr">
                <a:lnSpc>
                  <a:spcPts val="150"/>
                </a:lnSpc>
              </a:pPr>
              <a:r>
                <a:rPr lang="en-US" sz="100" b="1">
                  <a:solidFill>
                    <a:srgbClr val="2D3240"/>
                  </a:solidFill>
                  <a:latin typeface="Poppins Bold"/>
                  <a:ea typeface="Poppins Bold"/>
                  <a:cs typeface="Poppins Bold"/>
                  <a:sym typeface="Poppins Bold"/>
                </a:rPr>
                <a:t>Access ISP</a:t>
              </a:r>
            </a:p>
          </p:txBody>
        </p:sp>
        <p:sp>
          <p:nvSpPr>
            <p:cNvPr id="852" name="TextBox 852"/>
            <p:cNvSpPr txBox="1"/>
            <p:nvPr/>
          </p:nvSpPr>
          <p:spPr>
            <a:xfrm>
              <a:off x="1502910" y="778346"/>
              <a:ext cx="78876" cy="26518"/>
            </a:xfrm>
            <a:prstGeom prst="rect">
              <a:avLst/>
            </a:prstGeom>
          </p:spPr>
          <p:txBody>
            <a:bodyPr lIns="0" tIns="0" rIns="0" bIns="0" rtlCol="0" anchor="t">
              <a:spAutoFit/>
            </a:bodyPr>
            <a:lstStyle/>
            <a:p>
              <a:pPr algn="ctr">
                <a:lnSpc>
                  <a:spcPts val="150"/>
                </a:lnSpc>
              </a:pPr>
              <a:r>
                <a:rPr lang="en-US" sz="100" b="1">
                  <a:solidFill>
                    <a:srgbClr val="2D3240"/>
                  </a:solidFill>
                  <a:latin typeface="Poppins Bold"/>
                  <a:ea typeface="Poppins Bold"/>
                  <a:cs typeface="Poppins Bold"/>
                  <a:sym typeface="Poppins Bold"/>
                </a:rPr>
                <a:t>Access ISP</a:t>
              </a:r>
            </a:p>
          </p:txBody>
        </p:sp>
        <p:sp>
          <p:nvSpPr>
            <p:cNvPr id="853" name="TextBox 853"/>
            <p:cNvSpPr txBox="1"/>
            <p:nvPr/>
          </p:nvSpPr>
          <p:spPr>
            <a:xfrm>
              <a:off x="341296" y="333013"/>
              <a:ext cx="78876" cy="26518"/>
            </a:xfrm>
            <a:prstGeom prst="rect">
              <a:avLst/>
            </a:prstGeom>
          </p:spPr>
          <p:txBody>
            <a:bodyPr lIns="0" tIns="0" rIns="0" bIns="0" rtlCol="0" anchor="t">
              <a:spAutoFit/>
            </a:bodyPr>
            <a:lstStyle/>
            <a:p>
              <a:pPr algn="ctr">
                <a:lnSpc>
                  <a:spcPts val="150"/>
                </a:lnSpc>
              </a:pPr>
              <a:r>
                <a:rPr lang="en-US" sz="100" b="1">
                  <a:solidFill>
                    <a:srgbClr val="2D3240"/>
                  </a:solidFill>
                  <a:latin typeface="Poppins Bold"/>
                  <a:ea typeface="Poppins Bold"/>
                  <a:cs typeface="Poppins Bold"/>
                  <a:sym typeface="Poppins Bold"/>
                </a:rPr>
                <a:t>Access ISP</a:t>
              </a:r>
            </a:p>
          </p:txBody>
        </p:sp>
        <p:sp>
          <p:nvSpPr>
            <p:cNvPr id="854" name="TextBox 854"/>
            <p:cNvSpPr txBox="1"/>
            <p:nvPr/>
          </p:nvSpPr>
          <p:spPr>
            <a:xfrm>
              <a:off x="98998" y="189789"/>
              <a:ext cx="176547" cy="39673"/>
            </a:xfrm>
            <a:prstGeom prst="rect">
              <a:avLst/>
            </a:prstGeom>
          </p:spPr>
          <p:txBody>
            <a:bodyPr lIns="0" tIns="0" rIns="0" bIns="0" rtlCol="0" anchor="t">
              <a:spAutoFit/>
            </a:bodyPr>
            <a:lstStyle/>
            <a:p>
              <a:pPr algn="ctr">
                <a:lnSpc>
                  <a:spcPts val="267"/>
                </a:lnSpc>
              </a:pPr>
              <a:r>
                <a:rPr lang="en-US" sz="148" b="1">
                  <a:solidFill>
                    <a:srgbClr val="2D3240"/>
                  </a:solidFill>
                  <a:latin typeface="Poppins Bold"/>
                  <a:ea typeface="Poppins Bold"/>
                  <a:cs typeface="Poppins Bold"/>
                  <a:sym typeface="Poppins Bold"/>
                </a:rPr>
                <a:t>Regional ISP</a:t>
              </a:r>
            </a:p>
          </p:txBody>
        </p:sp>
        <p:sp>
          <p:nvSpPr>
            <p:cNvPr id="855" name="TextBox 855"/>
            <p:cNvSpPr txBox="1"/>
            <p:nvPr/>
          </p:nvSpPr>
          <p:spPr>
            <a:xfrm>
              <a:off x="476447" y="460480"/>
              <a:ext cx="78876" cy="26518"/>
            </a:xfrm>
            <a:prstGeom prst="rect">
              <a:avLst/>
            </a:prstGeom>
          </p:spPr>
          <p:txBody>
            <a:bodyPr lIns="0" tIns="0" rIns="0" bIns="0" rtlCol="0" anchor="t">
              <a:spAutoFit/>
            </a:bodyPr>
            <a:lstStyle/>
            <a:p>
              <a:pPr algn="ctr">
                <a:lnSpc>
                  <a:spcPts val="150"/>
                </a:lnSpc>
              </a:pPr>
              <a:r>
                <a:rPr lang="en-US" sz="100" b="1">
                  <a:solidFill>
                    <a:srgbClr val="2D3240"/>
                  </a:solidFill>
                  <a:latin typeface="Poppins Bold"/>
                  <a:ea typeface="Poppins Bold"/>
                  <a:cs typeface="Poppins Bold"/>
                  <a:sym typeface="Poppins Bold"/>
                </a:rPr>
                <a:t>Access ISP</a:t>
              </a:r>
            </a:p>
          </p:txBody>
        </p:sp>
        <p:sp>
          <p:nvSpPr>
            <p:cNvPr id="856" name="TextBox 856"/>
            <p:cNvSpPr txBox="1"/>
            <p:nvPr/>
          </p:nvSpPr>
          <p:spPr>
            <a:xfrm>
              <a:off x="651037" y="350006"/>
              <a:ext cx="78876" cy="26518"/>
            </a:xfrm>
            <a:prstGeom prst="rect">
              <a:avLst/>
            </a:prstGeom>
          </p:spPr>
          <p:txBody>
            <a:bodyPr lIns="0" tIns="0" rIns="0" bIns="0" rtlCol="0" anchor="t">
              <a:spAutoFit/>
            </a:bodyPr>
            <a:lstStyle/>
            <a:p>
              <a:pPr algn="ctr">
                <a:lnSpc>
                  <a:spcPts val="150"/>
                </a:lnSpc>
              </a:pPr>
              <a:r>
                <a:rPr lang="en-US" sz="100" b="1">
                  <a:solidFill>
                    <a:srgbClr val="2D3240"/>
                  </a:solidFill>
                  <a:latin typeface="Poppins Bold"/>
                  <a:ea typeface="Poppins Bold"/>
                  <a:cs typeface="Poppins Bold"/>
                  <a:sym typeface="Poppins Bold"/>
                </a:rPr>
                <a:t>Access ISP</a:t>
              </a:r>
            </a:p>
          </p:txBody>
        </p:sp>
        <p:sp>
          <p:nvSpPr>
            <p:cNvPr id="857" name="TextBox 857"/>
            <p:cNvSpPr txBox="1"/>
            <p:nvPr/>
          </p:nvSpPr>
          <p:spPr>
            <a:xfrm>
              <a:off x="1052894" y="342655"/>
              <a:ext cx="80803" cy="26933"/>
            </a:xfrm>
            <a:prstGeom prst="rect">
              <a:avLst/>
            </a:prstGeom>
          </p:spPr>
          <p:txBody>
            <a:bodyPr lIns="0" tIns="0" rIns="0" bIns="0" rtlCol="0" anchor="t">
              <a:spAutoFit/>
            </a:bodyPr>
            <a:lstStyle/>
            <a:p>
              <a:pPr algn="ctr">
                <a:lnSpc>
                  <a:spcPts val="154"/>
                </a:lnSpc>
              </a:pPr>
              <a:r>
                <a:rPr lang="en-US" sz="100" b="1">
                  <a:solidFill>
                    <a:srgbClr val="2D3240"/>
                  </a:solidFill>
                  <a:latin typeface="Poppins Bold"/>
                  <a:ea typeface="Poppins Bold"/>
                  <a:cs typeface="Poppins Bold"/>
                  <a:sym typeface="Poppins Bold"/>
                </a:rPr>
                <a:t>Access ISP</a:t>
              </a:r>
            </a:p>
          </p:txBody>
        </p:sp>
        <p:sp>
          <p:nvSpPr>
            <p:cNvPr id="858" name="TextBox 858"/>
            <p:cNvSpPr txBox="1"/>
            <p:nvPr/>
          </p:nvSpPr>
          <p:spPr>
            <a:xfrm>
              <a:off x="1495958" y="196911"/>
              <a:ext cx="180861" cy="40409"/>
            </a:xfrm>
            <a:prstGeom prst="rect">
              <a:avLst/>
            </a:prstGeom>
          </p:spPr>
          <p:txBody>
            <a:bodyPr lIns="0" tIns="0" rIns="0" bIns="0" rtlCol="0" anchor="t">
              <a:spAutoFit/>
            </a:bodyPr>
            <a:lstStyle/>
            <a:p>
              <a:pPr algn="ctr">
                <a:lnSpc>
                  <a:spcPts val="273"/>
                </a:lnSpc>
              </a:pPr>
              <a:r>
                <a:rPr lang="en-US" sz="151" b="1">
                  <a:solidFill>
                    <a:srgbClr val="2D3240"/>
                  </a:solidFill>
                  <a:latin typeface="Poppins Bold"/>
                  <a:ea typeface="Poppins Bold"/>
                  <a:cs typeface="Poppins Bold"/>
                  <a:sym typeface="Poppins Bold"/>
                </a:rPr>
                <a:t>Regional ISP</a:t>
              </a:r>
            </a:p>
          </p:txBody>
        </p:sp>
        <p:sp>
          <p:nvSpPr>
            <p:cNvPr id="859" name="TextBox 859"/>
            <p:cNvSpPr txBox="1"/>
            <p:nvPr/>
          </p:nvSpPr>
          <p:spPr>
            <a:xfrm>
              <a:off x="1191348" y="473236"/>
              <a:ext cx="80803" cy="26933"/>
            </a:xfrm>
            <a:prstGeom prst="rect">
              <a:avLst/>
            </a:prstGeom>
          </p:spPr>
          <p:txBody>
            <a:bodyPr lIns="0" tIns="0" rIns="0" bIns="0" rtlCol="0" anchor="t">
              <a:spAutoFit/>
            </a:bodyPr>
            <a:lstStyle/>
            <a:p>
              <a:pPr algn="ctr">
                <a:lnSpc>
                  <a:spcPts val="154"/>
                </a:lnSpc>
              </a:pPr>
              <a:r>
                <a:rPr lang="en-US" sz="100" b="1">
                  <a:solidFill>
                    <a:srgbClr val="2D3240"/>
                  </a:solidFill>
                  <a:latin typeface="Poppins Bold"/>
                  <a:ea typeface="Poppins Bold"/>
                  <a:cs typeface="Poppins Bold"/>
                  <a:sym typeface="Poppins Bold"/>
                </a:rPr>
                <a:t>Access ISP</a:t>
              </a:r>
            </a:p>
          </p:txBody>
        </p:sp>
        <p:sp>
          <p:nvSpPr>
            <p:cNvPr id="860" name="TextBox 860"/>
            <p:cNvSpPr txBox="1"/>
            <p:nvPr/>
          </p:nvSpPr>
          <p:spPr>
            <a:xfrm>
              <a:off x="1370204" y="360063"/>
              <a:ext cx="80803" cy="26933"/>
            </a:xfrm>
            <a:prstGeom prst="rect">
              <a:avLst/>
            </a:prstGeom>
          </p:spPr>
          <p:txBody>
            <a:bodyPr lIns="0" tIns="0" rIns="0" bIns="0" rtlCol="0" anchor="t">
              <a:spAutoFit/>
            </a:bodyPr>
            <a:lstStyle/>
            <a:p>
              <a:pPr algn="ctr">
                <a:lnSpc>
                  <a:spcPts val="154"/>
                </a:lnSpc>
              </a:pPr>
              <a:r>
                <a:rPr lang="en-US" sz="100" b="1">
                  <a:solidFill>
                    <a:srgbClr val="2D3240"/>
                  </a:solidFill>
                  <a:latin typeface="Poppins Bold"/>
                  <a:ea typeface="Poppins Bold"/>
                  <a:cs typeface="Poppins Bold"/>
                  <a:sym typeface="Poppins Bold"/>
                </a:rPr>
                <a:t>Access ISP</a:t>
              </a:r>
            </a:p>
          </p:txBody>
        </p:sp>
        <p:sp>
          <p:nvSpPr>
            <p:cNvPr id="861" name="TextBox 861"/>
            <p:cNvSpPr txBox="1"/>
            <p:nvPr/>
          </p:nvSpPr>
          <p:spPr>
            <a:xfrm>
              <a:off x="1832144" y="32888"/>
              <a:ext cx="341251" cy="67798"/>
            </a:xfrm>
            <a:prstGeom prst="rect">
              <a:avLst/>
            </a:prstGeom>
          </p:spPr>
          <p:txBody>
            <a:bodyPr lIns="0" tIns="0" rIns="0" bIns="0" rtlCol="0" anchor="t">
              <a:spAutoFit/>
            </a:bodyPr>
            <a:lstStyle/>
            <a:p>
              <a:pPr algn="ctr">
                <a:lnSpc>
                  <a:spcPts val="516"/>
                </a:lnSpc>
              </a:pPr>
              <a:r>
                <a:rPr lang="en-US" sz="286" b="1">
                  <a:solidFill>
                    <a:srgbClr val="2D3240"/>
                  </a:solidFill>
                  <a:latin typeface="Poppins Bold"/>
                  <a:ea typeface="Poppins Bold"/>
                  <a:cs typeface="Poppins Bold"/>
                  <a:sym typeface="Poppins Bold"/>
                </a:rPr>
                <a:t>Backbone ISP</a:t>
              </a:r>
            </a:p>
          </p:txBody>
        </p:sp>
      </p:grpSp>
      <p:grpSp>
        <p:nvGrpSpPr>
          <p:cNvPr id="862" name="Group 862"/>
          <p:cNvGrpSpPr/>
          <p:nvPr/>
        </p:nvGrpSpPr>
        <p:grpSpPr>
          <a:xfrm>
            <a:off x="7037087" y="3521678"/>
            <a:ext cx="1691128" cy="819852"/>
            <a:chOff x="0" y="0"/>
            <a:chExt cx="2254837" cy="1093135"/>
          </a:xfrm>
        </p:grpSpPr>
        <p:grpSp>
          <p:nvGrpSpPr>
            <p:cNvPr id="863" name="Group 863"/>
            <p:cNvGrpSpPr/>
            <p:nvPr/>
          </p:nvGrpSpPr>
          <p:grpSpPr>
            <a:xfrm>
              <a:off x="0" y="0"/>
              <a:ext cx="2254837" cy="1093135"/>
              <a:chOff x="0" y="0"/>
              <a:chExt cx="9006168" cy="4366152"/>
            </a:xfrm>
          </p:grpSpPr>
          <p:sp>
            <p:nvSpPr>
              <p:cNvPr id="864" name="Freeform 864"/>
              <p:cNvSpPr/>
              <p:nvPr/>
            </p:nvSpPr>
            <p:spPr>
              <a:xfrm>
                <a:off x="0" y="0"/>
                <a:ext cx="9006167" cy="4366152"/>
              </a:xfrm>
              <a:custGeom>
                <a:avLst/>
                <a:gdLst/>
                <a:ahLst/>
                <a:cxnLst/>
                <a:rect l="l" t="t" r="r" b="b"/>
                <a:pathLst>
                  <a:path w="9006167" h="4366152">
                    <a:moveTo>
                      <a:pt x="31083" y="0"/>
                    </a:moveTo>
                    <a:lnTo>
                      <a:pt x="8975084" y="0"/>
                    </a:lnTo>
                    <a:cubicBezTo>
                      <a:pt x="8992251" y="0"/>
                      <a:pt x="9006167" y="13916"/>
                      <a:pt x="9006167" y="31083"/>
                    </a:cubicBezTo>
                    <a:lnTo>
                      <a:pt x="9006167" y="4335069"/>
                    </a:lnTo>
                    <a:cubicBezTo>
                      <a:pt x="9006167" y="4343312"/>
                      <a:pt x="9002892" y="4351219"/>
                      <a:pt x="8997063" y="4357048"/>
                    </a:cubicBezTo>
                    <a:cubicBezTo>
                      <a:pt x="8991234" y="4362877"/>
                      <a:pt x="8983328" y="4366152"/>
                      <a:pt x="8975084" y="4366152"/>
                    </a:cubicBezTo>
                    <a:lnTo>
                      <a:pt x="31083" y="4366152"/>
                    </a:lnTo>
                    <a:cubicBezTo>
                      <a:pt x="13916" y="4366152"/>
                      <a:pt x="0" y="4352235"/>
                      <a:pt x="0" y="4335069"/>
                    </a:cubicBezTo>
                    <a:lnTo>
                      <a:pt x="0" y="31083"/>
                    </a:lnTo>
                    <a:cubicBezTo>
                      <a:pt x="0" y="13916"/>
                      <a:pt x="13916" y="0"/>
                      <a:pt x="31083" y="0"/>
                    </a:cubicBezTo>
                    <a:close/>
                  </a:path>
                </a:pathLst>
              </a:custGeom>
              <a:solidFill>
                <a:srgbClr val="FEF7E7"/>
              </a:solidFill>
            </p:spPr>
            <p:txBody>
              <a:bodyPr/>
              <a:lstStyle/>
              <a:p>
                <a:endParaRPr lang="en-PH"/>
              </a:p>
            </p:txBody>
          </p:sp>
          <p:sp>
            <p:nvSpPr>
              <p:cNvPr id="865" name="TextBox 865"/>
              <p:cNvSpPr txBox="1"/>
              <p:nvPr/>
            </p:nvSpPr>
            <p:spPr>
              <a:xfrm>
                <a:off x="0" y="-28575"/>
                <a:ext cx="9006168" cy="4394727"/>
              </a:xfrm>
              <a:prstGeom prst="rect">
                <a:avLst/>
              </a:prstGeom>
            </p:spPr>
            <p:txBody>
              <a:bodyPr lIns="50800" tIns="50800" rIns="50800" bIns="50800" rtlCol="0" anchor="ctr"/>
              <a:lstStyle/>
              <a:p>
                <a:pPr algn="ctr">
                  <a:lnSpc>
                    <a:spcPts val="2595"/>
                  </a:lnSpc>
                </a:pPr>
                <a:endParaRPr/>
              </a:p>
            </p:txBody>
          </p:sp>
        </p:grpSp>
        <p:grpSp>
          <p:nvGrpSpPr>
            <p:cNvPr id="866" name="Group 866"/>
            <p:cNvGrpSpPr/>
            <p:nvPr/>
          </p:nvGrpSpPr>
          <p:grpSpPr>
            <a:xfrm>
              <a:off x="78177" y="594378"/>
              <a:ext cx="839353" cy="404669"/>
              <a:chOff x="0" y="0"/>
              <a:chExt cx="3272541" cy="1577757"/>
            </a:xfrm>
          </p:grpSpPr>
          <p:sp>
            <p:nvSpPr>
              <p:cNvPr id="867" name="Freeform 867"/>
              <p:cNvSpPr/>
              <p:nvPr/>
            </p:nvSpPr>
            <p:spPr>
              <a:xfrm>
                <a:off x="0" y="0"/>
                <a:ext cx="3272541" cy="1577757"/>
              </a:xfrm>
              <a:custGeom>
                <a:avLst/>
                <a:gdLst/>
                <a:ahLst/>
                <a:cxnLst/>
                <a:rect l="l" t="t" r="r" b="b"/>
                <a:pathLst>
                  <a:path w="3272541" h="1577757">
                    <a:moveTo>
                      <a:pt x="83502" y="0"/>
                    </a:moveTo>
                    <a:lnTo>
                      <a:pt x="3189039" y="0"/>
                    </a:lnTo>
                    <a:cubicBezTo>
                      <a:pt x="3235156" y="0"/>
                      <a:pt x="3272541" y="37385"/>
                      <a:pt x="3272541" y="83502"/>
                    </a:cubicBezTo>
                    <a:lnTo>
                      <a:pt x="3272541" y="1494255"/>
                    </a:lnTo>
                    <a:cubicBezTo>
                      <a:pt x="3272541" y="1540372"/>
                      <a:pt x="3235156" y="1577757"/>
                      <a:pt x="3189039" y="1577757"/>
                    </a:cubicBezTo>
                    <a:lnTo>
                      <a:pt x="83502" y="1577757"/>
                    </a:lnTo>
                    <a:cubicBezTo>
                      <a:pt x="37385" y="1577757"/>
                      <a:pt x="0" y="1540372"/>
                      <a:pt x="0" y="1494255"/>
                    </a:cubicBezTo>
                    <a:lnTo>
                      <a:pt x="0" y="83502"/>
                    </a:lnTo>
                    <a:cubicBezTo>
                      <a:pt x="0" y="37385"/>
                      <a:pt x="37385" y="0"/>
                      <a:pt x="83502" y="0"/>
                    </a:cubicBezTo>
                    <a:close/>
                  </a:path>
                </a:pathLst>
              </a:custGeom>
              <a:solidFill>
                <a:srgbClr val="FF1495"/>
              </a:solidFill>
            </p:spPr>
            <p:txBody>
              <a:bodyPr/>
              <a:lstStyle/>
              <a:p>
                <a:endParaRPr lang="en-PH"/>
              </a:p>
            </p:txBody>
          </p:sp>
          <p:sp>
            <p:nvSpPr>
              <p:cNvPr id="868" name="TextBox 868"/>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869" name="Group 869"/>
            <p:cNvGrpSpPr/>
            <p:nvPr/>
          </p:nvGrpSpPr>
          <p:grpSpPr>
            <a:xfrm>
              <a:off x="245956" y="746947"/>
              <a:ext cx="131682" cy="54118"/>
              <a:chOff x="0" y="0"/>
              <a:chExt cx="910857" cy="374341"/>
            </a:xfrm>
          </p:grpSpPr>
          <p:sp>
            <p:nvSpPr>
              <p:cNvPr id="870" name="Freeform 870"/>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871" name="TextBox 871"/>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872" name="Freeform 872"/>
            <p:cNvSpPr/>
            <p:nvPr/>
          </p:nvSpPr>
          <p:spPr>
            <a:xfrm>
              <a:off x="173343" y="720660"/>
              <a:ext cx="84597" cy="89285"/>
            </a:xfrm>
            <a:custGeom>
              <a:avLst/>
              <a:gdLst/>
              <a:ahLst/>
              <a:cxnLst/>
              <a:rect l="l" t="t" r="r" b="b"/>
              <a:pathLst>
                <a:path w="84597" h="89285">
                  <a:moveTo>
                    <a:pt x="0" y="0"/>
                  </a:moveTo>
                  <a:lnTo>
                    <a:pt x="84597" y="0"/>
                  </a:lnTo>
                  <a:lnTo>
                    <a:pt x="84597" y="89285"/>
                  </a:lnTo>
                  <a:lnTo>
                    <a:pt x="0" y="892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873" name="Group 873"/>
            <p:cNvGrpSpPr/>
            <p:nvPr/>
          </p:nvGrpSpPr>
          <p:grpSpPr>
            <a:xfrm>
              <a:off x="384410" y="877529"/>
              <a:ext cx="131682" cy="54118"/>
              <a:chOff x="0" y="0"/>
              <a:chExt cx="910857" cy="374341"/>
            </a:xfrm>
          </p:grpSpPr>
          <p:sp>
            <p:nvSpPr>
              <p:cNvPr id="874" name="Freeform 874"/>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875" name="TextBox 875"/>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876" name="Freeform 876"/>
            <p:cNvSpPr/>
            <p:nvPr/>
          </p:nvSpPr>
          <p:spPr>
            <a:xfrm>
              <a:off x="311797" y="851241"/>
              <a:ext cx="84597" cy="89285"/>
            </a:xfrm>
            <a:custGeom>
              <a:avLst/>
              <a:gdLst/>
              <a:ahLst/>
              <a:cxnLst/>
              <a:rect l="l" t="t" r="r" b="b"/>
              <a:pathLst>
                <a:path w="84597" h="89285">
                  <a:moveTo>
                    <a:pt x="0" y="0"/>
                  </a:moveTo>
                  <a:lnTo>
                    <a:pt x="84597" y="0"/>
                  </a:lnTo>
                  <a:lnTo>
                    <a:pt x="84597" y="89285"/>
                  </a:lnTo>
                  <a:lnTo>
                    <a:pt x="0" y="892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877" name="Group 877"/>
            <p:cNvGrpSpPr/>
            <p:nvPr/>
          </p:nvGrpSpPr>
          <p:grpSpPr>
            <a:xfrm>
              <a:off x="563266" y="764356"/>
              <a:ext cx="131682" cy="54118"/>
              <a:chOff x="0" y="0"/>
              <a:chExt cx="910857" cy="374341"/>
            </a:xfrm>
          </p:grpSpPr>
          <p:sp>
            <p:nvSpPr>
              <p:cNvPr id="878" name="Freeform 878"/>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879" name="TextBox 879"/>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880" name="Freeform 880"/>
            <p:cNvSpPr/>
            <p:nvPr/>
          </p:nvSpPr>
          <p:spPr>
            <a:xfrm>
              <a:off x="490653" y="738068"/>
              <a:ext cx="84597" cy="89285"/>
            </a:xfrm>
            <a:custGeom>
              <a:avLst/>
              <a:gdLst/>
              <a:ahLst/>
              <a:cxnLst/>
              <a:rect l="l" t="t" r="r" b="b"/>
              <a:pathLst>
                <a:path w="84597" h="89285">
                  <a:moveTo>
                    <a:pt x="0" y="0"/>
                  </a:moveTo>
                  <a:lnTo>
                    <a:pt x="84597" y="0"/>
                  </a:lnTo>
                  <a:lnTo>
                    <a:pt x="84597" y="89285"/>
                  </a:lnTo>
                  <a:lnTo>
                    <a:pt x="0" y="892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881" name="Freeform 881"/>
            <p:cNvSpPr/>
            <p:nvPr/>
          </p:nvSpPr>
          <p:spPr>
            <a:xfrm>
              <a:off x="738267" y="657826"/>
              <a:ext cx="133244" cy="182839"/>
            </a:xfrm>
            <a:custGeom>
              <a:avLst/>
              <a:gdLst/>
              <a:ahLst/>
              <a:cxnLst/>
              <a:rect l="l" t="t" r="r" b="b"/>
              <a:pathLst>
                <a:path w="133244" h="182839">
                  <a:moveTo>
                    <a:pt x="0" y="0"/>
                  </a:moveTo>
                  <a:lnTo>
                    <a:pt x="133245" y="0"/>
                  </a:lnTo>
                  <a:lnTo>
                    <a:pt x="133245" y="182839"/>
                  </a:lnTo>
                  <a:lnTo>
                    <a:pt x="0" y="1828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882" name="Group 882"/>
            <p:cNvGrpSpPr/>
            <p:nvPr/>
          </p:nvGrpSpPr>
          <p:grpSpPr>
            <a:xfrm>
              <a:off x="931057" y="604030"/>
              <a:ext cx="773730" cy="395016"/>
              <a:chOff x="0" y="0"/>
              <a:chExt cx="3090396" cy="1577757"/>
            </a:xfrm>
          </p:grpSpPr>
          <p:sp>
            <p:nvSpPr>
              <p:cNvPr id="883" name="Freeform 883"/>
              <p:cNvSpPr/>
              <p:nvPr/>
            </p:nvSpPr>
            <p:spPr>
              <a:xfrm>
                <a:off x="0" y="0"/>
                <a:ext cx="3090396" cy="1577757"/>
              </a:xfrm>
              <a:custGeom>
                <a:avLst/>
                <a:gdLst/>
                <a:ahLst/>
                <a:cxnLst/>
                <a:rect l="l" t="t" r="r" b="b"/>
                <a:pathLst>
                  <a:path w="3090396" h="1577757">
                    <a:moveTo>
                      <a:pt x="90584" y="0"/>
                    </a:moveTo>
                    <a:lnTo>
                      <a:pt x="2999812" y="0"/>
                    </a:lnTo>
                    <a:cubicBezTo>
                      <a:pt x="3049840" y="0"/>
                      <a:pt x="3090396" y="40556"/>
                      <a:pt x="3090396" y="90584"/>
                    </a:cubicBezTo>
                    <a:lnTo>
                      <a:pt x="3090396" y="1487173"/>
                    </a:lnTo>
                    <a:cubicBezTo>
                      <a:pt x="3090396" y="1537201"/>
                      <a:pt x="3049840" y="1577757"/>
                      <a:pt x="2999812" y="1577757"/>
                    </a:cubicBezTo>
                    <a:lnTo>
                      <a:pt x="90584" y="1577757"/>
                    </a:lnTo>
                    <a:cubicBezTo>
                      <a:pt x="66560" y="1577757"/>
                      <a:pt x="43519" y="1568213"/>
                      <a:pt x="26531" y="1551225"/>
                    </a:cubicBezTo>
                    <a:cubicBezTo>
                      <a:pt x="9544" y="1534237"/>
                      <a:pt x="0" y="1511197"/>
                      <a:pt x="0" y="1487173"/>
                    </a:cubicBezTo>
                    <a:lnTo>
                      <a:pt x="0" y="90584"/>
                    </a:lnTo>
                    <a:cubicBezTo>
                      <a:pt x="0" y="66560"/>
                      <a:pt x="9544" y="43519"/>
                      <a:pt x="26531" y="26531"/>
                    </a:cubicBezTo>
                    <a:cubicBezTo>
                      <a:pt x="43519" y="9544"/>
                      <a:pt x="66560" y="0"/>
                      <a:pt x="90584" y="0"/>
                    </a:cubicBezTo>
                    <a:close/>
                  </a:path>
                </a:pathLst>
              </a:custGeom>
              <a:solidFill>
                <a:srgbClr val="019D97"/>
              </a:solidFill>
            </p:spPr>
            <p:txBody>
              <a:bodyPr/>
              <a:lstStyle/>
              <a:p>
                <a:endParaRPr lang="en-PH"/>
              </a:p>
            </p:txBody>
          </p:sp>
          <p:sp>
            <p:nvSpPr>
              <p:cNvPr id="884" name="TextBox 884"/>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885" name="Group 885"/>
            <p:cNvGrpSpPr/>
            <p:nvPr/>
          </p:nvGrpSpPr>
          <p:grpSpPr>
            <a:xfrm>
              <a:off x="1168336" y="752960"/>
              <a:ext cx="128541" cy="52827"/>
              <a:chOff x="0" y="0"/>
              <a:chExt cx="910857" cy="374341"/>
            </a:xfrm>
          </p:grpSpPr>
          <p:sp>
            <p:nvSpPr>
              <p:cNvPr id="886" name="Freeform 886"/>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887" name="TextBox 887"/>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888" name="Freeform 888"/>
            <p:cNvSpPr/>
            <p:nvPr/>
          </p:nvSpPr>
          <p:spPr>
            <a:xfrm>
              <a:off x="1097455" y="727300"/>
              <a:ext cx="82580" cy="87155"/>
            </a:xfrm>
            <a:custGeom>
              <a:avLst/>
              <a:gdLst/>
              <a:ahLst/>
              <a:cxnLst/>
              <a:rect l="l" t="t" r="r" b="b"/>
              <a:pathLst>
                <a:path w="82580" h="87155">
                  <a:moveTo>
                    <a:pt x="0" y="0"/>
                  </a:moveTo>
                  <a:lnTo>
                    <a:pt x="82580" y="0"/>
                  </a:lnTo>
                  <a:lnTo>
                    <a:pt x="82580" y="87155"/>
                  </a:lnTo>
                  <a:lnTo>
                    <a:pt x="0" y="87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889" name="Group 889"/>
            <p:cNvGrpSpPr/>
            <p:nvPr/>
          </p:nvGrpSpPr>
          <p:grpSpPr>
            <a:xfrm>
              <a:off x="1303488" y="880427"/>
              <a:ext cx="128541" cy="52827"/>
              <a:chOff x="0" y="0"/>
              <a:chExt cx="910857" cy="374341"/>
            </a:xfrm>
          </p:grpSpPr>
          <p:sp>
            <p:nvSpPr>
              <p:cNvPr id="890" name="Freeform 890"/>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891" name="TextBox 891"/>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892" name="Freeform 892"/>
            <p:cNvSpPr/>
            <p:nvPr/>
          </p:nvSpPr>
          <p:spPr>
            <a:xfrm>
              <a:off x="1232607" y="854767"/>
              <a:ext cx="82580" cy="87155"/>
            </a:xfrm>
            <a:custGeom>
              <a:avLst/>
              <a:gdLst/>
              <a:ahLst/>
              <a:cxnLst/>
              <a:rect l="l" t="t" r="r" b="b"/>
              <a:pathLst>
                <a:path w="82580" h="87155">
                  <a:moveTo>
                    <a:pt x="0" y="0"/>
                  </a:moveTo>
                  <a:lnTo>
                    <a:pt x="82579" y="0"/>
                  </a:lnTo>
                  <a:lnTo>
                    <a:pt x="82579" y="87155"/>
                  </a:lnTo>
                  <a:lnTo>
                    <a:pt x="0" y="87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893" name="Group 893"/>
            <p:cNvGrpSpPr/>
            <p:nvPr/>
          </p:nvGrpSpPr>
          <p:grpSpPr>
            <a:xfrm>
              <a:off x="1478078" y="769954"/>
              <a:ext cx="128541" cy="52827"/>
              <a:chOff x="0" y="0"/>
              <a:chExt cx="910857" cy="374341"/>
            </a:xfrm>
          </p:grpSpPr>
          <p:sp>
            <p:nvSpPr>
              <p:cNvPr id="894" name="Freeform 894"/>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895" name="TextBox 895"/>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896" name="Freeform 896"/>
            <p:cNvSpPr/>
            <p:nvPr/>
          </p:nvSpPr>
          <p:spPr>
            <a:xfrm>
              <a:off x="1407197" y="744293"/>
              <a:ext cx="82580" cy="87155"/>
            </a:xfrm>
            <a:custGeom>
              <a:avLst/>
              <a:gdLst/>
              <a:ahLst/>
              <a:cxnLst/>
              <a:rect l="l" t="t" r="r" b="b"/>
              <a:pathLst>
                <a:path w="82580" h="87155">
                  <a:moveTo>
                    <a:pt x="0" y="0"/>
                  </a:moveTo>
                  <a:lnTo>
                    <a:pt x="82579" y="0"/>
                  </a:lnTo>
                  <a:lnTo>
                    <a:pt x="82579" y="87155"/>
                  </a:lnTo>
                  <a:lnTo>
                    <a:pt x="0" y="87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897" name="Freeform 897"/>
            <p:cNvSpPr/>
            <p:nvPr/>
          </p:nvSpPr>
          <p:spPr>
            <a:xfrm>
              <a:off x="963048" y="666530"/>
              <a:ext cx="130066" cy="178478"/>
            </a:xfrm>
            <a:custGeom>
              <a:avLst/>
              <a:gdLst/>
              <a:ahLst/>
              <a:cxnLst/>
              <a:rect l="l" t="t" r="r" b="b"/>
              <a:pathLst>
                <a:path w="130066" h="178478">
                  <a:moveTo>
                    <a:pt x="0" y="0"/>
                  </a:moveTo>
                  <a:lnTo>
                    <a:pt x="130066" y="0"/>
                  </a:lnTo>
                  <a:lnTo>
                    <a:pt x="130066" y="178478"/>
                  </a:lnTo>
                  <a:lnTo>
                    <a:pt x="0" y="178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898" name="Group 898"/>
            <p:cNvGrpSpPr/>
            <p:nvPr/>
          </p:nvGrpSpPr>
          <p:grpSpPr>
            <a:xfrm>
              <a:off x="79183" y="175691"/>
              <a:ext cx="773730" cy="395016"/>
              <a:chOff x="0" y="0"/>
              <a:chExt cx="3090396" cy="1577757"/>
            </a:xfrm>
          </p:grpSpPr>
          <p:sp>
            <p:nvSpPr>
              <p:cNvPr id="899" name="Freeform 899"/>
              <p:cNvSpPr/>
              <p:nvPr/>
            </p:nvSpPr>
            <p:spPr>
              <a:xfrm>
                <a:off x="0" y="0"/>
                <a:ext cx="3090396" cy="1577757"/>
              </a:xfrm>
              <a:custGeom>
                <a:avLst/>
                <a:gdLst/>
                <a:ahLst/>
                <a:cxnLst/>
                <a:rect l="l" t="t" r="r" b="b"/>
                <a:pathLst>
                  <a:path w="3090396" h="1577757">
                    <a:moveTo>
                      <a:pt x="90584" y="0"/>
                    </a:moveTo>
                    <a:lnTo>
                      <a:pt x="2999812" y="0"/>
                    </a:lnTo>
                    <a:cubicBezTo>
                      <a:pt x="3049840" y="0"/>
                      <a:pt x="3090396" y="40556"/>
                      <a:pt x="3090396" y="90584"/>
                    </a:cubicBezTo>
                    <a:lnTo>
                      <a:pt x="3090396" y="1487173"/>
                    </a:lnTo>
                    <a:cubicBezTo>
                      <a:pt x="3090396" y="1537201"/>
                      <a:pt x="3049840" y="1577757"/>
                      <a:pt x="2999812" y="1577757"/>
                    </a:cubicBezTo>
                    <a:lnTo>
                      <a:pt x="90584" y="1577757"/>
                    </a:lnTo>
                    <a:cubicBezTo>
                      <a:pt x="66560" y="1577757"/>
                      <a:pt x="43519" y="1568213"/>
                      <a:pt x="26531" y="1551225"/>
                    </a:cubicBezTo>
                    <a:cubicBezTo>
                      <a:pt x="9544" y="1534237"/>
                      <a:pt x="0" y="1511197"/>
                      <a:pt x="0" y="1487173"/>
                    </a:cubicBezTo>
                    <a:lnTo>
                      <a:pt x="0" y="90584"/>
                    </a:lnTo>
                    <a:cubicBezTo>
                      <a:pt x="0" y="66560"/>
                      <a:pt x="9544" y="43519"/>
                      <a:pt x="26531" y="26531"/>
                    </a:cubicBezTo>
                    <a:cubicBezTo>
                      <a:pt x="43519" y="9544"/>
                      <a:pt x="66560" y="0"/>
                      <a:pt x="90584" y="0"/>
                    </a:cubicBezTo>
                    <a:close/>
                  </a:path>
                </a:pathLst>
              </a:custGeom>
              <a:solidFill>
                <a:srgbClr val="019D97"/>
              </a:solidFill>
            </p:spPr>
            <p:txBody>
              <a:bodyPr/>
              <a:lstStyle/>
              <a:p>
                <a:endParaRPr lang="en-PH"/>
              </a:p>
            </p:txBody>
          </p:sp>
          <p:sp>
            <p:nvSpPr>
              <p:cNvPr id="900" name="TextBox 900"/>
              <p:cNvSpPr txBox="1"/>
              <p:nvPr/>
            </p:nvSpPr>
            <p:spPr>
              <a:xfrm>
                <a:off x="0" y="-28575"/>
                <a:ext cx="3090396" cy="1606332"/>
              </a:xfrm>
              <a:prstGeom prst="rect">
                <a:avLst/>
              </a:prstGeom>
            </p:spPr>
            <p:txBody>
              <a:bodyPr lIns="50800" tIns="50800" rIns="50800" bIns="50800" rtlCol="0" anchor="ctr"/>
              <a:lstStyle/>
              <a:p>
                <a:pPr algn="ctr">
                  <a:lnSpc>
                    <a:spcPts val="2595"/>
                  </a:lnSpc>
                </a:pPr>
                <a:endParaRPr/>
              </a:p>
            </p:txBody>
          </p:sp>
        </p:grpSp>
        <p:grpSp>
          <p:nvGrpSpPr>
            <p:cNvPr id="901" name="Group 901"/>
            <p:cNvGrpSpPr/>
            <p:nvPr/>
          </p:nvGrpSpPr>
          <p:grpSpPr>
            <a:xfrm>
              <a:off x="316463" y="324621"/>
              <a:ext cx="128541" cy="52827"/>
              <a:chOff x="0" y="0"/>
              <a:chExt cx="910857" cy="374341"/>
            </a:xfrm>
          </p:grpSpPr>
          <p:sp>
            <p:nvSpPr>
              <p:cNvPr id="902" name="Freeform 902"/>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903" name="TextBox 903"/>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904" name="Freeform 904"/>
            <p:cNvSpPr/>
            <p:nvPr/>
          </p:nvSpPr>
          <p:spPr>
            <a:xfrm>
              <a:off x="245582" y="298960"/>
              <a:ext cx="82580" cy="87155"/>
            </a:xfrm>
            <a:custGeom>
              <a:avLst/>
              <a:gdLst/>
              <a:ahLst/>
              <a:cxnLst/>
              <a:rect l="l" t="t" r="r" b="b"/>
              <a:pathLst>
                <a:path w="82580" h="87155">
                  <a:moveTo>
                    <a:pt x="0" y="0"/>
                  </a:moveTo>
                  <a:lnTo>
                    <a:pt x="82579" y="0"/>
                  </a:lnTo>
                  <a:lnTo>
                    <a:pt x="82579" y="87156"/>
                  </a:lnTo>
                  <a:lnTo>
                    <a:pt x="0" y="871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905" name="Group 905"/>
            <p:cNvGrpSpPr/>
            <p:nvPr/>
          </p:nvGrpSpPr>
          <p:grpSpPr>
            <a:xfrm>
              <a:off x="451615" y="452088"/>
              <a:ext cx="128541" cy="52827"/>
              <a:chOff x="0" y="0"/>
              <a:chExt cx="910857" cy="374341"/>
            </a:xfrm>
          </p:grpSpPr>
          <p:sp>
            <p:nvSpPr>
              <p:cNvPr id="906" name="Freeform 906"/>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907" name="TextBox 907"/>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908" name="Freeform 908"/>
            <p:cNvSpPr/>
            <p:nvPr/>
          </p:nvSpPr>
          <p:spPr>
            <a:xfrm>
              <a:off x="380733" y="426427"/>
              <a:ext cx="82580" cy="87155"/>
            </a:xfrm>
            <a:custGeom>
              <a:avLst/>
              <a:gdLst/>
              <a:ahLst/>
              <a:cxnLst/>
              <a:rect l="l" t="t" r="r" b="b"/>
              <a:pathLst>
                <a:path w="82580" h="87155">
                  <a:moveTo>
                    <a:pt x="0" y="0"/>
                  </a:moveTo>
                  <a:lnTo>
                    <a:pt x="82580" y="0"/>
                  </a:lnTo>
                  <a:lnTo>
                    <a:pt x="82580" y="87156"/>
                  </a:lnTo>
                  <a:lnTo>
                    <a:pt x="0" y="871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909" name="Group 909"/>
            <p:cNvGrpSpPr/>
            <p:nvPr/>
          </p:nvGrpSpPr>
          <p:grpSpPr>
            <a:xfrm>
              <a:off x="626204" y="341614"/>
              <a:ext cx="128541" cy="52827"/>
              <a:chOff x="0" y="0"/>
              <a:chExt cx="910857" cy="374341"/>
            </a:xfrm>
          </p:grpSpPr>
          <p:sp>
            <p:nvSpPr>
              <p:cNvPr id="910" name="Freeform 910"/>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911" name="TextBox 911"/>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912" name="Freeform 912"/>
            <p:cNvSpPr/>
            <p:nvPr/>
          </p:nvSpPr>
          <p:spPr>
            <a:xfrm>
              <a:off x="555323" y="315954"/>
              <a:ext cx="82580" cy="87155"/>
            </a:xfrm>
            <a:custGeom>
              <a:avLst/>
              <a:gdLst/>
              <a:ahLst/>
              <a:cxnLst/>
              <a:rect l="l" t="t" r="r" b="b"/>
              <a:pathLst>
                <a:path w="82580" h="87155">
                  <a:moveTo>
                    <a:pt x="0" y="0"/>
                  </a:moveTo>
                  <a:lnTo>
                    <a:pt x="82580" y="0"/>
                  </a:lnTo>
                  <a:lnTo>
                    <a:pt x="82580" y="87155"/>
                  </a:lnTo>
                  <a:lnTo>
                    <a:pt x="0" y="87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913" name="Freeform 913"/>
            <p:cNvSpPr/>
            <p:nvPr/>
          </p:nvSpPr>
          <p:spPr>
            <a:xfrm>
              <a:off x="111174" y="238191"/>
              <a:ext cx="130066" cy="178478"/>
            </a:xfrm>
            <a:custGeom>
              <a:avLst/>
              <a:gdLst/>
              <a:ahLst/>
              <a:cxnLst/>
              <a:rect l="l" t="t" r="r" b="b"/>
              <a:pathLst>
                <a:path w="130066" h="178478">
                  <a:moveTo>
                    <a:pt x="0" y="0"/>
                  </a:moveTo>
                  <a:lnTo>
                    <a:pt x="130066" y="0"/>
                  </a:lnTo>
                  <a:lnTo>
                    <a:pt x="130066" y="178478"/>
                  </a:lnTo>
                  <a:lnTo>
                    <a:pt x="0" y="178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914" name="Group 914"/>
            <p:cNvGrpSpPr/>
            <p:nvPr/>
          </p:nvGrpSpPr>
          <p:grpSpPr>
            <a:xfrm>
              <a:off x="859676" y="181255"/>
              <a:ext cx="839353" cy="404669"/>
              <a:chOff x="0" y="0"/>
              <a:chExt cx="3272541" cy="1577757"/>
            </a:xfrm>
          </p:grpSpPr>
          <p:sp>
            <p:nvSpPr>
              <p:cNvPr id="915" name="Freeform 915"/>
              <p:cNvSpPr/>
              <p:nvPr/>
            </p:nvSpPr>
            <p:spPr>
              <a:xfrm>
                <a:off x="0" y="0"/>
                <a:ext cx="3272541" cy="1577757"/>
              </a:xfrm>
              <a:custGeom>
                <a:avLst/>
                <a:gdLst/>
                <a:ahLst/>
                <a:cxnLst/>
                <a:rect l="l" t="t" r="r" b="b"/>
                <a:pathLst>
                  <a:path w="3272541" h="1577757">
                    <a:moveTo>
                      <a:pt x="83502" y="0"/>
                    </a:moveTo>
                    <a:lnTo>
                      <a:pt x="3189039" y="0"/>
                    </a:lnTo>
                    <a:cubicBezTo>
                      <a:pt x="3235156" y="0"/>
                      <a:pt x="3272541" y="37385"/>
                      <a:pt x="3272541" y="83502"/>
                    </a:cubicBezTo>
                    <a:lnTo>
                      <a:pt x="3272541" y="1494255"/>
                    </a:lnTo>
                    <a:cubicBezTo>
                      <a:pt x="3272541" y="1540372"/>
                      <a:pt x="3235156" y="1577757"/>
                      <a:pt x="3189039" y="1577757"/>
                    </a:cubicBezTo>
                    <a:lnTo>
                      <a:pt x="83502" y="1577757"/>
                    </a:lnTo>
                    <a:cubicBezTo>
                      <a:pt x="37385" y="1577757"/>
                      <a:pt x="0" y="1540372"/>
                      <a:pt x="0" y="1494255"/>
                    </a:cubicBezTo>
                    <a:lnTo>
                      <a:pt x="0" y="83502"/>
                    </a:lnTo>
                    <a:cubicBezTo>
                      <a:pt x="0" y="37385"/>
                      <a:pt x="37385" y="0"/>
                      <a:pt x="83502" y="0"/>
                    </a:cubicBezTo>
                    <a:close/>
                  </a:path>
                </a:pathLst>
              </a:custGeom>
              <a:solidFill>
                <a:srgbClr val="FF1495"/>
              </a:solidFill>
            </p:spPr>
            <p:txBody>
              <a:bodyPr/>
              <a:lstStyle/>
              <a:p>
                <a:endParaRPr lang="en-PH"/>
              </a:p>
            </p:txBody>
          </p:sp>
          <p:sp>
            <p:nvSpPr>
              <p:cNvPr id="916" name="TextBox 916"/>
              <p:cNvSpPr txBox="1"/>
              <p:nvPr/>
            </p:nvSpPr>
            <p:spPr>
              <a:xfrm>
                <a:off x="0" y="-28575"/>
                <a:ext cx="3272541" cy="1606332"/>
              </a:xfrm>
              <a:prstGeom prst="rect">
                <a:avLst/>
              </a:prstGeom>
            </p:spPr>
            <p:txBody>
              <a:bodyPr lIns="50800" tIns="50800" rIns="50800" bIns="50800" rtlCol="0" anchor="ctr"/>
              <a:lstStyle/>
              <a:p>
                <a:pPr algn="ctr">
                  <a:lnSpc>
                    <a:spcPts val="2595"/>
                  </a:lnSpc>
                </a:pPr>
                <a:endParaRPr/>
              </a:p>
            </p:txBody>
          </p:sp>
        </p:grpSp>
        <p:grpSp>
          <p:nvGrpSpPr>
            <p:cNvPr id="917" name="Group 917"/>
            <p:cNvGrpSpPr/>
            <p:nvPr/>
          </p:nvGrpSpPr>
          <p:grpSpPr>
            <a:xfrm>
              <a:off x="1027455" y="333825"/>
              <a:ext cx="131682" cy="54118"/>
              <a:chOff x="0" y="0"/>
              <a:chExt cx="910857" cy="374341"/>
            </a:xfrm>
          </p:grpSpPr>
          <p:sp>
            <p:nvSpPr>
              <p:cNvPr id="918" name="Freeform 918"/>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919" name="TextBox 919"/>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920" name="Freeform 920"/>
            <p:cNvSpPr/>
            <p:nvPr/>
          </p:nvSpPr>
          <p:spPr>
            <a:xfrm>
              <a:off x="954842" y="307537"/>
              <a:ext cx="84597" cy="89285"/>
            </a:xfrm>
            <a:custGeom>
              <a:avLst/>
              <a:gdLst/>
              <a:ahLst/>
              <a:cxnLst/>
              <a:rect l="l" t="t" r="r" b="b"/>
              <a:pathLst>
                <a:path w="84597" h="89285">
                  <a:moveTo>
                    <a:pt x="0" y="0"/>
                  </a:moveTo>
                  <a:lnTo>
                    <a:pt x="84597" y="0"/>
                  </a:lnTo>
                  <a:lnTo>
                    <a:pt x="84597" y="89285"/>
                  </a:lnTo>
                  <a:lnTo>
                    <a:pt x="0" y="892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921" name="Group 921"/>
            <p:cNvGrpSpPr/>
            <p:nvPr/>
          </p:nvGrpSpPr>
          <p:grpSpPr>
            <a:xfrm>
              <a:off x="1165909" y="464406"/>
              <a:ext cx="131682" cy="54118"/>
              <a:chOff x="0" y="0"/>
              <a:chExt cx="910857" cy="374341"/>
            </a:xfrm>
          </p:grpSpPr>
          <p:sp>
            <p:nvSpPr>
              <p:cNvPr id="922" name="Freeform 922"/>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923" name="TextBox 923"/>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924" name="Freeform 924"/>
            <p:cNvSpPr/>
            <p:nvPr/>
          </p:nvSpPr>
          <p:spPr>
            <a:xfrm>
              <a:off x="1093296" y="438119"/>
              <a:ext cx="84597" cy="89285"/>
            </a:xfrm>
            <a:custGeom>
              <a:avLst/>
              <a:gdLst/>
              <a:ahLst/>
              <a:cxnLst/>
              <a:rect l="l" t="t" r="r" b="b"/>
              <a:pathLst>
                <a:path w="84597" h="89285">
                  <a:moveTo>
                    <a:pt x="0" y="0"/>
                  </a:moveTo>
                  <a:lnTo>
                    <a:pt x="84597" y="0"/>
                  </a:lnTo>
                  <a:lnTo>
                    <a:pt x="84597" y="89285"/>
                  </a:lnTo>
                  <a:lnTo>
                    <a:pt x="0" y="892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925" name="Group 925"/>
            <p:cNvGrpSpPr/>
            <p:nvPr/>
          </p:nvGrpSpPr>
          <p:grpSpPr>
            <a:xfrm>
              <a:off x="1344765" y="351233"/>
              <a:ext cx="131682" cy="54118"/>
              <a:chOff x="0" y="0"/>
              <a:chExt cx="910857" cy="374341"/>
            </a:xfrm>
          </p:grpSpPr>
          <p:sp>
            <p:nvSpPr>
              <p:cNvPr id="926" name="Freeform 926"/>
              <p:cNvSpPr/>
              <p:nvPr/>
            </p:nvSpPr>
            <p:spPr>
              <a:xfrm>
                <a:off x="0" y="0"/>
                <a:ext cx="910857" cy="374341"/>
              </a:xfrm>
              <a:custGeom>
                <a:avLst/>
                <a:gdLst/>
                <a:ahLst/>
                <a:cxnLst/>
                <a:rect l="l" t="t" r="r" b="b"/>
                <a:pathLst>
                  <a:path w="910857" h="374341">
                    <a:moveTo>
                      <a:pt x="187170" y="0"/>
                    </a:moveTo>
                    <a:lnTo>
                      <a:pt x="723686" y="0"/>
                    </a:lnTo>
                    <a:cubicBezTo>
                      <a:pt x="773327" y="0"/>
                      <a:pt x="820934" y="19720"/>
                      <a:pt x="856036" y="54821"/>
                    </a:cubicBezTo>
                    <a:cubicBezTo>
                      <a:pt x="891137" y="89922"/>
                      <a:pt x="910857" y="137530"/>
                      <a:pt x="910857" y="187170"/>
                    </a:cubicBezTo>
                    <a:lnTo>
                      <a:pt x="910857" y="187170"/>
                    </a:lnTo>
                    <a:cubicBezTo>
                      <a:pt x="910857" y="236811"/>
                      <a:pt x="891137" y="284419"/>
                      <a:pt x="856036" y="319520"/>
                    </a:cubicBezTo>
                    <a:cubicBezTo>
                      <a:pt x="820934" y="354621"/>
                      <a:pt x="773327" y="374341"/>
                      <a:pt x="723686" y="374341"/>
                    </a:cubicBezTo>
                    <a:lnTo>
                      <a:pt x="187170" y="374341"/>
                    </a:lnTo>
                    <a:cubicBezTo>
                      <a:pt x="137530" y="374341"/>
                      <a:pt x="89922" y="354621"/>
                      <a:pt x="54821" y="319520"/>
                    </a:cubicBezTo>
                    <a:cubicBezTo>
                      <a:pt x="19720" y="284419"/>
                      <a:pt x="0" y="236811"/>
                      <a:pt x="0" y="187170"/>
                    </a:cubicBezTo>
                    <a:lnTo>
                      <a:pt x="0" y="187170"/>
                    </a:lnTo>
                    <a:cubicBezTo>
                      <a:pt x="0" y="137530"/>
                      <a:pt x="19720" y="89922"/>
                      <a:pt x="54821" y="54821"/>
                    </a:cubicBezTo>
                    <a:cubicBezTo>
                      <a:pt x="89922" y="19720"/>
                      <a:pt x="137530" y="0"/>
                      <a:pt x="187170" y="0"/>
                    </a:cubicBezTo>
                    <a:close/>
                  </a:path>
                </a:pathLst>
              </a:custGeom>
              <a:solidFill>
                <a:srgbClr val="FFDE59"/>
              </a:solidFill>
            </p:spPr>
            <p:txBody>
              <a:bodyPr/>
              <a:lstStyle/>
              <a:p>
                <a:endParaRPr lang="en-PH"/>
              </a:p>
            </p:txBody>
          </p:sp>
          <p:sp>
            <p:nvSpPr>
              <p:cNvPr id="927" name="TextBox 927"/>
              <p:cNvSpPr txBox="1"/>
              <p:nvPr/>
            </p:nvSpPr>
            <p:spPr>
              <a:xfrm>
                <a:off x="0" y="-28575"/>
                <a:ext cx="910857" cy="402916"/>
              </a:xfrm>
              <a:prstGeom prst="rect">
                <a:avLst/>
              </a:prstGeom>
            </p:spPr>
            <p:txBody>
              <a:bodyPr lIns="50800" tIns="50800" rIns="50800" bIns="50800" rtlCol="0" anchor="ctr"/>
              <a:lstStyle/>
              <a:p>
                <a:pPr algn="ctr">
                  <a:lnSpc>
                    <a:spcPts val="2595"/>
                  </a:lnSpc>
                </a:pPr>
                <a:endParaRPr/>
              </a:p>
            </p:txBody>
          </p:sp>
        </p:grpSp>
        <p:sp>
          <p:nvSpPr>
            <p:cNvPr id="928" name="Freeform 928"/>
            <p:cNvSpPr/>
            <p:nvPr/>
          </p:nvSpPr>
          <p:spPr>
            <a:xfrm>
              <a:off x="1272152" y="324946"/>
              <a:ext cx="84597" cy="89285"/>
            </a:xfrm>
            <a:custGeom>
              <a:avLst/>
              <a:gdLst/>
              <a:ahLst/>
              <a:cxnLst/>
              <a:rect l="l" t="t" r="r" b="b"/>
              <a:pathLst>
                <a:path w="84597" h="89285">
                  <a:moveTo>
                    <a:pt x="0" y="0"/>
                  </a:moveTo>
                  <a:lnTo>
                    <a:pt x="84597" y="0"/>
                  </a:lnTo>
                  <a:lnTo>
                    <a:pt x="84597" y="89285"/>
                  </a:lnTo>
                  <a:lnTo>
                    <a:pt x="0" y="892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929" name="Freeform 929"/>
            <p:cNvSpPr/>
            <p:nvPr/>
          </p:nvSpPr>
          <p:spPr>
            <a:xfrm>
              <a:off x="1519766" y="244704"/>
              <a:ext cx="133244" cy="182839"/>
            </a:xfrm>
            <a:custGeom>
              <a:avLst/>
              <a:gdLst/>
              <a:ahLst/>
              <a:cxnLst/>
              <a:rect l="l" t="t" r="r" b="b"/>
              <a:pathLst>
                <a:path w="133244" h="182839">
                  <a:moveTo>
                    <a:pt x="0" y="0"/>
                  </a:moveTo>
                  <a:lnTo>
                    <a:pt x="133244" y="0"/>
                  </a:lnTo>
                  <a:lnTo>
                    <a:pt x="133244" y="182839"/>
                  </a:lnTo>
                  <a:lnTo>
                    <a:pt x="0" y="1828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930" name="Freeform 930"/>
            <p:cNvSpPr/>
            <p:nvPr/>
          </p:nvSpPr>
          <p:spPr>
            <a:xfrm>
              <a:off x="1825837" y="104613"/>
              <a:ext cx="346775" cy="475849"/>
            </a:xfrm>
            <a:custGeom>
              <a:avLst/>
              <a:gdLst/>
              <a:ahLst/>
              <a:cxnLst/>
              <a:rect l="l" t="t" r="r" b="b"/>
              <a:pathLst>
                <a:path w="346775" h="475849">
                  <a:moveTo>
                    <a:pt x="0" y="0"/>
                  </a:moveTo>
                  <a:lnTo>
                    <a:pt x="346776" y="0"/>
                  </a:lnTo>
                  <a:lnTo>
                    <a:pt x="346776" y="475850"/>
                  </a:lnTo>
                  <a:lnTo>
                    <a:pt x="0" y="4758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931" name="TextBox 931"/>
            <p:cNvSpPr txBox="1"/>
            <p:nvPr/>
          </p:nvSpPr>
          <p:spPr>
            <a:xfrm>
              <a:off x="271395" y="755777"/>
              <a:ext cx="80803" cy="26933"/>
            </a:xfrm>
            <a:prstGeom prst="rect">
              <a:avLst/>
            </a:prstGeom>
          </p:spPr>
          <p:txBody>
            <a:bodyPr lIns="0" tIns="0" rIns="0" bIns="0" rtlCol="0" anchor="t">
              <a:spAutoFit/>
            </a:bodyPr>
            <a:lstStyle/>
            <a:p>
              <a:pPr algn="ctr">
                <a:lnSpc>
                  <a:spcPts val="154"/>
                </a:lnSpc>
              </a:pPr>
              <a:r>
                <a:rPr lang="en-US" sz="100" b="1">
                  <a:solidFill>
                    <a:srgbClr val="2D3240"/>
                  </a:solidFill>
                  <a:latin typeface="Poppins Bold"/>
                  <a:ea typeface="Poppins Bold"/>
                  <a:cs typeface="Poppins Bold"/>
                  <a:sym typeface="Poppins Bold"/>
                </a:rPr>
                <a:t>Access ISP</a:t>
              </a:r>
            </a:p>
          </p:txBody>
        </p:sp>
        <p:sp>
          <p:nvSpPr>
            <p:cNvPr id="932" name="TextBox 932"/>
            <p:cNvSpPr txBox="1"/>
            <p:nvPr/>
          </p:nvSpPr>
          <p:spPr>
            <a:xfrm>
              <a:off x="714459" y="610033"/>
              <a:ext cx="180861" cy="40409"/>
            </a:xfrm>
            <a:prstGeom prst="rect">
              <a:avLst/>
            </a:prstGeom>
          </p:spPr>
          <p:txBody>
            <a:bodyPr lIns="0" tIns="0" rIns="0" bIns="0" rtlCol="0" anchor="t">
              <a:spAutoFit/>
            </a:bodyPr>
            <a:lstStyle/>
            <a:p>
              <a:pPr algn="ctr">
                <a:lnSpc>
                  <a:spcPts val="273"/>
                </a:lnSpc>
              </a:pPr>
              <a:r>
                <a:rPr lang="en-US" sz="151" b="1">
                  <a:solidFill>
                    <a:srgbClr val="2D3240"/>
                  </a:solidFill>
                  <a:latin typeface="Poppins Bold"/>
                  <a:ea typeface="Poppins Bold"/>
                  <a:cs typeface="Poppins Bold"/>
                  <a:sym typeface="Poppins Bold"/>
                </a:rPr>
                <a:t>Regional ISP</a:t>
              </a:r>
            </a:p>
          </p:txBody>
        </p:sp>
        <p:sp>
          <p:nvSpPr>
            <p:cNvPr id="933" name="TextBox 933"/>
            <p:cNvSpPr txBox="1"/>
            <p:nvPr/>
          </p:nvSpPr>
          <p:spPr>
            <a:xfrm>
              <a:off x="409850" y="886359"/>
              <a:ext cx="80803" cy="26933"/>
            </a:xfrm>
            <a:prstGeom prst="rect">
              <a:avLst/>
            </a:prstGeom>
          </p:spPr>
          <p:txBody>
            <a:bodyPr lIns="0" tIns="0" rIns="0" bIns="0" rtlCol="0" anchor="t">
              <a:spAutoFit/>
            </a:bodyPr>
            <a:lstStyle/>
            <a:p>
              <a:pPr algn="ctr">
                <a:lnSpc>
                  <a:spcPts val="154"/>
                </a:lnSpc>
              </a:pPr>
              <a:r>
                <a:rPr lang="en-US" sz="100" b="1">
                  <a:solidFill>
                    <a:srgbClr val="2D3240"/>
                  </a:solidFill>
                  <a:latin typeface="Poppins Bold"/>
                  <a:ea typeface="Poppins Bold"/>
                  <a:cs typeface="Poppins Bold"/>
                  <a:sym typeface="Poppins Bold"/>
                </a:rPr>
                <a:t>Access ISP</a:t>
              </a:r>
            </a:p>
          </p:txBody>
        </p:sp>
        <p:sp>
          <p:nvSpPr>
            <p:cNvPr id="934" name="TextBox 934"/>
            <p:cNvSpPr txBox="1"/>
            <p:nvPr/>
          </p:nvSpPr>
          <p:spPr>
            <a:xfrm>
              <a:off x="588705" y="773186"/>
              <a:ext cx="80803" cy="26933"/>
            </a:xfrm>
            <a:prstGeom prst="rect">
              <a:avLst/>
            </a:prstGeom>
          </p:spPr>
          <p:txBody>
            <a:bodyPr lIns="0" tIns="0" rIns="0" bIns="0" rtlCol="0" anchor="t">
              <a:spAutoFit/>
            </a:bodyPr>
            <a:lstStyle/>
            <a:p>
              <a:pPr algn="ctr">
                <a:lnSpc>
                  <a:spcPts val="154"/>
                </a:lnSpc>
              </a:pPr>
              <a:r>
                <a:rPr lang="en-US" sz="100" b="1">
                  <a:solidFill>
                    <a:srgbClr val="2D3240"/>
                  </a:solidFill>
                  <a:latin typeface="Poppins Bold"/>
                  <a:ea typeface="Poppins Bold"/>
                  <a:cs typeface="Poppins Bold"/>
                  <a:sym typeface="Poppins Bold"/>
                </a:rPr>
                <a:t>Access ISP</a:t>
              </a:r>
            </a:p>
          </p:txBody>
        </p:sp>
        <p:sp>
          <p:nvSpPr>
            <p:cNvPr id="935" name="TextBox 935"/>
            <p:cNvSpPr txBox="1"/>
            <p:nvPr/>
          </p:nvSpPr>
          <p:spPr>
            <a:xfrm>
              <a:off x="1193169" y="761353"/>
              <a:ext cx="78876" cy="26518"/>
            </a:xfrm>
            <a:prstGeom prst="rect">
              <a:avLst/>
            </a:prstGeom>
          </p:spPr>
          <p:txBody>
            <a:bodyPr lIns="0" tIns="0" rIns="0" bIns="0" rtlCol="0" anchor="t">
              <a:spAutoFit/>
            </a:bodyPr>
            <a:lstStyle/>
            <a:p>
              <a:pPr algn="ctr">
                <a:lnSpc>
                  <a:spcPts val="150"/>
                </a:lnSpc>
              </a:pPr>
              <a:r>
                <a:rPr lang="en-US" sz="100" b="1">
                  <a:solidFill>
                    <a:srgbClr val="2D3240"/>
                  </a:solidFill>
                  <a:latin typeface="Poppins Bold"/>
                  <a:ea typeface="Poppins Bold"/>
                  <a:cs typeface="Poppins Bold"/>
                  <a:sym typeface="Poppins Bold"/>
                </a:rPr>
                <a:t>Access ISP</a:t>
              </a:r>
            </a:p>
          </p:txBody>
        </p:sp>
        <p:sp>
          <p:nvSpPr>
            <p:cNvPr id="936" name="TextBox 936"/>
            <p:cNvSpPr txBox="1"/>
            <p:nvPr/>
          </p:nvSpPr>
          <p:spPr>
            <a:xfrm>
              <a:off x="950872" y="618128"/>
              <a:ext cx="176547" cy="39673"/>
            </a:xfrm>
            <a:prstGeom prst="rect">
              <a:avLst/>
            </a:prstGeom>
          </p:spPr>
          <p:txBody>
            <a:bodyPr lIns="0" tIns="0" rIns="0" bIns="0" rtlCol="0" anchor="t">
              <a:spAutoFit/>
            </a:bodyPr>
            <a:lstStyle/>
            <a:p>
              <a:pPr algn="ctr">
                <a:lnSpc>
                  <a:spcPts val="267"/>
                </a:lnSpc>
              </a:pPr>
              <a:r>
                <a:rPr lang="en-US" sz="148" b="1">
                  <a:solidFill>
                    <a:srgbClr val="2D3240"/>
                  </a:solidFill>
                  <a:latin typeface="Poppins Bold"/>
                  <a:ea typeface="Poppins Bold"/>
                  <a:cs typeface="Poppins Bold"/>
                  <a:sym typeface="Poppins Bold"/>
                </a:rPr>
                <a:t>Regional ISP</a:t>
              </a:r>
            </a:p>
          </p:txBody>
        </p:sp>
        <p:sp>
          <p:nvSpPr>
            <p:cNvPr id="937" name="TextBox 937"/>
            <p:cNvSpPr txBox="1"/>
            <p:nvPr/>
          </p:nvSpPr>
          <p:spPr>
            <a:xfrm>
              <a:off x="1328321" y="888819"/>
              <a:ext cx="78876" cy="26518"/>
            </a:xfrm>
            <a:prstGeom prst="rect">
              <a:avLst/>
            </a:prstGeom>
          </p:spPr>
          <p:txBody>
            <a:bodyPr lIns="0" tIns="0" rIns="0" bIns="0" rtlCol="0" anchor="t">
              <a:spAutoFit/>
            </a:bodyPr>
            <a:lstStyle/>
            <a:p>
              <a:pPr algn="ctr">
                <a:lnSpc>
                  <a:spcPts val="150"/>
                </a:lnSpc>
              </a:pPr>
              <a:r>
                <a:rPr lang="en-US" sz="100" b="1">
                  <a:solidFill>
                    <a:srgbClr val="2D3240"/>
                  </a:solidFill>
                  <a:latin typeface="Poppins Bold"/>
                  <a:ea typeface="Poppins Bold"/>
                  <a:cs typeface="Poppins Bold"/>
                  <a:sym typeface="Poppins Bold"/>
                </a:rPr>
                <a:t>Access ISP</a:t>
              </a:r>
            </a:p>
          </p:txBody>
        </p:sp>
        <p:sp>
          <p:nvSpPr>
            <p:cNvPr id="938" name="TextBox 938"/>
            <p:cNvSpPr txBox="1"/>
            <p:nvPr/>
          </p:nvSpPr>
          <p:spPr>
            <a:xfrm>
              <a:off x="1502910" y="778346"/>
              <a:ext cx="78876" cy="26518"/>
            </a:xfrm>
            <a:prstGeom prst="rect">
              <a:avLst/>
            </a:prstGeom>
          </p:spPr>
          <p:txBody>
            <a:bodyPr lIns="0" tIns="0" rIns="0" bIns="0" rtlCol="0" anchor="t">
              <a:spAutoFit/>
            </a:bodyPr>
            <a:lstStyle/>
            <a:p>
              <a:pPr algn="ctr">
                <a:lnSpc>
                  <a:spcPts val="150"/>
                </a:lnSpc>
              </a:pPr>
              <a:r>
                <a:rPr lang="en-US" sz="100" b="1">
                  <a:solidFill>
                    <a:srgbClr val="2D3240"/>
                  </a:solidFill>
                  <a:latin typeface="Poppins Bold"/>
                  <a:ea typeface="Poppins Bold"/>
                  <a:cs typeface="Poppins Bold"/>
                  <a:sym typeface="Poppins Bold"/>
                </a:rPr>
                <a:t>Access ISP</a:t>
              </a:r>
            </a:p>
          </p:txBody>
        </p:sp>
        <p:sp>
          <p:nvSpPr>
            <p:cNvPr id="939" name="TextBox 939"/>
            <p:cNvSpPr txBox="1"/>
            <p:nvPr/>
          </p:nvSpPr>
          <p:spPr>
            <a:xfrm>
              <a:off x="341296" y="333013"/>
              <a:ext cx="78876" cy="26518"/>
            </a:xfrm>
            <a:prstGeom prst="rect">
              <a:avLst/>
            </a:prstGeom>
          </p:spPr>
          <p:txBody>
            <a:bodyPr lIns="0" tIns="0" rIns="0" bIns="0" rtlCol="0" anchor="t">
              <a:spAutoFit/>
            </a:bodyPr>
            <a:lstStyle/>
            <a:p>
              <a:pPr algn="ctr">
                <a:lnSpc>
                  <a:spcPts val="150"/>
                </a:lnSpc>
              </a:pPr>
              <a:r>
                <a:rPr lang="en-US" sz="100" b="1">
                  <a:solidFill>
                    <a:srgbClr val="2D3240"/>
                  </a:solidFill>
                  <a:latin typeface="Poppins Bold"/>
                  <a:ea typeface="Poppins Bold"/>
                  <a:cs typeface="Poppins Bold"/>
                  <a:sym typeface="Poppins Bold"/>
                </a:rPr>
                <a:t>Access ISP</a:t>
              </a:r>
            </a:p>
          </p:txBody>
        </p:sp>
        <p:sp>
          <p:nvSpPr>
            <p:cNvPr id="940" name="TextBox 940"/>
            <p:cNvSpPr txBox="1"/>
            <p:nvPr/>
          </p:nvSpPr>
          <p:spPr>
            <a:xfrm>
              <a:off x="98998" y="189789"/>
              <a:ext cx="176547" cy="39673"/>
            </a:xfrm>
            <a:prstGeom prst="rect">
              <a:avLst/>
            </a:prstGeom>
          </p:spPr>
          <p:txBody>
            <a:bodyPr lIns="0" tIns="0" rIns="0" bIns="0" rtlCol="0" anchor="t">
              <a:spAutoFit/>
            </a:bodyPr>
            <a:lstStyle/>
            <a:p>
              <a:pPr algn="ctr">
                <a:lnSpc>
                  <a:spcPts val="267"/>
                </a:lnSpc>
              </a:pPr>
              <a:r>
                <a:rPr lang="en-US" sz="148" b="1">
                  <a:solidFill>
                    <a:srgbClr val="2D3240"/>
                  </a:solidFill>
                  <a:latin typeface="Poppins Bold"/>
                  <a:ea typeface="Poppins Bold"/>
                  <a:cs typeface="Poppins Bold"/>
                  <a:sym typeface="Poppins Bold"/>
                </a:rPr>
                <a:t>Regional ISP</a:t>
              </a:r>
            </a:p>
          </p:txBody>
        </p:sp>
        <p:sp>
          <p:nvSpPr>
            <p:cNvPr id="941" name="TextBox 941"/>
            <p:cNvSpPr txBox="1"/>
            <p:nvPr/>
          </p:nvSpPr>
          <p:spPr>
            <a:xfrm>
              <a:off x="476447" y="460480"/>
              <a:ext cx="78876" cy="26518"/>
            </a:xfrm>
            <a:prstGeom prst="rect">
              <a:avLst/>
            </a:prstGeom>
          </p:spPr>
          <p:txBody>
            <a:bodyPr lIns="0" tIns="0" rIns="0" bIns="0" rtlCol="0" anchor="t">
              <a:spAutoFit/>
            </a:bodyPr>
            <a:lstStyle/>
            <a:p>
              <a:pPr algn="ctr">
                <a:lnSpc>
                  <a:spcPts val="150"/>
                </a:lnSpc>
              </a:pPr>
              <a:r>
                <a:rPr lang="en-US" sz="100" b="1">
                  <a:solidFill>
                    <a:srgbClr val="2D3240"/>
                  </a:solidFill>
                  <a:latin typeface="Poppins Bold"/>
                  <a:ea typeface="Poppins Bold"/>
                  <a:cs typeface="Poppins Bold"/>
                  <a:sym typeface="Poppins Bold"/>
                </a:rPr>
                <a:t>Access ISP</a:t>
              </a:r>
            </a:p>
          </p:txBody>
        </p:sp>
        <p:sp>
          <p:nvSpPr>
            <p:cNvPr id="942" name="TextBox 942"/>
            <p:cNvSpPr txBox="1"/>
            <p:nvPr/>
          </p:nvSpPr>
          <p:spPr>
            <a:xfrm>
              <a:off x="651037" y="350006"/>
              <a:ext cx="78876" cy="26518"/>
            </a:xfrm>
            <a:prstGeom prst="rect">
              <a:avLst/>
            </a:prstGeom>
          </p:spPr>
          <p:txBody>
            <a:bodyPr lIns="0" tIns="0" rIns="0" bIns="0" rtlCol="0" anchor="t">
              <a:spAutoFit/>
            </a:bodyPr>
            <a:lstStyle/>
            <a:p>
              <a:pPr algn="ctr">
                <a:lnSpc>
                  <a:spcPts val="150"/>
                </a:lnSpc>
              </a:pPr>
              <a:r>
                <a:rPr lang="en-US" sz="100" b="1">
                  <a:solidFill>
                    <a:srgbClr val="2D3240"/>
                  </a:solidFill>
                  <a:latin typeface="Poppins Bold"/>
                  <a:ea typeface="Poppins Bold"/>
                  <a:cs typeface="Poppins Bold"/>
                  <a:sym typeface="Poppins Bold"/>
                </a:rPr>
                <a:t>Access ISP</a:t>
              </a:r>
            </a:p>
          </p:txBody>
        </p:sp>
        <p:sp>
          <p:nvSpPr>
            <p:cNvPr id="943" name="TextBox 943"/>
            <p:cNvSpPr txBox="1"/>
            <p:nvPr/>
          </p:nvSpPr>
          <p:spPr>
            <a:xfrm>
              <a:off x="1052894" y="342655"/>
              <a:ext cx="80803" cy="26933"/>
            </a:xfrm>
            <a:prstGeom prst="rect">
              <a:avLst/>
            </a:prstGeom>
          </p:spPr>
          <p:txBody>
            <a:bodyPr lIns="0" tIns="0" rIns="0" bIns="0" rtlCol="0" anchor="t">
              <a:spAutoFit/>
            </a:bodyPr>
            <a:lstStyle/>
            <a:p>
              <a:pPr algn="ctr">
                <a:lnSpc>
                  <a:spcPts val="154"/>
                </a:lnSpc>
              </a:pPr>
              <a:r>
                <a:rPr lang="en-US" sz="100" b="1">
                  <a:solidFill>
                    <a:srgbClr val="2D3240"/>
                  </a:solidFill>
                  <a:latin typeface="Poppins Bold"/>
                  <a:ea typeface="Poppins Bold"/>
                  <a:cs typeface="Poppins Bold"/>
                  <a:sym typeface="Poppins Bold"/>
                </a:rPr>
                <a:t>Access ISP</a:t>
              </a:r>
            </a:p>
          </p:txBody>
        </p:sp>
        <p:sp>
          <p:nvSpPr>
            <p:cNvPr id="944" name="TextBox 944"/>
            <p:cNvSpPr txBox="1"/>
            <p:nvPr/>
          </p:nvSpPr>
          <p:spPr>
            <a:xfrm>
              <a:off x="1495958" y="196911"/>
              <a:ext cx="180861" cy="40409"/>
            </a:xfrm>
            <a:prstGeom prst="rect">
              <a:avLst/>
            </a:prstGeom>
          </p:spPr>
          <p:txBody>
            <a:bodyPr lIns="0" tIns="0" rIns="0" bIns="0" rtlCol="0" anchor="t">
              <a:spAutoFit/>
            </a:bodyPr>
            <a:lstStyle/>
            <a:p>
              <a:pPr algn="ctr">
                <a:lnSpc>
                  <a:spcPts val="273"/>
                </a:lnSpc>
              </a:pPr>
              <a:r>
                <a:rPr lang="en-US" sz="151" b="1">
                  <a:solidFill>
                    <a:srgbClr val="2D3240"/>
                  </a:solidFill>
                  <a:latin typeface="Poppins Bold"/>
                  <a:ea typeface="Poppins Bold"/>
                  <a:cs typeface="Poppins Bold"/>
                  <a:sym typeface="Poppins Bold"/>
                </a:rPr>
                <a:t>Regional ISP</a:t>
              </a:r>
            </a:p>
          </p:txBody>
        </p:sp>
        <p:sp>
          <p:nvSpPr>
            <p:cNvPr id="945" name="TextBox 945"/>
            <p:cNvSpPr txBox="1"/>
            <p:nvPr/>
          </p:nvSpPr>
          <p:spPr>
            <a:xfrm>
              <a:off x="1191348" y="473236"/>
              <a:ext cx="80803" cy="26933"/>
            </a:xfrm>
            <a:prstGeom prst="rect">
              <a:avLst/>
            </a:prstGeom>
          </p:spPr>
          <p:txBody>
            <a:bodyPr lIns="0" tIns="0" rIns="0" bIns="0" rtlCol="0" anchor="t">
              <a:spAutoFit/>
            </a:bodyPr>
            <a:lstStyle/>
            <a:p>
              <a:pPr algn="ctr">
                <a:lnSpc>
                  <a:spcPts val="154"/>
                </a:lnSpc>
              </a:pPr>
              <a:r>
                <a:rPr lang="en-US" sz="100" b="1">
                  <a:solidFill>
                    <a:srgbClr val="2D3240"/>
                  </a:solidFill>
                  <a:latin typeface="Poppins Bold"/>
                  <a:ea typeface="Poppins Bold"/>
                  <a:cs typeface="Poppins Bold"/>
                  <a:sym typeface="Poppins Bold"/>
                </a:rPr>
                <a:t>Access ISP</a:t>
              </a:r>
            </a:p>
          </p:txBody>
        </p:sp>
        <p:sp>
          <p:nvSpPr>
            <p:cNvPr id="946" name="TextBox 946"/>
            <p:cNvSpPr txBox="1"/>
            <p:nvPr/>
          </p:nvSpPr>
          <p:spPr>
            <a:xfrm>
              <a:off x="1370204" y="360063"/>
              <a:ext cx="80803" cy="26933"/>
            </a:xfrm>
            <a:prstGeom prst="rect">
              <a:avLst/>
            </a:prstGeom>
          </p:spPr>
          <p:txBody>
            <a:bodyPr lIns="0" tIns="0" rIns="0" bIns="0" rtlCol="0" anchor="t">
              <a:spAutoFit/>
            </a:bodyPr>
            <a:lstStyle/>
            <a:p>
              <a:pPr algn="ctr">
                <a:lnSpc>
                  <a:spcPts val="154"/>
                </a:lnSpc>
              </a:pPr>
              <a:r>
                <a:rPr lang="en-US" sz="100" b="1">
                  <a:solidFill>
                    <a:srgbClr val="2D3240"/>
                  </a:solidFill>
                  <a:latin typeface="Poppins Bold"/>
                  <a:ea typeface="Poppins Bold"/>
                  <a:cs typeface="Poppins Bold"/>
                  <a:sym typeface="Poppins Bold"/>
                </a:rPr>
                <a:t>Access ISP</a:t>
              </a:r>
            </a:p>
          </p:txBody>
        </p:sp>
        <p:sp>
          <p:nvSpPr>
            <p:cNvPr id="947" name="TextBox 947"/>
            <p:cNvSpPr txBox="1"/>
            <p:nvPr/>
          </p:nvSpPr>
          <p:spPr>
            <a:xfrm>
              <a:off x="1832144" y="32888"/>
              <a:ext cx="341251" cy="67798"/>
            </a:xfrm>
            <a:prstGeom prst="rect">
              <a:avLst/>
            </a:prstGeom>
          </p:spPr>
          <p:txBody>
            <a:bodyPr lIns="0" tIns="0" rIns="0" bIns="0" rtlCol="0" anchor="t">
              <a:spAutoFit/>
            </a:bodyPr>
            <a:lstStyle/>
            <a:p>
              <a:pPr algn="ctr">
                <a:lnSpc>
                  <a:spcPts val="516"/>
                </a:lnSpc>
              </a:pPr>
              <a:r>
                <a:rPr lang="en-US" sz="286" b="1">
                  <a:solidFill>
                    <a:srgbClr val="2D3240"/>
                  </a:solidFill>
                  <a:latin typeface="Poppins Bold"/>
                  <a:ea typeface="Poppins Bold"/>
                  <a:cs typeface="Poppins Bold"/>
                  <a:sym typeface="Poppins Bold"/>
                </a:rPr>
                <a:t>Backbone ISP</a:t>
              </a:r>
            </a:p>
          </p:txBody>
        </p:sp>
      </p:grpSp>
      <p:sp>
        <p:nvSpPr>
          <p:cNvPr id="948" name="TextBox 948"/>
          <p:cNvSpPr txBox="1"/>
          <p:nvPr/>
        </p:nvSpPr>
        <p:spPr>
          <a:xfrm>
            <a:off x="172815" y="148704"/>
            <a:ext cx="8628588" cy="684969"/>
          </a:xfrm>
          <a:prstGeom prst="rect">
            <a:avLst/>
          </a:prstGeom>
        </p:spPr>
        <p:txBody>
          <a:bodyPr lIns="0" tIns="0" rIns="0" bIns="0" rtlCol="0" anchor="t">
            <a:spAutoFit/>
          </a:bodyPr>
          <a:lstStyle/>
          <a:p>
            <a:pPr marL="0" lvl="0" indent="0" algn="l">
              <a:lnSpc>
                <a:spcPts val="5030"/>
              </a:lnSpc>
              <a:spcBef>
                <a:spcPct val="0"/>
              </a:spcBef>
            </a:pPr>
            <a:r>
              <a:rPr lang="en-US" sz="4491" b="1" spc="-134">
                <a:solidFill>
                  <a:srgbClr val="FFFFFF"/>
                </a:solidFill>
                <a:latin typeface="Poppins Bold"/>
                <a:ea typeface="Poppins Bold"/>
                <a:cs typeface="Poppins Bold"/>
                <a:sym typeface="Poppins Bold"/>
              </a:rPr>
              <a:t>2.6 Architecture of the Internet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AutoShape 3"/>
          <p:cNvSpPr/>
          <p:nvPr/>
        </p:nvSpPr>
        <p:spPr>
          <a:xfrm>
            <a:off x="246002" y="2211478"/>
            <a:ext cx="2253898" cy="0"/>
          </a:xfrm>
          <a:prstGeom prst="line">
            <a:avLst/>
          </a:prstGeom>
          <a:ln w="66675" cap="rnd">
            <a:solidFill>
              <a:srgbClr val="FF1495"/>
            </a:solidFill>
            <a:prstDash val="solid"/>
            <a:headEnd type="none" w="sm" len="sm"/>
            <a:tailEnd type="oval" w="lg" len="lg"/>
          </a:ln>
        </p:spPr>
        <p:txBody>
          <a:bodyPr/>
          <a:lstStyle/>
          <a:p>
            <a:endParaRPr lang="en-PH"/>
          </a:p>
        </p:txBody>
      </p:sp>
      <p:grpSp>
        <p:nvGrpSpPr>
          <p:cNvPr id="4" name="Group 4"/>
          <p:cNvGrpSpPr/>
          <p:nvPr/>
        </p:nvGrpSpPr>
        <p:grpSpPr>
          <a:xfrm>
            <a:off x="0" y="-36799"/>
            <a:ext cx="9251830" cy="1065499"/>
            <a:chOff x="0" y="0"/>
            <a:chExt cx="3442595" cy="396471"/>
          </a:xfrm>
        </p:grpSpPr>
        <p:sp>
          <p:nvSpPr>
            <p:cNvPr id="5" name="Freeform 5"/>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9676750" y="1574890"/>
            <a:ext cx="8343406" cy="2384568"/>
            <a:chOff x="0" y="0"/>
            <a:chExt cx="2072940" cy="592452"/>
          </a:xfrm>
        </p:grpSpPr>
        <p:sp>
          <p:nvSpPr>
            <p:cNvPr id="8" name="Freeform 8"/>
            <p:cNvSpPr/>
            <p:nvPr/>
          </p:nvSpPr>
          <p:spPr>
            <a:xfrm>
              <a:off x="0" y="0"/>
              <a:ext cx="2072940" cy="592452"/>
            </a:xfrm>
            <a:custGeom>
              <a:avLst/>
              <a:gdLst/>
              <a:ahLst/>
              <a:cxnLst/>
              <a:rect l="l" t="t" r="r" b="b"/>
              <a:pathLst>
                <a:path w="2072940" h="592452">
                  <a:moveTo>
                    <a:pt x="47323" y="0"/>
                  </a:moveTo>
                  <a:lnTo>
                    <a:pt x="2025616" y="0"/>
                  </a:lnTo>
                  <a:cubicBezTo>
                    <a:pt x="2051752" y="0"/>
                    <a:pt x="2072940" y="21187"/>
                    <a:pt x="2072940" y="47323"/>
                  </a:cubicBezTo>
                  <a:lnTo>
                    <a:pt x="2072940" y="545128"/>
                  </a:lnTo>
                  <a:cubicBezTo>
                    <a:pt x="2072940" y="557679"/>
                    <a:pt x="2067954" y="569716"/>
                    <a:pt x="2059079" y="578591"/>
                  </a:cubicBezTo>
                  <a:cubicBezTo>
                    <a:pt x="2050204" y="587466"/>
                    <a:pt x="2038167" y="592452"/>
                    <a:pt x="2025616" y="592452"/>
                  </a:cubicBezTo>
                  <a:lnTo>
                    <a:pt x="47323" y="592452"/>
                  </a:lnTo>
                  <a:cubicBezTo>
                    <a:pt x="34772" y="592452"/>
                    <a:pt x="22736" y="587466"/>
                    <a:pt x="13861" y="578591"/>
                  </a:cubicBezTo>
                  <a:cubicBezTo>
                    <a:pt x="4986" y="569716"/>
                    <a:pt x="0" y="557679"/>
                    <a:pt x="0" y="545128"/>
                  </a:cubicBezTo>
                  <a:lnTo>
                    <a:pt x="0" y="47323"/>
                  </a:lnTo>
                  <a:cubicBezTo>
                    <a:pt x="0" y="34772"/>
                    <a:pt x="4986" y="22736"/>
                    <a:pt x="13861" y="13861"/>
                  </a:cubicBezTo>
                  <a:cubicBezTo>
                    <a:pt x="22736" y="4986"/>
                    <a:pt x="34772" y="0"/>
                    <a:pt x="47323" y="0"/>
                  </a:cubicBezTo>
                  <a:close/>
                </a:path>
              </a:pathLst>
            </a:custGeom>
            <a:solidFill>
              <a:srgbClr val="05938F"/>
            </a:solidFill>
          </p:spPr>
          <p:txBody>
            <a:bodyPr/>
            <a:lstStyle/>
            <a:p>
              <a:endParaRPr lang="en-PH"/>
            </a:p>
          </p:txBody>
        </p:sp>
        <p:sp>
          <p:nvSpPr>
            <p:cNvPr id="9" name="TextBox 9"/>
            <p:cNvSpPr txBox="1"/>
            <p:nvPr/>
          </p:nvSpPr>
          <p:spPr>
            <a:xfrm>
              <a:off x="0" y="-28575"/>
              <a:ext cx="2072940" cy="621027"/>
            </a:xfrm>
            <a:prstGeom prst="rect">
              <a:avLst/>
            </a:prstGeom>
          </p:spPr>
          <p:txBody>
            <a:bodyPr lIns="50800" tIns="50800" rIns="50800" bIns="50800" rtlCol="0" anchor="ctr"/>
            <a:lstStyle/>
            <a:p>
              <a:pPr algn="ctr">
                <a:lnSpc>
                  <a:spcPts val="2595"/>
                </a:lnSpc>
              </a:pPr>
              <a:endParaRPr/>
            </a:p>
          </p:txBody>
        </p:sp>
      </p:grpSp>
      <p:sp>
        <p:nvSpPr>
          <p:cNvPr id="10" name="Freeform 10"/>
          <p:cNvSpPr/>
          <p:nvPr/>
        </p:nvSpPr>
        <p:spPr>
          <a:xfrm>
            <a:off x="9830979" y="1802133"/>
            <a:ext cx="711668" cy="711668"/>
          </a:xfrm>
          <a:custGeom>
            <a:avLst/>
            <a:gdLst/>
            <a:ahLst/>
            <a:cxnLst/>
            <a:rect l="l" t="t" r="r" b="b"/>
            <a:pathLst>
              <a:path w="711668" h="711668">
                <a:moveTo>
                  <a:pt x="0" y="0"/>
                </a:moveTo>
                <a:lnTo>
                  <a:pt x="711668" y="0"/>
                </a:lnTo>
                <a:lnTo>
                  <a:pt x="711668" y="711669"/>
                </a:lnTo>
                <a:lnTo>
                  <a:pt x="0" y="71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11" name="Group 11"/>
          <p:cNvGrpSpPr/>
          <p:nvPr/>
        </p:nvGrpSpPr>
        <p:grpSpPr>
          <a:xfrm>
            <a:off x="554461" y="2652455"/>
            <a:ext cx="8790149" cy="6383846"/>
            <a:chOff x="0" y="0"/>
            <a:chExt cx="11720199" cy="8511794"/>
          </a:xfrm>
        </p:grpSpPr>
        <p:sp>
          <p:nvSpPr>
            <p:cNvPr id="12" name="Freeform 12"/>
            <p:cNvSpPr/>
            <p:nvPr/>
          </p:nvSpPr>
          <p:spPr>
            <a:xfrm>
              <a:off x="0" y="0"/>
              <a:ext cx="11720199" cy="8511794"/>
            </a:xfrm>
            <a:custGeom>
              <a:avLst/>
              <a:gdLst/>
              <a:ahLst/>
              <a:cxnLst/>
              <a:rect l="l" t="t" r="r" b="b"/>
              <a:pathLst>
                <a:path w="11720199" h="8511794">
                  <a:moveTo>
                    <a:pt x="0" y="0"/>
                  </a:moveTo>
                  <a:lnTo>
                    <a:pt x="11720199" y="0"/>
                  </a:lnTo>
                  <a:lnTo>
                    <a:pt x="11720199" y="8511794"/>
                  </a:lnTo>
                  <a:lnTo>
                    <a:pt x="0" y="85117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3" name="TextBox 13"/>
            <p:cNvSpPr txBox="1"/>
            <p:nvPr/>
          </p:nvSpPr>
          <p:spPr>
            <a:xfrm>
              <a:off x="3206964" y="5340032"/>
              <a:ext cx="2069632" cy="735433"/>
            </a:xfrm>
            <a:prstGeom prst="rect">
              <a:avLst/>
            </a:prstGeom>
          </p:spPr>
          <p:txBody>
            <a:bodyPr lIns="0" tIns="0" rIns="0" bIns="0" rtlCol="0" anchor="t">
              <a:spAutoFit/>
            </a:bodyPr>
            <a:lstStyle/>
            <a:p>
              <a:pPr algn="l">
                <a:lnSpc>
                  <a:spcPts val="2217"/>
                </a:lnSpc>
              </a:pPr>
              <a:r>
                <a:rPr lang="en-US" sz="1583">
                  <a:solidFill>
                    <a:srgbClr val="000000"/>
                  </a:solidFill>
                  <a:latin typeface="Open Sans"/>
                  <a:ea typeface="Open Sans"/>
                  <a:cs typeface="Open Sans"/>
                  <a:sym typeface="Open Sans"/>
                </a:rPr>
                <a:t>fibre-optic cable</a:t>
              </a:r>
            </a:p>
            <a:p>
              <a:pPr algn="l">
                <a:lnSpc>
                  <a:spcPts val="2217"/>
                </a:lnSpc>
                <a:spcBef>
                  <a:spcPct val="0"/>
                </a:spcBef>
              </a:pPr>
              <a:r>
                <a:rPr lang="en-US" sz="1583">
                  <a:solidFill>
                    <a:srgbClr val="000000"/>
                  </a:solidFill>
                  <a:latin typeface="Open Sans"/>
                  <a:ea typeface="Open Sans"/>
                  <a:cs typeface="Open Sans"/>
                  <a:sym typeface="Open Sans"/>
                </a:rPr>
                <a:t>underground</a:t>
              </a:r>
            </a:p>
          </p:txBody>
        </p:sp>
        <p:sp>
          <p:nvSpPr>
            <p:cNvPr id="14" name="TextBox 14"/>
            <p:cNvSpPr txBox="1"/>
            <p:nvPr/>
          </p:nvSpPr>
          <p:spPr>
            <a:xfrm>
              <a:off x="7910165" y="1222488"/>
              <a:ext cx="3184144" cy="359946"/>
            </a:xfrm>
            <a:prstGeom prst="rect">
              <a:avLst/>
            </a:prstGeom>
          </p:spPr>
          <p:txBody>
            <a:bodyPr lIns="0" tIns="0" rIns="0" bIns="0" rtlCol="0" anchor="t">
              <a:spAutoFit/>
            </a:bodyPr>
            <a:lstStyle/>
            <a:p>
              <a:pPr algn="l">
                <a:lnSpc>
                  <a:spcPts val="2217"/>
                </a:lnSpc>
                <a:spcBef>
                  <a:spcPct val="0"/>
                </a:spcBef>
              </a:pPr>
              <a:r>
                <a:rPr lang="en-US" sz="1583">
                  <a:solidFill>
                    <a:srgbClr val="000000"/>
                  </a:solidFill>
                  <a:latin typeface="Open Sans"/>
                  <a:ea typeface="Open Sans"/>
                  <a:cs typeface="Open Sans"/>
                  <a:sym typeface="Open Sans"/>
                </a:rPr>
                <a:t>fibre-optic cable seabed</a:t>
              </a:r>
            </a:p>
          </p:txBody>
        </p:sp>
      </p:grpSp>
      <p:grpSp>
        <p:nvGrpSpPr>
          <p:cNvPr id="15" name="Group 15"/>
          <p:cNvGrpSpPr/>
          <p:nvPr/>
        </p:nvGrpSpPr>
        <p:grpSpPr>
          <a:xfrm>
            <a:off x="9676750" y="4056155"/>
            <a:ext cx="8343406" cy="1788223"/>
            <a:chOff x="0" y="0"/>
            <a:chExt cx="2072940" cy="444288"/>
          </a:xfrm>
        </p:grpSpPr>
        <p:sp>
          <p:nvSpPr>
            <p:cNvPr id="16" name="Freeform 16"/>
            <p:cNvSpPr/>
            <p:nvPr/>
          </p:nvSpPr>
          <p:spPr>
            <a:xfrm>
              <a:off x="0" y="0"/>
              <a:ext cx="2072940" cy="444288"/>
            </a:xfrm>
            <a:custGeom>
              <a:avLst/>
              <a:gdLst/>
              <a:ahLst/>
              <a:cxnLst/>
              <a:rect l="l" t="t" r="r" b="b"/>
              <a:pathLst>
                <a:path w="2072940" h="444288">
                  <a:moveTo>
                    <a:pt x="47323" y="0"/>
                  </a:moveTo>
                  <a:lnTo>
                    <a:pt x="2025616" y="0"/>
                  </a:lnTo>
                  <a:cubicBezTo>
                    <a:pt x="2051752" y="0"/>
                    <a:pt x="2072940" y="21187"/>
                    <a:pt x="2072940" y="47323"/>
                  </a:cubicBezTo>
                  <a:lnTo>
                    <a:pt x="2072940" y="396965"/>
                  </a:lnTo>
                  <a:cubicBezTo>
                    <a:pt x="2072940" y="409516"/>
                    <a:pt x="2067954" y="421553"/>
                    <a:pt x="2059079" y="430428"/>
                  </a:cubicBezTo>
                  <a:cubicBezTo>
                    <a:pt x="2050204" y="439302"/>
                    <a:pt x="2038167" y="444288"/>
                    <a:pt x="2025616" y="444288"/>
                  </a:cubicBezTo>
                  <a:lnTo>
                    <a:pt x="47323" y="444288"/>
                  </a:lnTo>
                  <a:cubicBezTo>
                    <a:pt x="34772" y="444288"/>
                    <a:pt x="22736" y="439302"/>
                    <a:pt x="13861" y="430428"/>
                  </a:cubicBezTo>
                  <a:cubicBezTo>
                    <a:pt x="4986" y="421553"/>
                    <a:pt x="0" y="409516"/>
                    <a:pt x="0" y="396965"/>
                  </a:cubicBezTo>
                  <a:lnTo>
                    <a:pt x="0" y="47323"/>
                  </a:lnTo>
                  <a:cubicBezTo>
                    <a:pt x="0" y="34772"/>
                    <a:pt x="4986" y="22736"/>
                    <a:pt x="13861" y="13861"/>
                  </a:cubicBezTo>
                  <a:cubicBezTo>
                    <a:pt x="22736" y="4986"/>
                    <a:pt x="34772" y="0"/>
                    <a:pt x="47323" y="0"/>
                  </a:cubicBezTo>
                  <a:close/>
                </a:path>
              </a:pathLst>
            </a:custGeom>
            <a:solidFill>
              <a:srgbClr val="05938F"/>
            </a:solidFill>
          </p:spPr>
          <p:txBody>
            <a:bodyPr/>
            <a:lstStyle/>
            <a:p>
              <a:endParaRPr lang="en-PH"/>
            </a:p>
          </p:txBody>
        </p:sp>
        <p:sp>
          <p:nvSpPr>
            <p:cNvPr id="17" name="TextBox 17"/>
            <p:cNvSpPr txBox="1"/>
            <p:nvPr/>
          </p:nvSpPr>
          <p:spPr>
            <a:xfrm>
              <a:off x="0" y="-28575"/>
              <a:ext cx="2072940" cy="472863"/>
            </a:xfrm>
            <a:prstGeom prst="rect">
              <a:avLst/>
            </a:prstGeom>
          </p:spPr>
          <p:txBody>
            <a:bodyPr lIns="50800" tIns="50800" rIns="50800" bIns="50800" rtlCol="0" anchor="ctr"/>
            <a:lstStyle/>
            <a:p>
              <a:pPr algn="ctr">
                <a:lnSpc>
                  <a:spcPts val="2595"/>
                </a:lnSpc>
              </a:pPr>
              <a:endParaRPr/>
            </a:p>
          </p:txBody>
        </p:sp>
      </p:grpSp>
      <p:sp>
        <p:nvSpPr>
          <p:cNvPr id="18" name="Freeform 18"/>
          <p:cNvSpPr/>
          <p:nvPr/>
        </p:nvSpPr>
        <p:spPr>
          <a:xfrm>
            <a:off x="9830979" y="4283398"/>
            <a:ext cx="711668" cy="711668"/>
          </a:xfrm>
          <a:custGeom>
            <a:avLst/>
            <a:gdLst/>
            <a:ahLst/>
            <a:cxnLst/>
            <a:rect l="l" t="t" r="r" b="b"/>
            <a:pathLst>
              <a:path w="711668" h="711668">
                <a:moveTo>
                  <a:pt x="0" y="0"/>
                </a:moveTo>
                <a:lnTo>
                  <a:pt x="711668" y="0"/>
                </a:lnTo>
                <a:lnTo>
                  <a:pt x="711668" y="711669"/>
                </a:lnTo>
                <a:lnTo>
                  <a:pt x="0" y="7116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19" name="Group 19"/>
          <p:cNvGrpSpPr/>
          <p:nvPr/>
        </p:nvGrpSpPr>
        <p:grpSpPr>
          <a:xfrm>
            <a:off x="9676750" y="5939628"/>
            <a:ext cx="8343406" cy="1788223"/>
            <a:chOff x="0" y="0"/>
            <a:chExt cx="2072940" cy="444288"/>
          </a:xfrm>
        </p:grpSpPr>
        <p:sp>
          <p:nvSpPr>
            <p:cNvPr id="20" name="Freeform 20"/>
            <p:cNvSpPr/>
            <p:nvPr/>
          </p:nvSpPr>
          <p:spPr>
            <a:xfrm>
              <a:off x="0" y="0"/>
              <a:ext cx="2072940" cy="444288"/>
            </a:xfrm>
            <a:custGeom>
              <a:avLst/>
              <a:gdLst/>
              <a:ahLst/>
              <a:cxnLst/>
              <a:rect l="l" t="t" r="r" b="b"/>
              <a:pathLst>
                <a:path w="2072940" h="444288">
                  <a:moveTo>
                    <a:pt x="47323" y="0"/>
                  </a:moveTo>
                  <a:lnTo>
                    <a:pt x="2025616" y="0"/>
                  </a:lnTo>
                  <a:cubicBezTo>
                    <a:pt x="2051752" y="0"/>
                    <a:pt x="2072940" y="21187"/>
                    <a:pt x="2072940" y="47323"/>
                  </a:cubicBezTo>
                  <a:lnTo>
                    <a:pt x="2072940" y="396965"/>
                  </a:lnTo>
                  <a:cubicBezTo>
                    <a:pt x="2072940" y="409516"/>
                    <a:pt x="2067954" y="421553"/>
                    <a:pt x="2059079" y="430428"/>
                  </a:cubicBezTo>
                  <a:cubicBezTo>
                    <a:pt x="2050204" y="439302"/>
                    <a:pt x="2038167" y="444288"/>
                    <a:pt x="2025616" y="444288"/>
                  </a:cubicBezTo>
                  <a:lnTo>
                    <a:pt x="47323" y="444288"/>
                  </a:lnTo>
                  <a:cubicBezTo>
                    <a:pt x="34772" y="444288"/>
                    <a:pt x="22736" y="439302"/>
                    <a:pt x="13861" y="430428"/>
                  </a:cubicBezTo>
                  <a:cubicBezTo>
                    <a:pt x="4986" y="421553"/>
                    <a:pt x="0" y="409516"/>
                    <a:pt x="0" y="396965"/>
                  </a:cubicBezTo>
                  <a:lnTo>
                    <a:pt x="0" y="47323"/>
                  </a:lnTo>
                  <a:cubicBezTo>
                    <a:pt x="0" y="34772"/>
                    <a:pt x="4986" y="22736"/>
                    <a:pt x="13861" y="13861"/>
                  </a:cubicBezTo>
                  <a:cubicBezTo>
                    <a:pt x="22736" y="4986"/>
                    <a:pt x="34772" y="0"/>
                    <a:pt x="47323" y="0"/>
                  </a:cubicBezTo>
                  <a:close/>
                </a:path>
              </a:pathLst>
            </a:custGeom>
            <a:solidFill>
              <a:srgbClr val="05938F"/>
            </a:solidFill>
          </p:spPr>
          <p:txBody>
            <a:bodyPr/>
            <a:lstStyle/>
            <a:p>
              <a:endParaRPr lang="en-PH"/>
            </a:p>
          </p:txBody>
        </p:sp>
        <p:sp>
          <p:nvSpPr>
            <p:cNvPr id="21" name="TextBox 21"/>
            <p:cNvSpPr txBox="1"/>
            <p:nvPr/>
          </p:nvSpPr>
          <p:spPr>
            <a:xfrm>
              <a:off x="0" y="-28575"/>
              <a:ext cx="2072940" cy="472863"/>
            </a:xfrm>
            <a:prstGeom prst="rect">
              <a:avLst/>
            </a:prstGeom>
          </p:spPr>
          <p:txBody>
            <a:bodyPr lIns="50800" tIns="50800" rIns="50800" bIns="50800" rtlCol="0" anchor="ctr"/>
            <a:lstStyle/>
            <a:p>
              <a:pPr algn="ctr">
                <a:lnSpc>
                  <a:spcPts val="2595"/>
                </a:lnSpc>
              </a:pPr>
              <a:endParaRPr/>
            </a:p>
          </p:txBody>
        </p:sp>
      </p:grpSp>
      <p:sp>
        <p:nvSpPr>
          <p:cNvPr id="22" name="Freeform 22"/>
          <p:cNvSpPr/>
          <p:nvPr/>
        </p:nvSpPr>
        <p:spPr>
          <a:xfrm>
            <a:off x="9830979" y="6166871"/>
            <a:ext cx="711668" cy="711668"/>
          </a:xfrm>
          <a:custGeom>
            <a:avLst/>
            <a:gdLst/>
            <a:ahLst/>
            <a:cxnLst/>
            <a:rect l="l" t="t" r="r" b="b"/>
            <a:pathLst>
              <a:path w="711668" h="711668">
                <a:moveTo>
                  <a:pt x="0" y="0"/>
                </a:moveTo>
                <a:lnTo>
                  <a:pt x="711668" y="0"/>
                </a:lnTo>
                <a:lnTo>
                  <a:pt x="711668" y="711668"/>
                </a:lnTo>
                <a:lnTo>
                  <a:pt x="0" y="711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23" name="Group 23"/>
          <p:cNvGrpSpPr/>
          <p:nvPr/>
        </p:nvGrpSpPr>
        <p:grpSpPr>
          <a:xfrm>
            <a:off x="9676750" y="7823101"/>
            <a:ext cx="8343406" cy="1788223"/>
            <a:chOff x="0" y="0"/>
            <a:chExt cx="2072940" cy="444288"/>
          </a:xfrm>
        </p:grpSpPr>
        <p:sp>
          <p:nvSpPr>
            <p:cNvPr id="24" name="Freeform 24"/>
            <p:cNvSpPr/>
            <p:nvPr/>
          </p:nvSpPr>
          <p:spPr>
            <a:xfrm>
              <a:off x="0" y="0"/>
              <a:ext cx="2072940" cy="444288"/>
            </a:xfrm>
            <a:custGeom>
              <a:avLst/>
              <a:gdLst/>
              <a:ahLst/>
              <a:cxnLst/>
              <a:rect l="l" t="t" r="r" b="b"/>
              <a:pathLst>
                <a:path w="2072940" h="444288">
                  <a:moveTo>
                    <a:pt x="47323" y="0"/>
                  </a:moveTo>
                  <a:lnTo>
                    <a:pt x="2025616" y="0"/>
                  </a:lnTo>
                  <a:cubicBezTo>
                    <a:pt x="2051752" y="0"/>
                    <a:pt x="2072940" y="21187"/>
                    <a:pt x="2072940" y="47323"/>
                  </a:cubicBezTo>
                  <a:lnTo>
                    <a:pt x="2072940" y="396965"/>
                  </a:lnTo>
                  <a:cubicBezTo>
                    <a:pt x="2072940" y="409516"/>
                    <a:pt x="2067954" y="421553"/>
                    <a:pt x="2059079" y="430428"/>
                  </a:cubicBezTo>
                  <a:cubicBezTo>
                    <a:pt x="2050204" y="439302"/>
                    <a:pt x="2038167" y="444288"/>
                    <a:pt x="2025616" y="444288"/>
                  </a:cubicBezTo>
                  <a:lnTo>
                    <a:pt x="47323" y="444288"/>
                  </a:lnTo>
                  <a:cubicBezTo>
                    <a:pt x="34772" y="444288"/>
                    <a:pt x="22736" y="439302"/>
                    <a:pt x="13861" y="430428"/>
                  </a:cubicBezTo>
                  <a:cubicBezTo>
                    <a:pt x="4986" y="421553"/>
                    <a:pt x="0" y="409516"/>
                    <a:pt x="0" y="396965"/>
                  </a:cubicBezTo>
                  <a:lnTo>
                    <a:pt x="0" y="47323"/>
                  </a:lnTo>
                  <a:cubicBezTo>
                    <a:pt x="0" y="34772"/>
                    <a:pt x="4986" y="22736"/>
                    <a:pt x="13861" y="13861"/>
                  </a:cubicBezTo>
                  <a:cubicBezTo>
                    <a:pt x="22736" y="4986"/>
                    <a:pt x="34772" y="0"/>
                    <a:pt x="47323" y="0"/>
                  </a:cubicBezTo>
                  <a:close/>
                </a:path>
              </a:pathLst>
            </a:custGeom>
            <a:solidFill>
              <a:srgbClr val="05938F"/>
            </a:solidFill>
          </p:spPr>
          <p:txBody>
            <a:bodyPr/>
            <a:lstStyle/>
            <a:p>
              <a:endParaRPr lang="en-PH"/>
            </a:p>
          </p:txBody>
        </p:sp>
        <p:sp>
          <p:nvSpPr>
            <p:cNvPr id="25" name="TextBox 25"/>
            <p:cNvSpPr txBox="1"/>
            <p:nvPr/>
          </p:nvSpPr>
          <p:spPr>
            <a:xfrm>
              <a:off x="0" y="-28575"/>
              <a:ext cx="2072940" cy="472863"/>
            </a:xfrm>
            <a:prstGeom prst="rect">
              <a:avLst/>
            </a:prstGeom>
          </p:spPr>
          <p:txBody>
            <a:bodyPr lIns="50800" tIns="50800" rIns="50800" bIns="50800" rtlCol="0" anchor="ctr"/>
            <a:lstStyle/>
            <a:p>
              <a:pPr algn="ctr">
                <a:lnSpc>
                  <a:spcPts val="2595"/>
                </a:lnSpc>
              </a:pPr>
              <a:endParaRPr/>
            </a:p>
          </p:txBody>
        </p:sp>
      </p:grpSp>
      <p:sp>
        <p:nvSpPr>
          <p:cNvPr id="26" name="Freeform 26"/>
          <p:cNvSpPr/>
          <p:nvPr/>
        </p:nvSpPr>
        <p:spPr>
          <a:xfrm>
            <a:off x="9830979" y="8050344"/>
            <a:ext cx="711668" cy="711668"/>
          </a:xfrm>
          <a:custGeom>
            <a:avLst/>
            <a:gdLst/>
            <a:ahLst/>
            <a:cxnLst/>
            <a:rect l="l" t="t" r="r" b="b"/>
            <a:pathLst>
              <a:path w="711668" h="711668">
                <a:moveTo>
                  <a:pt x="0" y="0"/>
                </a:moveTo>
                <a:lnTo>
                  <a:pt x="711668" y="0"/>
                </a:lnTo>
                <a:lnTo>
                  <a:pt x="711668" y="711668"/>
                </a:lnTo>
                <a:lnTo>
                  <a:pt x="0" y="711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7" name="Freeform 27"/>
          <p:cNvSpPr/>
          <p:nvPr/>
        </p:nvSpPr>
        <p:spPr>
          <a:xfrm>
            <a:off x="6615221" y="4165923"/>
            <a:ext cx="698149" cy="576290"/>
          </a:xfrm>
          <a:custGeom>
            <a:avLst/>
            <a:gdLst/>
            <a:ahLst/>
            <a:cxnLst/>
            <a:rect l="l" t="t" r="r" b="b"/>
            <a:pathLst>
              <a:path w="698149" h="576290">
                <a:moveTo>
                  <a:pt x="0" y="0"/>
                </a:moveTo>
                <a:lnTo>
                  <a:pt x="698149" y="0"/>
                </a:lnTo>
                <a:lnTo>
                  <a:pt x="698149" y="576290"/>
                </a:lnTo>
                <a:lnTo>
                  <a:pt x="0" y="5762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28" name="TextBox 28"/>
          <p:cNvSpPr txBox="1"/>
          <p:nvPr/>
        </p:nvSpPr>
        <p:spPr>
          <a:xfrm>
            <a:off x="246002" y="1460590"/>
            <a:ext cx="796348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Router</a:t>
            </a:r>
          </a:p>
        </p:txBody>
      </p:sp>
      <p:sp>
        <p:nvSpPr>
          <p:cNvPr id="29" name="TextBox 29"/>
          <p:cNvSpPr txBox="1"/>
          <p:nvPr/>
        </p:nvSpPr>
        <p:spPr>
          <a:xfrm>
            <a:off x="10731487" y="1513208"/>
            <a:ext cx="7004395" cy="2264919"/>
          </a:xfrm>
          <a:prstGeom prst="rect">
            <a:avLst/>
          </a:prstGeom>
        </p:spPr>
        <p:txBody>
          <a:bodyPr lIns="0" tIns="0" rIns="0" bIns="0" rtlCol="0" anchor="t">
            <a:spAutoFit/>
          </a:bodyPr>
          <a:lstStyle/>
          <a:p>
            <a:pPr algn="l">
              <a:lnSpc>
                <a:spcPts val="4547"/>
              </a:lnSpc>
            </a:pPr>
            <a:r>
              <a:rPr lang="en-US" sz="2526" u="sng">
                <a:solidFill>
                  <a:srgbClr val="FFFFFF"/>
                </a:solidFill>
                <a:latin typeface="Poppins"/>
                <a:ea typeface="Poppins"/>
                <a:cs typeface="Poppins"/>
                <a:sym typeface="Poppins"/>
              </a:rPr>
              <a:t>Mesh Configuration:</a:t>
            </a:r>
            <a:r>
              <a:rPr lang="en-US" sz="2526">
                <a:solidFill>
                  <a:srgbClr val="FFFFFF"/>
                </a:solidFill>
                <a:latin typeface="Poppins"/>
                <a:ea typeface="Poppins"/>
                <a:cs typeface="Poppins"/>
                <a:sym typeface="Poppins"/>
              </a:rPr>
              <a:t> The cable mesh consists of numerous connection points known as nodes, featuring routers at each node.</a:t>
            </a:r>
          </a:p>
        </p:txBody>
      </p:sp>
      <p:sp>
        <p:nvSpPr>
          <p:cNvPr id="30" name="TextBox 30"/>
          <p:cNvSpPr txBox="1"/>
          <p:nvPr/>
        </p:nvSpPr>
        <p:spPr>
          <a:xfrm>
            <a:off x="10731487" y="3994473"/>
            <a:ext cx="7004395" cy="1693419"/>
          </a:xfrm>
          <a:prstGeom prst="rect">
            <a:avLst/>
          </a:prstGeom>
        </p:spPr>
        <p:txBody>
          <a:bodyPr lIns="0" tIns="0" rIns="0" bIns="0" rtlCol="0" anchor="t">
            <a:spAutoFit/>
          </a:bodyPr>
          <a:lstStyle/>
          <a:p>
            <a:pPr algn="l">
              <a:lnSpc>
                <a:spcPts val="4547"/>
              </a:lnSpc>
            </a:pPr>
            <a:r>
              <a:rPr lang="en-US" sz="2526" u="sng">
                <a:solidFill>
                  <a:srgbClr val="FFFFFF"/>
                </a:solidFill>
                <a:latin typeface="Poppins"/>
                <a:ea typeface="Poppins"/>
                <a:cs typeface="Poppins"/>
                <a:sym typeface="Poppins"/>
              </a:rPr>
              <a:t>Router Function:</a:t>
            </a:r>
            <a:r>
              <a:rPr lang="en-US" sz="2526">
                <a:solidFill>
                  <a:srgbClr val="FFFFFF"/>
                </a:solidFill>
                <a:latin typeface="Poppins"/>
                <a:ea typeface="Poppins"/>
                <a:cs typeface="Poppins"/>
                <a:sym typeface="Poppins"/>
              </a:rPr>
              <a:t> Routers are present not just in the broader internet mesh but also within ISP networks.</a:t>
            </a:r>
          </a:p>
        </p:txBody>
      </p:sp>
      <p:sp>
        <p:nvSpPr>
          <p:cNvPr id="31" name="TextBox 31"/>
          <p:cNvSpPr txBox="1"/>
          <p:nvPr/>
        </p:nvSpPr>
        <p:spPr>
          <a:xfrm>
            <a:off x="10731487" y="5877946"/>
            <a:ext cx="7174048" cy="1693419"/>
          </a:xfrm>
          <a:prstGeom prst="rect">
            <a:avLst/>
          </a:prstGeom>
        </p:spPr>
        <p:txBody>
          <a:bodyPr lIns="0" tIns="0" rIns="0" bIns="0" rtlCol="0" anchor="t">
            <a:spAutoFit/>
          </a:bodyPr>
          <a:lstStyle/>
          <a:p>
            <a:pPr algn="l">
              <a:lnSpc>
                <a:spcPts val="4547"/>
              </a:lnSpc>
            </a:pPr>
            <a:r>
              <a:rPr lang="en-US" sz="2526" u="sng">
                <a:solidFill>
                  <a:srgbClr val="FFFFFF"/>
                </a:solidFill>
                <a:latin typeface="Poppins"/>
                <a:ea typeface="Poppins"/>
                <a:cs typeface="Poppins"/>
                <a:sym typeface="Poppins"/>
              </a:rPr>
              <a:t>Interconnectivity: </a:t>
            </a:r>
            <a:r>
              <a:rPr lang="en-US" sz="2526">
                <a:solidFill>
                  <a:srgbClr val="FFFFFF"/>
                </a:solidFill>
                <a:latin typeface="Poppins"/>
                <a:ea typeface="Poppins"/>
                <a:cs typeface="Poppins"/>
                <a:sym typeface="Poppins"/>
              </a:rPr>
              <a:t>Each router links with multiple other routers, responsible for determining the optimal transmission path.</a:t>
            </a:r>
          </a:p>
        </p:txBody>
      </p:sp>
      <p:sp>
        <p:nvSpPr>
          <p:cNvPr id="32" name="TextBox 32"/>
          <p:cNvSpPr txBox="1"/>
          <p:nvPr/>
        </p:nvSpPr>
        <p:spPr>
          <a:xfrm>
            <a:off x="10731487" y="7761419"/>
            <a:ext cx="7174048" cy="1693419"/>
          </a:xfrm>
          <a:prstGeom prst="rect">
            <a:avLst/>
          </a:prstGeom>
        </p:spPr>
        <p:txBody>
          <a:bodyPr lIns="0" tIns="0" rIns="0" bIns="0" rtlCol="0" anchor="t">
            <a:spAutoFit/>
          </a:bodyPr>
          <a:lstStyle/>
          <a:p>
            <a:pPr algn="l">
              <a:lnSpc>
                <a:spcPts val="4547"/>
              </a:lnSpc>
            </a:pPr>
            <a:r>
              <a:rPr lang="en-US" sz="2526" u="sng">
                <a:solidFill>
                  <a:srgbClr val="FFFFFF"/>
                </a:solidFill>
                <a:latin typeface="Poppins"/>
                <a:ea typeface="Poppins"/>
                <a:cs typeface="Poppins"/>
                <a:sym typeface="Poppins"/>
              </a:rPr>
              <a:t>Route Selection: </a:t>
            </a:r>
            <a:r>
              <a:rPr lang="en-US" sz="2526">
                <a:solidFill>
                  <a:srgbClr val="FFFFFF"/>
                </a:solidFill>
                <a:latin typeface="Poppins"/>
                <a:ea typeface="Poppins"/>
                <a:cs typeface="Poppins"/>
                <a:sym typeface="Poppins"/>
              </a:rPr>
              <a:t>Routers decide the most suitable route for data transmission, aiding efficient network communication.</a:t>
            </a:r>
          </a:p>
        </p:txBody>
      </p:sp>
      <p:sp>
        <p:nvSpPr>
          <p:cNvPr id="33" name="Freeform 33"/>
          <p:cNvSpPr/>
          <p:nvPr/>
        </p:nvSpPr>
        <p:spPr>
          <a:xfrm>
            <a:off x="2994487" y="4995067"/>
            <a:ext cx="698149" cy="576290"/>
          </a:xfrm>
          <a:custGeom>
            <a:avLst/>
            <a:gdLst/>
            <a:ahLst/>
            <a:cxnLst/>
            <a:rect l="l" t="t" r="r" b="b"/>
            <a:pathLst>
              <a:path w="698149" h="576290">
                <a:moveTo>
                  <a:pt x="0" y="0"/>
                </a:moveTo>
                <a:lnTo>
                  <a:pt x="698149" y="0"/>
                </a:lnTo>
                <a:lnTo>
                  <a:pt x="698149" y="576290"/>
                </a:lnTo>
                <a:lnTo>
                  <a:pt x="0" y="5762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4" name="Freeform 34"/>
          <p:cNvSpPr/>
          <p:nvPr/>
        </p:nvSpPr>
        <p:spPr>
          <a:xfrm>
            <a:off x="4735451" y="7534956"/>
            <a:ext cx="698149" cy="576290"/>
          </a:xfrm>
          <a:custGeom>
            <a:avLst/>
            <a:gdLst/>
            <a:ahLst/>
            <a:cxnLst/>
            <a:rect l="l" t="t" r="r" b="b"/>
            <a:pathLst>
              <a:path w="698149" h="576290">
                <a:moveTo>
                  <a:pt x="0" y="0"/>
                </a:moveTo>
                <a:lnTo>
                  <a:pt x="698149" y="0"/>
                </a:lnTo>
                <a:lnTo>
                  <a:pt x="698149" y="576290"/>
                </a:lnTo>
                <a:lnTo>
                  <a:pt x="0" y="5762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5" name="Freeform 35"/>
          <p:cNvSpPr/>
          <p:nvPr/>
        </p:nvSpPr>
        <p:spPr>
          <a:xfrm>
            <a:off x="6615221" y="6878539"/>
            <a:ext cx="698149" cy="576290"/>
          </a:xfrm>
          <a:custGeom>
            <a:avLst/>
            <a:gdLst/>
            <a:ahLst/>
            <a:cxnLst/>
            <a:rect l="l" t="t" r="r" b="b"/>
            <a:pathLst>
              <a:path w="698149" h="576290">
                <a:moveTo>
                  <a:pt x="0" y="0"/>
                </a:moveTo>
                <a:lnTo>
                  <a:pt x="698149" y="0"/>
                </a:lnTo>
                <a:lnTo>
                  <a:pt x="698149" y="576291"/>
                </a:lnTo>
                <a:lnTo>
                  <a:pt x="0" y="576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6" name="TextBox 36"/>
          <p:cNvSpPr txBox="1"/>
          <p:nvPr/>
        </p:nvSpPr>
        <p:spPr>
          <a:xfrm>
            <a:off x="172815" y="148704"/>
            <a:ext cx="8628588" cy="684969"/>
          </a:xfrm>
          <a:prstGeom prst="rect">
            <a:avLst/>
          </a:prstGeom>
        </p:spPr>
        <p:txBody>
          <a:bodyPr lIns="0" tIns="0" rIns="0" bIns="0" rtlCol="0" anchor="t">
            <a:spAutoFit/>
          </a:bodyPr>
          <a:lstStyle/>
          <a:p>
            <a:pPr marL="0" lvl="0" indent="0" algn="l">
              <a:lnSpc>
                <a:spcPts val="5030"/>
              </a:lnSpc>
              <a:spcBef>
                <a:spcPct val="0"/>
              </a:spcBef>
            </a:pPr>
            <a:r>
              <a:rPr lang="en-US" sz="4491" b="1" spc="-134">
                <a:solidFill>
                  <a:srgbClr val="FFFFFF"/>
                </a:solidFill>
                <a:latin typeface="Poppins Bold"/>
                <a:ea typeface="Poppins Bold"/>
                <a:cs typeface="Poppins Bold"/>
                <a:sym typeface="Poppins Bold"/>
              </a:rPr>
              <a:t>2.6 Architecture of the Internet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AutoShape 3"/>
          <p:cNvSpPr/>
          <p:nvPr/>
        </p:nvSpPr>
        <p:spPr>
          <a:xfrm flipV="1">
            <a:off x="246002" y="2211478"/>
            <a:ext cx="11449083" cy="0"/>
          </a:xfrm>
          <a:prstGeom prst="line">
            <a:avLst/>
          </a:prstGeom>
          <a:ln w="66675" cap="rnd">
            <a:solidFill>
              <a:srgbClr val="FF1495"/>
            </a:solidFill>
            <a:prstDash val="solid"/>
            <a:headEnd type="none" w="sm" len="sm"/>
            <a:tailEnd type="oval" w="lg" len="lg"/>
          </a:ln>
        </p:spPr>
        <p:txBody>
          <a:bodyPr/>
          <a:lstStyle/>
          <a:p>
            <a:endParaRPr lang="en-PH"/>
          </a:p>
        </p:txBody>
      </p:sp>
      <p:grpSp>
        <p:nvGrpSpPr>
          <p:cNvPr id="4" name="Group 4"/>
          <p:cNvGrpSpPr/>
          <p:nvPr/>
        </p:nvGrpSpPr>
        <p:grpSpPr>
          <a:xfrm>
            <a:off x="0" y="-36799"/>
            <a:ext cx="9251830" cy="1065499"/>
            <a:chOff x="0" y="0"/>
            <a:chExt cx="3442595" cy="396471"/>
          </a:xfrm>
        </p:grpSpPr>
        <p:sp>
          <p:nvSpPr>
            <p:cNvPr id="5" name="Freeform 5"/>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4218552" y="3928551"/>
            <a:ext cx="2145272" cy="720028"/>
            <a:chOff x="0" y="0"/>
            <a:chExt cx="1115322" cy="374341"/>
          </a:xfrm>
        </p:grpSpPr>
        <p:sp>
          <p:nvSpPr>
            <p:cNvPr id="8" name="Freeform 8"/>
            <p:cNvSpPr/>
            <p:nvPr/>
          </p:nvSpPr>
          <p:spPr>
            <a:xfrm>
              <a:off x="0" y="0"/>
              <a:ext cx="1115322" cy="374341"/>
            </a:xfrm>
            <a:custGeom>
              <a:avLst/>
              <a:gdLst/>
              <a:ahLst/>
              <a:cxnLst/>
              <a:rect l="l" t="t" r="r" b="b"/>
              <a:pathLst>
                <a:path w="1115322" h="374341">
                  <a:moveTo>
                    <a:pt x="184050" y="0"/>
                  </a:moveTo>
                  <a:lnTo>
                    <a:pt x="931272" y="0"/>
                  </a:lnTo>
                  <a:cubicBezTo>
                    <a:pt x="980085" y="0"/>
                    <a:pt x="1026899" y="19391"/>
                    <a:pt x="1061415" y="53907"/>
                  </a:cubicBezTo>
                  <a:cubicBezTo>
                    <a:pt x="1095931" y="88423"/>
                    <a:pt x="1115322" y="135237"/>
                    <a:pt x="1115322" y="184050"/>
                  </a:cubicBezTo>
                  <a:lnTo>
                    <a:pt x="1115322" y="190291"/>
                  </a:lnTo>
                  <a:cubicBezTo>
                    <a:pt x="1115322" y="239104"/>
                    <a:pt x="1095931" y="285918"/>
                    <a:pt x="1061415" y="320434"/>
                  </a:cubicBezTo>
                  <a:cubicBezTo>
                    <a:pt x="1026899" y="354950"/>
                    <a:pt x="980085" y="374341"/>
                    <a:pt x="931272" y="374341"/>
                  </a:cubicBezTo>
                  <a:lnTo>
                    <a:pt x="184050" y="374341"/>
                  </a:lnTo>
                  <a:cubicBezTo>
                    <a:pt x="135237" y="374341"/>
                    <a:pt x="88423" y="354950"/>
                    <a:pt x="53907" y="320434"/>
                  </a:cubicBezTo>
                  <a:cubicBezTo>
                    <a:pt x="19391" y="285918"/>
                    <a:pt x="0" y="239104"/>
                    <a:pt x="0" y="190291"/>
                  </a:cubicBezTo>
                  <a:lnTo>
                    <a:pt x="0" y="184050"/>
                  </a:lnTo>
                  <a:cubicBezTo>
                    <a:pt x="0" y="135237"/>
                    <a:pt x="19391" y="88423"/>
                    <a:pt x="53907" y="53907"/>
                  </a:cubicBezTo>
                  <a:cubicBezTo>
                    <a:pt x="88423" y="19391"/>
                    <a:pt x="135237" y="0"/>
                    <a:pt x="184050" y="0"/>
                  </a:cubicBezTo>
                  <a:close/>
                </a:path>
              </a:pathLst>
            </a:custGeom>
            <a:solidFill>
              <a:srgbClr val="FFDE59"/>
            </a:solidFill>
          </p:spPr>
          <p:txBody>
            <a:bodyPr/>
            <a:lstStyle/>
            <a:p>
              <a:endParaRPr lang="en-PH"/>
            </a:p>
          </p:txBody>
        </p:sp>
        <p:sp>
          <p:nvSpPr>
            <p:cNvPr id="9" name="TextBox 9"/>
            <p:cNvSpPr txBox="1"/>
            <p:nvPr/>
          </p:nvSpPr>
          <p:spPr>
            <a:xfrm>
              <a:off x="0" y="-28575"/>
              <a:ext cx="1115322" cy="402916"/>
            </a:xfrm>
            <a:prstGeom prst="rect">
              <a:avLst/>
            </a:prstGeom>
          </p:spPr>
          <p:txBody>
            <a:bodyPr lIns="50800" tIns="50800" rIns="50800" bIns="50800" rtlCol="0" anchor="ctr"/>
            <a:lstStyle/>
            <a:p>
              <a:pPr algn="ctr">
                <a:lnSpc>
                  <a:spcPts val="2595"/>
                </a:lnSpc>
              </a:pPr>
              <a:endParaRPr/>
            </a:p>
          </p:txBody>
        </p:sp>
      </p:grpSp>
      <p:sp>
        <p:nvSpPr>
          <p:cNvPr id="10" name="Freeform 10"/>
          <p:cNvSpPr/>
          <p:nvPr/>
        </p:nvSpPr>
        <p:spPr>
          <a:xfrm>
            <a:off x="5416505" y="5391529"/>
            <a:ext cx="6623421" cy="4114800"/>
          </a:xfrm>
          <a:custGeom>
            <a:avLst/>
            <a:gdLst/>
            <a:ahLst/>
            <a:cxnLst/>
            <a:rect l="l" t="t" r="r" b="b"/>
            <a:pathLst>
              <a:path w="6623421" h="4114800">
                <a:moveTo>
                  <a:pt x="0" y="0"/>
                </a:moveTo>
                <a:lnTo>
                  <a:pt x="6623420" y="0"/>
                </a:lnTo>
                <a:lnTo>
                  <a:pt x="662342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1" name="TextBox 11"/>
          <p:cNvSpPr txBox="1"/>
          <p:nvPr/>
        </p:nvSpPr>
        <p:spPr>
          <a:xfrm>
            <a:off x="246002" y="1460590"/>
            <a:ext cx="1223564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Public switched telephone network (PSTN) </a:t>
            </a:r>
          </a:p>
        </p:txBody>
      </p:sp>
      <p:sp>
        <p:nvSpPr>
          <p:cNvPr id="12" name="TextBox 12"/>
          <p:cNvSpPr txBox="1"/>
          <p:nvPr/>
        </p:nvSpPr>
        <p:spPr>
          <a:xfrm>
            <a:off x="246002" y="2401860"/>
            <a:ext cx="17417579" cy="21145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Public Switched Telephone Network (PSTN) was primarily designed to provide infrastructure support for voice communication over traditional landline telephones. However, its underlying infrastructure has played a role in supporting early stages of internet connectivity in the past, particularly during the dial-up era.</a:t>
            </a:r>
          </a:p>
        </p:txBody>
      </p:sp>
      <p:sp>
        <p:nvSpPr>
          <p:cNvPr id="13" name="TextBox 13"/>
          <p:cNvSpPr txBox="1"/>
          <p:nvPr/>
        </p:nvSpPr>
        <p:spPr>
          <a:xfrm>
            <a:off x="172815" y="148704"/>
            <a:ext cx="8628588" cy="684969"/>
          </a:xfrm>
          <a:prstGeom prst="rect">
            <a:avLst/>
          </a:prstGeom>
        </p:spPr>
        <p:txBody>
          <a:bodyPr lIns="0" tIns="0" rIns="0" bIns="0" rtlCol="0" anchor="t">
            <a:spAutoFit/>
          </a:bodyPr>
          <a:lstStyle/>
          <a:p>
            <a:pPr marL="0" lvl="0" indent="0" algn="l">
              <a:lnSpc>
                <a:spcPts val="5030"/>
              </a:lnSpc>
              <a:spcBef>
                <a:spcPct val="0"/>
              </a:spcBef>
            </a:pPr>
            <a:r>
              <a:rPr lang="en-US" sz="4491" b="1" spc="-134">
                <a:solidFill>
                  <a:srgbClr val="FFFFFF"/>
                </a:solidFill>
                <a:latin typeface="Poppins Bold"/>
                <a:ea typeface="Poppins Bold"/>
                <a:cs typeface="Poppins Bold"/>
                <a:sym typeface="Poppins Bold"/>
              </a:rPr>
              <a:t>2.6 Architecture of the Internet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AutoShape 3"/>
          <p:cNvSpPr/>
          <p:nvPr/>
        </p:nvSpPr>
        <p:spPr>
          <a:xfrm flipV="1">
            <a:off x="246002" y="2211478"/>
            <a:ext cx="11449083" cy="0"/>
          </a:xfrm>
          <a:prstGeom prst="line">
            <a:avLst/>
          </a:prstGeom>
          <a:ln w="66675" cap="rnd">
            <a:solidFill>
              <a:srgbClr val="FF1495"/>
            </a:solidFill>
            <a:prstDash val="solid"/>
            <a:headEnd type="none" w="sm" len="sm"/>
            <a:tailEnd type="oval" w="lg" len="lg"/>
          </a:ln>
        </p:spPr>
        <p:txBody>
          <a:bodyPr/>
          <a:lstStyle/>
          <a:p>
            <a:endParaRPr lang="en-PH"/>
          </a:p>
        </p:txBody>
      </p:sp>
      <p:grpSp>
        <p:nvGrpSpPr>
          <p:cNvPr id="4" name="Group 4"/>
          <p:cNvGrpSpPr/>
          <p:nvPr/>
        </p:nvGrpSpPr>
        <p:grpSpPr>
          <a:xfrm>
            <a:off x="0" y="-36799"/>
            <a:ext cx="9251830" cy="1065499"/>
            <a:chOff x="0" y="0"/>
            <a:chExt cx="3442595" cy="396471"/>
          </a:xfrm>
        </p:grpSpPr>
        <p:sp>
          <p:nvSpPr>
            <p:cNvPr id="5" name="Freeform 5"/>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7" name="TextBox 7"/>
          <p:cNvSpPr txBox="1"/>
          <p:nvPr/>
        </p:nvSpPr>
        <p:spPr>
          <a:xfrm>
            <a:off x="246002" y="1460590"/>
            <a:ext cx="1223564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Public switched telephone network (PSTN) </a:t>
            </a:r>
          </a:p>
        </p:txBody>
      </p:sp>
      <p:grpSp>
        <p:nvGrpSpPr>
          <p:cNvPr id="8" name="Group 8"/>
          <p:cNvGrpSpPr/>
          <p:nvPr/>
        </p:nvGrpSpPr>
        <p:grpSpPr>
          <a:xfrm>
            <a:off x="7395679" y="3587840"/>
            <a:ext cx="5569166" cy="481698"/>
            <a:chOff x="0" y="0"/>
            <a:chExt cx="2895397" cy="250434"/>
          </a:xfrm>
        </p:grpSpPr>
        <p:sp>
          <p:nvSpPr>
            <p:cNvPr id="9" name="Freeform 9"/>
            <p:cNvSpPr/>
            <p:nvPr/>
          </p:nvSpPr>
          <p:spPr>
            <a:xfrm>
              <a:off x="0" y="0"/>
              <a:ext cx="2895397" cy="250434"/>
            </a:xfrm>
            <a:custGeom>
              <a:avLst/>
              <a:gdLst/>
              <a:ahLst/>
              <a:cxnLst/>
              <a:rect l="l" t="t" r="r" b="b"/>
              <a:pathLst>
                <a:path w="2895397" h="250434">
                  <a:moveTo>
                    <a:pt x="70897" y="0"/>
                  </a:moveTo>
                  <a:lnTo>
                    <a:pt x="2824499" y="0"/>
                  </a:lnTo>
                  <a:cubicBezTo>
                    <a:pt x="2843303" y="0"/>
                    <a:pt x="2861336" y="7469"/>
                    <a:pt x="2874632" y="20765"/>
                  </a:cubicBezTo>
                  <a:cubicBezTo>
                    <a:pt x="2887927" y="34061"/>
                    <a:pt x="2895397" y="52094"/>
                    <a:pt x="2895397" y="70897"/>
                  </a:cubicBezTo>
                  <a:lnTo>
                    <a:pt x="2895397" y="179536"/>
                  </a:lnTo>
                  <a:cubicBezTo>
                    <a:pt x="2895397" y="198340"/>
                    <a:pt x="2887927" y="216373"/>
                    <a:pt x="2874632" y="229668"/>
                  </a:cubicBezTo>
                  <a:cubicBezTo>
                    <a:pt x="2861336" y="242964"/>
                    <a:pt x="2843303" y="250434"/>
                    <a:pt x="2824499" y="250434"/>
                  </a:cubicBezTo>
                  <a:lnTo>
                    <a:pt x="70897" y="250434"/>
                  </a:lnTo>
                  <a:cubicBezTo>
                    <a:pt x="31742" y="250434"/>
                    <a:pt x="0" y="218692"/>
                    <a:pt x="0" y="179536"/>
                  </a:cubicBezTo>
                  <a:lnTo>
                    <a:pt x="0" y="70897"/>
                  </a:lnTo>
                  <a:cubicBezTo>
                    <a:pt x="0" y="52094"/>
                    <a:pt x="7469" y="34061"/>
                    <a:pt x="20765" y="20765"/>
                  </a:cubicBezTo>
                  <a:cubicBezTo>
                    <a:pt x="34061" y="7469"/>
                    <a:pt x="52094" y="0"/>
                    <a:pt x="70897" y="0"/>
                  </a:cubicBezTo>
                  <a:close/>
                </a:path>
              </a:pathLst>
            </a:custGeom>
            <a:solidFill>
              <a:srgbClr val="FFDE59"/>
            </a:solidFill>
          </p:spPr>
          <p:txBody>
            <a:bodyPr/>
            <a:lstStyle/>
            <a:p>
              <a:endParaRPr lang="en-PH"/>
            </a:p>
          </p:txBody>
        </p:sp>
        <p:sp>
          <p:nvSpPr>
            <p:cNvPr id="10" name="TextBox 10"/>
            <p:cNvSpPr txBox="1"/>
            <p:nvPr/>
          </p:nvSpPr>
          <p:spPr>
            <a:xfrm>
              <a:off x="0" y="-28575"/>
              <a:ext cx="2895397" cy="279009"/>
            </a:xfrm>
            <a:prstGeom prst="rect">
              <a:avLst/>
            </a:prstGeom>
          </p:spPr>
          <p:txBody>
            <a:bodyPr lIns="50800" tIns="50800" rIns="50800" bIns="50800" rtlCol="0" anchor="ctr"/>
            <a:lstStyle/>
            <a:p>
              <a:pPr algn="ctr">
                <a:lnSpc>
                  <a:spcPts val="2595"/>
                </a:lnSpc>
              </a:pPr>
              <a:endParaRPr/>
            </a:p>
          </p:txBody>
        </p:sp>
      </p:grpSp>
      <p:sp>
        <p:nvSpPr>
          <p:cNvPr id="11" name="TextBox 11"/>
          <p:cNvSpPr txBox="1"/>
          <p:nvPr/>
        </p:nvSpPr>
        <p:spPr>
          <a:xfrm>
            <a:off x="246002" y="2450288"/>
            <a:ext cx="17417579" cy="3181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Dial-Up Internet Access: Before broadband technologies became widespread, dial-up internet access was a common method for connecting to the internet. In a dial-up connection, a computer uses a modem to establish a connection over a standard telephone line through the PSTN. The modem translates digital data from the computer into analog signals that can be transmitted over the analog PSTN infrastructure. This connection allowed users to access the internet, albeit at slower speeds compared to modern broadband connections.</a:t>
            </a:r>
          </a:p>
        </p:txBody>
      </p:sp>
      <p:sp>
        <p:nvSpPr>
          <p:cNvPr id="12" name="TextBox 12"/>
          <p:cNvSpPr txBox="1"/>
          <p:nvPr/>
        </p:nvSpPr>
        <p:spPr>
          <a:xfrm>
            <a:off x="172815" y="148704"/>
            <a:ext cx="8628588" cy="684969"/>
          </a:xfrm>
          <a:prstGeom prst="rect">
            <a:avLst/>
          </a:prstGeom>
        </p:spPr>
        <p:txBody>
          <a:bodyPr lIns="0" tIns="0" rIns="0" bIns="0" rtlCol="0" anchor="t">
            <a:spAutoFit/>
          </a:bodyPr>
          <a:lstStyle/>
          <a:p>
            <a:pPr marL="0" lvl="0" indent="0" algn="l">
              <a:lnSpc>
                <a:spcPts val="5030"/>
              </a:lnSpc>
              <a:spcBef>
                <a:spcPct val="0"/>
              </a:spcBef>
            </a:pPr>
            <a:r>
              <a:rPr lang="en-US" sz="4491" b="1" spc="-134">
                <a:solidFill>
                  <a:srgbClr val="FFFFFF"/>
                </a:solidFill>
                <a:latin typeface="Poppins Bold"/>
                <a:ea typeface="Poppins Bold"/>
                <a:cs typeface="Poppins Bold"/>
                <a:sym typeface="Poppins Bold"/>
              </a:rPr>
              <a:t>2.6 Architecture of the Internet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AutoShape 3"/>
          <p:cNvSpPr/>
          <p:nvPr/>
        </p:nvSpPr>
        <p:spPr>
          <a:xfrm flipV="1">
            <a:off x="246002" y="2211478"/>
            <a:ext cx="11449083" cy="0"/>
          </a:xfrm>
          <a:prstGeom prst="line">
            <a:avLst/>
          </a:prstGeom>
          <a:ln w="66675" cap="rnd">
            <a:solidFill>
              <a:srgbClr val="FF1495"/>
            </a:solidFill>
            <a:prstDash val="solid"/>
            <a:headEnd type="none" w="sm" len="sm"/>
            <a:tailEnd type="oval" w="lg" len="lg"/>
          </a:ln>
        </p:spPr>
        <p:txBody>
          <a:bodyPr/>
          <a:lstStyle/>
          <a:p>
            <a:endParaRPr lang="en-PH"/>
          </a:p>
        </p:txBody>
      </p:sp>
      <p:grpSp>
        <p:nvGrpSpPr>
          <p:cNvPr id="4" name="Group 4"/>
          <p:cNvGrpSpPr/>
          <p:nvPr/>
        </p:nvGrpSpPr>
        <p:grpSpPr>
          <a:xfrm>
            <a:off x="0" y="-36799"/>
            <a:ext cx="9251830" cy="1065499"/>
            <a:chOff x="0" y="0"/>
            <a:chExt cx="3442595" cy="396471"/>
          </a:xfrm>
        </p:grpSpPr>
        <p:sp>
          <p:nvSpPr>
            <p:cNvPr id="5" name="Freeform 5"/>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7" name="TextBox 7"/>
          <p:cNvSpPr txBox="1"/>
          <p:nvPr/>
        </p:nvSpPr>
        <p:spPr>
          <a:xfrm>
            <a:off x="246002" y="1460590"/>
            <a:ext cx="1223564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Evolution of PSTN</a:t>
            </a:r>
          </a:p>
        </p:txBody>
      </p:sp>
      <p:sp>
        <p:nvSpPr>
          <p:cNvPr id="8" name="TextBox 8"/>
          <p:cNvSpPr txBox="1"/>
          <p:nvPr/>
        </p:nvSpPr>
        <p:spPr>
          <a:xfrm>
            <a:off x="246002" y="2311481"/>
            <a:ext cx="17602654" cy="21145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In more recent times, PSTNs have enhanced their primary communication pathways using fiber-optic cables and digital technology. This upgrade has enabled them to enhance leased line offerings to ISPs and has also opened the door for them to provide their own ISP services. </a:t>
            </a:r>
          </a:p>
          <a:p>
            <a:pPr algn="l">
              <a:lnSpc>
                <a:spcPts val="4200"/>
              </a:lnSpc>
              <a:spcBef>
                <a:spcPct val="0"/>
              </a:spcBef>
            </a:pPr>
            <a:r>
              <a:rPr lang="en-US" sz="3000">
                <a:solidFill>
                  <a:srgbClr val="000000"/>
                </a:solidFill>
                <a:latin typeface="Open Sans"/>
                <a:ea typeface="Open Sans"/>
                <a:cs typeface="Open Sans"/>
                <a:sym typeface="Open Sans"/>
              </a:rPr>
              <a:t>They offer two services:</a:t>
            </a:r>
          </a:p>
        </p:txBody>
      </p:sp>
      <p:grpSp>
        <p:nvGrpSpPr>
          <p:cNvPr id="9" name="Group 9"/>
          <p:cNvGrpSpPr/>
          <p:nvPr/>
        </p:nvGrpSpPr>
        <p:grpSpPr>
          <a:xfrm>
            <a:off x="4625915" y="6007185"/>
            <a:ext cx="9501196" cy="1327979"/>
            <a:chOff x="0" y="0"/>
            <a:chExt cx="2072940" cy="289734"/>
          </a:xfrm>
        </p:grpSpPr>
        <p:sp>
          <p:nvSpPr>
            <p:cNvPr id="10" name="Freeform 10"/>
            <p:cNvSpPr/>
            <p:nvPr/>
          </p:nvSpPr>
          <p:spPr>
            <a:xfrm>
              <a:off x="0" y="0"/>
              <a:ext cx="2072940" cy="289734"/>
            </a:xfrm>
            <a:custGeom>
              <a:avLst/>
              <a:gdLst/>
              <a:ahLst/>
              <a:cxnLst/>
              <a:rect l="l" t="t" r="r" b="b"/>
              <a:pathLst>
                <a:path w="2072940" h="289734">
                  <a:moveTo>
                    <a:pt x="41557" y="0"/>
                  </a:moveTo>
                  <a:lnTo>
                    <a:pt x="2031383" y="0"/>
                  </a:lnTo>
                  <a:cubicBezTo>
                    <a:pt x="2054334" y="0"/>
                    <a:pt x="2072940" y="18606"/>
                    <a:pt x="2072940" y="41557"/>
                  </a:cubicBezTo>
                  <a:lnTo>
                    <a:pt x="2072940" y="248177"/>
                  </a:lnTo>
                  <a:cubicBezTo>
                    <a:pt x="2072940" y="271128"/>
                    <a:pt x="2054334" y="289734"/>
                    <a:pt x="2031383" y="289734"/>
                  </a:cubicBezTo>
                  <a:lnTo>
                    <a:pt x="41557" y="289734"/>
                  </a:lnTo>
                  <a:cubicBezTo>
                    <a:pt x="18606" y="289734"/>
                    <a:pt x="0" y="271128"/>
                    <a:pt x="0" y="248177"/>
                  </a:cubicBezTo>
                  <a:lnTo>
                    <a:pt x="0" y="41557"/>
                  </a:lnTo>
                  <a:cubicBezTo>
                    <a:pt x="0" y="18606"/>
                    <a:pt x="18606" y="0"/>
                    <a:pt x="41557" y="0"/>
                  </a:cubicBezTo>
                  <a:close/>
                </a:path>
              </a:pathLst>
            </a:custGeom>
            <a:solidFill>
              <a:srgbClr val="FFDE59"/>
            </a:solidFill>
          </p:spPr>
          <p:txBody>
            <a:bodyPr/>
            <a:lstStyle/>
            <a:p>
              <a:endParaRPr lang="en-PH"/>
            </a:p>
          </p:txBody>
        </p:sp>
        <p:sp>
          <p:nvSpPr>
            <p:cNvPr id="11" name="TextBox 11"/>
            <p:cNvSpPr txBox="1"/>
            <p:nvPr/>
          </p:nvSpPr>
          <p:spPr>
            <a:xfrm>
              <a:off x="0" y="-28575"/>
              <a:ext cx="2072940" cy="318309"/>
            </a:xfrm>
            <a:prstGeom prst="rect">
              <a:avLst/>
            </a:prstGeom>
          </p:spPr>
          <p:txBody>
            <a:bodyPr lIns="50800" tIns="50800" rIns="50800" bIns="50800" rtlCol="0" anchor="ctr"/>
            <a:lstStyle/>
            <a:p>
              <a:pPr algn="ctr">
                <a:lnSpc>
                  <a:spcPts val="2595"/>
                </a:lnSpc>
              </a:pPr>
              <a:endParaRPr/>
            </a:p>
          </p:txBody>
        </p:sp>
      </p:grpSp>
      <p:sp>
        <p:nvSpPr>
          <p:cNvPr id="12" name="Freeform 12"/>
          <p:cNvSpPr/>
          <p:nvPr/>
        </p:nvSpPr>
        <p:spPr>
          <a:xfrm>
            <a:off x="4801547" y="6265962"/>
            <a:ext cx="810425" cy="810425"/>
          </a:xfrm>
          <a:custGeom>
            <a:avLst/>
            <a:gdLst/>
            <a:ahLst/>
            <a:cxnLst/>
            <a:rect l="l" t="t" r="r" b="b"/>
            <a:pathLst>
              <a:path w="810425" h="810425">
                <a:moveTo>
                  <a:pt x="0" y="0"/>
                </a:moveTo>
                <a:lnTo>
                  <a:pt x="810424" y="0"/>
                </a:lnTo>
                <a:lnTo>
                  <a:pt x="810424" y="810425"/>
                </a:lnTo>
                <a:lnTo>
                  <a:pt x="0" y="8104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3" name="TextBox 13"/>
          <p:cNvSpPr txBox="1"/>
          <p:nvPr/>
        </p:nvSpPr>
        <p:spPr>
          <a:xfrm>
            <a:off x="5827015" y="6234864"/>
            <a:ext cx="7976375" cy="612532"/>
          </a:xfrm>
          <a:prstGeom prst="rect">
            <a:avLst/>
          </a:prstGeom>
        </p:spPr>
        <p:txBody>
          <a:bodyPr lIns="0" tIns="0" rIns="0" bIns="0" rtlCol="0" anchor="t">
            <a:spAutoFit/>
          </a:bodyPr>
          <a:lstStyle/>
          <a:p>
            <a:pPr algn="l">
              <a:lnSpc>
                <a:spcPts val="5179"/>
              </a:lnSpc>
            </a:pPr>
            <a:r>
              <a:rPr lang="en-US" sz="2877">
                <a:solidFill>
                  <a:srgbClr val="000000"/>
                </a:solidFill>
                <a:latin typeface="Poppins"/>
                <a:ea typeface="Poppins"/>
                <a:cs typeface="Poppins"/>
                <a:sym typeface="Poppins"/>
              </a:rPr>
              <a:t>Broadband network connection</a:t>
            </a:r>
          </a:p>
        </p:txBody>
      </p:sp>
      <p:grpSp>
        <p:nvGrpSpPr>
          <p:cNvPr id="14" name="Group 14"/>
          <p:cNvGrpSpPr/>
          <p:nvPr/>
        </p:nvGrpSpPr>
        <p:grpSpPr>
          <a:xfrm>
            <a:off x="4625915" y="7552099"/>
            <a:ext cx="9501196" cy="1327979"/>
            <a:chOff x="0" y="0"/>
            <a:chExt cx="2072940" cy="289734"/>
          </a:xfrm>
        </p:grpSpPr>
        <p:sp>
          <p:nvSpPr>
            <p:cNvPr id="15" name="Freeform 15"/>
            <p:cNvSpPr/>
            <p:nvPr/>
          </p:nvSpPr>
          <p:spPr>
            <a:xfrm>
              <a:off x="0" y="0"/>
              <a:ext cx="2072940" cy="289734"/>
            </a:xfrm>
            <a:custGeom>
              <a:avLst/>
              <a:gdLst/>
              <a:ahLst/>
              <a:cxnLst/>
              <a:rect l="l" t="t" r="r" b="b"/>
              <a:pathLst>
                <a:path w="2072940" h="289734">
                  <a:moveTo>
                    <a:pt x="41557" y="0"/>
                  </a:moveTo>
                  <a:lnTo>
                    <a:pt x="2031383" y="0"/>
                  </a:lnTo>
                  <a:cubicBezTo>
                    <a:pt x="2054334" y="0"/>
                    <a:pt x="2072940" y="18606"/>
                    <a:pt x="2072940" y="41557"/>
                  </a:cubicBezTo>
                  <a:lnTo>
                    <a:pt x="2072940" y="248177"/>
                  </a:lnTo>
                  <a:cubicBezTo>
                    <a:pt x="2072940" y="271128"/>
                    <a:pt x="2054334" y="289734"/>
                    <a:pt x="2031383" y="289734"/>
                  </a:cubicBezTo>
                  <a:lnTo>
                    <a:pt x="41557" y="289734"/>
                  </a:lnTo>
                  <a:cubicBezTo>
                    <a:pt x="18606" y="289734"/>
                    <a:pt x="0" y="271128"/>
                    <a:pt x="0" y="248177"/>
                  </a:cubicBezTo>
                  <a:lnTo>
                    <a:pt x="0" y="41557"/>
                  </a:lnTo>
                  <a:cubicBezTo>
                    <a:pt x="0" y="18606"/>
                    <a:pt x="18606" y="0"/>
                    <a:pt x="41557" y="0"/>
                  </a:cubicBezTo>
                  <a:close/>
                </a:path>
              </a:pathLst>
            </a:custGeom>
            <a:solidFill>
              <a:srgbClr val="FFDE59"/>
            </a:solidFill>
          </p:spPr>
          <p:txBody>
            <a:bodyPr/>
            <a:lstStyle/>
            <a:p>
              <a:endParaRPr lang="en-PH"/>
            </a:p>
          </p:txBody>
        </p:sp>
        <p:sp>
          <p:nvSpPr>
            <p:cNvPr id="16" name="TextBox 16"/>
            <p:cNvSpPr txBox="1"/>
            <p:nvPr/>
          </p:nvSpPr>
          <p:spPr>
            <a:xfrm>
              <a:off x="0" y="-28575"/>
              <a:ext cx="2072940" cy="318309"/>
            </a:xfrm>
            <a:prstGeom prst="rect">
              <a:avLst/>
            </a:prstGeom>
          </p:spPr>
          <p:txBody>
            <a:bodyPr lIns="50800" tIns="50800" rIns="50800" bIns="50800" rtlCol="0" anchor="ctr"/>
            <a:lstStyle/>
            <a:p>
              <a:pPr algn="ctr">
                <a:lnSpc>
                  <a:spcPts val="2595"/>
                </a:lnSpc>
              </a:pPr>
              <a:endParaRPr/>
            </a:p>
          </p:txBody>
        </p:sp>
      </p:grpSp>
      <p:sp>
        <p:nvSpPr>
          <p:cNvPr id="17" name="Freeform 17"/>
          <p:cNvSpPr/>
          <p:nvPr/>
        </p:nvSpPr>
        <p:spPr>
          <a:xfrm>
            <a:off x="4801547" y="7810876"/>
            <a:ext cx="810425" cy="810425"/>
          </a:xfrm>
          <a:custGeom>
            <a:avLst/>
            <a:gdLst/>
            <a:ahLst/>
            <a:cxnLst/>
            <a:rect l="l" t="t" r="r" b="b"/>
            <a:pathLst>
              <a:path w="810425" h="810425">
                <a:moveTo>
                  <a:pt x="0" y="0"/>
                </a:moveTo>
                <a:lnTo>
                  <a:pt x="810424" y="0"/>
                </a:lnTo>
                <a:lnTo>
                  <a:pt x="810424" y="810425"/>
                </a:lnTo>
                <a:lnTo>
                  <a:pt x="0" y="8104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8" name="TextBox 18"/>
          <p:cNvSpPr txBox="1"/>
          <p:nvPr/>
        </p:nvSpPr>
        <p:spPr>
          <a:xfrm>
            <a:off x="5827015" y="7779778"/>
            <a:ext cx="7976375" cy="612532"/>
          </a:xfrm>
          <a:prstGeom prst="rect">
            <a:avLst/>
          </a:prstGeom>
        </p:spPr>
        <p:txBody>
          <a:bodyPr lIns="0" tIns="0" rIns="0" bIns="0" rtlCol="0" anchor="t">
            <a:spAutoFit/>
          </a:bodyPr>
          <a:lstStyle/>
          <a:p>
            <a:pPr algn="l">
              <a:lnSpc>
                <a:spcPts val="5179"/>
              </a:lnSpc>
            </a:pPr>
            <a:r>
              <a:rPr lang="en-US" sz="2877">
                <a:solidFill>
                  <a:srgbClr val="000000"/>
                </a:solidFill>
                <a:latin typeface="Poppins"/>
                <a:ea typeface="Poppins"/>
                <a:cs typeface="Poppins"/>
                <a:sym typeface="Poppins"/>
              </a:rPr>
              <a:t>Wifi Hotspot Technology</a:t>
            </a:r>
          </a:p>
        </p:txBody>
      </p:sp>
      <p:sp>
        <p:nvSpPr>
          <p:cNvPr id="19" name="Freeform 19"/>
          <p:cNvSpPr/>
          <p:nvPr/>
        </p:nvSpPr>
        <p:spPr>
          <a:xfrm>
            <a:off x="13353379" y="6007185"/>
            <a:ext cx="2589434" cy="2872893"/>
          </a:xfrm>
          <a:custGeom>
            <a:avLst/>
            <a:gdLst/>
            <a:ahLst/>
            <a:cxnLst/>
            <a:rect l="l" t="t" r="r" b="b"/>
            <a:pathLst>
              <a:path w="2589434" h="2872893">
                <a:moveTo>
                  <a:pt x="0" y="0"/>
                </a:moveTo>
                <a:lnTo>
                  <a:pt x="2589434" y="0"/>
                </a:lnTo>
                <a:lnTo>
                  <a:pt x="2589434" y="2872893"/>
                </a:lnTo>
                <a:lnTo>
                  <a:pt x="0" y="2872893"/>
                </a:lnTo>
                <a:lnTo>
                  <a:pt x="0" y="0"/>
                </a:lnTo>
                <a:close/>
              </a:path>
            </a:pathLst>
          </a:custGeom>
          <a:blipFill>
            <a:blip r:embed="rId6"/>
            <a:stretch>
              <a:fillRect/>
            </a:stretch>
          </a:blipFill>
        </p:spPr>
        <p:txBody>
          <a:bodyPr/>
          <a:lstStyle/>
          <a:p>
            <a:endParaRPr lang="en-PH"/>
          </a:p>
        </p:txBody>
      </p:sp>
      <p:sp>
        <p:nvSpPr>
          <p:cNvPr id="23" name="TextBox 23"/>
          <p:cNvSpPr txBox="1"/>
          <p:nvPr/>
        </p:nvSpPr>
        <p:spPr>
          <a:xfrm>
            <a:off x="172815" y="148704"/>
            <a:ext cx="8628588" cy="684969"/>
          </a:xfrm>
          <a:prstGeom prst="rect">
            <a:avLst/>
          </a:prstGeom>
        </p:spPr>
        <p:txBody>
          <a:bodyPr lIns="0" tIns="0" rIns="0" bIns="0" rtlCol="0" anchor="t">
            <a:spAutoFit/>
          </a:bodyPr>
          <a:lstStyle/>
          <a:p>
            <a:pPr marL="0" lvl="0" indent="0" algn="l">
              <a:lnSpc>
                <a:spcPts val="5030"/>
              </a:lnSpc>
              <a:spcBef>
                <a:spcPct val="0"/>
              </a:spcBef>
            </a:pPr>
            <a:r>
              <a:rPr lang="en-US" sz="4491" b="1" spc="-134">
                <a:solidFill>
                  <a:srgbClr val="FFFFFF"/>
                </a:solidFill>
                <a:latin typeface="Poppins Bold"/>
                <a:ea typeface="Poppins Bold"/>
                <a:cs typeface="Poppins Bold"/>
                <a:sym typeface="Poppins Bold"/>
              </a:rPr>
              <a:t>2.6 Architecture of the Internet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385053" y="2378639"/>
            <a:ext cx="5079188" cy="35828"/>
          </a:xfrm>
          <a:prstGeom prst="line">
            <a:avLst/>
          </a:prstGeom>
          <a:ln w="66675" cap="rnd">
            <a:solidFill>
              <a:srgbClr val="642EC7"/>
            </a:solidFill>
            <a:prstDash val="solid"/>
            <a:headEnd type="none" w="sm" len="sm"/>
            <a:tailEnd type="oval" w="lg" len="lg"/>
          </a:ln>
        </p:spPr>
        <p:txBody>
          <a:bodyPr/>
          <a:lstStyle/>
          <a:p>
            <a:endParaRPr lang="en-PH"/>
          </a:p>
        </p:txBody>
      </p:sp>
      <p:sp>
        <p:nvSpPr>
          <p:cNvPr id="5" name="AutoShape 5"/>
          <p:cNvSpPr/>
          <p:nvPr/>
        </p:nvSpPr>
        <p:spPr>
          <a:xfrm flipV="1">
            <a:off x="5464241" y="2345301"/>
            <a:ext cx="1617935" cy="1"/>
          </a:xfrm>
          <a:prstGeom prst="line">
            <a:avLst/>
          </a:prstGeom>
          <a:ln w="66675" cap="rnd">
            <a:solidFill>
              <a:srgbClr val="F2F2F2"/>
            </a:solidFill>
            <a:prstDash val="solid"/>
            <a:headEnd type="none" w="sm" len="sm"/>
            <a:tailEnd type="none" w="sm" len="sm"/>
          </a:ln>
        </p:spPr>
        <p:txBody>
          <a:bodyPr/>
          <a:lstStyle/>
          <a:p>
            <a:endParaRPr lang="en-PH"/>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7" name="TextBox 7"/>
          <p:cNvSpPr txBox="1"/>
          <p:nvPr/>
        </p:nvSpPr>
        <p:spPr>
          <a:xfrm>
            <a:off x="384809" y="1627751"/>
            <a:ext cx="1339473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Benefits of a WAN </a:t>
            </a:r>
          </a:p>
        </p:txBody>
      </p:sp>
      <p:grpSp>
        <p:nvGrpSpPr>
          <p:cNvPr id="8" name="Group 8"/>
          <p:cNvGrpSpPr/>
          <p:nvPr/>
        </p:nvGrpSpPr>
        <p:grpSpPr>
          <a:xfrm>
            <a:off x="10681199" y="6840376"/>
            <a:ext cx="6826872" cy="2937081"/>
            <a:chOff x="0" y="0"/>
            <a:chExt cx="9102497" cy="3916109"/>
          </a:xfrm>
        </p:grpSpPr>
        <p:grpSp>
          <p:nvGrpSpPr>
            <p:cNvPr id="9" name="Group 9"/>
            <p:cNvGrpSpPr/>
            <p:nvPr/>
          </p:nvGrpSpPr>
          <p:grpSpPr>
            <a:xfrm>
              <a:off x="579752" y="1067874"/>
              <a:ext cx="1958465" cy="609651"/>
              <a:chOff x="0" y="0"/>
              <a:chExt cx="386857" cy="120425"/>
            </a:xfrm>
          </p:grpSpPr>
          <p:sp>
            <p:nvSpPr>
              <p:cNvPr id="10" name="Freeform 10"/>
              <p:cNvSpPr/>
              <p:nvPr/>
            </p:nvSpPr>
            <p:spPr>
              <a:xfrm>
                <a:off x="0" y="0"/>
                <a:ext cx="386857" cy="120425"/>
              </a:xfrm>
              <a:custGeom>
                <a:avLst/>
                <a:gdLst/>
                <a:ahLst/>
                <a:cxnLst/>
                <a:rect l="l" t="t" r="r" b="b"/>
                <a:pathLst>
                  <a:path w="386857" h="120425">
                    <a:moveTo>
                      <a:pt x="60212" y="0"/>
                    </a:moveTo>
                    <a:lnTo>
                      <a:pt x="326645" y="0"/>
                    </a:lnTo>
                    <a:cubicBezTo>
                      <a:pt x="359899" y="0"/>
                      <a:pt x="386857" y="26958"/>
                      <a:pt x="386857" y="60212"/>
                    </a:cubicBezTo>
                    <a:lnTo>
                      <a:pt x="386857" y="60212"/>
                    </a:lnTo>
                    <a:cubicBezTo>
                      <a:pt x="386857" y="76182"/>
                      <a:pt x="380513" y="91497"/>
                      <a:pt x="369221" y="102789"/>
                    </a:cubicBezTo>
                    <a:cubicBezTo>
                      <a:pt x="357929" y="114081"/>
                      <a:pt x="342614" y="120425"/>
                      <a:pt x="326645" y="120425"/>
                    </a:cubicBezTo>
                    <a:lnTo>
                      <a:pt x="60212" y="120425"/>
                    </a:lnTo>
                    <a:cubicBezTo>
                      <a:pt x="44243" y="120425"/>
                      <a:pt x="28928" y="114081"/>
                      <a:pt x="17636" y="102789"/>
                    </a:cubicBezTo>
                    <a:cubicBezTo>
                      <a:pt x="6344" y="91497"/>
                      <a:pt x="0" y="76182"/>
                      <a:pt x="0" y="60212"/>
                    </a:cubicBezTo>
                    <a:lnTo>
                      <a:pt x="0" y="60212"/>
                    </a:lnTo>
                    <a:cubicBezTo>
                      <a:pt x="0" y="44243"/>
                      <a:pt x="6344" y="28928"/>
                      <a:pt x="17636" y="17636"/>
                    </a:cubicBezTo>
                    <a:cubicBezTo>
                      <a:pt x="28928" y="6344"/>
                      <a:pt x="44243" y="0"/>
                      <a:pt x="60212" y="0"/>
                    </a:cubicBezTo>
                    <a:close/>
                  </a:path>
                </a:pathLst>
              </a:custGeom>
              <a:solidFill>
                <a:srgbClr val="019D97"/>
              </a:solidFill>
            </p:spPr>
            <p:txBody>
              <a:bodyPr/>
              <a:lstStyle/>
              <a:p>
                <a:endParaRPr lang="en-PH"/>
              </a:p>
            </p:txBody>
          </p:sp>
          <p:sp>
            <p:nvSpPr>
              <p:cNvPr id="11" name="TextBox 11"/>
              <p:cNvSpPr txBox="1"/>
              <p:nvPr/>
            </p:nvSpPr>
            <p:spPr>
              <a:xfrm>
                <a:off x="0" y="-28575"/>
                <a:ext cx="386857" cy="149000"/>
              </a:xfrm>
              <a:prstGeom prst="rect">
                <a:avLst/>
              </a:prstGeom>
            </p:spPr>
            <p:txBody>
              <a:bodyPr lIns="50800" tIns="50800" rIns="50800" bIns="50800" rtlCol="0" anchor="ctr"/>
              <a:lstStyle/>
              <a:p>
                <a:pPr algn="ctr">
                  <a:lnSpc>
                    <a:spcPts val="2595"/>
                  </a:lnSpc>
                </a:pPr>
                <a:endParaRPr/>
              </a:p>
            </p:txBody>
          </p:sp>
        </p:grpSp>
        <p:grpSp>
          <p:nvGrpSpPr>
            <p:cNvPr id="12" name="Group 12"/>
            <p:cNvGrpSpPr/>
            <p:nvPr/>
          </p:nvGrpSpPr>
          <p:grpSpPr>
            <a:xfrm>
              <a:off x="6110507" y="3271991"/>
              <a:ext cx="2143540" cy="644117"/>
              <a:chOff x="0" y="0"/>
              <a:chExt cx="423415" cy="127233"/>
            </a:xfrm>
          </p:grpSpPr>
          <p:sp>
            <p:nvSpPr>
              <p:cNvPr id="13" name="Freeform 13"/>
              <p:cNvSpPr/>
              <p:nvPr/>
            </p:nvSpPr>
            <p:spPr>
              <a:xfrm>
                <a:off x="0" y="0"/>
                <a:ext cx="423415" cy="127233"/>
              </a:xfrm>
              <a:custGeom>
                <a:avLst/>
                <a:gdLst/>
                <a:ahLst/>
                <a:cxnLst/>
                <a:rect l="l" t="t" r="r" b="b"/>
                <a:pathLst>
                  <a:path w="423415" h="127233">
                    <a:moveTo>
                      <a:pt x="63617" y="0"/>
                    </a:moveTo>
                    <a:lnTo>
                      <a:pt x="359799" y="0"/>
                    </a:lnTo>
                    <a:cubicBezTo>
                      <a:pt x="376671" y="0"/>
                      <a:pt x="392852" y="6702"/>
                      <a:pt x="404782" y="18633"/>
                    </a:cubicBezTo>
                    <a:cubicBezTo>
                      <a:pt x="416713" y="30563"/>
                      <a:pt x="423415" y="46744"/>
                      <a:pt x="423415" y="63617"/>
                    </a:cubicBezTo>
                    <a:lnTo>
                      <a:pt x="423415" y="63617"/>
                    </a:lnTo>
                    <a:cubicBezTo>
                      <a:pt x="423415" y="80489"/>
                      <a:pt x="416713" y="96670"/>
                      <a:pt x="404782" y="108600"/>
                    </a:cubicBezTo>
                    <a:cubicBezTo>
                      <a:pt x="392852" y="120531"/>
                      <a:pt x="376671" y="127233"/>
                      <a:pt x="359799" y="127233"/>
                    </a:cubicBezTo>
                    <a:lnTo>
                      <a:pt x="63617" y="127233"/>
                    </a:lnTo>
                    <a:cubicBezTo>
                      <a:pt x="46744" y="127233"/>
                      <a:pt x="30563" y="120531"/>
                      <a:pt x="18633" y="108600"/>
                    </a:cubicBezTo>
                    <a:cubicBezTo>
                      <a:pt x="6702" y="96670"/>
                      <a:pt x="0" y="80489"/>
                      <a:pt x="0" y="63617"/>
                    </a:cubicBezTo>
                    <a:lnTo>
                      <a:pt x="0" y="63617"/>
                    </a:lnTo>
                    <a:cubicBezTo>
                      <a:pt x="0" y="46744"/>
                      <a:pt x="6702" y="30563"/>
                      <a:pt x="18633" y="18633"/>
                    </a:cubicBezTo>
                    <a:cubicBezTo>
                      <a:pt x="30563" y="6702"/>
                      <a:pt x="46744" y="0"/>
                      <a:pt x="63617" y="0"/>
                    </a:cubicBezTo>
                    <a:close/>
                  </a:path>
                </a:pathLst>
              </a:custGeom>
              <a:solidFill>
                <a:srgbClr val="019D97"/>
              </a:solidFill>
            </p:spPr>
            <p:txBody>
              <a:bodyPr/>
              <a:lstStyle/>
              <a:p>
                <a:endParaRPr lang="en-PH"/>
              </a:p>
            </p:txBody>
          </p:sp>
          <p:sp>
            <p:nvSpPr>
              <p:cNvPr id="14" name="TextBox 14"/>
              <p:cNvSpPr txBox="1"/>
              <p:nvPr/>
            </p:nvSpPr>
            <p:spPr>
              <a:xfrm>
                <a:off x="0" y="-28575"/>
                <a:ext cx="423415" cy="155808"/>
              </a:xfrm>
              <a:prstGeom prst="rect">
                <a:avLst/>
              </a:prstGeom>
            </p:spPr>
            <p:txBody>
              <a:bodyPr lIns="50800" tIns="50800" rIns="50800" bIns="50800" rtlCol="0" anchor="ctr"/>
              <a:lstStyle/>
              <a:p>
                <a:pPr algn="ctr">
                  <a:lnSpc>
                    <a:spcPts val="2595"/>
                  </a:lnSpc>
                </a:pPr>
                <a:endParaRPr/>
              </a:p>
            </p:txBody>
          </p:sp>
        </p:grpSp>
        <p:sp>
          <p:nvSpPr>
            <p:cNvPr id="15" name="TextBox 15"/>
            <p:cNvSpPr txBox="1"/>
            <p:nvPr/>
          </p:nvSpPr>
          <p:spPr>
            <a:xfrm>
              <a:off x="0" y="-38100"/>
              <a:ext cx="9102497" cy="3868622"/>
            </a:xfrm>
            <a:prstGeom prst="rect">
              <a:avLst/>
            </a:prstGeom>
          </p:spPr>
          <p:txBody>
            <a:bodyPr lIns="0" tIns="0" rIns="0" bIns="0" rtlCol="0" anchor="t">
              <a:spAutoFit/>
            </a:bodyPr>
            <a:lstStyle/>
            <a:p>
              <a:pPr marL="516871" lvl="1" indent="-258436" algn="l">
                <a:lnSpc>
                  <a:spcPts val="3351"/>
                </a:lnSpc>
                <a:buFont typeface="Arial"/>
                <a:buChar char="•"/>
              </a:pPr>
              <a:r>
                <a:rPr lang="en-US" sz="2394">
                  <a:solidFill>
                    <a:srgbClr val="000000"/>
                  </a:solidFill>
                  <a:latin typeface="Open Sans"/>
                  <a:ea typeface="Open Sans"/>
                  <a:cs typeface="Open Sans"/>
                  <a:sym typeface="Open Sans"/>
                </a:rPr>
                <a:t>A task could be executed on a distant computer equipped with the necessary </a:t>
              </a:r>
              <a:r>
                <a:rPr lang="en-US" sz="2394">
                  <a:solidFill>
                    <a:srgbClr val="FFFFFF"/>
                  </a:solidFill>
                  <a:latin typeface="Open Sans"/>
                  <a:ea typeface="Open Sans"/>
                  <a:cs typeface="Open Sans"/>
                  <a:sym typeface="Open Sans"/>
                </a:rPr>
                <a:t>software.</a:t>
              </a:r>
            </a:p>
            <a:p>
              <a:pPr marL="516871" lvl="1" indent="-258436" algn="l">
                <a:lnSpc>
                  <a:spcPts val="3351"/>
                </a:lnSpc>
                <a:buFont typeface="Arial"/>
                <a:buChar char="•"/>
              </a:pPr>
              <a:r>
                <a:rPr lang="en-US" sz="2394">
                  <a:solidFill>
                    <a:srgbClr val="000000"/>
                  </a:solidFill>
                  <a:latin typeface="Open Sans"/>
                  <a:ea typeface="Open Sans"/>
                  <a:cs typeface="Open Sans"/>
                  <a:sym typeface="Open Sans"/>
                </a:rPr>
                <a:t>An archived dataset located on a remote computer could be retrieved.</a:t>
              </a:r>
            </a:p>
            <a:p>
              <a:pPr marL="516871" lvl="1" indent="-258436" algn="l">
                <a:lnSpc>
                  <a:spcPts val="3351"/>
                </a:lnSpc>
                <a:buFont typeface="Arial"/>
                <a:buChar char="•"/>
              </a:pPr>
              <a:r>
                <a:rPr lang="en-US" sz="2394">
                  <a:solidFill>
                    <a:srgbClr val="000000"/>
                  </a:solidFill>
                  <a:latin typeface="Open Sans"/>
                  <a:ea typeface="Open Sans"/>
                  <a:cs typeface="Open Sans"/>
                  <a:sym typeface="Open Sans"/>
                </a:rPr>
                <a:t>Information could be electronically sent to a user on a computer situated </a:t>
              </a:r>
              <a:r>
                <a:rPr lang="en-US" sz="2394">
                  <a:solidFill>
                    <a:srgbClr val="FAFAFA"/>
                  </a:solidFill>
                  <a:latin typeface="Open Sans"/>
                  <a:ea typeface="Open Sans"/>
                  <a:cs typeface="Open Sans"/>
                  <a:sym typeface="Open Sans"/>
                </a:rPr>
                <a:t>remotely.</a:t>
              </a:r>
            </a:p>
          </p:txBody>
        </p:sp>
      </p:grpSp>
      <p:grpSp>
        <p:nvGrpSpPr>
          <p:cNvPr id="16" name="Group 16"/>
          <p:cNvGrpSpPr/>
          <p:nvPr/>
        </p:nvGrpSpPr>
        <p:grpSpPr>
          <a:xfrm>
            <a:off x="801571" y="2637302"/>
            <a:ext cx="12561211" cy="5825844"/>
            <a:chOff x="0" y="0"/>
            <a:chExt cx="16748281" cy="7767792"/>
          </a:xfrm>
        </p:grpSpPr>
        <p:sp>
          <p:nvSpPr>
            <p:cNvPr id="17" name="TextBox 17"/>
            <p:cNvSpPr txBox="1"/>
            <p:nvPr/>
          </p:nvSpPr>
          <p:spPr>
            <a:xfrm>
              <a:off x="6925351" y="7311759"/>
              <a:ext cx="4505878" cy="456033"/>
            </a:xfrm>
            <a:prstGeom prst="rect">
              <a:avLst/>
            </a:prstGeom>
          </p:spPr>
          <p:txBody>
            <a:bodyPr lIns="0" tIns="0" rIns="0" bIns="0" rtlCol="0" anchor="t">
              <a:spAutoFit/>
            </a:bodyPr>
            <a:lstStyle/>
            <a:p>
              <a:pPr algn="ctr">
                <a:lnSpc>
                  <a:spcPts val="2843"/>
                </a:lnSpc>
              </a:pPr>
              <a:r>
                <a:rPr lang="en-US" sz="2031">
                  <a:solidFill>
                    <a:srgbClr val="000000"/>
                  </a:solidFill>
                  <a:latin typeface="Open Sans"/>
                  <a:ea typeface="Open Sans"/>
                  <a:cs typeface="Open Sans"/>
                  <a:sym typeface="Open Sans"/>
                </a:rPr>
                <a:t>Local Area Network (LAN)</a:t>
              </a:r>
            </a:p>
          </p:txBody>
        </p:sp>
        <p:grpSp>
          <p:nvGrpSpPr>
            <p:cNvPr id="18" name="Group 18"/>
            <p:cNvGrpSpPr/>
            <p:nvPr/>
          </p:nvGrpSpPr>
          <p:grpSpPr>
            <a:xfrm>
              <a:off x="0" y="389508"/>
              <a:ext cx="4704148" cy="3087097"/>
              <a:chOff x="0" y="0"/>
              <a:chExt cx="812800" cy="533400"/>
            </a:xfrm>
          </p:grpSpPr>
          <p:sp>
            <p:nvSpPr>
              <p:cNvPr id="19" name="Freeform 1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E59"/>
              </a:solidFill>
            </p:spPr>
            <p:txBody>
              <a:bodyPr/>
              <a:lstStyle/>
              <a:p>
                <a:endParaRPr lang="en-PH"/>
              </a:p>
            </p:txBody>
          </p:sp>
          <p:sp>
            <p:nvSpPr>
              <p:cNvPr id="20" name="TextBox 20"/>
              <p:cNvSpPr txBox="1"/>
              <p:nvPr/>
            </p:nvSpPr>
            <p:spPr>
              <a:xfrm>
                <a:off x="38100" y="60325"/>
                <a:ext cx="736600" cy="396875"/>
              </a:xfrm>
              <a:prstGeom prst="rect">
                <a:avLst/>
              </a:prstGeom>
            </p:spPr>
            <p:txBody>
              <a:bodyPr lIns="50800" tIns="50800" rIns="50800" bIns="50800" rtlCol="0" anchor="ctr"/>
              <a:lstStyle/>
              <a:p>
                <a:pPr algn="ctr">
                  <a:lnSpc>
                    <a:spcPts val="2595"/>
                  </a:lnSpc>
                </a:pPr>
                <a:endParaRPr/>
              </a:p>
            </p:txBody>
          </p:sp>
        </p:grpSp>
        <p:grpSp>
          <p:nvGrpSpPr>
            <p:cNvPr id="21" name="Group 21"/>
            <p:cNvGrpSpPr/>
            <p:nvPr/>
          </p:nvGrpSpPr>
          <p:grpSpPr>
            <a:xfrm>
              <a:off x="12116061" y="0"/>
              <a:ext cx="4632220" cy="3039894"/>
              <a:chOff x="0" y="0"/>
              <a:chExt cx="812800" cy="533400"/>
            </a:xfrm>
          </p:grpSpPr>
          <p:sp>
            <p:nvSpPr>
              <p:cNvPr id="22" name="Freeform 2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1495"/>
              </a:solidFill>
            </p:spPr>
            <p:txBody>
              <a:bodyPr/>
              <a:lstStyle/>
              <a:p>
                <a:endParaRPr lang="en-PH"/>
              </a:p>
            </p:txBody>
          </p:sp>
          <p:sp>
            <p:nvSpPr>
              <p:cNvPr id="23" name="TextBox 23"/>
              <p:cNvSpPr txBox="1"/>
              <p:nvPr/>
            </p:nvSpPr>
            <p:spPr>
              <a:xfrm>
                <a:off x="38100" y="60325"/>
                <a:ext cx="736600" cy="396875"/>
              </a:xfrm>
              <a:prstGeom prst="rect">
                <a:avLst/>
              </a:prstGeom>
            </p:spPr>
            <p:txBody>
              <a:bodyPr lIns="35872" tIns="35872" rIns="35872" bIns="35872" rtlCol="0" anchor="ctr"/>
              <a:lstStyle/>
              <a:p>
                <a:pPr algn="ctr">
                  <a:lnSpc>
                    <a:spcPts val="2595"/>
                  </a:lnSpc>
                </a:pPr>
                <a:endParaRPr/>
              </a:p>
            </p:txBody>
          </p:sp>
        </p:grpSp>
        <p:grpSp>
          <p:nvGrpSpPr>
            <p:cNvPr id="24" name="Group 24"/>
            <p:cNvGrpSpPr/>
            <p:nvPr/>
          </p:nvGrpSpPr>
          <p:grpSpPr>
            <a:xfrm>
              <a:off x="6826609" y="4079042"/>
              <a:ext cx="4270656" cy="2802618"/>
              <a:chOff x="0" y="0"/>
              <a:chExt cx="812800" cy="533400"/>
            </a:xfrm>
          </p:grpSpPr>
          <p:sp>
            <p:nvSpPr>
              <p:cNvPr id="25" name="Freeform 25"/>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19D97"/>
              </a:solidFill>
            </p:spPr>
            <p:txBody>
              <a:bodyPr/>
              <a:lstStyle/>
              <a:p>
                <a:endParaRPr lang="en-PH"/>
              </a:p>
            </p:txBody>
          </p:sp>
          <p:sp>
            <p:nvSpPr>
              <p:cNvPr id="26" name="TextBox 26"/>
              <p:cNvSpPr txBox="1"/>
              <p:nvPr/>
            </p:nvSpPr>
            <p:spPr>
              <a:xfrm>
                <a:off x="38100" y="60325"/>
                <a:ext cx="736600" cy="396875"/>
              </a:xfrm>
              <a:prstGeom prst="rect">
                <a:avLst/>
              </a:prstGeom>
            </p:spPr>
            <p:txBody>
              <a:bodyPr lIns="35527" tIns="35527" rIns="35527" bIns="35527" rtlCol="0" anchor="ctr"/>
              <a:lstStyle/>
              <a:p>
                <a:pPr algn="ctr">
                  <a:lnSpc>
                    <a:spcPts val="2595"/>
                  </a:lnSpc>
                </a:pPr>
                <a:endParaRPr/>
              </a:p>
            </p:txBody>
          </p:sp>
        </p:grpSp>
        <p:sp>
          <p:nvSpPr>
            <p:cNvPr id="27" name="Freeform 27"/>
            <p:cNvSpPr/>
            <p:nvPr/>
          </p:nvSpPr>
          <p:spPr>
            <a:xfrm>
              <a:off x="9653838" y="5079487"/>
              <a:ext cx="1051725" cy="999139"/>
            </a:xfrm>
            <a:custGeom>
              <a:avLst/>
              <a:gdLst/>
              <a:ahLst/>
              <a:cxnLst/>
              <a:rect l="l" t="t" r="r" b="b"/>
              <a:pathLst>
                <a:path w="1051725" h="999139">
                  <a:moveTo>
                    <a:pt x="0" y="0"/>
                  </a:moveTo>
                  <a:lnTo>
                    <a:pt x="1051724" y="0"/>
                  </a:lnTo>
                  <a:lnTo>
                    <a:pt x="1051724" y="999138"/>
                  </a:lnTo>
                  <a:lnTo>
                    <a:pt x="0" y="9991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8" name="Freeform 28"/>
            <p:cNvSpPr/>
            <p:nvPr/>
          </p:nvSpPr>
          <p:spPr>
            <a:xfrm>
              <a:off x="7691954" y="4884972"/>
              <a:ext cx="522771" cy="426712"/>
            </a:xfrm>
            <a:custGeom>
              <a:avLst/>
              <a:gdLst/>
              <a:ahLst/>
              <a:cxnLst/>
              <a:rect l="l" t="t" r="r" b="b"/>
              <a:pathLst>
                <a:path w="522771" h="426712">
                  <a:moveTo>
                    <a:pt x="0" y="0"/>
                  </a:moveTo>
                  <a:lnTo>
                    <a:pt x="522772" y="0"/>
                  </a:lnTo>
                  <a:lnTo>
                    <a:pt x="522772" y="426712"/>
                  </a:lnTo>
                  <a:lnTo>
                    <a:pt x="0" y="426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29" name="Freeform 29"/>
            <p:cNvSpPr/>
            <p:nvPr/>
          </p:nvSpPr>
          <p:spPr>
            <a:xfrm>
              <a:off x="7691954" y="5406283"/>
              <a:ext cx="522771" cy="426712"/>
            </a:xfrm>
            <a:custGeom>
              <a:avLst/>
              <a:gdLst/>
              <a:ahLst/>
              <a:cxnLst/>
              <a:rect l="l" t="t" r="r" b="b"/>
              <a:pathLst>
                <a:path w="522771" h="426712">
                  <a:moveTo>
                    <a:pt x="0" y="0"/>
                  </a:moveTo>
                  <a:lnTo>
                    <a:pt x="522772" y="0"/>
                  </a:lnTo>
                  <a:lnTo>
                    <a:pt x="522772" y="426712"/>
                  </a:lnTo>
                  <a:lnTo>
                    <a:pt x="0" y="426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30" name="AutoShape 30"/>
            <p:cNvSpPr/>
            <p:nvPr/>
          </p:nvSpPr>
          <p:spPr>
            <a:xfrm>
              <a:off x="8261648" y="5065660"/>
              <a:ext cx="859323" cy="6819"/>
            </a:xfrm>
            <a:prstGeom prst="line">
              <a:avLst/>
            </a:prstGeom>
            <a:ln w="12897" cap="flat">
              <a:solidFill>
                <a:srgbClr val="F2F2F2"/>
              </a:solidFill>
              <a:prstDash val="solid"/>
              <a:headEnd type="oval" w="lg" len="lg"/>
              <a:tailEnd type="oval" w="lg" len="lg"/>
            </a:ln>
          </p:spPr>
          <p:txBody>
            <a:bodyPr/>
            <a:lstStyle/>
            <a:p>
              <a:endParaRPr lang="en-PH"/>
            </a:p>
          </p:txBody>
        </p:sp>
        <p:sp>
          <p:nvSpPr>
            <p:cNvPr id="31" name="AutoShape 31"/>
            <p:cNvSpPr/>
            <p:nvPr/>
          </p:nvSpPr>
          <p:spPr>
            <a:xfrm>
              <a:off x="8261648" y="5579056"/>
              <a:ext cx="859323" cy="6819"/>
            </a:xfrm>
            <a:prstGeom prst="line">
              <a:avLst/>
            </a:prstGeom>
            <a:ln w="12897" cap="flat">
              <a:solidFill>
                <a:srgbClr val="F2F2F2"/>
              </a:solidFill>
              <a:prstDash val="solid"/>
              <a:headEnd type="oval" w="lg" len="lg"/>
              <a:tailEnd type="none" w="sm" len="sm"/>
            </a:ln>
          </p:spPr>
          <p:txBody>
            <a:bodyPr/>
            <a:lstStyle/>
            <a:p>
              <a:endParaRPr lang="en-PH"/>
            </a:p>
          </p:txBody>
        </p:sp>
        <p:sp>
          <p:nvSpPr>
            <p:cNvPr id="32" name="AutoShape 32"/>
            <p:cNvSpPr/>
            <p:nvPr/>
          </p:nvSpPr>
          <p:spPr>
            <a:xfrm>
              <a:off x="9113908" y="5079486"/>
              <a:ext cx="56" cy="1112177"/>
            </a:xfrm>
            <a:prstGeom prst="line">
              <a:avLst/>
            </a:prstGeom>
            <a:ln w="12897" cap="flat">
              <a:solidFill>
                <a:srgbClr val="F2F2F2"/>
              </a:solidFill>
              <a:prstDash val="solid"/>
              <a:headEnd type="none" w="sm" len="sm"/>
              <a:tailEnd type="none" w="sm" len="sm"/>
            </a:ln>
          </p:spPr>
          <p:txBody>
            <a:bodyPr/>
            <a:lstStyle/>
            <a:p>
              <a:endParaRPr lang="en-PH"/>
            </a:p>
          </p:txBody>
        </p:sp>
        <p:sp>
          <p:nvSpPr>
            <p:cNvPr id="33" name="AutoShape 33"/>
            <p:cNvSpPr/>
            <p:nvPr/>
          </p:nvSpPr>
          <p:spPr>
            <a:xfrm flipV="1">
              <a:off x="9121027" y="5582466"/>
              <a:ext cx="527302" cy="3409"/>
            </a:xfrm>
            <a:prstGeom prst="line">
              <a:avLst/>
            </a:prstGeom>
            <a:ln w="12897" cap="flat">
              <a:solidFill>
                <a:srgbClr val="F2F2F2"/>
              </a:solidFill>
              <a:prstDash val="solid"/>
              <a:headEnd type="none" w="sm" len="sm"/>
              <a:tailEnd type="none" w="sm" len="sm"/>
            </a:ln>
          </p:spPr>
          <p:txBody>
            <a:bodyPr/>
            <a:lstStyle/>
            <a:p>
              <a:endParaRPr lang="en-PH"/>
            </a:p>
          </p:txBody>
        </p:sp>
        <p:grpSp>
          <p:nvGrpSpPr>
            <p:cNvPr id="34" name="Group 34"/>
            <p:cNvGrpSpPr/>
            <p:nvPr/>
          </p:nvGrpSpPr>
          <p:grpSpPr>
            <a:xfrm>
              <a:off x="6761520" y="4297907"/>
              <a:ext cx="4601697" cy="3019864"/>
              <a:chOff x="0" y="0"/>
              <a:chExt cx="812800" cy="533400"/>
            </a:xfrm>
          </p:grpSpPr>
          <p:sp>
            <p:nvSpPr>
              <p:cNvPr id="35" name="Freeform 35"/>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19D97"/>
              </a:solidFill>
            </p:spPr>
            <p:txBody>
              <a:bodyPr/>
              <a:lstStyle/>
              <a:p>
                <a:endParaRPr lang="en-PH"/>
              </a:p>
            </p:txBody>
          </p:sp>
          <p:sp>
            <p:nvSpPr>
              <p:cNvPr id="36" name="TextBox 36"/>
              <p:cNvSpPr txBox="1"/>
              <p:nvPr/>
            </p:nvSpPr>
            <p:spPr>
              <a:xfrm>
                <a:off x="38100" y="60325"/>
                <a:ext cx="736600" cy="396875"/>
              </a:xfrm>
              <a:prstGeom prst="rect">
                <a:avLst/>
              </a:prstGeom>
            </p:spPr>
            <p:txBody>
              <a:bodyPr lIns="35527" tIns="35527" rIns="35527" bIns="35527" rtlCol="0" anchor="ctr"/>
              <a:lstStyle/>
              <a:p>
                <a:pPr algn="ctr">
                  <a:lnSpc>
                    <a:spcPts val="2595"/>
                  </a:lnSpc>
                </a:pPr>
                <a:endParaRPr/>
              </a:p>
            </p:txBody>
          </p:sp>
        </p:grpSp>
        <p:sp>
          <p:nvSpPr>
            <p:cNvPr id="37" name="AutoShape 37"/>
            <p:cNvSpPr/>
            <p:nvPr/>
          </p:nvSpPr>
          <p:spPr>
            <a:xfrm>
              <a:off x="4789791" y="1684539"/>
              <a:ext cx="3471816" cy="2454905"/>
            </a:xfrm>
            <a:prstGeom prst="line">
              <a:avLst/>
            </a:prstGeom>
            <a:ln w="38691" cap="flat">
              <a:solidFill>
                <a:srgbClr val="3F4042"/>
              </a:solidFill>
              <a:prstDash val="solid"/>
              <a:headEnd type="none" w="sm" len="sm"/>
              <a:tailEnd type="none" w="sm" len="sm"/>
            </a:ln>
          </p:spPr>
          <p:txBody>
            <a:bodyPr/>
            <a:lstStyle/>
            <a:p>
              <a:endParaRPr lang="en-PH"/>
            </a:p>
          </p:txBody>
        </p:sp>
        <p:sp>
          <p:nvSpPr>
            <p:cNvPr id="38" name="AutoShape 38"/>
            <p:cNvSpPr/>
            <p:nvPr/>
          </p:nvSpPr>
          <p:spPr>
            <a:xfrm flipH="1">
              <a:off x="10057071" y="1799626"/>
              <a:ext cx="2385101" cy="2339819"/>
            </a:xfrm>
            <a:prstGeom prst="line">
              <a:avLst/>
            </a:prstGeom>
            <a:ln w="38691" cap="flat">
              <a:solidFill>
                <a:srgbClr val="3F4042"/>
              </a:solidFill>
              <a:prstDash val="solid"/>
              <a:headEnd type="none" w="sm" len="sm"/>
              <a:tailEnd type="none" w="sm" len="sm"/>
            </a:ln>
          </p:spPr>
          <p:txBody>
            <a:bodyPr/>
            <a:lstStyle/>
            <a:p>
              <a:endParaRPr lang="en-PH"/>
            </a:p>
          </p:txBody>
        </p:sp>
        <p:sp>
          <p:nvSpPr>
            <p:cNvPr id="39" name="AutoShape 39"/>
            <p:cNvSpPr/>
            <p:nvPr/>
          </p:nvSpPr>
          <p:spPr>
            <a:xfrm flipH="1">
              <a:off x="5440527" y="1624976"/>
              <a:ext cx="6103913" cy="0"/>
            </a:xfrm>
            <a:prstGeom prst="line">
              <a:avLst/>
            </a:prstGeom>
            <a:ln w="38691" cap="flat">
              <a:solidFill>
                <a:srgbClr val="3F4042"/>
              </a:solidFill>
              <a:prstDash val="solid"/>
              <a:headEnd type="none" w="sm" len="sm"/>
              <a:tailEnd type="none" w="sm" len="sm"/>
            </a:ln>
          </p:spPr>
          <p:txBody>
            <a:bodyPr/>
            <a:lstStyle/>
            <a:p>
              <a:endParaRPr lang="en-PH"/>
            </a:p>
          </p:txBody>
        </p:sp>
        <p:sp>
          <p:nvSpPr>
            <p:cNvPr id="40" name="Freeform 40"/>
            <p:cNvSpPr/>
            <p:nvPr/>
          </p:nvSpPr>
          <p:spPr>
            <a:xfrm>
              <a:off x="1148809" y="612015"/>
              <a:ext cx="2406530" cy="2577274"/>
            </a:xfrm>
            <a:custGeom>
              <a:avLst/>
              <a:gdLst/>
              <a:ahLst/>
              <a:cxnLst/>
              <a:rect l="l" t="t" r="r" b="b"/>
              <a:pathLst>
                <a:path w="2406530" h="2577274">
                  <a:moveTo>
                    <a:pt x="0" y="0"/>
                  </a:moveTo>
                  <a:lnTo>
                    <a:pt x="2406530" y="0"/>
                  </a:lnTo>
                  <a:lnTo>
                    <a:pt x="2406530" y="2577274"/>
                  </a:lnTo>
                  <a:lnTo>
                    <a:pt x="0" y="25772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41" name="Freeform 41"/>
            <p:cNvSpPr/>
            <p:nvPr/>
          </p:nvSpPr>
          <p:spPr>
            <a:xfrm>
              <a:off x="13158668" y="315582"/>
              <a:ext cx="2406530" cy="2577274"/>
            </a:xfrm>
            <a:custGeom>
              <a:avLst/>
              <a:gdLst/>
              <a:ahLst/>
              <a:cxnLst/>
              <a:rect l="l" t="t" r="r" b="b"/>
              <a:pathLst>
                <a:path w="2406530" h="2577274">
                  <a:moveTo>
                    <a:pt x="0" y="0"/>
                  </a:moveTo>
                  <a:lnTo>
                    <a:pt x="2406530" y="0"/>
                  </a:lnTo>
                  <a:lnTo>
                    <a:pt x="2406530" y="2577274"/>
                  </a:lnTo>
                  <a:lnTo>
                    <a:pt x="0" y="25772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42" name="Freeform 42"/>
            <p:cNvSpPr/>
            <p:nvPr/>
          </p:nvSpPr>
          <p:spPr>
            <a:xfrm>
              <a:off x="7925320" y="4368214"/>
              <a:ext cx="2366797" cy="2534722"/>
            </a:xfrm>
            <a:custGeom>
              <a:avLst/>
              <a:gdLst/>
              <a:ahLst/>
              <a:cxnLst/>
              <a:rect l="l" t="t" r="r" b="b"/>
              <a:pathLst>
                <a:path w="2366797" h="2534722">
                  <a:moveTo>
                    <a:pt x="0" y="0"/>
                  </a:moveTo>
                  <a:lnTo>
                    <a:pt x="2366797" y="0"/>
                  </a:lnTo>
                  <a:lnTo>
                    <a:pt x="2366797" y="2534722"/>
                  </a:lnTo>
                  <a:lnTo>
                    <a:pt x="0" y="25347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43" name="Freeform 43"/>
            <p:cNvSpPr/>
            <p:nvPr/>
          </p:nvSpPr>
          <p:spPr>
            <a:xfrm>
              <a:off x="3645063" y="1335240"/>
              <a:ext cx="1795464" cy="349299"/>
            </a:xfrm>
            <a:custGeom>
              <a:avLst/>
              <a:gdLst/>
              <a:ahLst/>
              <a:cxnLst/>
              <a:rect l="l" t="t" r="r" b="b"/>
              <a:pathLst>
                <a:path w="1795464" h="349299">
                  <a:moveTo>
                    <a:pt x="0" y="0"/>
                  </a:moveTo>
                  <a:lnTo>
                    <a:pt x="1795464" y="0"/>
                  </a:lnTo>
                  <a:lnTo>
                    <a:pt x="1795464" y="349299"/>
                  </a:lnTo>
                  <a:lnTo>
                    <a:pt x="0" y="3492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44" name="Freeform 44"/>
            <p:cNvSpPr/>
            <p:nvPr/>
          </p:nvSpPr>
          <p:spPr>
            <a:xfrm>
              <a:off x="11544440" y="1450326"/>
              <a:ext cx="1795464" cy="349299"/>
            </a:xfrm>
            <a:custGeom>
              <a:avLst/>
              <a:gdLst/>
              <a:ahLst/>
              <a:cxnLst/>
              <a:rect l="l" t="t" r="r" b="b"/>
              <a:pathLst>
                <a:path w="1795464" h="349299">
                  <a:moveTo>
                    <a:pt x="0" y="0"/>
                  </a:moveTo>
                  <a:lnTo>
                    <a:pt x="1795464" y="0"/>
                  </a:lnTo>
                  <a:lnTo>
                    <a:pt x="1795464" y="349300"/>
                  </a:lnTo>
                  <a:lnTo>
                    <a:pt x="0" y="3493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45" name="Freeform 45"/>
            <p:cNvSpPr/>
            <p:nvPr/>
          </p:nvSpPr>
          <p:spPr>
            <a:xfrm>
              <a:off x="8261607" y="3964795"/>
              <a:ext cx="1795464" cy="349299"/>
            </a:xfrm>
            <a:custGeom>
              <a:avLst/>
              <a:gdLst/>
              <a:ahLst/>
              <a:cxnLst/>
              <a:rect l="l" t="t" r="r" b="b"/>
              <a:pathLst>
                <a:path w="1795464" h="349299">
                  <a:moveTo>
                    <a:pt x="0" y="0"/>
                  </a:moveTo>
                  <a:lnTo>
                    <a:pt x="1795464" y="0"/>
                  </a:lnTo>
                  <a:lnTo>
                    <a:pt x="1795464" y="349299"/>
                  </a:lnTo>
                  <a:lnTo>
                    <a:pt x="0" y="3492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46" name="TextBox 46"/>
            <p:cNvSpPr txBox="1"/>
            <p:nvPr/>
          </p:nvSpPr>
          <p:spPr>
            <a:xfrm>
              <a:off x="612137" y="3330420"/>
              <a:ext cx="3625983" cy="923423"/>
            </a:xfrm>
            <a:prstGeom prst="rect">
              <a:avLst/>
            </a:prstGeom>
          </p:spPr>
          <p:txBody>
            <a:bodyPr lIns="0" tIns="0" rIns="0" bIns="0" rtlCol="0" anchor="t">
              <a:spAutoFit/>
            </a:bodyPr>
            <a:lstStyle/>
            <a:p>
              <a:pPr algn="ctr">
                <a:lnSpc>
                  <a:spcPts val="2873"/>
                </a:lnSpc>
              </a:pPr>
              <a:r>
                <a:rPr lang="en-US" sz="2052">
                  <a:solidFill>
                    <a:srgbClr val="000000"/>
                  </a:solidFill>
                  <a:latin typeface="Open Sans"/>
                  <a:ea typeface="Open Sans"/>
                  <a:cs typeface="Open Sans"/>
                  <a:sym typeface="Open Sans"/>
                </a:rPr>
                <a:t>Local Area Network (LAN)</a:t>
              </a:r>
            </a:p>
          </p:txBody>
        </p:sp>
        <p:sp>
          <p:nvSpPr>
            <p:cNvPr id="47" name="TextBox 47"/>
            <p:cNvSpPr txBox="1"/>
            <p:nvPr/>
          </p:nvSpPr>
          <p:spPr>
            <a:xfrm>
              <a:off x="12753789" y="3041372"/>
              <a:ext cx="3625983" cy="923423"/>
            </a:xfrm>
            <a:prstGeom prst="rect">
              <a:avLst/>
            </a:prstGeom>
          </p:spPr>
          <p:txBody>
            <a:bodyPr lIns="0" tIns="0" rIns="0" bIns="0" rtlCol="0" anchor="t">
              <a:spAutoFit/>
            </a:bodyPr>
            <a:lstStyle/>
            <a:p>
              <a:pPr algn="ctr">
                <a:lnSpc>
                  <a:spcPts val="2873"/>
                </a:lnSpc>
              </a:pPr>
              <a:r>
                <a:rPr lang="en-US" sz="2052">
                  <a:solidFill>
                    <a:srgbClr val="000000"/>
                  </a:solidFill>
                  <a:latin typeface="Open Sans"/>
                  <a:ea typeface="Open Sans"/>
                  <a:cs typeface="Open Sans"/>
                  <a:sym typeface="Open Sans"/>
                </a:rPr>
                <a:t>Local Area Network (LAN)</a:t>
              </a:r>
            </a:p>
          </p:txBody>
        </p:sp>
      </p:grpSp>
      <p:sp>
        <p:nvSpPr>
          <p:cNvPr id="48" name="TextBox 48"/>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AutoShape 3"/>
          <p:cNvSpPr/>
          <p:nvPr/>
        </p:nvSpPr>
        <p:spPr>
          <a:xfrm flipV="1">
            <a:off x="246002" y="2211478"/>
            <a:ext cx="11449083" cy="0"/>
          </a:xfrm>
          <a:prstGeom prst="line">
            <a:avLst/>
          </a:prstGeom>
          <a:ln w="66675" cap="rnd">
            <a:solidFill>
              <a:srgbClr val="FF1495"/>
            </a:solidFill>
            <a:prstDash val="solid"/>
            <a:headEnd type="none" w="sm" len="sm"/>
            <a:tailEnd type="oval" w="lg" len="lg"/>
          </a:ln>
        </p:spPr>
        <p:txBody>
          <a:bodyPr/>
          <a:lstStyle/>
          <a:p>
            <a:endParaRPr lang="en-PH"/>
          </a:p>
        </p:txBody>
      </p:sp>
      <p:grpSp>
        <p:nvGrpSpPr>
          <p:cNvPr id="4" name="Group 4"/>
          <p:cNvGrpSpPr/>
          <p:nvPr/>
        </p:nvGrpSpPr>
        <p:grpSpPr>
          <a:xfrm>
            <a:off x="0" y="-36799"/>
            <a:ext cx="9251830" cy="1065499"/>
            <a:chOff x="0" y="0"/>
            <a:chExt cx="3442595" cy="396471"/>
          </a:xfrm>
        </p:grpSpPr>
        <p:sp>
          <p:nvSpPr>
            <p:cNvPr id="5" name="Freeform 5"/>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7" name="Freeform 7"/>
          <p:cNvSpPr/>
          <p:nvPr/>
        </p:nvSpPr>
        <p:spPr>
          <a:xfrm>
            <a:off x="6836855" y="4258244"/>
            <a:ext cx="5679789" cy="6472694"/>
          </a:xfrm>
          <a:custGeom>
            <a:avLst/>
            <a:gdLst/>
            <a:ahLst/>
            <a:cxnLst/>
            <a:rect l="l" t="t" r="r" b="b"/>
            <a:pathLst>
              <a:path w="5679789" h="6472694">
                <a:moveTo>
                  <a:pt x="0" y="0"/>
                </a:moveTo>
                <a:lnTo>
                  <a:pt x="5679789" y="0"/>
                </a:lnTo>
                <a:lnTo>
                  <a:pt x="5679789" y="6472694"/>
                </a:lnTo>
                <a:lnTo>
                  <a:pt x="0" y="64726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8" name="Freeform 8"/>
          <p:cNvSpPr/>
          <p:nvPr/>
        </p:nvSpPr>
        <p:spPr>
          <a:xfrm rot="-997591">
            <a:off x="8071245" y="4782812"/>
            <a:ext cx="1313941" cy="1038013"/>
          </a:xfrm>
          <a:custGeom>
            <a:avLst/>
            <a:gdLst/>
            <a:ahLst/>
            <a:cxnLst/>
            <a:rect l="l" t="t" r="r" b="b"/>
            <a:pathLst>
              <a:path w="1313941" h="1038013">
                <a:moveTo>
                  <a:pt x="0" y="0"/>
                </a:moveTo>
                <a:lnTo>
                  <a:pt x="1313940" y="0"/>
                </a:lnTo>
                <a:lnTo>
                  <a:pt x="1313940" y="1038013"/>
                </a:lnTo>
                <a:lnTo>
                  <a:pt x="0" y="10380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9" name="TextBox 9"/>
          <p:cNvSpPr txBox="1"/>
          <p:nvPr/>
        </p:nvSpPr>
        <p:spPr>
          <a:xfrm>
            <a:off x="246002" y="1460590"/>
            <a:ext cx="1223564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Cell Phone Network</a:t>
            </a:r>
          </a:p>
        </p:txBody>
      </p:sp>
      <p:sp>
        <p:nvSpPr>
          <p:cNvPr id="10" name="TextBox 10"/>
          <p:cNvSpPr txBox="1"/>
          <p:nvPr/>
        </p:nvSpPr>
        <p:spPr>
          <a:xfrm>
            <a:off x="246002" y="2311481"/>
            <a:ext cx="17602654" cy="21145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Users of mobile-capable devices have an alternative method to access the internet through mobile companies that function as ISPs. Using suitable software, the mobile phone communicates with a regular cell tower, allowing access to the wireless phone network, subsequently establishing a connection to the internet.</a:t>
            </a:r>
          </a:p>
        </p:txBody>
      </p:sp>
      <p:sp>
        <p:nvSpPr>
          <p:cNvPr id="11" name="TextBox 11"/>
          <p:cNvSpPr txBox="1"/>
          <p:nvPr/>
        </p:nvSpPr>
        <p:spPr>
          <a:xfrm>
            <a:off x="172815" y="148704"/>
            <a:ext cx="8628588" cy="684969"/>
          </a:xfrm>
          <a:prstGeom prst="rect">
            <a:avLst/>
          </a:prstGeom>
        </p:spPr>
        <p:txBody>
          <a:bodyPr lIns="0" tIns="0" rIns="0" bIns="0" rtlCol="0" anchor="t">
            <a:spAutoFit/>
          </a:bodyPr>
          <a:lstStyle/>
          <a:p>
            <a:pPr marL="0" lvl="0" indent="0" algn="l">
              <a:lnSpc>
                <a:spcPts val="5030"/>
              </a:lnSpc>
              <a:spcBef>
                <a:spcPct val="0"/>
              </a:spcBef>
            </a:pPr>
            <a:r>
              <a:rPr lang="en-US" sz="4491" b="1" spc="-134">
                <a:solidFill>
                  <a:srgbClr val="FFFFFF"/>
                </a:solidFill>
                <a:latin typeface="Poppins Bold"/>
                <a:ea typeface="Poppins Bold"/>
                <a:cs typeface="Poppins Bold"/>
                <a:sym typeface="Poppins Bold"/>
              </a:rPr>
              <a:t>2.6 Architecture of the Internet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691934"/>
            <a:ext cx="622306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1 - The World Wide Web</a:t>
            </a:r>
          </a:p>
        </p:txBody>
      </p:sp>
      <p:sp>
        <p:nvSpPr>
          <p:cNvPr id="8" name="AutoShape 8"/>
          <p:cNvSpPr/>
          <p:nvPr/>
        </p:nvSpPr>
        <p:spPr>
          <a:xfrm flipV="1">
            <a:off x="402046" y="2442822"/>
            <a:ext cx="6532307" cy="0"/>
          </a:xfrm>
          <a:prstGeom prst="line">
            <a:avLst/>
          </a:prstGeom>
          <a:ln w="66675" cap="rnd">
            <a:solidFill>
              <a:srgbClr val="019D97"/>
            </a:solidFill>
            <a:prstDash val="solid"/>
            <a:headEnd type="none" w="sm" len="sm"/>
            <a:tailEnd type="oval" w="lg" len="lg"/>
          </a:ln>
        </p:spPr>
        <p:txBody>
          <a:bodyPr/>
          <a:lstStyle/>
          <a:p>
            <a:endParaRPr lang="en-PH"/>
          </a:p>
        </p:txBody>
      </p:sp>
      <p:sp>
        <p:nvSpPr>
          <p:cNvPr id="9" name="Freeform 9"/>
          <p:cNvSpPr/>
          <p:nvPr/>
        </p:nvSpPr>
        <p:spPr>
          <a:xfrm>
            <a:off x="6436532" y="4891488"/>
            <a:ext cx="4777099" cy="4880816"/>
          </a:xfrm>
          <a:custGeom>
            <a:avLst/>
            <a:gdLst/>
            <a:ahLst/>
            <a:cxnLst/>
            <a:rect l="l" t="t" r="r" b="b"/>
            <a:pathLst>
              <a:path w="4777099" h="4880816">
                <a:moveTo>
                  <a:pt x="0" y="0"/>
                </a:moveTo>
                <a:lnTo>
                  <a:pt x="4777099" y="0"/>
                </a:lnTo>
                <a:lnTo>
                  <a:pt x="4777099" y="4880816"/>
                </a:lnTo>
                <a:lnTo>
                  <a:pt x="0" y="4880816"/>
                </a:lnTo>
                <a:lnTo>
                  <a:pt x="0" y="0"/>
                </a:lnTo>
                <a:close/>
              </a:path>
            </a:pathLst>
          </a:custGeom>
          <a:blipFill>
            <a:blip r:embed="rId8"/>
            <a:stretch>
              <a:fillRect/>
            </a:stretch>
          </a:blipFill>
        </p:spPr>
        <p:txBody>
          <a:bodyPr/>
          <a:lstStyle/>
          <a:p>
            <a:endParaRPr lang="en-PH"/>
          </a:p>
        </p:txBody>
      </p:sp>
      <p:sp>
        <p:nvSpPr>
          <p:cNvPr id="10" name="TextBox 10"/>
          <p:cNvSpPr txBox="1"/>
          <p:nvPr/>
        </p:nvSpPr>
        <p:spPr>
          <a:xfrm>
            <a:off x="624700" y="336422"/>
            <a:ext cx="8022453" cy="442020"/>
          </a:xfrm>
          <a:prstGeom prst="rect">
            <a:avLst/>
          </a:prstGeom>
        </p:spPr>
        <p:txBody>
          <a:bodyPr lIns="0" tIns="0" rIns="0" bIns="0" rtlCol="0" anchor="t">
            <a:spAutoFit/>
          </a:bodyPr>
          <a:lstStyle/>
          <a:p>
            <a:pPr marL="0" lvl="0" indent="0" algn="l">
              <a:lnSpc>
                <a:spcPts val="3297"/>
              </a:lnSpc>
              <a:spcBef>
                <a:spcPct val="0"/>
              </a:spcBef>
            </a:pPr>
            <a:r>
              <a:rPr lang="en-US" sz="2944" b="1" spc="-88">
                <a:solidFill>
                  <a:srgbClr val="FFFFFF"/>
                </a:solidFill>
                <a:latin typeface="Poppins Bold"/>
                <a:ea typeface="Poppins Bold"/>
                <a:cs typeface="Poppins Bold"/>
                <a:sym typeface="Poppins Bold"/>
              </a:rPr>
              <a:t>2.7 Internet-Based Applications</a:t>
            </a:r>
          </a:p>
        </p:txBody>
      </p:sp>
      <p:sp>
        <p:nvSpPr>
          <p:cNvPr id="11" name="TextBox 11"/>
          <p:cNvSpPr txBox="1"/>
          <p:nvPr/>
        </p:nvSpPr>
        <p:spPr>
          <a:xfrm>
            <a:off x="402046" y="2694896"/>
            <a:ext cx="15535980" cy="15811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The World Wide Web is not the internet. </a:t>
            </a:r>
          </a:p>
          <a:p>
            <a:pPr algn="l">
              <a:lnSpc>
                <a:spcPts val="4200"/>
              </a:lnSpc>
            </a:pPr>
            <a:endParaRPr lang="en-US" sz="3000">
              <a:solidFill>
                <a:srgbClr val="000000"/>
              </a:solidFill>
              <a:latin typeface="Open Sans"/>
              <a:ea typeface="Open Sans"/>
              <a:cs typeface="Open Sans"/>
              <a:sym typeface="Open Sans"/>
            </a:endParaRPr>
          </a:p>
          <a:p>
            <a:pPr algn="l">
              <a:lnSpc>
                <a:spcPts val="4200"/>
              </a:lnSpc>
              <a:spcBef>
                <a:spcPct val="0"/>
              </a:spcBef>
            </a:pPr>
            <a:r>
              <a:rPr lang="en-US" sz="3000">
                <a:solidFill>
                  <a:srgbClr val="000000"/>
                </a:solidFill>
                <a:latin typeface="Open Sans"/>
                <a:ea typeface="Open Sans"/>
                <a:cs typeface="Open Sans"/>
                <a:sym typeface="Open Sans"/>
              </a:rPr>
              <a:t>The World Wide Web (WWW) is an application accessible over the internet.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243" y="2442821"/>
            <a:ext cx="5637776" cy="33338"/>
          </a:xfrm>
          <a:prstGeom prst="line">
            <a:avLst/>
          </a:prstGeom>
          <a:ln w="66675" cap="rnd">
            <a:solidFill>
              <a:srgbClr val="019D97"/>
            </a:solidFill>
            <a:prstDash val="solid"/>
            <a:headEnd type="none" w="sm" len="sm"/>
            <a:tailEnd type="oval" w="lg" len="lg"/>
          </a:ln>
        </p:spPr>
        <p:txBody>
          <a:bodyPr/>
          <a:lstStyle/>
          <a:p>
            <a:endParaRPr lang="en-PH"/>
          </a:p>
        </p:txBody>
      </p:sp>
      <p:sp>
        <p:nvSpPr>
          <p:cNvPr id="8" name="Freeform 8"/>
          <p:cNvSpPr/>
          <p:nvPr/>
        </p:nvSpPr>
        <p:spPr>
          <a:xfrm>
            <a:off x="4101805" y="4490580"/>
            <a:ext cx="9802408" cy="5489349"/>
          </a:xfrm>
          <a:custGeom>
            <a:avLst/>
            <a:gdLst/>
            <a:ahLst/>
            <a:cxnLst/>
            <a:rect l="l" t="t" r="r" b="b"/>
            <a:pathLst>
              <a:path w="9802408" h="5489349">
                <a:moveTo>
                  <a:pt x="0" y="0"/>
                </a:moveTo>
                <a:lnTo>
                  <a:pt x="9802409" y="0"/>
                </a:lnTo>
                <a:lnTo>
                  <a:pt x="9802409" y="5489348"/>
                </a:lnTo>
                <a:lnTo>
                  <a:pt x="0" y="54893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9" name="Freeform 9"/>
          <p:cNvSpPr/>
          <p:nvPr/>
        </p:nvSpPr>
        <p:spPr>
          <a:xfrm>
            <a:off x="11610484" y="6803977"/>
            <a:ext cx="547079" cy="581999"/>
          </a:xfrm>
          <a:custGeom>
            <a:avLst/>
            <a:gdLst/>
            <a:ahLst/>
            <a:cxnLst/>
            <a:rect l="l" t="t" r="r" b="b"/>
            <a:pathLst>
              <a:path w="547079" h="581999">
                <a:moveTo>
                  <a:pt x="0" y="0"/>
                </a:moveTo>
                <a:lnTo>
                  <a:pt x="547078" y="0"/>
                </a:lnTo>
                <a:lnTo>
                  <a:pt x="547078" y="581998"/>
                </a:lnTo>
                <a:lnTo>
                  <a:pt x="0" y="5819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0" name="Freeform 10"/>
          <p:cNvSpPr/>
          <p:nvPr/>
        </p:nvSpPr>
        <p:spPr>
          <a:xfrm>
            <a:off x="10835670" y="4826861"/>
            <a:ext cx="293683" cy="633279"/>
          </a:xfrm>
          <a:custGeom>
            <a:avLst/>
            <a:gdLst/>
            <a:ahLst/>
            <a:cxnLst/>
            <a:rect l="l" t="t" r="r" b="b"/>
            <a:pathLst>
              <a:path w="293683" h="633279">
                <a:moveTo>
                  <a:pt x="0" y="0"/>
                </a:moveTo>
                <a:lnTo>
                  <a:pt x="293683" y="0"/>
                </a:lnTo>
                <a:lnTo>
                  <a:pt x="293683" y="633278"/>
                </a:lnTo>
                <a:lnTo>
                  <a:pt x="0" y="633278"/>
                </a:lnTo>
                <a:lnTo>
                  <a:pt x="0" y="0"/>
                </a:lnTo>
                <a:close/>
              </a:path>
            </a:pathLst>
          </a:custGeom>
          <a:blipFill>
            <a:blip r:embed="rId12"/>
            <a:stretch>
              <a:fillRect/>
            </a:stretch>
          </a:blipFill>
        </p:spPr>
        <p:txBody>
          <a:bodyPr/>
          <a:lstStyle/>
          <a:p>
            <a:endParaRPr lang="en-PH"/>
          </a:p>
        </p:txBody>
      </p:sp>
      <p:sp>
        <p:nvSpPr>
          <p:cNvPr id="11" name="Freeform 11"/>
          <p:cNvSpPr/>
          <p:nvPr/>
        </p:nvSpPr>
        <p:spPr>
          <a:xfrm>
            <a:off x="7733828" y="4490580"/>
            <a:ext cx="293683" cy="633279"/>
          </a:xfrm>
          <a:custGeom>
            <a:avLst/>
            <a:gdLst/>
            <a:ahLst/>
            <a:cxnLst/>
            <a:rect l="l" t="t" r="r" b="b"/>
            <a:pathLst>
              <a:path w="293683" h="633279">
                <a:moveTo>
                  <a:pt x="0" y="0"/>
                </a:moveTo>
                <a:lnTo>
                  <a:pt x="293683" y="0"/>
                </a:lnTo>
                <a:lnTo>
                  <a:pt x="293683" y="633279"/>
                </a:lnTo>
                <a:lnTo>
                  <a:pt x="0" y="633279"/>
                </a:lnTo>
                <a:lnTo>
                  <a:pt x="0" y="0"/>
                </a:lnTo>
                <a:close/>
              </a:path>
            </a:pathLst>
          </a:custGeom>
          <a:blipFill>
            <a:blip r:embed="rId12"/>
            <a:stretch>
              <a:fillRect/>
            </a:stretch>
          </a:blipFill>
        </p:spPr>
        <p:txBody>
          <a:bodyPr/>
          <a:lstStyle/>
          <a:p>
            <a:endParaRPr lang="en-PH"/>
          </a:p>
        </p:txBody>
      </p:sp>
      <p:sp>
        <p:nvSpPr>
          <p:cNvPr id="12" name="Freeform 12"/>
          <p:cNvSpPr/>
          <p:nvPr/>
        </p:nvSpPr>
        <p:spPr>
          <a:xfrm>
            <a:off x="5156367" y="4612134"/>
            <a:ext cx="293683" cy="633279"/>
          </a:xfrm>
          <a:custGeom>
            <a:avLst/>
            <a:gdLst/>
            <a:ahLst/>
            <a:cxnLst/>
            <a:rect l="l" t="t" r="r" b="b"/>
            <a:pathLst>
              <a:path w="293683" h="633279">
                <a:moveTo>
                  <a:pt x="0" y="0"/>
                </a:moveTo>
                <a:lnTo>
                  <a:pt x="293683" y="0"/>
                </a:lnTo>
                <a:lnTo>
                  <a:pt x="293683" y="633279"/>
                </a:lnTo>
                <a:lnTo>
                  <a:pt x="0" y="633279"/>
                </a:lnTo>
                <a:lnTo>
                  <a:pt x="0" y="0"/>
                </a:lnTo>
                <a:close/>
              </a:path>
            </a:pathLst>
          </a:custGeom>
          <a:blipFill>
            <a:blip r:embed="rId12"/>
            <a:stretch>
              <a:fillRect/>
            </a:stretch>
          </a:blipFill>
        </p:spPr>
        <p:txBody>
          <a:bodyPr/>
          <a:lstStyle/>
          <a:p>
            <a:endParaRPr lang="en-PH"/>
          </a:p>
        </p:txBody>
      </p:sp>
      <p:sp>
        <p:nvSpPr>
          <p:cNvPr id="13" name="Freeform 13"/>
          <p:cNvSpPr/>
          <p:nvPr/>
        </p:nvSpPr>
        <p:spPr>
          <a:xfrm>
            <a:off x="6040216" y="5720756"/>
            <a:ext cx="293683" cy="633279"/>
          </a:xfrm>
          <a:custGeom>
            <a:avLst/>
            <a:gdLst/>
            <a:ahLst/>
            <a:cxnLst/>
            <a:rect l="l" t="t" r="r" b="b"/>
            <a:pathLst>
              <a:path w="293683" h="633279">
                <a:moveTo>
                  <a:pt x="0" y="0"/>
                </a:moveTo>
                <a:lnTo>
                  <a:pt x="293683" y="0"/>
                </a:lnTo>
                <a:lnTo>
                  <a:pt x="293683" y="633279"/>
                </a:lnTo>
                <a:lnTo>
                  <a:pt x="0" y="633279"/>
                </a:lnTo>
                <a:lnTo>
                  <a:pt x="0" y="0"/>
                </a:lnTo>
                <a:close/>
              </a:path>
            </a:pathLst>
          </a:custGeom>
          <a:blipFill>
            <a:blip r:embed="rId12"/>
            <a:stretch>
              <a:fillRect/>
            </a:stretch>
          </a:blipFill>
        </p:spPr>
        <p:txBody>
          <a:bodyPr/>
          <a:lstStyle/>
          <a:p>
            <a:endParaRPr lang="en-PH"/>
          </a:p>
        </p:txBody>
      </p:sp>
      <p:sp>
        <p:nvSpPr>
          <p:cNvPr id="14" name="Freeform 14"/>
          <p:cNvSpPr/>
          <p:nvPr/>
        </p:nvSpPr>
        <p:spPr>
          <a:xfrm>
            <a:off x="5450050" y="6170698"/>
            <a:ext cx="293683" cy="633279"/>
          </a:xfrm>
          <a:custGeom>
            <a:avLst/>
            <a:gdLst/>
            <a:ahLst/>
            <a:cxnLst/>
            <a:rect l="l" t="t" r="r" b="b"/>
            <a:pathLst>
              <a:path w="293683" h="633279">
                <a:moveTo>
                  <a:pt x="0" y="0"/>
                </a:moveTo>
                <a:lnTo>
                  <a:pt x="293683" y="0"/>
                </a:lnTo>
                <a:lnTo>
                  <a:pt x="293683" y="633279"/>
                </a:lnTo>
                <a:lnTo>
                  <a:pt x="0" y="633279"/>
                </a:lnTo>
                <a:lnTo>
                  <a:pt x="0" y="0"/>
                </a:lnTo>
                <a:close/>
              </a:path>
            </a:pathLst>
          </a:custGeom>
          <a:blipFill>
            <a:blip r:embed="rId12"/>
            <a:stretch>
              <a:fillRect/>
            </a:stretch>
          </a:blipFill>
        </p:spPr>
        <p:txBody>
          <a:bodyPr/>
          <a:lstStyle/>
          <a:p>
            <a:endParaRPr lang="en-PH"/>
          </a:p>
        </p:txBody>
      </p:sp>
      <p:sp>
        <p:nvSpPr>
          <p:cNvPr id="15" name="Freeform 15"/>
          <p:cNvSpPr/>
          <p:nvPr/>
        </p:nvSpPr>
        <p:spPr>
          <a:xfrm>
            <a:off x="7268128" y="7819124"/>
            <a:ext cx="293683" cy="633279"/>
          </a:xfrm>
          <a:custGeom>
            <a:avLst/>
            <a:gdLst/>
            <a:ahLst/>
            <a:cxnLst/>
            <a:rect l="l" t="t" r="r" b="b"/>
            <a:pathLst>
              <a:path w="293683" h="633279">
                <a:moveTo>
                  <a:pt x="0" y="0"/>
                </a:moveTo>
                <a:lnTo>
                  <a:pt x="293683" y="0"/>
                </a:lnTo>
                <a:lnTo>
                  <a:pt x="293683" y="633279"/>
                </a:lnTo>
                <a:lnTo>
                  <a:pt x="0" y="633279"/>
                </a:lnTo>
                <a:lnTo>
                  <a:pt x="0" y="0"/>
                </a:lnTo>
                <a:close/>
              </a:path>
            </a:pathLst>
          </a:custGeom>
          <a:blipFill>
            <a:blip r:embed="rId12"/>
            <a:stretch>
              <a:fillRect/>
            </a:stretch>
          </a:blipFill>
        </p:spPr>
        <p:txBody>
          <a:bodyPr/>
          <a:lstStyle/>
          <a:p>
            <a:endParaRPr lang="en-PH"/>
          </a:p>
        </p:txBody>
      </p:sp>
      <p:sp>
        <p:nvSpPr>
          <p:cNvPr id="16" name="Freeform 16"/>
          <p:cNvSpPr/>
          <p:nvPr/>
        </p:nvSpPr>
        <p:spPr>
          <a:xfrm>
            <a:off x="6865302" y="8625021"/>
            <a:ext cx="293683" cy="633279"/>
          </a:xfrm>
          <a:custGeom>
            <a:avLst/>
            <a:gdLst/>
            <a:ahLst/>
            <a:cxnLst/>
            <a:rect l="l" t="t" r="r" b="b"/>
            <a:pathLst>
              <a:path w="293683" h="633279">
                <a:moveTo>
                  <a:pt x="0" y="0"/>
                </a:moveTo>
                <a:lnTo>
                  <a:pt x="293683" y="0"/>
                </a:lnTo>
                <a:lnTo>
                  <a:pt x="293683" y="633279"/>
                </a:lnTo>
                <a:lnTo>
                  <a:pt x="0" y="633279"/>
                </a:lnTo>
                <a:lnTo>
                  <a:pt x="0" y="0"/>
                </a:lnTo>
                <a:close/>
              </a:path>
            </a:pathLst>
          </a:custGeom>
          <a:blipFill>
            <a:blip r:embed="rId12"/>
            <a:stretch>
              <a:fillRect/>
            </a:stretch>
          </a:blipFill>
        </p:spPr>
        <p:txBody>
          <a:bodyPr/>
          <a:lstStyle/>
          <a:p>
            <a:endParaRPr lang="en-PH"/>
          </a:p>
        </p:txBody>
      </p:sp>
      <p:sp>
        <p:nvSpPr>
          <p:cNvPr id="17" name="Freeform 17"/>
          <p:cNvSpPr/>
          <p:nvPr/>
        </p:nvSpPr>
        <p:spPr>
          <a:xfrm>
            <a:off x="8647154" y="6803977"/>
            <a:ext cx="564224" cy="846865"/>
          </a:xfrm>
          <a:custGeom>
            <a:avLst/>
            <a:gdLst/>
            <a:ahLst/>
            <a:cxnLst/>
            <a:rect l="l" t="t" r="r" b="b"/>
            <a:pathLst>
              <a:path w="564224" h="846865">
                <a:moveTo>
                  <a:pt x="0" y="0"/>
                </a:moveTo>
                <a:lnTo>
                  <a:pt x="564223" y="0"/>
                </a:lnTo>
                <a:lnTo>
                  <a:pt x="564223" y="846864"/>
                </a:lnTo>
                <a:lnTo>
                  <a:pt x="0" y="8468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PH"/>
          </a:p>
        </p:txBody>
      </p:sp>
      <p:sp>
        <p:nvSpPr>
          <p:cNvPr id="18" name="TextBox 18"/>
          <p:cNvSpPr txBox="1"/>
          <p:nvPr/>
        </p:nvSpPr>
        <p:spPr>
          <a:xfrm>
            <a:off x="402046" y="1691934"/>
            <a:ext cx="622306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2 - Cloud Computing</a:t>
            </a:r>
          </a:p>
        </p:txBody>
      </p:sp>
      <p:sp>
        <p:nvSpPr>
          <p:cNvPr id="19" name="TextBox 19"/>
          <p:cNvSpPr txBox="1"/>
          <p:nvPr/>
        </p:nvSpPr>
        <p:spPr>
          <a:xfrm>
            <a:off x="402046" y="2633205"/>
            <a:ext cx="15535980" cy="15811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Cloud computing is a technology model that provides on-demand access to a shared pool of computing resources, such as servers, storage, applications, and services, over the internet.</a:t>
            </a:r>
          </a:p>
        </p:txBody>
      </p:sp>
      <p:sp>
        <p:nvSpPr>
          <p:cNvPr id="20" name="Freeform 20"/>
          <p:cNvSpPr/>
          <p:nvPr/>
        </p:nvSpPr>
        <p:spPr>
          <a:xfrm>
            <a:off x="9180938" y="7819124"/>
            <a:ext cx="564224" cy="846865"/>
          </a:xfrm>
          <a:custGeom>
            <a:avLst/>
            <a:gdLst/>
            <a:ahLst/>
            <a:cxnLst/>
            <a:rect l="l" t="t" r="r" b="b"/>
            <a:pathLst>
              <a:path w="564224" h="846865">
                <a:moveTo>
                  <a:pt x="0" y="0"/>
                </a:moveTo>
                <a:lnTo>
                  <a:pt x="564223" y="0"/>
                </a:lnTo>
                <a:lnTo>
                  <a:pt x="564223" y="846864"/>
                </a:lnTo>
                <a:lnTo>
                  <a:pt x="0" y="8468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PH"/>
          </a:p>
        </p:txBody>
      </p:sp>
      <p:sp>
        <p:nvSpPr>
          <p:cNvPr id="23" name="TextBox 23"/>
          <p:cNvSpPr txBox="1"/>
          <p:nvPr/>
        </p:nvSpPr>
        <p:spPr>
          <a:xfrm>
            <a:off x="624700" y="336422"/>
            <a:ext cx="8022453" cy="442020"/>
          </a:xfrm>
          <a:prstGeom prst="rect">
            <a:avLst/>
          </a:prstGeom>
        </p:spPr>
        <p:txBody>
          <a:bodyPr lIns="0" tIns="0" rIns="0" bIns="0" rtlCol="0" anchor="t">
            <a:spAutoFit/>
          </a:bodyPr>
          <a:lstStyle/>
          <a:p>
            <a:pPr marL="0" lvl="0" indent="0" algn="l">
              <a:lnSpc>
                <a:spcPts val="3297"/>
              </a:lnSpc>
              <a:spcBef>
                <a:spcPct val="0"/>
              </a:spcBef>
            </a:pPr>
            <a:r>
              <a:rPr lang="en-US" sz="2944" b="1" spc="-88">
                <a:solidFill>
                  <a:srgbClr val="FFFFFF"/>
                </a:solidFill>
                <a:latin typeface="Poppins Bold"/>
                <a:ea typeface="Poppins Bold"/>
                <a:cs typeface="Poppins Bold"/>
                <a:sym typeface="Poppins Bold"/>
              </a:rPr>
              <a:t>2.7 Internet-Based Applications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243" y="2442821"/>
            <a:ext cx="5637776" cy="33338"/>
          </a:xfrm>
          <a:prstGeom prst="line">
            <a:avLst/>
          </a:prstGeom>
          <a:ln w="66675" cap="rnd">
            <a:solidFill>
              <a:srgbClr val="019D97"/>
            </a:solidFill>
            <a:prstDash val="solid"/>
            <a:headEnd type="none" w="sm" len="sm"/>
            <a:tailEnd type="oval" w="lg" len="lg"/>
          </a:ln>
        </p:spPr>
        <p:txBody>
          <a:bodyPr/>
          <a:lstStyle/>
          <a:p>
            <a:endParaRPr lang="en-PH"/>
          </a:p>
        </p:txBody>
      </p:sp>
      <p:sp>
        <p:nvSpPr>
          <p:cNvPr id="8" name="TextBox 8"/>
          <p:cNvSpPr txBox="1"/>
          <p:nvPr/>
        </p:nvSpPr>
        <p:spPr>
          <a:xfrm>
            <a:off x="402046" y="1691934"/>
            <a:ext cx="622306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2 - Cloud Computing</a:t>
            </a:r>
          </a:p>
        </p:txBody>
      </p:sp>
      <p:sp>
        <p:nvSpPr>
          <p:cNvPr id="9" name="TextBox 9"/>
          <p:cNvSpPr txBox="1"/>
          <p:nvPr/>
        </p:nvSpPr>
        <p:spPr>
          <a:xfrm>
            <a:off x="402046" y="2633205"/>
            <a:ext cx="15535980" cy="15811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Cloud computing is a technology model that provides on-demand access to a shared pool of computing resources, such as servers, storage, applications, and services, over the internet.</a:t>
            </a:r>
          </a:p>
        </p:txBody>
      </p:sp>
      <p:grpSp>
        <p:nvGrpSpPr>
          <p:cNvPr id="10" name="Group 10"/>
          <p:cNvGrpSpPr/>
          <p:nvPr/>
        </p:nvGrpSpPr>
        <p:grpSpPr>
          <a:xfrm>
            <a:off x="5302767" y="4660232"/>
            <a:ext cx="3612638" cy="1344211"/>
            <a:chOff x="0" y="0"/>
            <a:chExt cx="951477" cy="354031"/>
          </a:xfrm>
        </p:grpSpPr>
        <p:sp>
          <p:nvSpPr>
            <p:cNvPr id="11" name="Freeform 11"/>
            <p:cNvSpPr/>
            <p:nvPr/>
          </p:nvSpPr>
          <p:spPr>
            <a:xfrm>
              <a:off x="0" y="0"/>
              <a:ext cx="951477" cy="354031"/>
            </a:xfrm>
            <a:custGeom>
              <a:avLst/>
              <a:gdLst/>
              <a:ahLst/>
              <a:cxnLst/>
              <a:rect l="l" t="t" r="r" b="b"/>
              <a:pathLst>
                <a:path w="951477" h="354031">
                  <a:moveTo>
                    <a:pt x="109294" y="0"/>
                  </a:moveTo>
                  <a:lnTo>
                    <a:pt x="842183" y="0"/>
                  </a:lnTo>
                  <a:cubicBezTo>
                    <a:pt x="902544" y="0"/>
                    <a:pt x="951477" y="48932"/>
                    <a:pt x="951477" y="109294"/>
                  </a:cubicBezTo>
                  <a:lnTo>
                    <a:pt x="951477" y="244737"/>
                  </a:lnTo>
                  <a:cubicBezTo>
                    <a:pt x="951477" y="305099"/>
                    <a:pt x="902544" y="354031"/>
                    <a:pt x="842183" y="354031"/>
                  </a:cubicBezTo>
                  <a:lnTo>
                    <a:pt x="109294" y="354031"/>
                  </a:lnTo>
                  <a:cubicBezTo>
                    <a:pt x="48932" y="354031"/>
                    <a:pt x="0" y="305099"/>
                    <a:pt x="0" y="244737"/>
                  </a:cubicBezTo>
                  <a:lnTo>
                    <a:pt x="0" y="109294"/>
                  </a:lnTo>
                  <a:cubicBezTo>
                    <a:pt x="0" y="48932"/>
                    <a:pt x="48932" y="0"/>
                    <a:pt x="109294" y="0"/>
                  </a:cubicBezTo>
                  <a:close/>
                </a:path>
              </a:pathLst>
            </a:custGeom>
            <a:solidFill>
              <a:srgbClr val="FF1495"/>
            </a:solidFill>
          </p:spPr>
          <p:txBody>
            <a:bodyPr/>
            <a:lstStyle/>
            <a:p>
              <a:endParaRPr lang="en-PH"/>
            </a:p>
          </p:txBody>
        </p:sp>
        <p:sp>
          <p:nvSpPr>
            <p:cNvPr id="12" name="TextBox 12"/>
            <p:cNvSpPr txBox="1"/>
            <p:nvPr/>
          </p:nvSpPr>
          <p:spPr>
            <a:xfrm>
              <a:off x="0" y="-28575"/>
              <a:ext cx="951477" cy="382606"/>
            </a:xfrm>
            <a:prstGeom prst="rect">
              <a:avLst/>
            </a:prstGeom>
          </p:spPr>
          <p:txBody>
            <a:bodyPr lIns="50800" tIns="50800" rIns="50800" bIns="50800" rtlCol="0" anchor="ctr"/>
            <a:lstStyle/>
            <a:p>
              <a:pPr algn="ctr">
                <a:lnSpc>
                  <a:spcPts val="2595"/>
                </a:lnSpc>
              </a:pPr>
              <a:endParaRPr/>
            </a:p>
          </p:txBody>
        </p:sp>
      </p:grpSp>
      <p:sp>
        <p:nvSpPr>
          <p:cNvPr id="13" name="TextBox 13"/>
          <p:cNvSpPr txBox="1"/>
          <p:nvPr/>
        </p:nvSpPr>
        <p:spPr>
          <a:xfrm>
            <a:off x="5704797" y="4884527"/>
            <a:ext cx="2862873"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Private Cloud</a:t>
            </a:r>
          </a:p>
        </p:txBody>
      </p:sp>
      <p:grpSp>
        <p:nvGrpSpPr>
          <p:cNvPr id="14" name="Group 14"/>
          <p:cNvGrpSpPr/>
          <p:nvPr/>
        </p:nvGrpSpPr>
        <p:grpSpPr>
          <a:xfrm>
            <a:off x="9372595" y="4660232"/>
            <a:ext cx="3612638" cy="1344211"/>
            <a:chOff x="0" y="0"/>
            <a:chExt cx="951477" cy="354031"/>
          </a:xfrm>
        </p:grpSpPr>
        <p:sp>
          <p:nvSpPr>
            <p:cNvPr id="15" name="Freeform 15"/>
            <p:cNvSpPr/>
            <p:nvPr/>
          </p:nvSpPr>
          <p:spPr>
            <a:xfrm>
              <a:off x="0" y="0"/>
              <a:ext cx="951477" cy="354031"/>
            </a:xfrm>
            <a:custGeom>
              <a:avLst/>
              <a:gdLst/>
              <a:ahLst/>
              <a:cxnLst/>
              <a:rect l="l" t="t" r="r" b="b"/>
              <a:pathLst>
                <a:path w="951477" h="354031">
                  <a:moveTo>
                    <a:pt x="109294" y="0"/>
                  </a:moveTo>
                  <a:lnTo>
                    <a:pt x="842183" y="0"/>
                  </a:lnTo>
                  <a:cubicBezTo>
                    <a:pt x="902544" y="0"/>
                    <a:pt x="951477" y="48932"/>
                    <a:pt x="951477" y="109294"/>
                  </a:cubicBezTo>
                  <a:lnTo>
                    <a:pt x="951477" y="244737"/>
                  </a:lnTo>
                  <a:cubicBezTo>
                    <a:pt x="951477" y="305099"/>
                    <a:pt x="902544" y="354031"/>
                    <a:pt x="842183" y="354031"/>
                  </a:cubicBezTo>
                  <a:lnTo>
                    <a:pt x="109294" y="354031"/>
                  </a:lnTo>
                  <a:cubicBezTo>
                    <a:pt x="48932" y="354031"/>
                    <a:pt x="0" y="305099"/>
                    <a:pt x="0" y="244737"/>
                  </a:cubicBezTo>
                  <a:lnTo>
                    <a:pt x="0" y="109294"/>
                  </a:lnTo>
                  <a:cubicBezTo>
                    <a:pt x="0" y="48932"/>
                    <a:pt x="48932" y="0"/>
                    <a:pt x="109294" y="0"/>
                  </a:cubicBezTo>
                  <a:close/>
                </a:path>
              </a:pathLst>
            </a:custGeom>
            <a:solidFill>
              <a:srgbClr val="FF1495"/>
            </a:solidFill>
          </p:spPr>
          <p:txBody>
            <a:bodyPr/>
            <a:lstStyle/>
            <a:p>
              <a:endParaRPr lang="en-PH"/>
            </a:p>
          </p:txBody>
        </p:sp>
        <p:sp>
          <p:nvSpPr>
            <p:cNvPr id="16" name="TextBox 16"/>
            <p:cNvSpPr txBox="1"/>
            <p:nvPr/>
          </p:nvSpPr>
          <p:spPr>
            <a:xfrm>
              <a:off x="0" y="-28575"/>
              <a:ext cx="951477" cy="382606"/>
            </a:xfrm>
            <a:prstGeom prst="rect">
              <a:avLst/>
            </a:prstGeom>
          </p:spPr>
          <p:txBody>
            <a:bodyPr lIns="50800" tIns="50800" rIns="50800" bIns="50800" rtlCol="0" anchor="ctr"/>
            <a:lstStyle/>
            <a:p>
              <a:pPr algn="ctr">
                <a:lnSpc>
                  <a:spcPts val="2595"/>
                </a:lnSpc>
              </a:pPr>
              <a:endParaRPr/>
            </a:p>
          </p:txBody>
        </p:sp>
      </p:grpSp>
      <p:sp>
        <p:nvSpPr>
          <p:cNvPr id="17" name="TextBox 17"/>
          <p:cNvSpPr txBox="1"/>
          <p:nvPr/>
        </p:nvSpPr>
        <p:spPr>
          <a:xfrm>
            <a:off x="9774625" y="4884527"/>
            <a:ext cx="2862873"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Public Cloud</a:t>
            </a:r>
          </a:p>
        </p:txBody>
      </p:sp>
      <p:sp>
        <p:nvSpPr>
          <p:cNvPr id="18" name="TextBox 18"/>
          <p:cNvSpPr txBox="1"/>
          <p:nvPr/>
        </p:nvSpPr>
        <p:spPr>
          <a:xfrm>
            <a:off x="624700" y="336422"/>
            <a:ext cx="8022453" cy="442020"/>
          </a:xfrm>
          <a:prstGeom prst="rect">
            <a:avLst/>
          </a:prstGeom>
        </p:spPr>
        <p:txBody>
          <a:bodyPr lIns="0" tIns="0" rIns="0" bIns="0" rtlCol="0" anchor="t">
            <a:spAutoFit/>
          </a:bodyPr>
          <a:lstStyle/>
          <a:p>
            <a:pPr marL="0" lvl="0" indent="0" algn="l">
              <a:lnSpc>
                <a:spcPts val="3297"/>
              </a:lnSpc>
              <a:spcBef>
                <a:spcPct val="0"/>
              </a:spcBef>
            </a:pPr>
            <a:r>
              <a:rPr lang="en-US" sz="2944" b="1" spc="-88">
                <a:solidFill>
                  <a:srgbClr val="FFFFFF"/>
                </a:solidFill>
                <a:latin typeface="Poppins Bold"/>
                <a:ea typeface="Poppins Bold"/>
                <a:cs typeface="Poppins Bold"/>
                <a:sym typeface="Poppins Bold"/>
              </a:rPr>
              <a:t>2.7 Internet-Based Applications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243" y="2442821"/>
            <a:ext cx="5637776" cy="33338"/>
          </a:xfrm>
          <a:prstGeom prst="line">
            <a:avLst/>
          </a:prstGeom>
          <a:ln w="66675" cap="rnd">
            <a:solidFill>
              <a:srgbClr val="019D97"/>
            </a:solidFill>
            <a:prstDash val="solid"/>
            <a:headEnd type="none" w="sm" len="sm"/>
            <a:tailEnd type="oval" w="lg" len="lg"/>
          </a:ln>
        </p:spPr>
        <p:txBody>
          <a:bodyPr/>
          <a:lstStyle/>
          <a:p>
            <a:endParaRPr lang="en-PH"/>
          </a:p>
        </p:txBody>
      </p:sp>
      <p:grpSp>
        <p:nvGrpSpPr>
          <p:cNvPr id="8" name="Group 8"/>
          <p:cNvGrpSpPr/>
          <p:nvPr/>
        </p:nvGrpSpPr>
        <p:grpSpPr>
          <a:xfrm>
            <a:off x="402046" y="2864664"/>
            <a:ext cx="3612638" cy="1344211"/>
            <a:chOff x="0" y="0"/>
            <a:chExt cx="951477" cy="354031"/>
          </a:xfrm>
        </p:grpSpPr>
        <p:sp>
          <p:nvSpPr>
            <p:cNvPr id="9" name="Freeform 9"/>
            <p:cNvSpPr/>
            <p:nvPr/>
          </p:nvSpPr>
          <p:spPr>
            <a:xfrm>
              <a:off x="0" y="0"/>
              <a:ext cx="951477" cy="354031"/>
            </a:xfrm>
            <a:custGeom>
              <a:avLst/>
              <a:gdLst/>
              <a:ahLst/>
              <a:cxnLst/>
              <a:rect l="l" t="t" r="r" b="b"/>
              <a:pathLst>
                <a:path w="951477" h="354031">
                  <a:moveTo>
                    <a:pt x="109294" y="0"/>
                  </a:moveTo>
                  <a:lnTo>
                    <a:pt x="842183" y="0"/>
                  </a:lnTo>
                  <a:cubicBezTo>
                    <a:pt x="902544" y="0"/>
                    <a:pt x="951477" y="48932"/>
                    <a:pt x="951477" y="109294"/>
                  </a:cubicBezTo>
                  <a:lnTo>
                    <a:pt x="951477" y="244737"/>
                  </a:lnTo>
                  <a:cubicBezTo>
                    <a:pt x="951477" y="305099"/>
                    <a:pt x="902544" y="354031"/>
                    <a:pt x="842183" y="354031"/>
                  </a:cubicBezTo>
                  <a:lnTo>
                    <a:pt x="109294" y="354031"/>
                  </a:lnTo>
                  <a:cubicBezTo>
                    <a:pt x="48932" y="354031"/>
                    <a:pt x="0" y="305099"/>
                    <a:pt x="0" y="244737"/>
                  </a:cubicBezTo>
                  <a:lnTo>
                    <a:pt x="0" y="109294"/>
                  </a:lnTo>
                  <a:cubicBezTo>
                    <a:pt x="0" y="48932"/>
                    <a:pt x="48932" y="0"/>
                    <a:pt x="109294" y="0"/>
                  </a:cubicBezTo>
                  <a:close/>
                </a:path>
              </a:pathLst>
            </a:custGeom>
            <a:solidFill>
              <a:srgbClr val="FF1495"/>
            </a:solidFill>
          </p:spPr>
          <p:txBody>
            <a:bodyPr/>
            <a:lstStyle/>
            <a:p>
              <a:endParaRPr lang="en-PH"/>
            </a:p>
          </p:txBody>
        </p:sp>
        <p:sp>
          <p:nvSpPr>
            <p:cNvPr id="10" name="TextBox 10"/>
            <p:cNvSpPr txBox="1"/>
            <p:nvPr/>
          </p:nvSpPr>
          <p:spPr>
            <a:xfrm>
              <a:off x="0" y="-28575"/>
              <a:ext cx="951477" cy="382606"/>
            </a:xfrm>
            <a:prstGeom prst="rect">
              <a:avLst/>
            </a:prstGeom>
          </p:spPr>
          <p:txBody>
            <a:bodyPr lIns="50800" tIns="50800" rIns="50800" bIns="50800" rtlCol="0" anchor="ctr"/>
            <a:lstStyle/>
            <a:p>
              <a:pPr algn="ctr">
                <a:lnSpc>
                  <a:spcPts val="2595"/>
                </a:lnSpc>
              </a:pPr>
              <a:endParaRPr/>
            </a:p>
          </p:txBody>
        </p:sp>
      </p:grpSp>
      <p:grpSp>
        <p:nvGrpSpPr>
          <p:cNvPr id="11" name="Group 11"/>
          <p:cNvGrpSpPr/>
          <p:nvPr/>
        </p:nvGrpSpPr>
        <p:grpSpPr>
          <a:xfrm>
            <a:off x="16481681" y="9614894"/>
            <a:ext cx="3612638" cy="1344211"/>
            <a:chOff x="0" y="0"/>
            <a:chExt cx="951477" cy="354031"/>
          </a:xfrm>
        </p:grpSpPr>
        <p:sp>
          <p:nvSpPr>
            <p:cNvPr id="12" name="Freeform 12"/>
            <p:cNvSpPr/>
            <p:nvPr/>
          </p:nvSpPr>
          <p:spPr>
            <a:xfrm>
              <a:off x="0" y="0"/>
              <a:ext cx="951477" cy="354031"/>
            </a:xfrm>
            <a:custGeom>
              <a:avLst/>
              <a:gdLst/>
              <a:ahLst/>
              <a:cxnLst/>
              <a:rect l="l" t="t" r="r" b="b"/>
              <a:pathLst>
                <a:path w="951477" h="354031">
                  <a:moveTo>
                    <a:pt x="109294" y="0"/>
                  </a:moveTo>
                  <a:lnTo>
                    <a:pt x="842183" y="0"/>
                  </a:lnTo>
                  <a:cubicBezTo>
                    <a:pt x="902544" y="0"/>
                    <a:pt x="951477" y="48932"/>
                    <a:pt x="951477" y="109294"/>
                  </a:cubicBezTo>
                  <a:lnTo>
                    <a:pt x="951477" y="244737"/>
                  </a:lnTo>
                  <a:cubicBezTo>
                    <a:pt x="951477" y="305099"/>
                    <a:pt x="902544" y="354031"/>
                    <a:pt x="842183" y="354031"/>
                  </a:cubicBezTo>
                  <a:lnTo>
                    <a:pt x="109294" y="354031"/>
                  </a:lnTo>
                  <a:cubicBezTo>
                    <a:pt x="48932" y="354031"/>
                    <a:pt x="0" y="305099"/>
                    <a:pt x="0" y="244737"/>
                  </a:cubicBezTo>
                  <a:lnTo>
                    <a:pt x="0" y="109294"/>
                  </a:lnTo>
                  <a:cubicBezTo>
                    <a:pt x="0" y="48932"/>
                    <a:pt x="48932" y="0"/>
                    <a:pt x="109294" y="0"/>
                  </a:cubicBezTo>
                  <a:close/>
                </a:path>
              </a:pathLst>
            </a:custGeom>
            <a:solidFill>
              <a:srgbClr val="FF1495">
                <a:alpha val="32941"/>
              </a:srgbClr>
            </a:solidFill>
          </p:spPr>
          <p:txBody>
            <a:bodyPr/>
            <a:lstStyle/>
            <a:p>
              <a:endParaRPr lang="en-PH"/>
            </a:p>
          </p:txBody>
        </p:sp>
        <p:sp>
          <p:nvSpPr>
            <p:cNvPr id="13" name="TextBox 13"/>
            <p:cNvSpPr txBox="1"/>
            <p:nvPr/>
          </p:nvSpPr>
          <p:spPr>
            <a:xfrm>
              <a:off x="0" y="-28575"/>
              <a:ext cx="951477" cy="382606"/>
            </a:xfrm>
            <a:prstGeom prst="rect">
              <a:avLst/>
            </a:prstGeom>
          </p:spPr>
          <p:txBody>
            <a:bodyPr lIns="50800" tIns="50800" rIns="50800" bIns="50800" rtlCol="0" anchor="ctr"/>
            <a:lstStyle/>
            <a:p>
              <a:pPr algn="ctr">
                <a:lnSpc>
                  <a:spcPts val="2595"/>
                </a:lnSpc>
              </a:pPr>
              <a:endParaRPr/>
            </a:p>
          </p:txBody>
        </p:sp>
      </p:grpSp>
      <p:sp>
        <p:nvSpPr>
          <p:cNvPr id="14" name="TextBox 14"/>
          <p:cNvSpPr txBox="1"/>
          <p:nvPr/>
        </p:nvSpPr>
        <p:spPr>
          <a:xfrm>
            <a:off x="402046" y="1691934"/>
            <a:ext cx="622306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2 - Cloud Computing</a:t>
            </a:r>
          </a:p>
        </p:txBody>
      </p:sp>
      <p:sp>
        <p:nvSpPr>
          <p:cNvPr id="15" name="TextBox 15"/>
          <p:cNvSpPr txBox="1"/>
          <p:nvPr/>
        </p:nvSpPr>
        <p:spPr>
          <a:xfrm>
            <a:off x="804076" y="3088959"/>
            <a:ext cx="2862873"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Private Cloud</a:t>
            </a:r>
          </a:p>
        </p:txBody>
      </p:sp>
      <p:sp>
        <p:nvSpPr>
          <p:cNvPr id="16" name="TextBox 16"/>
          <p:cNvSpPr txBox="1"/>
          <p:nvPr/>
        </p:nvSpPr>
        <p:spPr>
          <a:xfrm>
            <a:off x="16883711" y="9839190"/>
            <a:ext cx="2862873" cy="657225"/>
          </a:xfrm>
          <a:prstGeom prst="rect">
            <a:avLst/>
          </a:prstGeom>
        </p:spPr>
        <p:txBody>
          <a:bodyPr lIns="0" tIns="0" rIns="0" bIns="0" rtlCol="0" anchor="t">
            <a:spAutoFit/>
          </a:bodyPr>
          <a:lstStyle/>
          <a:p>
            <a:pPr algn="ctr">
              <a:lnSpc>
                <a:spcPts val="5400"/>
              </a:lnSpc>
            </a:pPr>
            <a:r>
              <a:rPr lang="en-US" sz="3000">
                <a:solidFill>
                  <a:srgbClr val="FFFFFF">
                    <a:alpha val="32941"/>
                  </a:srgbClr>
                </a:solidFill>
                <a:latin typeface="Poppins"/>
                <a:ea typeface="Poppins"/>
                <a:cs typeface="Poppins"/>
                <a:sym typeface="Poppins"/>
              </a:rPr>
              <a:t>Public Cloud</a:t>
            </a:r>
          </a:p>
        </p:txBody>
      </p:sp>
      <p:sp>
        <p:nvSpPr>
          <p:cNvPr id="17" name="TextBox 17"/>
          <p:cNvSpPr txBox="1"/>
          <p:nvPr/>
        </p:nvSpPr>
        <p:spPr>
          <a:xfrm>
            <a:off x="4323129" y="2717619"/>
            <a:ext cx="11402630" cy="158110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private cloud is a dedicated and isolated cloud computing environment that serves a single organization and is not shared with other users. There are three possible approaches:</a:t>
            </a:r>
          </a:p>
        </p:txBody>
      </p:sp>
      <p:grpSp>
        <p:nvGrpSpPr>
          <p:cNvPr id="18" name="Group 18"/>
          <p:cNvGrpSpPr/>
          <p:nvPr/>
        </p:nvGrpSpPr>
        <p:grpSpPr>
          <a:xfrm>
            <a:off x="3011931" y="4755969"/>
            <a:ext cx="4337517" cy="4768105"/>
            <a:chOff x="0" y="0"/>
            <a:chExt cx="1142391" cy="1255797"/>
          </a:xfrm>
        </p:grpSpPr>
        <p:sp>
          <p:nvSpPr>
            <p:cNvPr id="19" name="Freeform 19"/>
            <p:cNvSpPr/>
            <p:nvPr/>
          </p:nvSpPr>
          <p:spPr>
            <a:xfrm>
              <a:off x="0" y="0"/>
              <a:ext cx="1142391" cy="1255797"/>
            </a:xfrm>
            <a:custGeom>
              <a:avLst/>
              <a:gdLst/>
              <a:ahLst/>
              <a:cxnLst/>
              <a:rect l="l" t="t" r="r" b="b"/>
              <a:pathLst>
                <a:path w="1142391" h="1255797">
                  <a:moveTo>
                    <a:pt x="91029" y="0"/>
                  </a:moveTo>
                  <a:lnTo>
                    <a:pt x="1051363" y="0"/>
                  </a:lnTo>
                  <a:cubicBezTo>
                    <a:pt x="1101636" y="0"/>
                    <a:pt x="1142391" y="40755"/>
                    <a:pt x="1142391" y="91029"/>
                  </a:cubicBezTo>
                  <a:lnTo>
                    <a:pt x="1142391" y="1164769"/>
                  </a:lnTo>
                  <a:cubicBezTo>
                    <a:pt x="1142391" y="1215042"/>
                    <a:pt x="1101636" y="1255797"/>
                    <a:pt x="1051363" y="1255797"/>
                  </a:cubicBezTo>
                  <a:lnTo>
                    <a:pt x="91029" y="1255797"/>
                  </a:lnTo>
                  <a:cubicBezTo>
                    <a:pt x="40755" y="1255797"/>
                    <a:pt x="0" y="1215042"/>
                    <a:pt x="0" y="1164769"/>
                  </a:cubicBezTo>
                  <a:lnTo>
                    <a:pt x="0" y="91029"/>
                  </a:lnTo>
                  <a:cubicBezTo>
                    <a:pt x="0" y="40755"/>
                    <a:pt x="40755" y="0"/>
                    <a:pt x="91029" y="0"/>
                  </a:cubicBezTo>
                  <a:close/>
                </a:path>
              </a:pathLst>
            </a:custGeom>
            <a:solidFill>
              <a:srgbClr val="FFDE59"/>
            </a:solidFill>
          </p:spPr>
          <p:txBody>
            <a:bodyPr/>
            <a:lstStyle/>
            <a:p>
              <a:endParaRPr lang="en-PH"/>
            </a:p>
          </p:txBody>
        </p:sp>
        <p:sp>
          <p:nvSpPr>
            <p:cNvPr id="20" name="TextBox 20"/>
            <p:cNvSpPr txBox="1"/>
            <p:nvPr/>
          </p:nvSpPr>
          <p:spPr>
            <a:xfrm>
              <a:off x="0" y="-28575"/>
              <a:ext cx="1142391" cy="1284372"/>
            </a:xfrm>
            <a:prstGeom prst="rect">
              <a:avLst/>
            </a:prstGeom>
          </p:spPr>
          <p:txBody>
            <a:bodyPr lIns="50800" tIns="50800" rIns="50800" bIns="50800" rtlCol="0" anchor="ctr"/>
            <a:lstStyle/>
            <a:p>
              <a:pPr algn="ctr">
                <a:lnSpc>
                  <a:spcPts val="2595"/>
                </a:lnSpc>
              </a:pPr>
              <a:endParaRPr/>
            </a:p>
          </p:txBody>
        </p:sp>
      </p:grpSp>
      <p:grpSp>
        <p:nvGrpSpPr>
          <p:cNvPr id="21" name="Group 21"/>
          <p:cNvGrpSpPr/>
          <p:nvPr/>
        </p:nvGrpSpPr>
        <p:grpSpPr>
          <a:xfrm>
            <a:off x="7578048" y="4755969"/>
            <a:ext cx="4337517" cy="4768105"/>
            <a:chOff x="0" y="0"/>
            <a:chExt cx="1142391" cy="1255797"/>
          </a:xfrm>
        </p:grpSpPr>
        <p:sp>
          <p:nvSpPr>
            <p:cNvPr id="22" name="Freeform 22"/>
            <p:cNvSpPr/>
            <p:nvPr/>
          </p:nvSpPr>
          <p:spPr>
            <a:xfrm>
              <a:off x="0" y="0"/>
              <a:ext cx="1142391" cy="1255797"/>
            </a:xfrm>
            <a:custGeom>
              <a:avLst/>
              <a:gdLst/>
              <a:ahLst/>
              <a:cxnLst/>
              <a:rect l="l" t="t" r="r" b="b"/>
              <a:pathLst>
                <a:path w="1142391" h="1255797">
                  <a:moveTo>
                    <a:pt x="91029" y="0"/>
                  </a:moveTo>
                  <a:lnTo>
                    <a:pt x="1051363" y="0"/>
                  </a:lnTo>
                  <a:cubicBezTo>
                    <a:pt x="1101636" y="0"/>
                    <a:pt x="1142391" y="40755"/>
                    <a:pt x="1142391" y="91029"/>
                  </a:cubicBezTo>
                  <a:lnTo>
                    <a:pt x="1142391" y="1164769"/>
                  </a:lnTo>
                  <a:cubicBezTo>
                    <a:pt x="1142391" y="1215042"/>
                    <a:pt x="1101636" y="1255797"/>
                    <a:pt x="1051363" y="1255797"/>
                  </a:cubicBezTo>
                  <a:lnTo>
                    <a:pt x="91029" y="1255797"/>
                  </a:lnTo>
                  <a:cubicBezTo>
                    <a:pt x="40755" y="1255797"/>
                    <a:pt x="0" y="1215042"/>
                    <a:pt x="0" y="1164769"/>
                  </a:cubicBezTo>
                  <a:lnTo>
                    <a:pt x="0" y="91029"/>
                  </a:lnTo>
                  <a:cubicBezTo>
                    <a:pt x="0" y="40755"/>
                    <a:pt x="40755" y="0"/>
                    <a:pt x="91029" y="0"/>
                  </a:cubicBezTo>
                  <a:close/>
                </a:path>
              </a:pathLst>
            </a:custGeom>
            <a:solidFill>
              <a:srgbClr val="FFDE59"/>
            </a:solidFill>
          </p:spPr>
          <p:txBody>
            <a:bodyPr/>
            <a:lstStyle/>
            <a:p>
              <a:endParaRPr lang="en-PH"/>
            </a:p>
          </p:txBody>
        </p:sp>
        <p:sp>
          <p:nvSpPr>
            <p:cNvPr id="23" name="TextBox 23"/>
            <p:cNvSpPr txBox="1"/>
            <p:nvPr/>
          </p:nvSpPr>
          <p:spPr>
            <a:xfrm>
              <a:off x="0" y="-28575"/>
              <a:ext cx="1142391" cy="1284372"/>
            </a:xfrm>
            <a:prstGeom prst="rect">
              <a:avLst/>
            </a:prstGeom>
          </p:spPr>
          <p:txBody>
            <a:bodyPr lIns="50800" tIns="50800" rIns="50800" bIns="50800" rtlCol="0" anchor="ctr"/>
            <a:lstStyle/>
            <a:p>
              <a:pPr algn="ctr">
                <a:lnSpc>
                  <a:spcPts val="2595"/>
                </a:lnSpc>
              </a:pPr>
              <a:endParaRPr/>
            </a:p>
          </p:txBody>
        </p:sp>
      </p:grpSp>
      <p:grpSp>
        <p:nvGrpSpPr>
          <p:cNvPr id="24" name="Group 24"/>
          <p:cNvGrpSpPr/>
          <p:nvPr/>
        </p:nvGrpSpPr>
        <p:grpSpPr>
          <a:xfrm>
            <a:off x="12144164" y="4755969"/>
            <a:ext cx="4337517" cy="4768105"/>
            <a:chOff x="0" y="0"/>
            <a:chExt cx="1142391" cy="1255797"/>
          </a:xfrm>
        </p:grpSpPr>
        <p:sp>
          <p:nvSpPr>
            <p:cNvPr id="25" name="Freeform 25"/>
            <p:cNvSpPr/>
            <p:nvPr/>
          </p:nvSpPr>
          <p:spPr>
            <a:xfrm>
              <a:off x="0" y="0"/>
              <a:ext cx="1142391" cy="1255797"/>
            </a:xfrm>
            <a:custGeom>
              <a:avLst/>
              <a:gdLst/>
              <a:ahLst/>
              <a:cxnLst/>
              <a:rect l="l" t="t" r="r" b="b"/>
              <a:pathLst>
                <a:path w="1142391" h="1255797">
                  <a:moveTo>
                    <a:pt x="91029" y="0"/>
                  </a:moveTo>
                  <a:lnTo>
                    <a:pt x="1051363" y="0"/>
                  </a:lnTo>
                  <a:cubicBezTo>
                    <a:pt x="1101636" y="0"/>
                    <a:pt x="1142391" y="40755"/>
                    <a:pt x="1142391" y="91029"/>
                  </a:cubicBezTo>
                  <a:lnTo>
                    <a:pt x="1142391" y="1164769"/>
                  </a:lnTo>
                  <a:cubicBezTo>
                    <a:pt x="1142391" y="1215042"/>
                    <a:pt x="1101636" y="1255797"/>
                    <a:pt x="1051363" y="1255797"/>
                  </a:cubicBezTo>
                  <a:lnTo>
                    <a:pt x="91029" y="1255797"/>
                  </a:lnTo>
                  <a:cubicBezTo>
                    <a:pt x="40755" y="1255797"/>
                    <a:pt x="0" y="1215042"/>
                    <a:pt x="0" y="1164769"/>
                  </a:cubicBezTo>
                  <a:lnTo>
                    <a:pt x="0" y="91029"/>
                  </a:lnTo>
                  <a:cubicBezTo>
                    <a:pt x="0" y="40755"/>
                    <a:pt x="40755" y="0"/>
                    <a:pt x="91029" y="0"/>
                  </a:cubicBezTo>
                  <a:close/>
                </a:path>
              </a:pathLst>
            </a:custGeom>
            <a:solidFill>
              <a:srgbClr val="FFDE59"/>
            </a:solidFill>
          </p:spPr>
          <p:txBody>
            <a:bodyPr/>
            <a:lstStyle/>
            <a:p>
              <a:endParaRPr lang="en-PH"/>
            </a:p>
          </p:txBody>
        </p:sp>
        <p:sp>
          <p:nvSpPr>
            <p:cNvPr id="26" name="TextBox 26"/>
            <p:cNvSpPr txBox="1"/>
            <p:nvPr/>
          </p:nvSpPr>
          <p:spPr>
            <a:xfrm>
              <a:off x="0" y="-28575"/>
              <a:ext cx="1142391" cy="1284372"/>
            </a:xfrm>
            <a:prstGeom prst="rect">
              <a:avLst/>
            </a:prstGeom>
          </p:spPr>
          <p:txBody>
            <a:bodyPr lIns="50800" tIns="50800" rIns="50800" bIns="50800" rtlCol="0" anchor="ctr"/>
            <a:lstStyle/>
            <a:p>
              <a:pPr algn="ctr">
                <a:lnSpc>
                  <a:spcPts val="2595"/>
                </a:lnSpc>
              </a:pPr>
              <a:endParaRPr/>
            </a:p>
          </p:txBody>
        </p:sp>
      </p:grpSp>
      <p:grpSp>
        <p:nvGrpSpPr>
          <p:cNvPr id="27" name="Group 27"/>
          <p:cNvGrpSpPr/>
          <p:nvPr/>
        </p:nvGrpSpPr>
        <p:grpSpPr>
          <a:xfrm>
            <a:off x="3336748" y="5822110"/>
            <a:ext cx="2503752" cy="557641"/>
            <a:chOff x="0" y="0"/>
            <a:chExt cx="659424" cy="146868"/>
          </a:xfrm>
        </p:grpSpPr>
        <p:sp>
          <p:nvSpPr>
            <p:cNvPr id="28" name="Freeform 28"/>
            <p:cNvSpPr/>
            <p:nvPr/>
          </p:nvSpPr>
          <p:spPr>
            <a:xfrm>
              <a:off x="0" y="0"/>
              <a:ext cx="659424" cy="146868"/>
            </a:xfrm>
            <a:custGeom>
              <a:avLst/>
              <a:gdLst/>
              <a:ahLst/>
              <a:cxnLst/>
              <a:rect l="l" t="t" r="r" b="b"/>
              <a:pathLst>
                <a:path w="659424" h="146868">
                  <a:moveTo>
                    <a:pt x="73434" y="0"/>
                  </a:moveTo>
                  <a:lnTo>
                    <a:pt x="585990" y="0"/>
                  </a:lnTo>
                  <a:cubicBezTo>
                    <a:pt x="605466" y="0"/>
                    <a:pt x="624145" y="7737"/>
                    <a:pt x="637916" y="21508"/>
                  </a:cubicBezTo>
                  <a:cubicBezTo>
                    <a:pt x="651688" y="35280"/>
                    <a:pt x="659424" y="53958"/>
                    <a:pt x="659424" y="73434"/>
                  </a:cubicBezTo>
                  <a:lnTo>
                    <a:pt x="659424" y="73434"/>
                  </a:lnTo>
                  <a:cubicBezTo>
                    <a:pt x="659424" y="113991"/>
                    <a:pt x="626547" y="146868"/>
                    <a:pt x="585990" y="146868"/>
                  </a:cubicBezTo>
                  <a:lnTo>
                    <a:pt x="73434" y="146868"/>
                  </a:lnTo>
                  <a:cubicBezTo>
                    <a:pt x="32878" y="146868"/>
                    <a:pt x="0" y="113991"/>
                    <a:pt x="0" y="73434"/>
                  </a:cubicBezTo>
                  <a:lnTo>
                    <a:pt x="0" y="73434"/>
                  </a:lnTo>
                  <a:cubicBezTo>
                    <a:pt x="0" y="32878"/>
                    <a:pt x="32878" y="0"/>
                    <a:pt x="73434" y="0"/>
                  </a:cubicBezTo>
                  <a:close/>
                </a:path>
              </a:pathLst>
            </a:custGeom>
            <a:solidFill>
              <a:srgbClr val="642EC7"/>
            </a:solidFill>
          </p:spPr>
          <p:txBody>
            <a:bodyPr/>
            <a:lstStyle/>
            <a:p>
              <a:endParaRPr lang="en-PH"/>
            </a:p>
          </p:txBody>
        </p:sp>
        <p:sp>
          <p:nvSpPr>
            <p:cNvPr id="29" name="TextBox 29"/>
            <p:cNvSpPr txBox="1"/>
            <p:nvPr/>
          </p:nvSpPr>
          <p:spPr>
            <a:xfrm>
              <a:off x="0" y="-28575"/>
              <a:ext cx="659424" cy="175443"/>
            </a:xfrm>
            <a:prstGeom prst="rect">
              <a:avLst/>
            </a:prstGeom>
          </p:spPr>
          <p:txBody>
            <a:bodyPr lIns="50800" tIns="50800" rIns="50800" bIns="50800" rtlCol="0" anchor="ctr"/>
            <a:lstStyle/>
            <a:p>
              <a:pPr algn="ctr">
                <a:lnSpc>
                  <a:spcPts val="2595"/>
                </a:lnSpc>
              </a:pPr>
              <a:endParaRPr/>
            </a:p>
          </p:txBody>
        </p:sp>
      </p:grpSp>
      <p:sp>
        <p:nvSpPr>
          <p:cNvPr id="30" name="TextBox 30"/>
          <p:cNvSpPr txBox="1"/>
          <p:nvPr/>
        </p:nvSpPr>
        <p:spPr>
          <a:xfrm>
            <a:off x="3331502" y="4742525"/>
            <a:ext cx="3698375" cy="47815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organization assumes complete </a:t>
            </a:r>
            <a:r>
              <a:rPr lang="en-US" sz="3000">
                <a:solidFill>
                  <a:srgbClr val="FAFAFA"/>
                </a:solidFill>
                <a:latin typeface="Open Sans"/>
                <a:ea typeface="Open Sans"/>
                <a:cs typeface="Open Sans"/>
                <a:sym typeface="Open Sans"/>
              </a:rPr>
              <a:t>accountability</a:t>
            </a:r>
            <a:r>
              <a:rPr lang="en-US" sz="3000">
                <a:solidFill>
                  <a:srgbClr val="000000"/>
                </a:solidFill>
                <a:latin typeface="Open Sans"/>
                <a:ea typeface="Open Sans"/>
                <a:cs typeface="Open Sans"/>
                <a:sym typeface="Open Sans"/>
              </a:rPr>
              <a:t> for establishing and overseeing the on-premises cloud infrastructure linked to an exclusive network.</a:t>
            </a:r>
          </a:p>
        </p:txBody>
      </p:sp>
      <p:grpSp>
        <p:nvGrpSpPr>
          <p:cNvPr id="31" name="Group 31"/>
          <p:cNvGrpSpPr/>
          <p:nvPr/>
        </p:nvGrpSpPr>
        <p:grpSpPr>
          <a:xfrm>
            <a:off x="7892124" y="6883054"/>
            <a:ext cx="2503752" cy="557641"/>
            <a:chOff x="0" y="0"/>
            <a:chExt cx="659424" cy="146868"/>
          </a:xfrm>
        </p:grpSpPr>
        <p:sp>
          <p:nvSpPr>
            <p:cNvPr id="32" name="Freeform 32"/>
            <p:cNvSpPr/>
            <p:nvPr/>
          </p:nvSpPr>
          <p:spPr>
            <a:xfrm>
              <a:off x="0" y="0"/>
              <a:ext cx="659424" cy="146868"/>
            </a:xfrm>
            <a:custGeom>
              <a:avLst/>
              <a:gdLst/>
              <a:ahLst/>
              <a:cxnLst/>
              <a:rect l="l" t="t" r="r" b="b"/>
              <a:pathLst>
                <a:path w="659424" h="146868">
                  <a:moveTo>
                    <a:pt x="73434" y="0"/>
                  </a:moveTo>
                  <a:lnTo>
                    <a:pt x="585990" y="0"/>
                  </a:lnTo>
                  <a:cubicBezTo>
                    <a:pt x="605466" y="0"/>
                    <a:pt x="624145" y="7737"/>
                    <a:pt x="637916" y="21508"/>
                  </a:cubicBezTo>
                  <a:cubicBezTo>
                    <a:pt x="651688" y="35280"/>
                    <a:pt x="659424" y="53958"/>
                    <a:pt x="659424" y="73434"/>
                  </a:cubicBezTo>
                  <a:lnTo>
                    <a:pt x="659424" y="73434"/>
                  </a:lnTo>
                  <a:cubicBezTo>
                    <a:pt x="659424" y="113991"/>
                    <a:pt x="626547" y="146868"/>
                    <a:pt x="585990" y="146868"/>
                  </a:cubicBezTo>
                  <a:lnTo>
                    <a:pt x="73434" y="146868"/>
                  </a:lnTo>
                  <a:cubicBezTo>
                    <a:pt x="32878" y="146868"/>
                    <a:pt x="0" y="113991"/>
                    <a:pt x="0" y="73434"/>
                  </a:cubicBezTo>
                  <a:lnTo>
                    <a:pt x="0" y="73434"/>
                  </a:lnTo>
                  <a:cubicBezTo>
                    <a:pt x="0" y="32878"/>
                    <a:pt x="32878" y="0"/>
                    <a:pt x="73434" y="0"/>
                  </a:cubicBezTo>
                  <a:close/>
                </a:path>
              </a:pathLst>
            </a:custGeom>
            <a:solidFill>
              <a:srgbClr val="642EC7"/>
            </a:solidFill>
          </p:spPr>
          <p:txBody>
            <a:bodyPr/>
            <a:lstStyle/>
            <a:p>
              <a:endParaRPr lang="en-PH"/>
            </a:p>
          </p:txBody>
        </p:sp>
        <p:sp>
          <p:nvSpPr>
            <p:cNvPr id="33" name="TextBox 33"/>
            <p:cNvSpPr txBox="1"/>
            <p:nvPr/>
          </p:nvSpPr>
          <p:spPr>
            <a:xfrm>
              <a:off x="0" y="-28575"/>
              <a:ext cx="659424" cy="175443"/>
            </a:xfrm>
            <a:prstGeom prst="rect">
              <a:avLst/>
            </a:prstGeom>
          </p:spPr>
          <p:txBody>
            <a:bodyPr lIns="50800" tIns="50800" rIns="50800" bIns="50800" rtlCol="0" anchor="ctr"/>
            <a:lstStyle/>
            <a:p>
              <a:pPr algn="ctr">
                <a:lnSpc>
                  <a:spcPts val="2595"/>
                </a:lnSpc>
              </a:pPr>
              <a:endParaRPr/>
            </a:p>
          </p:txBody>
        </p:sp>
      </p:grpSp>
      <p:sp>
        <p:nvSpPr>
          <p:cNvPr id="34" name="TextBox 34"/>
          <p:cNvSpPr txBox="1"/>
          <p:nvPr/>
        </p:nvSpPr>
        <p:spPr>
          <a:xfrm>
            <a:off x="7950273" y="4775607"/>
            <a:ext cx="3593065" cy="4602745"/>
          </a:xfrm>
          <a:prstGeom prst="rect">
            <a:avLst/>
          </a:prstGeom>
        </p:spPr>
        <p:txBody>
          <a:bodyPr lIns="0" tIns="0" rIns="0" bIns="0" rtlCol="0" anchor="t">
            <a:spAutoFit/>
          </a:bodyPr>
          <a:lstStyle/>
          <a:p>
            <a:pPr algn="l">
              <a:lnSpc>
                <a:spcPts val="4080"/>
              </a:lnSpc>
            </a:pPr>
            <a:r>
              <a:rPr lang="en-US" sz="2914">
                <a:solidFill>
                  <a:srgbClr val="000000"/>
                </a:solidFill>
                <a:latin typeface="Open Sans"/>
                <a:ea typeface="Open Sans"/>
                <a:cs typeface="Open Sans"/>
                <a:sym typeface="Open Sans"/>
              </a:rPr>
              <a:t>The organization delegates the task of setting up and administering an </a:t>
            </a:r>
          </a:p>
          <a:p>
            <a:pPr algn="l">
              <a:lnSpc>
                <a:spcPts val="4080"/>
              </a:lnSpc>
              <a:spcBef>
                <a:spcPct val="0"/>
              </a:spcBef>
            </a:pPr>
            <a:r>
              <a:rPr lang="en-US" sz="2914">
                <a:solidFill>
                  <a:srgbClr val="FAFAFA"/>
                </a:solidFill>
                <a:latin typeface="Open Sans"/>
                <a:ea typeface="Open Sans"/>
                <a:cs typeface="Open Sans"/>
                <a:sym typeface="Open Sans"/>
              </a:rPr>
              <a:t>on-premises</a:t>
            </a:r>
            <a:r>
              <a:rPr lang="en-US" sz="2914">
                <a:solidFill>
                  <a:srgbClr val="000000"/>
                </a:solidFill>
                <a:latin typeface="Open Sans"/>
                <a:ea typeface="Open Sans"/>
                <a:cs typeface="Open Sans"/>
                <a:sym typeface="Open Sans"/>
              </a:rPr>
              <a:t> installation connected to a private network to a third-party provider.</a:t>
            </a:r>
          </a:p>
        </p:txBody>
      </p:sp>
      <p:grpSp>
        <p:nvGrpSpPr>
          <p:cNvPr id="35" name="Group 35"/>
          <p:cNvGrpSpPr/>
          <p:nvPr/>
        </p:nvGrpSpPr>
        <p:grpSpPr>
          <a:xfrm>
            <a:off x="12348068" y="7008254"/>
            <a:ext cx="3675896" cy="557641"/>
            <a:chOff x="0" y="0"/>
            <a:chExt cx="968137" cy="146868"/>
          </a:xfrm>
        </p:grpSpPr>
        <p:sp>
          <p:nvSpPr>
            <p:cNvPr id="36" name="Freeform 36"/>
            <p:cNvSpPr/>
            <p:nvPr/>
          </p:nvSpPr>
          <p:spPr>
            <a:xfrm>
              <a:off x="0" y="0"/>
              <a:ext cx="968137" cy="146868"/>
            </a:xfrm>
            <a:custGeom>
              <a:avLst/>
              <a:gdLst/>
              <a:ahLst/>
              <a:cxnLst/>
              <a:rect l="l" t="t" r="r" b="b"/>
              <a:pathLst>
                <a:path w="968137" h="146868">
                  <a:moveTo>
                    <a:pt x="73434" y="0"/>
                  </a:moveTo>
                  <a:lnTo>
                    <a:pt x="894703" y="0"/>
                  </a:lnTo>
                  <a:cubicBezTo>
                    <a:pt x="914179" y="0"/>
                    <a:pt x="932857" y="7737"/>
                    <a:pt x="946629" y="21508"/>
                  </a:cubicBezTo>
                  <a:cubicBezTo>
                    <a:pt x="960400" y="35280"/>
                    <a:pt x="968137" y="53958"/>
                    <a:pt x="968137" y="73434"/>
                  </a:cubicBezTo>
                  <a:lnTo>
                    <a:pt x="968137" y="73434"/>
                  </a:lnTo>
                  <a:cubicBezTo>
                    <a:pt x="968137" y="113991"/>
                    <a:pt x="935260" y="146868"/>
                    <a:pt x="894703" y="146868"/>
                  </a:cubicBezTo>
                  <a:lnTo>
                    <a:pt x="73434" y="146868"/>
                  </a:lnTo>
                  <a:cubicBezTo>
                    <a:pt x="32878" y="146868"/>
                    <a:pt x="0" y="113991"/>
                    <a:pt x="0" y="73434"/>
                  </a:cubicBezTo>
                  <a:lnTo>
                    <a:pt x="0" y="73434"/>
                  </a:lnTo>
                  <a:cubicBezTo>
                    <a:pt x="0" y="32878"/>
                    <a:pt x="32878" y="0"/>
                    <a:pt x="73434" y="0"/>
                  </a:cubicBezTo>
                  <a:close/>
                </a:path>
              </a:pathLst>
            </a:custGeom>
            <a:solidFill>
              <a:srgbClr val="642EC7"/>
            </a:solidFill>
          </p:spPr>
          <p:txBody>
            <a:bodyPr/>
            <a:lstStyle/>
            <a:p>
              <a:endParaRPr lang="en-PH"/>
            </a:p>
          </p:txBody>
        </p:sp>
        <p:sp>
          <p:nvSpPr>
            <p:cNvPr id="37" name="TextBox 37"/>
            <p:cNvSpPr txBox="1"/>
            <p:nvPr/>
          </p:nvSpPr>
          <p:spPr>
            <a:xfrm>
              <a:off x="0" y="-28575"/>
              <a:ext cx="968137" cy="175443"/>
            </a:xfrm>
            <a:prstGeom prst="rect">
              <a:avLst/>
            </a:prstGeom>
          </p:spPr>
          <p:txBody>
            <a:bodyPr lIns="50800" tIns="50800" rIns="50800" bIns="50800" rtlCol="0" anchor="ctr"/>
            <a:lstStyle/>
            <a:p>
              <a:pPr algn="ctr">
                <a:lnSpc>
                  <a:spcPts val="2595"/>
                </a:lnSpc>
              </a:pPr>
              <a:endParaRPr/>
            </a:p>
          </p:txBody>
        </p:sp>
      </p:grpSp>
      <p:sp>
        <p:nvSpPr>
          <p:cNvPr id="38" name="TextBox 38"/>
          <p:cNvSpPr txBox="1"/>
          <p:nvPr/>
        </p:nvSpPr>
        <p:spPr>
          <a:xfrm>
            <a:off x="12458489" y="4833344"/>
            <a:ext cx="3698375" cy="3714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organisation outsources the creation and management of an </a:t>
            </a:r>
            <a:r>
              <a:rPr lang="en-US" sz="3000">
                <a:solidFill>
                  <a:srgbClr val="FAFAFA"/>
                </a:solidFill>
                <a:latin typeface="Open Sans"/>
                <a:ea typeface="Open Sans"/>
                <a:cs typeface="Open Sans"/>
                <a:sym typeface="Open Sans"/>
              </a:rPr>
              <a:t>Internet accessible</a:t>
            </a:r>
            <a:r>
              <a:rPr lang="en-US" sz="3000">
                <a:solidFill>
                  <a:srgbClr val="000000"/>
                </a:solidFill>
                <a:latin typeface="Open Sans"/>
                <a:ea typeface="Open Sans"/>
                <a:cs typeface="Open Sans"/>
                <a:sym typeface="Open Sans"/>
              </a:rPr>
              <a:t> system by a third-party.  </a:t>
            </a:r>
          </a:p>
        </p:txBody>
      </p:sp>
      <p:sp>
        <p:nvSpPr>
          <p:cNvPr id="39" name="TextBox 39"/>
          <p:cNvSpPr txBox="1"/>
          <p:nvPr/>
        </p:nvSpPr>
        <p:spPr>
          <a:xfrm>
            <a:off x="624700" y="336422"/>
            <a:ext cx="8022453" cy="442020"/>
          </a:xfrm>
          <a:prstGeom prst="rect">
            <a:avLst/>
          </a:prstGeom>
        </p:spPr>
        <p:txBody>
          <a:bodyPr lIns="0" tIns="0" rIns="0" bIns="0" rtlCol="0" anchor="t">
            <a:spAutoFit/>
          </a:bodyPr>
          <a:lstStyle/>
          <a:p>
            <a:pPr marL="0" lvl="0" indent="0" algn="l">
              <a:lnSpc>
                <a:spcPts val="3297"/>
              </a:lnSpc>
              <a:spcBef>
                <a:spcPct val="0"/>
              </a:spcBef>
            </a:pPr>
            <a:r>
              <a:rPr lang="en-US" sz="2944" b="1" spc="-88">
                <a:solidFill>
                  <a:srgbClr val="FFFFFF"/>
                </a:solidFill>
                <a:latin typeface="Poppins Bold"/>
                <a:ea typeface="Poppins Bold"/>
                <a:cs typeface="Poppins Bold"/>
                <a:sym typeface="Poppins Bold"/>
              </a:rPr>
              <a:t>2.7 Internet-Based Applications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243" y="2442821"/>
            <a:ext cx="5637776" cy="33338"/>
          </a:xfrm>
          <a:prstGeom prst="line">
            <a:avLst/>
          </a:prstGeom>
          <a:ln w="66675" cap="rnd">
            <a:solidFill>
              <a:srgbClr val="019D97"/>
            </a:solidFill>
            <a:prstDash val="solid"/>
            <a:headEnd type="none" w="sm" len="sm"/>
            <a:tailEnd type="oval" w="lg" len="lg"/>
          </a:ln>
        </p:spPr>
        <p:txBody>
          <a:bodyPr/>
          <a:lstStyle/>
          <a:p>
            <a:endParaRPr lang="en-PH"/>
          </a:p>
        </p:txBody>
      </p:sp>
      <p:grpSp>
        <p:nvGrpSpPr>
          <p:cNvPr id="8" name="Group 8"/>
          <p:cNvGrpSpPr/>
          <p:nvPr/>
        </p:nvGrpSpPr>
        <p:grpSpPr>
          <a:xfrm>
            <a:off x="429193" y="3001609"/>
            <a:ext cx="3612638" cy="1344211"/>
            <a:chOff x="0" y="0"/>
            <a:chExt cx="951477" cy="354031"/>
          </a:xfrm>
        </p:grpSpPr>
        <p:sp>
          <p:nvSpPr>
            <p:cNvPr id="9" name="Freeform 9"/>
            <p:cNvSpPr/>
            <p:nvPr/>
          </p:nvSpPr>
          <p:spPr>
            <a:xfrm>
              <a:off x="0" y="0"/>
              <a:ext cx="951477" cy="354031"/>
            </a:xfrm>
            <a:custGeom>
              <a:avLst/>
              <a:gdLst/>
              <a:ahLst/>
              <a:cxnLst/>
              <a:rect l="l" t="t" r="r" b="b"/>
              <a:pathLst>
                <a:path w="951477" h="354031">
                  <a:moveTo>
                    <a:pt x="109294" y="0"/>
                  </a:moveTo>
                  <a:lnTo>
                    <a:pt x="842183" y="0"/>
                  </a:lnTo>
                  <a:cubicBezTo>
                    <a:pt x="902544" y="0"/>
                    <a:pt x="951477" y="48932"/>
                    <a:pt x="951477" y="109294"/>
                  </a:cubicBezTo>
                  <a:lnTo>
                    <a:pt x="951477" y="244737"/>
                  </a:lnTo>
                  <a:cubicBezTo>
                    <a:pt x="951477" y="305099"/>
                    <a:pt x="902544" y="354031"/>
                    <a:pt x="842183" y="354031"/>
                  </a:cubicBezTo>
                  <a:lnTo>
                    <a:pt x="109294" y="354031"/>
                  </a:lnTo>
                  <a:cubicBezTo>
                    <a:pt x="48932" y="354031"/>
                    <a:pt x="0" y="305099"/>
                    <a:pt x="0" y="244737"/>
                  </a:cubicBezTo>
                  <a:lnTo>
                    <a:pt x="0" y="109294"/>
                  </a:lnTo>
                  <a:cubicBezTo>
                    <a:pt x="0" y="48932"/>
                    <a:pt x="48932" y="0"/>
                    <a:pt x="109294" y="0"/>
                  </a:cubicBezTo>
                  <a:close/>
                </a:path>
              </a:pathLst>
            </a:custGeom>
            <a:solidFill>
              <a:srgbClr val="FF1495"/>
            </a:solidFill>
          </p:spPr>
          <p:txBody>
            <a:bodyPr/>
            <a:lstStyle/>
            <a:p>
              <a:endParaRPr lang="en-PH"/>
            </a:p>
          </p:txBody>
        </p:sp>
        <p:sp>
          <p:nvSpPr>
            <p:cNvPr id="10" name="TextBox 10"/>
            <p:cNvSpPr txBox="1"/>
            <p:nvPr/>
          </p:nvSpPr>
          <p:spPr>
            <a:xfrm>
              <a:off x="0" y="-28575"/>
              <a:ext cx="951477" cy="382606"/>
            </a:xfrm>
            <a:prstGeom prst="rect">
              <a:avLst/>
            </a:prstGeom>
          </p:spPr>
          <p:txBody>
            <a:bodyPr lIns="50800" tIns="50800" rIns="50800" bIns="50800" rtlCol="0" anchor="ctr"/>
            <a:lstStyle/>
            <a:p>
              <a:pPr algn="ctr">
                <a:lnSpc>
                  <a:spcPts val="2595"/>
                </a:lnSpc>
              </a:pPr>
              <a:endParaRPr/>
            </a:p>
          </p:txBody>
        </p:sp>
      </p:grpSp>
      <p:grpSp>
        <p:nvGrpSpPr>
          <p:cNvPr id="11" name="Group 11"/>
          <p:cNvGrpSpPr/>
          <p:nvPr/>
        </p:nvGrpSpPr>
        <p:grpSpPr>
          <a:xfrm>
            <a:off x="16481681" y="9614894"/>
            <a:ext cx="3612638" cy="1344211"/>
            <a:chOff x="0" y="0"/>
            <a:chExt cx="951477" cy="354031"/>
          </a:xfrm>
        </p:grpSpPr>
        <p:sp>
          <p:nvSpPr>
            <p:cNvPr id="12" name="Freeform 12"/>
            <p:cNvSpPr/>
            <p:nvPr/>
          </p:nvSpPr>
          <p:spPr>
            <a:xfrm>
              <a:off x="0" y="0"/>
              <a:ext cx="951477" cy="354031"/>
            </a:xfrm>
            <a:custGeom>
              <a:avLst/>
              <a:gdLst/>
              <a:ahLst/>
              <a:cxnLst/>
              <a:rect l="l" t="t" r="r" b="b"/>
              <a:pathLst>
                <a:path w="951477" h="354031">
                  <a:moveTo>
                    <a:pt x="109294" y="0"/>
                  </a:moveTo>
                  <a:lnTo>
                    <a:pt x="842183" y="0"/>
                  </a:lnTo>
                  <a:cubicBezTo>
                    <a:pt x="902544" y="0"/>
                    <a:pt x="951477" y="48932"/>
                    <a:pt x="951477" y="109294"/>
                  </a:cubicBezTo>
                  <a:lnTo>
                    <a:pt x="951477" y="244737"/>
                  </a:lnTo>
                  <a:cubicBezTo>
                    <a:pt x="951477" y="305099"/>
                    <a:pt x="902544" y="354031"/>
                    <a:pt x="842183" y="354031"/>
                  </a:cubicBezTo>
                  <a:lnTo>
                    <a:pt x="109294" y="354031"/>
                  </a:lnTo>
                  <a:cubicBezTo>
                    <a:pt x="48932" y="354031"/>
                    <a:pt x="0" y="305099"/>
                    <a:pt x="0" y="244737"/>
                  </a:cubicBezTo>
                  <a:lnTo>
                    <a:pt x="0" y="109294"/>
                  </a:lnTo>
                  <a:cubicBezTo>
                    <a:pt x="0" y="48932"/>
                    <a:pt x="48932" y="0"/>
                    <a:pt x="109294" y="0"/>
                  </a:cubicBezTo>
                  <a:close/>
                </a:path>
              </a:pathLst>
            </a:custGeom>
            <a:solidFill>
              <a:srgbClr val="FF1495">
                <a:alpha val="32941"/>
              </a:srgbClr>
            </a:solidFill>
          </p:spPr>
          <p:txBody>
            <a:bodyPr/>
            <a:lstStyle/>
            <a:p>
              <a:endParaRPr lang="en-PH"/>
            </a:p>
          </p:txBody>
        </p:sp>
        <p:sp>
          <p:nvSpPr>
            <p:cNvPr id="13" name="TextBox 13"/>
            <p:cNvSpPr txBox="1"/>
            <p:nvPr/>
          </p:nvSpPr>
          <p:spPr>
            <a:xfrm>
              <a:off x="0" y="-28575"/>
              <a:ext cx="951477" cy="382606"/>
            </a:xfrm>
            <a:prstGeom prst="rect">
              <a:avLst/>
            </a:prstGeom>
          </p:spPr>
          <p:txBody>
            <a:bodyPr lIns="50800" tIns="50800" rIns="50800" bIns="50800" rtlCol="0" anchor="ctr"/>
            <a:lstStyle/>
            <a:p>
              <a:pPr algn="ctr">
                <a:lnSpc>
                  <a:spcPts val="2595"/>
                </a:lnSpc>
              </a:pPr>
              <a:endParaRPr/>
            </a:p>
          </p:txBody>
        </p:sp>
      </p:grpSp>
      <p:grpSp>
        <p:nvGrpSpPr>
          <p:cNvPr id="14" name="Group 14"/>
          <p:cNvGrpSpPr/>
          <p:nvPr/>
        </p:nvGrpSpPr>
        <p:grpSpPr>
          <a:xfrm>
            <a:off x="429193" y="4525375"/>
            <a:ext cx="3612638" cy="1236250"/>
            <a:chOff x="0" y="0"/>
            <a:chExt cx="951477" cy="325597"/>
          </a:xfrm>
        </p:grpSpPr>
        <p:sp>
          <p:nvSpPr>
            <p:cNvPr id="15" name="Freeform 15"/>
            <p:cNvSpPr/>
            <p:nvPr/>
          </p:nvSpPr>
          <p:spPr>
            <a:xfrm>
              <a:off x="0" y="0"/>
              <a:ext cx="951477" cy="325597"/>
            </a:xfrm>
            <a:custGeom>
              <a:avLst/>
              <a:gdLst/>
              <a:ahLst/>
              <a:cxnLst/>
              <a:rect l="l" t="t" r="r" b="b"/>
              <a:pathLst>
                <a:path w="951477" h="325597">
                  <a:moveTo>
                    <a:pt x="109294" y="0"/>
                  </a:moveTo>
                  <a:lnTo>
                    <a:pt x="842183" y="0"/>
                  </a:lnTo>
                  <a:cubicBezTo>
                    <a:pt x="902544" y="0"/>
                    <a:pt x="951477" y="48932"/>
                    <a:pt x="951477" y="109294"/>
                  </a:cubicBezTo>
                  <a:lnTo>
                    <a:pt x="951477" y="216303"/>
                  </a:lnTo>
                  <a:cubicBezTo>
                    <a:pt x="951477" y="276664"/>
                    <a:pt x="902544" y="325597"/>
                    <a:pt x="842183" y="325597"/>
                  </a:cubicBezTo>
                  <a:lnTo>
                    <a:pt x="109294" y="325597"/>
                  </a:lnTo>
                  <a:cubicBezTo>
                    <a:pt x="48932" y="325597"/>
                    <a:pt x="0" y="276664"/>
                    <a:pt x="0" y="216303"/>
                  </a:cubicBezTo>
                  <a:lnTo>
                    <a:pt x="0" y="109294"/>
                  </a:lnTo>
                  <a:cubicBezTo>
                    <a:pt x="0" y="48932"/>
                    <a:pt x="48932" y="0"/>
                    <a:pt x="109294" y="0"/>
                  </a:cubicBezTo>
                  <a:close/>
                </a:path>
              </a:pathLst>
            </a:custGeom>
            <a:solidFill>
              <a:srgbClr val="019D97"/>
            </a:solidFill>
          </p:spPr>
          <p:txBody>
            <a:bodyPr/>
            <a:lstStyle/>
            <a:p>
              <a:endParaRPr lang="en-PH"/>
            </a:p>
          </p:txBody>
        </p:sp>
        <p:sp>
          <p:nvSpPr>
            <p:cNvPr id="16" name="TextBox 16"/>
            <p:cNvSpPr txBox="1"/>
            <p:nvPr/>
          </p:nvSpPr>
          <p:spPr>
            <a:xfrm>
              <a:off x="0" y="-28575"/>
              <a:ext cx="951477" cy="354172"/>
            </a:xfrm>
            <a:prstGeom prst="rect">
              <a:avLst/>
            </a:prstGeom>
          </p:spPr>
          <p:txBody>
            <a:bodyPr lIns="50800" tIns="50800" rIns="50800" bIns="50800" rtlCol="0" anchor="ctr"/>
            <a:lstStyle/>
            <a:p>
              <a:pPr algn="ctr">
                <a:lnSpc>
                  <a:spcPts val="2595"/>
                </a:lnSpc>
              </a:pPr>
              <a:endParaRPr/>
            </a:p>
          </p:txBody>
        </p:sp>
      </p:grpSp>
      <p:grpSp>
        <p:nvGrpSpPr>
          <p:cNvPr id="17" name="Group 17"/>
          <p:cNvGrpSpPr/>
          <p:nvPr/>
        </p:nvGrpSpPr>
        <p:grpSpPr>
          <a:xfrm>
            <a:off x="513454" y="5942600"/>
            <a:ext cx="3612638" cy="4096615"/>
            <a:chOff x="0" y="0"/>
            <a:chExt cx="951477" cy="1078944"/>
          </a:xfrm>
        </p:grpSpPr>
        <p:sp>
          <p:nvSpPr>
            <p:cNvPr id="18" name="Freeform 18"/>
            <p:cNvSpPr/>
            <p:nvPr/>
          </p:nvSpPr>
          <p:spPr>
            <a:xfrm>
              <a:off x="0" y="0"/>
              <a:ext cx="951477" cy="1078944"/>
            </a:xfrm>
            <a:custGeom>
              <a:avLst/>
              <a:gdLst/>
              <a:ahLst/>
              <a:cxnLst/>
              <a:rect l="l" t="t" r="r" b="b"/>
              <a:pathLst>
                <a:path w="951477" h="1078944">
                  <a:moveTo>
                    <a:pt x="109294" y="0"/>
                  </a:moveTo>
                  <a:lnTo>
                    <a:pt x="842183" y="0"/>
                  </a:lnTo>
                  <a:cubicBezTo>
                    <a:pt x="902544" y="0"/>
                    <a:pt x="951477" y="48932"/>
                    <a:pt x="951477" y="109294"/>
                  </a:cubicBezTo>
                  <a:lnTo>
                    <a:pt x="951477" y="969650"/>
                  </a:lnTo>
                  <a:cubicBezTo>
                    <a:pt x="951477" y="1030011"/>
                    <a:pt x="902544" y="1078944"/>
                    <a:pt x="842183" y="1078944"/>
                  </a:cubicBezTo>
                  <a:lnTo>
                    <a:pt x="109294" y="1078944"/>
                  </a:lnTo>
                  <a:cubicBezTo>
                    <a:pt x="48932" y="1078944"/>
                    <a:pt x="0" y="1030011"/>
                    <a:pt x="0" y="969650"/>
                  </a:cubicBezTo>
                  <a:lnTo>
                    <a:pt x="0" y="109294"/>
                  </a:lnTo>
                  <a:cubicBezTo>
                    <a:pt x="0" y="48932"/>
                    <a:pt x="48932" y="0"/>
                    <a:pt x="109294" y="0"/>
                  </a:cubicBezTo>
                  <a:close/>
                </a:path>
              </a:pathLst>
            </a:custGeom>
            <a:solidFill>
              <a:srgbClr val="019D97"/>
            </a:solidFill>
          </p:spPr>
          <p:txBody>
            <a:bodyPr/>
            <a:lstStyle/>
            <a:p>
              <a:endParaRPr lang="en-PH"/>
            </a:p>
          </p:txBody>
        </p:sp>
        <p:sp>
          <p:nvSpPr>
            <p:cNvPr id="19" name="TextBox 19"/>
            <p:cNvSpPr txBox="1"/>
            <p:nvPr/>
          </p:nvSpPr>
          <p:spPr>
            <a:xfrm>
              <a:off x="0" y="-28575"/>
              <a:ext cx="951477" cy="1107519"/>
            </a:xfrm>
            <a:prstGeom prst="rect">
              <a:avLst/>
            </a:prstGeom>
          </p:spPr>
          <p:txBody>
            <a:bodyPr lIns="50800" tIns="50800" rIns="50800" bIns="50800" rtlCol="0" anchor="ctr"/>
            <a:lstStyle/>
            <a:p>
              <a:pPr algn="ctr">
                <a:lnSpc>
                  <a:spcPts val="2595"/>
                </a:lnSpc>
              </a:pPr>
              <a:endParaRPr/>
            </a:p>
          </p:txBody>
        </p:sp>
      </p:grpSp>
      <p:grpSp>
        <p:nvGrpSpPr>
          <p:cNvPr id="20" name="Group 20"/>
          <p:cNvGrpSpPr/>
          <p:nvPr/>
        </p:nvGrpSpPr>
        <p:grpSpPr>
          <a:xfrm>
            <a:off x="4233896" y="5942600"/>
            <a:ext cx="9909405" cy="1269974"/>
            <a:chOff x="0" y="0"/>
            <a:chExt cx="1759817" cy="225535"/>
          </a:xfrm>
        </p:grpSpPr>
        <p:sp>
          <p:nvSpPr>
            <p:cNvPr id="21" name="Freeform 21"/>
            <p:cNvSpPr/>
            <p:nvPr/>
          </p:nvSpPr>
          <p:spPr>
            <a:xfrm>
              <a:off x="0" y="0"/>
              <a:ext cx="1759817" cy="225535"/>
            </a:xfrm>
            <a:custGeom>
              <a:avLst/>
              <a:gdLst/>
              <a:ahLst/>
              <a:cxnLst/>
              <a:rect l="l" t="t" r="r" b="b"/>
              <a:pathLst>
                <a:path w="1759817" h="225535">
                  <a:moveTo>
                    <a:pt x="39845" y="0"/>
                  </a:moveTo>
                  <a:lnTo>
                    <a:pt x="1719972" y="0"/>
                  </a:lnTo>
                  <a:cubicBezTo>
                    <a:pt x="1741978" y="0"/>
                    <a:pt x="1759817" y="17839"/>
                    <a:pt x="1759817" y="39845"/>
                  </a:cubicBezTo>
                  <a:lnTo>
                    <a:pt x="1759817" y="185691"/>
                  </a:lnTo>
                  <a:cubicBezTo>
                    <a:pt x="1759817" y="207696"/>
                    <a:pt x="1741978" y="225535"/>
                    <a:pt x="1719972" y="225535"/>
                  </a:cubicBezTo>
                  <a:lnTo>
                    <a:pt x="39845" y="225535"/>
                  </a:lnTo>
                  <a:cubicBezTo>
                    <a:pt x="17839" y="225535"/>
                    <a:pt x="0" y="207696"/>
                    <a:pt x="0" y="185691"/>
                  </a:cubicBezTo>
                  <a:lnTo>
                    <a:pt x="0" y="39845"/>
                  </a:lnTo>
                  <a:cubicBezTo>
                    <a:pt x="0" y="17839"/>
                    <a:pt x="17839" y="0"/>
                    <a:pt x="39845" y="0"/>
                  </a:cubicBezTo>
                  <a:close/>
                </a:path>
              </a:pathLst>
            </a:custGeom>
            <a:solidFill>
              <a:srgbClr val="FFDE59"/>
            </a:solidFill>
          </p:spPr>
          <p:txBody>
            <a:bodyPr/>
            <a:lstStyle/>
            <a:p>
              <a:endParaRPr lang="en-PH"/>
            </a:p>
          </p:txBody>
        </p:sp>
        <p:sp>
          <p:nvSpPr>
            <p:cNvPr id="22" name="TextBox 22"/>
            <p:cNvSpPr txBox="1"/>
            <p:nvPr/>
          </p:nvSpPr>
          <p:spPr>
            <a:xfrm>
              <a:off x="0" y="-28575"/>
              <a:ext cx="1759817" cy="254110"/>
            </a:xfrm>
            <a:prstGeom prst="rect">
              <a:avLst/>
            </a:prstGeom>
          </p:spPr>
          <p:txBody>
            <a:bodyPr lIns="50800" tIns="50800" rIns="50800" bIns="50800" rtlCol="0" anchor="ctr"/>
            <a:lstStyle/>
            <a:p>
              <a:pPr algn="ctr">
                <a:lnSpc>
                  <a:spcPts val="2595"/>
                </a:lnSpc>
              </a:pPr>
              <a:endParaRPr/>
            </a:p>
          </p:txBody>
        </p:sp>
      </p:grpSp>
      <p:grpSp>
        <p:nvGrpSpPr>
          <p:cNvPr id="23" name="Group 23"/>
          <p:cNvGrpSpPr/>
          <p:nvPr/>
        </p:nvGrpSpPr>
        <p:grpSpPr>
          <a:xfrm>
            <a:off x="4233896" y="7358007"/>
            <a:ext cx="9909405" cy="1269974"/>
            <a:chOff x="0" y="0"/>
            <a:chExt cx="1759817" cy="225535"/>
          </a:xfrm>
        </p:grpSpPr>
        <p:sp>
          <p:nvSpPr>
            <p:cNvPr id="24" name="Freeform 24"/>
            <p:cNvSpPr/>
            <p:nvPr/>
          </p:nvSpPr>
          <p:spPr>
            <a:xfrm>
              <a:off x="0" y="0"/>
              <a:ext cx="1759817" cy="225535"/>
            </a:xfrm>
            <a:custGeom>
              <a:avLst/>
              <a:gdLst/>
              <a:ahLst/>
              <a:cxnLst/>
              <a:rect l="l" t="t" r="r" b="b"/>
              <a:pathLst>
                <a:path w="1759817" h="225535">
                  <a:moveTo>
                    <a:pt x="39845" y="0"/>
                  </a:moveTo>
                  <a:lnTo>
                    <a:pt x="1719972" y="0"/>
                  </a:lnTo>
                  <a:cubicBezTo>
                    <a:pt x="1741978" y="0"/>
                    <a:pt x="1759817" y="17839"/>
                    <a:pt x="1759817" y="39845"/>
                  </a:cubicBezTo>
                  <a:lnTo>
                    <a:pt x="1759817" y="185691"/>
                  </a:lnTo>
                  <a:cubicBezTo>
                    <a:pt x="1759817" y="207696"/>
                    <a:pt x="1741978" y="225535"/>
                    <a:pt x="1719972" y="225535"/>
                  </a:cubicBezTo>
                  <a:lnTo>
                    <a:pt x="39845" y="225535"/>
                  </a:lnTo>
                  <a:cubicBezTo>
                    <a:pt x="17839" y="225535"/>
                    <a:pt x="0" y="207696"/>
                    <a:pt x="0" y="185691"/>
                  </a:cubicBezTo>
                  <a:lnTo>
                    <a:pt x="0" y="39845"/>
                  </a:lnTo>
                  <a:cubicBezTo>
                    <a:pt x="0" y="17839"/>
                    <a:pt x="17839" y="0"/>
                    <a:pt x="39845" y="0"/>
                  </a:cubicBezTo>
                  <a:close/>
                </a:path>
              </a:pathLst>
            </a:custGeom>
            <a:solidFill>
              <a:srgbClr val="FFDE59"/>
            </a:solidFill>
          </p:spPr>
          <p:txBody>
            <a:bodyPr/>
            <a:lstStyle/>
            <a:p>
              <a:endParaRPr lang="en-PH"/>
            </a:p>
          </p:txBody>
        </p:sp>
        <p:sp>
          <p:nvSpPr>
            <p:cNvPr id="25" name="TextBox 25"/>
            <p:cNvSpPr txBox="1"/>
            <p:nvPr/>
          </p:nvSpPr>
          <p:spPr>
            <a:xfrm>
              <a:off x="0" y="-28575"/>
              <a:ext cx="1759817" cy="254110"/>
            </a:xfrm>
            <a:prstGeom prst="rect">
              <a:avLst/>
            </a:prstGeom>
          </p:spPr>
          <p:txBody>
            <a:bodyPr lIns="50800" tIns="50800" rIns="50800" bIns="50800" rtlCol="0" anchor="ctr"/>
            <a:lstStyle/>
            <a:p>
              <a:pPr algn="ctr">
                <a:lnSpc>
                  <a:spcPts val="2595"/>
                </a:lnSpc>
              </a:pPr>
              <a:endParaRPr/>
            </a:p>
          </p:txBody>
        </p:sp>
      </p:grpSp>
      <p:grpSp>
        <p:nvGrpSpPr>
          <p:cNvPr id="26" name="Group 26"/>
          <p:cNvGrpSpPr/>
          <p:nvPr/>
        </p:nvGrpSpPr>
        <p:grpSpPr>
          <a:xfrm>
            <a:off x="4233896" y="8769241"/>
            <a:ext cx="9909405" cy="1269974"/>
            <a:chOff x="0" y="0"/>
            <a:chExt cx="1759817" cy="225535"/>
          </a:xfrm>
        </p:grpSpPr>
        <p:sp>
          <p:nvSpPr>
            <p:cNvPr id="27" name="Freeform 27"/>
            <p:cNvSpPr/>
            <p:nvPr/>
          </p:nvSpPr>
          <p:spPr>
            <a:xfrm>
              <a:off x="0" y="0"/>
              <a:ext cx="1759817" cy="225535"/>
            </a:xfrm>
            <a:custGeom>
              <a:avLst/>
              <a:gdLst/>
              <a:ahLst/>
              <a:cxnLst/>
              <a:rect l="l" t="t" r="r" b="b"/>
              <a:pathLst>
                <a:path w="1759817" h="225535">
                  <a:moveTo>
                    <a:pt x="39845" y="0"/>
                  </a:moveTo>
                  <a:lnTo>
                    <a:pt x="1719972" y="0"/>
                  </a:lnTo>
                  <a:cubicBezTo>
                    <a:pt x="1741978" y="0"/>
                    <a:pt x="1759817" y="17839"/>
                    <a:pt x="1759817" y="39845"/>
                  </a:cubicBezTo>
                  <a:lnTo>
                    <a:pt x="1759817" y="185691"/>
                  </a:lnTo>
                  <a:cubicBezTo>
                    <a:pt x="1759817" y="207696"/>
                    <a:pt x="1741978" y="225535"/>
                    <a:pt x="1719972" y="225535"/>
                  </a:cubicBezTo>
                  <a:lnTo>
                    <a:pt x="39845" y="225535"/>
                  </a:lnTo>
                  <a:cubicBezTo>
                    <a:pt x="17839" y="225535"/>
                    <a:pt x="0" y="207696"/>
                    <a:pt x="0" y="185691"/>
                  </a:cubicBezTo>
                  <a:lnTo>
                    <a:pt x="0" y="39845"/>
                  </a:lnTo>
                  <a:cubicBezTo>
                    <a:pt x="0" y="17839"/>
                    <a:pt x="17839" y="0"/>
                    <a:pt x="39845" y="0"/>
                  </a:cubicBezTo>
                  <a:close/>
                </a:path>
              </a:pathLst>
            </a:custGeom>
            <a:solidFill>
              <a:srgbClr val="FFDE59"/>
            </a:solidFill>
          </p:spPr>
          <p:txBody>
            <a:bodyPr/>
            <a:lstStyle/>
            <a:p>
              <a:endParaRPr lang="en-PH"/>
            </a:p>
          </p:txBody>
        </p:sp>
        <p:sp>
          <p:nvSpPr>
            <p:cNvPr id="28" name="TextBox 28"/>
            <p:cNvSpPr txBox="1"/>
            <p:nvPr/>
          </p:nvSpPr>
          <p:spPr>
            <a:xfrm>
              <a:off x="0" y="-28575"/>
              <a:ext cx="1759817" cy="254110"/>
            </a:xfrm>
            <a:prstGeom prst="rect">
              <a:avLst/>
            </a:prstGeom>
          </p:spPr>
          <p:txBody>
            <a:bodyPr lIns="50800" tIns="50800" rIns="50800" bIns="50800" rtlCol="0" anchor="ctr"/>
            <a:lstStyle/>
            <a:p>
              <a:pPr algn="ctr">
                <a:lnSpc>
                  <a:spcPts val="2595"/>
                </a:lnSpc>
              </a:pPr>
              <a:endParaRPr/>
            </a:p>
          </p:txBody>
        </p:sp>
      </p:grpSp>
      <p:sp>
        <p:nvSpPr>
          <p:cNvPr id="29" name="TextBox 29"/>
          <p:cNvSpPr txBox="1"/>
          <p:nvPr/>
        </p:nvSpPr>
        <p:spPr>
          <a:xfrm>
            <a:off x="4350277" y="7740264"/>
            <a:ext cx="5395429" cy="448310"/>
          </a:xfrm>
          <a:prstGeom prst="rect">
            <a:avLst/>
          </a:prstGeom>
        </p:spPr>
        <p:txBody>
          <a:bodyPr lIns="0" tIns="0" rIns="0" bIns="0" rtlCol="0" anchor="t">
            <a:spAutoFit/>
          </a:bodyPr>
          <a:lstStyle/>
          <a:p>
            <a:pPr algn="l">
              <a:lnSpc>
                <a:spcPts val="3639"/>
              </a:lnSpc>
              <a:spcBef>
                <a:spcPct val="0"/>
              </a:spcBef>
            </a:pPr>
            <a:r>
              <a:rPr lang="en-US" sz="2599">
                <a:solidFill>
                  <a:srgbClr val="000000"/>
                </a:solidFill>
                <a:latin typeface="Open Sans"/>
                <a:ea typeface="Open Sans"/>
                <a:cs typeface="Open Sans"/>
                <a:sym typeface="Open Sans"/>
              </a:rPr>
              <a:t>Platform provision</a:t>
            </a:r>
          </a:p>
        </p:txBody>
      </p:sp>
      <p:sp>
        <p:nvSpPr>
          <p:cNvPr id="30" name="TextBox 30"/>
          <p:cNvSpPr txBox="1"/>
          <p:nvPr/>
        </p:nvSpPr>
        <p:spPr>
          <a:xfrm>
            <a:off x="4350277" y="9142331"/>
            <a:ext cx="4250333" cy="448310"/>
          </a:xfrm>
          <a:prstGeom prst="rect">
            <a:avLst/>
          </a:prstGeom>
        </p:spPr>
        <p:txBody>
          <a:bodyPr lIns="0" tIns="0" rIns="0" bIns="0" rtlCol="0" anchor="t">
            <a:spAutoFit/>
          </a:bodyPr>
          <a:lstStyle/>
          <a:p>
            <a:pPr algn="l">
              <a:lnSpc>
                <a:spcPts val="3639"/>
              </a:lnSpc>
              <a:spcBef>
                <a:spcPct val="0"/>
              </a:spcBef>
            </a:pPr>
            <a:r>
              <a:rPr lang="en-US" sz="2599">
                <a:solidFill>
                  <a:srgbClr val="000000"/>
                </a:solidFill>
                <a:latin typeface="Open Sans"/>
                <a:ea typeface="Open Sans"/>
                <a:cs typeface="Open Sans"/>
                <a:sym typeface="Open Sans"/>
              </a:rPr>
              <a:t>Software provision</a:t>
            </a:r>
          </a:p>
        </p:txBody>
      </p:sp>
      <p:grpSp>
        <p:nvGrpSpPr>
          <p:cNvPr id="31" name="Group 31"/>
          <p:cNvGrpSpPr/>
          <p:nvPr/>
        </p:nvGrpSpPr>
        <p:grpSpPr>
          <a:xfrm>
            <a:off x="8143840" y="6089118"/>
            <a:ext cx="5698940" cy="976938"/>
            <a:chOff x="0" y="0"/>
            <a:chExt cx="1012078" cy="173495"/>
          </a:xfrm>
        </p:grpSpPr>
        <p:sp>
          <p:nvSpPr>
            <p:cNvPr id="32" name="Freeform 32"/>
            <p:cNvSpPr/>
            <p:nvPr/>
          </p:nvSpPr>
          <p:spPr>
            <a:xfrm>
              <a:off x="0" y="0"/>
              <a:ext cx="1012078" cy="173495"/>
            </a:xfrm>
            <a:custGeom>
              <a:avLst/>
              <a:gdLst/>
              <a:ahLst/>
              <a:cxnLst/>
              <a:rect l="l" t="t" r="r" b="b"/>
              <a:pathLst>
                <a:path w="1012078" h="173495">
                  <a:moveTo>
                    <a:pt x="69283" y="0"/>
                  </a:moveTo>
                  <a:lnTo>
                    <a:pt x="942795" y="0"/>
                  </a:lnTo>
                  <a:cubicBezTo>
                    <a:pt x="961170" y="0"/>
                    <a:pt x="978793" y="7299"/>
                    <a:pt x="991786" y="20292"/>
                  </a:cubicBezTo>
                  <a:cubicBezTo>
                    <a:pt x="1004779" y="33285"/>
                    <a:pt x="1012078" y="50908"/>
                    <a:pt x="1012078" y="69283"/>
                  </a:cubicBezTo>
                  <a:lnTo>
                    <a:pt x="1012078" y="104212"/>
                  </a:lnTo>
                  <a:cubicBezTo>
                    <a:pt x="1012078" y="142476"/>
                    <a:pt x="981059" y="173495"/>
                    <a:pt x="942795" y="173495"/>
                  </a:cubicBezTo>
                  <a:lnTo>
                    <a:pt x="69283" y="173495"/>
                  </a:lnTo>
                  <a:cubicBezTo>
                    <a:pt x="31019" y="173495"/>
                    <a:pt x="0" y="142476"/>
                    <a:pt x="0" y="104212"/>
                  </a:cubicBezTo>
                  <a:lnTo>
                    <a:pt x="0" y="69283"/>
                  </a:lnTo>
                  <a:cubicBezTo>
                    <a:pt x="0" y="31019"/>
                    <a:pt x="31019" y="0"/>
                    <a:pt x="69283" y="0"/>
                  </a:cubicBezTo>
                  <a:close/>
                </a:path>
              </a:pathLst>
            </a:custGeom>
            <a:solidFill>
              <a:srgbClr val="642EC7"/>
            </a:solidFill>
          </p:spPr>
          <p:txBody>
            <a:bodyPr/>
            <a:lstStyle/>
            <a:p>
              <a:endParaRPr lang="en-PH"/>
            </a:p>
          </p:txBody>
        </p:sp>
        <p:sp>
          <p:nvSpPr>
            <p:cNvPr id="33" name="TextBox 33"/>
            <p:cNvSpPr txBox="1"/>
            <p:nvPr/>
          </p:nvSpPr>
          <p:spPr>
            <a:xfrm>
              <a:off x="0" y="-28575"/>
              <a:ext cx="1012078" cy="202070"/>
            </a:xfrm>
            <a:prstGeom prst="rect">
              <a:avLst/>
            </a:prstGeom>
          </p:spPr>
          <p:txBody>
            <a:bodyPr lIns="50800" tIns="50800" rIns="50800" bIns="50800" rtlCol="0" anchor="ctr"/>
            <a:lstStyle/>
            <a:p>
              <a:pPr algn="ctr">
                <a:lnSpc>
                  <a:spcPts val="2595"/>
                </a:lnSpc>
              </a:pPr>
              <a:endParaRPr/>
            </a:p>
          </p:txBody>
        </p:sp>
      </p:grpSp>
      <p:grpSp>
        <p:nvGrpSpPr>
          <p:cNvPr id="34" name="Group 34"/>
          <p:cNvGrpSpPr/>
          <p:nvPr/>
        </p:nvGrpSpPr>
        <p:grpSpPr>
          <a:xfrm>
            <a:off x="8143840" y="7527857"/>
            <a:ext cx="5698940" cy="976938"/>
            <a:chOff x="0" y="0"/>
            <a:chExt cx="1012078" cy="173495"/>
          </a:xfrm>
        </p:grpSpPr>
        <p:sp>
          <p:nvSpPr>
            <p:cNvPr id="35" name="Freeform 35"/>
            <p:cNvSpPr/>
            <p:nvPr/>
          </p:nvSpPr>
          <p:spPr>
            <a:xfrm>
              <a:off x="0" y="0"/>
              <a:ext cx="1012078" cy="173495"/>
            </a:xfrm>
            <a:custGeom>
              <a:avLst/>
              <a:gdLst/>
              <a:ahLst/>
              <a:cxnLst/>
              <a:rect l="l" t="t" r="r" b="b"/>
              <a:pathLst>
                <a:path w="1012078" h="173495">
                  <a:moveTo>
                    <a:pt x="69283" y="0"/>
                  </a:moveTo>
                  <a:lnTo>
                    <a:pt x="942795" y="0"/>
                  </a:lnTo>
                  <a:cubicBezTo>
                    <a:pt x="961170" y="0"/>
                    <a:pt x="978793" y="7299"/>
                    <a:pt x="991786" y="20292"/>
                  </a:cubicBezTo>
                  <a:cubicBezTo>
                    <a:pt x="1004779" y="33285"/>
                    <a:pt x="1012078" y="50908"/>
                    <a:pt x="1012078" y="69283"/>
                  </a:cubicBezTo>
                  <a:lnTo>
                    <a:pt x="1012078" y="104212"/>
                  </a:lnTo>
                  <a:cubicBezTo>
                    <a:pt x="1012078" y="142476"/>
                    <a:pt x="981059" y="173495"/>
                    <a:pt x="942795" y="173495"/>
                  </a:cubicBezTo>
                  <a:lnTo>
                    <a:pt x="69283" y="173495"/>
                  </a:lnTo>
                  <a:cubicBezTo>
                    <a:pt x="31019" y="173495"/>
                    <a:pt x="0" y="142476"/>
                    <a:pt x="0" y="104212"/>
                  </a:cubicBezTo>
                  <a:lnTo>
                    <a:pt x="0" y="69283"/>
                  </a:lnTo>
                  <a:cubicBezTo>
                    <a:pt x="0" y="31019"/>
                    <a:pt x="31019" y="0"/>
                    <a:pt x="69283" y="0"/>
                  </a:cubicBezTo>
                  <a:close/>
                </a:path>
              </a:pathLst>
            </a:custGeom>
            <a:solidFill>
              <a:srgbClr val="642EC7"/>
            </a:solidFill>
          </p:spPr>
          <p:txBody>
            <a:bodyPr/>
            <a:lstStyle/>
            <a:p>
              <a:endParaRPr lang="en-PH"/>
            </a:p>
          </p:txBody>
        </p:sp>
        <p:sp>
          <p:nvSpPr>
            <p:cNvPr id="36" name="TextBox 36"/>
            <p:cNvSpPr txBox="1"/>
            <p:nvPr/>
          </p:nvSpPr>
          <p:spPr>
            <a:xfrm>
              <a:off x="0" y="-28575"/>
              <a:ext cx="1012078" cy="202070"/>
            </a:xfrm>
            <a:prstGeom prst="rect">
              <a:avLst/>
            </a:prstGeom>
          </p:spPr>
          <p:txBody>
            <a:bodyPr lIns="50800" tIns="50800" rIns="50800" bIns="50800" rtlCol="0" anchor="ctr"/>
            <a:lstStyle/>
            <a:p>
              <a:pPr algn="ctr">
                <a:lnSpc>
                  <a:spcPts val="2595"/>
                </a:lnSpc>
              </a:pPr>
              <a:endParaRPr/>
            </a:p>
          </p:txBody>
        </p:sp>
      </p:grpSp>
      <p:grpSp>
        <p:nvGrpSpPr>
          <p:cNvPr id="37" name="Group 37"/>
          <p:cNvGrpSpPr/>
          <p:nvPr/>
        </p:nvGrpSpPr>
        <p:grpSpPr>
          <a:xfrm>
            <a:off x="8249972" y="8906592"/>
            <a:ext cx="5698940" cy="976938"/>
            <a:chOff x="0" y="0"/>
            <a:chExt cx="1012078" cy="173495"/>
          </a:xfrm>
        </p:grpSpPr>
        <p:sp>
          <p:nvSpPr>
            <p:cNvPr id="38" name="Freeform 38"/>
            <p:cNvSpPr/>
            <p:nvPr/>
          </p:nvSpPr>
          <p:spPr>
            <a:xfrm>
              <a:off x="0" y="0"/>
              <a:ext cx="1012078" cy="173495"/>
            </a:xfrm>
            <a:custGeom>
              <a:avLst/>
              <a:gdLst/>
              <a:ahLst/>
              <a:cxnLst/>
              <a:rect l="l" t="t" r="r" b="b"/>
              <a:pathLst>
                <a:path w="1012078" h="173495">
                  <a:moveTo>
                    <a:pt x="69283" y="0"/>
                  </a:moveTo>
                  <a:lnTo>
                    <a:pt x="942795" y="0"/>
                  </a:lnTo>
                  <a:cubicBezTo>
                    <a:pt x="961170" y="0"/>
                    <a:pt x="978793" y="7299"/>
                    <a:pt x="991786" y="20292"/>
                  </a:cubicBezTo>
                  <a:cubicBezTo>
                    <a:pt x="1004779" y="33285"/>
                    <a:pt x="1012078" y="50908"/>
                    <a:pt x="1012078" y="69283"/>
                  </a:cubicBezTo>
                  <a:lnTo>
                    <a:pt x="1012078" y="104212"/>
                  </a:lnTo>
                  <a:cubicBezTo>
                    <a:pt x="1012078" y="142476"/>
                    <a:pt x="981059" y="173495"/>
                    <a:pt x="942795" y="173495"/>
                  </a:cubicBezTo>
                  <a:lnTo>
                    <a:pt x="69283" y="173495"/>
                  </a:lnTo>
                  <a:cubicBezTo>
                    <a:pt x="31019" y="173495"/>
                    <a:pt x="0" y="142476"/>
                    <a:pt x="0" y="104212"/>
                  </a:cubicBezTo>
                  <a:lnTo>
                    <a:pt x="0" y="69283"/>
                  </a:lnTo>
                  <a:cubicBezTo>
                    <a:pt x="0" y="31019"/>
                    <a:pt x="31019" y="0"/>
                    <a:pt x="69283" y="0"/>
                  </a:cubicBezTo>
                  <a:close/>
                </a:path>
              </a:pathLst>
            </a:custGeom>
            <a:solidFill>
              <a:srgbClr val="642EC7"/>
            </a:solidFill>
          </p:spPr>
          <p:txBody>
            <a:bodyPr/>
            <a:lstStyle/>
            <a:p>
              <a:endParaRPr lang="en-PH"/>
            </a:p>
          </p:txBody>
        </p:sp>
        <p:sp>
          <p:nvSpPr>
            <p:cNvPr id="39" name="TextBox 39"/>
            <p:cNvSpPr txBox="1"/>
            <p:nvPr/>
          </p:nvSpPr>
          <p:spPr>
            <a:xfrm>
              <a:off x="0" y="-28575"/>
              <a:ext cx="1012078" cy="202070"/>
            </a:xfrm>
            <a:prstGeom prst="rect">
              <a:avLst/>
            </a:prstGeom>
          </p:spPr>
          <p:txBody>
            <a:bodyPr lIns="50800" tIns="50800" rIns="50800" bIns="50800" rtlCol="0" anchor="ctr"/>
            <a:lstStyle/>
            <a:p>
              <a:pPr algn="ctr">
                <a:lnSpc>
                  <a:spcPts val="2595"/>
                </a:lnSpc>
              </a:pPr>
              <a:endParaRPr/>
            </a:p>
          </p:txBody>
        </p:sp>
      </p:grpSp>
      <p:sp>
        <p:nvSpPr>
          <p:cNvPr id="40" name="Freeform 40"/>
          <p:cNvSpPr/>
          <p:nvPr/>
        </p:nvSpPr>
        <p:spPr>
          <a:xfrm>
            <a:off x="8825082" y="9026599"/>
            <a:ext cx="1917736" cy="736924"/>
          </a:xfrm>
          <a:custGeom>
            <a:avLst/>
            <a:gdLst/>
            <a:ahLst/>
            <a:cxnLst/>
            <a:rect l="l" t="t" r="r" b="b"/>
            <a:pathLst>
              <a:path w="1917736" h="736924">
                <a:moveTo>
                  <a:pt x="0" y="0"/>
                </a:moveTo>
                <a:lnTo>
                  <a:pt x="1917735" y="0"/>
                </a:lnTo>
                <a:lnTo>
                  <a:pt x="1917735" y="736924"/>
                </a:lnTo>
                <a:lnTo>
                  <a:pt x="0" y="736924"/>
                </a:lnTo>
                <a:lnTo>
                  <a:pt x="0" y="0"/>
                </a:lnTo>
                <a:close/>
              </a:path>
            </a:pathLst>
          </a:custGeom>
          <a:blipFill>
            <a:blip r:embed="rId8"/>
            <a:stretch>
              <a:fillRect l="-21798" t="-140544" r="-21462" b="-38707"/>
            </a:stretch>
          </a:blipFill>
        </p:spPr>
        <p:txBody>
          <a:bodyPr/>
          <a:lstStyle/>
          <a:p>
            <a:endParaRPr lang="en-PH"/>
          </a:p>
        </p:txBody>
      </p:sp>
      <p:sp>
        <p:nvSpPr>
          <p:cNvPr id="41" name="Freeform 41"/>
          <p:cNvSpPr/>
          <p:nvPr/>
        </p:nvSpPr>
        <p:spPr>
          <a:xfrm>
            <a:off x="10858947" y="9026599"/>
            <a:ext cx="2101638" cy="736924"/>
          </a:xfrm>
          <a:custGeom>
            <a:avLst/>
            <a:gdLst/>
            <a:ahLst/>
            <a:cxnLst/>
            <a:rect l="l" t="t" r="r" b="b"/>
            <a:pathLst>
              <a:path w="2101638" h="736924">
                <a:moveTo>
                  <a:pt x="0" y="0"/>
                </a:moveTo>
                <a:lnTo>
                  <a:pt x="2101638" y="0"/>
                </a:lnTo>
                <a:lnTo>
                  <a:pt x="2101638" y="736924"/>
                </a:lnTo>
                <a:lnTo>
                  <a:pt x="0" y="736924"/>
                </a:lnTo>
                <a:lnTo>
                  <a:pt x="0" y="0"/>
                </a:lnTo>
                <a:close/>
              </a:path>
            </a:pathLst>
          </a:custGeom>
          <a:blipFill>
            <a:blip r:embed="rId8"/>
            <a:stretch>
              <a:fillRect l="-21798" t="-44432" r="-21462" b="-161598"/>
            </a:stretch>
          </a:blipFill>
        </p:spPr>
        <p:txBody>
          <a:bodyPr/>
          <a:lstStyle/>
          <a:p>
            <a:endParaRPr lang="en-PH"/>
          </a:p>
        </p:txBody>
      </p:sp>
      <p:sp>
        <p:nvSpPr>
          <p:cNvPr id="42" name="Freeform 42"/>
          <p:cNvSpPr/>
          <p:nvPr/>
        </p:nvSpPr>
        <p:spPr>
          <a:xfrm>
            <a:off x="8825082" y="7599815"/>
            <a:ext cx="833022" cy="833022"/>
          </a:xfrm>
          <a:custGeom>
            <a:avLst/>
            <a:gdLst/>
            <a:ahLst/>
            <a:cxnLst/>
            <a:rect l="l" t="t" r="r" b="b"/>
            <a:pathLst>
              <a:path w="833022" h="833022">
                <a:moveTo>
                  <a:pt x="0" y="0"/>
                </a:moveTo>
                <a:lnTo>
                  <a:pt x="833022" y="0"/>
                </a:lnTo>
                <a:lnTo>
                  <a:pt x="833022" y="833022"/>
                </a:lnTo>
                <a:lnTo>
                  <a:pt x="0" y="833022"/>
                </a:lnTo>
                <a:lnTo>
                  <a:pt x="0" y="0"/>
                </a:lnTo>
                <a:close/>
              </a:path>
            </a:pathLst>
          </a:custGeom>
          <a:blipFill>
            <a:blip r:embed="rId9"/>
            <a:stretch>
              <a:fillRect/>
            </a:stretch>
          </a:blipFill>
        </p:spPr>
        <p:txBody>
          <a:bodyPr/>
          <a:lstStyle/>
          <a:p>
            <a:endParaRPr lang="en-PH"/>
          </a:p>
        </p:txBody>
      </p:sp>
      <p:sp>
        <p:nvSpPr>
          <p:cNvPr id="43" name="Freeform 43"/>
          <p:cNvSpPr/>
          <p:nvPr/>
        </p:nvSpPr>
        <p:spPr>
          <a:xfrm>
            <a:off x="8690977" y="6001454"/>
            <a:ext cx="995244" cy="1064603"/>
          </a:xfrm>
          <a:custGeom>
            <a:avLst/>
            <a:gdLst/>
            <a:ahLst/>
            <a:cxnLst/>
            <a:rect l="l" t="t" r="r" b="b"/>
            <a:pathLst>
              <a:path w="995244" h="1064603">
                <a:moveTo>
                  <a:pt x="0" y="0"/>
                </a:moveTo>
                <a:lnTo>
                  <a:pt x="995244" y="0"/>
                </a:lnTo>
                <a:lnTo>
                  <a:pt x="995244" y="1064602"/>
                </a:lnTo>
                <a:lnTo>
                  <a:pt x="0" y="1064602"/>
                </a:lnTo>
                <a:lnTo>
                  <a:pt x="0" y="0"/>
                </a:lnTo>
                <a:close/>
              </a:path>
            </a:pathLst>
          </a:custGeom>
          <a:blipFill>
            <a:blip r:embed="rId10"/>
            <a:stretch>
              <a:fillRect l="-91296" t="-6132" r="-88562" b="-61017"/>
            </a:stretch>
          </a:blipFill>
        </p:spPr>
        <p:txBody>
          <a:bodyPr/>
          <a:lstStyle/>
          <a:p>
            <a:endParaRPr lang="en-PH"/>
          </a:p>
        </p:txBody>
      </p:sp>
      <p:sp>
        <p:nvSpPr>
          <p:cNvPr id="44" name="TextBox 44"/>
          <p:cNvSpPr txBox="1"/>
          <p:nvPr/>
        </p:nvSpPr>
        <p:spPr>
          <a:xfrm>
            <a:off x="402046" y="1691934"/>
            <a:ext cx="622306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2 - Cloud Computing</a:t>
            </a:r>
          </a:p>
        </p:txBody>
      </p:sp>
      <p:sp>
        <p:nvSpPr>
          <p:cNvPr id="45" name="TextBox 45"/>
          <p:cNvSpPr txBox="1"/>
          <p:nvPr/>
        </p:nvSpPr>
        <p:spPr>
          <a:xfrm>
            <a:off x="831224" y="3225904"/>
            <a:ext cx="2862873"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Public Cloud</a:t>
            </a:r>
          </a:p>
        </p:txBody>
      </p:sp>
      <p:sp>
        <p:nvSpPr>
          <p:cNvPr id="46" name="TextBox 46"/>
          <p:cNvSpPr txBox="1"/>
          <p:nvPr/>
        </p:nvSpPr>
        <p:spPr>
          <a:xfrm>
            <a:off x="16883711" y="9839190"/>
            <a:ext cx="2862873" cy="657225"/>
          </a:xfrm>
          <a:prstGeom prst="rect">
            <a:avLst/>
          </a:prstGeom>
        </p:spPr>
        <p:txBody>
          <a:bodyPr lIns="0" tIns="0" rIns="0" bIns="0" rtlCol="0" anchor="t">
            <a:spAutoFit/>
          </a:bodyPr>
          <a:lstStyle/>
          <a:p>
            <a:pPr algn="ctr">
              <a:lnSpc>
                <a:spcPts val="5400"/>
              </a:lnSpc>
            </a:pPr>
            <a:r>
              <a:rPr lang="en-US" sz="3000">
                <a:solidFill>
                  <a:srgbClr val="FFFFFF">
                    <a:alpha val="32941"/>
                  </a:srgbClr>
                </a:solidFill>
                <a:latin typeface="Poppins"/>
                <a:ea typeface="Poppins"/>
                <a:cs typeface="Poppins"/>
                <a:sym typeface="Poppins"/>
              </a:rPr>
              <a:t>Private Cloud</a:t>
            </a:r>
          </a:p>
        </p:txBody>
      </p:sp>
      <p:sp>
        <p:nvSpPr>
          <p:cNvPr id="47" name="TextBox 47"/>
          <p:cNvSpPr txBox="1"/>
          <p:nvPr/>
        </p:nvSpPr>
        <p:spPr>
          <a:xfrm>
            <a:off x="4350277" y="2854564"/>
            <a:ext cx="11402630" cy="15811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public cloud is a shared computing environment provided by a third-party vendor, accessible over the internet to multiple users and organizations.</a:t>
            </a:r>
          </a:p>
        </p:txBody>
      </p:sp>
      <p:sp>
        <p:nvSpPr>
          <p:cNvPr id="48" name="TextBox 48"/>
          <p:cNvSpPr txBox="1"/>
          <p:nvPr/>
        </p:nvSpPr>
        <p:spPr>
          <a:xfrm>
            <a:off x="677852" y="4714875"/>
            <a:ext cx="2862873"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Enabled by:</a:t>
            </a:r>
          </a:p>
        </p:txBody>
      </p:sp>
      <p:sp>
        <p:nvSpPr>
          <p:cNvPr id="49" name="TextBox 49"/>
          <p:cNvSpPr txBox="1"/>
          <p:nvPr/>
        </p:nvSpPr>
        <p:spPr>
          <a:xfrm>
            <a:off x="4323129" y="4857750"/>
            <a:ext cx="11402630"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Using large mainframe computers or server farms.</a:t>
            </a:r>
          </a:p>
        </p:txBody>
      </p:sp>
      <p:sp>
        <p:nvSpPr>
          <p:cNvPr id="50" name="TextBox 50"/>
          <p:cNvSpPr txBox="1"/>
          <p:nvPr/>
        </p:nvSpPr>
        <p:spPr>
          <a:xfrm>
            <a:off x="831224" y="7161770"/>
            <a:ext cx="2862873" cy="13430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Service provided:</a:t>
            </a:r>
          </a:p>
        </p:txBody>
      </p:sp>
      <p:sp>
        <p:nvSpPr>
          <p:cNvPr id="51" name="TextBox 51"/>
          <p:cNvSpPr txBox="1"/>
          <p:nvPr/>
        </p:nvSpPr>
        <p:spPr>
          <a:xfrm>
            <a:off x="4350277" y="6285863"/>
            <a:ext cx="3793564" cy="454307"/>
          </a:xfrm>
          <a:prstGeom prst="rect">
            <a:avLst/>
          </a:prstGeom>
        </p:spPr>
        <p:txBody>
          <a:bodyPr lIns="0" tIns="0" rIns="0" bIns="0" rtlCol="0" anchor="t">
            <a:spAutoFit/>
          </a:bodyPr>
          <a:lstStyle/>
          <a:p>
            <a:pPr algn="l">
              <a:lnSpc>
                <a:spcPts val="3648"/>
              </a:lnSpc>
              <a:spcBef>
                <a:spcPct val="0"/>
              </a:spcBef>
            </a:pPr>
            <a:r>
              <a:rPr lang="en-US" sz="2606">
                <a:solidFill>
                  <a:srgbClr val="000000"/>
                </a:solidFill>
                <a:latin typeface="Open Sans"/>
                <a:ea typeface="Open Sans"/>
                <a:cs typeface="Open Sans"/>
                <a:sym typeface="Open Sans"/>
              </a:rPr>
              <a:t>Infrastructure provision</a:t>
            </a:r>
          </a:p>
        </p:txBody>
      </p:sp>
      <p:sp>
        <p:nvSpPr>
          <p:cNvPr id="52" name="TextBox 52"/>
          <p:cNvSpPr txBox="1"/>
          <p:nvPr/>
        </p:nvSpPr>
        <p:spPr>
          <a:xfrm>
            <a:off x="9846516" y="7674224"/>
            <a:ext cx="3399334" cy="514350"/>
          </a:xfrm>
          <a:prstGeom prst="rect">
            <a:avLst/>
          </a:prstGeom>
        </p:spPr>
        <p:txBody>
          <a:bodyPr lIns="0" tIns="0" rIns="0" bIns="0" rtlCol="0" anchor="t">
            <a:spAutoFit/>
          </a:bodyPr>
          <a:lstStyle/>
          <a:p>
            <a:pPr algn="l">
              <a:lnSpc>
                <a:spcPts val="4200"/>
              </a:lnSpc>
              <a:spcBef>
                <a:spcPct val="0"/>
              </a:spcBef>
            </a:pPr>
            <a:r>
              <a:rPr lang="en-US" sz="3000">
                <a:solidFill>
                  <a:srgbClr val="FAFAFA"/>
                </a:solidFill>
                <a:latin typeface="Open Sans"/>
                <a:ea typeface="Open Sans"/>
                <a:cs typeface="Open Sans"/>
                <a:sym typeface="Open Sans"/>
              </a:rPr>
              <a:t>Azure App Services</a:t>
            </a:r>
          </a:p>
        </p:txBody>
      </p:sp>
      <p:sp>
        <p:nvSpPr>
          <p:cNvPr id="53" name="TextBox 53"/>
          <p:cNvSpPr txBox="1"/>
          <p:nvPr/>
        </p:nvSpPr>
        <p:spPr>
          <a:xfrm>
            <a:off x="9745705" y="6255842"/>
            <a:ext cx="3399334" cy="514350"/>
          </a:xfrm>
          <a:prstGeom prst="rect">
            <a:avLst/>
          </a:prstGeom>
        </p:spPr>
        <p:txBody>
          <a:bodyPr lIns="0" tIns="0" rIns="0" bIns="0" rtlCol="0" anchor="t">
            <a:spAutoFit/>
          </a:bodyPr>
          <a:lstStyle/>
          <a:p>
            <a:pPr algn="l">
              <a:lnSpc>
                <a:spcPts val="4200"/>
              </a:lnSpc>
              <a:spcBef>
                <a:spcPct val="0"/>
              </a:spcBef>
            </a:pPr>
            <a:r>
              <a:rPr lang="en-US" sz="3000">
                <a:solidFill>
                  <a:srgbClr val="FAFAFA"/>
                </a:solidFill>
                <a:latin typeface="Open Sans"/>
                <a:ea typeface="Open Sans"/>
                <a:cs typeface="Open Sans"/>
                <a:sym typeface="Open Sans"/>
              </a:rPr>
              <a:t>Amazon EC2</a:t>
            </a:r>
          </a:p>
        </p:txBody>
      </p:sp>
      <p:sp>
        <p:nvSpPr>
          <p:cNvPr id="54" name="TextBox 54"/>
          <p:cNvSpPr txBox="1"/>
          <p:nvPr/>
        </p:nvSpPr>
        <p:spPr>
          <a:xfrm>
            <a:off x="624700" y="336422"/>
            <a:ext cx="8022453" cy="442020"/>
          </a:xfrm>
          <a:prstGeom prst="rect">
            <a:avLst/>
          </a:prstGeom>
        </p:spPr>
        <p:txBody>
          <a:bodyPr lIns="0" tIns="0" rIns="0" bIns="0" rtlCol="0" anchor="t">
            <a:spAutoFit/>
          </a:bodyPr>
          <a:lstStyle/>
          <a:p>
            <a:pPr marL="0" lvl="0" indent="0" algn="l">
              <a:lnSpc>
                <a:spcPts val="3297"/>
              </a:lnSpc>
              <a:spcBef>
                <a:spcPct val="0"/>
              </a:spcBef>
            </a:pPr>
            <a:r>
              <a:rPr lang="en-US" sz="2944" b="1" spc="-88">
                <a:solidFill>
                  <a:srgbClr val="FFFFFF"/>
                </a:solidFill>
                <a:latin typeface="Poppins Bold"/>
                <a:ea typeface="Poppins Bold"/>
                <a:cs typeface="Poppins Bold"/>
                <a:sym typeface="Poppins Bold"/>
              </a:rPr>
              <a:t>2.7 Internet-Based Applications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243" y="2442821"/>
            <a:ext cx="5637776" cy="33338"/>
          </a:xfrm>
          <a:prstGeom prst="line">
            <a:avLst/>
          </a:prstGeom>
          <a:ln w="66675" cap="rnd">
            <a:solidFill>
              <a:srgbClr val="019D97"/>
            </a:solidFill>
            <a:prstDash val="solid"/>
            <a:headEnd type="none" w="sm" len="sm"/>
            <a:tailEnd type="oval" w="lg" len="lg"/>
          </a:ln>
        </p:spPr>
        <p:txBody>
          <a:bodyPr/>
          <a:lstStyle/>
          <a:p>
            <a:endParaRPr lang="en-PH"/>
          </a:p>
        </p:txBody>
      </p:sp>
      <p:grpSp>
        <p:nvGrpSpPr>
          <p:cNvPr id="8" name="Group 8"/>
          <p:cNvGrpSpPr/>
          <p:nvPr/>
        </p:nvGrpSpPr>
        <p:grpSpPr>
          <a:xfrm>
            <a:off x="402046" y="2796319"/>
            <a:ext cx="3612638" cy="5733033"/>
            <a:chOff x="0" y="0"/>
            <a:chExt cx="951477" cy="1509935"/>
          </a:xfrm>
        </p:grpSpPr>
        <p:sp>
          <p:nvSpPr>
            <p:cNvPr id="9" name="Freeform 9"/>
            <p:cNvSpPr/>
            <p:nvPr/>
          </p:nvSpPr>
          <p:spPr>
            <a:xfrm>
              <a:off x="0" y="0"/>
              <a:ext cx="951477" cy="1509935"/>
            </a:xfrm>
            <a:custGeom>
              <a:avLst/>
              <a:gdLst/>
              <a:ahLst/>
              <a:cxnLst/>
              <a:rect l="l" t="t" r="r" b="b"/>
              <a:pathLst>
                <a:path w="951477" h="1509935">
                  <a:moveTo>
                    <a:pt x="109294" y="0"/>
                  </a:moveTo>
                  <a:lnTo>
                    <a:pt x="842183" y="0"/>
                  </a:lnTo>
                  <a:cubicBezTo>
                    <a:pt x="902544" y="0"/>
                    <a:pt x="951477" y="48932"/>
                    <a:pt x="951477" y="109294"/>
                  </a:cubicBezTo>
                  <a:lnTo>
                    <a:pt x="951477" y="1400641"/>
                  </a:lnTo>
                  <a:cubicBezTo>
                    <a:pt x="951477" y="1461002"/>
                    <a:pt x="902544" y="1509935"/>
                    <a:pt x="842183" y="1509935"/>
                  </a:cubicBezTo>
                  <a:lnTo>
                    <a:pt x="109294" y="1509935"/>
                  </a:lnTo>
                  <a:cubicBezTo>
                    <a:pt x="48932" y="1509935"/>
                    <a:pt x="0" y="1461002"/>
                    <a:pt x="0" y="1400641"/>
                  </a:cubicBezTo>
                  <a:lnTo>
                    <a:pt x="0" y="109294"/>
                  </a:lnTo>
                  <a:cubicBezTo>
                    <a:pt x="0" y="48932"/>
                    <a:pt x="48932" y="0"/>
                    <a:pt x="109294" y="0"/>
                  </a:cubicBezTo>
                  <a:close/>
                </a:path>
              </a:pathLst>
            </a:custGeom>
            <a:solidFill>
              <a:srgbClr val="019D97"/>
            </a:solidFill>
          </p:spPr>
          <p:txBody>
            <a:bodyPr/>
            <a:lstStyle/>
            <a:p>
              <a:endParaRPr lang="en-PH"/>
            </a:p>
          </p:txBody>
        </p:sp>
        <p:sp>
          <p:nvSpPr>
            <p:cNvPr id="10" name="TextBox 10"/>
            <p:cNvSpPr txBox="1"/>
            <p:nvPr/>
          </p:nvSpPr>
          <p:spPr>
            <a:xfrm>
              <a:off x="0" y="-28575"/>
              <a:ext cx="951477" cy="1538510"/>
            </a:xfrm>
            <a:prstGeom prst="rect">
              <a:avLst/>
            </a:prstGeom>
          </p:spPr>
          <p:txBody>
            <a:bodyPr lIns="50800" tIns="50800" rIns="50800" bIns="50800" rtlCol="0" anchor="ctr"/>
            <a:lstStyle/>
            <a:p>
              <a:pPr algn="ctr">
                <a:lnSpc>
                  <a:spcPts val="2595"/>
                </a:lnSpc>
              </a:pPr>
              <a:endParaRPr/>
            </a:p>
          </p:txBody>
        </p:sp>
      </p:grpSp>
      <p:grpSp>
        <p:nvGrpSpPr>
          <p:cNvPr id="11" name="Group 11"/>
          <p:cNvGrpSpPr/>
          <p:nvPr/>
        </p:nvGrpSpPr>
        <p:grpSpPr>
          <a:xfrm>
            <a:off x="4155650" y="6243033"/>
            <a:ext cx="13136812" cy="2286319"/>
            <a:chOff x="0" y="0"/>
            <a:chExt cx="1759817" cy="306277"/>
          </a:xfrm>
        </p:grpSpPr>
        <p:sp>
          <p:nvSpPr>
            <p:cNvPr id="12" name="Freeform 12"/>
            <p:cNvSpPr/>
            <p:nvPr/>
          </p:nvSpPr>
          <p:spPr>
            <a:xfrm>
              <a:off x="0" y="0"/>
              <a:ext cx="1759817" cy="306277"/>
            </a:xfrm>
            <a:custGeom>
              <a:avLst/>
              <a:gdLst/>
              <a:ahLst/>
              <a:cxnLst/>
              <a:rect l="l" t="t" r="r" b="b"/>
              <a:pathLst>
                <a:path w="1759817" h="306277">
                  <a:moveTo>
                    <a:pt x="30056" y="0"/>
                  </a:moveTo>
                  <a:lnTo>
                    <a:pt x="1729761" y="0"/>
                  </a:lnTo>
                  <a:cubicBezTo>
                    <a:pt x="1746360" y="0"/>
                    <a:pt x="1759817" y="13456"/>
                    <a:pt x="1759817" y="30056"/>
                  </a:cubicBezTo>
                  <a:lnTo>
                    <a:pt x="1759817" y="276221"/>
                  </a:lnTo>
                  <a:cubicBezTo>
                    <a:pt x="1759817" y="292820"/>
                    <a:pt x="1746360" y="306277"/>
                    <a:pt x="1729761" y="306277"/>
                  </a:cubicBezTo>
                  <a:lnTo>
                    <a:pt x="30056" y="306277"/>
                  </a:lnTo>
                  <a:cubicBezTo>
                    <a:pt x="13456" y="306277"/>
                    <a:pt x="0" y="292820"/>
                    <a:pt x="0" y="276221"/>
                  </a:cubicBezTo>
                  <a:lnTo>
                    <a:pt x="0" y="30056"/>
                  </a:lnTo>
                  <a:cubicBezTo>
                    <a:pt x="0" y="13456"/>
                    <a:pt x="13456" y="0"/>
                    <a:pt x="30056" y="0"/>
                  </a:cubicBezTo>
                  <a:close/>
                </a:path>
              </a:pathLst>
            </a:custGeom>
            <a:solidFill>
              <a:srgbClr val="FFDE59"/>
            </a:solidFill>
          </p:spPr>
          <p:txBody>
            <a:bodyPr/>
            <a:lstStyle/>
            <a:p>
              <a:endParaRPr lang="en-PH"/>
            </a:p>
          </p:txBody>
        </p:sp>
        <p:sp>
          <p:nvSpPr>
            <p:cNvPr id="13" name="TextBox 13"/>
            <p:cNvSpPr txBox="1"/>
            <p:nvPr/>
          </p:nvSpPr>
          <p:spPr>
            <a:xfrm>
              <a:off x="0" y="-28575"/>
              <a:ext cx="1759817" cy="334852"/>
            </a:xfrm>
            <a:prstGeom prst="rect">
              <a:avLst/>
            </a:prstGeom>
          </p:spPr>
          <p:txBody>
            <a:bodyPr lIns="50800" tIns="50800" rIns="50800" bIns="50800" rtlCol="0" anchor="ctr"/>
            <a:lstStyle/>
            <a:p>
              <a:pPr algn="ctr">
                <a:lnSpc>
                  <a:spcPts val="2595"/>
                </a:lnSpc>
              </a:pPr>
              <a:endParaRPr/>
            </a:p>
          </p:txBody>
        </p:sp>
      </p:grpSp>
      <p:sp>
        <p:nvSpPr>
          <p:cNvPr id="14" name="TextBox 14"/>
          <p:cNvSpPr txBox="1"/>
          <p:nvPr/>
        </p:nvSpPr>
        <p:spPr>
          <a:xfrm>
            <a:off x="402046" y="1691934"/>
            <a:ext cx="622306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Public Cloud</a:t>
            </a:r>
          </a:p>
        </p:txBody>
      </p:sp>
      <p:sp>
        <p:nvSpPr>
          <p:cNvPr id="15" name="TextBox 15"/>
          <p:cNvSpPr txBox="1"/>
          <p:nvPr/>
        </p:nvSpPr>
        <p:spPr>
          <a:xfrm>
            <a:off x="776928" y="5328223"/>
            <a:ext cx="2862873"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Advantages</a:t>
            </a:r>
          </a:p>
        </p:txBody>
      </p:sp>
      <p:grpSp>
        <p:nvGrpSpPr>
          <p:cNvPr id="16" name="Group 16"/>
          <p:cNvGrpSpPr/>
          <p:nvPr/>
        </p:nvGrpSpPr>
        <p:grpSpPr>
          <a:xfrm>
            <a:off x="4122488" y="2857181"/>
            <a:ext cx="13136812" cy="1600730"/>
            <a:chOff x="0" y="0"/>
            <a:chExt cx="1759817" cy="214435"/>
          </a:xfrm>
        </p:grpSpPr>
        <p:sp>
          <p:nvSpPr>
            <p:cNvPr id="17" name="Freeform 17"/>
            <p:cNvSpPr/>
            <p:nvPr/>
          </p:nvSpPr>
          <p:spPr>
            <a:xfrm>
              <a:off x="0" y="0"/>
              <a:ext cx="1759817" cy="214435"/>
            </a:xfrm>
            <a:custGeom>
              <a:avLst/>
              <a:gdLst/>
              <a:ahLst/>
              <a:cxnLst/>
              <a:rect l="l" t="t" r="r" b="b"/>
              <a:pathLst>
                <a:path w="1759817" h="214435">
                  <a:moveTo>
                    <a:pt x="30056" y="0"/>
                  </a:moveTo>
                  <a:lnTo>
                    <a:pt x="1729761" y="0"/>
                  </a:lnTo>
                  <a:cubicBezTo>
                    <a:pt x="1746360" y="0"/>
                    <a:pt x="1759817" y="13456"/>
                    <a:pt x="1759817" y="30056"/>
                  </a:cubicBezTo>
                  <a:lnTo>
                    <a:pt x="1759817" y="184379"/>
                  </a:lnTo>
                  <a:cubicBezTo>
                    <a:pt x="1759817" y="200979"/>
                    <a:pt x="1746360" y="214435"/>
                    <a:pt x="1729761" y="214435"/>
                  </a:cubicBezTo>
                  <a:lnTo>
                    <a:pt x="30056" y="214435"/>
                  </a:lnTo>
                  <a:cubicBezTo>
                    <a:pt x="13456" y="214435"/>
                    <a:pt x="0" y="200979"/>
                    <a:pt x="0" y="184379"/>
                  </a:cubicBezTo>
                  <a:lnTo>
                    <a:pt x="0" y="30056"/>
                  </a:lnTo>
                  <a:cubicBezTo>
                    <a:pt x="0" y="13456"/>
                    <a:pt x="13456" y="0"/>
                    <a:pt x="30056" y="0"/>
                  </a:cubicBezTo>
                  <a:close/>
                </a:path>
              </a:pathLst>
            </a:custGeom>
            <a:solidFill>
              <a:srgbClr val="FFDE59"/>
            </a:solidFill>
          </p:spPr>
          <p:txBody>
            <a:bodyPr/>
            <a:lstStyle/>
            <a:p>
              <a:endParaRPr lang="en-PH"/>
            </a:p>
          </p:txBody>
        </p:sp>
        <p:sp>
          <p:nvSpPr>
            <p:cNvPr id="18" name="TextBox 18"/>
            <p:cNvSpPr txBox="1"/>
            <p:nvPr/>
          </p:nvSpPr>
          <p:spPr>
            <a:xfrm>
              <a:off x="0" y="-28575"/>
              <a:ext cx="1759817" cy="243010"/>
            </a:xfrm>
            <a:prstGeom prst="rect">
              <a:avLst/>
            </a:prstGeom>
          </p:spPr>
          <p:txBody>
            <a:bodyPr lIns="50800" tIns="50800" rIns="50800" bIns="50800" rtlCol="0" anchor="ctr"/>
            <a:lstStyle/>
            <a:p>
              <a:pPr algn="ctr">
                <a:lnSpc>
                  <a:spcPts val="2595"/>
                </a:lnSpc>
              </a:pPr>
              <a:endParaRPr/>
            </a:p>
          </p:txBody>
        </p:sp>
      </p:grpSp>
      <p:sp>
        <p:nvSpPr>
          <p:cNvPr id="19" name="TextBox 19"/>
          <p:cNvSpPr txBox="1"/>
          <p:nvPr/>
        </p:nvSpPr>
        <p:spPr>
          <a:xfrm>
            <a:off x="4446512" y="2885571"/>
            <a:ext cx="3991801" cy="448391"/>
          </a:xfrm>
          <a:prstGeom prst="rect">
            <a:avLst/>
          </a:prstGeom>
        </p:spPr>
        <p:txBody>
          <a:bodyPr lIns="0" tIns="0" rIns="0" bIns="0" rtlCol="0" anchor="t">
            <a:spAutoFit/>
          </a:bodyPr>
          <a:lstStyle/>
          <a:p>
            <a:pPr algn="l">
              <a:lnSpc>
                <a:spcPts val="3635"/>
              </a:lnSpc>
              <a:spcBef>
                <a:spcPct val="0"/>
              </a:spcBef>
            </a:pPr>
            <a:r>
              <a:rPr lang="en-US" sz="2596" b="1" i="1">
                <a:solidFill>
                  <a:srgbClr val="000000"/>
                </a:solidFill>
                <a:latin typeface="Open Sans Bold Italics"/>
                <a:ea typeface="Open Sans Bold Italics"/>
                <a:cs typeface="Open Sans Bold Italics"/>
                <a:sym typeface="Open Sans Bold Italics"/>
              </a:rPr>
              <a:t>Infrastructure provision</a:t>
            </a:r>
          </a:p>
        </p:txBody>
      </p:sp>
      <p:grpSp>
        <p:nvGrpSpPr>
          <p:cNvPr id="20" name="Group 20"/>
          <p:cNvGrpSpPr/>
          <p:nvPr/>
        </p:nvGrpSpPr>
        <p:grpSpPr>
          <a:xfrm>
            <a:off x="4446512" y="3486643"/>
            <a:ext cx="12555087" cy="742669"/>
            <a:chOff x="0" y="0"/>
            <a:chExt cx="1681889" cy="99488"/>
          </a:xfrm>
        </p:grpSpPr>
        <p:sp>
          <p:nvSpPr>
            <p:cNvPr id="21" name="Freeform 21"/>
            <p:cNvSpPr/>
            <p:nvPr/>
          </p:nvSpPr>
          <p:spPr>
            <a:xfrm>
              <a:off x="0" y="0"/>
              <a:ext cx="1681889" cy="99488"/>
            </a:xfrm>
            <a:custGeom>
              <a:avLst/>
              <a:gdLst/>
              <a:ahLst/>
              <a:cxnLst/>
              <a:rect l="l" t="t" r="r" b="b"/>
              <a:pathLst>
                <a:path w="1681889" h="99488">
                  <a:moveTo>
                    <a:pt x="31448" y="0"/>
                  </a:moveTo>
                  <a:lnTo>
                    <a:pt x="1650440" y="0"/>
                  </a:lnTo>
                  <a:cubicBezTo>
                    <a:pt x="1658781" y="0"/>
                    <a:pt x="1666780" y="3313"/>
                    <a:pt x="1672678" y="9211"/>
                  </a:cubicBezTo>
                  <a:cubicBezTo>
                    <a:pt x="1678575" y="15109"/>
                    <a:pt x="1681889" y="23108"/>
                    <a:pt x="1681889" y="31448"/>
                  </a:cubicBezTo>
                  <a:lnTo>
                    <a:pt x="1681889" y="68040"/>
                  </a:lnTo>
                  <a:cubicBezTo>
                    <a:pt x="1681889" y="76381"/>
                    <a:pt x="1678575" y="84380"/>
                    <a:pt x="1672678" y="90277"/>
                  </a:cubicBezTo>
                  <a:cubicBezTo>
                    <a:pt x="1666780" y="96175"/>
                    <a:pt x="1658781" y="99488"/>
                    <a:pt x="1650440" y="99488"/>
                  </a:cubicBezTo>
                  <a:lnTo>
                    <a:pt x="31448" y="99488"/>
                  </a:lnTo>
                  <a:cubicBezTo>
                    <a:pt x="23108" y="99488"/>
                    <a:pt x="15109" y="96175"/>
                    <a:pt x="9211" y="90277"/>
                  </a:cubicBezTo>
                  <a:cubicBezTo>
                    <a:pt x="3313" y="84380"/>
                    <a:pt x="0" y="76381"/>
                    <a:pt x="0" y="68040"/>
                  </a:cubicBezTo>
                  <a:lnTo>
                    <a:pt x="0" y="31448"/>
                  </a:lnTo>
                  <a:cubicBezTo>
                    <a:pt x="0" y="23108"/>
                    <a:pt x="3313" y="15109"/>
                    <a:pt x="9211" y="9211"/>
                  </a:cubicBezTo>
                  <a:cubicBezTo>
                    <a:pt x="15109" y="3313"/>
                    <a:pt x="23108" y="0"/>
                    <a:pt x="31448" y="0"/>
                  </a:cubicBezTo>
                  <a:close/>
                </a:path>
              </a:pathLst>
            </a:custGeom>
            <a:solidFill>
              <a:srgbClr val="642EC7"/>
            </a:solidFill>
          </p:spPr>
          <p:txBody>
            <a:bodyPr/>
            <a:lstStyle/>
            <a:p>
              <a:endParaRPr lang="en-PH"/>
            </a:p>
          </p:txBody>
        </p:sp>
        <p:sp>
          <p:nvSpPr>
            <p:cNvPr id="22" name="TextBox 22"/>
            <p:cNvSpPr txBox="1"/>
            <p:nvPr/>
          </p:nvSpPr>
          <p:spPr>
            <a:xfrm>
              <a:off x="0" y="-28575"/>
              <a:ext cx="1681889" cy="128063"/>
            </a:xfrm>
            <a:prstGeom prst="rect">
              <a:avLst/>
            </a:prstGeom>
          </p:spPr>
          <p:txBody>
            <a:bodyPr lIns="50800" tIns="50800" rIns="50800" bIns="50800" rtlCol="0" anchor="ctr"/>
            <a:lstStyle/>
            <a:p>
              <a:pPr algn="ctr">
                <a:lnSpc>
                  <a:spcPts val="2595"/>
                </a:lnSpc>
              </a:pPr>
              <a:endParaRPr/>
            </a:p>
          </p:txBody>
        </p:sp>
      </p:grpSp>
      <p:grpSp>
        <p:nvGrpSpPr>
          <p:cNvPr id="23" name="Group 23"/>
          <p:cNvGrpSpPr/>
          <p:nvPr/>
        </p:nvGrpSpPr>
        <p:grpSpPr>
          <a:xfrm>
            <a:off x="4155650" y="4600410"/>
            <a:ext cx="13136812" cy="1499749"/>
            <a:chOff x="0" y="0"/>
            <a:chExt cx="1759817" cy="200907"/>
          </a:xfrm>
        </p:grpSpPr>
        <p:sp>
          <p:nvSpPr>
            <p:cNvPr id="24" name="Freeform 24"/>
            <p:cNvSpPr/>
            <p:nvPr/>
          </p:nvSpPr>
          <p:spPr>
            <a:xfrm>
              <a:off x="0" y="0"/>
              <a:ext cx="1759817" cy="200907"/>
            </a:xfrm>
            <a:custGeom>
              <a:avLst/>
              <a:gdLst/>
              <a:ahLst/>
              <a:cxnLst/>
              <a:rect l="l" t="t" r="r" b="b"/>
              <a:pathLst>
                <a:path w="1759817" h="200907">
                  <a:moveTo>
                    <a:pt x="30056" y="0"/>
                  </a:moveTo>
                  <a:lnTo>
                    <a:pt x="1729761" y="0"/>
                  </a:lnTo>
                  <a:cubicBezTo>
                    <a:pt x="1746360" y="0"/>
                    <a:pt x="1759817" y="13456"/>
                    <a:pt x="1759817" y="30056"/>
                  </a:cubicBezTo>
                  <a:lnTo>
                    <a:pt x="1759817" y="170852"/>
                  </a:lnTo>
                  <a:cubicBezTo>
                    <a:pt x="1759817" y="187451"/>
                    <a:pt x="1746360" y="200907"/>
                    <a:pt x="1729761" y="200907"/>
                  </a:cubicBezTo>
                  <a:lnTo>
                    <a:pt x="30056" y="200907"/>
                  </a:lnTo>
                  <a:cubicBezTo>
                    <a:pt x="13456" y="200907"/>
                    <a:pt x="0" y="187451"/>
                    <a:pt x="0" y="170852"/>
                  </a:cubicBezTo>
                  <a:lnTo>
                    <a:pt x="0" y="30056"/>
                  </a:lnTo>
                  <a:cubicBezTo>
                    <a:pt x="0" y="13456"/>
                    <a:pt x="13456" y="0"/>
                    <a:pt x="30056" y="0"/>
                  </a:cubicBezTo>
                  <a:close/>
                </a:path>
              </a:pathLst>
            </a:custGeom>
            <a:solidFill>
              <a:srgbClr val="FFDE59"/>
            </a:solidFill>
          </p:spPr>
          <p:txBody>
            <a:bodyPr/>
            <a:lstStyle/>
            <a:p>
              <a:endParaRPr lang="en-PH"/>
            </a:p>
          </p:txBody>
        </p:sp>
        <p:sp>
          <p:nvSpPr>
            <p:cNvPr id="25" name="TextBox 25"/>
            <p:cNvSpPr txBox="1"/>
            <p:nvPr/>
          </p:nvSpPr>
          <p:spPr>
            <a:xfrm>
              <a:off x="0" y="-28575"/>
              <a:ext cx="1759817" cy="229482"/>
            </a:xfrm>
            <a:prstGeom prst="rect">
              <a:avLst/>
            </a:prstGeom>
          </p:spPr>
          <p:txBody>
            <a:bodyPr lIns="50800" tIns="50800" rIns="50800" bIns="50800" rtlCol="0" anchor="ctr"/>
            <a:lstStyle/>
            <a:p>
              <a:pPr algn="ctr">
                <a:lnSpc>
                  <a:spcPts val="2595"/>
                </a:lnSpc>
              </a:pPr>
              <a:endParaRPr/>
            </a:p>
          </p:txBody>
        </p:sp>
      </p:grpSp>
      <p:sp>
        <p:nvSpPr>
          <p:cNvPr id="26" name="TextBox 26"/>
          <p:cNvSpPr txBox="1"/>
          <p:nvPr/>
        </p:nvSpPr>
        <p:spPr>
          <a:xfrm>
            <a:off x="4479674" y="4630816"/>
            <a:ext cx="3436575" cy="448391"/>
          </a:xfrm>
          <a:prstGeom prst="rect">
            <a:avLst/>
          </a:prstGeom>
        </p:spPr>
        <p:txBody>
          <a:bodyPr lIns="0" tIns="0" rIns="0" bIns="0" rtlCol="0" anchor="t">
            <a:spAutoFit/>
          </a:bodyPr>
          <a:lstStyle/>
          <a:p>
            <a:pPr algn="l">
              <a:lnSpc>
                <a:spcPts val="3635"/>
              </a:lnSpc>
              <a:spcBef>
                <a:spcPct val="0"/>
              </a:spcBef>
            </a:pPr>
            <a:r>
              <a:rPr lang="en-US" sz="2596" b="1" i="1">
                <a:solidFill>
                  <a:srgbClr val="000000"/>
                </a:solidFill>
                <a:latin typeface="Open Sans Bold Italics"/>
                <a:ea typeface="Open Sans Bold Italics"/>
                <a:cs typeface="Open Sans Bold Italics"/>
                <a:sym typeface="Open Sans Bold Italics"/>
              </a:rPr>
              <a:t>Platform provision</a:t>
            </a:r>
          </a:p>
        </p:txBody>
      </p:sp>
      <p:sp>
        <p:nvSpPr>
          <p:cNvPr id="27" name="TextBox 27"/>
          <p:cNvSpPr txBox="1"/>
          <p:nvPr/>
        </p:nvSpPr>
        <p:spPr>
          <a:xfrm>
            <a:off x="4479674" y="6341130"/>
            <a:ext cx="3436575" cy="448391"/>
          </a:xfrm>
          <a:prstGeom prst="rect">
            <a:avLst/>
          </a:prstGeom>
        </p:spPr>
        <p:txBody>
          <a:bodyPr lIns="0" tIns="0" rIns="0" bIns="0" rtlCol="0" anchor="t">
            <a:spAutoFit/>
          </a:bodyPr>
          <a:lstStyle/>
          <a:p>
            <a:pPr algn="l">
              <a:lnSpc>
                <a:spcPts val="3635"/>
              </a:lnSpc>
              <a:spcBef>
                <a:spcPct val="0"/>
              </a:spcBef>
            </a:pPr>
            <a:r>
              <a:rPr lang="en-US" sz="2596" b="1" i="1">
                <a:solidFill>
                  <a:srgbClr val="000000"/>
                </a:solidFill>
                <a:latin typeface="Open Sans Bold Italics"/>
                <a:ea typeface="Open Sans Bold Italics"/>
                <a:cs typeface="Open Sans Bold Italics"/>
                <a:sym typeface="Open Sans Bold Italics"/>
              </a:rPr>
              <a:t>Software provision</a:t>
            </a:r>
          </a:p>
        </p:txBody>
      </p:sp>
      <p:grpSp>
        <p:nvGrpSpPr>
          <p:cNvPr id="28" name="Group 28"/>
          <p:cNvGrpSpPr/>
          <p:nvPr/>
        </p:nvGrpSpPr>
        <p:grpSpPr>
          <a:xfrm>
            <a:off x="4446512" y="5217873"/>
            <a:ext cx="12555087" cy="707217"/>
            <a:chOff x="0" y="0"/>
            <a:chExt cx="1681889" cy="94739"/>
          </a:xfrm>
        </p:grpSpPr>
        <p:sp>
          <p:nvSpPr>
            <p:cNvPr id="29" name="Freeform 29"/>
            <p:cNvSpPr/>
            <p:nvPr/>
          </p:nvSpPr>
          <p:spPr>
            <a:xfrm>
              <a:off x="0" y="0"/>
              <a:ext cx="1681889" cy="94739"/>
            </a:xfrm>
            <a:custGeom>
              <a:avLst/>
              <a:gdLst/>
              <a:ahLst/>
              <a:cxnLst/>
              <a:rect l="l" t="t" r="r" b="b"/>
              <a:pathLst>
                <a:path w="1681889" h="94739">
                  <a:moveTo>
                    <a:pt x="31448" y="0"/>
                  </a:moveTo>
                  <a:lnTo>
                    <a:pt x="1650440" y="0"/>
                  </a:lnTo>
                  <a:cubicBezTo>
                    <a:pt x="1658781" y="0"/>
                    <a:pt x="1666780" y="3313"/>
                    <a:pt x="1672678" y="9211"/>
                  </a:cubicBezTo>
                  <a:cubicBezTo>
                    <a:pt x="1678575" y="15109"/>
                    <a:pt x="1681889" y="23108"/>
                    <a:pt x="1681889" y="31448"/>
                  </a:cubicBezTo>
                  <a:lnTo>
                    <a:pt x="1681889" y="63291"/>
                  </a:lnTo>
                  <a:cubicBezTo>
                    <a:pt x="1681889" y="71632"/>
                    <a:pt x="1678575" y="79631"/>
                    <a:pt x="1672678" y="85528"/>
                  </a:cubicBezTo>
                  <a:cubicBezTo>
                    <a:pt x="1666780" y="91426"/>
                    <a:pt x="1658781" y="94739"/>
                    <a:pt x="1650440" y="94739"/>
                  </a:cubicBezTo>
                  <a:lnTo>
                    <a:pt x="31448" y="94739"/>
                  </a:lnTo>
                  <a:cubicBezTo>
                    <a:pt x="23108" y="94739"/>
                    <a:pt x="15109" y="91426"/>
                    <a:pt x="9211" y="85528"/>
                  </a:cubicBezTo>
                  <a:cubicBezTo>
                    <a:pt x="3313" y="79631"/>
                    <a:pt x="0" y="71632"/>
                    <a:pt x="0" y="63291"/>
                  </a:cubicBezTo>
                  <a:lnTo>
                    <a:pt x="0" y="31448"/>
                  </a:lnTo>
                  <a:cubicBezTo>
                    <a:pt x="0" y="23108"/>
                    <a:pt x="3313" y="15109"/>
                    <a:pt x="9211" y="9211"/>
                  </a:cubicBezTo>
                  <a:cubicBezTo>
                    <a:pt x="15109" y="3313"/>
                    <a:pt x="23108" y="0"/>
                    <a:pt x="31448" y="0"/>
                  </a:cubicBezTo>
                  <a:close/>
                </a:path>
              </a:pathLst>
            </a:custGeom>
            <a:solidFill>
              <a:srgbClr val="642EC7"/>
            </a:solidFill>
          </p:spPr>
          <p:txBody>
            <a:bodyPr/>
            <a:lstStyle/>
            <a:p>
              <a:endParaRPr lang="en-PH"/>
            </a:p>
          </p:txBody>
        </p:sp>
        <p:sp>
          <p:nvSpPr>
            <p:cNvPr id="30" name="TextBox 30"/>
            <p:cNvSpPr txBox="1"/>
            <p:nvPr/>
          </p:nvSpPr>
          <p:spPr>
            <a:xfrm>
              <a:off x="0" y="-28575"/>
              <a:ext cx="1681889" cy="123314"/>
            </a:xfrm>
            <a:prstGeom prst="rect">
              <a:avLst/>
            </a:prstGeom>
          </p:spPr>
          <p:txBody>
            <a:bodyPr lIns="50800" tIns="50800" rIns="50800" bIns="50800" rtlCol="0" anchor="ctr"/>
            <a:lstStyle/>
            <a:p>
              <a:pPr algn="ctr">
                <a:lnSpc>
                  <a:spcPts val="2595"/>
                </a:lnSpc>
              </a:pPr>
              <a:endParaRPr/>
            </a:p>
          </p:txBody>
        </p:sp>
      </p:grpSp>
      <p:grpSp>
        <p:nvGrpSpPr>
          <p:cNvPr id="31" name="Group 31"/>
          <p:cNvGrpSpPr/>
          <p:nvPr/>
        </p:nvGrpSpPr>
        <p:grpSpPr>
          <a:xfrm>
            <a:off x="4479674" y="6932396"/>
            <a:ext cx="12555087" cy="1447519"/>
            <a:chOff x="0" y="0"/>
            <a:chExt cx="1681889" cy="193911"/>
          </a:xfrm>
        </p:grpSpPr>
        <p:sp>
          <p:nvSpPr>
            <p:cNvPr id="32" name="Freeform 32"/>
            <p:cNvSpPr/>
            <p:nvPr/>
          </p:nvSpPr>
          <p:spPr>
            <a:xfrm>
              <a:off x="0" y="0"/>
              <a:ext cx="1681889" cy="193911"/>
            </a:xfrm>
            <a:custGeom>
              <a:avLst/>
              <a:gdLst/>
              <a:ahLst/>
              <a:cxnLst/>
              <a:rect l="l" t="t" r="r" b="b"/>
              <a:pathLst>
                <a:path w="1681889" h="193911">
                  <a:moveTo>
                    <a:pt x="31448" y="0"/>
                  </a:moveTo>
                  <a:lnTo>
                    <a:pt x="1650440" y="0"/>
                  </a:lnTo>
                  <a:cubicBezTo>
                    <a:pt x="1658781" y="0"/>
                    <a:pt x="1666780" y="3313"/>
                    <a:pt x="1672678" y="9211"/>
                  </a:cubicBezTo>
                  <a:cubicBezTo>
                    <a:pt x="1678575" y="15109"/>
                    <a:pt x="1681889" y="23108"/>
                    <a:pt x="1681889" y="31448"/>
                  </a:cubicBezTo>
                  <a:lnTo>
                    <a:pt x="1681889" y="162462"/>
                  </a:lnTo>
                  <a:cubicBezTo>
                    <a:pt x="1681889" y="170803"/>
                    <a:pt x="1678575" y="178802"/>
                    <a:pt x="1672678" y="184700"/>
                  </a:cubicBezTo>
                  <a:cubicBezTo>
                    <a:pt x="1666780" y="190597"/>
                    <a:pt x="1658781" y="193911"/>
                    <a:pt x="1650440" y="193911"/>
                  </a:cubicBezTo>
                  <a:lnTo>
                    <a:pt x="31448" y="193911"/>
                  </a:lnTo>
                  <a:cubicBezTo>
                    <a:pt x="23108" y="193911"/>
                    <a:pt x="15109" y="190597"/>
                    <a:pt x="9211" y="184700"/>
                  </a:cubicBezTo>
                  <a:cubicBezTo>
                    <a:pt x="3313" y="178802"/>
                    <a:pt x="0" y="170803"/>
                    <a:pt x="0" y="162462"/>
                  </a:cubicBezTo>
                  <a:lnTo>
                    <a:pt x="0" y="31448"/>
                  </a:lnTo>
                  <a:cubicBezTo>
                    <a:pt x="0" y="23108"/>
                    <a:pt x="3313" y="15109"/>
                    <a:pt x="9211" y="9211"/>
                  </a:cubicBezTo>
                  <a:cubicBezTo>
                    <a:pt x="15109" y="3313"/>
                    <a:pt x="23108" y="0"/>
                    <a:pt x="31448" y="0"/>
                  </a:cubicBezTo>
                  <a:close/>
                </a:path>
              </a:pathLst>
            </a:custGeom>
            <a:solidFill>
              <a:srgbClr val="642EC7"/>
            </a:solidFill>
          </p:spPr>
          <p:txBody>
            <a:bodyPr/>
            <a:lstStyle/>
            <a:p>
              <a:endParaRPr lang="en-PH"/>
            </a:p>
          </p:txBody>
        </p:sp>
        <p:sp>
          <p:nvSpPr>
            <p:cNvPr id="33" name="TextBox 33"/>
            <p:cNvSpPr txBox="1"/>
            <p:nvPr/>
          </p:nvSpPr>
          <p:spPr>
            <a:xfrm>
              <a:off x="0" y="-28575"/>
              <a:ext cx="1681889" cy="222486"/>
            </a:xfrm>
            <a:prstGeom prst="rect">
              <a:avLst/>
            </a:prstGeom>
          </p:spPr>
          <p:txBody>
            <a:bodyPr lIns="50800" tIns="50800" rIns="50800" bIns="50800" rtlCol="0" anchor="ctr"/>
            <a:lstStyle/>
            <a:p>
              <a:pPr algn="ctr">
                <a:lnSpc>
                  <a:spcPts val="2595"/>
                </a:lnSpc>
              </a:pPr>
              <a:endParaRPr/>
            </a:p>
          </p:txBody>
        </p:sp>
      </p:grpSp>
      <p:sp>
        <p:nvSpPr>
          <p:cNvPr id="34" name="TextBox 34"/>
          <p:cNvSpPr txBox="1"/>
          <p:nvPr/>
        </p:nvSpPr>
        <p:spPr>
          <a:xfrm>
            <a:off x="4655708" y="3493228"/>
            <a:ext cx="12070372" cy="449580"/>
          </a:xfrm>
          <a:prstGeom prst="rect">
            <a:avLst/>
          </a:prstGeom>
        </p:spPr>
        <p:txBody>
          <a:bodyPr lIns="0" tIns="0" rIns="0" bIns="0" rtlCol="0" anchor="t">
            <a:spAutoFit/>
          </a:bodyPr>
          <a:lstStyle/>
          <a:p>
            <a:pPr algn="l">
              <a:lnSpc>
                <a:spcPts val="3780"/>
              </a:lnSpc>
            </a:pPr>
            <a:r>
              <a:rPr lang="en-US" sz="2100">
                <a:solidFill>
                  <a:srgbClr val="FFFFFF"/>
                </a:solidFill>
                <a:latin typeface="Poppins"/>
                <a:ea typeface="Poppins"/>
                <a:cs typeface="Poppins"/>
                <a:sym typeface="Poppins"/>
              </a:rPr>
              <a:t>Improved software performance and expanded storage capacity.</a:t>
            </a:r>
          </a:p>
        </p:txBody>
      </p:sp>
      <p:sp>
        <p:nvSpPr>
          <p:cNvPr id="35" name="TextBox 35"/>
          <p:cNvSpPr txBox="1"/>
          <p:nvPr/>
        </p:nvSpPr>
        <p:spPr>
          <a:xfrm>
            <a:off x="4669089" y="5236783"/>
            <a:ext cx="12070372" cy="449580"/>
          </a:xfrm>
          <a:prstGeom prst="rect">
            <a:avLst/>
          </a:prstGeom>
        </p:spPr>
        <p:txBody>
          <a:bodyPr lIns="0" tIns="0" rIns="0" bIns="0" rtlCol="0" anchor="t">
            <a:spAutoFit/>
          </a:bodyPr>
          <a:lstStyle/>
          <a:p>
            <a:pPr algn="l">
              <a:lnSpc>
                <a:spcPts val="3780"/>
              </a:lnSpc>
            </a:pPr>
            <a:r>
              <a:rPr lang="en-US" sz="2100">
                <a:solidFill>
                  <a:srgbClr val="FFFFFF"/>
                </a:solidFill>
                <a:latin typeface="Poppins"/>
                <a:ea typeface="Poppins"/>
                <a:cs typeface="Poppins"/>
                <a:sym typeface="Poppins"/>
              </a:rPr>
              <a:t>Provide resources and environments for the purpose of software development and testing.</a:t>
            </a:r>
          </a:p>
        </p:txBody>
      </p:sp>
      <p:sp>
        <p:nvSpPr>
          <p:cNvPr id="36" name="TextBox 36"/>
          <p:cNvSpPr txBox="1"/>
          <p:nvPr/>
        </p:nvSpPr>
        <p:spPr>
          <a:xfrm>
            <a:off x="4688870" y="6865721"/>
            <a:ext cx="12070372" cy="1402078"/>
          </a:xfrm>
          <a:prstGeom prst="rect">
            <a:avLst/>
          </a:prstGeom>
        </p:spPr>
        <p:txBody>
          <a:bodyPr lIns="0" tIns="0" rIns="0" bIns="0" rtlCol="0" anchor="t">
            <a:spAutoFit/>
          </a:bodyPr>
          <a:lstStyle/>
          <a:p>
            <a:pPr algn="l">
              <a:lnSpc>
                <a:spcPts val="3780"/>
              </a:lnSpc>
            </a:pPr>
            <a:r>
              <a:rPr lang="en-US" sz="2100">
                <a:solidFill>
                  <a:srgbClr val="FFFFFF"/>
                </a:solidFill>
                <a:latin typeface="Poppins"/>
                <a:ea typeface="Poppins"/>
                <a:cs typeface="Poppins"/>
                <a:sym typeface="Poppins"/>
              </a:rPr>
              <a:t>The cloud will be able to run applications that require high performance systems. Save money as company does not have Toby a software package. Users do not need technical expertise.  </a:t>
            </a:r>
          </a:p>
        </p:txBody>
      </p:sp>
      <p:grpSp>
        <p:nvGrpSpPr>
          <p:cNvPr id="37" name="Group 37"/>
          <p:cNvGrpSpPr/>
          <p:nvPr/>
        </p:nvGrpSpPr>
        <p:grpSpPr>
          <a:xfrm>
            <a:off x="402046" y="8622107"/>
            <a:ext cx="3612638" cy="1568838"/>
            <a:chOff x="0" y="0"/>
            <a:chExt cx="951477" cy="413192"/>
          </a:xfrm>
        </p:grpSpPr>
        <p:sp>
          <p:nvSpPr>
            <p:cNvPr id="38" name="Freeform 38"/>
            <p:cNvSpPr/>
            <p:nvPr/>
          </p:nvSpPr>
          <p:spPr>
            <a:xfrm>
              <a:off x="0" y="0"/>
              <a:ext cx="951477" cy="413192"/>
            </a:xfrm>
            <a:custGeom>
              <a:avLst/>
              <a:gdLst/>
              <a:ahLst/>
              <a:cxnLst/>
              <a:rect l="l" t="t" r="r" b="b"/>
              <a:pathLst>
                <a:path w="951477" h="413192">
                  <a:moveTo>
                    <a:pt x="109294" y="0"/>
                  </a:moveTo>
                  <a:lnTo>
                    <a:pt x="842183" y="0"/>
                  </a:lnTo>
                  <a:cubicBezTo>
                    <a:pt x="902544" y="0"/>
                    <a:pt x="951477" y="48932"/>
                    <a:pt x="951477" y="109294"/>
                  </a:cubicBezTo>
                  <a:lnTo>
                    <a:pt x="951477" y="303898"/>
                  </a:lnTo>
                  <a:cubicBezTo>
                    <a:pt x="951477" y="364259"/>
                    <a:pt x="902544" y="413192"/>
                    <a:pt x="842183" y="413192"/>
                  </a:cubicBezTo>
                  <a:lnTo>
                    <a:pt x="109294" y="413192"/>
                  </a:lnTo>
                  <a:cubicBezTo>
                    <a:pt x="48932" y="413192"/>
                    <a:pt x="0" y="364259"/>
                    <a:pt x="0" y="303898"/>
                  </a:cubicBezTo>
                  <a:lnTo>
                    <a:pt x="0" y="109294"/>
                  </a:lnTo>
                  <a:cubicBezTo>
                    <a:pt x="0" y="48932"/>
                    <a:pt x="48932" y="0"/>
                    <a:pt x="109294" y="0"/>
                  </a:cubicBezTo>
                  <a:close/>
                </a:path>
              </a:pathLst>
            </a:custGeom>
            <a:solidFill>
              <a:srgbClr val="019D97"/>
            </a:solidFill>
          </p:spPr>
          <p:txBody>
            <a:bodyPr/>
            <a:lstStyle/>
            <a:p>
              <a:endParaRPr lang="en-PH"/>
            </a:p>
          </p:txBody>
        </p:sp>
        <p:sp>
          <p:nvSpPr>
            <p:cNvPr id="39" name="TextBox 39"/>
            <p:cNvSpPr txBox="1"/>
            <p:nvPr/>
          </p:nvSpPr>
          <p:spPr>
            <a:xfrm>
              <a:off x="0" y="-28575"/>
              <a:ext cx="951477" cy="441767"/>
            </a:xfrm>
            <a:prstGeom prst="rect">
              <a:avLst/>
            </a:prstGeom>
          </p:spPr>
          <p:txBody>
            <a:bodyPr lIns="50800" tIns="50800" rIns="50800" bIns="50800" rtlCol="0" anchor="ctr"/>
            <a:lstStyle/>
            <a:p>
              <a:pPr algn="ctr">
                <a:lnSpc>
                  <a:spcPts val="2595"/>
                </a:lnSpc>
              </a:pPr>
              <a:endParaRPr/>
            </a:p>
          </p:txBody>
        </p:sp>
      </p:grpSp>
      <p:sp>
        <p:nvSpPr>
          <p:cNvPr id="40" name="TextBox 40"/>
          <p:cNvSpPr txBox="1"/>
          <p:nvPr/>
        </p:nvSpPr>
        <p:spPr>
          <a:xfrm>
            <a:off x="638121" y="8977901"/>
            <a:ext cx="3140486"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Disadvantage</a:t>
            </a:r>
          </a:p>
        </p:txBody>
      </p:sp>
      <p:grpSp>
        <p:nvGrpSpPr>
          <p:cNvPr id="41" name="Group 41"/>
          <p:cNvGrpSpPr/>
          <p:nvPr/>
        </p:nvGrpSpPr>
        <p:grpSpPr>
          <a:xfrm>
            <a:off x="4135869" y="8672227"/>
            <a:ext cx="13136812" cy="1479937"/>
            <a:chOff x="0" y="0"/>
            <a:chExt cx="1759817" cy="198253"/>
          </a:xfrm>
        </p:grpSpPr>
        <p:sp>
          <p:nvSpPr>
            <p:cNvPr id="42" name="Freeform 42"/>
            <p:cNvSpPr/>
            <p:nvPr/>
          </p:nvSpPr>
          <p:spPr>
            <a:xfrm>
              <a:off x="0" y="0"/>
              <a:ext cx="1759817" cy="198253"/>
            </a:xfrm>
            <a:custGeom>
              <a:avLst/>
              <a:gdLst/>
              <a:ahLst/>
              <a:cxnLst/>
              <a:rect l="l" t="t" r="r" b="b"/>
              <a:pathLst>
                <a:path w="1759817" h="198253">
                  <a:moveTo>
                    <a:pt x="30056" y="0"/>
                  </a:moveTo>
                  <a:lnTo>
                    <a:pt x="1729761" y="0"/>
                  </a:lnTo>
                  <a:cubicBezTo>
                    <a:pt x="1746360" y="0"/>
                    <a:pt x="1759817" y="13456"/>
                    <a:pt x="1759817" y="30056"/>
                  </a:cubicBezTo>
                  <a:lnTo>
                    <a:pt x="1759817" y="168198"/>
                  </a:lnTo>
                  <a:cubicBezTo>
                    <a:pt x="1759817" y="184797"/>
                    <a:pt x="1746360" y="198253"/>
                    <a:pt x="1729761" y="198253"/>
                  </a:cubicBezTo>
                  <a:lnTo>
                    <a:pt x="30056" y="198253"/>
                  </a:lnTo>
                  <a:cubicBezTo>
                    <a:pt x="13456" y="198253"/>
                    <a:pt x="0" y="184797"/>
                    <a:pt x="0" y="168198"/>
                  </a:cubicBezTo>
                  <a:lnTo>
                    <a:pt x="0" y="30056"/>
                  </a:lnTo>
                  <a:cubicBezTo>
                    <a:pt x="0" y="13456"/>
                    <a:pt x="13456" y="0"/>
                    <a:pt x="30056" y="0"/>
                  </a:cubicBezTo>
                  <a:close/>
                </a:path>
              </a:pathLst>
            </a:custGeom>
            <a:solidFill>
              <a:srgbClr val="FFDE59"/>
            </a:solidFill>
          </p:spPr>
          <p:txBody>
            <a:bodyPr/>
            <a:lstStyle/>
            <a:p>
              <a:endParaRPr lang="en-PH"/>
            </a:p>
          </p:txBody>
        </p:sp>
        <p:sp>
          <p:nvSpPr>
            <p:cNvPr id="43" name="TextBox 43"/>
            <p:cNvSpPr txBox="1"/>
            <p:nvPr/>
          </p:nvSpPr>
          <p:spPr>
            <a:xfrm>
              <a:off x="0" y="-28575"/>
              <a:ext cx="1759817" cy="226828"/>
            </a:xfrm>
            <a:prstGeom prst="rect">
              <a:avLst/>
            </a:prstGeom>
          </p:spPr>
          <p:txBody>
            <a:bodyPr lIns="50800" tIns="50800" rIns="50800" bIns="50800" rtlCol="0" anchor="ctr"/>
            <a:lstStyle/>
            <a:p>
              <a:pPr algn="ctr">
                <a:lnSpc>
                  <a:spcPts val="2595"/>
                </a:lnSpc>
              </a:pPr>
              <a:endParaRPr/>
            </a:p>
          </p:txBody>
        </p:sp>
      </p:grpSp>
      <p:grpSp>
        <p:nvGrpSpPr>
          <p:cNvPr id="44" name="Group 44"/>
          <p:cNvGrpSpPr/>
          <p:nvPr/>
        </p:nvGrpSpPr>
        <p:grpSpPr>
          <a:xfrm>
            <a:off x="4289132" y="9177926"/>
            <a:ext cx="12936171" cy="891700"/>
            <a:chOff x="0" y="0"/>
            <a:chExt cx="1732939" cy="119453"/>
          </a:xfrm>
        </p:grpSpPr>
        <p:sp>
          <p:nvSpPr>
            <p:cNvPr id="45" name="Freeform 45"/>
            <p:cNvSpPr/>
            <p:nvPr/>
          </p:nvSpPr>
          <p:spPr>
            <a:xfrm>
              <a:off x="0" y="0"/>
              <a:ext cx="1732939" cy="119453"/>
            </a:xfrm>
            <a:custGeom>
              <a:avLst/>
              <a:gdLst/>
              <a:ahLst/>
              <a:cxnLst/>
              <a:rect l="l" t="t" r="r" b="b"/>
              <a:pathLst>
                <a:path w="1732939" h="119453">
                  <a:moveTo>
                    <a:pt x="30522" y="0"/>
                  </a:moveTo>
                  <a:lnTo>
                    <a:pt x="1702417" y="0"/>
                  </a:lnTo>
                  <a:cubicBezTo>
                    <a:pt x="1719274" y="0"/>
                    <a:pt x="1732939" y="13665"/>
                    <a:pt x="1732939" y="30522"/>
                  </a:cubicBezTo>
                  <a:lnTo>
                    <a:pt x="1732939" y="88931"/>
                  </a:lnTo>
                  <a:cubicBezTo>
                    <a:pt x="1732939" y="97026"/>
                    <a:pt x="1729723" y="104789"/>
                    <a:pt x="1723999" y="110513"/>
                  </a:cubicBezTo>
                  <a:cubicBezTo>
                    <a:pt x="1718275" y="116237"/>
                    <a:pt x="1710512" y="119453"/>
                    <a:pt x="1702417" y="119453"/>
                  </a:cubicBezTo>
                  <a:lnTo>
                    <a:pt x="30522" y="119453"/>
                  </a:lnTo>
                  <a:cubicBezTo>
                    <a:pt x="13665" y="119453"/>
                    <a:pt x="0" y="105788"/>
                    <a:pt x="0" y="88931"/>
                  </a:cubicBezTo>
                  <a:lnTo>
                    <a:pt x="0" y="30522"/>
                  </a:lnTo>
                  <a:cubicBezTo>
                    <a:pt x="0" y="13665"/>
                    <a:pt x="13665" y="0"/>
                    <a:pt x="30522" y="0"/>
                  </a:cubicBezTo>
                  <a:close/>
                </a:path>
              </a:pathLst>
            </a:custGeom>
            <a:solidFill>
              <a:srgbClr val="642EC7"/>
            </a:solidFill>
          </p:spPr>
          <p:txBody>
            <a:bodyPr/>
            <a:lstStyle/>
            <a:p>
              <a:endParaRPr lang="en-PH"/>
            </a:p>
          </p:txBody>
        </p:sp>
        <p:sp>
          <p:nvSpPr>
            <p:cNvPr id="46" name="TextBox 46"/>
            <p:cNvSpPr txBox="1"/>
            <p:nvPr/>
          </p:nvSpPr>
          <p:spPr>
            <a:xfrm>
              <a:off x="0" y="-28575"/>
              <a:ext cx="1732939" cy="148028"/>
            </a:xfrm>
            <a:prstGeom prst="rect">
              <a:avLst/>
            </a:prstGeom>
          </p:spPr>
          <p:txBody>
            <a:bodyPr lIns="50800" tIns="50800" rIns="50800" bIns="50800" rtlCol="0" anchor="ctr"/>
            <a:lstStyle/>
            <a:p>
              <a:pPr algn="ctr">
                <a:lnSpc>
                  <a:spcPts val="2595"/>
                </a:lnSpc>
              </a:pPr>
              <a:endParaRPr/>
            </a:p>
          </p:txBody>
        </p:sp>
      </p:grpSp>
      <p:sp>
        <p:nvSpPr>
          <p:cNvPr id="47" name="TextBox 47"/>
          <p:cNvSpPr txBox="1"/>
          <p:nvPr/>
        </p:nvSpPr>
        <p:spPr>
          <a:xfrm>
            <a:off x="4635927" y="9099184"/>
            <a:ext cx="12398835" cy="919225"/>
          </a:xfrm>
          <a:prstGeom prst="rect">
            <a:avLst/>
          </a:prstGeom>
        </p:spPr>
        <p:txBody>
          <a:bodyPr lIns="0" tIns="0" rIns="0" bIns="0" rtlCol="0" anchor="t">
            <a:spAutoFit/>
          </a:bodyPr>
          <a:lstStyle/>
          <a:p>
            <a:pPr algn="l">
              <a:lnSpc>
                <a:spcPts val="3703"/>
              </a:lnSpc>
            </a:pPr>
            <a:r>
              <a:rPr lang="en-US" sz="2057">
                <a:solidFill>
                  <a:srgbClr val="FAFAFA"/>
                </a:solidFill>
                <a:latin typeface="Poppins"/>
                <a:ea typeface="Poppins"/>
                <a:cs typeface="Poppins"/>
                <a:sym typeface="Poppins"/>
              </a:rPr>
              <a:t>The cloud service provider maintains full access to all data stored in the cloud, leading to uncertainty for the cloud user about the possibility of their data being shared with third parties.</a:t>
            </a:r>
          </a:p>
        </p:txBody>
      </p:sp>
      <p:sp>
        <p:nvSpPr>
          <p:cNvPr id="48" name="TextBox 48"/>
          <p:cNvSpPr txBox="1"/>
          <p:nvPr/>
        </p:nvSpPr>
        <p:spPr>
          <a:xfrm>
            <a:off x="4479674" y="8729535"/>
            <a:ext cx="3436575" cy="448391"/>
          </a:xfrm>
          <a:prstGeom prst="rect">
            <a:avLst/>
          </a:prstGeom>
        </p:spPr>
        <p:txBody>
          <a:bodyPr lIns="0" tIns="0" rIns="0" bIns="0" rtlCol="0" anchor="t">
            <a:spAutoFit/>
          </a:bodyPr>
          <a:lstStyle/>
          <a:p>
            <a:pPr algn="l">
              <a:lnSpc>
                <a:spcPts val="3635"/>
              </a:lnSpc>
              <a:spcBef>
                <a:spcPct val="0"/>
              </a:spcBef>
            </a:pPr>
            <a:r>
              <a:rPr lang="en-US" sz="2596" b="1" i="1">
                <a:solidFill>
                  <a:srgbClr val="000000"/>
                </a:solidFill>
                <a:latin typeface="Open Sans Bold Italics"/>
                <a:ea typeface="Open Sans Bold Italics"/>
                <a:cs typeface="Open Sans Bold Italics"/>
                <a:sym typeface="Open Sans Bold Italics"/>
              </a:rPr>
              <a:t>Data Privacy</a:t>
            </a:r>
          </a:p>
        </p:txBody>
      </p:sp>
      <p:sp>
        <p:nvSpPr>
          <p:cNvPr id="49" name="TextBox 49"/>
          <p:cNvSpPr txBox="1"/>
          <p:nvPr/>
        </p:nvSpPr>
        <p:spPr>
          <a:xfrm>
            <a:off x="624700" y="336422"/>
            <a:ext cx="8022453" cy="442020"/>
          </a:xfrm>
          <a:prstGeom prst="rect">
            <a:avLst/>
          </a:prstGeom>
        </p:spPr>
        <p:txBody>
          <a:bodyPr lIns="0" tIns="0" rIns="0" bIns="0" rtlCol="0" anchor="t">
            <a:spAutoFit/>
          </a:bodyPr>
          <a:lstStyle/>
          <a:p>
            <a:pPr marL="0" lvl="0" indent="0" algn="l">
              <a:lnSpc>
                <a:spcPts val="3297"/>
              </a:lnSpc>
              <a:spcBef>
                <a:spcPct val="0"/>
              </a:spcBef>
            </a:pPr>
            <a:r>
              <a:rPr lang="en-US" sz="2944" b="1" spc="-88">
                <a:solidFill>
                  <a:srgbClr val="FFFFFF"/>
                </a:solidFill>
                <a:latin typeface="Poppins Bold"/>
                <a:ea typeface="Poppins Bold"/>
                <a:cs typeface="Poppins Bold"/>
                <a:sym typeface="Poppins Bold"/>
              </a:rPr>
              <a:t>2.7 Internet-Based Applications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691934"/>
            <a:ext cx="622306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3 - Bit Streaming</a:t>
            </a:r>
          </a:p>
        </p:txBody>
      </p:sp>
      <p:sp>
        <p:nvSpPr>
          <p:cNvPr id="8" name="AutoShape 8"/>
          <p:cNvSpPr/>
          <p:nvPr/>
        </p:nvSpPr>
        <p:spPr>
          <a:xfrm flipV="1">
            <a:off x="402282" y="2442821"/>
            <a:ext cx="4696976" cy="33338"/>
          </a:xfrm>
          <a:prstGeom prst="line">
            <a:avLst/>
          </a:prstGeom>
          <a:ln w="66675" cap="rnd">
            <a:solidFill>
              <a:srgbClr val="019D97"/>
            </a:solidFill>
            <a:prstDash val="solid"/>
            <a:headEnd type="none" w="sm" len="sm"/>
            <a:tailEnd type="oval" w="lg" len="lg"/>
          </a:ln>
        </p:spPr>
        <p:txBody>
          <a:bodyPr/>
          <a:lstStyle/>
          <a:p>
            <a:endParaRPr lang="en-PH"/>
          </a:p>
        </p:txBody>
      </p:sp>
      <p:sp>
        <p:nvSpPr>
          <p:cNvPr id="9" name="Freeform 9"/>
          <p:cNvSpPr/>
          <p:nvPr/>
        </p:nvSpPr>
        <p:spPr>
          <a:xfrm>
            <a:off x="10369250" y="4905323"/>
            <a:ext cx="5769273" cy="4120910"/>
          </a:xfrm>
          <a:custGeom>
            <a:avLst/>
            <a:gdLst/>
            <a:ahLst/>
            <a:cxnLst/>
            <a:rect l="l" t="t" r="r" b="b"/>
            <a:pathLst>
              <a:path w="5769273" h="4120910">
                <a:moveTo>
                  <a:pt x="0" y="0"/>
                </a:moveTo>
                <a:lnTo>
                  <a:pt x="5769273" y="0"/>
                </a:lnTo>
                <a:lnTo>
                  <a:pt x="5769273" y="4120910"/>
                </a:lnTo>
                <a:lnTo>
                  <a:pt x="0" y="4120910"/>
                </a:lnTo>
                <a:lnTo>
                  <a:pt x="0" y="0"/>
                </a:lnTo>
                <a:close/>
              </a:path>
            </a:pathLst>
          </a:custGeom>
          <a:blipFill>
            <a:blip r:embed="rId8"/>
            <a:stretch>
              <a:fillRect/>
            </a:stretch>
          </a:blipFill>
        </p:spPr>
        <p:txBody>
          <a:bodyPr/>
          <a:lstStyle/>
          <a:p>
            <a:endParaRPr lang="en-PH"/>
          </a:p>
        </p:txBody>
      </p:sp>
      <p:sp>
        <p:nvSpPr>
          <p:cNvPr id="10" name="TextBox 10"/>
          <p:cNvSpPr txBox="1"/>
          <p:nvPr/>
        </p:nvSpPr>
        <p:spPr>
          <a:xfrm>
            <a:off x="402046" y="2694896"/>
            <a:ext cx="15535980"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bitstream is a sequential series of binary digits (bits) that represents digital data, including video, and is used for transmission, storage, and processing.</a:t>
            </a:r>
          </a:p>
        </p:txBody>
      </p:sp>
      <p:sp>
        <p:nvSpPr>
          <p:cNvPr id="11" name="TextBox 11"/>
          <p:cNvSpPr txBox="1"/>
          <p:nvPr/>
        </p:nvSpPr>
        <p:spPr>
          <a:xfrm>
            <a:off x="2574404" y="6572222"/>
            <a:ext cx="4823490" cy="710911"/>
          </a:xfrm>
          <a:prstGeom prst="rect">
            <a:avLst/>
          </a:prstGeom>
        </p:spPr>
        <p:txBody>
          <a:bodyPr lIns="0" tIns="0" rIns="0" bIns="0" rtlCol="0" anchor="t">
            <a:spAutoFit/>
          </a:bodyPr>
          <a:lstStyle/>
          <a:p>
            <a:pPr algn="ctr">
              <a:lnSpc>
                <a:spcPts val="5859"/>
              </a:lnSpc>
            </a:pPr>
            <a:r>
              <a:rPr lang="en-US" sz="4185" b="1">
                <a:solidFill>
                  <a:srgbClr val="000000"/>
                </a:solidFill>
                <a:latin typeface="Canva Sans Bold"/>
                <a:ea typeface="Canva Sans Bold"/>
                <a:cs typeface="Canva Sans Bold"/>
                <a:sym typeface="Canva Sans Bold"/>
              </a:rPr>
              <a:t>0101011001001</a:t>
            </a:r>
          </a:p>
        </p:txBody>
      </p:sp>
      <p:sp>
        <p:nvSpPr>
          <p:cNvPr id="12" name="AutoShape 12"/>
          <p:cNvSpPr/>
          <p:nvPr/>
        </p:nvSpPr>
        <p:spPr>
          <a:xfrm>
            <a:off x="7841756" y="6965778"/>
            <a:ext cx="2090035" cy="19049"/>
          </a:xfrm>
          <a:prstGeom prst="line">
            <a:avLst/>
          </a:prstGeom>
          <a:ln w="38100" cap="flat">
            <a:solidFill>
              <a:srgbClr val="019D97"/>
            </a:solidFill>
            <a:prstDash val="solid"/>
            <a:headEnd type="none" w="sm" len="sm"/>
            <a:tailEnd type="arrow" w="med" len="sm"/>
          </a:ln>
        </p:spPr>
        <p:txBody>
          <a:bodyPr/>
          <a:lstStyle/>
          <a:p>
            <a:endParaRPr lang="en-PH"/>
          </a:p>
        </p:txBody>
      </p:sp>
      <p:sp>
        <p:nvSpPr>
          <p:cNvPr id="13" name="TextBox 13"/>
          <p:cNvSpPr txBox="1"/>
          <p:nvPr/>
        </p:nvSpPr>
        <p:spPr>
          <a:xfrm>
            <a:off x="624700" y="336422"/>
            <a:ext cx="8022453" cy="442020"/>
          </a:xfrm>
          <a:prstGeom prst="rect">
            <a:avLst/>
          </a:prstGeom>
        </p:spPr>
        <p:txBody>
          <a:bodyPr lIns="0" tIns="0" rIns="0" bIns="0" rtlCol="0" anchor="t">
            <a:spAutoFit/>
          </a:bodyPr>
          <a:lstStyle/>
          <a:p>
            <a:pPr marL="0" lvl="0" indent="0" algn="l">
              <a:lnSpc>
                <a:spcPts val="3297"/>
              </a:lnSpc>
              <a:spcBef>
                <a:spcPct val="0"/>
              </a:spcBef>
            </a:pPr>
            <a:r>
              <a:rPr lang="en-US" sz="2944" b="1" spc="-88">
                <a:solidFill>
                  <a:srgbClr val="FFFFFF"/>
                </a:solidFill>
                <a:latin typeface="Poppins Bold"/>
                <a:ea typeface="Poppins Bold"/>
                <a:cs typeface="Poppins Bold"/>
                <a:sym typeface="Poppins Bold"/>
              </a:rPr>
              <a:t>2.7 Internet-Based Applications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691934"/>
            <a:ext cx="622306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Media Streaming</a:t>
            </a:r>
          </a:p>
        </p:txBody>
      </p:sp>
      <p:sp>
        <p:nvSpPr>
          <p:cNvPr id="8" name="AutoShape 8"/>
          <p:cNvSpPr/>
          <p:nvPr/>
        </p:nvSpPr>
        <p:spPr>
          <a:xfrm flipV="1">
            <a:off x="402282" y="2442821"/>
            <a:ext cx="4696976" cy="33338"/>
          </a:xfrm>
          <a:prstGeom prst="line">
            <a:avLst/>
          </a:prstGeom>
          <a:ln w="66675" cap="rnd">
            <a:solidFill>
              <a:srgbClr val="019D97"/>
            </a:solidFill>
            <a:prstDash val="solid"/>
            <a:headEnd type="none" w="sm" len="sm"/>
            <a:tailEnd type="oval" w="lg" len="lg"/>
          </a:ln>
        </p:spPr>
        <p:txBody>
          <a:bodyPr/>
          <a:lstStyle/>
          <a:p>
            <a:endParaRPr lang="en-PH"/>
          </a:p>
        </p:txBody>
      </p:sp>
      <p:sp>
        <p:nvSpPr>
          <p:cNvPr id="9" name="Freeform 9"/>
          <p:cNvSpPr/>
          <p:nvPr/>
        </p:nvSpPr>
        <p:spPr>
          <a:xfrm>
            <a:off x="2353037" y="3890620"/>
            <a:ext cx="2591936" cy="4427220"/>
          </a:xfrm>
          <a:custGeom>
            <a:avLst/>
            <a:gdLst/>
            <a:ahLst/>
            <a:cxnLst/>
            <a:rect l="l" t="t" r="r" b="b"/>
            <a:pathLst>
              <a:path w="2591936" h="4427220">
                <a:moveTo>
                  <a:pt x="0" y="0"/>
                </a:moveTo>
                <a:lnTo>
                  <a:pt x="2591936" y="0"/>
                </a:lnTo>
                <a:lnTo>
                  <a:pt x="2591936" y="4427220"/>
                </a:lnTo>
                <a:lnTo>
                  <a:pt x="0" y="44272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0" name="Freeform 10"/>
          <p:cNvSpPr/>
          <p:nvPr/>
        </p:nvSpPr>
        <p:spPr>
          <a:xfrm>
            <a:off x="2488090" y="5901638"/>
            <a:ext cx="525361" cy="405185"/>
          </a:xfrm>
          <a:custGeom>
            <a:avLst/>
            <a:gdLst/>
            <a:ahLst/>
            <a:cxnLst/>
            <a:rect l="l" t="t" r="r" b="b"/>
            <a:pathLst>
              <a:path w="525361" h="405185">
                <a:moveTo>
                  <a:pt x="0" y="0"/>
                </a:moveTo>
                <a:lnTo>
                  <a:pt x="525361" y="0"/>
                </a:lnTo>
                <a:lnTo>
                  <a:pt x="525361" y="405184"/>
                </a:lnTo>
                <a:lnTo>
                  <a:pt x="0" y="4051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1" name="Freeform 11"/>
          <p:cNvSpPr/>
          <p:nvPr/>
        </p:nvSpPr>
        <p:spPr>
          <a:xfrm>
            <a:off x="2887257" y="6408765"/>
            <a:ext cx="525361" cy="405185"/>
          </a:xfrm>
          <a:custGeom>
            <a:avLst/>
            <a:gdLst/>
            <a:ahLst/>
            <a:cxnLst/>
            <a:rect l="l" t="t" r="r" b="b"/>
            <a:pathLst>
              <a:path w="525361" h="405185">
                <a:moveTo>
                  <a:pt x="0" y="0"/>
                </a:moveTo>
                <a:lnTo>
                  <a:pt x="525361" y="0"/>
                </a:lnTo>
                <a:lnTo>
                  <a:pt x="525361" y="405185"/>
                </a:lnTo>
                <a:lnTo>
                  <a:pt x="0" y="4051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2" name="Freeform 12"/>
          <p:cNvSpPr/>
          <p:nvPr/>
        </p:nvSpPr>
        <p:spPr>
          <a:xfrm>
            <a:off x="4566442" y="5183469"/>
            <a:ext cx="7315200" cy="2450592"/>
          </a:xfrm>
          <a:custGeom>
            <a:avLst/>
            <a:gdLst/>
            <a:ahLst/>
            <a:cxnLst/>
            <a:rect l="l" t="t" r="r" b="b"/>
            <a:pathLst>
              <a:path w="7315200" h="2450592">
                <a:moveTo>
                  <a:pt x="0" y="0"/>
                </a:moveTo>
                <a:lnTo>
                  <a:pt x="7315200" y="0"/>
                </a:lnTo>
                <a:lnTo>
                  <a:pt x="7315200" y="2450592"/>
                </a:lnTo>
                <a:lnTo>
                  <a:pt x="0" y="24505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13" name="Freeform 13"/>
          <p:cNvSpPr/>
          <p:nvPr/>
        </p:nvSpPr>
        <p:spPr>
          <a:xfrm>
            <a:off x="11058880" y="7117849"/>
            <a:ext cx="1434986" cy="1399111"/>
          </a:xfrm>
          <a:custGeom>
            <a:avLst/>
            <a:gdLst/>
            <a:ahLst/>
            <a:cxnLst/>
            <a:rect l="l" t="t" r="r" b="b"/>
            <a:pathLst>
              <a:path w="1434986" h="1399111">
                <a:moveTo>
                  <a:pt x="0" y="0"/>
                </a:moveTo>
                <a:lnTo>
                  <a:pt x="1434986" y="0"/>
                </a:lnTo>
                <a:lnTo>
                  <a:pt x="1434986" y="1399111"/>
                </a:lnTo>
                <a:lnTo>
                  <a:pt x="0" y="139911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14" name="Freeform 14"/>
          <p:cNvSpPr/>
          <p:nvPr/>
        </p:nvSpPr>
        <p:spPr>
          <a:xfrm>
            <a:off x="11881642" y="4705119"/>
            <a:ext cx="1434986" cy="1399111"/>
          </a:xfrm>
          <a:custGeom>
            <a:avLst/>
            <a:gdLst/>
            <a:ahLst/>
            <a:cxnLst/>
            <a:rect l="l" t="t" r="r" b="b"/>
            <a:pathLst>
              <a:path w="1434986" h="1399111">
                <a:moveTo>
                  <a:pt x="0" y="0"/>
                </a:moveTo>
                <a:lnTo>
                  <a:pt x="1434986" y="0"/>
                </a:lnTo>
                <a:lnTo>
                  <a:pt x="1434986" y="1399111"/>
                </a:lnTo>
                <a:lnTo>
                  <a:pt x="0" y="139911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15" name="Freeform 15"/>
          <p:cNvSpPr/>
          <p:nvPr/>
        </p:nvSpPr>
        <p:spPr>
          <a:xfrm>
            <a:off x="9312221" y="6459408"/>
            <a:ext cx="727265" cy="709084"/>
          </a:xfrm>
          <a:custGeom>
            <a:avLst/>
            <a:gdLst/>
            <a:ahLst/>
            <a:cxnLst/>
            <a:rect l="l" t="t" r="r" b="b"/>
            <a:pathLst>
              <a:path w="727265" h="709084">
                <a:moveTo>
                  <a:pt x="0" y="0"/>
                </a:moveTo>
                <a:lnTo>
                  <a:pt x="727265" y="0"/>
                </a:lnTo>
                <a:lnTo>
                  <a:pt x="727265" y="709084"/>
                </a:lnTo>
                <a:lnTo>
                  <a:pt x="0" y="7090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16" name="Freeform 16"/>
          <p:cNvSpPr/>
          <p:nvPr/>
        </p:nvSpPr>
        <p:spPr>
          <a:xfrm>
            <a:off x="10341388" y="5607267"/>
            <a:ext cx="1434986" cy="1399111"/>
          </a:xfrm>
          <a:custGeom>
            <a:avLst/>
            <a:gdLst/>
            <a:ahLst/>
            <a:cxnLst/>
            <a:rect l="l" t="t" r="r" b="b"/>
            <a:pathLst>
              <a:path w="1434986" h="1399111">
                <a:moveTo>
                  <a:pt x="0" y="0"/>
                </a:moveTo>
                <a:lnTo>
                  <a:pt x="1434985" y="0"/>
                </a:lnTo>
                <a:lnTo>
                  <a:pt x="1434985" y="1399111"/>
                </a:lnTo>
                <a:lnTo>
                  <a:pt x="0" y="139911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17" name="TextBox 17"/>
          <p:cNvSpPr txBox="1"/>
          <p:nvPr/>
        </p:nvSpPr>
        <p:spPr>
          <a:xfrm>
            <a:off x="624700" y="336422"/>
            <a:ext cx="8022453" cy="442020"/>
          </a:xfrm>
          <a:prstGeom prst="rect">
            <a:avLst/>
          </a:prstGeom>
        </p:spPr>
        <p:txBody>
          <a:bodyPr lIns="0" tIns="0" rIns="0" bIns="0" rtlCol="0" anchor="t">
            <a:spAutoFit/>
          </a:bodyPr>
          <a:lstStyle/>
          <a:p>
            <a:pPr marL="0" lvl="0" indent="0" algn="l">
              <a:lnSpc>
                <a:spcPts val="3297"/>
              </a:lnSpc>
              <a:spcBef>
                <a:spcPct val="0"/>
              </a:spcBef>
            </a:pPr>
            <a:r>
              <a:rPr lang="en-US" sz="2944" b="1" spc="-88">
                <a:solidFill>
                  <a:srgbClr val="FFFFFF"/>
                </a:solidFill>
                <a:latin typeface="Poppins Bold"/>
                <a:ea typeface="Poppins Bold"/>
                <a:cs typeface="Poppins Bold"/>
                <a:sym typeface="Poppins Bold"/>
              </a:rPr>
              <a:t>2.7 Internet-Based Applications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691934"/>
            <a:ext cx="622306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Media Streaming</a:t>
            </a:r>
          </a:p>
        </p:txBody>
      </p:sp>
      <p:sp>
        <p:nvSpPr>
          <p:cNvPr id="8" name="AutoShape 8"/>
          <p:cNvSpPr/>
          <p:nvPr/>
        </p:nvSpPr>
        <p:spPr>
          <a:xfrm flipV="1">
            <a:off x="402282" y="2442821"/>
            <a:ext cx="4696976" cy="33338"/>
          </a:xfrm>
          <a:prstGeom prst="line">
            <a:avLst/>
          </a:prstGeom>
          <a:ln w="66675" cap="rnd">
            <a:solidFill>
              <a:srgbClr val="019D97"/>
            </a:solidFill>
            <a:prstDash val="solid"/>
            <a:headEnd type="none" w="sm" len="sm"/>
            <a:tailEnd type="oval" w="lg" len="lg"/>
          </a:ln>
        </p:spPr>
        <p:txBody>
          <a:bodyPr/>
          <a:lstStyle/>
          <a:p>
            <a:endParaRPr lang="en-PH"/>
          </a:p>
        </p:txBody>
      </p:sp>
      <p:sp>
        <p:nvSpPr>
          <p:cNvPr id="9" name="Freeform 9"/>
          <p:cNvSpPr/>
          <p:nvPr/>
        </p:nvSpPr>
        <p:spPr>
          <a:xfrm>
            <a:off x="513454" y="3890620"/>
            <a:ext cx="4168058" cy="4353064"/>
          </a:xfrm>
          <a:custGeom>
            <a:avLst/>
            <a:gdLst/>
            <a:ahLst/>
            <a:cxnLst/>
            <a:rect l="l" t="t" r="r" b="b"/>
            <a:pathLst>
              <a:path w="4168058" h="4353064">
                <a:moveTo>
                  <a:pt x="0" y="0"/>
                </a:moveTo>
                <a:lnTo>
                  <a:pt x="4168058" y="0"/>
                </a:lnTo>
                <a:lnTo>
                  <a:pt x="4168058" y="4353064"/>
                </a:lnTo>
                <a:lnTo>
                  <a:pt x="0" y="43530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10" name="Group 10"/>
          <p:cNvGrpSpPr/>
          <p:nvPr/>
        </p:nvGrpSpPr>
        <p:grpSpPr>
          <a:xfrm>
            <a:off x="5592149" y="3932666"/>
            <a:ext cx="11759688" cy="1292271"/>
            <a:chOff x="0" y="0"/>
            <a:chExt cx="1575336" cy="173114"/>
          </a:xfrm>
        </p:grpSpPr>
        <p:sp>
          <p:nvSpPr>
            <p:cNvPr id="11" name="Freeform 11"/>
            <p:cNvSpPr/>
            <p:nvPr/>
          </p:nvSpPr>
          <p:spPr>
            <a:xfrm>
              <a:off x="0" y="0"/>
              <a:ext cx="1575336" cy="173114"/>
            </a:xfrm>
            <a:custGeom>
              <a:avLst/>
              <a:gdLst/>
              <a:ahLst/>
              <a:cxnLst/>
              <a:rect l="l" t="t" r="r" b="b"/>
              <a:pathLst>
                <a:path w="1575336" h="173114">
                  <a:moveTo>
                    <a:pt x="33576" y="0"/>
                  </a:moveTo>
                  <a:lnTo>
                    <a:pt x="1541761" y="0"/>
                  </a:lnTo>
                  <a:cubicBezTo>
                    <a:pt x="1560304" y="0"/>
                    <a:pt x="1575336" y="15032"/>
                    <a:pt x="1575336" y="33576"/>
                  </a:cubicBezTo>
                  <a:lnTo>
                    <a:pt x="1575336" y="139538"/>
                  </a:lnTo>
                  <a:cubicBezTo>
                    <a:pt x="1575336" y="158081"/>
                    <a:pt x="1560304" y="173114"/>
                    <a:pt x="1541761" y="173114"/>
                  </a:cubicBezTo>
                  <a:lnTo>
                    <a:pt x="33576" y="173114"/>
                  </a:lnTo>
                  <a:cubicBezTo>
                    <a:pt x="15032" y="173114"/>
                    <a:pt x="0" y="158081"/>
                    <a:pt x="0" y="139538"/>
                  </a:cubicBezTo>
                  <a:lnTo>
                    <a:pt x="0" y="33576"/>
                  </a:lnTo>
                  <a:cubicBezTo>
                    <a:pt x="0" y="15032"/>
                    <a:pt x="15032" y="0"/>
                    <a:pt x="33576" y="0"/>
                  </a:cubicBezTo>
                  <a:close/>
                </a:path>
              </a:pathLst>
            </a:custGeom>
            <a:solidFill>
              <a:srgbClr val="FFDE59"/>
            </a:solidFill>
          </p:spPr>
          <p:txBody>
            <a:bodyPr/>
            <a:lstStyle/>
            <a:p>
              <a:endParaRPr lang="en-PH"/>
            </a:p>
          </p:txBody>
        </p:sp>
        <p:sp>
          <p:nvSpPr>
            <p:cNvPr id="12" name="TextBox 12"/>
            <p:cNvSpPr txBox="1"/>
            <p:nvPr/>
          </p:nvSpPr>
          <p:spPr>
            <a:xfrm>
              <a:off x="0" y="-28575"/>
              <a:ext cx="1575336" cy="201689"/>
            </a:xfrm>
            <a:prstGeom prst="rect">
              <a:avLst/>
            </a:prstGeom>
          </p:spPr>
          <p:txBody>
            <a:bodyPr lIns="50800" tIns="50800" rIns="50800" bIns="50800" rtlCol="0" anchor="ctr"/>
            <a:lstStyle/>
            <a:p>
              <a:pPr algn="ctr">
                <a:lnSpc>
                  <a:spcPts val="2595"/>
                </a:lnSpc>
              </a:pPr>
              <a:endParaRPr/>
            </a:p>
          </p:txBody>
        </p:sp>
      </p:grpSp>
      <p:sp>
        <p:nvSpPr>
          <p:cNvPr id="13" name="TextBox 13"/>
          <p:cNvSpPr txBox="1"/>
          <p:nvPr/>
        </p:nvSpPr>
        <p:spPr>
          <a:xfrm>
            <a:off x="5982796" y="4285091"/>
            <a:ext cx="10978396" cy="495381"/>
          </a:xfrm>
          <a:prstGeom prst="rect">
            <a:avLst/>
          </a:prstGeom>
        </p:spPr>
        <p:txBody>
          <a:bodyPr lIns="0" tIns="0" rIns="0" bIns="0" rtlCol="0" anchor="t">
            <a:spAutoFit/>
          </a:bodyPr>
          <a:lstStyle/>
          <a:p>
            <a:pPr algn="ctr">
              <a:lnSpc>
                <a:spcPts val="4195"/>
              </a:lnSpc>
              <a:spcBef>
                <a:spcPct val="0"/>
              </a:spcBef>
            </a:pPr>
            <a:r>
              <a:rPr lang="en-US" sz="2996" b="1" i="1">
                <a:solidFill>
                  <a:srgbClr val="000000"/>
                </a:solidFill>
                <a:latin typeface="Open Sans Bold Italics"/>
                <a:ea typeface="Open Sans Bold Italics"/>
                <a:cs typeface="Open Sans Bold Italics"/>
                <a:sym typeface="Open Sans Bold Italics"/>
              </a:rPr>
              <a:t>Download</a:t>
            </a:r>
          </a:p>
        </p:txBody>
      </p:sp>
      <p:grpSp>
        <p:nvGrpSpPr>
          <p:cNvPr id="14" name="Group 14"/>
          <p:cNvGrpSpPr/>
          <p:nvPr/>
        </p:nvGrpSpPr>
        <p:grpSpPr>
          <a:xfrm>
            <a:off x="5592149" y="5463063"/>
            <a:ext cx="11759688" cy="1292271"/>
            <a:chOff x="0" y="0"/>
            <a:chExt cx="1575336" cy="173114"/>
          </a:xfrm>
        </p:grpSpPr>
        <p:sp>
          <p:nvSpPr>
            <p:cNvPr id="15" name="Freeform 15"/>
            <p:cNvSpPr/>
            <p:nvPr/>
          </p:nvSpPr>
          <p:spPr>
            <a:xfrm>
              <a:off x="0" y="0"/>
              <a:ext cx="1575336" cy="173114"/>
            </a:xfrm>
            <a:custGeom>
              <a:avLst/>
              <a:gdLst/>
              <a:ahLst/>
              <a:cxnLst/>
              <a:rect l="l" t="t" r="r" b="b"/>
              <a:pathLst>
                <a:path w="1575336" h="173114">
                  <a:moveTo>
                    <a:pt x="33576" y="0"/>
                  </a:moveTo>
                  <a:lnTo>
                    <a:pt x="1541761" y="0"/>
                  </a:lnTo>
                  <a:cubicBezTo>
                    <a:pt x="1560304" y="0"/>
                    <a:pt x="1575336" y="15032"/>
                    <a:pt x="1575336" y="33576"/>
                  </a:cubicBezTo>
                  <a:lnTo>
                    <a:pt x="1575336" y="139538"/>
                  </a:lnTo>
                  <a:cubicBezTo>
                    <a:pt x="1575336" y="158081"/>
                    <a:pt x="1560304" y="173114"/>
                    <a:pt x="1541761" y="173114"/>
                  </a:cubicBezTo>
                  <a:lnTo>
                    <a:pt x="33576" y="173114"/>
                  </a:lnTo>
                  <a:cubicBezTo>
                    <a:pt x="15032" y="173114"/>
                    <a:pt x="0" y="158081"/>
                    <a:pt x="0" y="139538"/>
                  </a:cubicBezTo>
                  <a:lnTo>
                    <a:pt x="0" y="33576"/>
                  </a:lnTo>
                  <a:cubicBezTo>
                    <a:pt x="0" y="15032"/>
                    <a:pt x="15032" y="0"/>
                    <a:pt x="33576" y="0"/>
                  </a:cubicBezTo>
                  <a:close/>
                </a:path>
              </a:pathLst>
            </a:custGeom>
            <a:solidFill>
              <a:srgbClr val="FFDE59"/>
            </a:solidFill>
          </p:spPr>
          <p:txBody>
            <a:bodyPr/>
            <a:lstStyle/>
            <a:p>
              <a:endParaRPr lang="en-PH"/>
            </a:p>
          </p:txBody>
        </p:sp>
        <p:sp>
          <p:nvSpPr>
            <p:cNvPr id="16" name="TextBox 16"/>
            <p:cNvSpPr txBox="1"/>
            <p:nvPr/>
          </p:nvSpPr>
          <p:spPr>
            <a:xfrm>
              <a:off x="0" y="-28575"/>
              <a:ext cx="1575336" cy="201689"/>
            </a:xfrm>
            <a:prstGeom prst="rect">
              <a:avLst/>
            </a:prstGeom>
          </p:spPr>
          <p:txBody>
            <a:bodyPr lIns="50800" tIns="50800" rIns="50800" bIns="50800" rtlCol="0" anchor="ctr"/>
            <a:lstStyle/>
            <a:p>
              <a:pPr algn="ctr">
                <a:lnSpc>
                  <a:spcPts val="2595"/>
                </a:lnSpc>
              </a:pPr>
              <a:endParaRPr/>
            </a:p>
          </p:txBody>
        </p:sp>
      </p:grpSp>
      <p:sp>
        <p:nvSpPr>
          <p:cNvPr id="17" name="TextBox 17"/>
          <p:cNvSpPr txBox="1"/>
          <p:nvPr/>
        </p:nvSpPr>
        <p:spPr>
          <a:xfrm>
            <a:off x="5982796" y="5815488"/>
            <a:ext cx="10978396" cy="495381"/>
          </a:xfrm>
          <a:prstGeom prst="rect">
            <a:avLst/>
          </a:prstGeom>
        </p:spPr>
        <p:txBody>
          <a:bodyPr lIns="0" tIns="0" rIns="0" bIns="0" rtlCol="0" anchor="t">
            <a:spAutoFit/>
          </a:bodyPr>
          <a:lstStyle/>
          <a:p>
            <a:pPr algn="ctr">
              <a:lnSpc>
                <a:spcPts val="4195"/>
              </a:lnSpc>
              <a:spcBef>
                <a:spcPct val="0"/>
              </a:spcBef>
            </a:pPr>
            <a:r>
              <a:rPr lang="en-US" sz="2996" b="1" i="1">
                <a:solidFill>
                  <a:srgbClr val="000000"/>
                </a:solidFill>
                <a:latin typeface="Open Sans Bold Italics"/>
                <a:ea typeface="Open Sans Bold Italics"/>
                <a:cs typeface="Open Sans Bold Italics"/>
                <a:sym typeface="Open Sans Bold Italics"/>
              </a:rPr>
              <a:t>On Demand</a:t>
            </a:r>
          </a:p>
        </p:txBody>
      </p:sp>
      <p:grpSp>
        <p:nvGrpSpPr>
          <p:cNvPr id="18" name="Group 18"/>
          <p:cNvGrpSpPr/>
          <p:nvPr/>
        </p:nvGrpSpPr>
        <p:grpSpPr>
          <a:xfrm>
            <a:off x="5592149" y="6993459"/>
            <a:ext cx="11759688" cy="1292271"/>
            <a:chOff x="0" y="0"/>
            <a:chExt cx="1575336" cy="173114"/>
          </a:xfrm>
        </p:grpSpPr>
        <p:sp>
          <p:nvSpPr>
            <p:cNvPr id="19" name="Freeform 19"/>
            <p:cNvSpPr/>
            <p:nvPr/>
          </p:nvSpPr>
          <p:spPr>
            <a:xfrm>
              <a:off x="0" y="0"/>
              <a:ext cx="1575336" cy="173114"/>
            </a:xfrm>
            <a:custGeom>
              <a:avLst/>
              <a:gdLst/>
              <a:ahLst/>
              <a:cxnLst/>
              <a:rect l="l" t="t" r="r" b="b"/>
              <a:pathLst>
                <a:path w="1575336" h="173114">
                  <a:moveTo>
                    <a:pt x="33576" y="0"/>
                  </a:moveTo>
                  <a:lnTo>
                    <a:pt x="1541761" y="0"/>
                  </a:lnTo>
                  <a:cubicBezTo>
                    <a:pt x="1560304" y="0"/>
                    <a:pt x="1575336" y="15032"/>
                    <a:pt x="1575336" y="33576"/>
                  </a:cubicBezTo>
                  <a:lnTo>
                    <a:pt x="1575336" y="139538"/>
                  </a:lnTo>
                  <a:cubicBezTo>
                    <a:pt x="1575336" y="158081"/>
                    <a:pt x="1560304" y="173114"/>
                    <a:pt x="1541761" y="173114"/>
                  </a:cubicBezTo>
                  <a:lnTo>
                    <a:pt x="33576" y="173114"/>
                  </a:lnTo>
                  <a:cubicBezTo>
                    <a:pt x="15032" y="173114"/>
                    <a:pt x="0" y="158081"/>
                    <a:pt x="0" y="139538"/>
                  </a:cubicBezTo>
                  <a:lnTo>
                    <a:pt x="0" y="33576"/>
                  </a:lnTo>
                  <a:cubicBezTo>
                    <a:pt x="0" y="15032"/>
                    <a:pt x="15032" y="0"/>
                    <a:pt x="33576" y="0"/>
                  </a:cubicBezTo>
                  <a:close/>
                </a:path>
              </a:pathLst>
            </a:custGeom>
            <a:solidFill>
              <a:srgbClr val="FFDE59"/>
            </a:solidFill>
          </p:spPr>
          <p:txBody>
            <a:bodyPr/>
            <a:lstStyle/>
            <a:p>
              <a:endParaRPr lang="en-PH"/>
            </a:p>
          </p:txBody>
        </p:sp>
        <p:sp>
          <p:nvSpPr>
            <p:cNvPr id="20" name="TextBox 20"/>
            <p:cNvSpPr txBox="1"/>
            <p:nvPr/>
          </p:nvSpPr>
          <p:spPr>
            <a:xfrm>
              <a:off x="0" y="-28575"/>
              <a:ext cx="1575336" cy="201689"/>
            </a:xfrm>
            <a:prstGeom prst="rect">
              <a:avLst/>
            </a:prstGeom>
          </p:spPr>
          <p:txBody>
            <a:bodyPr lIns="50800" tIns="50800" rIns="50800" bIns="50800" rtlCol="0" anchor="ctr"/>
            <a:lstStyle/>
            <a:p>
              <a:pPr algn="ctr">
                <a:lnSpc>
                  <a:spcPts val="2595"/>
                </a:lnSpc>
              </a:pPr>
              <a:endParaRPr/>
            </a:p>
          </p:txBody>
        </p:sp>
      </p:grpSp>
      <p:sp>
        <p:nvSpPr>
          <p:cNvPr id="21" name="TextBox 21"/>
          <p:cNvSpPr txBox="1"/>
          <p:nvPr/>
        </p:nvSpPr>
        <p:spPr>
          <a:xfrm>
            <a:off x="5982796" y="7345884"/>
            <a:ext cx="10978396" cy="495381"/>
          </a:xfrm>
          <a:prstGeom prst="rect">
            <a:avLst/>
          </a:prstGeom>
        </p:spPr>
        <p:txBody>
          <a:bodyPr lIns="0" tIns="0" rIns="0" bIns="0" rtlCol="0" anchor="t">
            <a:spAutoFit/>
          </a:bodyPr>
          <a:lstStyle/>
          <a:p>
            <a:pPr algn="ctr">
              <a:lnSpc>
                <a:spcPts val="4195"/>
              </a:lnSpc>
              <a:spcBef>
                <a:spcPct val="0"/>
              </a:spcBef>
            </a:pPr>
            <a:r>
              <a:rPr lang="en-US" sz="2996" b="1" i="1">
                <a:solidFill>
                  <a:srgbClr val="000000"/>
                </a:solidFill>
                <a:latin typeface="Open Sans Bold Italics"/>
                <a:ea typeface="Open Sans Bold Italics"/>
                <a:cs typeface="Open Sans Bold Italics"/>
                <a:sym typeface="Open Sans Bold Italics"/>
              </a:rPr>
              <a:t>Real-time</a:t>
            </a:r>
          </a:p>
        </p:txBody>
      </p:sp>
      <p:grpSp>
        <p:nvGrpSpPr>
          <p:cNvPr id="22" name="Group 22"/>
          <p:cNvGrpSpPr/>
          <p:nvPr/>
        </p:nvGrpSpPr>
        <p:grpSpPr>
          <a:xfrm>
            <a:off x="265052" y="9681341"/>
            <a:ext cx="4620001" cy="497281"/>
            <a:chOff x="0" y="0"/>
            <a:chExt cx="6160002" cy="663041"/>
          </a:xfrm>
        </p:grpSpPr>
        <p:sp>
          <p:nvSpPr>
            <p:cNvPr id="23" name="Freeform 23"/>
            <p:cNvSpPr/>
            <p:nvPr/>
          </p:nvSpPr>
          <p:spPr>
            <a:xfrm>
              <a:off x="0" y="0"/>
              <a:ext cx="605853" cy="663041"/>
            </a:xfrm>
            <a:custGeom>
              <a:avLst/>
              <a:gdLst/>
              <a:ahLst/>
              <a:cxnLst/>
              <a:rect l="l" t="t" r="r" b="b"/>
              <a:pathLst>
                <a:path w="605853" h="663041">
                  <a:moveTo>
                    <a:pt x="0" y="0"/>
                  </a:moveTo>
                  <a:lnTo>
                    <a:pt x="605853" y="0"/>
                  </a:lnTo>
                  <a:lnTo>
                    <a:pt x="605853" y="663041"/>
                  </a:lnTo>
                  <a:lnTo>
                    <a:pt x="0" y="6630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24" name="TextBox 24"/>
            <p:cNvSpPr txBox="1"/>
            <p:nvPr/>
          </p:nvSpPr>
          <p:spPr>
            <a:xfrm>
              <a:off x="605853" y="72440"/>
              <a:ext cx="5554148" cy="441960"/>
            </a:xfrm>
            <a:prstGeom prst="rect">
              <a:avLst/>
            </a:prstGeom>
          </p:spPr>
          <p:txBody>
            <a:bodyPr lIns="0" tIns="0" rIns="0" bIns="0" rtlCol="0" anchor="t">
              <a:spAutoFit/>
            </a:bodyPr>
            <a:lstStyle/>
            <a:p>
              <a:pPr algn="l">
                <a:lnSpc>
                  <a:spcPts val="2700"/>
                </a:lnSpc>
              </a:pPr>
              <a:r>
                <a:rPr lang="en-US" sz="1800">
                  <a:solidFill>
                    <a:srgbClr val="000000"/>
                  </a:solidFill>
                  <a:latin typeface="Poppins"/>
                  <a:ea typeface="Poppins"/>
                  <a:cs typeface="Poppins"/>
                  <a:sym typeface="Poppins"/>
                </a:rPr>
                <a:t> James Gan</a:t>
              </a:r>
            </a:p>
          </p:txBody>
        </p:sp>
      </p:grpSp>
      <p:sp>
        <p:nvSpPr>
          <p:cNvPr id="25" name="TextBox 25"/>
          <p:cNvSpPr txBox="1"/>
          <p:nvPr/>
        </p:nvSpPr>
        <p:spPr>
          <a:xfrm>
            <a:off x="624700" y="336422"/>
            <a:ext cx="8022453" cy="442020"/>
          </a:xfrm>
          <a:prstGeom prst="rect">
            <a:avLst/>
          </a:prstGeom>
        </p:spPr>
        <p:txBody>
          <a:bodyPr lIns="0" tIns="0" rIns="0" bIns="0" rtlCol="0" anchor="t">
            <a:spAutoFit/>
          </a:bodyPr>
          <a:lstStyle/>
          <a:p>
            <a:pPr marL="0" lvl="0" indent="0" algn="l">
              <a:lnSpc>
                <a:spcPts val="3297"/>
              </a:lnSpc>
              <a:spcBef>
                <a:spcPct val="0"/>
              </a:spcBef>
            </a:pPr>
            <a:r>
              <a:rPr lang="en-US" sz="2944" b="1" spc="-88">
                <a:solidFill>
                  <a:srgbClr val="FFFFFF"/>
                </a:solidFill>
                <a:latin typeface="Poppins Bold"/>
                <a:ea typeface="Poppins Bold"/>
                <a:cs typeface="Poppins Bold"/>
                <a:sym typeface="Poppins Bold"/>
              </a:rPr>
              <a:t>2.7 Internet-Based Applications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Freeform 4"/>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5" name="Group 5"/>
          <p:cNvGrpSpPr/>
          <p:nvPr/>
        </p:nvGrpSpPr>
        <p:grpSpPr>
          <a:xfrm>
            <a:off x="4017091" y="2561417"/>
            <a:ext cx="10469479" cy="4855707"/>
            <a:chOff x="0" y="0"/>
            <a:chExt cx="13959306" cy="6474275"/>
          </a:xfrm>
        </p:grpSpPr>
        <p:sp>
          <p:nvSpPr>
            <p:cNvPr id="6" name="TextBox 6"/>
            <p:cNvSpPr txBox="1"/>
            <p:nvPr/>
          </p:nvSpPr>
          <p:spPr>
            <a:xfrm>
              <a:off x="5772120" y="6105302"/>
              <a:ext cx="3755546" cy="368974"/>
            </a:xfrm>
            <a:prstGeom prst="rect">
              <a:avLst/>
            </a:prstGeom>
          </p:spPr>
          <p:txBody>
            <a:bodyPr lIns="0" tIns="0" rIns="0" bIns="0" rtlCol="0" anchor="t">
              <a:spAutoFit/>
            </a:bodyPr>
            <a:lstStyle/>
            <a:p>
              <a:pPr algn="ctr">
                <a:lnSpc>
                  <a:spcPts val="2369"/>
                </a:lnSpc>
              </a:pPr>
              <a:r>
                <a:rPr lang="en-US" sz="1692">
                  <a:solidFill>
                    <a:srgbClr val="000000"/>
                  </a:solidFill>
                  <a:latin typeface="Open Sans"/>
                  <a:ea typeface="Open Sans"/>
                  <a:cs typeface="Open Sans"/>
                  <a:sym typeface="Open Sans"/>
                </a:rPr>
                <a:t>Local Area Network (LAN)</a:t>
              </a:r>
            </a:p>
          </p:txBody>
        </p:sp>
        <p:grpSp>
          <p:nvGrpSpPr>
            <p:cNvPr id="7" name="Group 7"/>
            <p:cNvGrpSpPr/>
            <p:nvPr/>
          </p:nvGrpSpPr>
          <p:grpSpPr>
            <a:xfrm>
              <a:off x="0" y="324646"/>
              <a:ext cx="3920799" cy="2573024"/>
              <a:chOff x="0" y="0"/>
              <a:chExt cx="812800" cy="533400"/>
            </a:xfrm>
          </p:grpSpPr>
          <p:sp>
            <p:nvSpPr>
              <p:cNvPr id="8" name="Freeform 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E59"/>
              </a:solidFill>
            </p:spPr>
            <p:txBody>
              <a:bodyPr/>
              <a:lstStyle/>
              <a:p>
                <a:endParaRPr lang="en-PH"/>
              </a:p>
            </p:txBody>
          </p:sp>
          <p:sp>
            <p:nvSpPr>
              <p:cNvPr id="9" name="TextBox 9"/>
              <p:cNvSpPr txBox="1"/>
              <p:nvPr/>
            </p:nvSpPr>
            <p:spPr>
              <a:xfrm>
                <a:off x="38100" y="60325"/>
                <a:ext cx="736600" cy="396875"/>
              </a:xfrm>
              <a:prstGeom prst="rect">
                <a:avLst/>
              </a:prstGeom>
            </p:spPr>
            <p:txBody>
              <a:bodyPr lIns="50800" tIns="50800" rIns="50800" bIns="50800" rtlCol="0" anchor="ctr"/>
              <a:lstStyle/>
              <a:p>
                <a:pPr algn="ctr">
                  <a:lnSpc>
                    <a:spcPts val="2596"/>
                  </a:lnSpc>
                </a:pPr>
                <a:endParaRPr/>
              </a:p>
            </p:txBody>
          </p:sp>
        </p:grpSp>
        <p:grpSp>
          <p:nvGrpSpPr>
            <p:cNvPr id="10" name="Group 10"/>
            <p:cNvGrpSpPr/>
            <p:nvPr/>
          </p:nvGrpSpPr>
          <p:grpSpPr>
            <a:xfrm>
              <a:off x="10098457" y="0"/>
              <a:ext cx="3860849" cy="2533682"/>
              <a:chOff x="0" y="0"/>
              <a:chExt cx="812800" cy="533400"/>
            </a:xfrm>
          </p:grpSpPr>
          <p:sp>
            <p:nvSpPr>
              <p:cNvPr id="11" name="Freeform 11"/>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1495"/>
              </a:solidFill>
            </p:spPr>
            <p:txBody>
              <a:bodyPr/>
              <a:lstStyle/>
              <a:p>
                <a:endParaRPr lang="en-PH"/>
              </a:p>
            </p:txBody>
          </p:sp>
          <p:sp>
            <p:nvSpPr>
              <p:cNvPr id="12" name="TextBox 12"/>
              <p:cNvSpPr txBox="1"/>
              <p:nvPr/>
            </p:nvSpPr>
            <p:spPr>
              <a:xfrm>
                <a:off x="38100" y="60325"/>
                <a:ext cx="736600" cy="396875"/>
              </a:xfrm>
              <a:prstGeom prst="rect">
                <a:avLst/>
              </a:prstGeom>
            </p:spPr>
            <p:txBody>
              <a:bodyPr lIns="35872" tIns="35872" rIns="35872" bIns="35872" rtlCol="0" anchor="ctr"/>
              <a:lstStyle/>
              <a:p>
                <a:pPr algn="ctr">
                  <a:lnSpc>
                    <a:spcPts val="2596"/>
                  </a:lnSpc>
                </a:pPr>
                <a:endParaRPr/>
              </a:p>
            </p:txBody>
          </p:sp>
        </p:grpSp>
        <p:grpSp>
          <p:nvGrpSpPr>
            <p:cNvPr id="13" name="Group 13"/>
            <p:cNvGrpSpPr/>
            <p:nvPr/>
          </p:nvGrpSpPr>
          <p:grpSpPr>
            <a:xfrm>
              <a:off x="5689821" y="3399787"/>
              <a:ext cx="3559494" cy="2335918"/>
              <a:chOff x="0" y="0"/>
              <a:chExt cx="812800" cy="533400"/>
            </a:xfrm>
          </p:grpSpPr>
          <p:sp>
            <p:nvSpPr>
              <p:cNvPr id="14" name="Freeform 14"/>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19D97"/>
              </a:solidFill>
            </p:spPr>
            <p:txBody>
              <a:bodyPr/>
              <a:lstStyle/>
              <a:p>
                <a:endParaRPr lang="en-PH"/>
              </a:p>
            </p:txBody>
          </p:sp>
          <p:sp>
            <p:nvSpPr>
              <p:cNvPr id="15" name="TextBox 15"/>
              <p:cNvSpPr txBox="1"/>
              <p:nvPr/>
            </p:nvSpPr>
            <p:spPr>
              <a:xfrm>
                <a:off x="38100" y="60325"/>
                <a:ext cx="736600" cy="396875"/>
              </a:xfrm>
              <a:prstGeom prst="rect">
                <a:avLst/>
              </a:prstGeom>
            </p:spPr>
            <p:txBody>
              <a:bodyPr lIns="35527" tIns="35527" rIns="35527" bIns="35527" rtlCol="0" anchor="ctr"/>
              <a:lstStyle/>
              <a:p>
                <a:pPr algn="ctr">
                  <a:lnSpc>
                    <a:spcPts val="2596"/>
                  </a:lnSpc>
                </a:pPr>
                <a:endParaRPr/>
              </a:p>
            </p:txBody>
          </p:sp>
        </p:grpSp>
        <p:sp>
          <p:nvSpPr>
            <p:cNvPr id="16" name="Freeform 16"/>
            <p:cNvSpPr/>
            <p:nvPr/>
          </p:nvSpPr>
          <p:spPr>
            <a:xfrm>
              <a:off x="8046251" y="4233635"/>
              <a:ext cx="876588" cy="832759"/>
            </a:xfrm>
            <a:custGeom>
              <a:avLst/>
              <a:gdLst/>
              <a:ahLst/>
              <a:cxnLst/>
              <a:rect l="l" t="t" r="r" b="b"/>
              <a:pathLst>
                <a:path w="876588" h="832759">
                  <a:moveTo>
                    <a:pt x="0" y="0"/>
                  </a:moveTo>
                  <a:lnTo>
                    <a:pt x="876588" y="0"/>
                  </a:lnTo>
                  <a:lnTo>
                    <a:pt x="876588" y="832759"/>
                  </a:lnTo>
                  <a:lnTo>
                    <a:pt x="0" y="8327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7" name="Freeform 17"/>
            <p:cNvSpPr/>
            <p:nvPr/>
          </p:nvSpPr>
          <p:spPr>
            <a:xfrm>
              <a:off x="6411067" y="4071511"/>
              <a:ext cx="435718" cy="355655"/>
            </a:xfrm>
            <a:custGeom>
              <a:avLst/>
              <a:gdLst/>
              <a:ahLst/>
              <a:cxnLst/>
              <a:rect l="l" t="t" r="r" b="b"/>
              <a:pathLst>
                <a:path w="435718" h="355655">
                  <a:moveTo>
                    <a:pt x="0" y="0"/>
                  </a:moveTo>
                  <a:lnTo>
                    <a:pt x="435718" y="0"/>
                  </a:lnTo>
                  <a:lnTo>
                    <a:pt x="435718" y="355655"/>
                  </a:lnTo>
                  <a:lnTo>
                    <a:pt x="0" y="355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8" name="Freeform 18"/>
            <p:cNvSpPr/>
            <p:nvPr/>
          </p:nvSpPr>
          <p:spPr>
            <a:xfrm>
              <a:off x="6411067" y="4506012"/>
              <a:ext cx="435718" cy="355655"/>
            </a:xfrm>
            <a:custGeom>
              <a:avLst/>
              <a:gdLst/>
              <a:ahLst/>
              <a:cxnLst/>
              <a:rect l="l" t="t" r="r" b="b"/>
              <a:pathLst>
                <a:path w="435718" h="355655">
                  <a:moveTo>
                    <a:pt x="0" y="0"/>
                  </a:moveTo>
                  <a:lnTo>
                    <a:pt x="435718" y="0"/>
                  </a:lnTo>
                  <a:lnTo>
                    <a:pt x="435718" y="355655"/>
                  </a:lnTo>
                  <a:lnTo>
                    <a:pt x="0" y="355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9" name="AutoShape 19"/>
            <p:cNvSpPr/>
            <p:nvPr/>
          </p:nvSpPr>
          <p:spPr>
            <a:xfrm>
              <a:off x="6885893" y="4222111"/>
              <a:ext cx="716226" cy="5684"/>
            </a:xfrm>
            <a:prstGeom prst="line">
              <a:avLst/>
            </a:prstGeom>
            <a:ln w="10749" cap="flat">
              <a:solidFill>
                <a:srgbClr val="F2F2F2"/>
              </a:solidFill>
              <a:prstDash val="solid"/>
              <a:headEnd type="oval" w="lg" len="lg"/>
              <a:tailEnd type="oval" w="lg" len="lg"/>
            </a:ln>
          </p:spPr>
          <p:txBody>
            <a:bodyPr/>
            <a:lstStyle/>
            <a:p>
              <a:endParaRPr lang="en-PH"/>
            </a:p>
          </p:txBody>
        </p:sp>
        <p:sp>
          <p:nvSpPr>
            <p:cNvPr id="20" name="AutoShape 20"/>
            <p:cNvSpPr/>
            <p:nvPr/>
          </p:nvSpPr>
          <p:spPr>
            <a:xfrm>
              <a:off x="6885893" y="4650015"/>
              <a:ext cx="716226" cy="5684"/>
            </a:xfrm>
            <a:prstGeom prst="line">
              <a:avLst/>
            </a:prstGeom>
            <a:ln w="10749" cap="flat">
              <a:solidFill>
                <a:srgbClr val="F2F2F2"/>
              </a:solidFill>
              <a:prstDash val="solid"/>
              <a:headEnd type="oval" w="lg" len="lg"/>
              <a:tailEnd type="none" w="sm" len="sm"/>
            </a:ln>
          </p:spPr>
          <p:txBody>
            <a:bodyPr/>
            <a:lstStyle/>
            <a:p>
              <a:endParaRPr lang="en-PH"/>
            </a:p>
          </p:txBody>
        </p:sp>
        <p:sp>
          <p:nvSpPr>
            <p:cNvPr id="21" name="AutoShape 21"/>
            <p:cNvSpPr/>
            <p:nvPr/>
          </p:nvSpPr>
          <p:spPr>
            <a:xfrm>
              <a:off x="7596232" y="4233635"/>
              <a:ext cx="46" cy="926974"/>
            </a:xfrm>
            <a:prstGeom prst="line">
              <a:avLst/>
            </a:prstGeom>
            <a:ln w="10749" cap="flat">
              <a:solidFill>
                <a:srgbClr val="F2F2F2"/>
              </a:solidFill>
              <a:prstDash val="solid"/>
              <a:headEnd type="none" w="sm" len="sm"/>
              <a:tailEnd type="none" w="sm" len="sm"/>
            </a:ln>
          </p:spPr>
          <p:txBody>
            <a:bodyPr/>
            <a:lstStyle/>
            <a:p>
              <a:endParaRPr lang="en-PH"/>
            </a:p>
          </p:txBody>
        </p:sp>
        <p:sp>
          <p:nvSpPr>
            <p:cNvPr id="22" name="AutoShape 22"/>
            <p:cNvSpPr/>
            <p:nvPr/>
          </p:nvSpPr>
          <p:spPr>
            <a:xfrm flipV="1">
              <a:off x="7602166" y="4652856"/>
              <a:ext cx="439494" cy="2842"/>
            </a:xfrm>
            <a:prstGeom prst="line">
              <a:avLst/>
            </a:prstGeom>
            <a:ln w="10749" cap="flat">
              <a:solidFill>
                <a:srgbClr val="F2F2F2"/>
              </a:solidFill>
              <a:prstDash val="solid"/>
              <a:headEnd type="none" w="sm" len="sm"/>
              <a:tailEnd type="none" w="sm" len="sm"/>
            </a:ln>
          </p:spPr>
          <p:txBody>
            <a:bodyPr/>
            <a:lstStyle/>
            <a:p>
              <a:endParaRPr lang="en-PH"/>
            </a:p>
          </p:txBody>
        </p:sp>
        <p:grpSp>
          <p:nvGrpSpPr>
            <p:cNvPr id="23" name="Group 23"/>
            <p:cNvGrpSpPr/>
            <p:nvPr/>
          </p:nvGrpSpPr>
          <p:grpSpPr>
            <a:xfrm>
              <a:off x="5635571" y="3582206"/>
              <a:ext cx="3835409" cy="2516987"/>
              <a:chOff x="0" y="0"/>
              <a:chExt cx="812800" cy="533400"/>
            </a:xfrm>
          </p:grpSpPr>
          <p:sp>
            <p:nvSpPr>
              <p:cNvPr id="24" name="Freeform 24"/>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19D97"/>
              </a:solidFill>
            </p:spPr>
            <p:txBody>
              <a:bodyPr/>
              <a:lstStyle/>
              <a:p>
                <a:endParaRPr lang="en-PH"/>
              </a:p>
            </p:txBody>
          </p:sp>
          <p:sp>
            <p:nvSpPr>
              <p:cNvPr id="25" name="TextBox 25"/>
              <p:cNvSpPr txBox="1"/>
              <p:nvPr/>
            </p:nvSpPr>
            <p:spPr>
              <a:xfrm>
                <a:off x="38100" y="60325"/>
                <a:ext cx="736600" cy="396875"/>
              </a:xfrm>
              <a:prstGeom prst="rect">
                <a:avLst/>
              </a:prstGeom>
            </p:spPr>
            <p:txBody>
              <a:bodyPr lIns="35527" tIns="35527" rIns="35527" bIns="35527" rtlCol="0" anchor="ctr"/>
              <a:lstStyle/>
              <a:p>
                <a:pPr algn="ctr">
                  <a:lnSpc>
                    <a:spcPts val="2596"/>
                  </a:lnSpc>
                </a:pPr>
                <a:endParaRPr/>
              </a:p>
            </p:txBody>
          </p:sp>
        </p:grpSp>
        <p:sp>
          <p:nvSpPr>
            <p:cNvPr id="26" name="AutoShape 26"/>
            <p:cNvSpPr/>
            <p:nvPr/>
          </p:nvSpPr>
          <p:spPr>
            <a:xfrm>
              <a:off x="3992180" y="1404025"/>
              <a:ext cx="2893679" cy="2046107"/>
            </a:xfrm>
            <a:prstGeom prst="line">
              <a:avLst/>
            </a:prstGeom>
            <a:ln w="32248" cap="flat">
              <a:solidFill>
                <a:srgbClr val="3F4042"/>
              </a:solidFill>
              <a:prstDash val="solid"/>
              <a:headEnd type="none" w="sm" len="sm"/>
              <a:tailEnd type="none" w="sm" len="sm"/>
            </a:ln>
          </p:spPr>
          <p:txBody>
            <a:bodyPr/>
            <a:lstStyle/>
            <a:p>
              <a:endParaRPr lang="en-PH"/>
            </a:p>
          </p:txBody>
        </p:sp>
        <p:sp>
          <p:nvSpPr>
            <p:cNvPr id="27" name="AutoShape 27"/>
            <p:cNvSpPr/>
            <p:nvPr/>
          </p:nvSpPr>
          <p:spPr>
            <a:xfrm flipH="1">
              <a:off x="8382336" y="1499947"/>
              <a:ext cx="1987927" cy="1950185"/>
            </a:xfrm>
            <a:prstGeom prst="line">
              <a:avLst/>
            </a:prstGeom>
            <a:ln w="32248" cap="flat">
              <a:solidFill>
                <a:srgbClr val="3F4042"/>
              </a:solidFill>
              <a:prstDash val="solid"/>
              <a:headEnd type="none" w="sm" len="sm"/>
              <a:tailEnd type="none" w="sm" len="sm"/>
            </a:ln>
          </p:spPr>
          <p:txBody>
            <a:bodyPr/>
            <a:lstStyle/>
            <a:p>
              <a:endParaRPr lang="en-PH"/>
            </a:p>
          </p:txBody>
        </p:sp>
        <p:sp>
          <p:nvSpPr>
            <p:cNvPr id="28" name="AutoShape 28"/>
            <p:cNvSpPr/>
            <p:nvPr/>
          </p:nvSpPr>
          <p:spPr>
            <a:xfrm flipH="1">
              <a:off x="4534554" y="1354380"/>
              <a:ext cx="5087471" cy="0"/>
            </a:xfrm>
            <a:prstGeom prst="line">
              <a:avLst/>
            </a:prstGeom>
            <a:ln w="32248" cap="flat">
              <a:solidFill>
                <a:srgbClr val="3F4042"/>
              </a:solidFill>
              <a:prstDash val="solid"/>
              <a:headEnd type="none" w="sm" len="sm"/>
              <a:tailEnd type="none" w="sm" len="sm"/>
            </a:ln>
          </p:spPr>
          <p:txBody>
            <a:bodyPr/>
            <a:lstStyle/>
            <a:p>
              <a:endParaRPr lang="en-PH"/>
            </a:p>
          </p:txBody>
        </p:sp>
        <p:sp>
          <p:nvSpPr>
            <p:cNvPr id="29" name="Freeform 29"/>
            <p:cNvSpPr/>
            <p:nvPr/>
          </p:nvSpPr>
          <p:spPr>
            <a:xfrm>
              <a:off x="957506" y="510100"/>
              <a:ext cx="2005787" cy="2148099"/>
            </a:xfrm>
            <a:custGeom>
              <a:avLst/>
              <a:gdLst/>
              <a:ahLst/>
              <a:cxnLst/>
              <a:rect l="l" t="t" r="r" b="b"/>
              <a:pathLst>
                <a:path w="2005787" h="2148099">
                  <a:moveTo>
                    <a:pt x="0" y="0"/>
                  </a:moveTo>
                  <a:lnTo>
                    <a:pt x="2005787" y="0"/>
                  </a:lnTo>
                  <a:lnTo>
                    <a:pt x="2005787" y="2148099"/>
                  </a:lnTo>
                  <a:lnTo>
                    <a:pt x="0" y="21480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0" name="Freeform 30"/>
            <p:cNvSpPr/>
            <p:nvPr/>
          </p:nvSpPr>
          <p:spPr>
            <a:xfrm>
              <a:off x="10967447" y="263030"/>
              <a:ext cx="2005787" cy="2148099"/>
            </a:xfrm>
            <a:custGeom>
              <a:avLst/>
              <a:gdLst/>
              <a:ahLst/>
              <a:cxnLst/>
              <a:rect l="l" t="t" r="r" b="b"/>
              <a:pathLst>
                <a:path w="2005787" h="2148099">
                  <a:moveTo>
                    <a:pt x="0" y="0"/>
                  </a:moveTo>
                  <a:lnTo>
                    <a:pt x="2005787" y="0"/>
                  </a:lnTo>
                  <a:lnTo>
                    <a:pt x="2005787" y="2148099"/>
                  </a:lnTo>
                  <a:lnTo>
                    <a:pt x="0" y="21480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1" name="Freeform 31"/>
            <p:cNvSpPr/>
            <p:nvPr/>
          </p:nvSpPr>
          <p:spPr>
            <a:xfrm>
              <a:off x="6605572" y="3640806"/>
              <a:ext cx="1972671" cy="2112633"/>
            </a:xfrm>
            <a:custGeom>
              <a:avLst/>
              <a:gdLst/>
              <a:ahLst/>
              <a:cxnLst/>
              <a:rect l="l" t="t" r="r" b="b"/>
              <a:pathLst>
                <a:path w="1972671" h="2112633">
                  <a:moveTo>
                    <a:pt x="0" y="0"/>
                  </a:moveTo>
                  <a:lnTo>
                    <a:pt x="1972671" y="0"/>
                  </a:lnTo>
                  <a:lnTo>
                    <a:pt x="1972671" y="2112632"/>
                  </a:lnTo>
                  <a:lnTo>
                    <a:pt x="0" y="21126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2" name="Freeform 32"/>
            <p:cNvSpPr/>
            <p:nvPr/>
          </p:nvSpPr>
          <p:spPr>
            <a:xfrm>
              <a:off x="3038076" y="1112892"/>
              <a:ext cx="1496478" cy="291133"/>
            </a:xfrm>
            <a:custGeom>
              <a:avLst/>
              <a:gdLst/>
              <a:ahLst/>
              <a:cxnLst/>
              <a:rect l="l" t="t" r="r" b="b"/>
              <a:pathLst>
                <a:path w="1496478" h="291133">
                  <a:moveTo>
                    <a:pt x="0" y="0"/>
                  </a:moveTo>
                  <a:lnTo>
                    <a:pt x="1496478" y="0"/>
                  </a:lnTo>
                  <a:lnTo>
                    <a:pt x="1496478" y="291133"/>
                  </a:lnTo>
                  <a:lnTo>
                    <a:pt x="0" y="2911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33" name="Freeform 33"/>
            <p:cNvSpPr/>
            <p:nvPr/>
          </p:nvSpPr>
          <p:spPr>
            <a:xfrm>
              <a:off x="9622025" y="1208814"/>
              <a:ext cx="1496478" cy="291133"/>
            </a:xfrm>
            <a:custGeom>
              <a:avLst/>
              <a:gdLst/>
              <a:ahLst/>
              <a:cxnLst/>
              <a:rect l="l" t="t" r="r" b="b"/>
              <a:pathLst>
                <a:path w="1496478" h="291133">
                  <a:moveTo>
                    <a:pt x="0" y="0"/>
                  </a:moveTo>
                  <a:lnTo>
                    <a:pt x="1496477" y="0"/>
                  </a:lnTo>
                  <a:lnTo>
                    <a:pt x="1496477" y="291133"/>
                  </a:lnTo>
                  <a:lnTo>
                    <a:pt x="0" y="2911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34" name="Freeform 34"/>
            <p:cNvSpPr/>
            <p:nvPr/>
          </p:nvSpPr>
          <p:spPr>
            <a:xfrm>
              <a:off x="6885859" y="3304565"/>
              <a:ext cx="1496478" cy="291133"/>
            </a:xfrm>
            <a:custGeom>
              <a:avLst/>
              <a:gdLst/>
              <a:ahLst/>
              <a:cxnLst/>
              <a:rect l="l" t="t" r="r" b="b"/>
              <a:pathLst>
                <a:path w="1496478" h="291133">
                  <a:moveTo>
                    <a:pt x="0" y="0"/>
                  </a:moveTo>
                  <a:lnTo>
                    <a:pt x="1496477" y="0"/>
                  </a:lnTo>
                  <a:lnTo>
                    <a:pt x="1496477" y="291133"/>
                  </a:lnTo>
                  <a:lnTo>
                    <a:pt x="0" y="2911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35" name="TextBox 35"/>
            <p:cNvSpPr txBox="1"/>
            <p:nvPr/>
          </p:nvSpPr>
          <p:spPr>
            <a:xfrm>
              <a:off x="510202" y="2788534"/>
              <a:ext cx="3022173" cy="756946"/>
            </a:xfrm>
            <a:prstGeom prst="rect">
              <a:avLst/>
            </a:prstGeom>
          </p:spPr>
          <p:txBody>
            <a:bodyPr lIns="0" tIns="0" rIns="0" bIns="0" rtlCol="0" anchor="t">
              <a:spAutoFit/>
            </a:bodyPr>
            <a:lstStyle/>
            <a:p>
              <a:pPr algn="ctr">
                <a:lnSpc>
                  <a:spcPts val="2394"/>
                </a:lnSpc>
              </a:pPr>
              <a:r>
                <a:rPr lang="en-US" sz="1710">
                  <a:solidFill>
                    <a:srgbClr val="000000"/>
                  </a:solidFill>
                  <a:latin typeface="Open Sans"/>
                  <a:ea typeface="Open Sans"/>
                  <a:cs typeface="Open Sans"/>
                  <a:sym typeface="Open Sans"/>
                </a:rPr>
                <a:t>Local Area Network (LAN)</a:t>
              </a:r>
            </a:p>
          </p:txBody>
        </p:sp>
        <p:sp>
          <p:nvSpPr>
            <p:cNvPr id="36" name="TextBox 36"/>
            <p:cNvSpPr txBox="1"/>
            <p:nvPr/>
          </p:nvSpPr>
          <p:spPr>
            <a:xfrm>
              <a:off x="10629989" y="2547619"/>
              <a:ext cx="3022173" cy="756946"/>
            </a:xfrm>
            <a:prstGeom prst="rect">
              <a:avLst/>
            </a:prstGeom>
          </p:spPr>
          <p:txBody>
            <a:bodyPr lIns="0" tIns="0" rIns="0" bIns="0" rtlCol="0" anchor="t">
              <a:spAutoFit/>
            </a:bodyPr>
            <a:lstStyle/>
            <a:p>
              <a:pPr algn="ctr">
                <a:lnSpc>
                  <a:spcPts val="2394"/>
                </a:lnSpc>
              </a:pPr>
              <a:r>
                <a:rPr lang="en-US" sz="1710">
                  <a:solidFill>
                    <a:srgbClr val="000000"/>
                  </a:solidFill>
                  <a:latin typeface="Open Sans"/>
                  <a:ea typeface="Open Sans"/>
                  <a:cs typeface="Open Sans"/>
                  <a:sym typeface="Open Sans"/>
                </a:rPr>
                <a:t>Local Area Network (LAN)</a:t>
              </a:r>
            </a:p>
          </p:txBody>
        </p:sp>
      </p:grpSp>
      <p:sp>
        <p:nvSpPr>
          <p:cNvPr id="37" name="AutoShape 37"/>
          <p:cNvSpPr/>
          <p:nvPr/>
        </p:nvSpPr>
        <p:spPr>
          <a:xfrm flipV="1">
            <a:off x="385053" y="2345303"/>
            <a:ext cx="8486194" cy="69165"/>
          </a:xfrm>
          <a:prstGeom prst="line">
            <a:avLst/>
          </a:prstGeom>
          <a:ln w="66675" cap="rnd">
            <a:solidFill>
              <a:srgbClr val="642EC7"/>
            </a:solidFill>
            <a:prstDash val="solid"/>
            <a:headEnd type="none" w="sm" len="sm"/>
            <a:tailEnd type="oval" w="lg" len="lg"/>
          </a:ln>
        </p:spPr>
        <p:txBody>
          <a:bodyPr/>
          <a:lstStyle/>
          <a:p>
            <a:endParaRPr lang="en-PH"/>
          </a:p>
        </p:txBody>
      </p:sp>
      <p:grpSp>
        <p:nvGrpSpPr>
          <p:cNvPr id="38" name="Group 38"/>
          <p:cNvGrpSpPr/>
          <p:nvPr/>
        </p:nvGrpSpPr>
        <p:grpSpPr>
          <a:xfrm>
            <a:off x="262730" y="7943552"/>
            <a:ext cx="5203597" cy="1855807"/>
            <a:chOff x="0" y="0"/>
            <a:chExt cx="6938129" cy="2474409"/>
          </a:xfrm>
        </p:grpSpPr>
        <p:grpSp>
          <p:nvGrpSpPr>
            <p:cNvPr id="39" name="Group 39"/>
            <p:cNvGrpSpPr/>
            <p:nvPr/>
          </p:nvGrpSpPr>
          <p:grpSpPr>
            <a:xfrm>
              <a:off x="0" y="0"/>
              <a:ext cx="6938129" cy="2474409"/>
              <a:chOff x="0" y="0"/>
              <a:chExt cx="1390658" cy="495963"/>
            </a:xfrm>
          </p:grpSpPr>
          <p:sp>
            <p:nvSpPr>
              <p:cNvPr id="40" name="Freeform 40"/>
              <p:cNvSpPr/>
              <p:nvPr/>
            </p:nvSpPr>
            <p:spPr>
              <a:xfrm>
                <a:off x="0" y="0"/>
                <a:ext cx="1390658" cy="495963"/>
              </a:xfrm>
              <a:custGeom>
                <a:avLst/>
                <a:gdLst/>
                <a:ahLst/>
                <a:cxnLst/>
                <a:rect l="l" t="t" r="r" b="b"/>
                <a:pathLst>
                  <a:path w="1390658" h="495963">
                    <a:moveTo>
                      <a:pt x="74778" y="0"/>
                    </a:moveTo>
                    <a:lnTo>
                      <a:pt x="1315880" y="0"/>
                    </a:lnTo>
                    <a:cubicBezTo>
                      <a:pt x="1335713" y="0"/>
                      <a:pt x="1354733" y="7878"/>
                      <a:pt x="1368756" y="21902"/>
                    </a:cubicBezTo>
                    <a:cubicBezTo>
                      <a:pt x="1382780" y="35925"/>
                      <a:pt x="1390658" y="54945"/>
                      <a:pt x="1390658" y="74778"/>
                    </a:cubicBezTo>
                    <a:lnTo>
                      <a:pt x="1390658" y="421185"/>
                    </a:lnTo>
                    <a:cubicBezTo>
                      <a:pt x="1390658" y="441018"/>
                      <a:pt x="1382780" y="460038"/>
                      <a:pt x="1368756" y="474061"/>
                    </a:cubicBezTo>
                    <a:cubicBezTo>
                      <a:pt x="1354733" y="488085"/>
                      <a:pt x="1335713" y="495963"/>
                      <a:pt x="1315880" y="495963"/>
                    </a:cubicBezTo>
                    <a:lnTo>
                      <a:pt x="74778" y="495963"/>
                    </a:lnTo>
                    <a:cubicBezTo>
                      <a:pt x="54945" y="495963"/>
                      <a:pt x="35925" y="488085"/>
                      <a:pt x="21902" y="474061"/>
                    </a:cubicBezTo>
                    <a:cubicBezTo>
                      <a:pt x="7878" y="460038"/>
                      <a:pt x="0" y="441018"/>
                      <a:pt x="0" y="421185"/>
                    </a:cubicBezTo>
                    <a:lnTo>
                      <a:pt x="0" y="74778"/>
                    </a:lnTo>
                    <a:cubicBezTo>
                      <a:pt x="0" y="54945"/>
                      <a:pt x="7878" y="35925"/>
                      <a:pt x="21902" y="21902"/>
                    </a:cubicBezTo>
                    <a:cubicBezTo>
                      <a:pt x="35925" y="7878"/>
                      <a:pt x="54945" y="0"/>
                      <a:pt x="74778" y="0"/>
                    </a:cubicBezTo>
                    <a:close/>
                  </a:path>
                </a:pathLst>
              </a:custGeom>
              <a:solidFill>
                <a:srgbClr val="F2F2F2"/>
              </a:solidFill>
            </p:spPr>
            <p:txBody>
              <a:bodyPr/>
              <a:lstStyle/>
              <a:p>
                <a:endParaRPr lang="en-PH"/>
              </a:p>
            </p:txBody>
          </p:sp>
          <p:sp>
            <p:nvSpPr>
              <p:cNvPr id="41" name="TextBox 41"/>
              <p:cNvSpPr txBox="1"/>
              <p:nvPr/>
            </p:nvSpPr>
            <p:spPr>
              <a:xfrm>
                <a:off x="0" y="-28575"/>
                <a:ext cx="1390658" cy="524538"/>
              </a:xfrm>
              <a:prstGeom prst="rect">
                <a:avLst/>
              </a:prstGeom>
            </p:spPr>
            <p:txBody>
              <a:bodyPr lIns="50800" tIns="50800" rIns="50800" bIns="50800" rtlCol="0" anchor="ctr"/>
              <a:lstStyle/>
              <a:p>
                <a:pPr algn="ctr">
                  <a:lnSpc>
                    <a:spcPts val="2595"/>
                  </a:lnSpc>
                </a:pPr>
                <a:endParaRPr/>
              </a:p>
            </p:txBody>
          </p:sp>
        </p:grpSp>
        <p:sp>
          <p:nvSpPr>
            <p:cNvPr id="42" name="Freeform 42"/>
            <p:cNvSpPr/>
            <p:nvPr/>
          </p:nvSpPr>
          <p:spPr>
            <a:xfrm>
              <a:off x="240463" y="232441"/>
              <a:ext cx="776124" cy="776124"/>
            </a:xfrm>
            <a:custGeom>
              <a:avLst/>
              <a:gdLst/>
              <a:ahLst/>
              <a:cxnLst/>
              <a:rect l="l" t="t" r="r" b="b"/>
              <a:pathLst>
                <a:path w="776124" h="776124">
                  <a:moveTo>
                    <a:pt x="0" y="0"/>
                  </a:moveTo>
                  <a:lnTo>
                    <a:pt x="776124" y="0"/>
                  </a:lnTo>
                  <a:lnTo>
                    <a:pt x="776124" y="776124"/>
                  </a:lnTo>
                  <a:lnTo>
                    <a:pt x="0" y="7761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43" name="TextBox 43"/>
            <p:cNvSpPr txBox="1"/>
            <p:nvPr/>
          </p:nvSpPr>
          <p:spPr>
            <a:xfrm>
              <a:off x="1100698" y="203866"/>
              <a:ext cx="5655039" cy="2094384"/>
            </a:xfrm>
            <a:prstGeom prst="rect">
              <a:avLst/>
            </a:prstGeom>
          </p:spPr>
          <p:txBody>
            <a:bodyPr lIns="0" tIns="0" rIns="0" bIns="0" rtlCol="0" anchor="t">
              <a:spAutoFit/>
            </a:bodyPr>
            <a:lstStyle/>
            <a:p>
              <a:pPr algn="l">
                <a:lnSpc>
                  <a:spcPts val="2558"/>
                </a:lnSpc>
                <a:spcBef>
                  <a:spcPct val="0"/>
                </a:spcBef>
              </a:pPr>
              <a:r>
                <a:rPr lang="en-US" sz="1827">
                  <a:solidFill>
                    <a:srgbClr val="000000"/>
                  </a:solidFill>
                  <a:latin typeface="Open Sans"/>
                  <a:ea typeface="Open Sans"/>
                  <a:cs typeface="Open Sans"/>
                  <a:sym typeface="Open Sans"/>
                </a:rPr>
                <a:t>Ownership won't be with the organization; instead, leasing from a </a:t>
              </a:r>
              <a:r>
                <a:rPr lang="en-US" sz="1827" b="1">
                  <a:solidFill>
                    <a:srgbClr val="000000"/>
                  </a:solidFill>
                  <a:latin typeface="Open Sans Bold"/>
                  <a:ea typeface="Open Sans Bold"/>
                  <a:cs typeface="Open Sans Bold"/>
                  <a:sym typeface="Open Sans Bold"/>
                </a:rPr>
                <a:t>public switched telephone network company (PSTN) </a:t>
              </a:r>
              <a:r>
                <a:rPr lang="en-US" sz="1827">
                  <a:solidFill>
                    <a:srgbClr val="000000"/>
                  </a:solidFill>
                  <a:latin typeface="Open Sans"/>
                  <a:ea typeface="Open Sans"/>
                  <a:cs typeface="Open Sans"/>
                  <a:sym typeface="Open Sans"/>
                </a:rPr>
                <a:t>will occur. PSTN will offer an exclusive communication link.</a:t>
              </a:r>
            </a:p>
          </p:txBody>
        </p:sp>
      </p:grpSp>
      <p:grpSp>
        <p:nvGrpSpPr>
          <p:cNvPr id="44" name="Group 44"/>
          <p:cNvGrpSpPr/>
          <p:nvPr/>
        </p:nvGrpSpPr>
        <p:grpSpPr>
          <a:xfrm>
            <a:off x="5638734" y="7943552"/>
            <a:ext cx="3820458" cy="1855807"/>
            <a:chOff x="0" y="0"/>
            <a:chExt cx="5093944" cy="2474409"/>
          </a:xfrm>
        </p:grpSpPr>
        <p:grpSp>
          <p:nvGrpSpPr>
            <p:cNvPr id="45" name="Group 45"/>
            <p:cNvGrpSpPr/>
            <p:nvPr/>
          </p:nvGrpSpPr>
          <p:grpSpPr>
            <a:xfrm>
              <a:off x="0" y="0"/>
              <a:ext cx="5093944" cy="2474409"/>
              <a:chOff x="0" y="0"/>
              <a:chExt cx="1021015" cy="495963"/>
            </a:xfrm>
          </p:grpSpPr>
          <p:sp>
            <p:nvSpPr>
              <p:cNvPr id="46" name="Freeform 46"/>
              <p:cNvSpPr/>
              <p:nvPr/>
            </p:nvSpPr>
            <p:spPr>
              <a:xfrm>
                <a:off x="0" y="0"/>
                <a:ext cx="1021015" cy="495963"/>
              </a:xfrm>
              <a:custGeom>
                <a:avLst/>
                <a:gdLst/>
                <a:ahLst/>
                <a:cxnLst/>
                <a:rect l="l" t="t" r="r" b="b"/>
                <a:pathLst>
                  <a:path w="1021015" h="495963">
                    <a:moveTo>
                      <a:pt x="101850" y="0"/>
                    </a:moveTo>
                    <a:lnTo>
                      <a:pt x="919165" y="0"/>
                    </a:lnTo>
                    <a:cubicBezTo>
                      <a:pt x="975415" y="0"/>
                      <a:pt x="1021015" y="45600"/>
                      <a:pt x="1021015" y="101850"/>
                    </a:cubicBezTo>
                    <a:lnTo>
                      <a:pt x="1021015" y="394113"/>
                    </a:lnTo>
                    <a:cubicBezTo>
                      <a:pt x="1021015" y="421126"/>
                      <a:pt x="1010284" y="447031"/>
                      <a:pt x="991184" y="466132"/>
                    </a:cubicBezTo>
                    <a:cubicBezTo>
                      <a:pt x="972083" y="485233"/>
                      <a:pt x="946177" y="495963"/>
                      <a:pt x="919165" y="495963"/>
                    </a:cubicBezTo>
                    <a:lnTo>
                      <a:pt x="101850" y="495963"/>
                    </a:lnTo>
                    <a:cubicBezTo>
                      <a:pt x="74838" y="495963"/>
                      <a:pt x="48932" y="485233"/>
                      <a:pt x="29831" y="466132"/>
                    </a:cubicBezTo>
                    <a:cubicBezTo>
                      <a:pt x="10731" y="447031"/>
                      <a:pt x="0" y="421126"/>
                      <a:pt x="0" y="394113"/>
                    </a:cubicBezTo>
                    <a:lnTo>
                      <a:pt x="0" y="101850"/>
                    </a:lnTo>
                    <a:cubicBezTo>
                      <a:pt x="0" y="74838"/>
                      <a:pt x="10731" y="48932"/>
                      <a:pt x="29831" y="29831"/>
                    </a:cubicBezTo>
                    <a:cubicBezTo>
                      <a:pt x="48932" y="10731"/>
                      <a:pt x="74838" y="0"/>
                      <a:pt x="101850" y="0"/>
                    </a:cubicBezTo>
                    <a:close/>
                  </a:path>
                </a:pathLst>
              </a:custGeom>
              <a:solidFill>
                <a:srgbClr val="F2F2F2"/>
              </a:solidFill>
            </p:spPr>
            <p:txBody>
              <a:bodyPr/>
              <a:lstStyle/>
              <a:p>
                <a:endParaRPr lang="en-PH"/>
              </a:p>
            </p:txBody>
          </p:sp>
          <p:sp>
            <p:nvSpPr>
              <p:cNvPr id="47" name="TextBox 47"/>
              <p:cNvSpPr txBox="1"/>
              <p:nvPr/>
            </p:nvSpPr>
            <p:spPr>
              <a:xfrm>
                <a:off x="0" y="-28575"/>
                <a:ext cx="1021015" cy="524538"/>
              </a:xfrm>
              <a:prstGeom prst="rect">
                <a:avLst/>
              </a:prstGeom>
            </p:spPr>
            <p:txBody>
              <a:bodyPr lIns="50800" tIns="50800" rIns="50800" bIns="50800" rtlCol="0" anchor="ctr"/>
              <a:lstStyle/>
              <a:p>
                <a:pPr algn="ctr">
                  <a:lnSpc>
                    <a:spcPts val="2595"/>
                  </a:lnSpc>
                </a:pPr>
                <a:endParaRPr/>
              </a:p>
            </p:txBody>
          </p:sp>
        </p:grpSp>
        <p:sp>
          <p:nvSpPr>
            <p:cNvPr id="48" name="Freeform 48"/>
            <p:cNvSpPr/>
            <p:nvPr/>
          </p:nvSpPr>
          <p:spPr>
            <a:xfrm>
              <a:off x="87611" y="204300"/>
              <a:ext cx="776124" cy="776124"/>
            </a:xfrm>
            <a:custGeom>
              <a:avLst/>
              <a:gdLst/>
              <a:ahLst/>
              <a:cxnLst/>
              <a:rect l="l" t="t" r="r" b="b"/>
              <a:pathLst>
                <a:path w="776124" h="776124">
                  <a:moveTo>
                    <a:pt x="0" y="0"/>
                  </a:moveTo>
                  <a:lnTo>
                    <a:pt x="776124" y="0"/>
                  </a:lnTo>
                  <a:lnTo>
                    <a:pt x="776124" y="776124"/>
                  </a:lnTo>
                  <a:lnTo>
                    <a:pt x="0" y="7761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49" name="TextBox 49"/>
            <p:cNvSpPr txBox="1"/>
            <p:nvPr/>
          </p:nvSpPr>
          <p:spPr>
            <a:xfrm>
              <a:off x="1053619" y="175725"/>
              <a:ext cx="3857934" cy="1243305"/>
            </a:xfrm>
            <a:prstGeom prst="rect">
              <a:avLst/>
            </a:prstGeom>
          </p:spPr>
          <p:txBody>
            <a:bodyPr lIns="0" tIns="0" rIns="0" bIns="0" rtlCol="0" anchor="t">
              <a:spAutoFit/>
            </a:bodyPr>
            <a:lstStyle/>
            <a:p>
              <a:pPr algn="l">
                <a:lnSpc>
                  <a:spcPts val="2558"/>
                </a:lnSpc>
                <a:spcBef>
                  <a:spcPct val="0"/>
                </a:spcBef>
              </a:pPr>
              <a:r>
                <a:rPr lang="en-US" sz="1827" b="1">
                  <a:solidFill>
                    <a:srgbClr val="000000"/>
                  </a:solidFill>
                  <a:latin typeface="Open Sans Bold"/>
                  <a:ea typeface="Open Sans Bold"/>
                  <a:cs typeface="Open Sans Bold"/>
                  <a:sym typeface="Open Sans Bold"/>
                </a:rPr>
                <a:t>Fibre-optic cable</a:t>
              </a:r>
              <a:r>
                <a:rPr lang="en-US" sz="1827">
                  <a:solidFill>
                    <a:srgbClr val="000000"/>
                  </a:solidFill>
                  <a:latin typeface="Open Sans"/>
                  <a:ea typeface="Open Sans"/>
                  <a:cs typeface="Open Sans"/>
                  <a:sym typeface="Open Sans"/>
                </a:rPr>
                <a:t> will serve as the transmission medium.</a:t>
              </a:r>
            </a:p>
          </p:txBody>
        </p:sp>
      </p:grpSp>
      <p:grpSp>
        <p:nvGrpSpPr>
          <p:cNvPr id="50" name="Group 50"/>
          <p:cNvGrpSpPr/>
          <p:nvPr/>
        </p:nvGrpSpPr>
        <p:grpSpPr>
          <a:xfrm>
            <a:off x="9631577" y="7943552"/>
            <a:ext cx="3932755" cy="1855807"/>
            <a:chOff x="0" y="0"/>
            <a:chExt cx="5243673" cy="2474409"/>
          </a:xfrm>
        </p:grpSpPr>
        <p:grpSp>
          <p:nvGrpSpPr>
            <p:cNvPr id="51" name="Group 51"/>
            <p:cNvGrpSpPr/>
            <p:nvPr/>
          </p:nvGrpSpPr>
          <p:grpSpPr>
            <a:xfrm>
              <a:off x="0" y="0"/>
              <a:ext cx="5243673" cy="2474409"/>
              <a:chOff x="0" y="0"/>
              <a:chExt cx="1030170" cy="486122"/>
            </a:xfrm>
          </p:grpSpPr>
          <p:sp>
            <p:nvSpPr>
              <p:cNvPr id="52" name="Freeform 52"/>
              <p:cNvSpPr/>
              <p:nvPr/>
            </p:nvSpPr>
            <p:spPr>
              <a:xfrm>
                <a:off x="0" y="0"/>
                <a:ext cx="1030170" cy="486122"/>
              </a:xfrm>
              <a:custGeom>
                <a:avLst/>
                <a:gdLst/>
                <a:ahLst/>
                <a:cxnLst/>
                <a:rect l="l" t="t" r="r" b="b"/>
                <a:pathLst>
                  <a:path w="1030170" h="486122">
                    <a:moveTo>
                      <a:pt x="100945" y="0"/>
                    </a:moveTo>
                    <a:lnTo>
                      <a:pt x="929226" y="0"/>
                    </a:lnTo>
                    <a:cubicBezTo>
                      <a:pt x="984976" y="0"/>
                      <a:pt x="1030170" y="45194"/>
                      <a:pt x="1030170" y="100945"/>
                    </a:cubicBezTo>
                    <a:lnTo>
                      <a:pt x="1030170" y="385177"/>
                    </a:lnTo>
                    <a:cubicBezTo>
                      <a:pt x="1030170" y="440927"/>
                      <a:pt x="984976" y="486122"/>
                      <a:pt x="929226" y="486122"/>
                    </a:cubicBezTo>
                    <a:lnTo>
                      <a:pt x="100945" y="486122"/>
                    </a:lnTo>
                    <a:cubicBezTo>
                      <a:pt x="74172" y="486122"/>
                      <a:pt x="48497" y="475486"/>
                      <a:pt x="29566" y="456556"/>
                    </a:cubicBezTo>
                    <a:cubicBezTo>
                      <a:pt x="10635" y="437625"/>
                      <a:pt x="0" y="411949"/>
                      <a:pt x="0" y="385177"/>
                    </a:cubicBezTo>
                    <a:lnTo>
                      <a:pt x="0" y="100945"/>
                    </a:lnTo>
                    <a:cubicBezTo>
                      <a:pt x="0" y="45194"/>
                      <a:pt x="45194" y="0"/>
                      <a:pt x="100945" y="0"/>
                    </a:cubicBezTo>
                    <a:close/>
                  </a:path>
                </a:pathLst>
              </a:custGeom>
              <a:solidFill>
                <a:srgbClr val="F2F2F2"/>
              </a:solidFill>
            </p:spPr>
            <p:txBody>
              <a:bodyPr/>
              <a:lstStyle/>
              <a:p>
                <a:endParaRPr lang="en-PH"/>
              </a:p>
            </p:txBody>
          </p:sp>
          <p:sp>
            <p:nvSpPr>
              <p:cNvPr id="53" name="TextBox 53"/>
              <p:cNvSpPr txBox="1"/>
              <p:nvPr/>
            </p:nvSpPr>
            <p:spPr>
              <a:xfrm>
                <a:off x="0" y="-28575"/>
                <a:ext cx="1030170" cy="514697"/>
              </a:xfrm>
              <a:prstGeom prst="rect">
                <a:avLst/>
              </a:prstGeom>
            </p:spPr>
            <p:txBody>
              <a:bodyPr lIns="50800" tIns="50800" rIns="50800" bIns="50800" rtlCol="0" anchor="ctr"/>
              <a:lstStyle/>
              <a:p>
                <a:pPr algn="ctr">
                  <a:lnSpc>
                    <a:spcPts val="2595"/>
                  </a:lnSpc>
                </a:pPr>
                <a:endParaRPr/>
              </a:p>
            </p:txBody>
          </p:sp>
        </p:grpSp>
        <p:sp>
          <p:nvSpPr>
            <p:cNvPr id="54" name="Freeform 54"/>
            <p:cNvSpPr/>
            <p:nvPr/>
          </p:nvSpPr>
          <p:spPr>
            <a:xfrm>
              <a:off x="168618" y="183389"/>
              <a:ext cx="791836" cy="791836"/>
            </a:xfrm>
            <a:custGeom>
              <a:avLst/>
              <a:gdLst/>
              <a:ahLst/>
              <a:cxnLst/>
              <a:rect l="l" t="t" r="r" b="b"/>
              <a:pathLst>
                <a:path w="791836" h="791836">
                  <a:moveTo>
                    <a:pt x="0" y="0"/>
                  </a:moveTo>
                  <a:lnTo>
                    <a:pt x="791836" y="0"/>
                  </a:lnTo>
                  <a:lnTo>
                    <a:pt x="791836" y="791836"/>
                  </a:lnTo>
                  <a:lnTo>
                    <a:pt x="0" y="7918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PH"/>
            </a:p>
          </p:txBody>
        </p:sp>
        <p:sp>
          <p:nvSpPr>
            <p:cNvPr id="55" name="TextBox 55"/>
            <p:cNvSpPr txBox="1"/>
            <p:nvPr/>
          </p:nvSpPr>
          <p:spPr>
            <a:xfrm>
              <a:off x="1088227" y="135764"/>
              <a:ext cx="3874009" cy="1286947"/>
            </a:xfrm>
            <a:prstGeom prst="rect">
              <a:avLst/>
            </a:prstGeom>
          </p:spPr>
          <p:txBody>
            <a:bodyPr lIns="0" tIns="0" rIns="0" bIns="0" rtlCol="0" anchor="t">
              <a:spAutoFit/>
            </a:bodyPr>
            <a:lstStyle/>
            <a:p>
              <a:pPr algn="l">
                <a:lnSpc>
                  <a:spcPts val="2610"/>
                </a:lnSpc>
                <a:spcBef>
                  <a:spcPct val="0"/>
                </a:spcBef>
              </a:pPr>
              <a:r>
                <a:rPr lang="en-US" sz="1864">
                  <a:solidFill>
                    <a:srgbClr val="000000"/>
                  </a:solidFill>
                  <a:latin typeface="Open Sans"/>
                  <a:ea typeface="Open Sans"/>
                  <a:cs typeface="Open Sans"/>
                  <a:sym typeface="Open Sans"/>
                </a:rPr>
                <a:t>Communication inside the WAN will happen between </a:t>
              </a:r>
              <a:r>
                <a:rPr lang="en-US" sz="1864" b="1">
                  <a:solidFill>
                    <a:srgbClr val="000000"/>
                  </a:solidFill>
                  <a:latin typeface="Open Sans Bold"/>
                  <a:ea typeface="Open Sans Bold"/>
                  <a:cs typeface="Open Sans Bold"/>
                  <a:sym typeface="Open Sans Bold"/>
                </a:rPr>
                <a:t>switches.</a:t>
              </a:r>
            </a:p>
          </p:txBody>
        </p:sp>
      </p:grpSp>
      <p:sp>
        <p:nvSpPr>
          <p:cNvPr id="56" name="TextBox 56"/>
          <p:cNvSpPr txBox="1"/>
          <p:nvPr/>
        </p:nvSpPr>
        <p:spPr>
          <a:xfrm>
            <a:off x="384781" y="1618227"/>
            <a:ext cx="13394770" cy="727077"/>
          </a:xfrm>
          <a:prstGeom prst="rect">
            <a:avLst/>
          </a:prstGeom>
        </p:spPr>
        <p:txBody>
          <a:bodyPr lIns="0" tIns="0" rIns="0" bIns="0" rtlCol="0" anchor="t">
            <a:spAutoFit/>
          </a:bodyPr>
          <a:lstStyle/>
          <a:p>
            <a:pPr marL="0" lvl="0" indent="0" algn="l">
              <a:lnSpc>
                <a:spcPts val="5600"/>
              </a:lnSpc>
              <a:spcBef>
                <a:spcPct val="0"/>
              </a:spcBef>
            </a:pPr>
            <a:r>
              <a:rPr lang="en-US" sz="4000" b="1">
                <a:solidFill>
                  <a:srgbClr val="642EC7"/>
                </a:solidFill>
                <a:latin typeface="Poppins Bold"/>
                <a:ea typeface="Poppins Bold"/>
                <a:cs typeface="Poppins Bold"/>
                <a:sym typeface="Poppins Bold"/>
              </a:rPr>
              <a:t>Characteristics of a WAN </a:t>
            </a:r>
          </a:p>
        </p:txBody>
      </p:sp>
      <p:grpSp>
        <p:nvGrpSpPr>
          <p:cNvPr id="57" name="Group 57"/>
          <p:cNvGrpSpPr/>
          <p:nvPr/>
        </p:nvGrpSpPr>
        <p:grpSpPr>
          <a:xfrm>
            <a:off x="13736716" y="7943552"/>
            <a:ext cx="4288554" cy="1530058"/>
            <a:chOff x="0" y="0"/>
            <a:chExt cx="5718072" cy="2040077"/>
          </a:xfrm>
        </p:grpSpPr>
        <p:grpSp>
          <p:nvGrpSpPr>
            <p:cNvPr id="58" name="Group 58"/>
            <p:cNvGrpSpPr/>
            <p:nvPr/>
          </p:nvGrpSpPr>
          <p:grpSpPr>
            <a:xfrm>
              <a:off x="0" y="0"/>
              <a:ext cx="5718072" cy="2040077"/>
              <a:chOff x="0" y="0"/>
              <a:chExt cx="1123371" cy="400793"/>
            </a:xfrm>
          </p:grpSpPr>
          <p:sp>
            <p:nvSpPr>
              <p:cNvPr id="59" name="Freeform 59"/>
              <p:cNvSpPr/>
              <p:nvPr/>
            </p:nvSpPr>
            <p:spPr>
              <a:xfrm>
                <a:off x="0" y="0"/>
                <a:ext cx="1123371" cy="400793"/>
              </a:xfrm>
              <a:custGeom>
                <a:avLst/>
                <a:gdLst/>
                <a:ahLst/>
                <a:cxnLst/>
                <a:rect l="l" t="t" r="r" b="b"/>
                <a:pathLst>
                  <a:path w="1123371" h="400793">
                    <a:moveTo>
                      <a:pt x="92570" y="0"/>
                    </a:moveTo>
                    <a:lnTo>
                      <a:pt x="1030801" y="0"/>
                    </a:lnTo>
                    <a:cubicBezTo>
                      <a:pt x="1055352" y="0"/>
                      <a:pt x="1078898" y="9753"/>
                      <a:pt x="1096258" y="27113"/>
                    </a:cubicBezTo>
                    <a:cubicBezTo>
                      <a:pt x="1113618" y="44473"/>
                      <a:pt x="1123371" y="68019"/>
                      <a:pt x="1123371" y="92570"/>
                    </a:cubicBezTo>
                    <a:lnTo>
                      <a:pt x="1123371" y="308223"/>
                    </a:lnTo>
                    <a:cubicBezTo>
                      <a:pt x="1123371" y="332774"/>
                      <a:pt x="1113618" y="356320"/>
                      <a:pt x="1096258" y="373680"/>
                    </a:cubicBezTo>
                    <a:cubicBezTo>
                      <a:pt x="1078898" y="391040"/>
                      <a:pt x="1055352" y="400793"/>
                      <a:pt x="1030801" y="400793"/>
                    </a:cubicBezTo>
                    <a:lnTo>
                      <a:pt x="92570" y="400793"/>
                    </a:lnTo>
                    <a:cubicBezTo>
                      <a:pt x="68019" y="400793"/>
                      <a:pt x="44473" y="391040"/>
                      <a:pt x="27113" y="373680"/>
                    </a:cubicBezTo>
                    <a:cubicBezTo>
                      <a:pt x="9753" y="356320"/>
                      <a:pt x="0" y="332774"/>
                      <a:pt x="0" y="308223"/>
                    </a:cubicBezTo>
                    <a:lnTo>
                      <a:pt x="0" y="92570"/>
                    </a:lnTo>
                    <a:cubicBezTo>
                      <a:pt x="0" y="68019"/>
                      <a:pt x="9753" y="44473"/>
                      <a:pt x="27113" y="27113"/>
                    </a:cubicBezTo>
                    <a:cubicBezTo>
                      <a:pt x="44473" y="9753"/>
                      <a:pt x="68019" y="0"/>
                      <a:pt x="92570" y="0"/>
                    </a:cubicBezTo>
                    <a:close/>
                  </a:path>
                </a:pathLst>
              </a:custGeom>
              <a:solidFill>
                <a:srgbClr val="F2F2F2"/>
              </a:solidFill>
            </p:spPr>
            <p:txBody>
              <a:bodyPr/>
              <a:lstStyle/>
              <a:p>
                <a:endParaRPr lang="en-PH"/>
              </a:p>
            </p:txBody>
          </p:sp>
          <p:sp>
            <p:nvSpPr>
              <p:cNvPr id="60" name="TextBox 60"/>
              <p:cNvSpPr txBox="1"/>
              <p:nvPr/>
            </p:nvSpPr>
            <p:spPr>
              <a:xfrm>
                <a:off x="0" y="-28575"/>
                <a:ext cx="1123371" cy="429368"/>
              </a:xfrm>
              <a:prstGeom prst="rect">
                <a:avLst/>
              </a:prstGeom>
            </p:spPr>
            <p:txBody>
              <a:bodyPr lIns="50800" tIns="50800" rIns="50800" bIns="50800" rtlCol="0" anchor="ctr"/>
              <a:lstStyle/>
              <a:p>
                <a:pPr algn="ctr">
                  <a:lnSpc>
                    <a:spcPts val="2595"/>
                  </a:lnSpc>
                </a:pPr>
                <a:endParaRPr/>
              </a:p>
            </p:txBody>
          </p:sp>
        </p:grpSp>
        <p:sp>
          <p:nvSpPr>
            <p:cNvPr id="61" name="Freeform 61"/>
            <p:cNvSpPr/>
            <p:nvPr/>
          </p:nvSpPr>
          <p:spPr>
            <a:xfrm>
              <a:off x="218505" y="183389"/>
              <a:ext cx="791836" cy="791836"/>
            </a:xfrm>
            <a:custGeom>
              <a:avLst/>
              <a:gdLst/>
              <a:ahLst/>
              <a:cxnLst/>
              <a:rect l="l" t="t" r="r" b="b"/>
              <a:pathLst>
                <a:path w="791836" h="791836">
                  <a:moveTo>
                    <a:pt x="0" y="0"/>
                  </a:moveTo>
                  <a:lnTo>
                    <a:pt x="791836" y="0"/>
                  </a:lnTo>
                  <a:lnTo>
                    <a:pt x="791836" y="791836"/>
                  </a:lnTo>
                  <a:lnTo>
                    <a:pt x="0" y="79183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PH"/>
            </a:p>
          </p:txBody>
        </p:sp>
        <p:sp>
          <p:nvSpPr>
            <p:cNvPr id="62" name="TextBox 62"/>
            <p:cNvSpPr txBox="1"/>
            <p:nvPr/>
          </p:nvSpPr>
          <p:spPr>
            <a:xfrm>
              <a:off x="1240187" y="135764"/>
              <a:ext cx="4142798" cy="852616"/>
            </a:xfrm>
            <a:prstGeom prst="rect">
              <a:avLst/>
            </a:prstGeom>
          </p:spPr>
          <p:txBody>
            <a:bodyPr lIns="0" tIns="0" rIns="0" bIns="0" rtlCol="0" anchor="t">
              <a:spAutoFit/>
            </a:bodyPr>
            <a:lstStyle/>
            <a:p>
              <a:pPr algn="l">
                <a:lnSpc>
                  <a:spcPts val="2610"/>
                </a:lnSpc>
                <a:spcBef>
                  <a:spcPct val="0"/>
                </a:spcBef>
              </a:pPr>
              <a:r>
                <a:rPr lang="en-US" sz="1864">
                  <a:solidFill>
                    <a:srgbClr val="000000"/>
                  </a:solidFill>
                  <a:latin typeface="Open Sans"/>
                  <a:ea typeface="Open Sans"/>
                  <a:cs typeface="Open Sans"/>
                  <a:sym typeface="Open Sans"/>
                </a:rPr>
                <a:t>No end system is connected directly to the WAN.</a:t>
              </a:r>
            </a:p>
          </p:txBody>
        </p:sp>
      </p:grpSp>
      <p:sp>
        <p:nvSpPr>
          <p:cNvPr id="63" name="TextBox 63"/>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691934"/>
            <a:ext cx="622306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Media Streaming</a:t>
            </a:r>
          </a:p>
        </p:txBody>
      </p:sp>
      <p:sp>
        <p:nvSpPr>
          <p:cNvPr id="8" name="AutoShape 8"/>
          <p:cNvSpPr/>
          <p:nvPr/>
        </p:nvSpPr>
        <p:spPr>
          <a:xfrm flipV="1">
            <a:off x="402282" y="2442821"/>
            <a:ext cx="4696976" cy="33338"/>
          </a:xfrm>
          <a:prstGeom prst="line">
            <a:avLst/>
          </a:prstGeom>
          <a:ln w="66675" cap="rnd">
            <a:solidFill>
              <a:srgbClr val="019D97"/>
            </a:solidFill>
            <a:prstDash val="solid"/>
            <a:headEnd type="none" w="sm" len="sm"/>
            <a:tailEnd type="oval" w="lg" len="lg"/>
          </a:ln>
        </p:spPr>
        <p:txBody>
          <a:bodyPr/>
          <a:lstStyle/>
          <a:p>
            <a:endParaRPr lang="en-PH"/>
          </a:p>
        </p:txBody>
      </p:sp>
      <p:sp>
        <p:nvSpPr>
          <p:cNvPr id="9" name="Freeform 9"/>
          <p:cNvSpPr/>
          <p:nvPr/>
        </p:nvSpPr>
        <p:spPr>
          <a:xfrm>
            <a:off x="513454" y="3890620"/>
            <a:ext cx="4168058" cy="4353064"/>
          </a:xfrm>
          <a:custGeom>
            <a:avLst/>
            <a:gdLst/>
            <a:ahLst/>
            <a:cxnLst/>
            <a:rect l="l" t="t" r="r" b="b"/>
            <a:pathLst>
              <a:path w="4168058" h="4353064">
                <a:moveTo>
                  <a:pt x="0" y="0"/>
                </a:moveTo>
                <a:lnTo>
                  <a:pt x="4168058" y="0"/>
                </a:lnTo>
                <a:lnTo>
                  <a:pt x="4168058" y="4353064"/>
                </a:lnTo>
                <a:lnTo>
                  <a:pt x="0" y="43530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10" name="Group 10"/>
          <p:cNvGrpSpPr/>
          <p:nvPr/>
        </p:nvGrpSpPr>
        <p:grpSpPr>
          <a:xfrm>
            <a:off x="5592149" y="3932666"/>
            <a:ext cx="11759688" cy="3102021"/>
            <a:chOff x="0" y="0"/>
            <a:chExt cx="1575336" cy="415549"/>
          </a:xfrm>
        </p:grpSpPr>
        <p:sp>
          <p:nvSpPr>
            <p:cNvPr id="11" name="Freeform 11"/>
            <p:cNvSpPr/>
            <p:nvPr/>
          </p:nvSpPr>
          <p:spPr>
            <a:xfrm>
              <a:off x="0" y="0"/>
              <a:ext cx="1575336" cy="415549"/>
            </a:xfrm>
            <a:custGeom>
              <a:avLst/>
              <a:gdLst/>
              <a:ahLst/>
              <a:cxnLst/>
              <a:rect l="l" t="t" r="r" b="b"/>
              <a:pathLst>
                <a:path w="1575336" h="415549">
                  <a:moveTo>
                    <a:pt x="33576" y="0"/>
                  </a:moveTo>
                  <a:lnTo>
                    <a:pt x="1541761" y="0"/>
                  </a:lnTo>
                  <a:cubicBezTo>
                    <a:pt x="1560304" y="0"/>
                    <a:pt x="1575336" y="15032"/>
                    <a:pt x="1575336" y="33576"/>
                  </a:cubicBezTo>
                  <a:lnTo>
                    <a:pt x="1575336" y="381973"/>
                  </a:lnTo>
                  <a:cubicBezTo>
                    <a:pt x="1575336" y="400517"/>
                    <a:pt x="1560304" y="415549"/>
                    <a:pt x="1541761" y="415549"/>
                  </a:cubicBezTo>
                  <a:lnTo>
                    <a:pt x="33576" y="415549"/>
                  </a:lnTo>
                  <a:cubicBezTo>
                    <a:pt x="15032" y="415549"/>
                    <a:pt x="0" y="400517"/>
                    <a:pt x="0" y="381973"/>
                  </a:cubicBezTo>
                  <a:lnTo>
                    <a:pt x="0" y="33576"/>
                  </a:lnTo>
                  <a:cubicBezTo>
                    <a:pt x="0" y="15032"/>
                    <a:pt x="15032" y="0"/>
                    <a:pt x="33576" y="0"/>
                  </a:cubicBezTo>
                  <a:close/>
                </a:path>
              </a:pathLst>
            </a:custGeom>
            <a:solidFill>
              <a:srgbClr val="FFDE59"/>
            </a:solidFill>
          </p:spPr>
          <p:txBody>
            <a:bodyPr/>
            <a:lstStyle/>
            <a:p>
              <a:endParaRPr lang="en-PH"/>
            </a:p>
          </p:txBody>
        </p:sp>
        <p:sp>
          <p:nvSpPr>
            <p:cNvPr id="12" name="TextBox 12"/>
            <p:cNvSpPr txBox="1"/>
            <p:nvPr/>
          </p:nvSpPr>
          <p:spPr>
            <a:xfrm>
              <a:off x="0" y="-28575"/>
              <a:ext cx="1575336" cy="444124"/>
            </a:xfrm>
            <a:prstGeom prst="rect">
              <a:avLst/>
            </a:prstGeom>
          </p:spPr>
          <p:txBody>
            <a:bodyPr lIns="50800" tIns="50800" rIns="50800" bIns="50800" rtlCol="0" anchor="ctr"/>
            <a:lstStyle/>
            <a:p>
              <a:pPr algn="ctr">
                <a:lnSpc>
                  <a:spcPts val="2595"/>
                </a:lnSpc>
              </a:pPr>
              <a:endParaRPr/>
            </a:p>
          </p:txBody>
        </p:sp>
      </p:grpSp>
      <p:sp>
        <p:nvSpPr>
          <p:cNvPr id="13" name="TextBox 13"/>
          <p:cNvSpPr txBox="1"/>
          <p:nvPr/>
        </p:nvSpPr>
        <p:spPr>
          <a:xfrm>
            <a:off x="5982796" y="4009735"/>
            <a:ext cx="10978396" cy="495381"/>
          </a:xfrm>
          <a:prstGeom prst="rect">
            <a:avLst/>
          </a:prstGeom>
        </p:spPr>
        <p:txBody>
          <a:bodyPr lIns="0" tIns="0" rIns="0" bIns="0" rtlCol="0" anchor="t">
            <a:spAutoFit/>
          </a:bodyPr>
          <a:lstStyle/>
          <a:p>
            <a:pPr algn="l">
              <a:lnSpc>
                <a:spcPts val="4195"/>
              </a:lnSpc>
              <a:spcBef>
                <a:spcPct val="0"/>
              </a:spcBef>
            </a:pPr>
            <a:r>
              <a:rPr lang="en-US" sz="2996" b="1" i="1">
                <a:solidFill>
                  <a:srgbClr val="000000"/>
                </a:solidFill>
                <a:latin typeface="Open Sans Bold Italics"/>
                <a:ea typeface="Open Sans Bold Italics"/>
                <a:cs typeface="Open Sans Bold Italics"/>
                <a:sym typeface="Open Sans Bold Italics"/>
              </a:rPr>
              <a:t>Download</a:t>
            </a:r>
          </a:p>
        </p:txBody>
      </p:sp>
      <p:grpSp>
        <p:nvGrpSpPr>
          <p:cNvPr id="14" name="Group 14"/>
          <p:cNvGrpSpPr/>
          <p:nvPr/>
        </p:nvGrpSpPr>
        <p:grpSpPr>
          <a:xfrm>
            <a:off x="5592149" y="7148988"/>
            <a:ext cx="11759688" cy="516300"/>
            <a:chOff x="0" y="0"/>
            <a:chExt cx="1575336" cy="69164"/>
          </a:xfrm>
        </p:grpSpPr>
        <p:sp>
          <p:nvSpPr>
            <p:cNvPr id="15" name="Freeform 15"/>
            <p:cNvSpPr/>
            <p:nvPr/>
          </p:nvSpPr>
          <p:spPr>
            <a:xfrm>
              <a:off x="0" y="0"/>
              <a:ext cx="1575336" cy="69164"/>
            </a:xfrm>
            <a:custGeom>
              <a:avLst/>
              <a:gdLst/>
              <a:ahLst/>
              <a:cxnLst/>
              <a:rect l="l" t="t" r="r" b="b"/>
              <a:pathLst>
                <a:path w="1575336" h="69164">
                  <a:moveTo>
                    <a:pt x="33576" y="0"/>
                  </a:moveTo>
                  <a:lnTo>
                    <a:pt x="1541761" y="0"/>
                  </a:lnTo>
                  <a:cubicBezTo>
                    <a:pt x="1560304" y="0"/>
                    <a:pt x="1575336" y="15032"/>
                    <a:pt x="1575336" y="33576"/>
                  </a:cubicBezTo>
                  <a:lnTo>
                    <a:pt x="1575336" y="35588"/>
                  </a:lnTo>
                  <a:cubicBezTo>
                    <a:pt x="1575336" y="54132"/>
                    <a:pt x="1560304" y="69164"/>
                    <a:pt x="1541761" y="69164"/>
                  </a:cubicBezTo>
                  <a:lnTo>
                    <a:pt x="33576" y="69164"/>
                  </a:lnTo>
                  <a:cubicBezTo>
                    <a:pt x="15032" y="69164"/>
                    <a:pt x="0" y="54132"/>
                    <a:pt x="0" y="35588"/>
                  </a:cubicBezTo>
                  <a:lnTo>
                    <a:pt x="0" y="33576"/>
                  </a:lnTo>
                  <a:cubicBezTo>
                    <a:pt x="0" y="15032"/>
                    <a:pt x="15032" y="0"/>
                    <a:pt x="33576" y="0"/>
                  </a:cubicBezTo>
                  <a:close/>
                </a:path>
              </a:pathLst>
            </a:custGeom>
            <a:solidFill>
              <a:srgbClr val="FFDE59">
                <a:alpha val="29804"/>
              </a:srgbClr>
            </a:solidFill>
          </p:spPr>
          <p:txBody>
            <a:bodyPr/>
            <a:lstStyle/>
            <a:p>
              <a:endParaRPr lang="en-PH"/>
            </a:p>
          </p:txBody>
        </p:sp>
        <p:sp>
          <p:nvSpPr>
            <p:cNvPr id="16" name="TextBox 16"/>
            <p:cNvSpPr txBox="1"/>
            <p:nvPr/>
          </p:nvSpPr>
          <p:spPr>
            <a:xfrm>
              <a:off x="0" y="-28575"/>
              <a:ext cx="1575336" cy="97739"/>
            </a:xfrm>
            <a:prstGeom prst="rect">
              <a:avLst/>
            </a:prstGeom>
          </p:spPr>
          <p:txBody>
            <a:bodyPr lIns="50800" tIns="50800" rIns="50800" bIns="50800" rtlCol="0" anchor="ctr"/>
            <a:lstStyle/>
            <a:p>
              <a:pPr algn="ctr">
                <a:lnSpc>
                  <a:spcPts val="2595"/>
                </a:lnSpc>
              </a:pPr>
              <a:endParaRPr/>
            </a:p>
          </p:txBody>
        </p:sp>
      </p:grpSp>
      <p:sp>
        <p:nvSpPr>
          <p:cNvPr id="17" name="TextBox 17"/>
          <p:cNvSpPr txBox="1"/>
          <p:nvPr/>
        </p:nvSpPr>
        <p:spPr>
          <a:xfrm>
            <a:off x="5982796" y="7101363"/>
            <a:ext cx="10978396" cy="495381"/>
          </a:xfrm>
          <a:prstGeom prst="rect">
            <a:avLst/>
          </a:prstGeom>
        </p:spPr>
        <p:txBody>
          <a:bodyPr lIns="0" tIns="0" rIns="0" bIns="0" rtlCol="0" anchor="t">
            <a:spAutoFit/>
          </a:bodyPr>
          <a:lstStyle/>
          <a:p>
            <a:pPr algn="ctr">
              <a:lnSpc>
                <a:spcPts val="4195"/>
              </a:lnSpc>
              <a:spcBef>
                <a:spcPct val="0"/>
              </a:spcBef>
            </a:pPr>
            <a:r>
              <a:rPr lang="en-US" sz="2996" b="1" i="1">
                <a:solidFill>
                  <a:srgbClr val="000000">
                    <a:alpha val="29804"/>
                  </a:srgbClr>
                </a:solidFill>
                <a:latin typeface="Open Sans Bold Italics"/>
                <a:ea typeface="Open Sans Bold Italics"/>
                <a:cs typeface="Open Sans Bold Italics"/>
                <a:sym typeface="Open Sans Bold Italics"/>
              </a:rPr>
              <a:t>On Demand</a:t>
            </a:r>
          </a:p>
        </p:txBody>
      </p:sp>
      <p:grpSp>
        <p:nvGrpSpPr>
          <p:cNvPr id="18" name="Group 18"/>
          <p:cNvGrpSpPr/>
          <p:nvPr/>
        </p:nvGrpSpPr>
        <p:grpSpPr>
          <a:xfrm>
            <a:off x="5592149" y="7784034"/>
            <a:ext cx="11759688" cy="501696"/>
            <a:chOff x="0" y="0"/>
            <a:chExt cx="1575336" cy="67208"/>
          </a:xfrm>
        </p:grpSpPr>
        <p:sp>
          <p:nvSpPr>
            <p:cNvPr id="19" name="Freeform 19"/>
            <p:cNvSpPr/>
            <p:nvPr/>
          </p:nvSpPr>
          <p:spPr>
            <a:xfrm>
              <a:off x="0" y="0"/>
              <a:ext cx="1575336" cy="67208"/>
            </a:xfrm>
            <a:custGeom>
              <a:avLst/>
              <a:gdLst/>
              <a:ahLst/>
              <a:cxnLst/>
              <a:rect l="l" t="t" r="r" b="b"/>
              <a:pathLst>
                <a:path w="1575336" h="67208">
                  <a:moveTo>
                    <a:pt x="33576" y="0"/>
                  </a:moveTo>
                  <a:lnTo>
                    <a:pt x="1541761" y="0"/>
                  </a:lnTo>
                  <a:cubicBezTo>
                    <a:pt x="1560304" y="0"/>
                    <a:pt x="1575336" y="15032"/>
                    <a:pt x="1575336" y="33576"/>
                  </a:cubicBezTo>
                  <a:lnTo>
                    <a:pt x="1575336" y="33632"/>
                  </a:lnTo>
                  <a:cubicBezTo>
                    <a:pt x="1575336" y="52175"/>
                    <a:pt x="1560304" y="67208"/>
                    <a:pt x="1541761" y="67208"/>
                  </a:cubicBezTo>
                  <a:lnTo>
                    <a:pt x="33576" y="67208"/>
                  </a:lnTo>
                  <a:cubicBezTo>
                    <a:pt x="15032" y="67208"/>
                    <a:pt x="0" y="52175"/>
                    <a:pt x="0" y="33632"/>
                  </a:cubicBezTo>
                  <a:lnTo>
                    <a:pt x="0" y="33576"/>
                  </a:lnTo>
                  <a:cubicBezTo>
                    <a:pt x="0" y="15032"/>
                    <a:pt x="15032" y="0"/>
                    <a:pt x="33576" y="0"/>
                  </a:cubicBezTo>
                  <a:close/>
                </a:path>
              </a:pathLst>
            </a:custGeom>
            <a:solidFill>
              <a:srgbClr val="FFDE59">
                <a:alpha val="29804"/>
              </a:srgbClr>
            </a:solidFill>
          </p:spPr>
          <p:txBody>
            <a:bodyPr/>
            <a:lstStyle/>
            <a:p>
              <a:endParaRPr lang="en-PH"/>
            </a:p>
          </p:txBody>
        </p:sp>
        <p:sp>
          <p:nvSpPr>
            <p:cNvPr id="20" name="TextBox 20"/>
            <p:cNvSpPr txBox="1"/>
            <p:nvPr/>
          </p:nvSpPr>
          <p:spPr>
            <a:xfrm>
              <a:off x="0" y="-28575"/>
              <a:ext cx="1575336" cy="95783"/>
            </a:xfrm>
            <a:prstGeom prst="rect">
              <a:avLst/>
            </a:prstGeom>
          </p:spPr>
          <p:txBody>
            <a:bodyPr lIns="50800" tIns="50800" rIns="50800" bIns="50800" rtlCol="0" anchor="ctr"/>
            <a:lstStyle/>
            <a:p>
              <a:pPr algn="ctr">
                <a:lnSpc>
                  <a:spcPts val="2595"/>
                </a:lnSpc>
              </a:pPr>
              <a:endParaRPr/>
            </a:p>
          </p:txBody>
        </p:sp>
      </p:grpSp>
      <p:sp>
        <p:nvSpPr>
          <p:cNvPr id="21" name="TextBox 21"/>
          <p:cNvSpPr txBox="1"/>
          <p:nvPr/>
        </p:nvSpPr>
        <p:spPr>
          <a:xfrm>
            <a:off x="5982796" y="7736409"/>
            <a:ext cx="10978396" cy="495381"/>
          </a:xfrm>
          <a:prstGeom prst="rect">
            <a:avLst/>
          </a:prstGeom>
        </p:spPr>
        <p:txBody>
          <a:bodyPr lIns="0" tIns="0" rIns="0" bIns="0" rtlCol="0" anchor="t">
            <a:spAutoFit/>
          </a:bodyPr>
          <a:lstStyle/>
          <a:p>
            <a:pPr algn="ctr">
              <a:lnSpc>
                <a:spcPts val="4195"/>
              </a:lnSpc>
              <a:spcBef>
                <a:spcPct val="0"/>
              </a:spcBef>
            </a:pPr>
            <a:r>
              <a:rPr lang="en-US" sz="2996" b="1" i="1">
                <a:solidFill>
                  <a:srgbClr val="000000">
                    <a:alpha val="29804"/>
                  </a:srgbClr>
                </a:solidFill>
                <a:latin typeface="Open Sans Bold Italics"/>
                <a:ea typeface="Open Sans Bold Italics"/>
                <a:cs typeface="Open Sans Bold Italics"/>
                <a:sym typeface="Open Sans Bold Italics"/>
              </a:rPr>
              <a:t>Real-time</a:t>
            </a:r>
          </a:p>
        </p:txBody>
      </p:sp>
      <p:grpSp>
        <p:nvGrpSpPr>
          <p:cNvPr id="22" name="Group 22"/>
          <p:cNvGrpSpPr/>
          <p:nvPr/>
        </p:nvGrpSpPr>
        <p:grpSpPr>
          <a:xfrm>
            <a:off x="5982796" y="4590841"/>
            <a:ext cx="10978396" cy="1344163"/>
            <a:chOff x="0" y="0"/>
            <a:chExt cx="1470674" cy="180065"/>
          </a:xfrm>
        </p:grpSpPr>
        <p:sp>
          <p:nvSpPr>
            <p:cNvPr id="23" name="Freeform 23"/>
            <p:cNvSpPr/>
            <p:nvPr/>
          </p:nvSpPr>
          <p:spPr>
            <a:xfrm>
              <a:off x="0" y="0"/>
              <a:ext cx="1470674" cy="180065"/>
            </a:xfrm>
            <a:custGeom>
              <a:avLst/>
              <a:gdLst/>
              <a:ahLst/>
              <a:cxnLst/>
              <a:rect l="l" t="t" r="r" b="b"/>
              <a:pathLst>
                <a:path w="1470674" h="180065">
                  <a:moveTo>
                    <a:pt x="35965" y="0"/>
                  </a:moveTo>
                  <a:lnTo>
                    <a:pt x="1434709" y="0"/>
                  </a:lnTo>
                  <a:cubicBezTo>
                    <a:pt x="1444247" y="0"/>
                    <a:pt x="1453395" y="3789"/>
                    <a:pt x="1460140" y="10534"/>
                  </a:cubicBezTo>
                  <a:cubicBezTo>
                    <a:pt x="1466885" y="17279"/>
                    <a:pt x="1470674" y="26426"/>
                    <a:pt x="1470674" y="35965"/>
                  </a:cubicBezTo>
                  <a:lnTo>
                    <a:pt x="1470674" y="144100"/>
                  </a:lnTo>
                  <a:cubicBezTo>
                    <a:pt x="1470674" y="163963"/>
                    <a:pt x="1454572" y="180065"/>
                    <a:pt x="1434709" y="180065"/>
                  </a:cubicBezTo>
                  <a:lnTo>
                    <a:pt x="35965" y="180065"/>
                  </a:lnTo>
                  <a:cubicBezTo>
                    <a:pt x="16102" y="180065"/>
                    <a:pt x="0" y="163963"/>
                    <a:pt x="0" y="144100"/>
                  </a:cubicBezTo>
                  <a:lnTo>
                    <a:pt x="0" y="35965"/>
                  </a:lnTo>
                  <a:cubicBezTo>
                    <a:pt x="0" y="26426"/>
                    <a:pt x="3789" y="17279"/>
                    <a:pt x="10534" y="10534"/>
                  </a:cubicBezTo>
                  <a:cubicBezTo>
                    <a:pt x="17279" y="3789"/>
                    <a:pt x="26426" y="0"/>
                    <a:pt x="35965" y="0"/>
                  </a:cubicBezTo>
                  <a:close/>
                </a:path>
              </a:pathLst>
            </a:custGeom>
            <a:solidFill>
              <a:srgbClr val="642EC7"/>
            </a:solidFill>
          </p:spPr>
          <p:txBody>
            <a:bodyPr/>
            <a:lstStyle/>
            <a:p>
              <a:endParaRPr lang="en-PH"/>
            </a:p>
          </p:txBody>
        </p:sp>
        <p:sp>
          <p:nvSpPr>
            <p:cNvPr id="24" name="TextBox 24"/>
            <p:cNvSpPr txBox="1"/>
            <p:nvPr/>
          </p:nvSpPr>
          <p:spPr>
            <a:xfrm>
              <a:off x="0" y="-28575"/>
              <a:ext cx="1470674" cy="208640"/>
            </a:xfrm>
            <a:prstGeom prst="rect">
              <a:avLst/>
            </a:prstGeom>
          </p:spPr>
          <p:txBody>
            <a:bodyPr lIns="50800" tIns="50800" rIns="50800" bIns="50800" rtlCol="0" anchor="ctr"/>
            <a:lstStyle/>
            <a:p>
              <a:pPr algn="ctr">
                <a:lnSpc>
                  <a:spcPts val="2595"/>
                </a:lnSpc>
              </a:pPr>
              <a:endParaRPr/>
            </a:p>
          </p:txBody>
        </p:sp>
      </p:grpSp>
      <p:sp>
        <p:nvSpPr>
          <p:cNvPr id="25" name="TextBox 25"/>
          <p:cNvSpPr txBox="1"/>
          <p:nvPr/>
        </p:nvSpPr>
        <p:spPr>
          <a:xfrm>
            <a:off x="6191991" y="4597427"/>
            <a:ext cx="10450963" cy="925830"/>
          </a:xfrm>
          <a:prstGeom prst="rect">
            <a:avLst/>
          </a:prstGeom>
        </p:spPr>
        <p:txBody>
          <a:bodyPr lIns="0" tIns="0" rIns="0" bIns="0" rtlCol="0" anchor="t">
            <a:spAutoFit/>
          </a:bodyPr>
          <a:lstStyle/>
          <a:p>
            <a:pPr algn="l">
              <a:lnSpc>
                <a:spcPts val="3780"/>
              </a:lnSpc>
            </a:pPr>
            <a:r>
              <a:rPr lang="en-US" sz="2100">
                <a:solidFill>
                  <a:srgbClr val="FFFFFF"/>
                </a:solidFill>
                <a:latin typeface="Poppins"/>
                <a:ea typeface="Poppins"/>
                <a:cs typeface="Poppins"/>
                <a:sym typeface="Poppins"/>
              </a:rPr>
              <a:t>User will download content from the server then listen to it / watch it at some future convenient time. </a:t>
            </a:r>
          </a:p>
        </p:txBody>
      </p:sp>
      <p:sp>
        <p:nvSpPr>
          <p:cNvPr id="26" name="TextBox 26"/>
          <p:cNvSpPr txBox="1"/>
          <p:nvPr/>
        </p:nvSpPr>
        <p:spPr>
          <a:xfrm>
            <a:off x="624700" y="336422"/>
            <a:ext cx="8022453" cy="442020"/>
          </a:xfrm>
          <a:prstGeom prst="rect">
            <a:avLst/>
          </a:prstGeom>
        </p:spPr>
        <p:txBody>
          <a:bodyPr lIns="0" tIns="0" rIns="0" bIns="0" rtlCol="0" anchor="t">
            <a:spAutoFit/>
          </a:bodyPr>
          <a:lstStyle/>
          <a:p>
            <a:pPr marL="0" lvl="0" indent="0" algn="l">
              <a:lnSpc>
                <a:spcPts val="3297"/>
              </a:lnSpc>
              <a:spcBef>
                <a:spcPct val="0"/>
              </a:spcBef>
            </a:pPr>
            <a:r>
              <a:rPr lang="en-US" sz="2944" b="1" spc="-88">
                <a:solidFill>
                  <a:srgbClr val="FFFFFF"/>
                </a:solidFill>
                <a:latin typeface="Poppins Bold"/>
                <a:ea typeface="Poppins Bold"/>
                <a:cs typeface="Poppins Bold"/>
                <a:sym typeface="Poppins Bold"/>
              </a:rPr>
              <a:t>2.7 Internet-Based Applications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691934"/>
            <a:ext cx="622306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Media Streaming</a:t>
            </a:r>
          </a:p>
        </p:txBody>
      </p:sp>
      <p:sp>
        <p:nvSpPr>
          <p:cNvPr id="8" name="AutoShape 8"/>
          <p:cNvSpPr/>
          <p:nvPr/>
        </p:nvSpPr>
        <p:spPr>
          <a:xfrm flipV="1">
            <a:off x="402282" y="2442821"/>
            <a:ext cx="4696976" cy="33338"/>
          </a:xfrm>
          <a:prstGeom prst="line">
            <a:avLst/>
          </a:prstGeom>
          <a:ln w="66675" cap="rnd">
            <a:solidFill>
              <a:srgbClr val="019D97"/>
            </a:solidFill>
            <a:prstDash val="solid"/>
            <a:headEnd type="none" w="sm" len="sm"/>
            <a:tailEnd type="oval" w="lg" len="lg"/>
          </a:ln>
        </p:spPr>
        <p:txBody>
          <a:bodyPr/>
          <a:lstStyle/>
          <a:p>
            <a:endParaRPr lang="en-PH"/>
          </a:p>
        </p:txBody>
      </p:sp>
      <p:sp>
        <p:nvSpPr>
          <p:cNvPr id="9" name="Freeform 9"/>
          <p:cNvSpPr/>
          <p:nvPr/>
        </p:nvSpPr>
        <p:spPr>
          <a:xfrm>
            <a:off x="513454" y="3890620"/>
            <a:ext cx="4168058" cy="4353064"/>
          </a:xfrm>
          <a:custGeom>
            <a:avLst/>
            <a:gdLst/>
            <a:ahLst/>
            <a:cxnLst/>
            <a:rect l="l" t="t" r="r" b="b"/>
            <a:pathLst>
              <a:path w="4168058" h="4353064">
                <a:moveTo>
                  <a:pt x="0" y="0"/>
                </a:moveTo>
                <a:lnTo>
                  <a:pt x="4168058" y="0"/>
                </a:lnTo>
                <a:lnTo>
                  <a:pt x="4168058" y="4353064"/>
                </a:lnTo>
                <a:lnTo>
                  <a:pt x="0" y="43530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10" name="Group 10"/>
          <p:cNvGrpSpPr/>
          <p:nvPr/>
        </p:nvGrpSpPr>
        <p:grpSpPr>
          <a:xfrm>
            <a:off x="5684687" y="2936541"/>
            <a:ext cx="11759688" cy="447756"/>
            <a:chOff x="0" y="0"/>
            <a:chExt cx="1575336" cy="59982"/>
          </a:xfrm>
        </p:grpSpPr>
        <p:sp>
          <p:nvSpPr>
            <p:cNvPr id="11" name="Freeform 11"/>
            <p:cNvSpPr/>
            <p:nvPr/>
          </p:nvSpPr>
          <p:spPr>
            <a:xfrm>
              <a:off x="0" y="0"/>
              <a:ext cx="1575336" cy="59982"/>
            </a:xfrm>
            <a:custGeom>
              <a:avLst/>
              <a:gdLst/>
              <a:ahLst/>
              <a:cxnLst/>
              <a:rect l="l" t="t" r="r" b="b"/>
              <a:pathLst>
                <a:path w="1575336" h="59982">
                  <a:moveTo>
                    <a:pt x="29991" y="0"/>
                  </a:moveTo>
                  <a:lnTo>
                    <a:pt x="1545345" y="0"/>
                  </a:lnTo>
                  <a:cubicBezTo>
                    <a:pt x="1561909" y="0"/>
                    <a:pt x="1575336" y="13427"/>
                    <a:pt x="1575336" y="29991"/>
                  </a:cubicBezTo>
                  <a:lnTo>
                    <a:pt x="1575336" y="29991"/>
                  </a:lnTo>
                  <a:cubicBezTo>
                    <a:pt x="1575336" y="46554"/>
                    <a:pt x="1561909" y="59982"/>
                    <a:pt x="1545345" y="59982"/>
                  </a:cubicBezTo>
                  <a:lnTo>
                    <a:pt x="29991" y="59982"/>
                  </a:lnTo>
                  <a:cubicBezTo>
                    <a:pt x="13427" y="59982"/>
                    <a:pt x="0" y="46554"/>
                    <a:pt x="0" y="29991"/>
                  </a:cubicBezTo>
                  <a:lnTo>
                    <a:pt x="0" y="29991"/>
                  </a:lnTo>
                  <a:cubicBezTo>
                    <a:pt x="0" y="13427"/>
                    <a:pt x="13427" y="0"/>
                    <a:pt x="29991" y="0"/>
                  </a:cubicBezTo>
                  <a:close/>
                </a:path>
              </a:pathLst>
            </a:custGeom>
            <a:solidFill>
              <a:srgbClr val="FFDE59">
                <a:alpha val="29804"/>
              </a:srgbClr>
            </a:solidFill>
          </p:spPr>
          <p:txBody>
            <a:bodyPr/>
            <a:lstStyle/>
            <a:p>
              <a:endParaRPr lang="en-PH"/>
            </a:p>
          </p:txBody>
        </p:sp>
        <p:sp>
          <p:nvSpPr>
            <p:cNvPr id="12" name="TextBox 12"/>
            <p:cNvSpPr txBox="1"/>
            <p:nvPr/>
          </p:nvSpPr>
          <p:spPr>
            <a:xfrm>
              <a:off x="0" y="-28575"/>
              <a:ext cx="1575336" cy="88557"/>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5592149" y="3559536"/>
            <a:ext cx="11759688" cy="5202813"/>
            <a:chOff x="0" y="0"/>
            <a:chExt cx="1575336" cy="696973"/>
          </a:xfrm>
        </p:grpSpPr>
        <p:sp>
          <p:nvSpPr>
            <p:cNvPr id="14" name="Freeform 14"/>
            <p:cNvSpPr/>
            <p:nvPr/>
          </p:nvSpPr>
          <p:spPr>
            <a:xfrm>
              <a:off x="0" y="0"/>
              <a:ext cx="1575336" cy="696973"/>
            </a:xfrm>
            <a:custGeom>
              <a:avLst/>
              <a:gdLst/>
              <a:ahLst/>
              <a:cxnLst/>
              <a:rect l="l" t="t" r="r" b="b"/>
              <a:pathLst>
                <a:path w="1575336" h="696973">
                  <a:moveTo>
                    <a:pt x="33576" y="0"/>
                  </a:moveTo>
                  <a:lnTo>
                    <a:pt x="1541761" y="0"/>
                  </a:lnTo>
                  <a:cubicBezTo>
                    <a:pt x="1560304" y="0"/>
                    <a:pt x="1575336" y="15032"/>
                    <a:pt x="1575336" y="33576"/>
                  </a:cubicBezTo>
                  <a:lnTo>
                    <a:pt x="1575336" y="663397"/>
                  </a:lnTo>
                  <a:cubicBezTo>
                    <a:pt x="1575336" y="681940"/>
                    <a:pt x="1560304" y="696973"/>
                    <a:pt x="1541761" y="696973"/>
                  </a:cubicBezTo>
                  <a:lnTo>
                    <a:pt x="33576" y="696973"/>
                  </a:lnTo>
                  <a:cubicBezTo>
                    <a:pt x="15032" y="696973"/>
                    <a:pt x="0" y="681940"/>
                    <a:pt x="0" y="663397"/>
                  </a:cubicBezTo>
                  <a:lnTo>
                    <a:pt x="0" y="33576"/>
                  </a:lnTo>
                  <a:cubicBezTo>
                    <a:pt x="0" y="15032"/>
                    <a:pt x="15032" y="0"/>
                    <a:pt x="33576" y="0"/>
                  </a:cubicBezTo>
                  <a:close/>
                </a:path>
              </a:pathLst>
            </a:custGeom>
            <a:solidFill>
              <a:srgbClr val="FFDE59"/>
            </a:solidFill>
          </p:spPr>
          <p:txBody>
            <a:bodyPr/>
            <a:lstStyle/>
            <a:p>
              <a:endParaRPr lang="en-PH"/>
            </a:p>
          </p:txBody>
        </p:sp>
        <p:sp>
          <p:nvSpPr>
            <p:cNvPr id="15" name="TextBox 15"/>
            <p:cNvSpPr txBox="1"/>
            <p:nvPr/>
          </p:nvSpPr>
          <p:spPr>
            <a:xfrm>
              <a:off x="0" y="-28575"/>
              <a:ext cx="1575336" cy="725548"/>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5982796" y="4260832"/>
            <a:ext cx="10978396" cy="1097396"/>
            <a:chOff x="0" y="0"/>
            <a:chExt cx="1470674" cy="147008"/>
          </a:xfrm>
        </p:grpSpPr>
        <p:sp>
          <p:nvSpPr>
            <p:cNvPr id="17" name="Freeform 17"/>
            <p:cNvSpPr/>
            <p:nvPr/>
          </p:nvSpPr>
          <p:spPr>
            <a:xfrm>
              <a:off x="0" y="0"/>
              <a:ext cx="1470674" cy="147008"/>
            </a:xfrm>
            <a:custGeom>
              <a:avLst/>
              <a:gdLst/>
              <a:ahLst/>
              <a:cxnLst/>
              <a:rect l="l" t="t" r="r" b="b"/>
              <a:pathLst>
                <a:path w="1470674" h="147008">
                  <a:moveTo>
                    <a:pt x="35965" y="0"/>
                  </a:moveTo>
                  <a:lnTo>
                    <a:pt x="1434709" y="0"/>
                  </a:lnTo>
                  <a:cubicBezTo>
                    <a:pt x="1444247" y="0"/>
                    <a:pt x="1453395" y="3789"/>
                    <a:pt x="1460140" y="10534"/>
                  </a:cubicBezTo>
                  <a:cubicBezTo>
                    <a:pt x="1466885" y="17279"/>
                    <a:pt x="1470674" y="26426"/>
                    <a:pt x="1470674" y="35965"/>
                  </a:cubicBezTo>
                  <a:lnTo>
                    <a:pt x="1470674" y="111043"/>
                  </a:lnTo>
                  <a:cubicBezTo>
                    <a:pt x="1470674" y="130906"/>
                    <a:pt x="1454572" y="147008"/>
                    <a:pt x="1434709" y="147008"/>
                  </a:cubicBezTo>
                  <a:lnTo>
                    <a:pt x="35965" y="147008"/>
                  </a:lnTo>
                  <a:cubicBezTo>
                    <a:pt x="26426" y="147008"/>
                    <a:pt x="17279" y="143219"/>
                    <a:pt x="10534" y="136474"/>
                  </a:cubicBezTo>
                  <a:cubicBezTo>
                    <a:pt x="3789" y="129729"/>
                    <a:pt x="0" y="120582"/>
                    <a:pt x="0" y="111043"/>
                  </a:cubicBezTo>
                  <a:lnTo>
                    <a:pt x="0" y="35965"/>
                  </a:lnTo>
                  <a:cubicBezTo>
                    <a:pt x="0" y="26426"/>
                    <a:pt x="3789" y="17279"/>
                    <a:pt x="10534" y="10534"/>
                  </a:cubicBezTo>
                  <a:cubicBezTo>
                    <a:pt x="17279" y="3789"/>
                    <a:pt x="26426" y="0"/>
                    <a:pt x="35965" y="0"/>
                  </a:cubicBezTo>
                  <a:close/>
                </a:path>
              </a:pathLst>
            </a:custGeom>
            <a:solidFill>
              <a:srgbClr val="642EC7"/>
            </a:solidFill>
          </p:spPr>
          <p:txBody>
            <a:bodyPr/>
            <a:lstStyle/>
            <a:p>
              <a:endParaRPr lang="en-PH"/>
            </a:p>
          </p:txBody>
        </p:sp>
        <p:sp>
          <p:nvSpPr>
            <p:cNvPr id="18" name="TextBox 18"/>
            <p:cNvSpPr txBox="1"/>
            <p:nvPr/>
          </p:nvSpPr>
          <p:spPr>
            <a:xfrm>
              <a:off x="0" y="-28575"/>
              <a:ext cx="1470674" cy="175583"/>
            </a:xfrm>
            <a:prstGeom prst="rect">
              <a:avLst/>
            </a:prstGeom>
          </p:spPr>
          <p:txBody>
            <a:bodyPr lIns="50800" tIns="50800" rIns="50800" bIns="50800" rtlCol="0" anchor="ctr"/>
            <a:lstStyle/>
            <a:p>
              <a:pPr algn="ctr">
                <a:lnSpc>
                  <a:spcPts val="2595"/>
                </a:lnSpc>
              </a:pPr>
              <a:endParaRPr/>
            </a:p>
          </p:txBody>
        </p:sp>
      </p:grpSp>
      <p:grpSp>
        <p:nvGrpSpPr>
          <p:cNvPr id="19" name="Group 19"/>
          <p:cNvGrpSpPr/>
          <p:nvPr/>
        </p:nvGrpSpPr>
        <p:grpSpPr>
          <a:xfrm>
            <a:off x="5592149" y="8894486"/>
            <a:ext cx="11759688" cy="501696"/>
            <a:chOff x="0" y="0"/>
            <a:chExt cx="1575336" cy="67208"/>
          </a:xfrm>
        </p:grpSpPr>
        <p:sp>
          <p:nvSpPr>
            <p:cNvPr id="20" name="Freeform 20"/>
            <p:cNvSpPr/>
            <p:nvPr/>
          </p:nvSpPr>
          <p:spPr>
            <a:xfrm>
              <a:off x="0" y="0"/>
              <a:ext cx="1575336" cy="67208"/>
            </a:xfrm>
            <a:custGeom>
              <a:avLst/>
              <a:gdLst/>
              <a:ahLst/>
              <a:cxnLst/>
              <a:rect l="l" t="t" r="r" b="b"/>
              <a:pathLst>
                <a:path w="1575336" h="67208">
                  <a:moveTo>
                    <a:pt x="33576" y="0"/>
                  </a:moveTo>
                  <a:lnTo>
                    <a:pt x="1541761" y="0"/>
                  </a:lnTo>
                  <a:cubicBezTo>
                    <a:pt x="1560304" y="0"/>
                    <a:pt x="1575336" y="15032"/>
                    <a:pt x="1575336" y="33576"/>
                  </a:cubicBezTo>
                  <a:lnTo>
                    <a:pt x="1575336" y="33632"/>
                  </a:lnTo>
                  <a:cubicBezTo>
                    <a:pt x="1575336" y="52175"/>
                    <a:pt x="1560304" y="67208"/>
                    <a:pt x="1541761" y="67208"/>
                  </a:cubicBezTo>
                  <a:lnTo>
                    <a:pt x="33576" y="67208"/>
                  </a:lnTo>
                  <a:cubicBezTo>
                    <a:pt x="15032" y="67208"/>
                    <a:pt x="0" y="52175"/>
                    <a:pt x="0" y="33632"/>
                  </a:cubicBezTo>
                  <a:lnTo>
                    <a:pt x="0" y="33576"/>
                  </a:lnTo>
                  <a:cubicBezTo>
                    <a:pt x="0" y="15032"/>
                    <a:pt x="15032" y="0"/>
                    <a:pt x="33576" y="0"/>
                  </a:cubicBezTo>
                  <a:close/>
                </a:path>
              </a:pathLst>
            </a:custGeom>
            <a:solidFill>
              <a:srgbClr val="FFDE59">
                <a:alpha val="29804"/>
              </a:srgbClr>
            </a:solidFill>
          </p:spPr>
          <p:txBody>
            <a:bodyPr/>
            <a:lstStyle/>
            <a:p>
              <a:endParaRPr lang="en-PH"/>
            </a:p>
          </p:txBody>
        </p:sp>
        <p:sp>
          <p:nvSpPr>
            <p:cNvPr id="21" name="TextBox 21"/>
            <p:cNvSpPr txBox="1"/>
            <p:nvPr/>
          </p:nvSpPr>
          <p:spPr>
            <a:xfrm>
              <a:off x="0" y="-28575"/>
              <a:ext cx="1575336" cy="95783"/>
            </a:xfrm>
            <a:prstGeom prst="rect">
              <a:avLst/>
            </a:prstGeom>
          </p:spPr>
          <p:txBody>
            <a:bodyPr lIns="50800" tIns="50800" rIns="50800" bIns="50800" rtlCol="0" anchor="ctr"/>
            <a:lstStyle/>
            <a:p>
              <a:pPr algn="ctr">
                <a:lnSpc>
                  <a:spcPts val="2595"/>
                </a:lnSpc>
              </a:pPr>
              <a:endParaRPr/>
            </a:p>
          </p:txBody>
        </p:sp>
      </p:grpSp>
      <p:sp>
        <p:nvSpPr>
          <p:cNvPr id="22" name="Freeform 22"/>
          <p:cNvSpPr/>
          <p:nvPr/>
        </p:nvSpPr>
        <p:spPr>
          <a:xfrm flipH="1">
            <a:off x="10415075" y="5870909"/>
            <a:ext cx="1394244" cy="2147994"/>
          </a:xfrm>
          <a:custGeom>
            <a:avLst/>
            <a:gdLst/>
            <a:ahLst/>
            <a:cxnLst/>
            <a:rect l="l" t="t" r="r" b="b"/>
            <a:pathLst>
              <a:path w="1394244" h="2147994">
                <a:moveTo>
                  <a:pt x="1394244" y="0"/>
                </a:moveTo>
                <a:lnTo>
                  <a:pt x="0" y="0"/>
                </a:lnTo>
                <a:lnTo>
                  <a:pt x="0" y="2147995"/>
                </a:lnTo>
                <a:lnTo>
                  <a:pt x="1394244" y="2147995"/>
                </a:lnTo>
                <a:lnTo>
                  <a:pt x="139424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23" name="AutoShape 23"/>
          <p:cNvSpPr/>
          <p:nvPr/>
        </p:nvSpPr>
        <p:spPr>
          <a:xfrm>
            <a:off x="9675854" y="6577250"/>
            <a:ext cx="1176960" cy="0"/>
          </a:xfrm>
          <a:prstGeom prst="line">
            <a:avLst/>
          </a:prstGeom>
          <a:ln w="28575" cap="flat">
            <a:solidFill>
              <a:srgbClr val="019D97"/>
            </a:solidFill>
            <a:prstDash val="solid"/>
            <a:headEnd type="none" w="sm" len="sm"/>
            <a:tailEnd type="arrow" w="med" len="sm"/>
          </a:ln>
        </p:spPr>
        <p:txBody>
          <a:bodyPr/>
          <a:lstStyle/>
          <a:p>
            <a:endParaRPr lang="en-PH"/>
          </a:p>
        </p:txBody>
      </p:sp>
      <p:sp>
        <p:nvSpPr>
          <p:cNvPr id="24" name="Freeform 24"/>
          <p:cNvSpPr/>
          <p:nvPr/>
        </p:nvSpPr>
        <p:spPr>
          <a:xfrm>
            <a:off x="5982796" y="6234528"/>
            <a:ext cx="1521451" cy="992747"/>
          </a:xfrm>
          <a:custGeom>
            <a:avLst/>
            <a:gdLst/>
            <a:ahLst/>
            <a:cxnLst/>
            <a:rect l="l" t="t" r="r" b="b"/>
            <a:pathLst>
              <a:path w="1521451" h="992747">
                <a:moveTo>
                  <a:pt x="0" y="0"/>
                </a:moveTo>
                <a:lnTo>
                  <a:pt x="1521451" y="0"/>
                </a:lnTo>
                <a:lnTo>
                  <a:pt x="1521451" y="992747"/>
                </a:lnTo>
                <a:lnTo>
                  <a:pt x="0" y="9927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25" name="Freeform 25"/>
          <p:cNvSpPr/>
          <p:nvPr/>
        </p:nvSpPr>
        <p:spPr>
          <a:xfrm>
            <a:off x="6292781" y="6739353"/>
            <a:ext cx="897006" cy="890483"/>
          </a:xfrm>
          <a:custGeom>
            <a:avLst/>
            <a:gdLst/>
            <a:ahLst/>
            <a:cxnLst/>
            <a:rect l="l" t="t" r="r" b="b"/>
            <a:pathLst>
              <a:path w="897006" h="890483">
                <a:moveTo>
                  <a:pt x="0" y="0"/>
                </a:moveTo>
                <a:lnTo>
                  <a:pt x="897006" y="0"/>
                </a:lnTo>
                <a:lnTo>
                  <a:pt x="897006" y="890483"/>
                </a:lnTo>
                <a:lnTo>
                  <a:pt x="0" y="8904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26" name="AutoShape 26"/>
          <p:cNvSpPr/>
          <p:nvPr/>
        </p:nvSpPr>
        <p:spPr>
          <a:xfrm>
            <a:off x="7660807" y="6596930"/>
            <a:ext cx="986346" cy="0"/>
          </a:xfrm>
          <a:prstGeom prst="line">
            <a:avLst/>
          </a:prstGeom>
          <a:ln w="28575" cap="flat">
            <a:solidFill>
              <a:srgbClr val="019D97"/>
            </a:solidFill>
            <a:prstDash val="solid"/>
            <a:headEnd type="none" w="sm" len="sm"/>
            <a:tailEnd type="arrow" w="med" len="sm"/>
          </a:ln>
        </p:spPr>
        <p:txBody>
          <a:bodyPr/>
          <a:lstStyle/>
          <a:p>
            <a:endParaRPr lang="en-PH"/>
          </a:p>
        </p:txBody>
      </p:sp>
      <p:sp>
        <p:nvSpPr>
          <p:cNvPr id="27" name="Freeform 27"/>
          <p:cNvSpPr/>
          <p:nvPr/>
        </p:nvSpPr>
        <p:spPr>
          <a:xfrm>
            <a:off x="8695119" y="6875411"/>
            <a:ext cx="1018494" cy="1739664"/>
          </a:xfrm>
          <a:custGeom>
            <a:avLst/>
            <a:gdLst/>
            <a:ahLst/>
            <a:cxnLst/>
            <a:rect l="l" t="t" r="r" b="b"/>
            <a:pathLst>
              <a:path w="1018494" h="1739664">
                <a:moveTo>
                  <a:pt x="0" y="0"/>
                </a:moveTo>
                <a:lnTo>
                  <a:pt x="1018494" y="0"/>
                </a:lnTo>
                <a:lnTo>
                  <a:pt x="1018494" y="1739663"/>
                </a:lnTo>
                <a:lnTo>
                  <a:pt x="0" y="17396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PH"/>
          </a:p>
        </p:txBody>
      </p:sp>
      <p:grpSp>
        <p:nvGrpSpPr>
          <p:cNvPr id="28" name="Group 28"/>
          <p:cNvGrpSpPr/>
          <p:nvPr/>
        </p:nvGrpSpPr>
        <p:grpSpPr>
          <a:xfrm>
            <a:off x="10415075" y="6755881"/>
            <a:ext cx="730539" cy="378052"/>
            <a:chOff x="0" y="0"/>
            <a:chExt cx="192405" cy="99569"/>
          </a:xfrm>
        </p:grpSpPr>
        <p:sp>
          <p:nvSpPr>
            <p:cNvPr id="29" name="Freeform 29"/>
            <p:cNvSpPr/>
            <p:nvPr/>
          </p:nvSpPr>
          <p:spPr>
            <a:xfrm>
              <a:off x="0" y="0"/>
              <a:ext cx="192405" cy="99569"/>
            </a:xfrm>
            <a:custGeom>
              <a:avLst/>
              <a:gdLst/>
              <a:ahLst/>
              <a:cxnLst/>
              <a:rect l="l" t="t" r="r" b="b"/>
              <a:pathLst>
                <a:path w="192405" h="99569">
                  <a:moveTo>
                    <a:pt x="0" y="0"/>
                  </a:moveTo>
                  <a:lnTo>
                    <a:pt x="192405" y="0"/>
                  </a:lnTo>
                  <a:lnTo>
                    <a:pt x="192405" y="99569"/>
                  </a:lnTo>
                  <a:lnTo>
                    <a:pt x="0" y="99569"/>
                  </a:lnTo>
                  <a:close/>
                </a:path>
              </a:pathLst>
            </a:custGeom>
            <a:solidFill>
              <a:srgbClr val="019D97"/>
            </a:solidFill>
          </p:spPr>
          <p:txBody>
            <a:bodyPr/>
            <a:lstStyle/>
            <a:p>
              <a:endParaRPr lang="en-PH"/>
            </a:p>
          </p:txBody>
        </p:sp>
        <p:sp>
          <p:nvSpPr>
            <p:cNvPr id="30" name="TextBox 30"/>
            <p:cNvSpPr txBox="1"/>
            <p:nvPr/>
          </p:nvSpPr>
          <p:spPr>
            <a:xfrm>
              <a:off x="0" y="-28575"/>
              <a:ext cx="192405" cy="128144"/>
            </a:xfrm>
            <a:prstGeom prst="rect">
              <a:avLst/>
            </a:prstGeom>
          </p:spPr>
          <p:txBody>
            <a:bodyPr lIns="50800" tIns="50800" rIns="50800" bIns="50800" rtlCol="0" anchor="ctr"/>
            <a:lstStyle/>
            <a:p>
              <a:pPr algn="ctr">
                <a:lnSpc>
                  <a:spcPts val="2036"/>
                </a:lnSpc>
              </a:pPr>
              <a:r>
                <a:rPr lang="en-US" sz="1454" b="1">
                  <a:solidFill>
                    <a:srgbClr val="FAFAFA"/>
                  </a:solidFill>
                  <a:latin typeface="Open Sans Bold"/>
                  <a:ea typeface="Open Sans Bold"/>
                  <a:cs typeface="Open Sans Bold"/>
                  <a:sym typeface="Open Sans Bold"/>
                </a:rPr>
                <a:t>Buffer</a:t>
              </a:r>
            </a:p>
          </p:txBody>
        </p:sp>
      </p:grpSp>
      <p:sp>
        <p:nvSpPr>
          <p:cNvPr id="31" name="AutoShape 31"/>
          <p:cNvSpPr/>
          <p:nvPr/>
        </p:nvSpPr>
        <p:spPr>
          <a:xfrm>
            <a:off x="11809319" y="6562962"/>
            <a:ext cx="1176960" cy="0"/>
          </a:xfrm>
          <a:prstGeom prst="line">
            <a:avLst/>
          </a:prstGeom>
          <a:ln w="28575" cap="flat">
            <a:solidFill>
              <a:srgbClr val="019D97"/>
            </a:solidFill>
            <a:prstDash val="solid"/>
            <a:headEnd type="none" w="sm" len="sm"/>
            <a:tailEnd type="arrow" w="med" len="sm"/>
          </a:ln>
        </p:spPr>
        <p:txBody>
          <a:bodyPr/>
          <a:lstStyle/>
          <a:p>
            <a:endParaRPr lang="en-PH"/>
          </a:p>
        </p:txBody>
      </p:sp>
      <p:sp>
        <p:nvSpPr>
          <p:cNvPr id="32" name="Freeform 32"/>
          <p:cNvSpPr/>
          <p:nvPr/>
        </p:nvSpPr>
        <p:spPr>
          <a:xfrm>
            <a:off x="13138678" y="5571928"/>
            <a:ext cx="3602586" cy="2990146"/>
          </a:xfrm>
          <a:custGeom>
            <a:avLst/>
            <a:gdLst/>
            <a:ahLst/>
            <a:cxnLst/>
            <a:rect l="l" t="t" r="r" b="b"/>
            <a:pathLst>
              <a:path w="3602586" h="2990146">
                <a:moveTo>
                  <a:pt x="0" y="0"/>
                </a:moveTo>
                <a:lnTo>
                  <a:pt x="3602586" y="0"/>
                </a:lnTo>
                <a:lnTo>
                  <a:pt x="3602586" y="2990146"/>
                </a:lnTo>
                <a:lnTo>
                  <a:pt x="0" y="2990146"/>
                </a:lnTo>
                <a:lnTo>
                  <a:pt x="0" y="0"/>
                </a:lnTo>
                <a:close/>
              </a:path>
            </a:pathLst>
          </a:custGeom>
          <a:blipFill>
            <a:blip r:embed="rId18"/>
            <a:stretch>
              <a:fillRect/>
            </a:stretch>
          </a:blipFill>
        </p:spPr>
        <p:txBody>
          <a:bodyPr/>
          <a:lstStyle/>
          <a:p>
            <a:endParaRPr lang="en-PH"/>
          </a:p>
        </p:txBody>
      </p:sp>
      <p:sp>
        <p:nvSpPr>
          <p:cNvPr id="33" name="TextBox 33"/>
          <p:cNvSpPr txBox="1"/>
          <p:nvPr/>
        </p:nvSpPr>
        <p:spPr>
          <a:xfrm>
            <a:off x="6075333" y="2888916"/>
            <a:ext cx="10978396" cy="495381"/>
          </a:xfrm>
          <a:prstGeom prst="rect">
            <a:avLst/>
          </a:prstGeom>
        </p:spPr>
        <p:txBody>
          <a:bodyPr lIns="0" tIns="0" rIns="0" bIns="0" rtlCol="0" anchor="t">
            <a:spAutoFit/>
          </a:bodyPr>
          <a:lstStyle/>
          <a:p>
            <a:pPr algn="ctr">
              <a:lnSpc>
                <a:spcPts val="4195"/>
              </a:lnSpc>
              <a:spcBef>
                <a:spcPct val="0"/>
              </a:spcBef>
            </a:pPr>
            <a:r>
              <a:rPr lang="en-US" sz="2996" b="1" i="1">
                <a:solidFill>
                  <a:srgbClr val="000000">
                    <a:alpha val="29804"/>
                  </a:srgbClr>
                </a:solidFill>
                <a:latin typeface="Open Sans Bold Italics"/>
                <a:ea typeface="Open Sans Bold Italics"/>
                <a:cs typeface="Open Sans Bold Italics"/>
                <a:sym typeface="Open Sans Bold Italics"/>
              </a:rPr>
              <a:t>Download</a:t>
            </a:r>
          </a:p>
        </p:txBody>
      </p:sp>
      <p:sp>
        <p:nvSpPr>
          <p:cNvPr id="34" name="TextBox 34"/>
          <p:cNvSpPr txBox="1"/>
          <p:nvPr/>
        </p:nvSpPr>
        <p:spPr>
          <a:xfrm>
            <a:off x="5982796" y="3688921"/>
            <a:ext cx="10978396" cy="495381"/>
          </a:xfrm>
          <a:prstGeom prst="rect">
            <a:avLst/>
          </a:prstGeom>
        </p:spPr>
        <p:txBody>
          <a:bodyPr lIns="0" tIns="0" rIns="0" bIns="0" rtlCol="0" anchor="t">
            <a:spAutoFit/>
          </a:bodyPr>
          <a:lstStyle/>
          <a:p>
            <a:pPr algn="l">
              <a:lnSpc>
                <a:spcPts val="4195"/>
              </a:lnSpc>
              <a:spcBef>
                <a:spcPct val="0"/>
              </a:spcBef>
            </a:pPr>
            <a:r>
              <a:rPr lang="en-US" sz="2996" b="1" i="1">
                <a:solidFill>
                  <a:srgbClr val="000000"/>
                </a:solidFill>
                <a:latin typeface="Open Sans Bold Italics"/>
                <a:ea typeface="Open Sans Bold Italics"/>
                <a:cs typeface="Open Sans Bold Italics"/>
                <a:sym typeface="Open Sans Bold Italics"/>
              </a:rPr>
              <a:t>On Demand</a:t>
            </a:r>
          </a:p>
        </p:txBody>
      </p:sp>
      <p:sp>
        <p:nvSpPr>
          <p:cNvPr id="35" name="TextBox 35"/>
          <p:cNvSpPr txBox="1"/>
          <p:nvPr/>
        </p:nvSpPr>
        <p:spPr>
          <a:xfrm>
            <a:off x="6292781" y="4313687"/>
            <a:ext cx="10358425" cy="925830"/>
          </a:xfrm>
          <a:prstGeom prst="rect">
            <a:avLst/>
          </a:prstGeom>
        </p:spPr>
        <p:txBody>
          <a:bodyPr lIns="0" tIns="0" rIns="0" bIns="0" rtlCol="0" anchor="t">
            <a:spAutoFit/>
          </a:bodyPr>
          <a:lstStyle/>
          <a:p>
            <a:pPr algn="l">
              <a:lnSpc>
                <a:spcPts val="3780"/>
              </a:lnSpc>
            </a:pPr>
            <a:r>
              <a:rPr lang="en-US" sz="2100">
                <a:solidFill>
                  <a:srgbClr val="FFFFFF"/>
                </a:solidFill>
                <a:latin typeface="Poppins"/>
                <a:ea typeface="Poppins"/>
                <a:cs typeface="Poppins"/>
                <a:sym typeface="Poppins"/>
              </a:rPr>
              <a:t>When the user selects a specific moment for transmitting the content of the bitstream.</a:t>
            </a:r>
          </a:p>
        </p:txBody>
      </p:sp>
      <p:sp>
        <p:nvSpPr>
          <p:cNvPr id="36" name="TextBox 36"/>
          <p:cNvSpPr txBox="1"/>
          <p:nvPr/>
        </p:nvSpPr>
        <p:spPr>
          <a:xfrm>
            <a:off x="5982796" y="8846861"/>
            <a:ext cx="10978396" cy="495381"/>
          </a:xfrm>
          <a:prstGeom prst="rect">
            <a:avLst/>
          </a:prstGeom>
        </p:spPr>
        <p:txBody>
          <a:bodyPr lIns="0" tIns="0" rIns="0" bIns="0" rtlCol="0" anchor="t">
            <a:spAutoFit/>
          </a:bodyPr>
          <a:lstStyle/>
          <a:p>
            <a:pPr algn="ctr">
              <a:lnSpc>
                <a:spcPts val="4195"/>
              </a:lnSpc>
              <a:spcBef>
                <a:spcPct val="0"/>
              </a:spcBef>
            </a:pPr>
            <a:r>
              <a:rPr lang="en-US" sz="2996" b="1" i="1">
                <a:solidFill>
                  <a:srgbClr val="000000">
                    <a:alpha val="29804"/>
                  </a:srgbClr>
                </a:solidFill>
                <a:latin typeface="Open Sans Bold Italics"/>
                <a:ea typeface="Open Sans Bold Italics"/>
                <a:cs typeface="Open Sans Bold Italics"/>
                <a:sym typeface="Open Sans Bold Italics"/>
              </a:rPr>
              <a:t>Real-time</a:t>
            </a:r>
          </a:p>
        </p:txBody>
      </p:sp>
      <p:sp>
        <p:nvSpPr>
          <p:cNvPr id="37" name="TextBox 37"/>
          <p:cNvSpPr txBox="1"/>
          <p:nvPr/>
        </p:nvSpPr>
        <p:spPr>
          <a:xfrm>
            <a:off x="8732878" y="6326714"/>
            <a:ext cx="942976" cy="472497"/>
          </a:xfrm>
          <a:prstGeom prst="rect">
            <a:avLst/>
          </a:prstGeom>
        </p:spPr>
        <p:txBody>
          <a:bodyPr lIns="0" tIns="0" rIns="0" bIns="0" rtlCol="0" anchor="t">
            <a:spAutoFit/>
          </a:bodyPr>
          <a:lstStyle/>
          <a:p>
            <a:pPr algn="ctr">
              <a:lnSpc>
                <a:spcPts val="1916"/>
              </a:lnSpc>
            </a:pPr>
            <a:r>
              <a:rPr lang="en-US" sz="1369" b="1" i="1">
                <a:solidFill>
                  <a:srgbClr val="000000"/>
                </a:solidFill>
                <a:latin typeface="Open Sans Bold Italics"/>
                <a:ea typeface="Open Sans Bold Italics"/>
                <a:cs typeface="Open Sans Bold Italics"/>
                <a:sym typeface="Open Sans Bold Italics"/>
              </a:rPr>
              <a:t>010101010</a:t>
            </a:r>
          </a:p>
          <a:p>
            <a:pPr algn="ctr">
              <a:lnSpc>
                <a:spcPts val="1916"/>
              </a:lnSpc>
              <a:spcBef>
                <a:spcPct val="0"/>
              </a:spcBef>
            </a:pPr>
            <a:r>
              <a:rPr lang="en-US" sz="1369" b="1" i="1">
                <a:solidFill>
                  <a:srgbClr val="000000"/>
                </a:solidFill>
                <a:latin typeface="Open Sans Bold Italics"/>
                <a:ea typeface="Open Sans Bold Italics"/>
                <a:cs typeface="Open Sans Bold Italics"/>
                <a:sym typeface="Open Sans Bold Italics"/>
              </a:rPr>
              <a:t>010010111</a:t>
            </a:r>
          </a:p>
        </p:txBody>
      </p:sp>
      <p:sp>
        <p:nvSpPr>
          <p:cNvPr id="38" name="Freeform 38"/>
          <p:cNvSpPr/>
          <p:nvPr/>
        </p:nvSpPr>
        <p:spPr>
          <a:xfrm>
            <a:off x="13596543" y="5710653"/>
            <a:ext cx="2686856" cy="1919183"/>
          </a:xfrm>
          <a:custGeom>
            <a:avLst/>
            <a:gdLst/>
            <a:ahLst/>
            <a:cxnLst/>
            <a:rect l="l" t="t" r="r" b="b"/>
            <a:pathLst>
              <a:path w="2686856" h="1919183">
                <a:moveTo>
                  <a:pt x="0" y="0"/>
                </a:moveTo>
                <a:lnTo>
                  <a:pt x="2686856" y="0"/>
                </a:lnTo>
                <a:lnTo>
                  <a:pt x="2686856" y="1919183"/>
                </a:lnTo>
                <a:lnTo>
                  <a:pt x="0" y="1919183"/>
                </a:lnTo>
                <a:lnTo>
                  <a:pt x="0" y="0"/>
                </a:lnTo>
                <a:close/>
              </a:path>
            </a:pathLst>
          </a:custGeom>
          <a:blipFill>
            <a:blip r:embed="rId19"/>
            <a:stretch>
              <a:fillRect/>
            </a:stretch>
          </a:blipFill>
        </p:spPr>
        <p:txBody>
          <a:bodyPr/>
          <a:lstStyle/>
          <a:p>
            <a:endParaRPr lang="en-PH"/>
          </a:p>
        </p:txBody>
      </p:sp>
      <p:sp>
        <p:nvSpPr>
          <p:cNvPr id="39" name="TextBox 39"/>
          <p:cNvSpPr txBox="1"/>
          <p:nvPr/>
        </p:nvSpPr>
        <p:spPr>
          <a:xfrm>
            <a:off x="624700" y="336422"/>
            <a:ext cx="8022453" cy="442020"/>
          </a:xfrm>
          <a:prstGeom prst="rect">
            <a:avLst/>
          </a:prstGeom>
        </p:spPr>
        <p:txBody>
          <a:bodyPr lIns="0" tIns="0" rIns="0" bIns="0" rtlCol="0" anchor="t">
            <a:spAutoFit/>
          </a:bodyPr>
          <a:lstStyle/>
          <a:p>
            <a:pPr marL="0" lvl="0" indent="0" algn="l">
              <a:lnSpc>
                <a:spcPts val="3297"/>
              </a:lnSpc>
              <a:spcBef>
                <a:spcPct val="0"/>
              </a:spcBef>
            </a:pPr>
            <a:r>
              <a:rPr lang="en-US" sz="2944" b="1" spc="-88">
                <a:solidFill>
                  <a:srgbClr val="FFFFFF"/>
                </a:solidFill>
                <a:latin typeface="Poppins Bold"/>
                <a:ea typeface="Poppins Bold"/>
                <a:cs typeface="Poppins Bold"/>
                <a:sym typeface="Poppins Bold"/>
              </a:rPr>
              <a:t>2.7 Internet-Based Applications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691934"/>
            <a:ext cx="622306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Media Streaming</a:t>
            </a:r>
          </a:p>
        </p:txBody>
      </p:sp>
      <p:sp>
        <p:nvSpPr>
          <p:cNvPr id="8" name="AutoShape 8"/>
          <p:cNvSpPr/>
          <p:nvPr/>
        </p:nvSpPr>
        <p:spPr>
          <a:xfrm flipV="1">
            <a:off x="402282" y="2442821"/>
            <a:ext cx="4696976" cy="33338"/>
          </a:xfrm>
          <a:prstGeom prst="line">
            <a:avLst/>
          </a:prstGeom>
          <a:ln w="66675" cap="rnd">
            <a:solidFill>
              <a:srgbClr val="019D97"/>
            </a:solidFill>
            <a:prstDash val="solid"/>
            <a:headEnd type="none" w="sm" len="sm"/>
            <a:tailEnd type="oval" w="lg" len="lg"/>
          </a:ln>
        </p:spPr>
        <p:txBody>
          <a:bodyPr/>
          <a:lstStyle/>
          <a:p>
            <a:endParaRPr lang="en-PH"/>
          </a:p>
        </p:txBody>
      </p:sp>
      <p:sp>
        <p:nvSpPr>
          <p:cNvPr id="9" name="Freeform 9"/>
          <p:cNvSpPr/>
          <p:nvPr/>
        </p:nvSpPr>
        <p:spPr>
          <a:xfrm>
            <a:off x="513454" y="3890620"/>
            <a:ext cx="4168058" cy="4353064"/>
          </a:xfrm>
          <a:custGeom>
            <a:avLst/>
            <a:gdLst/>
            <a:ahLst/>
            <a:cxnLst/>
            <a:rect l="l" t="t" r="r" b="b"/>
            <a:pathLst>
              <a:path w="4168058" h="4353064">
                <a:moveTo>
                  <a:pt x="0" y="0"/>
                </a:moveTo>
                <a:lnTo>
                  <a:pt x="4168058" y="0"/>
                </a:lnTo>
                <a:lnTo>
                  <a:pt x="4168058" y="4353064"/>
                </a:lnTo>
                <a:lnTo>
                  <a:pt x="0" y="43530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10" name="Group 10"/>
          <p:cNvGrpSpPr/>
          <p:nvPr/>
        </p:nvGrpSpPr>
        <p:grpSpPr>
          <a:xfrm>
            <a:off x="5499612" y="3251279"/>
            <a:ext cx="11759688" cy="447756"/>
            <a:chOff x="0" y="0"/>
            <a:chExt cx="1575336" cy="59982"/>
          </a:xfrm>
        </p:grpSpPr>
        <p:sp>
          <p:nvSpPr>
            <p:cNvPr id="11" name="Freeform 11"/>
            <p:cNvSpPr/>
            <p:nvPr/>
          </p:nvSpPr>
          <p:spPr>
            <a:xfrm>
              <a:off x="0" y="0"/>
              <a:ext cx="1575336" cy="59982"/>
            </a:xfrm>
            <a:custGeom>
              <a:avLst/>
              <a:gdLst/>
              <a:ahLst/>
              <a:cxnLst/>
              <a:rect l="l" t="t" r="r" b="b"/>
              <a:pathLst>
                <a:path w="1575336" h="59982">
                  <a:moveTo>
                    <a:pt x="29991" y="0"/>
                  </a:moveTo>
                  <a:lnTo>
                    <a:pt x="1545345" y="0"/>
                  </a:lnTo>
                  <a:cubicBezTo>
                    <a:pt x="1561909" y="0"/>
                    <a:pt x="1575336" y="13427"/>
                    <a:pt x="1575336" y="29991"/>
                  </a:cubicBezTo>
                  <a:lnTo>
                    <a:pt x="1575336" y="29991"/>
                  </a:lnTo>
                  <a:cubicBezTo>
                    <a:pt x="1575336" y="46554"/>
                    <a:pt x="1561909" y="59982"/>
                    <a:pt x="1545345" y="59982"/>
                  </a:cubicBezTo>
                  <a:lnTo>
                    <a:pt x="29991" y="59982"/>
                  </a:lnTo>
                  <a:cubicBezTo>
                    <a:pt x="13427" y="59982"/>
                    <a:pt x="0" y="46554"/>
                    <a:pt x="0" y="29991"/>
                  </a:cubicBezTo>
                  <a:lnTo>
                    <a:pt x="0" y="29991"/>
                  </a:lnTo>
                  <a:cubicBezTo>
                    <a:pt x="0" y="13427"/>
                    <a:pt x="13427" y="0"/>
                    <a:pt x="29991" y="0"/>
                  </a:cubicBezTo>
                  <a:close/>
                </a:path>
              </a:pathLst>
            </a:custGeom>
            <a:solidFill>
              <a:srgbClr val="FFDE59">
                <a:alpha val="29804"/>
              </a:srgbClr>
            </a:solidFill>
          </p:spPr>
          <p:txBody>
            <a:bodyPr/>
            <a:lstStyle/>
            <a:p>
              <a:endParaRPr lang="en-PH"/>
            </a:p>
          </p:txBody>
        </p:sp>
        <p:sp>
          <p:nvSpPr>
            <p:cNvPr id="12" name="TextBox 12"/>
            <p:cNvSpPr txBox="1"/>
            <p:nvPr/>
          </p:nvSpPr>
          <p:spPr>
            <a:xfrm>
              <a:off x="0" y="-28575"/>
              <a:ext cx="1575336" cy="88557"/>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5499612" y="3784760"/>
            <a:ext cx="11759688" cy="516300"/>
            <a:chOff x="0" y="0"/>
            <a:chExt cx="1575336" cy="69164"/>
          </a:xfrm>
        </p:grpSpPr>
        <p:sp>
          <p:nvSpPr>
            <p:cNvPr id="14" name="Freeform 14"/>
            <p:cNvSpPr/>
            <p:nvPr/>
          </p:nvSpPr>
          <p:spPr>
            <a:xfrm>
              <a:off x="0" y="0"/>
              <a:ext cx="1575336" cy="69164"/>
            </a:xfrm>
            <a:custGeom>
              <a:avLst/>
              <a:gdLst/>
              <a:ahLst/>
              <a:cxnLst/>
              <a:rect l="l" t="t" r="r" b="b"/>
              <a:pathLst>
                <a:path w="1575336" h="69164">
                  <a:moveTo>
                    <a:pt x="33576" y="0"/>
                  </a:moveTo>
                  <a:lnTo>
                    <a:pt x="1541761" y="0"/>
                  </a:lnTo>
                  <a:cubicBezTo>
                    <a:pt x="1560304" y="0"/>
                    <a:pt x="1575336" y="15032"/>
                    <a:pt x="1575336" y="33576"/>
                  </a:cubicBezTo>
                  <a:lnTo>
                    <a:pt x="1575336" y="35588"/>
                  </a:lnTo>
                  <a:cubicBezTo>
                    <a:pt x="1575336" y="54132"/>
                    <a:pt x="1560304" y="69164"/>
                    <a:pt x="1541761" y="69164"/>
                  </a:cubicBezTo>
                  <a:lnTo>
                    <a:pt x="33576" y="69164"/>
                  </a:lnTo>
                  <a:cubicBezTo>
                    <a:pt x="15032" y="69164"/>
                    <a:pt x="0" y="54132"/>
                    <a:pt x="0" y="35588"/>
                  </a:cubicBezTo>
                  <a:lnTo>
                    <a:pt x="0" y="33576"/>
                  </a:lnTo>
                  <a:cubicBezTo>
                    <a:pt x="0" y="15032"/>
                    <a:pt x="15032" y="0"/>
                    <a:pt x="33576" y="0"/>
                  </a:cubicBezTo>
                  <a:close/>
                </a:path>
              </a:pathLst>
            </a:custGeom>
            <a:solidFill>
              <a:srgbClr val="FFDE59">
                <a:alpha val="29804"/>
              </a:srgbClr>
            </a:solidFill>
          </p:spPr>
          <p:txBody>
            <a:bodyPr/>
            <a:lstStyle/>
            <a:p>
              <a:endParaRPr lang="en-PH"/>
            </a:p>
          </p:txBody>
        </p:sp>
        <p:sp>
          <p:nvSpPr>
            <p:cNvPr id="15" name="TextBox 15"/>
            <p:cNvSpPr txBox="1"/>
            <p:nvPr/>
          </p:nvSpPr>
          <p:spPr>
            <a:xfrm>
              <a:off x="0" y="-28575"/>
              <a:ext cx="1575336" cy="97739"/>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5499612" y="4386785"/>
            <a:ext cx="11759688" cy="5205695"/>
            <a:chOff x="0" y="0"/>
            <a:chExt cx="1575336" cy="697359"/>
          </a:xfrm>
        </p:grpSpPr>
        <p:sp>
          <p:nvSpPr>
            <p:cNvPr id="17" name="Freeform 17"/>
            <p:cNvSpPr/>
            <p:nvPr/>
          </p:nvSpPr>
          <p:spPr>
            <a:xfrm>
              <a:off x="0" y="0"/>
              <a:ext cx="1575336" cy="697359"/>
            </a:xfrm>
            <a:custGeom>
              <a:avLst/>
              <a:gdLst/>
              <a:ahLst/>
              <a:cxnLst/>
              <a:rect l="l" t="t" r="r" b="b"/>
              <a:pathLst>
                <a:path w="1575336" h="697359">
                  <a:moveTo>
                    <a:pt x="33576" y="0"/>
                  </a:moveTo>
                  <a:lnTo>
                    <a:pt x="1541761" y="0"/>
                  </a:lnTo>
                  <a:cubicBezTo>
                    <a:pt x="1560304" y="0"/>
                    <a:pt x="1575336" y="15032"/>
                    <a:pt x="1575336" y="33576"/>
                  </a:cubicBezTo>
                  <a:lnTo>
                    <a:pt x="1575336" y="663783"/>
                  </a:lnTo>
                  <a:cubicBezTo>
                    <a:pt x="1575336" y="682326"/>
                    <a:pt x="1560304" y="697359"/>
                    <a:pt x="1541761" y="697359"/>
                  </a:cubicBezTo>
                  <a:lnTo>
                    <a:pt x="33576" y="697359"/>
                  </a:lnTo>
                  <a:cubicBezTo>
                    <a:pt x="15032" y="697359"/>
                    <a:pt x="0" y="682326"/>
                    <a:pt x="0" y="663783"/>
                  </a:cubicBezTo>
                  <a:lnTo>
                    <a:pt x="0" y="33576"/>
                  </a:lnTo>
                  <a:cubicBezTo>
                    <a:pt x="0" y="15032"/>
                    <a:pt x="15032" y="0"/>
                    <a:pt x="33576" y="0"/>
                  </a:cubicBezTo>
                  <a:close/>
                </a:path>
              </a:pathLst>
            </a:custGeom>
            <a:solidFill>
              <a:srgbClr val="FFDE59"/>
            </a:solidFill>
          </p:spPr>
          <p:txBody>
            <a:bodyPr/>
            <a:lstStyle/>
            <a:p>
              <a:endParaRPr lang="en-PH"/>
            </a:p>
          </p:txBody>
        </p:sp>
        <p:sp>
          <p:nvSpPr>
            <p:cNvPr id="18" name="TextBox 18"/>
            <p:cNvSpPr txBox="1"/>
            <p:nvPr/>
          </p:nvSpPr>
          <p:spPr>
            <a:xfrm>
              <a:off x="0" y="-28575"/>
              <a:ext cx="1575336" cy="725934"/>
            </a:xfrm>
            <a:prstGeom prst="rect">
              <a:avLst/>
            </a:prstGeom>
          </p:spPr>
          <p:txBody>
            <a:bodyPr lIns="50800" tIns="50800" rIns="50800" bIns="50800" rtlCol="0" anchor="ctr"/>
            <a:lstStyle/>
            <a:p>
              <a:pPr algn="ctr">
                <a:lnSpc>
                  <a:spcPts val="2595"/>
                </a:lnSpc>
              </a:pPr>
              <a:endParaRPr/>
            </a:p>
          </p:txBody>
        </p:sp>
      </p:grpSp>
      <p:grpSp>
        <p:nvGrpSpPr>
          <p:cNvPr id="19" name="Group 19"/>
          <p:cNvGrpSpPr/>
          <p:nvPr/>
        </p:nvGrpSpPr>
        <p:grpSpPr>
          <a:xfrm>
            <a:off x="5766875" y="5072666"/>
            <a:ext cx="11240586" cy="2471890"/>
            <a:chOff x="0" y="0"/>
            <a:chExt cx="1505797" cy="331136"/>
          </a:xfrm>
        </p:grpSpPr>
        <p:sp>
          <p:nvSpPr>
            <p:cNvPr id="20" name="Freeform 20"/>
            <p:cNvSpPr/>
            <p:nvPr/>
          </p:nvSpPr>
          <p:spPr>
            <a:xfrm>
              <a:off x="0" y="0"/>
              <a:ext cx="1505797" cy="331136"/>
            </a:xfrm>
            <a:custGeom>
              <a:avLst/>
              <a:gdLst/>
              <a:ahLst/>
              <a:cxnLst/>
              <a:rect l="l" t="t" r="r" b="b"/>
              <a:pathLst>
                <a:path w="1505797" h="331136">
                  <a:moveTo>
                    <a:pt x="35126" y="0"/>
                  </a:moveTo>
                  <a:lnTo>
                    <a:pt x="1470671" y="0"/>
                  </a:lnTo>
                  <a:cubicBezTo>
                    <a:pt x="1479987" y="0"/>
                    <a:pt x="1488921" y="3701"/>
                    <a:pt x="1495509" y="10288"/>
                  </a:cubicBezTo>
                  <a:cubicBezTo>
                    <a:pt x="1502096" y="16876"/>
                    <a:pt x="1505797" y="25810"/>
                    <a:pt x="1505797" y="35126"/>
                  </a:cubicBezTo>
                  <a:lnTo>
                    <a:pt x="1505797" y="296010"/>
                  </a:lnTo>
                  <a:cubicBezTo>
                    <a:pt x="1505797" y="315410"/>
                    <a:pt x="1490071" y="331136"/>
                    <a:pt x="1470671" y="331136"/>
                  </a:cubicBezTo>
                  <a:lnTo>
                    <a:pt x="35126" y="331136"/>
                  </a:lnTo>
                  <a:cubicBezTo>
                    <a:pt x="25810" y="331136"/>
                    <a:pt x="16876" y="327435"/>
                    <a:pt x="10288" y="320848"/>
                  </a:cubicBezTo>
                  <a:cubicBezTo>
                    <a:pt x="3701" y="314261"/>
                    <a:pt x="0" y="305326"/>
                    <a:pt x="0" y="296010"/>
                  </a:cubicBezTo>
                  <a:lnTo>
                    <a:pt x="0" y="35126"/>
                  </a:lnTo>
                  <a:cubicBezTo>
                    <a:pt x="0" y="25810"/>
                    <a:pt x="3701" y="16876"/>
                    <a:pt x="10288" y="10288"/>
                  </a:cubicBezTo>
                  <a:cubicBezTo>
                    <a:pt x="16876" y="3701"/>
                    <a:pt x="25810" y="0"/>
                    <a:pt x="35126" y="0"/>
                  </a:cubicBezTo>
                  <a:close/>
                </a:path>
              </a:pathLst>
            </a:custGeom>
            <a:solidFill>
              <a:srgbClr val="642EC7"/>
            </a:solidFill>
          </p:spPr>
          <p:txBody>
            <a:bodyPr/>
            <a:lstStyle/>
            <a:p>
              <a:endParaRPr lang="en-PH"/>
            </a:p>
          </p:txBody>
        </p:sp>
        <p:sp>
          <p:nvSpPr>
            <p:cNvPr id="21" name="TextBox 21"/>
            <p:cNvSpPr txBox="1"/>
            <p:nvPr/>
          </p:nvSpPr>
          <p:spPr>
            <a:xfrm>
              <a:off x="0" y="-28575"/>
              <a:ext cx="1505797" cy="359711"/>
            </a:xfrm>
            <a:prstGeom prst="rect">
              <a:avLst/>
            </a:prstGeom>
          </p:spPr>
          <p:txBody>
            <a:bodyPr lIns="50800" tIns="50800" rIns="50800" bIns="50800" rtlCol="0" anchor="ctr"/>
            <a:lstStyle/>
            <a:p>
              <a:pPr algn="ctr">
                <a:lnSpc>
                  <a:spcPts val="2595"/>
                </a:lnSpc>
              </a:pPr>
              <a:endParaRPr/>
            </a:p>
          </p:txBody>
        </p:sp>
      </p:grpSp>
      <p:sp>
        <p:nvSpPr>
          <p:cNvPr id="22" name="Freeform 22"/>
          <p:cNvSpPr/>
          <p:nvPr/>
        </p:nvSpPr>
        <p:spPr>
          <a:xfrm>
            <a:off x="6076704" y="7904213"/>
            <a:ext cx="1096810" cy="1354087"/>
          </a:xfrm>
          <a:custGeom>
            <a:avLst/>
            <a:gdLst/>
            <a:ahLst/>
            <a:cxnLst/>
            <a:rect l="l" t="t" r="r" b="b"/>
            <a:pathLst>
              <a:path w="1096810" h="1354087">
                <a:moveTo>
                  <a:pt x="0" y="0"/>
                </a:moveTo>
                <a:lnTo>
                  <a:pt x="1096810" y="0"/>
                </a:lnTo>
                <a:lnTo>
                  <a:pt x="1096810" y="1354087"/>
                </a:lnTo>
                <a:lnTo>
                  <a:pt x="0" y="13540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23" name="Freeform 23"/>
          <p:cNvSpPr/>
          <p:nvPr/>
        </p:nvSpPr>
        <p:spPr>
          <a:xfrm>
            <a:off x="7220425" y="7751813"/>
            <a:ext cx="821071" cy="567565"/>
          </a:xfrm>
          <a:custGeom>
            <a:avLst/>
            <a:gdLst/>
            <a:ahLst/>
            <a:cxnLst/>
            <a:rect l="l" t="t" r="r" b="b"/>
            <a:pathLst>
              <a:path w="821071" h="567565">
                <a:moveTo>
                  <a:pt x="0" y="0"/>
                </a:moveTo>
                <a:lnTo>
                  <a:pt x="821070" y="0"/>
                </a:lnTo>
                <a:lnTo>
                  <a:pt x="821070" y="567565"/>
                </a:lnTo>
                <a:lnTo>
                  <a:pt x="0" y="5675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24" name="AutoShape 24"/>
          <p:cNvSpPr/>
          <p:nvPr/>
        </p:nvSpPr>
        <p:spPr>
          <a:xfrm>
            <a:off x="8269858" y="8600306"/>
            <a:ext cx="2199685" cy="19032"/>
          </a:xfrm>
          <a:prstGeom prst="line">
            <a:avLst/>
          </a:prstGeom>
          <a:ln w="38100" cap="flat">
            <a:solidFill>
              <a:srgbClr val="019D97"/>
            </a:solidFill>
            <a:prstDash val="solid"/>
            <a:headEnd type="none" w="sm" len="sm"/>
            <a:tailEnd type="arrow" w="med" len="sm"/>
          </a:ln>
        </p:spPr>
        <p:txBody>
          <a:bodyPr/>
          <a:lstStyle/>
          <a:p>
            <a:endParaRPr lang="en-PH"/>
          </a:p>
        </p:txBody>
      </p:sp>
      <p:sp>
        <p:nvSpPr>
          <p:cNvPr id="25" name="AutoShape 25"/>
          <p:cNvSpPr/>
          <p:nvPr/>
        </p:nvSpPr>
        <p:spPr>
          <a:xfrm>
            <a:off x="8269858" y="7997515"/>
            <a:ext cx="2199685" cy="19032"/>
          </a:xfrm>
          <a:prstGeom prst="line">
            <a:avLst/>
          </a:prstGeom>
          <a:ln w="38100" cap="flat">
            <a:solidFill>
              <a:srgbClr val="019D97"/>
            </a:solidFill>
            <a:prstDash val="solid"/>
            <a:headEnd type="none" w="sm" len="sm"/>
            <a:tailEnd type="arrow" w="med" len="sm"/>
          </a:ln>
        </p:spPr>
        <p:txBody>
          <a:bodyPr/>
          <a:lstStyle/>
          <a:p>
            <a:endParaRPr lang="en-PH"/>
          </a:p>
        </p:txBody>
      </p:sp>
      <p:sp>
        <p:nvSpPr>
          <p:cNvPr id="26" name="AutoShape 26"/>
          <p:cNvSpPr/>
          <p:nvPr/>
        </p:nvSpPr>
        <p:spPr>
          <a:xfrm>
            <a:off x="8269858" y="9220219"/>
            <a:ext cx="2199685" cy="19032"/>
          </a:xfrm>
          <a:prstGeom prst="line">
            <a:avLst/>
          </a:prstGeom>
          <a:ln w="38100" cap="flat">
            <a:solidFill>
              <a:srgbClr val="019D97"/>
            </a:solidFill>
            <a:prstDash val="solid"/>
            <a:headEnd type="none" w="sm" len="sm"/>
            <a:tailEnd type="arrow" w="med" len="sm"/>
          </a:ln>
        </p:spPr>
        <p:txBody>
          <a:bodyPr/>
          <a:lstStyle/>
          <a:p>
            <a:endParaRPr lang="en-PH"/>
          </a:p>
        </p:txBody>
      </p:sp>
      <p:sp>
        <p:nvSpPr>
          <p:cNvPr id="27" name="Freeform 27"/>
          <p:cNvSpPr/>
          <p:nvPr/>
        </p:nvSpPr>
        <p:spPr>
          <a:xfrm>
            <a:off x="10517333" y="7780454"/>
            <a:ext cx="301914" cy="453154"/>
          </a:xfrm>
          <a:custGeom>
            <a:avLst/>
            <a:gdLst/>
            <a:ahLst/>
            <a:cxnLst/>
            <a:rect l="l" t="t" r="r" b="b"/>
            <a:pathLst>
              <a:path w="301914" h="453154">
                <a:moveTo>
                  <a:pt x="0" y="0"/>
                </a:moveTo>
                <a:lnTo>
                  <a:pt x="301914" y="0"/>
                </a:lnTo>
                <a:lnTo>
                  <a:pt x="301914" y="453154"/>
                </a:lnTo>
                <a:lnTo>
                  <a:pt x="0" y="4531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28" name="TextBox 28"/>
          <p:cNvSpPr txBox="1"/>
          <p:nvPr/>
        </p:nvSpPr>
        <p:spPr>
          <a:xfrm>
            <a:off x="5890258" y="3203654"/>
            <a:ext cx="10978396" cy="495381"/>
          </a:xfrm>
          <a:prstGeom prst="rect">
            <a:avLst/>
          </a:prstGeom>
        </p:spPr>
        <p:txBody>
          <a:bodyPr lIns="0" tIns="0" rIns="0" bIns="0" rtlCol="0" anchor="t">
            <a:spAutoFit/>
          </a:bodyPr>
          <a:lstStyle/>
          <a:p>
            <a:pPr algn="ctr">
              <a:lnSpc>
                <a:spcPts val="4195"/>
              </a:lnSpc>
              <a:spcBef>
                <a:spcPct val="0"/>
              </a:spcBef>
            </a:pPr>
            <a:r>
              <a:rPr lang="en-US" sz="2996" b="1" i="1">
                <a:solidFill>
                  <a:srgbClr val="000000">
                    <a:alpha val="29804"/>
                  </a:srgbClr>
                </a:solidFill>
                <a:latin typeface="Open Sans Bold Italics"/>
                <a:ea typeface="Open Sans Bold Italics"/>
                <a:cs typeface="Open Sans Bold Italics"/>
                <a:sym typeface="Open Sans Bold Italics"/>
              </a:rPr>
              <a:t>Download</a:t>
            </a:r>
          </a:p>
        </p:txBody>
      </p:sp>
      <p:sp>
        <p:nvSpPr>
          <p:cNvPr id="29" name="TextBox 29"/>
          <p:cNvSpPr txBox="1"/>
          <p:nvPr/>
        </p:nvSpPr>
        <p:spPr>
          <a:xfrm>
            <a:off x="5890258" y="3737135"/>
            <a:ext cx="10978396" cy="495381"/>
          </a:xfrm>
          <a:prstGeom prst="rect">
            <a:avLst/>
          </a:prstGeom>
        </p:spPr>
        <p:txBody>
          <a:bodyPr lIns="0" tIns="0" rIns="0" bIns="0" rtlCol="0" anchor="t">
            <a:spAutoFit/>
          </a:bodyPr>
          <a:lstStyle/>
          <a:p>
            <a:pPr algn="ctr">
              <a:lnSpc>
                <a:spcPts val="4195"/>
              </a:lnSpc>
              <a:spcBef>
                <a:spcPct val="0"/>
              </a:spcBef>
            </a:pPr>
            <a:r>
              <a:rPr lang="en-US" sz="2996" b="1" i="1">
                <a:solidFill>
                  <a:srgbClr val="000000">
                    <a:alpha val="29804"/>
                  </a:srgbClr>
                </a:solidFill>
                <a:latin typeface="Open Sans Bold Italics"/>
                <a:ea typeface="Open Sans Bold Italics"/>
                <a:cs typeface="Open Sans Bold Italics"/>
                <a:sym typeface="Open Sans Bold Italics"/>
              </a:rPr>
              <a:t>On Demand</a:t>
            </a:r>
          </a:p>
        </p:txBody>
      </p:sp>
      <p:sp>
        <p:nvSpPr>
          <p:cNvPr id="30" name="TextBox 30"/>
          <p:cNvSpPr txBox="1"/>
          <p:nvPr/>
        </p:nvSpPr>
        <p:spPr>
          <a:xfrm>
            <a:off x="5890258" y="4491560"/>
            <a:ext cx="10978396" cy="495381"/>
          </a:xfrm>
          <a:prstGeom prst="rect">
            <a:avLst/>
          </a:prstGeom>
        </p:spPr>
        <p:txBody>
          <a:bodyPr lIns="0" tIns="0" rIns="0" bIns="0" rtlCol="0" anchor="t">
            <a:spAutoFit/>
          </a:bodyPr>
          <a:lstStyle/>
          <a:p>
            <a:pPr algn="l">
              <a:lnSpc>
                <a:spcPts val="4195"/>
              </a:lnSpc>
              <a:spcBef>
                <a:spcPct val="0"/>
              </a:spcBef>
            </a:pPr>
            <a:r>
              <a:rPr lang="en-US" sz="2996" b="1" i="1">
                <a:solidFill>
                  <a:srgbClr val="000000"/>
                </a:solidFill>
                <a:latin typeface="Open Sans Bold Italics"/>
                <a:ea typeface="Open Sans Bold Italics"/>
                <a:cs typeface="Open Sans Bold Italics"/>
                <a:sym typeface="Open Sans Bold Italics"/>
              </a:rPr>
              <a:t>Real-time</a:t>
            </a:r>
          </a:p>
        </p:txBody>
      </p:sp>
      <p:sp>
        <p:nvSpPr>
          <p:cNvPr id="31" name="TextBox 31"/>
          <p:cNvSpPr txBox="1"/>
          <p:nvPr/>
        </p:nvSpPr>
        <p:spPr>
          <a:xfrm>
            <a:off x="6076860" y="5091716"/>
            <a:ext cx="10697730" cy="2354580"/>
          </a:xfrm>
          <a:prstGeom prst="rect">
            <a:avLst/>
          </a:prstGeom>
        </p:spPr>
        <p:txBody>
          <a:bodyPr lIns="0" tIns="0" rIns="0" bIns="0" rtlCol="0" anchor="t">
            <a:spAutoFit/>
          </a:bodyPr>
          <a:lstStyle/>
          <a:p>
            <a:pPr algn="l">
              <a:lnSpc>
                <a:spcPts val="3780"/>
              </a:lnSpc>
            </a:pPr>
            <a:r>
              <a:rPr lang="en-US" sz="2100">
                <a:solidFill>
                  <a:srgbClr val="FFFFFF"/>
                </a:solidFill>
                <a:latin typeface="Poppins"/>
                <a:ea typeface="Poppins"/>
                <a:cs typeface="Poppins"/>
                <a:sym typeface="Poppins"/>
              </a:rPr>
              <a:t>As the bitstream content is generated, it is simultaneously transmitted.</a:t>
            </a:r>
          </a:p>
          <a:p>
            <a:pPr algn="l">
              <a:lnSpc>
                <a:spcPts val="3780"/>
              </a:lnSpc>
            </a:pPr>
            <a:endParaRPr lang="en-US" sz="2100">
              <a:solidFill>
                <a:srgbClr val="FFFFFF"/>
              </a:solidFill>
              <a:latin typeface="Poppins"/>
              <a:ea typeface="Poppins"/>
              <a:cs typeface="Poppins"/>
              <a:sym typeface="Poppins"/>
            </a:endParaRPr>
          </a:p>
          <a:p>
            <a:pPr algn="l">
              <a:lnSpc>
                <a:spcPts val="3780"/>
              </a:lnSpc>
            </a:pPr>
            <a:r>
              <a:rPr lang="en-US" sz="2100">
                <a:solidFill>
                  <a:srgbClr val="FFFFFF"/>
                </a:solidFill>
                <a:latin typeface="Poppins"/>
                <a:ea typeface="Poppins"/>
                <a:cs typeface="Poppins"/>
                <a:sym typeface="Poppins"/>
              </a:rPr>
              <a:t>Because many users might be watching the content at the same time, the media is first sent to lots of content provider servers, and then these servers send it to individual users.</a:t>
            </a:r>
          </a:p>
        </p:txBody>
      </p:sp>
      <p:sp>
        <p:nvSpPr>
          <p:cNvPr id="32" name="Freeform 32"/>
          <p:cNvSpPr/>
          <p:nvPr/>
        </p:nvSpPr>
        <p:spPr>
          <a:xfrm>
            <a:off x="10517333" y="8383245"/>
            <a:ext cx="301914" cy="453154"/>
          </a:xfrm>
          <a:custGeom>
            <a:avLst/>
            <a:gdLst/>
            <a:ahLst/>
            <a:cxnLst/>
            <a:rect l="l" t="t" r="r" b="b"/>
            <a:pathLst>
              <a:path w="301914" h="453154">
                <a:moveTo>
                  <a:pt x="0" y="0"/>
                </a:moveTo>
                <a:lnTo>
                  <a:pt x="301914" y="0"/>
                </a:lnTo>
                <a:lnTo>
                  <a:pt x="301914" y="453154"/>
                </a:lnTo>
                <a:lnTo>
                  <a:pt x="0" y="4531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33" name="Freeform 33"/>
          <p:cNvSpPr/>
          <p:nvPr/>
        </p:nvSpPr>
        <p:spPr>
          <a:xfrm>
            <a:off x="10517333" y="8922124"/>
            <a:ext cx="301914" cy="453154"/>
          </a:xfrm>
          <a:custGeom>
            <a:avLst/>
            <a:gdLst/>
            <a:ahLst/>
            <a:cxnLst/>
            <a:rect l="l" t="t" r="r" b="b"/>
            <a:pathLst>
              <a:path w="301914" h="453154">
                <a:moveTo>
                  <a:pt x="0" y="0"/>
                </a:moveTo>
                <a:lnTo>
                  <a:pt x="301914" y="0"/>
                </a:lnTo>
                <a:lnTo>
                  <a:pt x="301914" y="453154"/>
                </a:lnTo>
                <a:lnTo>
                  <a:pt x="0" y="4531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34" name="AutoShape 34"/>
          <p:cNvSpPr/>
          <p:nvPr/>
        </p:nvSpPr>
        <p:spPr>
          <a:xfrm>
            <a:off x="10867037" y="8600306"/>
            <a:ext cx="2199685" cy="19032"/>
          </a:xfrm>
          <a:prstGeom prst="line">
            <a:avLst/>
          </a:prstGeom>
          <a:ln w="38100" cap="flat">
            <a:solidFill>
              <a:srgbClr val="019D97"/>
            </a:solidFill>
            <a:prstDash val="solid"/>
            <a:headEnd type="none" w="sm" len="sm"/>
            <a:tailEnd type="arrow" w="med" len="sm"/>
          </a:ln>
        </p:spPr>
        <p:txBody>
          <a:bodyPr/>
          <a:lstStyle/>
          <a:p>
            <a:endParaRPr lang="en-PH"/>
          </a:p>
        </p:txBody>
      </p:sp>
      <p:sp>
        <p:nvSpPr>
          <p:cNvPr id="35" name="AutoShape 35"/>
          <p:cNvSpPr/>
          <p:nvPr/>
        </p:nvSpPr>
        <p:spPr>
          <a:xfrm>
            <a:off x="10867037" y="7997515"/>
            <a:ext cx="2199685" cy="19032"/>
          </a:xfrm>
          <a:prstGeom prst="line">
            <a:avLst/>
          </a:prstGeom>
          <a:ln w="38100" cap="flat">
            <a:solidFill>
              <a:srgbClr val="019D97"/>
            </a:solidFill>
            <a:prstDash val="solid"/>
            <a:headEnd type="none" w="sm" len="sm"/>
            <a:tailEnd type="arrow" w="med" len="sm"/>
          </a:ln>
        </p:spPr>
        <p:txBody>
          <a:bodyPr/>
          <a:lstStyle/>
          <a:p>
            <a:endParaRPr lang="en-PH"/>
          </a:p>
        </p:txBody>
      </p:sp>
      <p:sp>
        <p:nvSpPr>
          <p:cNvPr id="36" name="AutoShape 36"/>
          <p:cNvSpPr/>
          <p:nvPr/>
        </p:nvSpPr>
        <p:spPr>
          <a:xfrm>
            <a:off x="10867037" y="9220219"/>
            <a:ext cx="2199685" cy="19032"/>
          </a:xfrm>
          <a:prstGeom prst="line">
            <a:avLst/>
          </a:prstGeom>
          <a:ln w="38100" cap="flat">
            <a:solidFill>
              <a:srgbClr val="019D97"/>
            </a:solidFill>
            <a:prstDash val="solid"/>
            <a:headEnd type="none" w="sm" len="sm"/>
            <a:tailEnd type="arrow" w="med" len="sm"/>
          </a:ln>
        </p:spPr>
        <p:txBody>
          <a:bodyPr/>
          <a:lstStyle/>
          <a:p>
            <a:endParaRPr lang="en-PH"/>
          </a:p>
        </p:txBody>
      </p:sp>
      <p:sp>
        <p:nvSpPr>
          <p:cNvPr id="37" name="Freeform 37"/>
          <p:cNvSpPr/>
          <p:nvPr/>
        </p:nvSpPr>
        <p:spPr>
          <a:xfrm>
            <a:off x="13114512" y="7687431"/>
            <a:ext cx="570516" cy="556253"/>
          </a:xfrm>
          <a:custGeom>
            <a:avLst/>
            <a:gdLst/>
            <a:ahLst/>
            <a:cxnLst/>
            <a:rect l="l" t="t" r="r" b="b"/>
            <a:pathLst>
              <a:path w="570516" h="556253">
                <a:moveTo>
                  <a:pt x="0" y="0"/>
                </a:moveTo>
                <a:lnTo>
                  <a:pt x="570515" y="0"/>
                </a:lnTo>
                <a:lnTo>
                  <a:pt x="570515" y="556253"/>
                </a:lnTo>
                <a:lnTo>
                  <a:pt x="0" y="5562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PH"/>
          </a:p>
        </p:txBody>
      </p:sp>
      <p:sp>
        <p:nvSpPr>
          <p:cNvPr id="38" name="Freeform 38"/>
          <p:cNvSpPr/>
          <p:nvPr/>
        </p:nvSpPr>
        <p:spPr>
          <a:xfrm>
            <a:off x="13114512" y="8280146"/>
            <a:ext cx="570516" cy="556253"/>
          </a:xfrm>
          <a:custGeom>
            <a:avLst/>
            <a:gdLst/>
            <a:ahLst/>
            <a:cxnLst/>
            <a:rect l="l" t="t" r="r" b="b"/>
            <a:pathLst>
              <a:path w="570516" h="556253">
                <a:moveTo>
                  <a:pt x="0" y="0"/>
                </a:moveTo>
                <a:lnTo>
                  <a:pt x="570515" y="0"/>
                </a:lnTo>
                <a:lnTo>
                  <a:pt x="570515" y="556253"/>
                </a:lnTo>
                <a:lnTo>
                  <a:pt x="0" y="5562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PH"/>
          </a:p>
        </p:txBody>
      </p:sp>
      <p:sp>
        <p:nvSpPr>
          <p:cNvPr id="39" name="Freeform 39"/>
          <p:cNvSpPr/>
          <p:nvPr/>
        </p:nvSpPr>
        <p:spPr>
          <a:xfrm>
            <a:off x="13114512" y="8897421"/>
            <a:ext cx="570516" cy="556253"/>
          </a:xfrm>
          <a:custGeom>
            <a:avLst/>
            <a:gdLst/>
            <a:ahLst/>
            <a:cxnLst/>
            <a:rect l="l" t="t" r="r" b="b"/>
            <a:pathLst>
              <a:path w="570516" h="556253">
                <a:moveTo>
                  <a:pt x="0" y="0"/>
                </a:moveTo>
                <a:lnTo>
                  <a:pt x="570515" y="0"/>
                </a:lnTo>
                <a:lnTo>
                  <a:pt x="570515" y="556253"/>
                </a:lnTo>
                <a:lnTo>
                  <a:pt x="0" y="5562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PH"/>
          </a:p>
        </p:txBody>
      </p:sp>
      <p:sp>
        <p:nvSpPr>
          <p:cNvPr id="40" name="Freeform 40"/>
          <p:cNvSpPr/>
          <p:nvPr/>
        </p:nvSpPr>
        <p:spPr>
          <a:xfrm>
            <a:off x="16549835" y="9896183"/>
            <a:ext cx="274320" cy="274320"/>
          </a:xfrm>
          <a:custGeom>
            <a:avLst/>
            <a:gdLst/>
            <a:ahLst/>
            <a:cxnLst/>
            <a:rect l="l" t="t" r="r" b="b"/>
            <a:pathLst>
              <a:path w="274320" h="274320">
                <a:moveTo>
                  <a:pt x="0" y="0"/>
                </a:moveTo>
                <a:lnTo>
                  <a:pt x="274320" y="0"/>
                </a:lnTo>
                <a:lnTo>
                  <a:pt x="274320" y="274320"/>
                </a:lnTo>
                <a:lnTo>
                  <a:pt x="0" y="274320"/>
                </a:lnTo>
                <a:lnTo>
                  <a:pt x="0" y="0"/>
                </a:lnTo>
                <a:close/>
              </a:path>
            </a:pathLst>
          </a:custGeom>
          <a:blipFill>
            <a:blip r:embed="rId18">
              <a:alphaModFix amt="35000"/>
              <a:extLst>
                <a:ext uri="{96DAC541-7B7A-43D3-8B79-37D633B846F1}">
                  <asvg:svgBlip xmlns:asvg="http://schemas.microsoft.com/office/drawing/2016/SVG/main" r:embed="rId19"/>
                </a:ext>
              </a:extLst>
            </a:blip>
            <a:stretch>
              <a:fillRect/>
            </a:stretch>
          </a:blipFill>
        </p:spPr>
        <p:txBody>
          <a:bodyPr/>
          <a:lstStyle/>
          <a:p>
            <a:endParaRPr lang="en-PH"/>
          </a:p>
        </p:txBody>
      </p:sp>
      <p:sp>
        <p:nvSpPr>
          <p:cNvPr id="41" name="TextBox 41"/>
          <p:cNvSpPr txBox="1"/>
          <p:nvPr/>
        </p:nvSpPr>
        <p:spPr>
          <a:xfrm>
            <a:off x="16874207" y="9819983"/>
            <a:ext cx="4165611" cy="350503"/>
          </a:xfrm>
          <a:prstGeom prst="rect">
            <a:avLst/>
          </a:prstGeom>
        </p:spPr>
        <p:txBody>
          <a:bodyPr lIns="0" tIns="0" rIns="0" bIns="0" rtlCol="0" anchor="t">
            <a:spAutoFit/>
          </a:bodyPr>
          <a:lstStyle/>
          <a:p>
            <a:pPr algn="l">
              <a:lnSpc>
                <a:spcPts val="2700"/>
              </a:lnSpc>
            </a:pPr>
            <a:r>
              <a:rPr lang="en-US" sz="1800">
                <a:solidFill>
                  <a:srgbClr val="000000">
                    <a:alpha val="34902"/>
                  </a:srgbClr>
                </a:solidFill>
                <a:latin typeface="Poppins"/>
                <a:ea typeface="Poppins"/>
                <a:cs typeface="Poppins"/>
                <a:sym typeface="Poppins"/>
              </a:rPr>
              <a:t>james gan</a:t>
            </a:r>
          </a:p>
        </p:txBody>
      </p:sp>
      <p:sp>
        <p:nvSpPr>
          <p:cNvPr id="42" name="TextBox 42"/>
          <p:cNvSpPr txBox="1"/>
          <p:nvPr/>
        </p:nvSpPr>
        <p:spPr>
          <a:xfrm>
            <a:off x="624700" y="336422"/>
            <a:ext cx="8022453" cy="442020"/>
          </a:xfrm>
          <a:prstGeom prst="rect">
            <a:avLst/>
          </a:prstGeom>
        </p:spPr>
        <p:txBody>
          <a:bodyPr lIns="0" tIns="0" rIns="0" bIns="0" rtlCol="0" anchor="t">
            <a:spAutoFit/>
          </a:bodyPr>
          <a:lstStyle/>
          <a:p>
            <a:pPr marL="0" lvl="0" indent="0" algn="l">
              <a:lnSpc>
                <a:spcPts val="3297"/>
              </a:lnSpc>
              <a:spcBef>
                <a:spcPct val="0"/>
              </a:spcBef>
            </a:pPr>
            <a:r>
              <a:rPr lang="en-US" sz="2944" b="1" spc="-88">
                <a:solidFill>
                  <a:srgbClr val="FFFFFF"/>
                </a:solidFill>
                <a:latin typeface="Poppins Bold"/>
                <a:ea typeface="Poppins Bold"/>
                <a:cs typeface="Poppins Bold"/>
                <a:sym typeface="Poppins Bold"/>
              </a:rPr>
              <a:t>2.7 Internet-Based Applications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691934"/>
            <a:ext cx="622306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Term- Bit Rate </a:t>
            </a:r>
          </a:p>
        </p:txBody>
      </p:sp>
      <p:sp>
        <p:nvSpPr>
          <p:cNvPr id="8" name="AutoShape 8"/>
          <p:cNvSpPr/>
          <p:nvPr/>
        </p:nvSpPr>
        <p:spPr>
          <a:xfrm flipV="1">
            <a:off x="402282" y="2442821"/>
            <a:ext cx="4696976" cy="33338"/>
          </a:xfrm>
          <a:prstGeom prst="line">
            <a:avLst/>
          </a:prstGeom>
          <a:ln w="66675" cap="rnd">
            <a:solidFill>
              <a:srgbClr val="019D97"/>
            </a:solidFill>
            <a:prstDash val="solid"/>
            <a:headEnd type="none" w="sm" len="sm"/>
            <a:tailEnd type="oval" w="lg" len="lg"/>
          </a:ln>
        </p:spPr>
        <p:txBody>
          <a:bodyPr/>
          <a:lstStyle/>
          <a:p>
            <a:endParaRPr lang="en-PH"/>
          </a:p>
        </p:txBody>
      </p:sp>
      <p:sp>
        <p:nvSpPr>
          <p:cNvPr id="9" name="Freeform 9"/>
          <p:cNvSpPr/>
          <p:nvPr/>
        </p:nvSpPr>
        <p:spPr>
          <a:xfrm>
            <a:off x="459690" y="5075774"/>
            <a:ext cx="3078826" cy="3801020"/>
          </a:xfrm>
          <a:custGeom>
            <a:avLst/>
            <a:gdLst/>
            <a:ahLst/>
            <a:cxnLst/>
            <a:rect l="l" t="t" r="r" b="b"/>
            <a:pathLst>
              <a:path w="3078826" h="3801020">
                <a:moveTo>
                  <a:pt x="0" y="0"/>
                </a:moveTo>
                <a:lnTo>
                  <a:pt x="3078827" y="0"/>
                </a:lnTo>
                <a:lnTo>
                  <a:pt x="3078827" y="3801021"/>
                </a:lnTo>
                <a:lnTo>
                  <a:pt x="0" y="38010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0" name="Freeform 10"/>
          <p:cNvSpPr/>
          <p:nvPr/>
        </p:nvSpPr>
        <p:spPr>
          <a:xfrm>
            <a:off x="3782082" y="4099140"/>
            <a:ext cx="2304806" cy="1593197"/>
          </a:xfrm>
          <a:custGeom>
            <a:avLst/>
            <a:gdLst/>
            <a:ahLst/>
            <a:cxnLst/>
            <a:rect l="l" t="t" r="r" b="b"/>
            <a:pathLst>
              <a:path w="2304806" h="1593197">
                <a:moveTo>
                  <a:pt x="0" y="0"/>
                </a:moveTo>
                <a:lnTo>
                  <a:pt x="2304806" y="0"/>
                </a:lnTo>
                <a:lnTo>
                  <a:pt x="2304806" y="1593197"/>
                </a:lnTo>
                <a:lnTo>
                  <a:pt x="0" y="15931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1" name="AutoShape 11"/>
          <p:cNvSpPr/>
          <p:nvPr/>
        </p:nvSpPr>
        <p:spPr>
          <a:xfrm flipV="1">
            <a:off x="6625264" y="4601565"/>
            <a:ext cx="3361436" cy="0"/>
          </a:xfrm>
          <a:prstGeom prst="line">
            <a:avLst/>
          </a:prstGeom>
          <a:ln w="38100" cap="flat">
            <a:solidFill>
              <a:srgbClr val="019D97"/>
            </a:solidFill>
            <a:prstDash val="solid"/>
            <a:headEnd type="none" w="sm" len="sm"/>
            <a:tailEnd type="arrow" w="med" len="sm"/>
          </a:ln>
        </p:spPr>
        <p:txBody>
          <a:bodyPr/>
          <a:lstStyle/>
          <a:p>
            <a:endParaRPr lang="en-PH"/>
          </a:p>
        </p:txBody>
      </p:sp>
      <p:sp>
        <p:nvSpPr>
          <p:cNvPr id="12" name="Freeform 12"/>
          <p:cNvSpPr/>
          <p:nvPr/>
        </p:nvSpPr>
        <p:spPr>
          <a:xfrm>
            <a:off x="10682025" y="2841840"/>
            <a:ext cx="6354903" cy="4114800"/>
          </a:xfrm>
          <a:custGeom>
            <a:avLst/>
            <a:gdLst/>
            <a:ahLst/>
            <a:cxnLst/>
            <a:rect l="l" t="t" r="r" b="b"/>
            <a:pathLst>
              <a:path w="6354903" h="4114800">
                <a:moveTo>
                  <a:pt x="0" y="0"/>
                </a:moveTo>
                <a:lnTo>
                  <a:pt x="6354903" y="0"/>
                </a:lnTo>
                <a:lnTo>
                  <a:pt x="635490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13" name="TextBox 13"/>
          <p:cNvSpPr txBox="1"/>
          <p:nvPr/>
        </p:nvSpPr>
        <p:spPr>
          <a:xfrm>
            <a:off x="402046" y="2556090"/>
            <a:ext cx="15535980"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number of bits transmitted per second.</a:t>
            </a:r>
          </a:p>
        </p:txBody>
      </p:sp>
      <p:sp>
        <p:nvSpPr>
          <p:cNvPr id="14" name="TextBox 14"/>
          <p:cNvSpPr txBox="1"/>
          <p:nvPr/>
        </p:nvSpPr>
        <p:spPr>
          <a:xfrm>
            <a:off x="4513593" y="3685623"/>
            <a:ext cx="1171803" cy="413517"/>
          </a:xfrm>
          <a:prstGeom prst="rect">
            <a:avLst/>
          </a:prstGeom>
        </p:spPr>
        <p:txBody>
          <a:bodyPr lIns="0" tIns="0" rIns="0" bIns="0" rtlCol="0" anchor="t">
            <a:spAutoFit/>
          </a:bodyPr>
          <a:lstStyle/>
          <a:p>
            <a:pPr algn="ctr">
              <a:lnSpc>
                <a:spcPts val="3465"/>
              </a:lnSpc>
            </a:pPr>
            <a:r>
              <a:rPr lang="en-US" sz="2475" b="1">
                <a:solidFill>
                  <a:srgbClr val="000000"/>
                </a:solidFill>
                <a:latin typeface="Canva Sans Bold"/>
                <a:ea typeface="Canva Sans Bold"/>
                <a:cs typeface="Canva Sans Bold"/>
                <a:sym typeface="Canva Sans Bold"/>
              </a:rPr>
              <a:t>1Mb / s </a:t>
            </a:r>
          </a:p>
        </p:txBody>
      </p:sp>
      <p:sp>
        <p:nvSpPr>
          <p:cNvPr id="15" name="TextBox 15"/>
          <p:cNvSpPr txBox="1"/>
          <p:nvPr/>
        </p:nvSpPr>
        <p:spPr>
          <a:xfrm>
            <a:off x="6778937" y="4729983"/>
            <a:ext cx="3037980" cy="1290117"/>
          </a:xfrm>
          <a:prstGeom prst="rect">
            <a:avLst/>
          </a:prstGeom>
        </p:spPr>
        <p:txBody>
          <a:bodyPr lIns="0" tIns="0" rIns="0" bIns="0" rtlCol="0" anchor="t">
            <a:spAutoFit/>
          </a:bodyPr>
          <a:lstStyle/>
          <a:p>
            <a:pPr algn="ctr">
              <a:lnSpc>
                <a:spcPts val="3465"/>
              </a:lnSpc>
            </a:pPr>
            <a:r>
              <a:rPr lang="en-US" sz="2475" b="1">
                <a:solidFill>
                  <a:srgbClr val="000000"/>
                </a:solidFill>
                <a:latin typeface="Canva Sans Bold"/>
                <a:ea typeface="Canva Sans Bold"/>
                <a:cs typeface="Canva Sans Bold"/>
                <a:sym typeface="Canva Sans Bold"/>
              </a:rPr>
              <a:t>Bit rate has to be &gt; 1 Mb /s for a good viewing experience </a:t>
            </a:r>
          </a:p>
        </p:txBody>
      </p:sp>
      <p:sp>
        <p:nvSpPr>
          <p:cNvPr id="16" name="Freeform 16"/>
          <p:cNvSpPr/>
          <p:nvPr/>
        </p:nvSpPr>
        <p:spPr>
          <a:xfrm>
            <a:off x="12318943" y="3070440"/>
            <a:ext cx="2540229" cy="3136085"/>
          </a:xfrm>
          <a:custGeom>
            <a:avLst/>
            <a:gdLst/>
            <a:ahLst/>
            <a:cxnLst/>
            <a:rect l="l" t="t" r="r" b="b"/>
            <a:pathLst>
              <a:path w="2540229" h="3136085">
                <a:moveTo>
                  <a:pt x="0" y="0"/>
                </a:moveTo>
                <a:lnTo>
                  <a:pt x="2540229" y="0"/>
                </a:lnTo>
                <a:lnTo>
                  <a:pt x="2540229" y="3136085"/>
                </a:lnTo>
                <a:lnTo>
                  <a:pt x="0" y="3136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7" name="TextBox 17"/>
          <p:cNvSpPr txBox="1"/>
          <p:nvPr/>
        </p:nvSpPr>
        <p:spPr>
          <a:xfrm>
            <a:off x="624700" y="336422"/>
            <a:ext cx="8022453" cy="442020"/>
          </a:xfrm>
          <a:prstGeom prst="rect">
            <a:avLst/>
          </a:prstGeom>
        </p:spPr>
        <p:txBody>
          <a:bodyPr lIns="0" tIns="0" rIns="0" bIns="0" rtlCol="0" anchor="t">
            <a:spAutoFit/>
          </a:bodyPr>
          <a:lstStyle/>
          <a:p>
            <a:pPr marL="0" lvl="0" indent="0" algn="l">
              <a:lnSpc>
                <a:spcPts val="3297"/>
              </a:lnSpc>
              <a:spcBef>
                <a:spcPct val="0"/>
              </a:spcBef>
            </a:pPr>
            <a:r>
              <a:rPr lang="en-US" sz="2944" b="1" spc="-88">
                <a:solidFill>
                  <a:srgbClr val="FFFFFF"/>
                </a:solidFill>
                <a:latin typeface="Poppins Bold"/>
                <a:ea typeface="Poppins Bold"/>
                <a:cs typeface="Poppins Bold"/>
                <a:sym typeface="Poppins Bold"/>
              </a:rPr>
              <a:t>2.7 Internet-Based Applications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691934"/>
            <a:ext cx="622306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Term- Bit Rate </a:t>
            </a:r>
          </a:p>
        </p:txBody>
      </p:sp>
      <p:sp>
        <p:nvSpPr>
          <p:cNvPr id="8" name="AutoShape 8"/>
          <p:cNvSpPr/>
          <p:nvPr/>
        </p:nvSpPr>
        <p:spPr>
          <a:xfrm flipV="1">
            <a:off x="402282" y="2442821"/>
            <a:ext cx="4696976" cy="33338"/>
          </a:xfrm>
          <a:prstGeom prst="line">
            <a:avLst/>
          </a:prstGeom>
          <a:ln w="66675" cap="rnd">
            <a:solidFill>
              <a:srgbClr val="019D97"/>
            </a:solidFill>
            <a:prstDash val="solid"/>
            <a:headEnd type="none" w="sm" len="sm"/>
            <a:tailEnd type="oval" w="lg" len="lg"/>
          </a:ln>
        </p:spPr>
        <p:txBody>
          <a:bodyPr/>
          <a:lstStyle/>
          <a:p>
            <a:endParaRPr lang="en-PH"/>
          </a:p>
        </p:txBody>
      </p:sp>
      <p:sp>
        <p:nvSpPr>
          <p:cNvPr id="9" name="Freeform 9"/>
          <p:cNvSpPr/>
          <p:nvPr/>
        </p:nvSpPr>
        <p:spPr>
          <a:xfrm>
            <a:off x="2870915" y="3175215"/>
            <a:ext cx="11908333" cy="6963582"/>
          </a:xfrm>
          <a:custGeom>
            <a:avLst/>
            <a:gdLst/>
            <a:ahLst/>
            <a:cxnLst/>
            <a:rect l="l" t="t" r="r" b="b"/>
            <a:pathLst>
              <a:path w="11908333" h="6963582">
                <a:moveTo>
                  <a:pt x="0" y="0"/>
                </a:moveTo>
                <a:lnTo>
                  <a:pt x="11908333" y="0"/>
                </a:lnTo>
                <a:lnTo>
                  <a:pt x="11908333" y="6963582"/>
                </a:lnTo>
                <a:lnTo>
                  <a:pt x="0" y="6963582"/>
                </a:lnTo>
                <a:lnTo>
                  <a:pt x="0" y="0"/>
                </a:lnTo>
                <a:close/>
              </a:path>
            </a:pathLst>
          </a:custGeom>
          <a:blipFill>
            <a:blip r:embed="rId8"/>
            <a:stretch>
              <a:fillRect t="-2872"/>
            </a:stretch>
          </a:blipFill>
        </p:spPr>
        <p:txBody>
          <a:bodyPr/>
          <a:lstStyle/>
          <a:p>
            <a:endParaRPr lang="en-PH"/>
          </a:p>
        </p:txBody>
      </p:sp>
      <p:sp>
        <p:nvSpPr>
          <p:cNvPr id="10" name="TextBox 10"/>
          <p:cNvSpPr txBox="1"/>
          <p:nvPr/>
        </p:nvSpPr>
        <p:spPr>
          <a:xfrm>
            <a:off x="402046" y="2556090"/>
            <a:ext cx="15535980"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bit rate is limited by the bandwidth of the network connection. </a:t>
            </a:r>
          </a:p>
        </p:txBody>
      </p:sp>
      <p:sp>
        <p:nvSpPr>
          <p:cNvPr id="11" name="TextBox 11"/>
          <p:cNvSpPr txBox="1"/>
          <p:nvPr/>
        </p:nvSpPr>
        <p:spPr>
          <a:xfrm>
            <a:off x="624700" y="336422"/>
            <a:ext cx="8022453" cy="442020"/>
          </a:xfrm>
          <a:prstGeom prst="rect">
            <a:avLst/>
          </a:prstGeom>
        </p:spPr>
        <p:txBody>
          <a:bodyPr lIns="0" tIns="0" rIns="0" bIns="0" rtlCol="0" anchor="t">
            <a:spAutoFit/>
          </a:bodyPr>
          <a:lstStyle/>
          <a:p>
            <a:pPr marL="0" lvl="0" indent="0" algn="l">
              <a:lnSpc>
                <a:spcPts val="3297"/>
              </a:lnSpc>
              <a:spcBef>
                <a:spcPct val="0"/>
              </a:spcBef>
            </a:pPr>
            <a:r>
              <a:rPr lang="en-US" sz="2944" b="1" spc="-88">
                <a:solidFill>
                  <a:srgbClr val="FFFFFF"/>
                </a:solidFill>
                <a:latin typeface="Poppins Bold"/>
                <a:ea typeface="Poppins Bold"/>
                <a:cs typeface="Poppins Bold"/>
                <a:sym typeface="Poppins Bold"/>
              </a:rPr>
              <a:t>2.7 Internet-Based Applications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691934"/>
            <a:ext cx="622306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Term- Buffer</a:t>
            </a:r>
          </a:p>
        </p:txBody>
      </p:sp>
      <p:sp>
        <p:nvSpPr>
          <p:cNvPr id="8" name="AutoShape 8"/>
          <p:cNvSpPr/>
          <p:nvPr/>
        </p:nvSpPr>
        <p:spPr>
          <a:xfrm flipV="1">
            <a:off x="402282" y="2442821"/>
            <a:ext cx="4696976" cy="33338"/>
          </a:xfrm>
          <a:prstGeom prst="line">
            <a:avLst/>
          </a:prstGeom>
          <a:ln w="66675" cap="rnd">
            <a:solidFill>
              <a:srgbClr val="019D97"/>
            </a:solidFill>
            <a:prstDash val="solid"/>
            <a:headEnd type="none" w="sm" len="sm"/>
            <a:tailEnd type="oval" w="lg" len="lg"/>
          </a:ln>
        </p:spPr>
        <p:txBody>
          <a:bodyPr/>
          <a:lstStyle/>
          <a:p>
            <a:endParaRPr lang="en-PH"/>
          </a:p>
        </p:txBody>
      </p:sp>
      <p:grpSp>
        <p:nvGrpSpPr>
          <p:cNvPr id="9" name="Group 9"/>
          <p:cNvGrpSpPr/>
          <p:nvPr/>
        </p:nvGrpSpPr>
        <p:grpSpPr>
          <a:xfrm>
            <a:off x="5022380" y="5812630"/>
            <a:ext cx="8530400" cy="1667189"/>
            <a:chOff x="0" y="0"/>
            <a:chExt cx="2246690" cy="439095"/>
          </a:xfrm>
        </p:grpSpPr>
        <p:sp>
          <p:nvSpPr>
            <p:cNvPr id="10" name="Freeform 10"/>
            <p:cNvSpPr/>
            <p:nvPr/>
          </p:nvSpPr>
          <p:spPr>
            <a:xfrm>
              <a:off x="0" y="0"/>
              <a:ext cx="2246690" cy="439095"/>
            </a:xfrm>
            <a:custGeom>
              <a:avLst/>
              <a:gdLst/>
              <a:ahLst/>
              <a:cxnLst/>
              <a:rect l="l" t="t" r="r" b="b"/>
              <a:pathLst>
                <a:path w="2246690" h="439095">
                  <a:moveTo>
                    <a:pt x="0" y="0"/>
                  </a:moveTo>
                  <a:lnTo>
                    <a:pt x="2246690" y="0"/>
                  </a:lnTo>
                  <a:lnTo>
                    <a:pt x="2246690" y="439095"/>
                  </a:lnTo>
                  <a:lnTo>
                    <a:pt x="0" y="439095"/>
                  </a:lnTo>
                  <a:close/>
                </a:path>
              </a:pathLst>
            </a:custGeom>
            <a:solidFill>
              <a:srgbClr val="642EC7"/>
            </a:solidFill>
          </p:spPr>
          <p:txBody>
            <a:bodyPr/>
            <a:lstStyle/>
            <a:p>
              <a:endParaRPr lang="en-PH"/>
            </a:p>
          </p:txBody>
        </p:sp>
        <p:sp>
          <p:nvSpPr>
            <p:cNvPr id="11" name="TextBox 11"/>
            <p:cNvSpPr txBox="1"/>
            <p:nvPr/>
          </p:nvSpPr>
          <p:spPr>
            <a:xfrm>
              <a:off x="0" y="-28575"/>
              <a:ext cx="2246690" cy="467670"/>
            </a:xfrm>
            <a:prstGeom prst="rect">
              <a:avLst/>
            </a:prstGeom>
          </p:spPr>
          <p:txBody>
            <a:bodyPr lIns="50800" tIns="50800" rIns="50800" bIns="50800" rtlCol="0" anchor="ctr"/>
            <a:lstStyle/>
            <a:p>
              <a:pPr algn="ctr">
                <a:lnSpc>
                  <a:spcPts val="2595"/>
                </a:lnSpc>
              </a:pPr>
              <a:endParaRPr/>
            </a:p>
          </p:txBody>
        </p:sp>
      </p:grpSp>
      <p:sp>
        <p:nvSpPr>
          <p:cNvPr id="12" name="TextBox 12"/>
          <p:cNvSpPr txBox="1"/>
          <p:nvPr/>
        </p:nvSpPr>
        <p:spPr>
          <a:xfrm>
            <a:off x="402046" y="2556090"/>
            <a:ext cx="10080036" cy="21145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The stored media file that has not been played. </a:t>
            </a:r>
          </a:p>
          <a:p>
            <a:pPr algn="l">
              <a:lnSpc>
                <a:spcPts val="4200"/>
              </a:lnSpc>
            </a:pPr>
            <a:endParaRPr lang="en-US" sz="3000">
              <a:solidFill>
                <a:srgbClr val="000000"/>
              </a:solidFill>
              <a:latin typeface="Open Sans"/>
              <a:ea typeface="Open Sans"/>
              <a:cs typeface="Open Sans"/>
              <a:sym typeface="Open Sans"/>
            </a:endParaRPr>
          </a:p>
          <a:p>
            <a:pPr algn="l">
              <a:lnSpc>
                <a:spcPts val="4200"/>
              </a:lnSpc>
              <a:spcBef>
                <a:spcPct val="0"/>
              </a:spcBef>
            </a:pPr>
            <a:r>
              <a:rPr lang="en-US" sz="3000">
                <a:solidFill>
                  <a:srgbClr val="000000"/>
                </a:solidFill>
                <a:latin typeface="Open Sans"/>
                <a:ea typeface="Open Sans"/>
                <a:cs typeface="Open Sans"/>
                <a:sym typeface="Open Sans"/>
              </a:rPr>
              <a:t>It is essential to have a buffer size that is sufficiently large for it to never get filled. </a:t>
            </a:r>
          </a:p>
        </p:txBody>
      </p:sp>
      <p:sp>
        <p:nvSpPr>
          <p:cNvPr id="13" name="AutoShape 13"/>
          <p:cNvSpPr/>
          <p:nvPr/>
        </p:nvSpPr>
        <p:spPr>
          <a:xfrm>
            <a:off x="5971493" y="5812630"/>
            <a:ext cx="0" cy="1667189"/>
          </a:xfrm>
          <a:prstGeom prst="line">
            <a:avLst/>
          </a:prstGeom>
          <a:ln w="38100" cap="flat">
            <a:solidFill>
              <a:srgbClr val="FF1495"/>
            </a:solidFill>
            <a:prstDash val="solid"/>
            <a:headEnd type="diamond" w="lg" len="lg"/>
            <a:tailEnd type="diamond" w="lg" len="lg"/>
          </a:ln>
        </p:spPr>
        <p:txBody>
          <a:bodyPr/>
          <a:lstStyle/>
          <a:p>
            <a:endParaRPr lang="en-PH"/>
          </a:p>
        </p:txBody>
      </p:sp>
      <p:sp>
        <p:nvSpPr>
          <p:cNvPr id="14" name="AutoShape 14"/>
          <p:cNvSpPr/>
          <p:nvPr/>
        </p:nvSpPr>
        <p:spPr>
          <a:xfrm>
            <a:off x="12709491" y="5812630"/>
            <a:ext cx="0" cy="1667189"/>
          </a:xfrm>
          <a:prstGeom prst="line">
            <a:avLst/>
          </a:prstGeom>
          <a:ln w="38100" cap="flat">
            <a:solidFill>
              <a:srgbClr val="FF1495"/>
            </a:solidFill>
            <a:prstDash val="solid"/>
            <a:headEnd type="diamond" w="lg" len="lg"/>
            <a:tailEnd type="diamond" w="lg" len="lg"/>
          </a:ln>
        </p:spPr>
        <p:txBody>
          <a:bodyPr/>
          <a:lstStyle/>
          <a:p>
            <a:endParaRPr lang="en-PH"/>
          </a:p>
        </p:txBody>
      </p:sp>
      <p:sp>
        <p:nvSpPr>
          <p:cNvPr id="15" name="Freeform 15"/>
          <p:cNvSpPr/>
          <p:nvPr/>
        </p:nvSpPr>
        <p:spPr>
          <a:xfrm flipH="1">
            <a:off x="13038369" y="2410065"/>
            <a:ext cx="600376" cy="924950"/>
          </a:xfrm>
          <a:custGeom>
            <a:avLst/>
            <a:gdLst/>
            <a:ahLst/>
            <a:cxnLst/>
            <a:rect l="l" t="t" r="r" b="b"/>
            <a:pathLst>
              <a:path w="600376" h="924950">
                <a:moveTo>
                  <a:pt x="600376" y="0"/>
                </a:moveTo>
                <a:lnTo>
                  <a:pt x="0" y="0"/>
                </a:lnTo>
                <a:lnTo>
                  <a:pt x="0" y="924950"/>
                </a:lnTo>
                <a:lnTo>
                  <a:pt x="600376" y="924950"/>
                </a:lnTo>
                <a:lnTo>
                  <a:pt x="60037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6" name="AutoShape 16"/>
          <p:cNvSpPr/>
          <p:nvPr/>
        </p:nvSpPr>
        <p:spPr>
          <a:xfrm>
            <a:off x="12720052" y="2714223"/>
            <a:ext cx="506812" cy="0"/>
          </a:xfrm>
          <a:prstGeom prst="line">
            <a:avLst/>
          </a:prstGeom>
          <a:ln w="9525" cap="flat">
            <a:solidFill>
              <a:srgbClr val="019D97"/>
            </a:solidFill>
            <a:prstDash val="solid"/>
            <a:headEnd type="none" w="sm" len="sm"/>
            <a:tailEnd type="arrow" w="med" len="sm"/>
          </a:ln>
        </p:spPr>
        <p:txBody>
          <a:bodyPr/>
          <a:lstStyle/>
          <a:p>
            <a:endParaRPr lang="en-PH"/>
          </a:p>
        </p:txBody>
      </p:sp>
      <p:sp>
        <p:nvSpPr>
          <p:cNvPr id="17" name="Freeform 17"/>
          <p:cNvSpPr/>
          <p:nvPr/>
        </p:nvSpPr>
        <p:spPr>
          <a:xfrm>
            <a:off x="11129781" y="2566643"/>
            <a:ext cx="655153" cy="427488"/>
          </a:xfrm>
          <a:custGeom>
            <a:avLst/>
            <a:gdLst/>
            <a:ahLst/>
            <a:cxnLst/>
            <a:rect l="l" t="t" r="r" b="b"/>
            <a:pathLst>
              <a:path w="655153" h="427488">
                <a:moveTo>
                  <a:pt x="0" y="0"/>
                </a:moveTo>
                <a:lnTo>
                  <a:pt x="655154" y="0"/>
                </a:lnTo>
                <a:lnTo>
                  <a:pt x="655154" y="427488"/>
                </a:lnTo>
                <a:lnTo>
                  <a:pt x="0" y="4274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8" name="Freeform 18"/>
          <p:cNvSpPr/>
          <p:nvPr/>
        </p:nvSpPr>
        <p:spPr>
          <a:xfrm>
            <a:off x="11263264" y="2784026"/>
            <a:ext cx="386261" cy="383451"/>
          </a:xfrm>
          <a:custGeom>
            <a:avLst/>
            <a:gdLst/>
            <a:ahLst/>
            <a:cxnLst/>
            <a:rect l="l" t="t" r="r" b="b"/>
            <a:pathLst>
              <a:path w="386261" h="383451">
                <a:moveTo>
                  <a:pt x="0" y="0"/>
                </a:moveTo>
                <a:lnTo>
                  <a:pt x="386261" y="0"/>
                </a:lnTo>
                <a:lnTo>
                  <a:pt x="386261" y="383452"/>
                </a:lnTo>
                <a:lnTo>
                  <a:pt x="0" y="3834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19" name="AutoShape 19"/>
          <p:cNvSpPr/>
          <p:nvPr/>
        </p:nvSpPr>
        <p:spPr>
          <a:xfrm>
            <a:off x="11852351" y="2722698"/>
            <a:ext cx="424731" cy="0"/>
          </a:xfrm>
          <a:prstGeom prst="line">
            <a:avLst/>
          </a:prstGeom>
          <a:ln w="9525" cap="flat">
            <a:solidFill>
              <a:srgbClr val="019D97"/>
            </a:solidFill>
            <a:prstDash val="solid"/>
            <a:headEnd type="none" w="sm" len="sm"/>
            <a:tailEnd type="arrow" w="med" len="sm"/>
          </a:ln>
        </p:spPr>
        <p:txBody>
          <a:bodyPr/>
          <a:lstStyle/>
          <a:p>
            <a:endParaRPr lang="en-PH"/>
          </a:p>
        </p:txBody>
      </p:sp>
      <p:sp>
        <p:nvSpPr>
          <p:cNvPr id="20" name="Freeform 20"/>
          <p:cNvSpPr/>
          <p:nvPr/>
        </p:nvSpPr>
        <p:spPr>
          <a:xfrm>
            <a:off x="12297737" y="2842614"/>
            <a:ext cx="438575" cy="749118"/>
          </a:xfrm>
          <a:custGeom>
            <a:avLst/>
            <a:gdLst/>
            <a:ahLst/>
            <a:cxnLst/>
            <a:rect l="l" t="t" r="r" b="b"/>
            <a:pathLst>
              <a:path w="438575" h="749118">
                <a:moveTo>
                  <a:pt x="0" y="0"/>
                </a:moveTo>
                <a:lnTo>
                  <a:pt x="438574" y="0"/>
                </a:lnTo>
                <a:lnTo>
                  <a:pt x="438574" y="749118"/>
                </a:lnTo>
                <a:lnTo>
                  <a:pt x="0" y="74911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21" name="AutoShape 21"/>
          <p:cNvSpPr/>
          <p:nvPr/>
        </p:nvSpPr>
        <p:spPr>
          <a:xfrm>
            <a:off x="13638745" y="2708071"/>
            <a:ext cx="506812" cy="0"/>
          </a:xfrm>
          <a:prstGeom prst="line">
            <a:avLst/>
          </a:prstGeom>
          <a:ln w="9525" cap="flat">
            <a:solidFill>
              <a:srgbClr val="019D97"/>
            </a:solidFill>
            <a:prstDash val="solid"/>
            <a:headEnd type="none" w="sm" len="sm"/>
            <a:tailEnd type="arrow" w="med" len="sm"/>
          </a:ln>
        </p:spPr>
        <p:txBody>
          <a:bodyPr/>
          <a:lstStyle/>
          <a:p>
            <a:endParaRPr lang="en-PH"/>
          </a:p>
        </p:txBody>
      </p:sp>
      <p:sp>
        <p:nvSpPr>
          <p:cNvPr id="22" name="Freeform 22"/>
          <p:cNvSpPr/>
          <p:nvPr/>
        </p:nvSpPr>
        <p:spPr>
          <a:xfrm>
            <a:off x="14211182" y="2281320"/>
            <a:ext cx="1551313" cy="1287589"/>
          </a:xfrm>
          <a:custGeom>
            <a:avLst/>
            <a:gdLst/>
            <a:ahLst/>
            <a:cxnLst/>
            <a:rect l="l" t="t" r="r" b="b"/>
            <a:pathLst>
              <a:path w="1551313" h="1287589">
                <a:moveTo>
                  <a:pt x="0" y="0"/>
                </a:moveTo>
                <a:lnTo>
                  <a:pt x="1551313" y="0"/>
                </a:lnTo>
                <a:lnTo>
                  <a:pt x="1551313" y="1287590"/>
                </a:lnTo>
                <a:lnTo>
                  <a:pt x="0" y="1287590"/>
                </a:lnTo>
                <a:lnTo>
                  <a:pt x="0" y="0"/>
                </a:lnTo>
                <a:close/>
              </a:path>
            </a:pathLst>
          </a:custGeom>
          <a:blipFill>
            <a:blip r:embed="rId16"/>
            <a:stretch>
              <a:fillRect/>
            </a:stretch>
          </a:blipFill>
        </p:spPr>
        <p:txBody>
          <a:bodyPr/>
          <a:lstStyle/>
          <a:p>
            <a:endParaRPr lang="en-PH"/>
          </a:p>
        </p:txBody>
      </p:sp>
      <p:sp>
        <p:nvSpPr>
          <p:cNvPr id="23" name="Freeform 23"/>
          <p:cNvSpPr/>
          <p:nvPr/>
        </p:nvSpPr>
        <p:spPr>
          <a:xfrm>
            <a:off x="14408344" y="2341057"/>
            <a:ext cx="1156989" cy="826421"/>
          </a:xfrm>
          <a:custGeom>
            <a:avLst/>
            <a:gdLst/>
            <a:ahLst/>
            <a:cxnLst/>
            <a:rect l="l" t="t" r="r" b="b"/>
            <a:pathLst>
              <a:path w="1156989" h="826421">
                <a:moveTo>
                  <a:pt x="0" y="0"/>
                </a:moveTo>
                <a:lnTo>
                  <a:pt x="1156989" y="0"/>
                </a:lnTo>
                <a:lnTo>
                  <a:pt x="1156989" y="826421"/>
                </a:lnTo>
                <a:lnTo>
                  <a:pt x="0" y="826421"/>
                </a:lnTo>
                <a:lnTo>
                  <a:pt x="0" y="0"/>
                </a:lnTo>
                <a:close/>
              </a:path>
            </a:pathLst>
          </a:custGeom>
          <a:blipFill>
            <a:blip r:embed="rId17"/>
            <a:stretch>
              <a:fillRect/>
            </a:stretch>
          </a:blipFill>
        </p:spPr>
        <p:txBody>
          <a:bodyPr/>
          <a:lstStyle/>
          <a:p>
            <a:endParaRPr lang="en-PH"/>
          </a:p>
        </p:txBody>
      </p:sp>
      <p:sp>
        <p:nvSpPr>
          <p:cNvPr id="24" name="Freeform 24"/>
          <p:cNvSpPr/>
          <p:nvPr/>
        </p:nvSpPr>
        <p:spPr>
          <a:xfrm>
            <a:off x="12955746" y="2754267"/>
            <a:ext cx="682999" cy="900838"/>
          </a:xfrm>
          <a:custGeom>
            <a:avLst/>
            <a:gdLst/>
            <a:ahLst/>
            <a:cxnLst/>
            <a:rect l="l" t="t" r="r" b="b"/>
            <a:pathLst>
              <a:path w="682999" h="900838">
                <a:moveTo>
                  <a:pt x="0" y="0"/>
                </a:moveTo>
                <a:lnTo>
                  <a:pt x="682999" y="0"/>
                </a:lnTo>
                <a:lnTo>
                  <a:pt x="682999" y="900839"/>
                </a:lnTo>
                <a:lnTo>
                  <a:pt x="0" y="90083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PH"/>
          </a:p>
        </p:txBody>
      </p:sp>
      <p:sp>
        <p:nvSpPr>
          <p:cNvPr id="25" name="Freeform 25"/>
          <p:cNvSpPr/>
          <p:nvPr/>
        </p:nvSpPr>
        <p:spPr>
          <a:xfrm rot="7915007">
            <a:off x="12499917" y="4286265"/>
            <a:ext cx="1707702" cy="771381"/>
          </a:xfrm>
          <a:custGeom>
            <a:avLst/>
            <a:gdLst/>
            <a:ahLst/>
            <a:cxnLst/>
            <a:rect l="l" t="t" r="r" b="b"/>
            <a:pathLst>
              <a:path w="1707702" h="771381">
                <a:moveTo>
                  <a:pt x="0" y="0"/>
                </a:moveTo>
                <a:lnTo>
                  <a:pt x="1707702" y="0"/>
                </a:lnTo>
                <a:lnTo>
                  <a:pt x="1707702" y="771381"/>
                </a:lnTo>
                <a:lnTo>
                  <a:pt x="0" y="77138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PH"/>
          </a:p>
        </p:txBody>
      </p:sp>
      <p:sp>
        <p:nvSpPr>
          <p:cNvPr id="26" name="TextBox 26"/>
          <p:cNvSpPr txBox="1"/>
          <p:nvPr/>
        </p:nvSpPr>
        <p:spPr>
          <a:xfrm>
            <a:off x="12313996" y="2609119"/>
            <a:ext cx="406056" cy="200683"/>
          </a:xfrm>
          <a:prstGeom prst="rect">
            <a:avLst/>
          </a:prstGeom>
        </p:spPr>
        <p:txBody>
          <a:bodyPr lIns="0" tIns="0" rIns="0" bIns="0" rtlCol="0" anchor="t">
            <a:spAutoFit/>
          </a:bodyPr>
          <a:lstStyle/>
          <a:p>
            <a:pPr algn="ctr">
              <a:lnSpc>
                <a:spcPts val="825"/>
              </a:lnSpc>
            </a:pPr>
            <a:r>
              <a:rPr lang="en-US" sz="589" b="1" i="1">
                <a:solidFill>
                  <a:srgbClr val="000000"/>
                </a:solidFill>
                <a:latin typeface="Open Sans Bold Italics"/>
                <a:ea typeface="Open Sans Bold Italics"/>
                <a:cs typeface="Open Sans Bold Italics"/>
                <a:sym typeface="Open Sans Bold Italics"/>
              </a:rPr>
              <a:t>010101010</a:t>
            </a:r>
          </a:p>
          <a:p>
            <a:pPr algn="ctr">
              <a:lnSpc>
                <a:spcPts val="825"/>
              </a:lnSpc>
              <a:spcBef>
                <a:spcPct val="0"/>
              </a:spcBef>
            </a:pPr>
            <a:r>
              <a:rPr lang="en-US" sz="589" b="1" i="1">
                <a:solidFill>
                  <a:srgbClr val="000000"/>
                </a:solidFill>
                <a:latin typeface="Open Sans Bold Italics"/>
                <a:ea typeface="Open Sans Bold Italics"/>
                <a:cs typeface="Open Sans Bold Italics"/>
                <a:sym typeface="Open Sans Bold Italics"/>
              </a:rPr>
              <a:t>010010111</a:t>
            </a:r>
          </a:p>
        </p:txBody>
      </p:sp>
      <p:sp>
        <p:nvSpPr>
          <p:cNvPr id="27" name="TextBox 27"/>
          <p:cNvSpPr txBox="1"/>
          <p:nvPr/>
        </p:nvSpPr>
        <p:spPr>
          <a:xfrm>
            <a:off x="11653251" y="7863179"/>
            <a:ext cx="2112480" cy="953001"/>
          </a:xfrm>
          <a:prstGeom prst="rect">
            <a:avLst/>
          </a:prstGeom>
        </p:spPr>
        <p:txBody>
          <a:bodyPr lIns="0" tIns="0" rIns="0" bIns="0" rtlCol="0" anchor="t">
            <a:spAutoFit/>
          </a:bodyPr>
          <a:lstStyle/>
          <a:p>
            <a:pPr algn="ctr">
              <a:lnSpc>
                <a:spcPts val="1902"/>
              </a:lnSpc>
              <a:spcBef>
                <a:spcPct val="0"/>
              </a:spcBef>
            </a:pPr>
            <a:r>
              <a:rPr lang="en-US" sz="1359">
                <a:solidFill>
                  <a:srgbClr val="000000"/>
                </a:solidFill>
                <a:latin typeface="Open Sans"/>
                <a:ea typeface="Open Sans"/>
                <a:cs typeface="Open Sans"/>
                <a:sym typeface="Open Sans"/>
              </a:rPr>
              <a:t>Indicates the minimum amount of data in the buffer before it triggers a data addition process. </a:t>
            </a:r>
          </a:p>
        </p:txBody>
      </p:sp>
      <p:sp>
        <p:nvSpPr>
          <p:cNvPr id="28" name="TextBox 28"/>
          <p:cNvSpPr txBox="1"/>
          <p:nvPr/>
        </p:nvSpPr>
        <p:spPr>
          <a:xfrm>
            <a:off x="5029464" y="7546840"/>
            <a:ext cx="1808093" cy="256658"/>
          </a:xfrm>
          <a:prstGeom prst="rect">
            <a:avLst/>
          </a:prstGeom>
        </p:spPr>
        <p:txBody>
          <a:bodyPr lIns="0" tIns="0" rIns="0" bIns="0" rtlCol="0" anchor="t">
            <a:spAutoFit/>
          </a:bodyPr>
          <a:lstStyle/>
          <a:p>
            <a:pPr algn="ctr">
              <a:lnSpc>
                <a:spcPts val="2128"/>
              </a:lnSpc>
              <a:spcBef>
                <a:spcPct val="0"/>
              </a:spcBef>
            </a:pPr>
            <a:r>
              <a:rPr lang="en-US" sz="1520" b="1" i="1">
                <a:solidFill>
                  <a:srgbClr val="000000"/>
                </a:solidFill>
                <a:latin typeface="Open Sans Bold Italics"/>
                <a:ea typeface="Open Sans Bold Italics"/>
                <a:cs typeface="Open Sans Bold Italics"/>
                <a:sym typeface="Open Sans Bold Italics"/>
              </a:rPr>
              <a:t>High-water mark</a:t>
            </a:r>
          </a:p>
        </p:txBody>
      </p:sp>
      <p:sp>
        <p:nvSpPr>
          <p:cNvPr id="29" name="TextBox 29"/>
          <p:cNvSpPr txBox="1"/>
          <p:nvPr/>
        </p:nvSpPr>
        <p:spPr>
          <a:xfrm>
            <a:off x="11824494" y="7546840"/>
            <a:ext cx="1808093" cy="256658"/>
          </a:xfrm>
          <a:prstGeom prst="rect">
            <a:avLst/>
          </a:prstGeom>
        </p:spPr>
        <p:txBody>
          <a:bodyPr lIns="0" tIns="0" rIns="0" bIns="0" rtlCol="0" anchor="t">
            <a:spAutoFit/>
          </a:bodyPr>
          <a:lstStyle/>
          <a:p>
            <a:pPr algn="ctr">
              <a:lnSpc>
                <a:spcPts val="2128"/>
              </a:lnSpc>
              <a:spcBef>
                <a:spcPct val="0"/>
              </a:spcBef>
            </a:pPr>
            <a:r>
              <a:rPr lang="en-US" sz="1520" b="1" i="1">
                <a:solidFill>
                  <a:srgbClr val="000000"/>
                </a:solidFill>
                <a:latin typeface="Open Sans Bold Italics"/>
                <a:ea typeface="Open Sans Bold Italics"/>
                <a:cs typeface="Open Sans Bold Italics"/>
                <a:sym typeface="Open Sans Bold Italics"/>
              </a:rPr>
              <a:t>Low-water mark</a:t>
            </a:r>
          </a:p>
        </p:txBody>
      </p:sp>
      <p:sp>
        <p:nvSpPr>
          <p:cNvPr id="30" name="TextBox 30"/>
          <p:cNvSpPr txBox="1"/>
          <p:nvPr/>
        </p:nvSpPr>
        <p:spPr>
          <a:xfrm>
            <a:off x="4947099" y="7863179"/>
            <a:ext cx="1890458" cy="1194181"/>
          </a:xfrm>
          <a:prstGeom prst="rect">
            <a:avLst/>
          </a:prstGeom>
        </p:spPr>
        <p:txBody>
          <a:bodyPr lIns="0" tIns="0" rIns="0" bIns="0" rtlCol="0" anchor="t">
            <a:spAutoFit/>
          </a:bodyPr>
          <a:lstStyle/>
          <a:p>
            <a:pPr algn="ctr">
              <a:lnSpc>
                <a:spcPts val="1903"/>
              </a:lnSpc>
              <a:spcBef>
                <a:spcPct val="0"/>
              </a:spcBef>
            </a:pPr>
            <a:r>
              <a:rPr lang="en-US" sz="1359">
                <a:solidFill>
                  <a:srgbClr val="000000"/>
                </a:solidFill>
                <a:latin typeface="Open Sans"/>
                <a:ea typeface="Open Sans"/>
                <a:cs typeface="Open Sans"/>
                <a:sym typeface="Open Sans"/>
              </a:rPr>
              <a:t>Indicate the maximum amount of data the buffer can hold before it triggers a pause or data removal process. </a:t>
            </a:r>
          </a:p>
        </p:txBody>
      </p:sp>
      <p:sp>
        <p:nvSpPr>
          <p:cNvPr id="31" name="TextBox 31"/>
          <p:cNvSpPr txBox="1"/>
          <p:nvPr/>
        </p:nvSpPr>
        <p:spPr>
          <a:xfrm>
            <a:off x="624700" y="336422"/>
            <a:ext cx="8022453" cy="442020"/>
          </a:xfrm>
          <a:prstGeom prst="rect">
            <a:avLst/>
          </a:prstGeom>
        </p:spPr>
        <p:txBody>
          <a:bodyPr lIns="0" tIns="0" rIns="0" bIns="0" rtlCol="0" anchor="t">
            <a:spAutoFit/>
          </a:bodyPr>
          <a:lstStyle/>
          <a:p>
            <a:pPr marL="0" lvl="0" indent="0" algn="l">
              <a:lnSpc>
                <a:spcPts val="3297"/>
              </a:lnSpc>
              <a:spcBef>
                <a:spcPct val="0"/>
              </a:spcBef>
            </a:pPr>
            <a:r>
              <a:rPr lang="en-US" sz="2944" b="1" spc="-88">
                <a:solidFill>
                  <a:srgbClr val="FFFFFF"/>
                </a:solidFill>
                <a:latin typeface="Poppins Bold"/>
                <a:ea typeface="Poppins Bold"/>
                <a:cs typeface="Poppins Bold"/>
                <a:sym typeface="Poppins Bold"/>
              </a:rPr>
              <a:t>2.7 Internet-Based Applications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691934"/>
            <a:ext cx="622306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Term- Buffer</a:t>
            </a:r>
          </a:p>
        </p:txBody>
      </p:sp>
      <p:sp>
        <p:nvSpPr>
          <p:cNvPr id="8" name="AutoShape 8"/>
          <p:cNvSpPr/>
          <p:nvPr/>
        </p:nvSpPr>
        <p:spPr>
          <a:xfrm flipV="1">
            <a:off x="402282" y="2442821"/>
            <a:ext cx="4696976" cy="33338"/>
          </a:xfrm>
          <a:prstGeom prst="line">
            <a:avLst/>
          </a:prstGeom>
          <a:ln w="66675" cap="rnd">
            <a:solidFill>
              <a:srgbClr val="019D97"/>
            </a:solidFill>
            <a:prstDash val="solid"/>
            <a:headEnd type="none" w="sm" len="sm"/>
            <a:tailEnd type="oval" w="lg" len="lg"/>
          </a:ln>
        </p:spPr>
        <p:txBody>
          <a:bodyPr/>
          <a:lstStyle/>
          <a:p>
            <a:endParaRPr lang="en-PH"/>
          </a:p>
        </p:txBody>
      </p:sp>
      <p:grpSp>
        <p:nvGrpSpPr>
          <p:cNvPr id="9" name="Group 9"/>
          <p:cNvGrpSpPr/>
          <p:nvPr/>
        </p:nvGrpSpPr>
        <p:grpSpPr>
          <a:xfrm>
            <a:off x="3364725" y="4651590"/>
            <a:ext cx="11374974" cy="2223135"/>
            <a:chOff x="0" y="0"/>
            <a:chExt cx="2246690" cy="439095"/>
          </a:xfrm>
        </p:grpSpPr>
        <p:sp>
          <p:nvSpPr>
            <p:cNvPr id="10" name="Freeform 10"/>
            <p:cNvSpPr/>
            <p:nvPr/>
          </p:nvSpPr>
          <p:spPr>
            <a:xfrm>
              <a:off x="0" y="0"/>
              <a:ext cx="2246690" cy="439095"/>
            </a:xfrm>
            <a:custGeom>
              <a:avLst/>
              <a:gdLst/>
              <a:ahLst/>
              <a:cxnLst/>
              <a:rect l="l" t="t" r="r" b="b"/>
              <a:pathLst>
                <a:path w="2246690" h="439095">
                  <a:moveTo>
                    <a:pt x="0" y="0"/>
                  </a:moveTo>
                  <a:lnTo>
                    <a:pt x="2246690" y="0"/>
                  </a:lnTo>
                  <a:lnTo>
                    <a:pt x="2246690" y="439095"/>
                  </a:lnTo>
                  <a:lnTo>
                    <a:pt x="0" y="439095"/>
                  </a:lnTo>
                  <a:close/>
                </a:path>
              </a:pathLst>
            </a:custGeom>
            <a:solidFill>
              <a:srgbClr val="642EC7"/>
            </a:solidFill>
          </p:spPr>
          <p:txBody>
            <a:bodyPr/>
            <a:lstStyle/>
            <a:p>
              <a:endParaRPr lang="en-PH"/>
            </a:p>
          </p:txBody>
        </p:sp>
        <p:sp>
          <p:nvSpPr>
            <p:cNvPr id="11" name="TextBox 11"/>
            <p:cNvSpPr txBox="1"/>
            <p:nvPr/>
          </p:nvSpPr>
          <p:spPr>
            <a:xfrm>
              <a:off x="0" y="-28575"/>
              <a:ext cx="2246690" cy="467670"/>
            </a:xfrm>
            <a:prstGeom prst="rect">
              <a:avLst/>
            </a:prstGeom>
          </p:spPr>
          <p:txBody>
            <a:bodyPr lIns="50800" tIns="50800" rIns="50800" bIns="50800" rtlCol="0" anchor="ctr"/>
            <a:lstStyle/>
            <a:p>
              <a:pPr algn="ctr">
                <a:lnSpc>
                  <a:spcPts val="2595"/>
                </a:lnSpc>
              </a:pPr>
              <a:endParaRPr/>
            </a:p>
          </p:txBody>
        </p:sp>
      </p:grpSp>
      <p:sp>
        <p:nvSpPr>
          <p:cNvPr id="12" name="AutoShape 12"/>
          <p:cNvSpPr/>
          <p:nvPr/>
        </p:nvSpPr>
        <p:spPr>
          <a:xfrm>
            <a:off x="4630331" y="4651590"/>
            <a:ext cx="0" cy="2223135"/>
          </a:xfrm>
          <a:prstGeom prst="line">
            <a:avLst/>
          </a:prstGeom>
          <a:ln w="47625" cap="flat">
            <a:solidFill>
              <a:srgbClr val="FF1495"/>
            </a:solidFill>
            <a:prstDash val="solid"/>
            <a:headEnd type="diamond" w="lg" len="lg"/>
            <a:tailEnd type="diamond" w="lg" len="lg"/>
          </a:ln>
        </p:spPr>
        <p:txBody>
          <a:bodyPr/>
          <a:lstStyle/>
          <a:p>
            <a:endParaRPr lang="en-PH"/>
          </a:p>
        </p:txBody>
      </p:sp>
      <p:sp>
        <p:nvSpPr>
          <p:cNvPr id="13" name="AutoShape 13"/>
          <p:cNvSpPr/>
          <p:nvPr/>
        </p:nvSpPr>
        <p:spPr>
          <a:xfrm>
            <a:off x="13615203" y="4651590"/>
            <a:ext cx="0" cy="2223135"/>
          </a:xfrm>
          <a:prstGeom prst="line">
            <a:avLst/>
          </a:prstGeom>
          <a:ln w="47625" cap="flat">
            <a:solidFill>
              <a:srgbClr val="FF1495"/>
            </a:solidFill>
            <a:prstDash val="solid"/>
            <a:headEnd type="diamond" w="lg" len="lg"/>
            <a:tailEnd type="diamond" w="lg" len="lg"/>
          </a:ln>
        </p:spPr>
        <p:txBody>
          <a:bodyPr/>
          <a:lstStyle/>
          <a:p>
            <a:endParaRPr lang="en-PH"/>
          </a:p>
        </p:txBody>
      </p:sp>
      <p:sp>
        <p:nvSpPr>
          <p:cNvPr id="14" name="Freeform 14"/>
          <p:cNvSpPr/>
          <p:nvPr/>
        </p:nvSpPr>
        <p:spPr>
          <a:xfrm>
            <a:off x="4281176" y="4627936"/>
            <a:ext cx="2240912" cy="2240912"/>
          </a:xfrm>
          <a:custGeom>
            <a:avLst/>
            <a:gdLst/>
            <a:ahLst/>
            <a:cxnLst/>
            <a:rect l="l" t="t" r="r" b="b"/>
            <a:pathLst>
              <a:path w="2240912" h="2240912">
                <a:moveTo>
                  <a:pt x="0" y="0"/>
                </a:moveTo>
                <a:lnTo>
                  <a:pt x="2240912" y="0"/>
                </a:lnTo>
                <a:lnTo>
                  <a:pt x="2240912" y="2240912"/>
                </a:lnTo>
                <a:lnTo>
                  <a:pt x="0" y="22409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5" name="TextBox 15"/>
          <p:cNvSpPr txBox="1"/>
          <p:nvPr/>
        </p:nvSpPr>
        <p:spPr>
          <a:xfrm>
            <a:off x="402046" y="2556090"/>
            <a:ext cx="8794161"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stored media file that has not been played. </a:t>
            </a:r>
          </a:p>
        </p:txBody>
      </p:sp>
      <p:sp>
        <p:nvSpPr>
          <p:cNvPr id="16" name="TextBox 16"/>
          <p:cNvSpPr txBox="1"/>
          <p:nvPr/>
        </p:nvSpPr>
        <p:spPr>
          <a:xfrm>
            <a:off x="12206746" y="7408151"/>
            <a:ext cx="2816914" cy="1248561"/>
          </a:xfrm>
          <a:prstGeom prst="rect">
            <a:avLst/>
          </a:prstGeom>
        </p:spPr>
        <p:txBody>
          <a:bodyPr lIns="0" tIns="0" rIns="0" bIns="0" rtlCol="0" anchor="t">
            <a:spAutoFit/>
          </a:bodyPr>
          <a:lstStyle/>
          <a:p>
            <a:pPr algn="ctr">
              <a:lnSpc>
                <a:spcPts val="2537"/>
              </a:lnSpc>
              <a:spcBef>
                <a:spcPct val="0"/>
              </a:spcBef>
            </a:pPr>
            <a:r>
              <a:rPr lang="en-US" sz="1812">
                <a:solidFill>
                  <a:srgbClr val="000000"/>
                </a:solidFill>
                <a:latin typeface="Open Sans"/>
                <a:ea typeface="Open Sans"/>
                <a:cs typeface="Open Sans"/>
                <a:sym typeface="Open Sans"/>
              </a:rPr>
              <a:t>Indicates the minimum amount of data in the buffer before it triggers a data addition process. </a:t>
            </a:r>
          </a:p>
        </p:txBody>
      </p:sp>
      <p:sp>
        <p:nvSpPr>
          <p:cNvPr id="17" name="TextBox 17"/>
          <p:cNvSpPr txBox="1"/>
          <p:nvPr/>
        </p:nvSpPr>
        <p:spPr>
          <a:xfrm>
            <a:off x="3374171" y="6954573"/>
            <a:ext cx="2411025" cy="351765"/>
          </a:xfrm>
          <a:prstGeom prst="rect">
            <a:avLst/>
          </a:prstGeom>
        </p:spPr>
        <p:txBody>
          <a:bodyPr lIns="0" tIns="0" rIns="0" bIns="0" rtlCol="0" anchor="t">
            <a:spAutoFit/>
          </a:bodyPr>
          <a:lstStyle/>
          <a:p>
            <a:pPr algn="ctr">
              <a:lnSpc>
                <a:spcPts val="2838"/>
              </a:lnSpc>
              <a:spcBef>
                <a:spcPct val="0"/>
              </a:spcBef>
            </a:pPr>
            <a:r>
              <a:rPr lang="en-US" sz="2027" b="1" i="1">
                <a:solidFill>
                  <a:srgbClr val="000000"/>
                </a:solidFill>
                <a:latin typeface="Open Sans Bold Italics"/>
                <a:ea typeface="Open Sans Bold Italics"/>
                <a:cs typeface="Open Sans Bold Italics"/>
                <a:sym typeface="Open Sans Bold Italics"/>
              </a:rPr>
              <a:t>High-water mark</a:t>
            </a:r>
          </a:p>
        </p:txBody>
      </p:sp>
      <p:sp>
        <p:nvSpPr>
          <p:cNvPr id="18" name="TextBox 18"/>
          <p:cNvSpPr txBox="1"/>
          <p:nvPr/>
        </p:nvSpPr>
        <p:spPr>
          <a:xfrm>
            <a:off x="12435093" y="6954573"/>
            <a:ext cx="2411025" cy="351765"/>
          </a:xfrm>
          <a:prstGeom prst="rect">
            <a:avLst/>
          </a:prstGeom>
        </p:spPr>
        <p:txBody>
          <a:bodyPr lIns="0" tIns="0" rIns="0" bIns="0" rtlCol="0" anchor="t">
            <a:spAutoFit/>
          </a:bodyPr>
          <a:lstStyle/>
          <a:p>
            <a:pPr algn="ctr">
              <a:lnSpc>
                <a:spcPts val="2838"/>
              </a:lnSpc>
              <a:spcBef>
                <a:spcPct val="0"/>
              </a:spcBef>
            </a:pPr>
            <a:r>
              <a:rPr lang="en-US" sz="2027" b="1" i="1">
                <a:solidFill>
                  <a:srgbClr val="000000"/>
                </a:solidFill>
                <a:latin typeface="Open Sans Bold Italics"/>
                <a:ea typeface="Open Sans Bold Italics"/>
                <a:cs typeface="Open Sans Bold Italics"/>
                <a:sym typeface="Open Sans Bold Italics"/>
              </a:rPr>
              <a:t>Low-water mark</a:t>
            </a:r>
          </a:p>
        </p:txBody>
      </p:sp>
      <p:sp>
        <p:nvSpPr>
          <p:cNvPr id="19" name="TextBox 19"/>
          <p:cNvSpPr txBox="1"/>
          <p:nvPr/>
        </p:nvSpPr>
        <p:spPr>
          <a:xfrm>
            <a:off x="3264340" y="7408151"/>
            <a:ext cx="2520856" cy="1570166"/>
          </a:xfrm>
          <a:prstGeom prst="rect">
            <a:avLst/>
          </a:prstGeom>
        </p:spPr>
        <p:txBody>
          <a:bodyPr lIns="0" tIns="0" rIns="0" bIns="0" rtlCol="0" anchor="t">
            <a:spAutoFit/>
          </a:bodyPr>
          <a:lstStyle/>
          <a:p>
            <a:pPr algn="ctr">
              <a:lnSpc>
                <a:spcPts val="2538"/>
              </a:lnSpc>
              <a:spcBef>
                <a:spcPct val="0"/>
              </a:spcBef>
            </a:pPr>
            <a:r>
              <a:rPr lang="en-US" sz="1813">
                <a:solidFill>
                  <a:srgbClr val="000000"/>
                </a:solidFill>
                <a:latin typeface="Open Sans"/>
                <a:ea typeface="Open Sans"/>
                <a:cs typeface="Open Sans"/>
                <a:sym typeface="Open Sans"/>
              </a:rPr>
              <a:t>Indicate the maximum amount of data the buffer can hold before it triggers a pause or data removal process. </a:t>
            </a:r>
          </a:p>
        </p:txBody>
      </p:sp>
      <p:sp>
        <p:nvSpPr>
          <p:cNvPr id="20" name="Freeform 20"/>
          <p:cNvSpPr/>
          <p:nvPr/>
        </p:nvSpPr>
        <p:spPr>
          <a:xfrm>
            <a:off x="6712588" y="4619048"/>
            <a:ext cx="2240912" cy="2240912"/>
          </a:xfrm>
          <a:custGeom>
            <a:avLst/>
            <a:gdLst/>
            <a:ahLst/>
            <a:cxnLst/>
            <a:rect l="l" t="t" r="r" b="b"/>
            <a:pathLst>
              <a:path w="2240912" h="2240912">
                <a:moveTo>
                  <a:pt x="0" y="0"/>
                </a:moveTo>
                <a:lnTo>
                  <a:pt x="2240912" y="0"/>
                </a:lnTo>
                <a:lnTo>
                  <a:pt x="2240912" y="2240912"/>
                </a:lnTo>
                <a:lnTo>
                  <a:pt x="0" y="22409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21" name="Freeform 21"/>
          <p:cNvSpPr/>
          <p:nvPr/>
        </p:nvSpPr>
        <p:spPr>
          <a:xfrm>
            <a:off x="9144000" y="4642701"/>
            <a:ext cx="2240912" cy="2240912"/>
          </a:xfrm>
          <a:custGeom>
            <a:avLst/>
            <a:gdLst/>
            <a:ahLst/>
            <a:cxnLst/>
            <a:rect l="l" t="t" r="r" b="b"/>
            <a:pathLst>
              <a:path w="2240912" h="2240912">
                <a:moveTo>
                  <a:pt x="0" y="0"/>
                </a:moveTo>
                <a:lnTo>
                  <a:pt x="2240912" y="0"/>
                </a:lnTo>
                <a:lnTo>
                  <a:pt x="2240912" y="2240912"/>
                </a:lnTo>
                <a:lnTo>
                  <a:pt x="0" y="22409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22" name="Freeform 22"/>
          <p:cNvSpPr/>
          <p:nvPr/>
        </p:nvSpPr>
        <p:spPr>
          <a:xfrm>
            <a:off x="11574790" y="4619048"/>
            <a:ext cx="2240912" cy="2240912"/>
          </a:xfrm>
          <a:custGeom>
            <a:avLst/>
            <a:gdLst/>
            <a:ahLst/>
            <a:cxnLst/>
            <a:rect l="l" t="t" r="r" b="b"/>
            <a:pathLst>
              <a:path w="2240912" h="2240912">
                <a:moveTo>
                  <a:pt x="0" y="0"/>
                </a:moveTo>
                <a:lnTo>
                  <a:pt x="2240912" y="0"/>
                </a:lnTo>
                <a:lnTo>
                  <a:pt x="2240912" y="2240912"/>
                </a:lnTo>
                <a:lnTo>
                  <a:pt x="0" y="22409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23" name="Freeform 23"/>
          <p:cNvSpPr/>
          <p:nvPr/>
        </p:nvSpPr>
        <p:spPr>
          <a:xfrm>
            <a:off x="13943816" y="4619048"/>
            <a:ext cx="729872" cy="2240912"/>
          </a:xfrm>
          <a:custGeom>
            <a:avLst/>
            <a:gdLst/>
            <a:ahLst/>
            <a:cxnLst/>
            <a:rect l="l" t="t" r="r" b="b"/>
            <a:pathLst>
              <a:path w="729872" h="2240912">
                <a:moveTo>
                  <a:pt x="0" y="0"/>
                </a:moveTo>
                <a:lnTo>
                  <a:pt x="729872" y="0"/>
                </a:lnTo>
                <a:lnTo>
                  <a:pt x="729872" y="2240912"/>
                </a:lnTo>
                <a:lnTo>
                  <a:pt x="0" y="2240912"/>
                </a:lnTo>
                <a:lnTo>
                  <a:pt x="0" y="0"/>
                </a:lnTo>
                <a:close/>
              </a:path>
            </a:pathLst>
          </a:custGeom>
          <a:blipFill>
            <a:blip r:embed="rId8">
              <a:extLst>
                <a:ext uri="{96DAC541-7B7A-43D3-8B79-37D633B846F1}">
                  <asvg:svgBlip xmlns:asvg="http://schemas.microsoft.com/office/drawing/2016/SVG/main" r:embed="rId9"/>
                </a:ext>
              </a:extLst>
            </a:blip>
            <a:stretch>
              <a:fillRect r="-207027"/>
            </a:stretch>
          </a:blipFill>
        </p:spPr>
        <p:txBody>
          <a:bodyPr/>
          <a:lstStyle/>
          <a:p>
            <a:endParaRPr lang="en-PH"/>
          </a:p>
        </p:txBody>
      </p:sp>
      <p:sp>
        <p:nvSpPr>
          <p:cNvPr id="24" name="TextBox 24"/>
          <p:cNvSpPr txBox="1"/>
          <p:nvPr/>
        </p:nvSpPr>
        <p:spPr>
          <a:xfrm>
            <a:off x="624700" y="336422"/>
            <a:ext cx="8022453" cy="442020"/>
          </a:xfrm>
          <a:prstGeom prst="rect">
            <a:avLst/>
          </a:prstGeom>
        </p:spPr>
        <p:txBody>
          <a:bodyPr lIns="0" tIns="0" rIns="0" bIns="0" rtlCol="0" anchor="t">
            <a:spAutoFit/>
          </a:bodyPr>
          <a:lstStyle/>
          <a:p>
            <a:pPr marL="0" lvl="0" indent="0" algn="l">
              <a:lnSpc>
                <a:spcPts val="3297"/>
              </a:lnSpc>
              <a:spcBef>
                <a:spcPct val="0"/>
              </a:spcBef>
            </a:pPr>
            <a:r>
              <a:rPr lang="en-US" sz="2944" b="1" spc="-88">
                <a:solidFill>
                  <a:srgbClr val="FFFFFF"/>
                </a:solidFill>
                <a:latin typeface="Poppins Bold"/>
                <a:ea typeface="Poppins Bold"/>
                <a:cs typeface="Poppins Bold"/>
                <a:sym typeface="Poppins Bold"/>
              </a:rPr>
              <a:t>2.7 Internet-Based Applications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691934"/>
            <a:ext cx="622306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Term- Buffer</a:t>
            </a:r>
          </a:p>
        </p:txBody>
      </p:sp>
      <p:sp>
        <p:nvSpPr>
          <p:cNvPr id="8" name="AutoShape 8"/>
          <p:cNvSpPr/>
          <p:nvPr/>
        </p:nvSpPr>
        <p:spPr>
          <a:xfrm flipV="1">
            <a:off x="402282" y="2442821"/>
            <a:ext cx="4696976" cy="33338"/>
          </a:xfrm>
          <a:prstGeom prst="line">
            <a:avLst/>
          </a:prstGeom>
          <a:ln w="66675" cap="rnd">
            <a:solidFill>
              <a:srgbClr val="019D97"/>
            </a:solidFill>
            <a:prstDash val="solid"/>
            <a:headEnd type="none" w="sm" len="sm"/>
            <a:tailEnd type="oval" w="lg" len="lg"/>
          </a:ln>
        </p:spPr>
        <p:txBody>
          <a:bodyPr/>
          <a:lstStyle/>
          <a:p>
            <a:endParaRPr lang="en-PH"/>
          </a:p>
        </p:txBody>
      </p:sp>
      <p:grpSp>
        <p:nvGrpSpPr>
          <p:cNvPr id="9" name="Group 9"/>
          <p:cNvGrpSpPr/>
          <p:nvPr/>
        </p:nvGrpSpPr>
        <p:grpSpPr>
          <a:xfrm>
            <a:off x="3364725" y="4651590"/>
            <a:ext cx="11374974" cy="2223135"/>
            <a:chOff x="0" y="0"/>
            <a:chExt cx="2246690" cy="439095"/>
          </a:xfrm>
        </p:grpSpPr>
        <p:sp>
          <p:nvSpPr>
            <p:cNvPr id="10" name="Freeform 10"/>
            <p:cNvSpPr/>
            <p:nvPr/>
          </p:nvSpPr>
          <p:spPr>
            <a:xfrm>
              <a:off x="0" y="0"/>
              <a:ext cx="2246690" cy="439095"/>
            </a:xfrm>
            <a:custGeom>
              <a:avLst/>
              <a:gdLst/>
              <a:ahLst/>
              <a:cxnLst/>
              <a:rect l="l" t="t" r="r" b="b"/>
              <a:pathLst>
                <a:path w="2246690" h="439095">
                  <a:moveTo>
                    <a:pt x="0" y="0"/>
                  </a:moveTo>
                  <a:lnTo>
                    <a:pt x="2246690" y="0"/>
                  </a:lnTo>
                  <a:lnTo>
                    <a:pt x="2246690" y="439095"/>
                  </a:lnTo>
                  <a:lnTo>
                    <a:pt x="0" y="439095"/>
                  </a:lnTo>
                  <a:close/>
                </a:path>
              </a:pathLst>
            </a:custGeom>
            <a:solidFill>
              <a:srgbClr val="642EC7"/>
            </a:solidFill>
          </p:spPr>
          <p:txBody>
            <a:bodyPr/>
            <a:lstStyle/>
            <a:p>
              <a:endParaRPr lang="en-PH"/>
            </a:p>
          </p:txBody>
        </p:sp>
        <p:sp>
          <p:nvSpPr>
            <p:cNvPr id="11" name="TextBox 11"/>
            <p:cNvSpPr txBox="1"/>
            <p:nvPr/>
          </p:nvSpPr>
          <p:spPr>
            <a:xfrm>
              <a:off x="0" y="-28575"/>
              <a:ext cx="2246690" cy="467670"/>
            </a:xfrm>
            <a:prstGeom prst="rect">
              <a:avLst/>
            </a:prstGeom>
          </p:spPr>
          <p:txBody>
            <a:bodyPr lIns="50800" tIns="50800" rIns="50800" bIns="50800" rtlCol="0" anchor="ctr"/>
            <a:lstStyle/>
            <a:p>
              <a:pPr algn="ctr">
                <a:lnSpc>
                  <a:spcPts val="2595"/>
                </a:lnSpc>
              </a:pPr>
              <a:endParaRPr/>
            </a:p>
          </p:txBody>
        </p:sp>
      </p:grpSp>
      <p:sp>
        <p:nvSpPr>
          <p:cNvPr id="12" name="AutoShape 12"/>
          <p:cNvSpPr/>
          <p:nvPr/>
        </p:nvSpPr>
        <p:spPr>
          <a:xfrm>
            <a:off x="4630331" y="4651590"/>
            <a:ext cx="0" cy="2223135"/>
          </a:xfrm>
          <a:prstGeom prst="line">
            <a:avLst/>
          </a:prstGeom>
          <a:ln w="47625" cap="flat">
            <a:solidFill>
              <a:srgbClr val="FF1495"/>
            </a:solidFill>
            <a:prstDash val="solid"/>
            <a:headEnd type="diamond" w="lg" len="lg"/>
            <a:tailEnd type="diamond" w="lg" len="lg"/>
          </a:ln>
        </p:spPr>
        <p:txBody>
          <a:bodyPr/>
          <a:lstStyle/>
          <a:p>
            <a:endParaRPr lang="en-PH"/>
          </a:p>
        </p:txBody>
      </p:sp>
      <p:sp>
        <p:nvSpPr>
          <p:cNvPr id="13" name="AutoShape 13"/>
          <p:cNvSpPr/>
          <p:nvPr/>
        </p:nvSpPr>
        <p:spPr>
          <a:xfrm>
            <a:off x="13615203" y="4651590"/>
            <a:ext cx="0" cy="2223135"/>
          </a:xfrm>
          <a:prstGeom prst="line">
            <a:avLst/>
          </a:prstGeom>
          <a:ln w="47625" cap="flat">
            <a:solidFill>
              <a:srgbClr val="FF1495"/>
            </a:solidFill>
            <a:prstDash val="solid"/>
            <a:headEnd type="diamond" w="lg" len="lg"/>
            <a:tailEnd type="diamond" w="lg" len="lg"/>
          </a:ln>
        </p:spPr>
        <p:txBody>
          <a:bodyPr/>
          <a:lstStyle/>
          <a:p>
            <a:endParaRPr lang="en-PH"/>
          </a:p>
        </p:txBody>
      </p:sp>
      <p:sp>
        <p:nvSpPr>
          <p:cNvPr id="14" name="TextBox 14"/>
          <p:cNvSpPr txBox="1"/>
          <p:nvPr/>
        </p:nvSpPr>
        <p:spPr>
          <a:xfrm>
            <a:off x="402046" y="2556090"/>
            <a:ext cx="14901648"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media player continuously monitors how full the buffer is and controls the bit rate in relation to the defined high-and low-water marks. </a:t>
            </a:r>
          </a:p>
        </p:txBody>
      </p:sp>
      <p:sp>
        <p:nvSpPr>
          <p:cNvPr id="15" name="TextBox 15"/>
          <p:cNvSpPr txBox="1"/>
          <p:nvPr/>
        </p:nvSpPr>
        <p:spPr>
          <a:xfrm>
            <a:off x="12206746" y="7408151"/>
            <a:ext cx="2816914" cy="1248561"/>
          </a:xfrm>
          <a:prstGeom prst="rect">
            <a:avLst/>
          </a:prstGeom>
        </p:spPr>
        <p:txBody>
          <a:bodyPr lIns="0" tIns="0" rIns="0" bIns="0" rtlCol="0" anchor="t">
            <a:spAutoFit/>
          </a:bodyPr>
          <a:lstStyle/>
          <a:p>
            <a:pPr algn="ctr">
              <a:lnSpc>
                <a:spcPts val="2537"/>
              </a:lnSpc>
              <a:spcBef>
                <a:spcPct val="0"/>
              </a:spcBef>
            </a:pPr>
            <a:r>
              <a:rPr lang="en-US" sz="1812">
                <a:solidFill>
                  <a:srgbClr val="000000"/>
                </a:solidFill>
                <a:latin typeface="Open Sans"/>
                <a:ea typeface="Open Sans"/>
                <a:cs typeface="Open Sans"/>
                <a:sym typeface="Open Sans"/>
              </a:rPr>
              <a:t>Indicates the minimum amount of data in the buffer before it triggers a data addition process. </a:t>
            </a:r>
          </a:p>
        </p:txBody>
      </p:sp>
      <p:sp>
        <p:nvSpPr>
          <p:cNvPr id="16" name="TextBox 16"/>
          <p:cNvSpPr txBox="1"/>
          <p:nvPr/>
        </p:nvSpPr>
        <p:spPr>
          <a:xfrm>
            <a:off x="3374171" y="6954573"/>
            <a:ext cx="2411025" cy="351765"/>
          </a:xfrm>
          <a:prstGeom prst="rect">
            <a:avLst/>
          </a:prstGeom>
        </p:spPr>
        <p:txBody>
          <a:bodyPr lIns="0" tIns="0" rIns="0" bIns="0" rtlCol="0" anchor="t">
            <a:spAutoFit/>
          </a:bodyPr>
          <a:lstStyle/>
          <a:p>
            <a:pPr algn="ctr">
              <a:lnSpc>
                <a:spcPts val="2838"/>
              </a:lnSpc>
              <a:spcBef>
                <a:spcPct val="0"/>
              </a:spcBef>
            </a:pPr>
            <a:r>
              <a:rPr lang="en-US" sz="2027" b="1" i="1">
                <a:solidFill>
                  <a:srgbClr val="000000"/>
                </a:solidFill>
                <a:latin typeface="Open Sans Bold Italics"/>
                <a:ea typeface="Open Sans Bold Italics"/>
                <a:cs typeface="Open Sans Bold Italics"/>
                <a:sym typeface="Open Sans Bold Italics"/>
              </a:rPr>
              <a:t>High-water mark</a:t>
            </a:r>
          </a:p>
        </p:txBody>
      </p:sp>
      <p:sp>
        <p:nvSpPr>
          <p:cNvPr id="17" name="TextBox 17"/>
          <p:cNvSpPr txBox="1"/>
          <p:nvPr/>
        </p:nvSpPr>
        <p:spPr>
          <a:xfrm>
            <a:off x="12435093" y="6954573"/>
            <a:ext cx="2411025" cy="351765"/>
          </a:xfrm>
          <a:prstGeom prst="rect">
            <a:avLst/>
          </a:prstGeom>
        </p:spPr>
        <p:txBody>
          <a:bodyPr lIns="0" tIns="0" rIns="0" bIns="0" rtlCol="0" anchor="t">
            <a:spAutoFit/>
          </a:bodyPr>
          <a:lstStyle/>
          <a:p>
            <a:pPr algn="ctr">
              <a:lnSpc>
                <a:spcPts val="2838"/>
              </a:lnSpc>
              <a:spcBef>
                <a:spcPct val="0"/>
              </a:spcBef>
            </a:pPr>
            <a:r>
              <a:rPr lang="en-US" sz="2027" b="1" i="1">
                <a:solidFill>
                  <a:srgbClr val="000000"/>
                </a:solidFill>
                <a:latin typeface="Open Sans Bold Italics"/>
                <a:ea typeface="Open Sans Bold Italics"/>
                <a:cs typeface="Open Sans Bold Italics"/>
                <a:sym typeface="Open Sans Bold Italics"/>
              </a:rPr>
              <a:t>Low-water mark</a:t>
            </a:r>
          </a:p>
        </p:txBody>
      </p:sp>
      <p:sp>
        <p:nvSpPr>
          <p:cNvPr id="18" name="TextBox 18"/>
          <p:cNvSpPr txBox="1"/>
          <p:nvPr/>
        </p:nvSpPr>
        <p:spPr>
          <a:xfrm>
            <a:off x="3264340" y="7408151"/>
            <a:ext cx="2520856" cy="1570166"/>
          </a:xfrm>
          <a:prstGeom prst="rect">
            <a:avLst/>
          </a:prstGeom>
        </p:spPr>
        <p:txBody>
          <a:bodyPr lIns="0" tIns="0" rIns="0" bIns="0" rtlCol="0" anchor="t">
            <a:spAutoFit/>
          </a:bodyPr>
          <a:lstStyle/>
          <a:p>
            <a:pPr algn="ctr">
              <a:lnSpc>
                <a:spcPts val="2538"/>
              </a:lnSpc>
              <a:spcBef>
                <a:spcPct val="0"/>
              </a:spcBef>
            </a:pPr>
            <a:r>
              <a:rPr lang="en-US" sz="1813">
                <a:solidFill>
                  <a:srgbClr val="000000"/>
                </a:solidFill>
                <a:latin typeface="Open Sans"/>
                <a:ea typeface="Open Sans"/>
                <a:cs typeface="Open Sans"/>
                <a:sym typeface="Open Sans"/>
              </a:rPr>
              <a:t>Indicate the maximum amount of data the buffer can hold before it triggers a pause or data removal process. </a:t>
            </a:r>
          </a:p>
        </p:txBody>
      </p:sp>
      <p:sp>
        <p:nvSpPr>
          <p:cNvPr id="19" name="Freeform 19"/>
          <p:cNvSpPr/>
          <p:nvPr/>
        </p:nvSpPr>
        <p:spPr>
          <a:xfrm>
            <a:off x="13943816" y="4619048"/>
            <a:ext cx="729872" cy="2240912"/>
          </a:xfrm>
          <a:custGeom>
            <a:avLst/>
            <a:gdLst/>
            <a:ahLst/>
            <a:cxnLst/>
            <a:rect l="l" t="t" r="r" b="b"/>
            <a:pathLst>
              <a:path w="729872" h="2240912">
                <a:moveTo>
                  <a:pt x="0" y="0"/>
                </a:moveTo>
                <a:lnTo>
                  <a:pt x="729872" y="0"/>
                </a:lnTo>
                <a:lnTo>
                  <a:pt x="729872" y="2240912"/>
                </a:lnTo>
                <a:lnTo>
                  <a:pt x="0" y="2240912"/>
                </a:lnTo>
                <a:lnTo>
                  <a:pt x="0" y="0"/>
                </a:lnTo>
                <a:close/>
              </a:path>
            </a:pathLst>
          </a:custGeom>
          <a:blipFill>
            <a:blip r:embed="rId8">
              <a:extLst>
                <a:ext uri="{96DAC541-7B7A-43D3-8B79-37D633B846F1}">
                  <asvg:svgBlip xmlns:asvg="http://schemas.microsoft.com/office/drawing/2016/SVG/main" r:embed="rId9"/>
                </a:ext>
              </a:extLst>
            </a:blip>
            <a:stretch>
              <a:fillRect r="-207027"/>
            </a:stretch>
          </a:blipFill>
        </p:spPr>
        <p:txBody>
          <a:bodyPr/>
          <a:lstStyle/>
          <a:p>
            <a:endParaRPr lang="en-PH"/>
          </a:p>
        </p:txBody>
      </p:sp>
      <p:sp>
        <p:nvSpPr>
          <p:cNvPr id="20" name="TextBox 20"/>
          <p:cNvSpPr txBox="1"/>
          <p:nvPr/>
        </p:nvSpPr>
        <p:spPr>
          <a:xfrm>
            <a:off x="624700" y="336422"/>
            <a:ext cx="8022453" cy="442020"/>
          </a:xfrm>
          <a:prstGeom prst="rect">
            <a:avLst/>
          </a:prstGeom>
        </p:spPr>
        <p:txBody>
          <a:bodyPr lIns="0" tIns="0" rIns="0" bIns="0" rtlCol="0" anchor="t">
            <a:spAutoFit/>
          </a:bodyPr>
          <a:lstStyle/>
          <a:p>
            <a:pPr marL="0" lvl="0" indent="0" algn="l">
              <a:lnSpc>
                <a:spcPts val="3297"/>
              </a:lnSpc>
              <a:spcBef>
                <a:spcPct val="0"/>
              </a:spcBef>
            </a:pPr>
            <a:r>
              <a:rPr lang="en-US" sz="2944" b="1" spc="-88">
                <a:solidFill>
                  <a:srgbClr val="FFFFFF"/>
                </a:solidFill>
                <a:latin typeface="Poppins Bold"/>
                <a:ea typeface="Poppins Bold"/>
                <a:cs typeface="Poppins Bold"/>
                <a:sym typeface="Poppins Bold"/>
              </a:rPr>
              <a:t>2.7 Internet-Based Applications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402046" y="2627897"/>
            <a:ext cx="4588064" cy="0"/>
          </a:xfrm>
          <a:prstGeom prst="line">
            <a:avLst/>
          </a:prstGeom>
          <a:ln w="66675" cap="rnd">
            <a:solidFill>
              <a:srgbClr val="FFDE59"/>
            </a:solidFill>
            <a:prstDash val="solid"/>
            <a:headEnd type="none" w="sm" len="sm"/>
            <a:tailEnd type="oval" w="lg" len="lg"/>
          </a:ln>
        </p:spPr>
        <p:txBody>
          <a:bodyPr/>
          <a:lstStyle/>
          <a:p>
            <a:endParaRPr lang="en-PH"/>
          </a:p>
        </p:txBody>
      </p:sp>
      <p:sp>
        <p:nvSpPr>
          <p:cNvPr id="8" name="TextBox 8"/>
          <p:cNvSpPr txBox="1"/>
          <p:nvPr/>
        </p:nvSpPr>
        <p:spPr>
          <a:xfrm>
            <a:off x="690601" y="231111"/>
            <a:ext cx="7956553" cy="436224"/>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
        <p:nvSpPr>
          <p:cNvPr id="9" name="TextBox 9"/>
          <p:cNvSpPr txBox="1"/>
          <p:nvPr/>
        </p:nvSpPr>
        <p:spPr>
          <a:xfrm>
            <a:off x="402046" y="1877010"/>
            <a:ext cx="42774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IPv4 addressing</a:t>
            </a:r>
          </a:p>
        </p:txBody>
      </p:sp>
      <p:sp>
        <p:nvSpPr>
          <p:cNvPr id="10" name="TextBox 10"/>
          <p:cNvSpPr txBox="1"/>
          <p:nvPr/>
        </p:nvSpPr>
        <p:spPr>
          <a:xfrm>
            <a:off x="402046" y="2765708"/>
            <a:ext cx="12099689" cy="5143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Used to define from where and to where data is being transmitted.</a:t>
            </a:r>
          </a:p>
        </p:txBody>
      </p:sp>
      <p:grpSp>
        <p:nvGrpSpPr>
          <p:cNvPr id="11" name="Group 11"/>
          <p:cNvGrpSpPr/>
          <p:nvPr/>
        </p:nvGrpSpPr>
        <p:grpSpPr>
          <a:xfrm>
            <a:off x="3992585" y="3987170"/>
            <a:ext cx="9309137" cy="5271130"/>
            <a:chOff x="0" y="0"/>
            <a:chExt cx="12412183" cy="7028174"/>
          </a:xfrm>
        </p:grpSpPr>
        <p:sp>
          <p:nvSpPr>
            <p:cNvPr id="12" name="Freeform 12"/>
            <p:cNvSpPr/>
            <p:nvPr/>
          </p:nvSpPr>
          <p:spPr>
            <a:xfrm rot="430405">
              <a:off x="313874" y="1187726"/>
              <a:ext cx="6671047" cy="5445242"/>
            </a:xfrm>
            <a:custGeom>
              <a:avLst/>
              <a:gdLst/>
              <a:ahLst/>
              <a:cxnLst/>
              <a:rect l="l" t="t" r="r" b="b"/>
              <a:pathLst>
                <a:path w="6671047" h="5445242">
                  <a:moveTo>
                    <a:pt x="0" y="0"/>
                  </a:moveTo>
                  <a:lnTo>
                    <a:pt x="6671046" y="0"/>
                  </a:lnTo>
                  <a:lnTo>
                    <a:pt x="6671046" y="5445242"/>
                  </a:lnTo>
                  <a:lnTo>
                    <a:pt x="0" y="54452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3" name="Freeform 13"/>
            <p:cNvSpPr/>
            <p:nvPr/>
          </p:nvSpPr>
          <p:spPr>
            <a:xfrm flipH="1">
              <a:off x="7880354" y="0"/>
              <a:ext cx="3538640" cy="3118427"/>
            </a:xfrm>
            <a:custGeom>
              <a:avLst/>
              <a:gdLst/>
              <a:ahLst/>
              <a:cxnLst/>
              <a:rect l="l" t="t" r="r" b="b"/>
              <a:pathLst>
                <a:path w="3538640" h="3118427">
                  <a:moveTo>
                    <a:pt x="3538640" y="0"/>
                  </a:moveTo>
                  <a:lnTo>
                    <a:pt x="0" y="0"/>
                  </a:lnTo>
                  <a:lnTo>
                    <a:pt x="0" y="3118427"/>
                  </a:lnTo>
                  <a:lnTo>
                    <a:pt x="3538640" y="3118427"/>
                  </a:lnTo>
                  <a:lnTo>
                    <a:pt x="3538640" y="0"/>
                  </a:lnTo>
                  <a:close/>
                </a:path>
              </a:pathLst>
            </a:custGeom>
            <a:blipFill>
              <a:blip r:embed="rId10"/>
              <a:stretch>
                <a:fillRect/>
              </a:stretch>
            </a:blipFill>
          </p:spPr>
          <p:txBody>
            <a:bodyPr/>
            <a:lstStyle/>
            <a:p>
              <a:endParaRPr lang="en-PH"/>
            </a:p>
          </p:txBody>
        </p:sp>
        <p:sp>
          <p:nvSpPr>
            <p:cNvPr id="14" name="Freeform 14"/>
            <p:cNvSpPr/>
            <p:nvPr/>
          </p:nvSpPr>
          <p:spPr>
            <a:xfrm flipH="1">
              <a:off x="7800982" y="3416920"/>
              <a:ext cx="3538640" cy="3118427"/>
            </a:xfrm>
            <a:custGeom>
              <a:avLst/>
              <a:gdLst/>
              <a:ahLst/>
              <a:cxnLst/>
              <a:rect l="l" t="t" r="r" b="b"/>
              <a:pathLst>
                <a:path w="3538640" h="3118427">
                  <a:moveTo>
                    <a:pt x="3538640" y="0"/>
                  </a:moveTo>
                  <a:lnTo>
                    <a:pt x="0" y="0"/>
                  </a:lnTo>
                  <a:lnTo>
                    <a:pt x="0" y="3118426"/>
                  </a:lnTo>
                  <a:lnTo>
                    <a:pt x="3538640" y="3118426"/>
                  </a:lnTo>
                  <a:lnTo>
                    <a:pt x="3538640" y="0"/>
                  </a:lnTo>
                  <a:close/>
                </a:path>
              </a:pathLst>
            </a:custGeom>
            <a:blipFill>
              <a:blip r:embed="rId10"/>
              <a:stretch>
                <a:fillRect/>
              </a:stretch>
            </a:blipFill>
          </p:spPr>
          <p:txBody>
            <a:bodyPr/>
            <a:lstStyle/>
            <a:p>
              <a:endParaRPr lang="en-PH"/>
            </a:p>
          </p:txBody>
        </p:sp>
        <p:sp>
          <p:nvSpPr>
            <p:cNvPr id="15" name="TextBox 15"/>
            <p:cNvSpPr txBox="1"/>
            <p:nvPr/>
          </p:nvSpPr>
          <p:spPr>
            <a:xfrm>
              <a:off x="1700356" y="3070802"/>
              <a:ext cx="1949041" cy="1402805"/>
            </a:xfrm>
            <a:prstGeom prst="rect">
              <a:avLst/>
            </a:prstGeom>
          </p:spPr>
          <p:txBody>
            <a:bodyPr lIns="0" tIns="0" rIns="0" bIns="0" rtlCol="0" anchor="t">
              <a:spAutoFit/>
            </a:bodyPr>
            <a:lstStyle/>
            <a:p>
              <a:pPr algn="ctr">
                <a:lnSpc>
                  <a:spcPts val="2862"/>
                </a:lnSpc>
              </a:pPr>
              <a:r>
                <a:rPr lang="en-US" sz="2044">
                  <a:solidFill>
                    <a:srgbClr val="000000"/>
                  </a:solidFill>
                  <a:latin typeface="Open Sans"/>
                  <a:ea typeface="Open Sans"/>
                  <a:cs typeface="Open Sans"/>
                  <a:sym typeface="Open Sans"/>
                </a:rPr>
                <a:t>Send to:</a:t>
              </a:r>
            </a:p>
            <a:p>
              <a:pPr algn="ctr">
                <a:lnSpc>
                  <a:spcPts val="2862"/>
                </a:lnSpc>
              </a:pPr>
              <a:endParaRPr lang="en-US" sz="2044">
                <a:solidFill>
                  <a:srgbClr val="000000"/>
                </a:solidFill>
                <a:latin typeface="Open Sans"/>
                <a:ea typeface="Open Sans"/>
                <a:cs typeface="Open Sans"/>
                <a:sym typeface="Open Sans"/>
              </a:endParaRPr>
            </a:p>
            <a:p>
              <a:pPr algn="ctr">
                <a:lnSpc>
                  <a:spcPts val="2862"/>
                </a:lnSpc>
              </a:pPr>
              <a:r>
                <a:rPr lang="en-US" sz="2044">
                  <a:solidFill>
                    <a:srgbClr val="000000"/>
                  </a:solidFill>
                  <a:latin typeface="Open Sans"/>
                  <a:ea typeface="Open Sans"/>
                  <a:cs typeface="Open Sans"/>
                  <a:sym typeface="Open Sans"/>
                </a:rPr>
                <a:t>192.168.1.1</a:t>
              </a:r>
            </a:p>
          </p:txBody>
        </p:sp>
        <p:sp>
          <p:nvSpPr>
            <p:cNvPr id="16" name="TextBox 16"/>
            <p:cNvSpPr txBox="1"/>
            <p:nvPr/>
          </p:nvSpPr>
          <p:spPr>
            <a:xfrm>
              <a:off x="10725464" y="394943"/>
              <a:ext cx="1686719" cy="397577"/>
            </a:xfrm>
            <a:prstGeom prst="rect">
              <a:avLst/>
            </a:prstGeom>
          </p:spPr>
          <p:txBody>
            <a:bodyPr lIns="0" tIns="0" rIns="0" bIns="0" rtlCol="0" anchor="t">
              <a:spAutoFit/>
            </a:bodyPr>
            <a:lstStyle/>
            <a:p>
              <a:pPr algn="ctr">
                <a:lnSpc>
                  <a:spcPts val="2595"/>
                </a:lnSpc>
                <a:spcBef>
                  <a:spcPct val="0"/>
                </a:spcBef>
              </a:pPr>
              <a:r>
                <a:rPr lang="en-US" sz="1854">
                  <a:solidFill>
                    <a:srgbClr val="000000"/>
                  </a:solidFill>
                  <a:latin typeface="Open Sans"/>
                  <a:ea typeface="Open Sans"/>
                  <a:cs typeface="Open Sans"/>
                  <a:sym typeface="Open Sans"/>
                </a:rPr>
                <a:t>192.168.1.1</a:t>
              </a:r>
            </a:p>
          </p:txBody>
        </p:sp>
      </p:grpSp>
      <p:sp>
        <p:nvSpPr>
          <p:cNvPr id="17" name="TextBox 17"/>
          <p:cNvSpPr txBox="1"/>
          <p:nvPr/>
        </p:nvSpPr>
        <p:spPr>
          <a:xfrm>
            <a:off x="12036683" y="7056015"/>
            <a:ext cx="1265039" cy="305326"/>
          </a:xfrm>
          <a:prstGeom prst="rect">
            <a:avLst/>
          </a:prstGeom>
        </p:spPr>
        <p:txBody>
          <a:bodyPr lIns="0" tIns="0" rIns="0" bIns="0" rtlCol="0" anchor="t">
            <a:spAutoFit/>
          </a:bodyPr>
          <a:lstStyle/>
          <a:p>
            <a:pPr algn="ctr">
              <a:lnSpc>
                <a:spcPts val="2595"/>
              </a:lnSpc>
              <a:spcBef>
                <a:spcPct val="0"/>
              </a:spcBef>
            </a:pPr>
            <a:r>
              <a:rPr lang="en-US" sz="1854">
                <a:solidFill>
                  <a:srgbClr val="000000"/>
                </a:solidFill>
                <a:latin typeface="Open Sans"/>
                <a:ea typeface="Open Sans"/>
                <a:cs typeface="Open Sans"/>
                <a:sym typeface="Open Sans"/>
              </a:rPr>
              <a:t>192.168.1.2</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370538" y="2352698"/>
            <a:ext cx="2335375" cy="0"/>
          </a:xfrm>
          <a:prstGeom prst="line">
            <a:avLst/>
          </a:prstGeom>
          <a:ln w="66675" cap="rnd">
            <a:solidFill>
              <a:srgbClr val="FFDE59"/>
            </a:solidFill>
            <a:prstDash val="solid"/>
            <a:headEnd type="none" w="sm" len="sm"/>
            <a:tailEnd type="oval" w="lg" len="lg"/>
          </a:ln>
        </p:spPr>
        <p:txBody>
          <a:bodyPr/>
          <a:lstStyle/>
          <a:p>
            <a:endParaRPr lang="en-PH"/>
          </a:p>
        </p:txBody>
      </p:sp>
      <p:grpSp>
        <p:nvGrpSpPr>
          <p:cNvPr id="8" name="Group 8"/>
          <p:cNvGrpSpPr/>
          <p:nvPr/>
        </p:nvGrpSpPr>
        <p:grpSpPr>
          <a:xfrm>
            <a:off x="370538" y="5002906"/>
            <a:ext cx="3458409" cy="696447"/>
            <a:chOff x="0" y="0"/>
            <a:chExt cx="910857" cy="183426"/>
          </a:xfrm>
        </p:grpSpPr>
        <p:sp>
          <p:nvSpPr>
            <p:cNvPr id="9" name="Freeform 9"/>
            <p:cNvSpPr/>
            <p:nvPr/>
          </p:nvSpPr>
          <p:spPr>
            <a:xfrm>
              <a:off x="0" y="0"/>
              <a:ext cx="910857" cy="183426"/>
            </a:xfrm>
            <a:custGeom>
              <a:avLst/>
              <a:gdLst/>
              <a:ahLst/>
              <a:cxnLst/>
              <a:rect l="l" t="t" r="r" b="b"/>
              <a:pathLst>
                <a:path w="910857" h="183426">
                  <a:moveTo>
                    <a:pt x="91713" y="0"/>
                  </a:moveTo>
                  <a:lnTo>
                    <a:pt x="819143" y="0"/>
                  </a:lnTo>
                  <a:cubicBezTo>
                    <a:pt x="869795" y="0"/>
                    <a:pt x="910857" y="41061"/>
                    <a:pt x="910857" y="91713"/>
                  </a:cubicBezTo>
                  <a:lnTo>
                    <a:pt x="910857" y="91713"/>
                  </a:lnTo>
                  <a:cubicBezTo>
                    <a:pt x="910857" y="116037"/>
                    <a:pt x="901194" y="139365"/>
                    <a:pt x="883994" y="156564"/>
                  </a:cubicBezTo>
                  <a:cubicBezTo>
                    <a:pt x="866795" y="173764"/>
                    <a:pt x="843467" y="183426"/>
                    <a:pt x="819143" y="183426"/>
                  </a:cubicBezTo>
                  <a:lnTo>
                    <a:pt x="91713" y="183426"/>
                  </a:lnTo>
                  <a:cubicBezTo>
                    <a:pt x="41061" y="183426"/>
                    <a:pt x="0" y="142365"/>
                    <a:pt x="0" y="91713"/>
                  </a:cubicBezTo>
                  <a:lnTo>
                    <a:pt x="0" y="91713"/>
                  </a:lnTo>
                  <a:cubicBezTo>
                    <a:pt x="0" y="41061"/>
                    <a:pt x="41061" y="0"/>
                    <a:pt x="91713" y="0"/>
                  </a:cubicBezTo>
                  <a:close/>
                </a:path>
              </a:pathLst>
            </a:custGeom>
            <a:solidFill>
              <a:srgbClr val="642EC7"/>
            </a:solidFill>
          </p:spPr>
          <p:txBody>
            <a:bodyPr/>
            <a:lstStyle/>
            <a:p>
              <a:endParaRPr lang="en-PH"/>
            </a:p>
          </p:txBody>
        </p:sp>
        <p:sp>
          <p:nvSpPr>
            <p:cNvPr id="10" name="TextBox 10"/>
            <p:cNvSpPr txBox="1"/>
            <p:nvPr/>
          </p:nvSpPr>
          <p:spPr>
            <a:xfrm>
              <a:off x="0" y="-28575"/>
              <a:ext cx="910857" cy="212001"/>
            </a:xfrm>
            <a:prstGeom prst="rect">
              <a:avLst/>
            </a:prstGeom>
          </p:spPr>
          <p:txBody>
            <a:bodyPr lIns="50800" tIns="50800" rIns="50800" bIns="50800" rtlCol="0" anchor="ctr"/>
            <a:lstStyle/>
            <a:p>
              <a:pPr algn="ctr">
                <a:lnSpc>
                  <a:spcPts val="2595"/>
                </a:lnSpc>
              </a:pPr>
              <a:endParaRPr/>
            </a:p>
          </p:txBody>
        </p:sp>
      </p:grpSp>
      <p:grpSp>
        <p:nvGrpSpPr>
          <p:cNvPr id="11" name="Group 11"/>
          <p:cNvGrpSpPr/>
          <p:nvPr/>
        </p:nvGrpSpPr>
        <p:grpSpPr>
          <a:xfrm>
            <a:off x="4653367" y="5002906"/>
            <a:ext cx="2867033" cy="717312"/>
            <a:chOff x="0" y="0"/>
            <a:chExt cx="844083" cy="211184"/>
          </a:xfrm>
        </p:grpSpPr>
        <p:sp>
          <p:nvSpPr>
            <p:cNvPr id="12" name="Freeform 12"/>
            <p:cNvSpPr/>
            <p:nvPr/>
          </p:nvSpPr>
          <p:spPr>
            <a:xfrm>
              <a:off x="0" y="0"/>
              <a:ext cx="844083" cy="211184"/>
            </a:xfrm>
            <a:custGeom>
              <a:avLst/>
              <a:gdLst/>
              <a:ahLst/>
              <a:cxnLst/>
              <a:rect l="l" t="t" r="r" b="b"/>
              <a:pathLst>
                <a:path w="844083" h="211184">
                  <a:moveTo>
                    <a:pt x="0" y="0"/>
                  </a:moveTo>
                  <a:lnTo>
                    <a:pt x="844083" y="0"/>
                  </a:lnTo>
                  <a:lnTo>
                    <a:pt x="844083" y="211184"/>
                  </a:lnTo>
                  <a:lnTo>
                    <a:pt x="0" y="211184"/>
                  </a:lnTo>
                  <a:close/>
                </a:path>
              </a:pathLst>
            </a:custGeom>
            <a:solidFill>
              <a:srgbClr val="E5EAEB"/>
            </a:solidFill>
          </p:spPr>
          <p:txBody>
            <a:bodyPr/>
            <a:lstStyle/>
            <a:p>
              <a:endParaRPr lang="en-PH"/>
            </a:p>
          </p:txBody>
        </p:sp>
        <p:sp>
          <p:nvSpPr>
            <p:cNvPr id="13" name="TextBox 13"/>
            <p:cNvSpPr txBox="1"/>
            <p:nvPr/>
          </p:nvSpPr>
          <p:spPr>
            <a:xfrm>
              <a:off x="0" y="-28575"/>
              <a:ext cx="844083" cy="239759"/>
            </a:xfrm>
            <a:prstGeom prst="rect">
              <a:avLst/>
            </a:prstGeom>
          </p:spPr>
          <p:txBody>
            <a:bodyPr lIns="50800" tIns="50800" rIns="50800" bIns="50800" rtlCol="0" anchor="ctr"/>
            <a:lstStyle/>
            <a:p>
              <a:pPr algn="ctr">
                <a:lnSpc>
                  <a:spcPts val="2595"/>
                </a:lnSpc>
              </a:pPr>
              <a:endParaRPr/>
            </a:p>
          </p:txBody>
        </p:sp>
      </p:grpSp>
      <p:sp>
        <p:nvSpPr>
          <p:cNvPr id="14" name="TextBox 14"/>
          <p:cNvSpPr txBox="1"/>
          <p:nvPr/>
        </p:nvSpPr>
        <p:spPr>
          <a:xfrm>
            <a:off x="370538" y="1601811"/>
            <a:ext cx="42774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Format</a:t>
            </a:r>
          </a:p>
        </p:txBody>
      </p:sp>
      <p:sp>
        <p:nvSpPr>
          <p:cNvPr id="15" name="TextBox 15"/>
          <p:cNvSpPr txBox="1"/>
          <p:nvPr/>
        </p:nvSpPr>
        <p:spPr>
          <a:xfrm>
            <a:off x="370538" y="2433359"/>
            <a:ext cx="5231151" cy="1181100"/>
          </a:xfrm>
          <a:prstGeom prst="rect">
            <a:avLst/>
          </a:prstGeom>
        </p:spPr>
        <p:txBody>
          <a:bodyPr lIns="0" tIns="0" rIns="0" bIns="0" rtlCol="0" anchor="t">
            <a:spAutoFit/>
          </a:bodyPr>
          <a:lstStyle/>
          <a:p>
            <a:pPr marL="647700" lvl="1" indent="-323850" algn="l">
              <a:lnSpc>
                <a:spcPts val="4800"/>
              </a:lnSpc>
              <a:buFont typeface="Arial"/>
              <a:buChar char="•"/>
            </a:pPr>
            <a:r>
              <a:rPr lang="en-US" sz="3000">
                <a:solidFill>
                  <a:srgbClr val="000000"/>
                </a:solidFill>
                <a:latin typeface="Open Sans"/>
                <a:ea typeface="Open Sans"/>
                <a:cs typeface="Open Sans"/>
                <a:sym typeface="Open Sans"/>
              </a:rPr>
              <a:t>32 bits / 4 bytes</a:t>
            </a:r>
          </a:p>
          <a:p>
            <a:pPr marL="647700" lvl="1" indent="-323850" algn="l">
              <a:lnSpc>
                <a:spcPts val="4800"/>
              </a:lnSpc>
              <a:buFont typeface="Arial"/>
              <a:buChar char="•"/>
            </a:pPr>
            <a:r>
              <a:rPr lang="en-US" sz="3000">
                <a:solidFill>
                  <a:srgbClr val="000000"/>
                </a:solidFill>
                <a:latin typeface="Open Sans"/>
                <a:ea typeface="Open Sans"/>
                <a:cs typeface="Open Sans"/>
                <a:sym typeface="Open Sans"/>
              </a:rPr>
              <a:t>Allows for 2    addresses</a:t>
            </a:r>
          </a:p>
        </p:txBody>
      </p:sp>
      <p:sp>
        <p:nvSpPr>
          <p:cNvPr id="16" name="TextBox 16"/>
          <p:cNvSpPr txBox="1"/>
          <p:nvPr/>
        </p:nvSpPr>
        <p:spPr>
          <a:xfrm>
            <a:off x="969258" y="4922504"/>
            <a:ext cx="2260970"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Binary</a:t>
            </a:r>
          </a:p>
        </p:txBody>
      </p:sp>
      <p:sp>
        <p:nvSpPr>
          <p:cNvPr id="17" name="TextBox 17"/>
          <p:cNvSpPr txBox="1"/>
          <p:nvPr/>
        </p:nvSpPr>
        <p:spPr>
          <a:xfrm>
            <a:off x="3110700" y="3014384"/>
            <a:ext cx="311922" cy="320758"/>
          </a:xfrm>
          <a:prstGeom prst="rect">
            <a:avLst/>
          </a:prstGeom>
        </p:spPr>
        <p:txBody>
          <a:bodyPr lIns="0" tIns="0" rIns="0" bIns="0" rtlCol="0" anchor="t">
            <a:spAutoFit/>
          </a:bodyPr>
          <a:lstStyle/>
          <a:p>
            <a:pPr algn="l">
              <a:lnSpc>
                <a:spcPts val="2667"/>
              </a:lnSpc>
            </a:pPr>
            <a:r>
              <a:rPr lang="en-US" sz="1667">
                <a:solidFill>
                  <a:srgbClr val="000000"/>
                </a:solidFill>
                <a:latin typeface="Open Sans"/>
                <a:ea typeface="Open Sans"/>
                <a:cs typeface="Open Sans"/>
                <a:sym typeface="Open Sans"/>
              </a:rPr>
              <a:t>32</a:t>
            </a:r>
          </a:p>
        </p:txBody>
      </p:sp>
      <p:grpSp>
        <p:nvGrpSpPr>
          <p:cNvPr id="18" name="Group 18"/>
          <p:cNvGrpSpPr/>
          <p:nvPr/>
        </p:nvGrpSpPr>
        <p:grpSpPr>
          <a:xfrm>
            <a:off x="7977862" y="5002906"/>
            <a:ext cx="2867033" cy="717312"/>
            <a:chOff x="0" y="0"/>
            <a:chExt cx="844083" cy="211184"/>
          </a:xfrm>
        </p:grpSpPr>
        <p:sp>
          <p:nvSpPr>
            <p:cNvPr id="19" name="Freeform 19"/>
            <p:cNvSpPr/>
            <p:nvPr/>
          </p:nvSpPr>
          <p:spPr>
            <a:xfrm>
              <a:off x="0" y="0"/>
              <a:ext cx="844083" cy="211184"/>
            </a:xfrm>
            <a:custGeom>
              <a:avLst/>
              <a:gdLst/>
              <a:ahLst/>
              <a:cxnLst/>
              <a:rect l="l" t="t" r="r" b="b"/>
              <a:pathLst>
                <a:path w="844083" h="211184">
                  <a:moveTo>
                    <a:pt x="0" y="0"/>
                  </a:moveTo>
                  <a:lnTo>
                    <a:pt x="844083" y="0"/>
                  </a:lnTo>
                  <a:lnTo>
                    <a:pt x="844083" y="211184"/>
                  </a:lnTo>
                  <a:lnTo>
                    <a:pt x="0" y="211184"/>
                  </a:lnTo>
                  <a:close/>
                </a:path>
              </a:pathLst>
            </a:custGeom>
            <a:solidFill>
              <a:srgbClr val="E5EAEB"/>
            </a:solidFill>
          </p:spPr>
          <p:txBody>
            <a:bodyPr/>
            <a:lstStyle/>
            <a:p>
              <a:endParaRPr lang="en-PH"/>
            </a:p>
          </p:txBody>
        </p:sp>
        <p:sp>
          <p:nvSpPr>
            <p:cNvPr id="20" name="TextBox 20"/>
            <p:cNvSpPr txBox="1"/>
            <p:nvPr/>
          </p:nvSpPr>
          <p:spPr>
            <a:xfrm>
              <a:off x="0" y="-28575"/>
              <a:ext cx="844083" cy="239759"/>
            </a:xfrm>
            <a:prstGeom prst="rect">
              <a:avLst/>
            </a:prstGeom>
          </p:spPr>
          <p:txBody>
            <a:bodyPr lIns="50800" tIns="50800" rIns="50800" bIns="50800" rtlCol="0" anchor="ctr"/>
            <a:lstStyle/>
            <a:p>
              <a:pPr algn="ctr">
                <a:lnSpc>
                  <a:spcPts val="2595"/>
                </a:lnSpc>
              </a:pPr>
              <a:endParaRPr/>
            </a:p>
          </p:txBody>
        </p:sp>
      </p:grpSp>
      <p:grpSp>
        <p:nvGrpSpPr>
          <p:cNvPr id="21" name="Group 21"/>
          <p:cNvGrpSpPr/>
          <p:nvPr/>
        </p:nvGrpSpPr>
        <p:grpSpPr>
          <a:xfrm>
            <a:off x="11305024" y="5002906"/>
            <a:ext cx="2867033" cy="717312"/>
            <a:chOff x="0" y="0"/>
            <a:chExt cx="844083" cy="211184"/>
          </a:xfrm>
        </p:grpSpPr>
        <p:sp>
          <p:nvSpPr>
            <p:cNvPr id="22" name="Freeform 22"/>
            <p:cNvSpPr/>
            <p:nvPr/>
          </p:nvSpPr>
          <p:spPr>
            <a:xfrm>
              <a:off x="0" y="0"/>
              <a:ext cx="844083" cy="211184"/>
            </a:xfrm>
            <a:custGeom>
              <a:avLst/>
              <a:gdLst/>
              <a:ahLst/>
              <a:cxnLst/>
              <a:rect l="l" t="t" r="r" b="b"/>
              <a:pathLst>
                <a:path w="844083" h="211184">
                  <a:moveTo>
                    <a:pt x="0" y="0"/>
                  </a:moveTo>
                  <a:lnTo>
                    <a:pt x="844083" y="0"/>
                  </a:lnTo>
                  <a:lnTo>
                    <a:pt x="844083" y="211184"/>
                  </a:lnTo>
                  <a:lnTo>
                    <a:pt x="0" y="211184"/>
                  </a:lnTo>
                  <a:close/>
                </a:path>
              </a:pathLst>
            </a:custGeom>
            <a:solidFill>
              <a:srgbClr val="E5EAEB"/>
            </a:solidFill>
          </p:spPr>
          <p:txBody>
            <a:bodyPr/>
            <a:lstStyle/>
            <a:p>
              <a:endParaRPr lang="en-PH"/>
            </a:p>
          </p:txBody>
        </p:sp>
        <p:sp>
          <p:nvSpPr>
            <p:cNvPr id="23" name="TextBox 23"/>
            <p:cNvSpPr txBox="1"/>
            <p:nvPr/>
          </p:nvSpPr>
          <p:spPr>
            <a:xfrm>
              <a:off x="0" y="-28575"/>
              <a:ext cx="844083" cy="239759"/>
            </a:xfrm>
            <a:prstGeom prst="rect">
              <a:avLst/>
            </a:prstGeom>
          </p:spPr>
          <p:txBody>
            <a:bodyPr lIns="50800" tIns="50800" rIns="50800" bIns="50800" rtlCol="0" anchor="ctr"/>
            <a:lstStyle/>
            <a:p>
              <a:pPr algn="ctr">
                <a:lnSpc>
                  <a:spcPts val="2595"/>
                </a:lnSpc>
              </a:pPr>
              <a:endParaRPr/>
            </a:p>
          </p:txBody>
        </p:sp>
      </p:grpSp>
      <p:grpSp>
        <p:nvGrpSpPr>
          <p:cNvPr id="24" name="Group 24"/>
          <p:cNvGrpSpPr/>
          <p:nvPr/>
        </p:nvGrpSpPr>
        <p:grpSpPr>
          <a:xfrm>
            <a:off x="14632187" y="5002906"/>
            <a:ext cx="2867033" cy="717312"/>
            <a:chOff x="0" y="0"/>
            <a:chExt cx="844083" cy="211184"/>
          </a:xfrm>
        </p:grpSpPr>
        <p:sp>
          <p:nvSpPr>
            <p:cNvPr id="25" name="Freeform 25"/>
            <p:cNvSpPr/>
            <p:nvPr/>
          </p:nvSpPr>
          <p:spPr>
            <a:xfrm>
              <a:off x="0" y="0"/>
              <a:ext cx="844083" cy="211184"/>
            </a:xfrm>
            <a:custGeom>
              <a:avLst/>
              <a:gdLst/>
              <a:ahLst/>
              <a:cxnLst/>
              <a:rect l="l" t="t" r="r" b="b"/>
              <a:pathLst>
                <a:path w="844083" h="211184">
                  <a:moveTo>
                    <a:pt x="0" y="0"/>
                  </a:moveTo>
                  <a:lnTo>
                    <a:pt x="844083" y="0"/>
                  </a:lnTo>
                  <a:lnTo>
                    <a:pt x="844083" y="211184"/>
                  </a:lnTo>
                  <a:lnTo>
                    <a:pt x="0" y="211184"/>
                  </a:lnTo>
                  <a:close/>
                </a:path>
              </a:pathLst>
            </a:custGeom>
            <a:solidFill>
              <a:srgbClr val="E5EAEB"/>
            </a:solidFill>
          </p:spPr>
          <p:txBody>
            <a:bodyPr/>
            <a:lstStyle/>
            <a:p>
              <a:endParaRPr lang="en-PH"/>
            </a:p>
          </p:txBody>
        </p:sp>
        <p:sp>
          <p:nvSpPr>
            <p:cNvPr id="26" name="TextBox 26"/>
            <p:cNvSpPr txBox="1"/>
            <p:nvPr/>
          </p:nvSpPr>
          <p:spPr>
            <a:xfrm>
              <a:off x="0" y="-28575"/>
              <a:ext cx="844083" cy="239759"/>
            </a:xfrm>
            <a:prstGeom prst="rect">
              <a:avLst/>
            </a:prstGeom>
          </p:spPr>
          <p:txBody>
            <a:bodyPr lIns="50800" tIns="50800" rIns="50800" bIns="50800" rtlCol="0" anchor="ctr"/>
            <a:lstStyle/>
            <a:p>
              <a:pPr algn="ctr">
                <a:lnSpc>
                  <a:spcPts val="2595"/>
                </a:lnSpc>
              </a:pPr>
              <a:endParaRPr/>
            </a:p>
          </p:txBody>
        </p:sp>
      </p:grpSp>
      <p:sp>
        <p:nvSpPr>
          <p:cNvPr id="27" name="TextBox 27"/>
          <p:cNvSpPr txBox="1"/>
          <p:nvPr/>
        </p:nvSpPr>
        <p:spPr>
          <a:xfrm>
            <a:off x="7591326" y="4821931"/>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28" name="TextBox 28"/>
          <p:cNvSpPr txBox="1"/>
          <p:nvPr/>
        </p:nvSpPr>
        <p:spPr>
          <a:xfrm>
            <a:off x="10913062" y="4830084"/>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29" name="TextBox 29"/>
          <p:cNvSpPr txBox="1"/>
          <p:nvPr/>
        </p:nvSpPr>
        <p:spPr>
          <a:xfrm>
            <a:off x="14240225" y="4821931"/>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30" name="TextBox 30"/>
          <p:cNvSpPr txBox="1"/>
          <p:nvPr/>
        </p:nvSpPr>
        <p:spPr>
          <a:xfrm>
            <a:off x="4829114" y="5056362"/>
            <a:ext cx="2597476"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11000000</a:t>
            </a:r>
          </a:p>
        </p:txBody>
      </p:sp>
      <p:sp>
        <p:nvSpPr>
          <p:cNvPr id="31" name="TextBox 31"/>
          <p:cNvSpPr txBox="1"/>
          <p:nvPr/>
        </p:nvSpPr>
        <p:spPr>
          <a:xfrm>
            <a:off x="8111261" y="5056362"/>
            <a:ext cx="2597476"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10101000</a:t>
            </a:r>
          </a:p>
        </p:txBody>
      </p:sp>
      <p:sp>
        <p:nvSpPr>
          <p:cNvPr id="32" name="TextBox 32"/>
          <p:cNvSpPr txBox="1"/>
          <p:nvPr/>
        </p:nvSpPr>
        <p:spPr>
          <a:xfrm>
            <a:off x="11433174" y="5056362"/>
            <a:ext cx="2597476"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00000001</a:t>
            </a:r>
          </a:p>
        </p:txBody>
      </p:sp>
      <p:sp>
        <p:nvSpPr>
          <p:cNvPr id="33" name="TextBox 33"/>
          <p:cNvSpPr txBox="1"/>
          <p:nvPr/>
        </p:nvSpPr>
        <p:spPr>
          <a:xfrm>
            <a:off x="14768857" y="5056362"/>
            <a:ext cx="2597476"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00001010</a:t>
            </a:r>
          </a:p>
        </p:txBody>
      </p:sp>
      <p:grpSp>
        <p:nvGrpSpPr>
          <p:cNvPr id="34" name="Group 34"/>
          <p:cNvGrpSpPr/>
          <p:nvPr/>
        </p:nvGrpSpPr>
        <p:grpSpPr>
          <a:xfrm>
            <a:off x="4647941" y="6920368"/>
            <a:ext cx="2867033" cy="717312"/>
            <a:chOff x="0" y="0"/>
            <a:chExt cx="844083" cy="211184"/>
          </a:xfrm>
        </p:grpSpPr>
        <p:sp>
          <p:nvSpPr>
            <p:cNvPr id="35" name="Freeform 35"/>
            <p:cNvSpPr/>
            <p:nvPr/>
          </p:nvSpPr>
          <p:spPr>
            <a:xfrm>
              <a:off x="0" y="0"/>
              <a:ext cx="844083" cy="211184"/>
            </a:xfrm>
            <a:custGeom>
              <a:avLst/>
              <a:gdLst/>
              <a:ahLst/>
              <a:cxnLst/>
              <a:rect l="l" t="t" r="r" b="b"/>
              <a:pathLst>
                <a:path w="844083" h="211184">
                  <a:moveTo>
                    <a:pt x="0" y="0"/>
                  </a:moveTo>
                  <a:lnTo>
                    <a:pt x="844083" y="0"/>
                  </a:lnTo>
                  <a:lnTo>
                    <a:pt x="844083" y="211184"/>
                  </a:lnTo>
                  <a:lnTo>
                    <a:pt x="0" y="211184"/>
                  </a:lnTo>
                  <a:close/>
                </a:path>
              </a:pathLst>
            </a:custGeom>
            <a:solidFill>
              <a:srgbClr val="9FCDFF"/>
            </a:solidFill>
          </p:spPr>
          <p:txBody>
            <a:bodyPr/>
            <a:lstStyle/>
            <a:p>
              <a:endParaRPr lang="en-PH"/>
            </a:p>
          </p:txBody>
        </p:sp>
        <p:sp>
          <p:nvSpPr>
            <p:cNvPr id="36" name="TextBox 36"/>
            <p:cNvSpPr txBox="1"/>
            <p:nvPr/>
          </p:nvSpPr>
          <p:spPr>
            <a:xfrm>
              <a:off x="0" y="-28575"/>
              <a:ext cx="844083" cy="239759"/>
            </a:xfrm>
            <a:prstGeom prst="rect">
              <a:avLst/>
            </a:prstGeom>
          </p:spPr>
          <p:txBody>
            <a:bodyPr lIns="50800" tIns="50800" rIns="50800" bIns="50800" rtlCol="0" anchor="ctr"/>
            <a:lstStyle/>
            <a:p>
              <a:pPr algn="ctr">
                <a:lnSpc>
                  <a:spcPts val="2595"/>
                </a:lnSpc>
              </a:pPr>
              <a:endParaRPr/>
            </a:p>
          </p:txBody>
        </p:sp>
      </p:grpSp>
      <p:grpSp>
        <p:nvGrpSpPr>
          <p:cNvPr id="37" name="Group 37"/>
          <p:cNvGrpSpPr/>
          <p:nvPr/>
        </p:nvGrpSpPr>
        <p:grpSpPr>
          <a:xfrm>
            <a:off x="7972435" y="6920368"/>
            <a:ext cx="2867033" cy="717312"/>
            <a:chOff x="0" y="0"/>
            <a:chExt cx="844083" cy="211184"/>
          </a:xfrm>
        </p:grpSpPr>
        <p:sp>
          <p:nvSpPr>
            <p:cNvPr id="38" name="Freeform 38"/>
            <p:cNvSpPr/>
            <p:nvPr/>
          </p:nvSpPr>
          <p:spPr>
            <a:xfrm>
              <a:off x="0" y="0"/>
              <a:ext cx="844083" cy="211184"/>
            </a:xfrm>
            <a:custGeom>
              <a:avLst/>
              <a:gdLst/>
              <a:ahLst/>
              <a:cxnLst/>
              <a:rect l="l" t="t" r="r" b="b"/>
              <a:pathLst>
                <a:path w="844083" h="211184">
                  <a:moveTo>
                    <a:pt x="0" y="0"/>
                  </a:moveTo>
                  <a:lnTo>
                    <a:pt x="844083" y="0"/>
                  </a:lnTo>
                  <a:lnTo>
                    <a:pt x="844083" y="211184"/>
                  </a:lnTo>
                  <a:lnTo>
                    <a:pt x="0" y="211184"/>
                  </a:lnTo>
                  <a:close/>
                </a:path>
              </a:pathLst>
            </a:custGeom>
            <a:solidFill>
              <a:srgbClr val="9FCDFF"/>
            </a:solidFill>
          </p:spPr>
          <p:txBody>
            <a:bodyPr/>
            <a:lstStyle/>
            <a:p>
              <a:endParaRPr lang="en-PH"/>
            </a:p>
          </p:txBody>
        </p:sp>
        <p:sp>
          <p:nvSpPr>
            <p:cNvPr id="39" name="TextBox 39"/>
            <p:cNvSpPr txBox="1"/>
            <p:nvPr/>
          </p:nvSpPr>
          <p:spPr>
            <a:xfrm>
              <a:off x="0" y="-28575"/>
              <a:ext cx="844083" cy="239759"/>
            </a:xfrm>
            <a:prstGeom prst="rect">
              <a:avLst/>
            </a:prstGeom>
          </p:spPr>
          <p:txBody>
            <a:bodyPr lIns="50800" tIns="50800" rIns="50800" bIns="50800" rtlCol="0" anchor="ctr"/>
            <a:lstStyle/>
            <a:p>
              <a:pPr algn="ctr">
                <a:lnSpc>
                  <a:spcPts val="2595"/>
                </a:lnSpc>
              </a:pPr>
              <a:endParaRPr/>
            </a:p>
          </p:txBody>
        </p:sp>
      </p:grpSp>
      <p:grpSp>
        <p:nvGrpSpPr>
          <p:cNvPr id="40" name="Group 40"/>
          <p:cNvGrpSpPr/>
          <p:nvPr/>
        </p:nvGrpSpPr>
        <p:grpSpPr>
          <a:xfrm>
            <a:off x="11299597" y="6920368"/>
            <a:ext cx="2867033" cy="717312"/>
            <a:chOff x="0" y="0"/>
            <a:chExt cx="844083" cy="211184"/>
          </a:xfrm>
        </p:grpSpPr>
        <p:sp>
          <p:nvSpPr>
            <p:cNvPr id="41" name="Freeform 41"/>
            <p:cNvSpPr/>
            <p:nvPr/>
          </p:nvSpPr>
          <p:spPr>
            <a:xfrm>
              <a:off x="0" y="0"/>
              <a:ext cx="844083" cy="211184"/>
            </a:xfrm>
            <a:custGeom>
              <a:avLst/>
              <a:gdLst/>
              <a:ahLst/>
              <a:cxnLst/>
              <a:rect l="l" t="t" r="r" b="b"/>
              <a:pathLst>
                <a:path w="844083" h="211184">
                  <a:moveTo>
                    <a:pt x="0" y="0"/>
                  </a:moveTo>
                  <a:lnTo>
                    <a:pt x="844083" y="0"/>
                  </a:lnTo>
                  <a:lnTo>
                    <a:pt x="844083" y="211184"/>
                  </a:lnTo>
                  <a:lnTo>
                    <a:pt x="0" y="211184"/>
                  </a:lnTo>
                  <a:close/>
                </a:path>
              </a:pathLst>
            </a:custGeom>
            <a:solidFill>
              <a:srgbClr val="9FCDFF"/>
            </a:solidFill>
          </p:spPr>
          <p:txBody>
            <a:bodyPr/>
            <a:lstStyle/>
            <a:p>
              <a:endParaRPr lang="en-PH"/>
            </a:p>
          </p:txBody>
        </p:sp>
        <p:sp>
          <p:nvSpPr>
            <p:cNvPr id="42" name="TextBox 42"/>
            <p:cNvSpPr txBox="1"/>
            <p:nvPr/>
          </p:nvSpPr>
          <p:spPr>
            <a:xfrm>
              <a:off x="0" y="-28575"/>
              <a:ext cx="844083" cy="239759"/>
            </a:xfrm>
            <a:prstGeom prst="rect">
              <a:avLst/>
            </a:prstGeom>
          </p:spPr>
          <p:txBody>
            <a:bodyPr lIns="50800" tIns="50800" rIns="50800" bIns="50800" rtlCol="0" anchor="ctr"/>
            <a:lstStyle/>
            <a:p>
              <a:pPr algn="ctr">
                <a:lnSpc>
                  <a:spcPts val="2595"/>
                </a:lnSpc>
              </a:pPr>
              <a:endParaRPr/>
            </a:p>
          </p:txBody>
        </p:sp>
      </p:grpSp>
      <p:grpSp>
        <p:nvGrpSpPr>
          <p:cNvPr id="43" name="Group 43"/>
          <p:cNvGrpSpPr/>
          <p:nvPr/>
        </p:nvGrpSpPr>
        <p:grpSpPr>
          <a:xfrm>
            <a:off x="14626760" y="6920368"/>
            <a:ext cx="2867033" cy="717312"/>
            <a:chOff x="0" y="0"/>
            <a:chExt cx="844083" cy="211184"/>
          </a:xfrm>
        </p:grpSpPr>
        <p:sp>
          <p:nvSpPr>
            <p:cNvPr id="44" name="Freeform 44"/>
            <p:cNvSpPr/>
            <p:nvPr/>
          </p:nvSpPr>
          <p:spPr>
            <a:xfrm>
              <a:off x="0" y="0"/>
              <a:ext cx="844083" cy="211184"/>
            </a:xfrm>
            <a:custGeom>
              <a:avLst/>
              <a:gdLst/>
              <a:ahLst/>
              <a:cxnLst/>
              <a:rect l="l" t="t" r="r" b="b"/>
              <a:pathLst>
                <a:path w="844083" h="211184">
                  <a:moveTo>
                    <a:pt x="0" y="0"/>
                  </a:moveTo>
                  <a:lnTo>
                    <a:pt x="844083" y="0"/>
                  </a:lnTo>
                  <a:lnTo>
                    <a:pt x="844083" y="211184"/>
                  </a:lnTo>
                  <a:lnTo>
                    <a:pt x="0" y="211184"/>
                  </a:lnTo>
                  <a:close/>
                </a:path>
              </a:pathLst>
            </a:custGeom>
            <a:solidFill>
              <a:srgbClr val="9FCDFF"/>
            </a:solidFill>
          </p:spPr>
          <p:txBody>
            <a:bodyPr/>
            <a:lstStyle/>
            <a:p>
              <a:endParaRPr lang="en-PH"/>
            </a:p>
          </p:txBody>
        </p:sp>
        <p:sp>
          <p:nvSpPr>
            <p:cNvPr id="45" name="TextBox 45"/>
            <p:cNvSpPr txBox="1"/>
            <p:nvPr/>
          </p:nvSpPr>
          <p:spPr>
            <a:xfrm>
              <a:off x="0" y="-28575"/>
              <a:ext cx="844083" cy="239759"/>
            </a:xfrm>
            <a:prstGeom prst="rect">
              <a:avLst/>
            </a:prstGeom>
          </p:spPr>
          <p:txBody>
            <a:bodyPr lIns="50800" tIns="50800" rIns="50800" bIns="50800" rtlCol="0" anchor="ctr"/>
            <a:lstStyle/>
            <a:p>
              <a:pPr algn="ctr">
                <a:lnSpc>
                  <a:spcPts val="2595"/>
                </a:lnSpc>
              </a:pPr>
              <a:endParaRPr/>
            </a:p>
          </p:txBody>
        </p:sp>
      </p:grpSp>
      <p:sp>
        <p:nvSpPr>
          <p:cNvPr id="46" name="TextBox 46"/>
          <p:cNvSpPr txBox="1"/>
          <p:nvPr/>
        </p:nvSpPr>
        <p:spPr>
          <a:xfrm>
            <a:off x="7585899" y="6739393"/>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47" name="TextBox 47"/>
          <p:cNvSpPr txBox="1"/>
          <p:nvPr/>
        </p:nvSpPr>
        <p:spPr>
          <a:xfrm>
            <a:off x="10907635" y="6747546"/>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48" name="TextBox 48"/>
          <p:cNvSpPr txBox="1"/>
          <p:nvPr/>
        </p:nvSpPr>
        <p:spPr>
          <a:xfrm>
            <a:off x="14234798" y="6739393"/>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49" name="TextBox 49"/>
          <p:cNvSpPr txBox="1"/>
          <p:nvPr/>
        </p:nvSpPr>
        <p:spPr>
          <a:xfrm>
            <a:off x="4823687" y="6973824"/>
            <a:ext cx="2597476"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192</a:t>
            </a:r>
          </a:p>
        </p:txBody>
      </p:sp>
      <p:sp>
        <p:nvSpPr>
          <p:cNvPr id="50" name="TextBox 50"/>
          <p:cNvSpPr txBox="1"/>
          <p:nvPr/>
        </p:nvSpPr>
        <p:spPr>
          <a:xfrm>
            <a:off x="8105834" y="6973824"/>
            <a:ext cx="2597476"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168</a:t>
            </a:r>
          </a:p>
        </p:txBody>
      </p:sp>
      <p:sp>
        <p:nvSpPr>
          <p:cNvPr id="51" name="TextBox 51"/>
          <p:cNvSpPr txBox="1"/>
          <p:nvPr/>
        </p:nvSpPr>
        <p:spPr>
          <a:xfrm>
            <a:off x="11427747" y="6973824"/>
            <a:ext cx="2597476"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1</a:t>
            </a:r>
          </a:p>
        </p:txBody>
      </p:sp>
      <p:sp>
        <p:nvSpPr>
          <p:cNvPr id="52" name="TextBox 52"/>
          <p:cNvSpPr txBox="1"/>
          <p:nvPr/>
        </p:nvSpPr>
        <p:spPr>
          <a:xfrm>
            <a:off x="14763430" y="6973824"/>
            <a:ext cx="2597476"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10</a:t>
            </a:r>
          </a:p>
        </p:txBody>
      </p:sp>
      <p:grpSp>
        <p:nvGrpSpPr>
          <p:cNvPr id="53" name="Group 53"/>
          <p:cNvGrpSpPr/>
          <p:nvPr/>
        </p:nvGrpSpPr>
        <p:grpSpPr>
          <a:xfrm>
            <a:off x="370538" y="6920368"/>
            <a:ext cx="3458409" cy="696447"/>
            <a:chOff x="0" y="0"/>
            <a:chExt cx="910857" cy="183426"/>
          </a:xfrm>
        </p:grpSpPr>
        <p:sp>
          <p:nvSpPr>
            <p:cNvPr id="54" name="Freeform 54"/>
            <p:cNvSpPr/>
            <p:nvPr/>
          </p:nvSpPr>
          <p:spPr>
            <a:xfrm>
              <a:off x="0" y="0"/>
              <a:ext cx="910857" cy="183426"/>
            </a:xfrm>
            <a:custGeom>
              <a:avLst/>
              <a:gdLst/>
              <a:ahLst/>
              <a:cxnLst/>
              <a:rect l="l" t="t" r="r" b="b"/>
              <a:pathLst>
                <a:path w="910857" h="183426">
                  <a:moveTo>
                    <a:pt x="91713" y="0"/>
                  </a:moveTo>
                  <a:lnTo>
                    <a:pt x="819143" y="0"/>
                  </a:lnTo>
                  <a:cubicBezTo>
                    <a:pt x="869795" y="0"/>
                    <a:pt x="910857" y="41061"/>
                    <a:pt x="910857" y="91713"/>
                  </a:cubicBezTo>
                  <a:lnTo>
                    <a:pt x="910857" y="91713"/>
                  </a:lnTo>
                  <a:cubicBezTo>
                    <a:pt x="910857" y="116037"/>
                    <a:pt x="901194" y="139365"/>
                    <a:pt x="883994" y="156564"/>
                  </a:cubicBezTo>
                  <a:cubicBezTo>
                    <a:pt x="866795" y="173764"/>
                    <a:pt x="843467" y="183426"/>
                    <a:pt x="819143" y="183426"/>
                  </a:cubicBezTo>
                  <a:lnTo>
                    <a:pt x="91713" y="183426"/>
                  </a:lnTo>
                  <a:cubicBezTo>
                    <a:pt x="41061" y="183426"/>
                    <a:pt x="0" y="142365"/>
                    <a:pt x="0" y="91713"/>
                  </a:cubicBezTo>
                  <a:lnTo>
                    <a:pt x="0" y="91713"/>
                  </a:lnTo>
                  <a:cubicBezTo>
                    <a:pt x="0" y="41061"/>
                    <a:pt x="41061" y="0"/>
                    <a:pt x="91713" y="0"/>
                  </a:cubicBezTo>
                  <a:close/>
                </a:path>
              </a:pathLst>
            </a:custGeom>
            <a:solidFill>
              <a:srgbClr val="019D97"/>
            </a:solidFill>
          </p:spPr>
          <p:txBody>
            <a:bodyPr/>
            <a:lstStyle/>
            <a:p>
              <a:endParaRPr lang="en-PH"/>
            </a:p>
          </p:txBody>
        </p:sp>
        <p:sp>
          <p:nvSpPr>
            <p:cNvPr id="55" name="TextBox 55"/>
            <p:cNvSpPr txBox="1"/>
            <p:nvPr/>
          </p:nvSpPr>
          <p:spPr>
            <a:xfrm>
              <a:off x="0" y="-28575"/>
              <a:ext cx="910857" cy="212001"/>
            </a:xfrm>
            <a:prstGeom prst="rect">
              <a:avLst/>
            </a:prstGeom>
          </p:spPr>
          <p:txBody>
            <a:bodyPr lIns="50800" tIns="50800" rIns="50800" bIns="50800" rtlCol="0" anchor="ctr"/>
            <a:lstStyle/>
            <a:p>
              <a:pPr algn="ctr">
                <a:lnSpc>
                  <a:spcPts val="2595"/>
                </a:lnSpc>
              </a:pPr>
              <a:endParaRPr/>
            </a:p>
          </p:txBody>
        </p:sp>
      </p:grpSp>
      <p:sp>
        <p:nvSpPr>
          <p:cNvPr id="56" name="TextBox 56"/>
          <p:cNvSpPr txBox="1"/>
          <p:nvPr/>
        </p:nvSpPr>
        <p:spPr>
          <a:xfrm>
            <a:off x="969258" y="6839967"/>
            <a:ext cx="2260970"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Denary</a:t>
            </a:r>
          </a:p>
        </p:txBody>
      </p:sp>
      <p:sp>
        <p:nvSpPr>
          <p:cNvPr id="60" name="TextBox 60"/>
          <p:cNvSpPr txBox="1"/>
          <p:nvPr/>
        </p:nvSpPr>
        <p:spPr>
          <a:xfrm>
            <a:off x="690601" y="231111"/>
            <a:ext cx="7956553" cy="436224"/>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385053" y="2378639"/>
            <a:ext cx="5079188" cy="35828"/>
          </a:xfrm>
          <a:prstGeom prst="line">
            <a:avLst/>
          </a:prstGeom>
          <a:ln w="66675" cap="rnd">
            <a:solidFill>
              <a:srgbClr val="642EC7"/>
            </a:solidFill>
            <a:prstDash val="solid"/>
            <a:headEnd type="none" w="sm" len="sm"/>
            <a:tailEnd type="oval" w="lg" len="lg"/>
          </a:ln>
        </p:spPr>
        <p:txBody>
          <a:bodyPr/>
          <a:lstStyle/>
          <a:p>
            <a:endParaRPr lang="en-PH"/>
          </a:p>
        </p:txBody>
      </p:sp>
      <p:sp>
        <p:nvSpPr>
          <p:cNvPr id="5" name="AutoShape 5"/>
          <p:cNvSpPr/>
          <p:nvPr/>
        </p:nvSpPr>
        <p:spPr>
          <a:xfrm flipV="1">
            <a:off x="5464241" y="2345301"/>
            <a:ext cx="1617935" cy="1"/>
          </a:xfrm>
          <a:prstGeom prst="line">
            <a:avLst/>
          </a:prstGeom>
          <a:ln w="66675" cap="rnd">
            <a:solidFill>
              <a:srgbClr val="F2F2F2"/>
            </a:solidFill>
            <a:prstDash val="solid"/>
            <a:headEnd type="none" w="sm" len="sm"/>
            <a:tailEnd type="none" w="sm" len="sm"/>
          </a:ln>
        </p:spPr>
        <p:txBody>
          <a:bodyPr/>
          <a:lstStyle/>
          <a:p>
            <a:endParaRPr lang="en-PH"/>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384809" y="2657241"/>
            <a:ext cx="5600040" cy="2901025"/>
            <a:chOff x="0" y="0"/>
            <a:chExt cx="1474908" cy="764056"/>
          </a:xfrm>
        </p:grpSpPr>
        <p:sp>
          <p:nvSpPr>
            <p:cNvPr id="8" name="Freeform 8"/>
            <p:cNvSpPr/>
            <p:nvPr/>
          </p:nvSpPr>
          <p:spPr>
            <a:xfrm>
              <a:off x="0" y="0"/>
              <a:ext cx="1474908" cy="764056"/>
            </a:xfrm>
            <a:custGeom>
              <a:avLst/>
              <a:gdLst/>
              <a:ahLst/>
              <a:cxnLst/>
              <a:rect l="l" t="t" r="r" b="b"/>
              <a:pathLst>
                <a:path w="1474908" h="764056">
                  <a:moveTo>
                    <a:pt x="70506" y="0"/>
                  </a:moveTo>
                  <a:lnTo>
                    <a:pt x="1404401" y="0"/>
                  </a:lnTo>
                  <a:cubicBezTo>
                    <a:pt x="1443341" y="0"/>
                    <a:pt x="1474908" y="31567"/>
                    <a:pt x="1474908" y="70506"/>
                  </a:cubicBezTo>
                  <a:lnTo>
                    <a:pt x="1474908" y="693550"/>
                  </a:lnTo>
                  <a:cubicBezTo>
                    <a:pt x="1474908" y="732489"/>
                    <a:pt x="1443341" y="764056"/>
                    <a:pt x="1404401" y="764056"/>
                  </a:cubicBezTo>
                  <a:lnTo>
                    <a:pt x="70506" y="764056"/>
                  </a:lnTo>
                  <a:cubicBezTo>
                    <a:pt x="31567" y="764056"/>
                    <a:pt x="0" y="732489"/>
                    <a:pt x="0" y="693550"/>
                  </a:cubicBezTo>
                  <a:lnTo>
                    <a:pt x="0" y="70506"/>
                  </a:lnTo>
                  <a:cubicBezTo>
                    <a:pt x="0" y="31567"/>
                    <a:pt x="31567" y="0"/>
                    <a:pt x="70506" y="0"/>
                  </a:cubicBezTo>
                  <a:close/>
                </a:path>
              </a:pathLst>
            </a:custGeom>
            <a:solidFill>
              <a:srgbClr val="F2F2F2"/>
            </a:solidFill>
          </p:spPr>
          <p:txBody>
            <a:bodyPr/>
            <a:lstStyle/>
            <a:p>
              <a:endParaRPr lang="en-PH"/>
            </a:p>
          </p:txBody>
        </p:sp>
        <p:sp>
          <p:nvSpPr>
            <p:cNvPr id="9" name="TextBox 9"/>
            <p:cNvSpPr txBox="1"/>
            <p:nvPr/>
          </p:nvSpPr>
          <p:spPr>
            <a:xfrm>
              <a:off x="0" y="-28575"/>
              <a:ext cx="1474908" cy="792631"/>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503087" y="3012894"/>
            <a:ext cx="5271776" cy="2445031"/>
            <a:chOff x="0" y="0"/>
            <a:chExt cx="7029035" cy="3260041"/>
          </a:xfrm>
        </p:grpSpPr>
        <p:sp>
          <p:nvSpPr>
            <p:cNvPr id="11" name="TextBox 11"/>
            <p:cNvSpPr txBox="1"/>
            <p:nvPr/>
          </p:nvSpPr>
          <p:spPr>
            <a:xfrm>
              <a:off x="2906479" y="3079112"/>
              <a:ext cx="1891058" cy="180928"/>
            </a:xfrm>
            <a:prstGeom prst="rect">
              <a:avLst/>
            </a:prstGeom>
          </p:spPr>
          <p:txBody>
            <a:bodyPr lIns="0" tIns="0" rIns="0" bIns="0" rtlCol="0" anchor="t">
              <a:spAutoFit/>
            </a:bodyPr>
            <a:lstStyle/>
            <a:p>
              <a:pPr algn="ctr">
                <a:lnSpc>
                  <a:spcPts val="1193"/>
                </a:lnSpc>
              </a:pPr>
              <a:r>
                <a:rPr lang="en-US" sz="852">
                  <a:solidFill>
                    <a:srgbClr val="000000"/>
                  </a:solidFill>
                  <a:latin typeface="Open Sans"/>
                  <a:ea typeface="Open Sans"/>
                  <a:cs typeface="Open Sans"/>
                  <a:sym typeface="Open Sans"/>
                </a:rPr>
                <a:t>Local Area Network (LAN)</a:t>
              </a:r>
            </a:p>
          </p:txBody>
        </p:sp>
        <p:grpSp>
          <p:nvGrpSpPr>
            <p:cNvPr id="12" name="Group 12"/>
            <p:cNvGrpSpPr/>
            <p:nvPr/>
          </p:nvGrpSpPr>
          <p:grpSpPr>
            <a:xfrm>
              <a:off x="0" y="163471"/>
              <a:ext cx="1974269" cy="1295614"/>
              <a:chOff x="0" y="0"/>
              <a:chExt cx="812800" cy="533400"/>
            </a:xfrm>
          </p:grpSpPr>
          <p:sp>
            <p:nvSpPr>
              <p:cNvPr id="13" name="Freeform 13"/>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E59"/>
              </a:solidFill>
            </p:spPr>
            <p:txBody>
              <a:bodyPr/>
              <a:lstStyle/>
              <a:p>
                <a:endParaRPr lang="en-PH"/>
              </a:p>
            </p:txBody>
          </p:sp>
          <p:sp>
            <p:nvSpPr>
              <p:cNvPr id="14" name="TextBox 14"/>
              <p:cNvSpPr txBox="1"/>
              <p:nvPr/>
            </p:nvSpPr>
            <p:spPr>
              <a:xfrm>
                <a:off x="38100" y="60325"/>
                <a:ext cx="736600" cy="396875"/>
              </a:xfrm>
              <a:prstGeom prst="rect">
                <a:avLst/>
              </a:prstGeom>
            </p:spPr>
            <p:txBody>
              <a:bodyPr lIns="50800" tIns="50800" rIns="50800" bIns="50800" rtlCol="0" anchor="ctr"/>
              <a:lstStyle/>
              <a:p>
                <a:pPr algn="ctr">
                  <a:lnSpc>
                    <a:spcPts val="2596"/>
                  </a:lnSpc>
                </a:pPr>
                <a:endParaRPr/>
              </a:p>
            </p:txBody>
          </p:sp>
        </p:grpSp>
        <p:grpSp>
          <p:nvGrpSpPr>
            <p:cNvPr id="15" name="Group 15"/>
            <p:cNvGrpSpPr/>
            <p:nvPr/>
          </p:nvGrpSpPr>
          <p:grpSpPr>
            <a:xfrm>
              <a:off x="5084952" y="0"/>
              <a:ext cx="1944082" cy="1275804"/>
              <a:chOff x="0" y="0"/>
              <a:chExt cx="812800" cy="533400"/>
            </a:xfrm>
          </p:grpSpPr>
          <p:sp>
            <p:nvSpPr>
              <p:cNvPr id="16" name="Freeform 16"/>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1495"/>
              </a:solidFill>
            </p:spPr>
            <p:txBody>
              <a:bodyPr/>
              <a:lstStyle/>
              <a:p>
                <a:endParaRPr lang="en-PH"/>
              </a:p>
            </p:txBody>
          </p:sp>
          <p:sp>
            <p:nvSpPr>
              <p:cNvPr id="17" name="TextBox 17"/>
              <p:cNvSpPr txBox="1"/>
              <p:nvPr/>
            </p:nvSpPr>
            <p:spPr>
              <a:xfrm>
                <a:off x="38100" y="60325"/>
                <a:ext cx="736600" cy="396875"/>
              </a:xfrm>
              <a:prstGeom prst="rect">
                <a:avLst/>
              </a:prstGeom>
            </p:spPr>
            <p:txBody>
              <a:bodyPr lIns="35872" tIns="35872" rIns="35872" bIns="35872" rtlCol="0" anchor="ctr"/>
              <a:lstStyle/>
              <a:p>
                <a:pPr algn="ctr">
                  <a:lnSpc>
                    <a:spcPts val="2596"/>
                  </a:lnSpc>
                </a:pPr>
                <a:endParaRPr/>
              </a:p>
            </p:txBody>
          </p:sp>
        </p:grpSp>
        <p:grpSp>
          <p:nvGrpSpPr>
            <p:cNvPr id="18" name="Group 18"/>
            <p:cNvGrpSpPr/>
            <p:nvPr/>
          </p:nvGrpSpPr>
          <p:grpSpPr>
            <a:xfrm>
              <a:off x="2865039" y="1711921"/>
              <a:ext cx="1792339" cy="1176222"/>
              <a:chOff x="0" y="0"/>
              <a:chExt cx="812800" cy="533400"/>
            </a:xfrm>
          </p:grpSpPr>
          <p:sp>
            <p:nvSpPr>
              <p:cNvPr id="19" name="Freeform 1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19D97"/>
              </a:solidFill>
            </p:spPr>
            <p:txBody>
              <a:bodyPr/>
              <a:lstStyle/>
              <a:p>
                <a:endParaRPr lang="en-PH"/>
              </a:p>
            </p:txBody>
          </p:sp>
          <p:sp>
            <p:nvSpPr>
              <p:cNvPr id="20" name="TextBox 20"/>
              <p:cNvSpPr txBox="1"/>
              <p:nvPr/>
            </p:nvSpPr>
            <p:spPr>
              <a:xfrm>
                <a:off x="38100" y="60325"/>
                <a:ext cx="736600" cy="396875"/>
              </a:xfrm>
              <a:prstGeom prst="rect">
                <a:avLst/>
              </a:prstGeom>
            </p:spPr>
            <p:txBody>
              <a:bodyPr lIns="35527" tIns="35527" rIns="35527" bIns="35527" rtlCol="0" anchor="ctr"/>
              <a:lstStyle/>
              <a:p>
                <a:pPr algn="ctr">
                  <a:lnSpc>
                    <a:spcPts val="2596"/>
                  </a:lnSpc>
                </a:pPr>
                <a:endParaRPr/>
              </a:p>
            </p:txBody>
          </p:sp>
        </p:grpSp>
        <p:sp>
          <p:nvSpPr>
            <p:cNvPr id="21" name="Freeform 21"/>
            <p:cNvSpPr/>
            <p:nvPr/>
          </p:nvSpPr>
          <p:spPr>
            <a:xfrm>
              <a:off x="4051589" y="2131794"/>
              <a:ext cx="441395" cy="419325"/>
            </a:xfrm>
            <a:custGeom>
              <a:avLst/>
              <a:gdLst/>
              <a:ahLst/>
              <a:cxnLst/>
              <a:rect l="l" t="t" r="r" b="b"/>
              <a:pathLst>
                <a:path w="441395" h="419325">
                  <a:moveTo>
                    <a:pt x="0" y="0"/>
                  </a:moveTo>
                  <a:lnTo>
                    <a:pt x="441396" y="0"/>
                  </a:lnTo>
                  <a:lnTo>
                    <a:pt x="441396" y="419326"/>
                  </a:lnTo>
                  <a:lnTo>
                    <a:pt x="0" y="4193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2" name="Freeform 22"/>
            <p:cNvSpPr/>
            <p:nvPr/>
          </p:nvSpPr>
          <p:spPr>
            <a:xfrm>
              <a:off x="3228213" y="2050159"/>
              <a:ext cx="219400" cy="179085"/>
            </a:xfrm>
            <a:custGeom>
              <a:avLst/>
              <a:gdLst/>
              <a:ahLst/>
              <a:cxnLst/>
              <a:rect l="l" t="t" r="r" b="b"/>
              <a:pathLst>
                <a:path w="219400" h="179085">
                  <a:moveTo>
                    <a:pt x="0" y="0"/>
                  </a:moveTo>
                  <a:lnTo>
                    <a:pt x="219400" y="0"/>
                  </a:lnTo>
                  <a:lnTo>
                    <a:pt x="219400" y="179085"/>
                  </a:lnTo>
                  <a:lnTo>
                    <a:pt x="0" y="1790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23" name="Freeform 23"/>
            <p:cNvSpPr/>
            <p:nvPr/>
          </p:nvSpPr>
          <p:spPr>
            <a:xfrm>
              <a:off x="3228213" y="2268946"/>
              <a:ext cx="219400" cy="179085"/>
            </a:xfrm>
            <a:custGeom>
              <a:avLst/>
              <a:gdLst/>
              <a:ahLst/>
              <a:cxnLst/>
              <a:rect l="l" t="t" r="r" b="b"/>
              <a:pathLst>
                <a:path w="219400" h="179085">
                  <a:moveTo>
                    <a:pt x="0" y="0"/>
                  </a:moveTo>
                  <a:lnTo>
                    <a:pt x="219400" y="0"/>
                  </a:lnTo>
                  <a:lnTo>
                    <a:pt x="219400" y="179086"/>
                  </a:lnTo>
                  <a:lnTo>
                    <a:pt x="0" y="1790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24" name="AutoShape 24"/>
            <p:cNvSpPr/>
            <p:nvPr/>
          </p:nvSpPr>
          <p:spPr>
            <a:xfrm>
              <a:off x="3467306" y="2125991"/>
              <a:ext cx="360647" cy="2862"/>
            </a:xfrm>
            <a:prstGeom prst="line">
              <a:avLst/>
            </a:prstGeom>
            <a:ln w="5413" cap="flat">
              <a:solidFill>
                <a:srgbClr val="F2F2F2"/>
              </a:solidFill>
              <a:prstDash val="solid"/>
              <a:headEnd type="oval" w="lg" len="lg"/>
              <a:tailEnd type="oval" w="lg" len="lg"/>
            </a:ln>
          </p:spPr>
          <p:txBody>
            <a:bodyPr/>
            <a:lstStyle/>
            <a:p>
              <a:endParaRPr lang="en-PH"/>
            </a:p>
          </p:txBody>
        </p:sp>
        <p:sp>
          <p:nvSpPr>
            <p:cNvPr id="25" name="AutoShape 25"/>
            <p:cNvSpPr/>
            <p:nvPr/>
          </p:nvSpPr>
          <p:spPr>
            <a:xfrm>
              <a:off x="3467306" y="2341457"/>
              <a:ext cx="360647" cy="2862"/>
            </a:xfrm>
            <a:prstGeom prst="line">
              <a:avLst/>
            </a:prstGeom>
            <a:ln w="5413" cap="flat">
              <a:solidFill>
                <a:srgbClr val="F2F2F2"/>
              </a:solidFill>
              <a:prstDash val="solid"/>
              <a:headEnd type="oval" w="lg" len="lg"/>
              <a:tailEnd type="none" w="sm" len="sm"/>
            </a:ln>
          </p:spPr>
          <p:txBody>
            <a:bodyPr/>
            <a:lstStyle/>
            <a:p>
              <a:endParaRPr lang="en-PH"/>
            </a:p>
          </p:txBody>
        </p:sp>
        <p:sp>
          <p:nvSpPr>
            <p:cNvPr id="26" name="AutoShape 26"/>
            <p:cNvSpPr/>
            <p:nvPr/>
          </p:nvSpPr>
          <p:spPr>
            <a:xfrm>
              <a:off x="3824988" y="2131794"/>
              <a:ext cx="23" cy="466766"/>
            </a:xfrm>
            <a:prstGeom prst="line">
              <a:avLst/>
            </a:prstGeom>
            <a:ln w="5413" cap="flat">
              <a:solidFill>
                <a:srgbClr val="F2F2F2"/>
              </a:solidFill>
              <a:prstDash val="solid"/>
              <a:headEnd type="none" w="sm" len="sm"/>
              <a:tailEnd type="none" w="sm" len="sm"/>
            </a:ln>
          </p:spPr>
          <p:txBody>
            <a:bodyPr/>
            <a:lstStyle/>
            <a:p>
              <a:endParaRPr lang="en-PH"/>
            </a:p>
          </p:txBody>
        </p:sp>
        <p:sp>
          <p:nvSpPr>
            <p:cNvPr id="27" name="AutoShape 27"/>
            <p:cNvSpPr/>
            <p:nvPr/>
          </p:nvSpPr>
          <p:spPr>
            <a:xfrm flipV="1">
              <a:off x="3827976" y="2342888"/>
              <a:ext cx="221302" cy="1431"/>
            </a:xfrm>
            <a:prstGeom prst="line">
              <a:avLst/>
            </a:prstGeom>
            <a:ln w="5413" cap="flat">
              <a:solidFill>
                <a:srgbClr val="F2F2F2"/>
              </a:solidFill>
              <a:prstDash val="solid"/>
              <a:headEnd type="none" w="sm" len="sm"/>
              <a:tailEnd type="none" w="sm" len="sm"/>
            </a:ln>
          </p:spPr>
          <p:txBody>
            <a:bodyPr/>
            <a:lstStyle/>
            <a:p>
              <a:endParaRPr lang="en-PH"/>
            </a:p>
          </p:txBody>
        </p:sp>
        <p:grpSp>
          <p:nvGrpSpPr>
            <p:cNvPr id="28" name="Group 28"/>
            <p:cNvGrpSpPr/>
            <p:nvPr/>
          </p:nvGrpSpPr>
          <p:grpSpPr>
            <a:xfrm>
              <a:off x="2837722" y="1803775"/>
              <a:ext cx="1931272" cy="1267397"/>
              <a:chOff x="0" y="0"/>
              <a:chExt cx="812800" cy="533400"/>
            </a:xfrm>
          </p:grpSpPr>
          <p:sp>
            <p:nvSpPr>
              <p:cNvPr id="29" name="Freeform 2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19D97"/>
              </a:solidFill>
            </p:spPr>
            <p:txBody>
              <a:bodyPr/>
              <a:lstStyle/>
              <a:p>
                <a:endParaRPr lang="en-PH"/>
              </a:p>
            </p:txBody>
          </p:sp>
          <p:sp>
            <p:nvSpPr>
              <p:cNvPr id="30" name="TextBox 30"/>
              <p:cNvSpPr txBox="1"/>
              <p:nvPr/>
            </p:nvSpPr>
            <p:spPr>
              <a:xfrm>
                <a:off x="38100" y="60325"/>
                <a:ext cx="736600" cy="396875"/>
              </a:xfrm>
              <a:prstGeom prst="rect">
                <a:avLst/>
              </a:prstGeom>
            </p:spPr>
            <p:txBody>
              <a:bodyPr lIns="35527" tIns="35527" rIns="35527" bIns="35527" rtlCol="0" anchor="ctr"/>
              <a:lstStyle/>
              <a:p>
                <a:pPr algn="ctr">
                  <a:lnSpc>
                    <a:spcPts val="2596"/>
                  </a:lnSpc>
                </a:pPr>
                <a:endParaRPr/>
              </a:p>
            </p:txBody>
          </p:sp>
        </p:grpSp>
        <p:sp>
          <p:nvSpPr>
            <p:cNvPr id="31" name="AutoShape 31"/>
            <p:cNvSpPr/>
            <p:nvPr/>
          </p:nvSpPr>
          <p:spPr>
            <a:xfrm>
              <a:off x="2010213" y="706979"/>
              <a:ext cx="1457076" cy="1030292"/>
            </a:xfrm>
            <a:prstGeom prst="line">
              <a:avLst/>
            </a:prstGeom>
            <a:ln w="16238" cap="flat">
              <a:solidFill>
                <a:srgbClr val="3F4042"/>
              </a:solidFill>
              <a:prstDash val="solid"/>
              <a:headEnd type="none" w="sm" len="sm"/>
              <a:tailEnd type="none" w="sm" len="sm"/>
            </a:ln>
          </p:spPr>
          <p:txBody>
            <a:bodyPr/>
            <a:lstStyle/>
            <a:p>
              <a:endParaRPr lang="en-PH"/>
            </a:p>
          </p:txBody>
        </p:sp>
        <p:sp>
          <p:nvSpPr>
            <p:cNvPr id="32" name="AutoShape 32"/>
            <p:cNvSpPr/>
            <p:nvPr/>
          </p:nvSpPr>
          <p:spPr>
            <a:xfrm flipH="1">
              <a:off x="4220821" y="755279"/>
              <a:ext cx="1000996" cy="981991"/>
            </a:xfrm>
            <a:prstGeom prst="line">
              <a:avLst/>
            </a:prstGeom>
            <a:ln w="16238" cap="flat">
              <a:solidFill>
                <a:srgbClr val="3F4042"/>
              </a:solidFill>
              <a:prstDash val="solid"/>
              <a:headEnd type="none" w="sm" len="sm"/>
              <a:tailEnd type="none" w="sm" len="sm"/>
            </a:ln>
          </p:spPr>
          <p:txBody>
            <a:bodyPr/>
            <a:lstStyle/>
            <a:p>
              <a:endParaRPr lang="en-PH"/>
            </a:p>
          </p:txBody>
        </p:sp>
        <p:sp>
          <p:nvSpPr>
            <p:cNvPr id="33" name="AutoShape 33"/>
            <p:cNvSpPr/>
            <p:nvPr/>
          </p:nvSpPr>
          <p:spPr>
            <a:xfrm flipH="1">
              <a:off x="2283318" y="681981"/>
              <a:ext cx="2561733" cy="0"/>
            </a:xfrm>
            <a:prstGeom prst="line">
              <a:avLst/>
            </a:prstGeom>
            <a:ln w="16238" cap="flat">
              <a:solidFill>
                <a:srgbClr val="3F4042"/>
              </a:solidFill>
              <a:prstDash val="solid"/>
              <a:headEnd type="none" w="sm" len="sm"/>
              <a:tailEnd type="none" w="sm" len="sm"/>
            </a:ln>
          </p:spPr>
          <p:txBody>
            <a:bodyPr/>
            <a:lstStyle/>
            <a:p>
              <a:endParaRPr lang="en-PH"/>
            </a:p>
          </p:txBody>
        </p:sp>
        <p:sp>
          <p:nvSpPr>
            <p:cNvPr id="34" name="Freeform 34"/>
            <p:cNvSpPr/>
            <p:nvPr/>
          </p:nvSpPr>
          <p:spPr>
            <a:xfrm>
              <a:off x="482140" y="256855"/>
              <a:ext cx="1009989" cy="1081648"/>
            </a:xfrm>
            <a:custGeom>
              <a:avLst/>
              <a:gdLst/>
              <a:ahLst/>
              <a:cxnLst/>
              <a:rect l="l" t="t" r="r" b="b"/>
              <a:pathLst>
                <a:path w="1009989" h="1081648">
                  <a:moveTo>
                    <a:pt x="0" y="0"/>
                  </a:moveTo>
                  <a:lnTo>
                    <a:pt x="1009989" y="0"/>
                  </a:lnTo>
                  <a:lnTo>
                    <a:pt x="1009989" y="1081648"/>
                  </a:lnTo>
                  <a:lnTo>
                    <a:pt x="0" y="10816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5" name="Freeform 35"/>
            <p:cNvSpPr/>
            <p:nvPr/>
          </p:nvSpPr>
          <p:spPr>
            <a:xfrm>
              <a:off x="5522521" y="132446"/>
              <a:ext cx="1009989" cy="1081648"/>
            </a:xfrm>
            <a:custGeom>
              <a:avLst/>
              <a:gdLst/>
              <a:ahLst/>
              <a:cxnLst/>
              <a:rect l="l" t="t" r="r" b="b"/>
              <a:pathLst>
                <a:path w="1009989" h="1081648">
                  <a:moveTo>
                    <a:pt x="0" y="0"/>
                  </a:moveTo>
                  <a:lnTo>
                    <a:pt x="1009989" y="0"/>
                  </a:lnTo>
                  <a:lnTo>
                    <a:pt x="1009989" y="1081648"/>
                  </a:lnTo>
                  <a:lnTo>
                    <a:pt x="0" y="10816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6" name="Freeform 36"/>
            <p:cNvSpPr/>
            <p:nvPr/>
          </p:nvSpPr>
          <p:spPr>
            <a:xfrm>
              <a:off x="3326153" y="1833282"/>
              <a:ext cx="993314" cy="1063790"/>
            </a:xfrm>
            <a:custGeom>
              <a:avLst/>
              <a:gdLst/>
              <a:ahLst/>
              <a:cxnLst/>
              <a:rect l="l" t="t" r="r" b="b"/>
              <a:pathLst>
                <a:path w="993314" h="1063790">
                  <a:moveTo>
                    <a:pt x="0" y="0"/>
                  </a:moveTo>
                  <a:lnTo>
                    <a:pt x="993314" y="0"/>
                  </a:lnTo>
                  <a:lnTo>
                    <a:pt x="993314" y="1063790"/>
                  </a:lnTo>
                  <a:lnTo>
                    <a:pt x="0" y="1063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7" name="Freeform 37"/>
            <p:cNvSpPr/>
            <p:nvPr/>
          </p:nvSpPr>
          <p:spPr>
            <a:xfrm>
              <a:off x="1529785" y="560383"/>
              <a:ext cx="753533" cy="146596"/>
            </a:xfrm>
            <a:custGeom>
              <a:avLst/>
              <a:gdLst/>
              <a:ahLst/>
              <a:cxnLst/>
              <a:rect l="l" t="t" r="r" b="b"/>
              <a:pathLst>
                <a:path w="753533" h="146596">
                  <a:moveTo>
                    <a:pt x="0" y="0"/>
                  </a:moveTo>
                  <a:lnTo>
                    <a:pt x="753533" y="0"/>
                  </a:lnTo>
                  <a:lnTo>
                    <a:pt x="753533" y="146596"/>
                  </a:lnTo>
                  <a:lnTo>
                    <a:pt x="0" y="1465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38" name="Freeform 38"/>
            <p:cNvSpPr/>
            <p:nvPr/>
          </p:nvSpPr>
          <p:spPr>
            <a:xfrm>
              <a:off x="4845051" y="608683"/>
              <a:ext cx="753533" cy="146596"/>
            </a:xfrm>
            <a:custGeom>
              <a:avLst/>
              <a:gdLst/>
              <a:ahLst/>
              <a:cxnLst/>
              <a:rect l="l" t="t" r="r" b="b"/>
              <a:pathLst>
                <a:path w="753533" h="146596">
                  <a:moveTo>
                    <a:pt x="0" y="0"/>
                  </a:moveTo>
                  <a:lnTo>
                    <a:pt x="753532" y="0"/>
                  </a:lnTo>
                  <a:lnTo>
                    <a:pt x="753532" y="146596"/>
                  </a:lnTo>
                  <a:lnTo>
                    <a:pt x="0" y="1465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39" name="Freeform 39"/>
            <p:cNvSpPr/>
            <p:nvPr/>
          </p:nvSpPr>
          <p:spPr>
            <a:xfrm>
              <a:off x="3467288" y="1663972"/>
              <a:ext cx="753533" cy="146596"/>
            </a:xfrm>
            <a:custGeom>
              <a:avLst/>
              <a:gdLst/>
              <a:ahLst/>
              <a:cxnLst/>
              <a:rect l="l" t="t" r="r" b="b"/>
              <a:pathLst>
                <a:path w="753533" h="146596">
                  <a:moveTo>
                    <a:pt x="0" y="0"/>
                  </a:moveTo>
                  <a:lnTo>
                    <a:pt x="753533" y="0"/>
                  </a:lnTo>
                  <a:lnTo>
                    <a:pt x="753533" y="146597"/>
                  </a:lnTo>
                  <a:lnTo>
                    <a:pt x="0" y="1465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40" name="TextBox 40"/>
            <p:cNvSpPr txBox="1"/>
            <p:nvPr/>
          </p:nvSpPr>
          <p:spPr>
            <a:xfrm>
              <a:off x="256906" y="1394674"/>
              <a:ext cx="1521778" cy="390608"/>
            </a:xfrm>
            <a:prstGeom prst="rect">
              <a:avLst/>
            </a:prstGeom>
          </p:spPr>
          <p:txBody>
            <a:bodyPr lIns="0" tIns="0" rIns="0" bIns="0" rtlCol="0" anchor="t">
              <a:spAutoFit/>
            </a:bodyPr>
            <a:lstStyle/>
            <a:p>
              <a:pPr algn="ctr">
                <a:lnSpc>
                  <a:spcPts val="1205"/>
                </a:lnSpc>
              </a:pPr>
              <a:r>
                <a:rPr lang="en-US" sz="861">
                  <a:solidFill>
                    <a:srgbClr val="000000"/>
                  </a:solidFill>
                  <a:latin typeface="Open Sans"/>
                  <a:ea typeface="Open Sans"/>
                  <a:cs typeface="Open Sans"/>
                  <a:sym typeface="Open Sans"/>
                </a:rPr>
                <a:t>Local Area Network (LAN)</a:t>
              </a:r>
            </a:p>
          </p:txBody>
        </p:sp>
        <p:sp>
          <p:nvSpPr>
            <p:cNvPr id="41" name="TextBox 41"/>
            <p:cNvSpPr txBox="1"/>
            <p:nvPr/>
          </p:nvSpPr>
          <p:spPr>
            <a:xfrm>
              <a:off x="5352598" y="1273364"/>
              <a:ext cx="1521778" cy="390608"/>
            </a:xfrm>
            <a:prstGeom prst="rect">
              <a:avLst/>
            </a:prstGeom>
          </p:spPr>
          <p:txBody>
            <a:bodyPr lIns="0" tIns="0" rIns="0" bIns="0" rtlCol="0" anchor="t">
              <a:spAutoFit/>
            </a:bodyPr>
            <a:lstStyle/>
            <a:p>
              <a:pPr algn="ctr">
                <a:lnSpc>
                  <a:spcPts val="1205"/>
                </a:lnSpc>
              </a:pPr>
              <a:r>
                <a:rPr lang="en-US" sz="861">
                  <a:solidFill>
                    <a:srgbClr val="000000"/>
                  </a:solidFill>
                  <a:latin typeface="Open Sans"/>
                  <a:ea typeface="Open Sans"/>
                  <a:cs typeface="Open Sans"/>
                  <a:sym typeface="Open Sans"/>
                </a:rPr>
                <a:t>Local Area Network (LAN)</a:t>
              </a:r>
            </a:p>
          </p:txBody>
        </p:sp>
      </p:grpSp>
      <p:sp>
        <p:nvSpPr>
          <p:cNvPr id="42" name="Freeform 42"/>
          <p:cNvSpPr/>
          <p:nvPr/>
        </p:nvSpPr>
        <p:spPr>
          <a:xfrm rot="-2077701">
            <a:off x="4467684" y="3815506"/>
            <a:ext cx="1993114" cy="3378159"/>
          </a:xfrm>
          <a:custGeom>
            <a:avLst/>
            <a:gdLst/>
            <a:ahLst/>
            <a:cxnLst/>
            <a:rect l="l" t="t" r="r" b="b"/>
            <a:pathLst>
              <a:path w="1993114" h="3378159">
                <a:moveTo>
                  <a:pt x="0" y="0"/>
                </a:moveTo>
                <a:lnTo>
                  <a:pt x="1993113" y="0"/>
                </a:lnTo>
                <a:lnTo>
                  <a:pt x="1993113" y="3378159"/>
                </a:lnTo>
                <a:lnTo>
                  <a:pt x="0" y="33781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43" name="TextBox 43"/>
          <p:cNvSpPr txBox="1"/>
          <p:nvPr/>
        </p:nvSpPr>
        <p:spPr>
          <a:xfrm>
            <a:off x="384809" y="1627751"/>
            <a:ext cx="1339473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Local Area Network </a:t>
            </a:r>
          </a:p>
        </p:txBody>
      </p:sp>
      <p:grpSp>
        <p:nvGrpSpPr>
          <p:cNvPr id="44" name="Group 44"/>
          <p:cNvGrpSpPr/>
          <p:nvPr/>
        </p:nvGrpSpPr>
        <p:grpSpPr>
          <a:xfrm>
            <a:off x="9184627" y="1742051"/>
            <a:ext cx="5505136" cy="3612745"/>
            <a:chOff x="0" y="0"/>
            <a:chExt cx="812800" cy="533400"/>
          </a:xfrm>
        </p:grpSpPr>
        <p:sp>
          <p:nvSpPr>
            <p:cNvPr id="45" name="Freeform 45"/>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1495"/>
            </a:solidFill>
          </p:spPr>
          <p:txBody>
            <a:bodyPr/>
            <a:lstStyle/>
            <a:p>
              <a:endParaRPr lang="en-PH"/>
            </a:p>
          </p:txBody>
        </p:sp>
        <p:sp>
          <p:nvSpPr>
            <p:cNvPr id="46" name="TextBox 46"/>
            <p:cNvSpPr txBox="1"/>
            <p:nvPr/>
          </p:nvSpPr>
          <p:spPr>
            <a:xfrm>
              <a:off x="38100" y="60325"/>
              <a:ext cx="736600" cy="396875"/>
            </a:xfrm>
            <a:prstGeom prst="rect">
              <a:avLst/>
            </a:prstGeom>
          </p:spPr>
          <p:txBody>
            <a:bodyPr lIns="30363" tIns="30363" rIns="30363" bIns="30363" rtlCol="0" anchor="ctr"/>
            <a:lstStyle/>
            <a:p>
              <a:pPr algn="ctr">
                <a:lnSpc>
                  <a:spcPts val="2596"/>
                </a:lnSpc>
              </a:pPr>
              <a:endParaRPr/>
            </a:p>
          </p:txBody>
        </p:sp>
      </p:grpSp>
      <p:sp>
        <p:nvSpPr>
          <p:cNvPr id="47" name="Freeform 47"/>
          <p:cNvSpPr/>
          <p:nvPr/>
        </p:nvSpPr>
        <p:spPr>
          <a:xfrm>
            <a:off x="10507182" y="2080553"/>
            <a:ext cx="2860027" cy="3062947"/>
          </a:xfrm>
          <a:custGeom>
            <a:avLst/>
            <a:gdLst/>
            <a:ahLst/>
            <a:cxnLst/>
            <a:rect l="l" t="t" r="r" b="b"/>
            <a:pathLst>
              <a:path w="2860027" h="3062947">
                <a:moveTo>
                  <a:pt x="0" y="0"/>
                </a:moveTo>
                <a:lnTo>
                  <a:pt x="2860027" y="0"/>
                </a:lnTo>
                <a:lnTo>
                  <a:pt x="2860027" y="3062947"/>
                </a:lnTo>
                <a:lnTo>
                  <a:pt x="0" y="30629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48" name="Freeform 48"/>
          <p:cNvSpPr/>
          <p:nvPr/>
        </p:nvSpPr>
        <p:spPr>
          <a:xfrm>
            <a:off x="6048561" y="2905879"/>
            <a:ext cx="3095439" cy="1412294"/>
          </a:xfrm>
          <a:custGeom>
            <a:avLst/>
            <a:gdLst/>
            <a:ahLst/>
            <a:cxnLst/>
            <a:rect l="l" t="t" r="r" b="b"/>
            <a:pathLst>
              <a:path w="3095439" h="1412294">
                <a:moveTo>
                  <a:pt x="0" y="0"/>
                </a:moveTo>
                <a:lnTo>
                  <a:pt x="3095439" y="0"/>
                </a:lnTo>
                <a:lnTo>
                  <a:pt x="3095439" y="1412294"/>
                </a:lnTo>
                <a:lnTo>
                  <a:pt x="0" y="141229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49" name="TextBox 49"/>
          <p:cNvSpPr txBox="1"/>
          <p:nvPr/>
        </p:nvSpPr>
        <p:spPr>
          <a:xfrm>
            <a:off x="1340302" y="2832427"/>
            <a:ext cx="3689054" cy="322834"/>
          </a:xfrm>
          <a:prstGeom prst="rect">
            <a:avLst/>
          </a:prstGeom>
        </p:spPr>
        <p:txBody>
          <a:bodyPr lIns="0" tIns="0" rIns="0" bIns="0" rtlCol="0" anchor="t">
            <a:spAutoFit/>
          </a:bodyPr>
          <a:lstStyle/>
          <a:p>
            <a:pPr algn="ctr">
              <a:lnSpc>
                <a:spcPts val="2681"/>
              </a:lnSpc>
            </a:pPr>
            <a:r>
              <a:rPr lang="en-US" sz="1915" b="1">
                <a:solidFill>
                  <a:srgbClr val="000000"/>
                </a:solidFill>
                <a:latin typeface="Open Sans Bold"/>
                <a:ea typeface="Open Sans Bold"/>
                <a:cs typeface="Open Sans Bold"/>
                <a:sym typeface="Open Sans Bold"/>
              </a:rPr>
              <a:t>WAN</a:t>
            </a:r>
          </a:p>
        </p:txBody>
      </p:sp>
      <p:grpSp>
        <p:nvGrpSpPr>
          <p:cNvPr id="50" name="Group 50"/>
          <p:cNvGrpSpPr/>
          <p:nvPr/>
        </p:nvGrpSpPr>
        <p:grpSpPr>
          <a:xfrm>
            <a:off x="13255864" y="5558266"/>
            <a:ext cx="3179964" cy="402700"/>
            <a:chOff x="0" y="0"/>
            <a:chExt cx="837521" cy="106061"/>
          </a:xfrm>
        </p:grpSpPr>
        <p:sp>
          <p:nvSpPr>
            <p:cNvPr id="51" name="Freeform 51"/>
            <p:cNvSpPr/>
            <p:nvPr/>
          </p:nvSpPr>
          <p:spPr>
            <a:xfrm>
              <a:off x="0" y="0"/>
              <a:ext cx="837521" cy="106061"/>
            </a:xfrm>
            <a:custGeom>
              <a:avLst/>
              <a:gdLst/>
              <a:ahLst/>
              <a:cxnLst/>
              <a:rect l="l" t="t" r="r" b="b"/>
              <a:pathLst>
                <a:path w="837521" h="106061">
                  <a:moveTo>
                    <a:pt x="53030" y="0"/>
                  </a:moveTo>
                  <a:lnTo>
                    <a:pt x="784491" y="0"/>
                  </a:lnTo>
                  <a:cubicBezTo>
                    <a:pt x="813779" y="0"/>
                    <a:pt x="837521" y="23743"/>
                    <a:pt x="837521" y="53030"/>
                  </a:cubicBezTo>
                  <a:lnTo>
                    <a:pt x="837521" y="53030"/>
                  </a:lnTo>
                  <a:cubicBezTo>
                    <a:pt x="837521" y="82318"/>
                    <a:pt x="813779" y="106061"/>
                    <a:pt x="784491" y="106061"/>
                  </a:cubicBezTo>
                  <a:lnTo>
                    <a:pt x="53030" y="106061"/>
                  </a:lnTo>
                  <a:cubicBezTo>
                    <a:pt x="23743" y="106061"/>
                    <a:pt x="0" y="82318"/>
                    <a:pt x="0" y="53030"/>
                  </a:cubicBezTo>
                  <a:lnTo>
                    <a:pt x="0" y="53030"/>
                  </a:lnTo>
                  <a:cubicBezTo>
                    <a:pt x="0" y="23743"/>
                    <a:pt x="23743" y="0"/>
                    <a:pt x="53030" y="0"/>
                  </a:cubicBezTo>
                  <a:close/>
                </a:path>
              </a:pathLst>
            </a:custGeom>
            <a:solidFill>
              <a:srgbClr val="019D97"/>
            </a:solidFill>
          </p:spPr>
          <p:txBody>
            <a:bodyPr/>
            <a:lstStyle/>
            <a:p>
              <a:endParaRPr lang="en-PH"/>
            </a:p>
          </p:txBody>
        </p:sp>
        <p:sp>
          <p:nvSpPr>
            <p:cNvPr id="52" name="TextBox 52"/>
            <p:cNvSpPr txBox="1"/>
            <p:nvPr/>
          </p:nvSpPr>
          <p:spPr>
            <a:xfrm>
              <a:off x="0" y="-28575"/>
              <a:ext cx="837521" cy="134636"/>
            </a:xfrm>
            <a:prstGeom prst="rect">
              <a:avLst/>
            </a:prstGeom>
          </p:spPr>
          <p:txBody>
            <a:bodyPr lIns="50800" tIns="50800" rIns="50800" bIns="50800" rtlCol="0" anchor="ctr"/>
            <a:lstStyle/>
            <a:p>
              <a:pPr algn="ctr">
                <a:lnSpc>
                  <a:spcPts val="2595"/>
                </a:lnSpc>
              </a:pPr>
              <a:endParaRPr/>
            </a:p>
          </p:txBody>
        </p:sp>
      </p:grpSp>
      <p:grpSp>
        <p:nvGrpSpPr>
          <p:cNvPr id="53" name="Group 53"/>
          <p:cNvGrpSpPr/>
          <p:nvPr/>
        </p:nvGrpSpPr>
        <p:grpSpPr>
          <a:xfrm>
            <a:off x="11279897" y="7738691"/>
            <a:ext cx="2871505" cy="384584"/>
            <a:chOff x="0" y="0"/>
            <a:chExt cx="756281" cy="101290"/>
          </a:xfrm>
        </p:grpSpPr>
        <p:sp>
          <p:nvSpPr>
            <p:cNvPr id="54" name="Freeform 54"/>
            <p:cNvSpPr/>
            <p:nvPr/>
          </p:nvSpPr>
          <p:spPr>
            <a:xfrm>
              <a:off x="0" y="0"/>
              <a:ext cx="756281" cy="101290"/>
            </a:xfrm>
            <a:custGeom>
              <a:avLst/>
              <a:gdLst/>
              <a:ahLst/>
              <a:cxnLst/>
              <a:rect l="l" t="t" r="r" b="b"/>
              <a:pathLst>
                <a:path w="756281" h="101290">
                  <a:moveTo>
                    <a:pt x="50645" y="0"/>
                  </a:moveTo>
                  <a:lnTo>
                    <a:pt x="705636" y="0"/>
                  </a:lnTo>
                  <a:cubicBezTo>
                    <a:pt x="719068" y="0"/>
                    <a:pt x="731950" y="5336"/>
                    <a:pt x="741448" y="14834"/>
                  </a:cubicBezTo>
                  <a:cubicBezTo>
                    <a:pt x="750945" y="24331"/>
                    <a:pt x="756281" y="37213"/>
                    <a:pt x="756281" y="50645"/>
                  </a:cubicBezTo>
                  <a:lnTo>
                    <a:pt x="756281" y="50645"/>
                  </a:lnTo>
                  <a:cubicBezTo>
                    <a:pt x="756281" y="64077"/>
                    <a:pt x="750945" y="76958"/>
                    <a:pt x="741448" y="86456"/>
                  </a:cubicBezTo>
                  <a:cubicBezTo>
                    <a:pt x="731950" y="95954"/>
                    <a:pt x="719068" y="101290"/>
                    <a:pt x="705636" y="101290"/>
                  </a:cubicBezTo>
                  <a:lnTo>
                    <a:pt x="50645" y="101290"/>
                  </a:lnTo>
                  <a:cubicBezTo>
                    <a:pt x="37213" y="101290"/>
                    <a:pt x="24331" y="95954"/>
                    <a:pt x="14834" y="86456"/>
                  </a:cubicBezTo>
                  <a:cubicBezTo>
                    <a:pt x="5336" y="76958"/>
                    <a:pt x="0" y="64077"/>
                    <a:pt x="0" y="50645"/>
                  </a:cubicBezTo>
                  <a:lnTo>
                    <a:pt x="0" y="50645"/>
                  </a:lnTo>
                  <a:cubicBezTo>
                    <a:pt x="0" y="37213"/>
                    <a:pt x="5336" y="24331"/>
                    <a:pt x="14834" y="14834"/>
                  </a:cubicBezTo>
                  <a:cubicBezTo>
                    <a:pt x="24331" y="5336"/>
                    <a:pt x="37213" y="0"/>
                    <a:pt x="50645" y="0"/>
                  </a:cubicBezTo>
                  <a:close/>
                </a:path>
              </a:pathLst>
            </a:custGeom>
            <a:solidFill>
              <a:srgbClr val="019D97"/>
            </a:solidFill>
          </p:spPr>
          <p:txBody>
            <a:bodyPr/>
            <a:lstStyle/>
            <a:p>
              <a:endParaRPr lang="en-PH"/>
            </a:p>
          </p:txBody>
        </p:sp>
        <p:sp>
          <p:nvSpPr>
            <p:cNvPr id="55" name="TextBox 55"/>
            <p:cNvSpPr txBox="1"/>
            <p:nvPr/>
          </p:nvSpPr>
          <p:spPr>
            <a:xfrm>
              <a:off x="0" y="-28575"/>
              <a:ext cx="756281" cy="129865"/>
            </a:xfrm>
            <a:prstGeom prst="rect">
              <a:avLst/>
            </a:prstGeom>
          </p:spPr>
          <p:txBody>
            <a:bodyPr lIns="50800" tIns="50800" rIns="50800" bIns="50800" rtlCol="0" anchor="ctr"/>
            <a:lstStyle/>
            <a:p>
              <a:pPr algn="ctr">
                <a:lnSpc>
                  <a:spcPts val="2595"/>
                </a:lnSpc>
              </a:pPr>
              <a:endParaRPr/>
            </a:p>
          </p:txBody>
        </p:sp>
      </p:grpSp>
      <p:sp>
        <p:nvSpPr>
          <p:cNvPr id="56" name="TextBox 56"/>
          <p:cNvSpPr txBox="1"/>
          <p:nvPr/>
        </p:nvSpPr>
        <p:spPr>
          <a:xfrm>
            <a:off x="8457115" y="5501116"/>
            <a:ext cx="8512936" cy="2622259"/>
          </a:xfrm>
          <a:prstGeom prst="rect">
            <a:avLst/>
          </a:prstGeom>
        </p:spPr>
        <p:txBody>
          <a:bodyPr lIns="0" tIns="0" rIns="0" bIns="0" rtlCol="0" anchor="t">
            <a:spAutoFit/>
          </a:bodyPr>
          <a:lstStyle/>
          <a:p>
            <a:pPr marL="542220" lvl="1" indent="-271110" algn="l">
              <a:lnSpc>
                <a:spcPts val="3516"/>
              </a:lnSpc>
              <a:buFont typeface="Arial"/>
              <a:buChar char="•"/>
            </a:pPr>
            <a:r>
              <a:rPr lang="en-US" sz="2511">
                <a:solidFill>
                  <a:srgbClr val="000000"/>
                </a:solidFill>
                <a:latin typeface="Open Sans"/>
                <a:ea typeface="Open Sans"/>
                <a:cs typeface="Open Sans"/>
                <a:sym typeface="Open Sans"/>
              </a:rPr>
              <a:t>The 1980s saw the advent of </a:t>
            </a:r>
            <a:r>
              <a:rPr lang="en-US" sz="2511">
                <a:solidFill>
                  <a:srgbClr val="FFFFFF"/>
                </a:solidFill>
                <a:latin typeface="Open Sans"/>
                <a:ea typeface="Open Sans"/>
                <a:cs typeface="Open Sans"/>
                <a:sym typeface="Open Sans"/>
              </a:rPr>
              <a:t>personal computers,</a:t>
            </a:r>
            <a:r>
              <a:rPr lang="en-US" sz="2511">
                <a:solidFill>
                  <a:srgbClr val="000000"/>
                </a:solidFill>
                <a:latin typeface="Open Sans"/>
                <a:ea typeface="Open Sans"/>
                <a:cs typeface="Open Sans"/>
                <a:sym typeface="Open Sans"/>
              </a:rPr>
              <a:t> altering computing dynamics.</a:t>
            </a:r>
          </a:p>
          <a:p>
            <a:pPr marL="542220" lvl="1" indent="-271110" algn="l">
              <a:lnSpc>
                <a:spcPts val="3516"/>
              </a:lnSpc>
              <a:buFont typeface="Arial"/>
              <a:buChar char="•"/>
            </a:pPr>
            <a:r>
              <a:rPr lang="en-US" sz="2511">
                <a:solidFill>
                  <a:srgbClr val="000000"/>
                </a:solidFill>
                <a:latin typeface="Open Sans"/>
                <a:ea typeface="Open Sans"/>
                <a:cs typeface="Open Sans"/>
                <a:sym typeface="Open Sans"/>
              </a:rPr>
              <a:t>Users in organisations could have personal computers on their desks.</a:t>
            </a:r>
          </a:p>
          <a:p>
            <a:pPr marL="542220" lvl="1" indent="-271110" algn="l">
              <a:lnSpc>
                <a:spcPts val="3516"/>
              </a:lnSpc>
              <a:buFont typeface="Arial"/>
              <a:buChar char="•"/>
            </a:pPr>
            <a:r>
              <a:rPr lang="en-US" sz="2511">
                <a:solidFill>
                  <a:srgbClr val="000000"/>
                </a:solidFill>
                <a:latin typeface="Open Sans"/>
                <a:ea typeface="Open Sans"/>
                <a:cs typeface="Open Sans"/>
                <a:sym typeface="Open Sans"/>
              </a:rPr>
              <a:t>Computers could operate standalone or be networked in a </a:t>
            </a:r>
            <a:r>
              <a:rPr lang="en-US" sz="2511">
                <a:solidFill>
                  <a:srgbClr val="FFFFFF"/>
                </a:solidFill>
                <a:latin typeface="Open Sans"/>
                <a:ea typeface="Open Sans"/>
                <a:cs typeface="Open Sans"/>
                <a:sym typeface="Open Sans"/>
              </a:rPr>
              <a:t>local area network.</a:t>
            </a:r>
          </a:p>
        </p:txBody>
      </p:sp>
      <p:sp>
        <p:nvSpPr>
          <p:cNvPr id="57" name="TextBox 57"/>
          <p:cNvSpPr txBox="1"/>
          <p:nvPr/>
        </p:nvSpPr>
        <p:spPr>
          <a:xfrm>
            <a:off x="153465" y="0"/>
            <a:ext cx="8428374" cy="985385"/>
          </a:xfrm>
          <a:prstGeom prst="rect">
            <a:avLst/>
          </a:prstGeom>
        </p:spPr>
        <p:txBody>
          <a:bodyPr lIns="0" tIns="0" rIns="0" bIns="0" rtlCol="0" anchor="t">
            <a:spAutoFit/>
          </a:bodyPr>
          <a:lstStyle/>
          <a:p>
            <a:pPr marL="0" lvl="0" indent="0" algn="l">
              <a:lnSpc>
                <a:spcPts val="3853"/>
              </a:lnSpc>
              <a:spcBef>
                <a:spcPct val="0"/>
              </a:spcBef>
            </a:pPr>
            <a:r>
              <a:rPr lang="en-US" sz="3440" b="1" spc="-103">
                <a:solidFill>
                  <a:srgbClr val="FFFFFF"/>
                </a:solidFill>
                <a:latin typeface="Poppins Bold"/>
                <a:ea typeface="Poppins Bold"/>
                <a:cs typeface="Poppins Bold"/>
                <a:sym typeface="Poppins Bold"/>
              </a:rPr>
              <a:t>2.1 History and Advantages of Networking</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877010"/>
            <a:ext cx="486028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Original Scheme</a:t>
            </a:r>
          </a:p>
        </p:txBody>
      </p:sp>
      <p:grpSp>
        <p:nvGrpSpPr>
          <p:cNvPr id="8" name="Group 8"/>
          <p:cNvGrpSpPr/>
          <p:nvPr/>
        </p:nvGrpSpPr>
        <p:grpSpPr>
          <a:xfrm>
            <a:off x="9161504" y="2838611"/>
            <a:ext cx="3931015" cy="536533"/>
            <a:chOff x="0" y="0"/>
            <a:chExt cx="1035329" cy="141309"/>
          </a:xfrm>
        </p:grpSpPr>
        <p:sp>
          <p:nvSpPr>
            <p:cNvPr id="9" name="Freeform 9"/>
            <p:cNvSpPr/>
            <p:nvPr/>
          </p:nvSpPr>
          <p:spPr>
            <a:xfrm>
              <a:off x="0" y="0"/>
              <a:ext cx="1035329" cy="141309"/>
            </a:xfrm>
            <a:custGeom>
              <a:avLst/>
              <a:gdLst/>
              <a:ahLst/>
              <a:cxnLst/>
              <a:rect l="l" t="t" r="r" b="b"/>
              <a:pathLst>
                <a:path w="1035329" h="141309">
                  <a:moveTo>
                    <a:pt x="70655" y="0"/>
                  </a:moveTo>
                  <a:lnTo>
                    <a:pt x="964674" y="0"/>
                  </a:lnTo>
                  <a:cubicBezTo>
                    <a:pt x="983413" y="0"/>
                    <a:pt x="1001384" y="7444"/>
                    <a:pt x="1014635" y="20694"/>
                  </a:cubicBezTo>
                  <a:cubicBezTo>
                    <a:pt x="1027885" y="33945"/>
                    <a:pt x="1035329" y="51916"/>
                    <a:pt x="1035329" y="70655"/>
                  </a:cubicBezTo>
                  <a:lnTo>
                    <a:pt x="1035329" y="70655"/>
                  </a:lnTo>
                  <a:cubicBezTo>
                    <a:pt x="1035329" y="109676"/>
                    <a:pt x="1003696" y="141309"/>
                    <a:pt x="964674" y="141309"/>
                  </a:cubicBezTo>
                  <a:lnTo>
                    <a:pt x="70655" y="141309"/>
                  </a:lnTo>
                  <a:cubicBezTo>
                    <a:pt x="51916" y="141309"/>
                    <a:pt x="33945" y="133865"/>
                    <a:pt x="20694" y="120615"/>
                  </a:cubicBezTo>
                  <a:cubicBezTo>
                    <a:pt x="7444" y="107365"/>
                    <a:pt x="0" y="89393"/>
                    <a:pt x="0" y="70655"/>
                  </a:cubicBezTo>
                  <a:lnTo>
                    <a:pt x="0" y="70655"/>
                  </a:lnTo>
                  <a:cubicBezTo>
                    <a:pt x="0" y="51916"/>
                    <a:pt x="7444" y="33945"/>
                    <a:pt x="20694" y="20694"/>
                  </a:cubicBezTo>
                  <a:cubicBezTo>
                    <a:pt x="33945" y="7444"/>
                    <a:pt x="51916" y="0"/>
                    <a:pt x="70655" y="0"/>
                  </a:cubicBezTo>
                  <a:close/>
                </a:path>
              </a:pathLst>
            </a:custGeom>
            <a:solidFill>
              <a:srgbClr val="642EC7"/>
            </a:solidFill>
          </p:spPr>
          <p:txBody>
            <a:bodyPr/>
            <a:lstStyle/>
            <a:p>
              <a:endParaRPr lang="en-PH"/>
            </a:p>
          </p:txBody>
        </p:sp>
        <p:sp>
          <p:nvSpPr>
            <p:cNvPr id="10" name="TextBox 10"/>
            <p:cNvSpPr txBox="1"/>
            <p:nvPr/>
          </p:nvSpPr>
          <p:spPr>
            <a:xfrm>
              <a:off x="0" y="-28575"/>
              <a:ext cx="1035329" cy="169884"/>
            </a:xfrm>
            <a:prstGeom prst="rect">
              <a:avLst/>
            </a:prstGeom>
          </p:spPr>
          <p:txBody>
            <a:bodyPr lIns="50800" tIns="50800" rIns="50800" bIns="50800" rtlCol="0" anchor="ctr"/>
            <a:lstStyle/>
            <a:p>
              <a:pPr algn="ctr">
                <a:lnSpc>
                  <a:spcPts val="2595"/>
                </a:lnSpc>
              </a:pPr>
              <a:endParaRPr/>
            </a:p>
          </p:txBody>
        </p:sp>
      </p:grpSp>
      <p:sp>
        <p:nvSpPr>
          <p:cNvPr id="11" name="TextBox 11"/>
          <p:cNvSpPr txBox="1"/>
          <p:nvPr/>
        </p:nvSpPr>
        <p:spPr>
          <a:xfrm>
            <a:off x="396454" y="2743361"/>
            <a:ext cx="16857254" cy="2289810"/>
          </a:xfrm>
          <a:prstGeom prst="rect">
            <a:avLst/>
          </a:prstGeom>
        </p:spPr>
        <p:txBody>
          <a:bodyPr lIns="0" tIns="0" rIns="0" bIns="0" rtlCol="0" anchor="t">
            <a:spAutoFit/>
          </a:bodyPr>
          <a:lstStyle/>
          <a:p>
            <a:pPr algn="l">
              <a:lnSpc>
                <a:spcPts val="4620"/>
              </a:lnSpc>
            </a:pPr>
            <a:r>
              <a:rPr lang="en-US" sz="3000">
                <a:solidFill>
                  <a:srgbClr val="000000"/>
                </a:solidFill>
                <a:latin typeface="Open Sans"/>
                <a:ea typeface="Open Sans"/>
                <a:cs typeface="Open Sans"/>
                <a:sym typeface="Open Sans"/>
              </a:rPr>
              <a:t>The initial addressing system was created using a </a:t>
            </a:r>
            <a:r>
              <a:rPr lang="en-US" sz="3000">
                <a:solidFill>
                  <a:srgbClr val="FFFFFF"/>
                </a:solidFill>
                <a:latin typeface="Open Sans"/>
                <a:ea typeface="Open Sans"/>
                <a:cs typeface="Open Sans"/>
                <a:sym typeface="Open Sans"/>
              </a:rPr>
              <a:t>hierarchical structure</a:t>
            </a:r>
            <a:r>
              <a:rPr lang="en-US" sz="3000">
                <a:solidFill>
                  <a:srgbClr val="000000"/>
                </a:solidFill>
                <a:latin typeface="Open Sans"/>
                <a:ea typeface="Open Sans"/>
                <a:cs typeface="Open Sans"/>
                <a:sym typeface="Open Sans"/>
              </a:rPr>
              <a:t> where </a:t>
            </a:r>
          </a:p>
          <a:p>
            <a:pPr marL="647700" lvl="1" indent="-323850" algn="l">
              <a:lnSpc>
                <a:spcPts val="4620"/>
              </a:lnSpc>
              <a:buFont typeface="Arial"/>
              <a:buChar char="•"/>
            </a:pPr>
            <a:r>
              <a:rPr lang="en-US" sz="3000">
                <a:solidFill>
                  <a:srgbClr val="000000"/>
                </a:solidFill>
                <a:latin typeface="Open Sans"/>
                <a:ea typeface="Open Sans"/>
                <a:cs typeface="Open Sans"/>
                <a:sym typeface="Open Sans"/>
              </a:rPr>
              <a:t>A set of bits determined a network (netID)</a:t>
            </a:r>
          </a:p>
          <a:p>
            <a:pPr marL="647700" lvl="1" indent="-323850" algn="l">
              <a:lnSpc>
                <a:spcPts val="4620"/>
              </a:lnSpc>
              <a:buFont typeface="Arial"/>
              <a:buChar char="•"/>
            </a:pPr>
            <a:r>
              <a:rPr lang="en-US" sz="3000">
                <a:solidFill>
                  <a:srgbClr val="000000"/>
                </a:solidFill>
                <a:latin typeface="Open Sans"/>
                <a:ea typeface="Open Sans"/>
                <a:cs typeface="Open Sans"/>
                <a:sym typeface="Open Sans"/>
              </a:rPr>
              <a:t>A set of bits determined a host within that network (hostID)</a:t>
            </a:r>
          </a:p>
          <a:p>
            <a:pPr marL="647700" lvl="1" indent="-323850" algn="l">
              <a:lnSpc>
                <a:spcPts val="4620"/>
              </a:lnSpc>
              <a:buFont typeface="Arial"/>
              <a:buChar char="•"/>
            </a:pPr>
            <a:r>
              <a:rPr lang="en-US" sz="3000">
                <a:solidFill>
                  <a:srgbClr val="000000"/>
                </a:solidFill>
                <a:latin typeface="Open Sans"/>
                <a:ea typeface="Open Sans"/>
                <a:cs typeface="Open Sans"/>
                <a:sym typeface="Open Sans"/>
              </a:rPr>
              <a:t>A set of bits determined a class</a:t>
            </a:r>
          </a:p>
        </p:txBody>
      </p:sp>
      <p:sp>
        <p:nvSpPr>
          <p:cNvPr id="12" name="AutoShape 12"/>
          <p:cNvSpPr/>
          <p:nvPr/>
        </p:nvSpPr>
        <p:spPr>
          <a:xfrm>
            <a:off x="402046" y="2627897"/>
            <a:ext cx="5155191" cy="17462"/>
          </a:xfrm>
          <a:prstGeom prst="line">
            <a:avLst/>
          </a:prstGeom>
          <a:ln w="66675" cap="rnd">
            <a:solidFill>
              <a:srgbClr val="FFDE59"/>
            </a:solidFill>
            <a:prstDash val="solid"/>
            <a:headEnd type="none" w="sm" len="sm"/>
            <a:tailEnd type="oval" w="lg" len="lg"/>
          </a:ln>
        </p:spPr>
        <p:txBody>
          <a:bodyPr/>
          <a:lstStyle/>
          <a:p>
            <a:endParaRPr lang="en-PH"/>
          </a:p>
        </p:txBody>
      </p:sp>
      <p:sp>
        <p:nvSpPr>
          <p:cNvPr id="13" name="TextBox 13"/>
          <p:cNvSpPr txBox="1"/>
          <p:nvPr/>
        </p:nvSpPr>
        <p:spPr>
          <a:xfrm>
            <a:off x="14399611" y="1516086"/>
            <a:ext cx="2260970"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Highlighter</a:t>
            </a:r>
          </a:p>
        </p:txBody>
      </p:sp>
      <p:grpSp>
        <p:nvGrpSpPr>
          <p:cNvPr id="14" name="Group 14"/>
          <p:cNvGrpSpPr/>
          <p:nvPr/>
        </p:nvGrpSpPr>
        <p:grpSpPr>
          <a:xfrm>
            <a:off x="4158066" y="6168479"/>
            <a:ext cx="2867033" cy="717312"/>
            <a:chOff x="0" y="0"/>
            <a:chExt cx="844083" cy="211184"/>
          </a:xfrm>
        </p:grpSpPr>
        <p:sp>
          <p:nvSpPr>
            <p:cNvPr id="15" name="Freeform 15"/>
            <p:cNvSpPr/>
            <p:nvPr/>
          </p:nvSpPr>
          <p:spPr>
            <a:xfrm>
              <a:off x="0" y="0"/>
              <a:ext cx="844083" cy="211184"/>
            </a:xfrm>
            <a:custGeom>
              <a:avLst/>
              <a:gdLst/>
              <a:ahLst/>
              <a:cxnLst/>
              <a:rect l="l" t="t" r="r" b="b"/>
              <a:pathLst>
                <a:path w="844083" h="211184">
                  <a:moveTo>
                    <a:pt x="0" y="0"/>
                  </a:moveTo>
                  <a:lnTo>
                    <a:pt x="844083" y="0"/>
                  </a:lnTo>
                  <a:lnTo>
                    <a:pt x="844083" y="211184"/>
                  </a:lnTo>
                  <a:lnTo>
                    <a:pt x="0" y="211184"/>
                  </a:lnTo>
                  <a:close/>
                </a:path>
              </a:pathLst>
            </a:custGeom>
            <a:solidFill>
              <a:srgbClr val="E5EAEB"/>
            </a:solidFill>
          </p:spPr>
          <p:txBody>
            <a:bodyPr/>
            <a:lstStyle/>
            <a:p>
              <a:endParaRPr lang="en-PH"/>
            </a:p>
          </p:txBody>
        </p:sp>
        <p:sp>
          <p:nvSpPr>
            <p:cNvPr id="16" name="TextBox 16"/>
            <p:cNvSpPr txBox="1"/>
            <p:nvPr/>
          </p:nvSpPr>
          <p:spPr>
            <a:xfrm>
              <a:off x="0" y="-28575"/>
              <a:ext cx="844083" cy="239759"/>
            </a:xfrm>
            <a:prstGeom prst="rect">
              <a:avLst/>
            </a:prstGeom>
          </p:spPr>
          <p:txBody>
            <a:bodyPr lIns="50800" tIns="50800" rIns="50800" bIns="50800" rtlCol="0" anchor="ctr"/>
            <a:lstStyle/>
            <a:p>
              <a:pPr algn="ctr">
                <a:lnSpc>
                  <a:spcPts val="2595"/>
                </a:lnSpc>
              </a:pPr>
              <a:endParaRPr/>
            </a:p>
          </p:txBody>
        </p:sp>
      </p:grpSp>
      <p:grpSp>
        <p:nvGrpSpPr>
          <p:cNvPr id="17" name="Group 17"/>
          <p:cNvGrpSpPr/>
          <p:nvPr/>
        </p:nvGrpSpPr>
        <p:grpSpPr>
          <a:xfrm>
            <a:off x="7482560" y="6168479"/>
            <a:ext cx="4541913" cy="717312"/>
            <a:chOff x="0" y="0"/>
            <a:chExt cx="1337184" cy="211184"/>
          </a:xfrm>
        </p:grpSpPr>
        <p:sp>
          <p:nvSpPr>
            <p:cNvPr id="18" name="Freeform 18"/>
            <p:cNvSpPr/>
            <p:nvPr/>
          </p:nvSpPr>
          <p:spPr>
            <a:xfrm>
              <a:off x="0" y="0"/>
              <a:ext cx="1337184" cy="211184"/>
            </a:xfrm>
            <a:custGeom>
              <a:avLst/>
              <a:gdLst/>
              <a:ahLst/>
              <a:cxnLst/>
              <a:rect l="l" t="t" r="r" b="b"/>
              <a:pathLst>
                <a:path w="1337184" h="211184">
                  <a:moveTo>
                    <a:pt x="0" y="0"/>
                  </a:moveTo>
                  <a:lnTo>
                    <a:pt x="1337184" y="0"/>
                  </a:lnTo>
                  <a:lnTo>
                    <a:pt x="1337184" y="211184"/>
                  </a:lnTo>
                  <a:lnTo>
                    <a:pt x="0" y="211184"/>
                  </a:lnTo>
                  <a:close/>
                </a:path>
              </a:pathLst>
            </a:custGeom>
            <a:solidFill>
              <a:srgbClr val="E5EAEB"/>
            </a:solidFill>
          </p:spPr>
          <p:txBody>
            <a:bodyPr/>
            <a:lstStyle/>
            <a:p>
              <a:endParaRPr lang="en-PH"/>
            </a:p>
          </p:txBody>
        </p:sp>
        <p:sp>
          <p:nvSpPr>
            <p:cNvPr id="19" name="TextBox 19"/>
            <p:cNvSpPr txBox="1"/>
            <p:nvPr/>
          </p:nvSpPr>
          <p:spPr>
            <a:xfrm>
              <a:off x="0" y="-28575"/>
              <a:ext cx="1337184" cy="239759"/>
            </a:xfrm>
            <a:prstGeom prst="rect">
              <a:avLst/>
            </a:prstGeom>
          </p:spPr>
          <p:txBody>
            <a:bodyPr lIns="50800" tIns="50800" rIns="50800" bIns="50800" rtlCol="0" anchor="ctr"/>
            <a:lstStyle/>
            <a:p>
              <a:pPr algn="ctr">
                <a:lnSpc>
                  <a:spcPts val="2595"/>
                </a:lnSpc>
              </a:pPr>
              <a:endParaRPr/>
            </a:p>
          </p:txBody>
        </p:sp>
      </p:grpSp>
      <p:sp>
        <p:nvSpPr>
          <p:cNvPr id="20" name="TextBox 20"/>
          <p:cNvSpPr txBox="1"/>
          <p:nvPr/>
        </p:nvSpPr>
        <p:spPr>
          <a:xfrm>
            <a:off x="7096024" y="5987504"/>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21" name="TextBox 21"/>
          <p:cNvSpPr txBox="1"/>
          <p:nvPr/>
        </p:nvSpPr>
        <p:spPr>
          <a:xfrm>
            <a:off x="4333812" y="6221934"/>
            <a:ext cx="2597476"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0</a:t>
            </a:r>
          </a:p>
        </p:txBody>
      </p:sp>
      <p:sp>
        <p:nvSpPr>
          <p:cNvPr id="22" name="TextBox 22"/>
          <p:cNvSpPr txBox="1"/>
          <p:nvPr/>
        </p:nvSpPr>
        <p:spPr>
          <a:xfrm>
            <a:off x="8383405" y="6213781"/>
            <a:ext cx="2786519"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7 bits</a:t>
            </a:r>
          </a:p>
        </p:txBody>
      </p:sp>
      <p:grpSp>
        <p:nvGrpSpPr>
          <p:cNvPr id="23" name="Group 23"/>
          <p:cNvGrpSpPr/>
          <p:nvPr/>
        </p:nvGrpSpPr>
        <p:grpSpPr>
          <a:xfrm>
            <a:off x="4152639" y="7423625"/>
            <a:ext cx="2867033" cy="717312"/>
            <a:chOff x="0" y="0"/>
            <a:chExt cx="844083" cy="211184"/>
          </a:xfrm>
        </p:grpSpPr>
        <p:sp>
          <p:nvSpPr>
            <p:cNvPr id="24" name="Freeform 24"/>
            <p:cNvSpPr/>
            <p:nvPr/>
          </p:nvSpPr>
          <p:spPr>
            <a:xfrm>
              <a:off x="0" y="0"/>
              <a:ext cx="844083" cy="211184"/>
            </a:xfrm>
            <a:custGeom>
              <a:avLst/>
              <a:gdLst/>
              <a:ahLst/>
              <a:cxnLst/>
              <a:rect l="l" t="t" r="r" b="b"/>
              <a:pathLst>
                <a:path w="844083" h="211184">
                  <a:moveTo>
                    <a:pt x="0" y="0"/>
                  </a:moveTo>
                  <a:lnTo>
                    <a:pt x="844083" y="0"/>
                  </a:lnTo>
                  <a:lnTo>
                    <a:pt x="844083" y="211184"/>
                  </a:lnTo>
                  <a:lnTo>
                    <a:pt x="0" y="211184"/>
                  </a:lnTo>
                  <a:close/>
                </a:path>
              </a:pathLst>
            </a:custGeom>
            <a:solidFill>
              <a:srgbClr val="CFCFCF"/>
            </a:solidFill>
          </p:spPr>
          <p:txBody>
            <a:bodyPr/>
            <a:lstStyle/>
            <a:p>
              <a:endParaRPr lang="en-PH"/>
            </a:p>
          </p:txBody>
        </p:sp>
        <p:sp>
          <p:nvSpPr>
            <p:cNvPr id="25" name="TextBox 25"/>
            <p:cNvSpPr txBox="1"/>
            <p:nvPr/>
          </p:nvSpPr>
          <p:spPr>
            <a:xfrm>
              <a:off x="0" y="-28575"/>
              <a:ext cx="844083" cy="239759"/>
            </a:xfrm>
            <a:prstGeom prst="rect">
              <a:avLst/>
            </a:prstGeom>
          </p:spPr>
          <p:txBody>
            <a:bodyPr lIns="50800" tIns="50800" rIns="50800" bIns="50800" rtlCol="0" anchor="ctr"/>
            <a:lstStyle/>
            <a:p>
              <a:pPr algn="ctr">
                <a:lnSpc>
                  <a:spcPts val="2595"/>
                </a:lnSpc>
              </a:pPr>
              <a:endParaRPr/>
            </a:p>
          </p:txBody>
        </p:sp>
      </p:grpSp>
      <p:grpSp>
        <p:nvGrpSpPr>
          <p:cNvPr id="26" name="Group 26"/>
          <p:cNvGrpSpPr/>
          <p:nvPr/>
        </p:nvGrpSpPr>
        <p:grpSpPr>
          <a:xfrm>
            <a:off x="7477133" y="7423625"/>
            <a:ext cx="4604490" cy="717312"/>
            <a:chOff x="0" y="0"/>
            <a:chExt cx="1355607" cy="211184"/>
          </a:xfrm>
        </p:grpSpPr>
        <p:sp>
          <p:nvSpPr>
            <p:cNvPr id="27" name="Freeform 27"/>
            <p:cNvSpPr/>
            <p:nvPr/>
          </p:nvSpPr>
          <p:spPr>
            <a:xfrm>
              <a:off x="0" y="0"/>
              <a:ext cx="1355607" cy="211184"/>
            </a:xfrm>
            <a:custGeom>
              <a:avLst/>
              <a:gdLst/>
              <a:ahLst/>
              <a:cxnLst/>
              <a:rect l="l" t="t" r="r" b="b"/>
              <a:pathLst>
                <a:path w="1355607" h="211184">
                  <a:moveTo>
                    <a:pt x="0" y="0"/>
                  </a:moveTo>
                  <a:lnTo>
                    <a:pt x="1355607" y="0"/>
                  </a:lnTo>
                  <a:lnTo>
                    <a:pt x="1355607" y="211184"/>
                  </a:lnTo>
                  <a:lnTo>
                    <a:pt x="0" y="211184"/>
                  </a:lnTo>
                  <a:close/>
                </a:path>
              </a:pathLst>
            </a:custGeom>
            <a:solidFill>
              <a:srgbClr val="CFCFCF"/>
            </a:solidFill>
          </p:spPr>
          <p:txBody>
            <a:bodyPr/>
            <a:lstStyle/>
            <a:p>
              <a:endParaRPr lang="en-PH"/>
            </a:p>
          </p:txBody>
        </p:sp>
        <p:sp>
          <p:nvSpPr>
            <p:cNvPr id="28" name="TextBox 28"/>
            <p:cNvSpPr txBox="1"/>
            <p:nvPr/>
          </p:nvSpPr>
          <p:spPr>
            <a:xfrm>
              <a:off x="0" y="-28575"/>
              <a:ext cx="1355607" cy="239759"/>
            </a:xfrm>
            <a:prstGeom prst="rect">
              <a:avLst/>
            </a:prstGeom>
          </p:spPr>
          <p:txBody>
            <a:bodyPr lIns="50800" tIns="50800" rIns="50800" bIns="50800" rtlCol="0" anchor="ctr"/>
            <a:lstStyle/>
            <a:p>
              <a:pPr algn="ctr">
                <a:lnSpc>
                  <a:spcPts val="2595"/>
                </a:lnSpc>
              </a:pPr>
              <a:endParaRPr/>
            </a:p>
          </p:txBody>
        </p:sp>
      </p:grpSp>
      <p:sp>
        <p:nvSpPr>
          <p:cNvPr id="29" name="TextBox 29"/>
          <p:cNvSpPr txBox="1"/>
          <p:nvPr/>
        </p:nvSpPr>
        <p:spPr>
          <a:xfrm>
            <a:off x="7090597" y="7242650"/>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30" name="TextBox 30"/>
          <p:cNvSpPr txBox="1"/>
          <p:nvPr/>
        </p:nvSpPr>
        <p:spPr>
          <a:xfrm>
            <a:off x="4328386" y="7477081"/>
            <a:ext cx="2597476"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10</a:t>
            </a:r>
          </a:p>
        </p:txBody>
      </p:sp>
      <p:sp>
        <p:nvSpPr>
          <p:cNvPr id="31" name="TextBox 31"/>
          <p:cNvSpPr txBox="1"/>
          <p:nvPr/>
        </p:nvSpPr>
        <p:spPr>
          <a:xfrm>
            <a:off x="7610532" y="7477081"/>
            <a:ext cx="4257024"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14 bits</a:t>
            </a:r>
          </a:p>
        </p:txBody>
      </p:sp>
      <p:grpSp>
        <p:nvGrpSpPr>
          <p:cNvPr id="32" name="Group 32"/>
          <p:cNvGrpSpPr/>
          <p:nvPr/>
        </p:nvGrpSpPr>
        <p:grpSpPr>
          <a:xfrm>
            <a:off x="4147212" y="8674338"/>
            <a:ext cx="2867033" cy="717312"/>
            <a:chOff x="0" y="0"/>
            <a:chExt cx="844083" cy="211184"/>
          </a:xfrm>
        </p:grpSpPr>
        <p:sp>
          <p:nvSpPr>
            <p:cNvPr id="33" name="Freeform 33"/>
            <p:cNvSpPr/>
            <p:nvPr/>
          </p:nvSpPr>
          <p:spPr>
            <a:xfrm>
              <a:off x="0" y="0"/>
              <a:ext cx="844083" cy="211184"/>
            </a:xfrm>
            <a:custGeom>
              <a:avLst/>
              <a:gdLst/>
              <a:ahLst/>
              <a:cxnLst/>
              <a:rect l="l" t="t" r="r" b="b"/>
              <a:pathLst>
                <a:path w="844083" h="211184">
                  <a:moveTo>
                    <a:pt x="0" y="0"/>
                  </a:moveTo>
                  <a:lnTo>
                    <a:pt x="844083" y="0"/>
                  </a:lnTo>
                  <a:lnTo>
                    <a:pt x="844083" y="211184"/>
                  </a:lnTo>
                  <a:lnTo>
                    <a:pt x="0" y="211184"/>
                  </a:lnTo>
                  <a:close/>
                </a:path>
              </a:pathLst>
            </a:custGeom>
            <a:solidFill>
              <a:srgbClr val="B3B3B3"/>
            </a:solidFill>
          </p:spPr>
          <p:txBody>
            <a:bodyPr/>
            <a:lstStyle/>
            <a:p>
              <a:endParaRPr lang="en-PH"/>
            </a:p>
          </p:txBody>
        </p:sp>
        <p:sp>
          <p:nvSpPr>
            <p:cNvPr id="34" name="TextBox 34"/>
            <p:cNvSpPr txBox="1"/>
            <p:nvPr/>
          </p:nvSpPr>
          <p:spPr>
            <a:xfrm>
              <a:off x="0" y="-28575"/>
              <a:ext cx="844083" cy="239759"/>
            </a:xfrm>
            <a:prstGeom prst="rect">
              <a:avLst/>
            </a:prstGeom>
          </p:spPr>
          <p:txBody>
            <a:bodyPr lIns="50800" tIns="50800" rIns="50800" bIns="50800" rtlCol="0" anchor="ctr"/>
            <a:lstStyle/>
            <a:p>
              <a:pPr algn="ctr">
                <a:lnSpc>
                  <a:spcPts val="2595"/>
                </a:lnSpc>
              </a:pPr>
              <a:endParaRPr/>
            </a:p>
          </p:txBody>
        </p:sp>
      </p:grpSp>
      <p:grpSp>
        <p:nvGrpSpPr>
          <p:cNvPr id="35" name="Group 35"/>
          <p:cNvGrpSpPr/>
          <p:nvPr/>
        </p:nvGrpSpPr>
        <p:grpSpPr>
          <a:xfrm>
            <a:off x="7471706" y="8674338"/>
            <a:ext cx="4609917" cy="717312"/>
            <a:chOff x="0" y="0"/>
            <a:chExt cx="1357205" cy="211184"/>
          </a:xfrm>
        </p:grpSpPr>
        <p:sp>
          <p:nvSpPr>
            <p:cNvPr id="36" name="Freeform 36"/>
            <p:cNvSpPr/>
            <p:nvPr/>
          </p:nvSpPr>
          <p:spPr>
            <a:xfrm>
              <a:off x="0" y="0"/>
              <a:ext cx="1357205" cy="211184"/>
            </a:xfrm>
            <a:custGeom>
              <a:avLst/>
              <a:gdLst/>
              <a:ahLst/>
              <a:cxnLst/>
              <a:rect l="l" t="t" r="r" b="b"/>
              <a:pathLst>
                <a:path w="1357205" h="211184">
                  <a:moveTo>
                    <a:pt x="0" y="0"/>
                  </a:moveTo>
                  <a:lnTo>
                    <a:pt x="1357205" y="0"/>
                  </a:lnTo>
                  <a:lnTo>
                    <a:pt x="1357205" y="211184"/>
                  </a:lnTo>
                  <a:lnTo>
                    <a:pt x="0" y="211184"/>
                  </a:lnTo>
                  <a:close/>
                </a:path>
              </a:pathLst>
            </a:custGeom>
            <a:solidFill>
              <a:srgbClr val="B3B3B3"/>
            </a:solidFill>
          </p:spPr>
          <p:txBody>
            <a:bodyPr/>
            <a:lstStyle/>
            <a:p>
              <a:endParaRPr lang="en-PH"/>
            </a:p>
          </p:txBody>
        </p:sp>
        <p:sp>
          <p:nvSpPr>
            <p:cNvPr id="37" name="TextBox 37"/>
            <p:cNvSpPr txBox="1"/>
            <p:nvPr/>
          </p:nvSpPr>
          <p:spPr>
            <a:xfrm>
              <a:off x="0" y="-28575"/>
              <a:ext cx="1357205" cy="239759"/>
            </a:xfrm>
            <a:prstGeom prst="rect">
              <a:avLst/>
            </a:prstGeom>
          </p:spPr>
          <p:txBody>
            <a:bodyPr lIns="50800" tIns="50800" rIns="50800" bIns="50800" rtlCol="0" anchor="ctr"/>
            <a:lstStyle/>
            <a:p>
              <a:pPr algn="ctr">
                <a:lnSpc>
                  <a:spcPts val="2595"/>
                </a:lnSpc>
              </a:pPr>
              <a:endParaRPr/>
            </a:p>
          </p:txBody>
        </p:sp>
      </p:grpSp>
      <p:sp>
        <p:nvSpPr>
          <p:cNvPr id="38" name="TextBox 38"/>
          <p:cNvSpPr txBox="1"/>
          <p:nvPr/>
        </p:nvSpPr>
        <p:spPr>
          <a:xfrm>
            <a:off x="7085170" y="8493363"/>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39" name="TextBox 39"/>
          <p:cNvSpPr txBox="1"/>
          <p:nvPr/>
        </p:nvSpPr>
        <p:spPr>
          <a:xfrm>
            <a:off x="4322959" y="8727794"/>
            <a:ext cx="2597476"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110</a:t>
            </a:r>
          </a:p>
        </p:txBody>
      </p:sp>
      <p:sp>
        <p:nvSpPr>
          <p:cNvPr id="40" name="TextBox 40"/>
          <p:cNvSpPr txBox="1"/>
          <p:nvPr/>
        </p:nvSpPr>
        <p:spPr>
          <a:xfrm>
            <a:off x="7605105" y="8727794"/>
            <a:ext cx="4262451"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21 bits</a:t>
            </a:r>
          </a:p>
        </p:txBody>
      </p:sp>
      <p:grpSp>
        <p:nvGrpSpPr>
          <p:cNvPr id="41" name="Group 41"/>
          <p:cNvGrpSpPr/>
          <p:nvPr/>
        </p:nvGrpSpPr>
        <p:grpSpPr>
          <a:xfrm>
            <a:off x="792912" y="6184785"/>
            <a:ext cx="2907953" cy="701005"/>
            <a:chOff x="0" y="0"/>
            <a:chExt cx="868200" cy="209292"/>
          </a:xfrm>
        </p:grpSpPr>
        <p:sp>
          <p:nvSpPr>
            <p:cNvPr id="42" name="Freeform 42"/>
            <p:cNvSpPr/>
            <p:nvPr/>
          </p:nvSpPr>
          <p:spPr>
            <a:xfrm>
              <a:off x="0" y="0"/>
              <a:ext cx="868200" cy="209292"/>
            </a:xfrm>
            <a:custGeom>
              <a:avLst/>
              <a:gdLst/>
              <a:ahLst/>
              <a:cxnLst/>
              <a:rect l="l" t="t" r="r" b="b"/>
              <a:pathLst>
                <a:path w="868200" h="209292">
                  <a:moveTo>
                    <a:pt x="104646" y="0"/>
                  </a:moveTo>
                  <a:lnTo>
                    <a:pt x="763554" y="0"/>
                  </a:lnTo>
                  <a:cubicBezTo>
                    <a:pt x="791308" y="0"/>
                    <a:pt x="817925" y="11025"/>
                    <a:pt x="837550" y="30650"/>
                  </a:cubicBezTo>
                  <a:cubicBezTo>
                    <a:pt x="857175" y="50275"/>
                    <a:pt x="868200" y="76892"/>
                    <a:pt x="868200" y="104646"/>
                  </a:cubicBezTo>
                  <a:lnTo>
                    <a:pt x="868200" y="104646"/>
                  </a:lnTo>
                  <a:cubicBezTo>
                    <a:pt x="868200" y="132400"/>
                    <a:pt x="857175" y="159017"/>
                    <a:pt x="837550" y="178642"/>
                  </a:cubicBezTo>
                  <a:cubicBezTo>
                    <a:pt x="817925" y="198267"/>
                    <a:pt x="791308" y="209292"/>
                    <a:pt x="763554" y="209292"/>
                  </a:cubicBezTo>
                  <a:lnTo>
                    <a:pt x="104646" y="209292"/>
                  </a:lnTo>
                  <a:cubicBezTo>
                    <a:pt x="76892" y="209292"/>
                    <a:pt x="50275" y="198267"/>
                    <a:pt x="30650" y="178642"/>
                  </a:cubicBezTo>
                  <a:cubicBezTo>
                    <a:pt x="11025" y="159017"/>
                    <a:pt x="0" y="132400"/>
                    <a:pt x="0" y="104646"/>
                  </a:cubicBezTo>
                  <a:lnTo>
                    <a:pt x="0" y="104646"/>
                  </a:lnTo>
                  <a:cubicBezTo>
                    <a:pt x="0" y="76892"/>
                    <a:pt x="11025" y="50275"/>
                    <a:pt x="30650" y="30650"/>
                  </a:cubicBezTo>
                  <a:cubicBezTo>
                    <a:pt x="50275" y="11025"/>
                    <a:pt x="76892" y="0"/>
                    <a:pt x="104646" y="0"/>
                  </a:cubicBezTo>
                  <a:close/>
                </a:path>
              </a:pathLst>
            </a:custGeom>
            <a:solidFill>
              <a:srgbClr val="642EC7"/>
            </a:solidFill>
          </p:spPr>
          <p:txBody>
            <a:bodyPr/>
            <a:lstStyle/>
            <a:p>
              <a:endParaRPr lang="en-PH"/>
            </a:p>
          </p:txBody>
        </p:sp>
        <p:sp>
          <p:nvSpPr>
            <p:cNvPr id="43" name="TextBox 43"/>
            <p:cNvSpPr txBox="1"/>
            <p:nvPr/>
          </p:nvSpPr>
          <p:spPr>
            <a:xfrm>
              <a:off x="0" y="-28575"/>
              <a:ext cx="868200" cy="237867"/>
            </a:xfrm>
            <a:prstGeom prst="rect">
              <a:avLst/>
            </a:prstGeom>
          </p:spPr>
          <p:txBody>
            <a:bodyPr lIns="50800" tIns="50800" rIns="50800" bIns="50800" rtlCol="0" anchor="ctr"/>
            <a:lstStyle/>
            <a:p>
              <a:pPr algn="ctr">
                <a:lnSpc>
                  <a:spcPts val="2595"/>
                </a:lnSpc>
              </a:pPr>
              <a:endParaRPr/>
            </a:p>
          </p:txBody>
        </p:sp>
      </p:grpSp>
      <p:sp>
        <p:nvSpPr>
          <p:cNvPr id="44" name="TextBox 44"/>
          <p:cNvSpPr txBox="1"/>
          <p:nvPr/>
        </p:nvSpPr>
        <p:spPr>
          <a:xfrm>
            <a:off x="1232267" y="6158102"/>
            <a:ext cx="1994510" cy="574768"/>
          </a:xfrm>
          <a:prstGeom prst="rect">
            <a:avLst/>
          </a:prstGeom>
        </p:spPr>
        <p:txBody>
          <a:bodyPr lIns="0" tIns="0" rIns="0" bIns="0" rtlCol="0" anchor="t">
            <a:spAutoFit/>
          </a:bodyPr>
          <a:lstStyle/>
          <a:p>
            <a:pPr algn="ctr">
              <a:lnSpc>
                <a:spcPts val="4763"/>
              </a:lnSpc>
            </a:pPr>
            <a:r>
              <a:rPr lang="en-US" sz="2646">
                <a:solidFill>
                  <a:srgbClr val="FFFFFF"/>
                </a:solidFill>
                <a:latin typeface="Poppins"/>
                <a:ea typeface="Poppins"/>
                <a:cs typeface="Poppins"/>
                <a:sym typeface="Poppins"/>
              </a:rPr>
              <a:t>Class A</a:t>
            </a:r>
          </a:p>
        </p:txBody>
      </p:sp>
      <p:grpSp>
        <p:nvGrpSpPr>
          <p:cNvPr id="45" name="Group 45"/>
          <p:cNvGrpSpPr/>
          <p:nvPr/>
        </p:nvGrpSpPr>
        <p:grpSpPr>
          <a:xfrm>
            <a:off x="775545" y="7423625"/>
            <a:ext cx="2907953" cy="701005"/>
            <a:chOff x="0" y="0"/>
            <a:chExt cx="868200" cy="209292"/>
          </a:xfrm>
        </p:grpSpPr>
        <p:sp>
          <p:nvSpPr>
            <p:cNvPr id="46" name="Freeform 46"/>
            <p:cNvSpPr/>
            <p:nvPr/>
          </p:nvSpPr>
          <p:spPr>
            <a:xfrm>
              <a:off x="0" y="0"/>
              <a:ext cx="868200" cy="209292"/>
            </a:xfrm>
            <a:custGeom>
              <a:avLst/>
              <a:gdLst/>
              <a:ahLst/>
              <a:cxnLst/>
              <a:rect l="l" t="t" r="r" b="b"/>
              <a:pathLst>
                <a:path w="868200" h="209292">
                  <a:moveTo>
                    <a:pt x="104646" y="0"/>
                  </a:moveTo>
                  <a:lnTo>
                    <a:pt x="763554" y="0"/>
                  </a:lnTo>
                  <a:cubicBezTo>
                    <a:pt x="791308" y="0"/>
                    <a:pt x="817925" y="11025"/>
                    <a:pt x="837550" y="30650"/>
                  </a:cubicBezTo>
                  <a:cubicBezTo>
                    <a:pt x="857175" y="50275"/>
                    <a:pt x="868200" y="76892"/>
                    <a:pt x="868200" y="104646"/>
                  </a:cubicBezTo>
                  <a:lnTo>
                    <a:pt x="868200" y="104646"/>
                  </a:lnTo>
                  <a:cubicBezTo>
                    <a:pt x="868200" y="132400"/>
                    <a:pt x="857175" y="159017"/>
                    <a:pt x="837550" y="178642"/>
                  </a:cubicBezTo>
                  <a:cubicBezTo>
                    <a:pt x="817925" y="198267"/>
                    <a:pt x="791308" y="209292"/>
                    <a:pt x="763554" y="209292"/>
                  </a:cubicBezTo>
                  <a:lnTo>
                    <a:pt x="104646" y="209292"/>
                  </a:lnTo>
                  <a:cubicBezTo>
                    <a:pt x="76892" y="209292"/>
                    <a:pt x="50275" y="198267"/>
                    <a:pt x="30650" y="178642"/>
                  </a:cubicBezTo>
                  <a:cubicBezTo>
                    <a:pt x="11025" y="159017"/>
                    <a:pt x="0" y="132400"/>
                    <a:pt x="0" y="104646"/>
                  </a:cubicBezTo>
                  <a:lnTo>
                    <a:pt x="0" y="104646"/>
                  </a:lnTo>
                  <a:cubicBezTo>
                    <a:pt x="0" y="76892"/>
                    <a:pt x="11025" y="50275"/>
                    <a:pt x="30650" y="30650"/>
                  </a:cubicBezTo>
                  <a:cubicBezTo>
                    <a:pt x="50275" y="11025"/>
                    <a:pt x="76892" y="0"/>
                    <a:pt x="104646" y="0"/>
                  </a:cubicBezTo>
                  <a:close/>
                </a:path>
              </a:pathLst>
            </a:custGeom>
            <a:solidFill>
              <a:srgbClr val="642EC7"/>
            </a:solidFill>
          </p:spPr>
          <p:txBody>
            <a:bodyPr/>
            <a:lstStyle/>
            <a:p>
              <a:endParaRPr lang="en-PH"/>
            </a:p>
          </p:txBody>
        </p:sp>
        <p:sp>
          <p:nvSpPr>
            <p:cNvPr id="47" name="TextBox 47"/>
            <p:cNvSpPr txBox="1"/>
            <p:nvPr/>
          </p:nvSpPr>
          <p:spPr>
            <a:xfrm>
              <a:off x="0" y="-28575"/>
              <a:ext cx="868200" cy="237867"/>
            </a:xfrm>
            <a:prstGeom prst="rect">
              <a:avLst/>
            </a:prstGeom>
          </p:spPr>
          <p:txBody>
            <a:bodyPr lIns="50800" tIns="50800" rIns="50800" bIns="50800" rtlCol="0" anchor="ctr"/>
            <a:lstStyle/>
            <a:p>
              <a:pPr algn="ctr">
                <a:lnSpc>
                  <a:spcPts val="2595"/>
                </a:lnSpc>
              </a:pPr>
              <a:endParaRPr/>
            </a:p>
          </p:txBody>
        </p:sp>
      </p:grpSp>
      <p:sp>
        <p:nvSpPr>
          <p:cNvPr id="48" name="TextBox 48"/>
          <p:cNvSpPr txBox="1"/>
          <p:nvPr/>
        </p:nvSpPr>
        <p:spPr>
          <a:xfrm>
            <a:off x="1214900" y="7396942"/>
            <a:ext cx="1994510" cy="574768"/>
          </a:xfrm>
          <a:prstGeom prst="rect">
            <a:avLst/>
          </a:prstGeom>
        </p:spPr>
        <p:txBody>
          <a:bodyPr lIns="0" tIns="0" rIns="0" bIns="0" rtlCol="0" anchor="t">
            <a:spAutoFit/>
          </a:bodyPr>
          <a:lstStyle/>
          <a:p>
            <a:pPr algn="ctr">
              <a:lnSpc>
                <a:spcPts val="4763"/>
              </a:lnSpc>
            </a:pPr>
            <a:r>
              <a:rPr lang="en-US" sz="2646">
                <a:solidFill>
                  <a:srgbClr val="FFFFFF"/>
                </a:solidFill>
                <a:latin typeface="Poppins"/>
                <a:ea typeface="Poppins"/>
                <a:cs typeface="Poppins"/>
                <a:sym typeface="Poppins"/>
              </a:rPr>
              <a:t>Class B</a:t>
            </a:r>
          </a:p>
        </p:txBody>
      </p:sp>
      <p:grpSp>
        <p:nvGrpSpPr>
          <p:cNvPr id="49" name="Group 49"/>
          <p:cNvGrpSpPr/>
          <p:nvPr/>
        </p:nvGrpSpPr>
        <p:grpSpPr>
          <a:xfrm>
            <a:off x="792912" y="8658031"/>
            <a:ext cx="2907953" cy="701005"/>
            <a:chOff x="0" y="0"/>
            <a:chExt cx="868200" cy="209292"/>
          </a:xfrm>
        </p:grpSpPr>
        <p:sp>
          <p:nvSpPr>
            <p:cNvPr id="50" name="Freeform 50"/>
            <p:cNvSpPr/>
            <p:nvPr/>
          </p:nvSpPr>
          <p:spPr>
            <a:xfrm>
              <a:off x="0" y="0"/>
              <a:ext cx="868200" cy="209292"/>
            </a:xfrm>
            <a:custGeom>
              <a:avLst/>
              <a:gdLst/>
              <a:ahLst/>
              <a:cxnLst/>
              <a:rect l="l" t="t" r="r" b="b"/>
              <a:pathLst>
                <a:path w="868200" h="209292">
                  <a:moveTo>
                    <a:pt x="104646" y="0"/>
                  </a:moveTo>
                  <a:lnTo>
                    <a:pt x="763554" y="0"/>
                  </a:lnTo>
                  <a:cubicBezTo>
                    <a:pt x="791308" y="0"/>
                    <a:pt x="817925" y="11025"/>
                    <a:pt x="837550" y="30650"/>
                  </a:cubicBezTo>
                  <a:cubicBezTo>
                    <a:pt x="857175" y="50275"/>
                    <a:pt x="868200" y="76892"/>
                    <a:pt x="868200" y="104646"/>
                  </a:cubicBezTo>
                  <a:lnTo>
                    <a:pt x="868200" y="104646"/>
                  </a:lnTo>
                  <a:cubicBezTo>
                    <a:pt x="868200" y="132400"/>
                    <a:pt x="857175" y="159017"/>
                    <a:pt x="837550" y="178642"/>
                  </a:cubicBezTo>
                  <a:cubicBezTo>
                    <a:pt x="817925" y="198267"/>
                    <a:pt x="791308" y="209292"/>
                    <a:pt x="763554" y="209292"/>
                  </a:cubicBezTo>
                  <a:lnTo>
                    <a:pt x="104646" y="209292"/>
                  </a:lnTo>
                  <a:cubicBezTo>
                    <a:pt x="76892" y="209292"/>
                    <a:pt x="50275" y="198267"/>
                    <a:pt x="30650" y="178642"/>
                  </a:cubicBezTo>
                  <a:cubicBezTo>
                    <a:pt x="11025" y="159017"/>
                    <a:pt x="0" y="132400"/>
                    <a:pt x="0" y="104646"/>
                  </a:cubicBezTo>
                  <a:lnTo>
                    <a:pt x="0" y="104646"/>
                  </a:lnTo>
                  <a:cubicBezTo>
                    <a:pt x="0" y="76892"/>
                    <a:pt x="11025" y="50275"/>
                    <a:pt x="30650" y="30650"/>
                  </a:cubicBezTo>
                  <a:cubicBezTo>
                    <a:pt x="50275" y="11025"/>
                    <a:pt x="76892" y="0"/>
                    <a:pt x="104646" y="0"/>
                  </a:cubicBezTo>
                  <a:close/>
                </a:path>
              </a:pathLst>
            </a:custGeom>
            <a:solidFill>
              <a:srgbClr val="642EC7"/>
            </a:solidFill>
          </p:spPr>
          <p:txBody>
            <a:bodyPr/>
            <a:lstStyle/>
            <a:p>
              <a:endParaRPr lang="en-PH"/>
            </a:p>
          </p:txBody>
        </p:sp>
        <p:sp>
          <p:nvSpPr>
            <p:cNvPr id="51" name="TextBox 51"/>
            <p:cNvSpPr txBox="1"/>
            <p:nvPr/>
          </p:nvSpPr>
          <p:spPr>
            <a:xfrm>
              <a:off x="0" y="-28575"/>
              <a:ext cx="868200" cy="237867"/>
            </a:xfrm>
            <a:prstGeom prst="rect">
              <a:avLst/>
            </a:prstGeom>
          </p:spPr>
          <p:txBody>
            <a:bodyPr lIns="50800" tIns="50800" rIns="50800" bIns="50800" rtlCol="0" anchor="ctr"/>
            <a:lstStyle/>
            <a:p>
              <a:pPr algn="ctr">
                <a:lnSpc>
                  <a:spcPts val="2595"/>
                </a:lnSpc>
              </a:pPr>
              <a:endParaRPr/>
            </a:p>
          </p:txBody>
        </p:sp>
      </p:grpSp>
      <p:sp>
        <p:nvSpPr>
          <p:cNvPr id="52" name="TextBox 52"/>
          <p:cNvSpPr txBox="1"/>
          <p:nvPr/>
        </p:nvSpPr>
        <p:spPr>
          <a:xfrm>
            <a:off x="1232267" y="8631348"/>
            <a:ext cx="1994510" cy="574768"/>
          </a:xfrm>
          <a:prstGeom prst="rect">
            <a:avLst/>
          </a:prstGeom>
        </p:spPr>
        <p:txBody>
          <a:bodyPr lIns="0" tIns="0" rIns="0" bIns="0" rtlCol="0" anchor="t">
            <a:spAutoFit/>
          </a:bodyPr>
          <a:lstStyle/>
          <a:p>
            <a:pPr algn="ctr">
              <a:lnSpc>
                <a:spcPts val="4763"/>
              </a:lnSpc>
            </a:pPr>
            <a:r>
              <a:rPr lang="en-US" sz="2646">
                <a:solidFill>
                  <a:srgbClr val="FFFFFF"/>
                </a:solidFill>
                <a:latin typeface="Poppins"/>
                <a:ea typeface="Poppins"/>
                <a:cs typeface="Poppins"/>
                <a:sym typeface="Poppins"/>
              </a:rPr>
              <a:t>Class C</a:t>
            </a:r>
          </a:p>
        </p:txBody>
      </p:sp>
      <p:sp>
        <p:nvSpPr>
          <p:cNvPr id="53" name="TextBox 53"/>
          <p:cNvSpPr txBox="1"/>
          <p:nvPr/>
        </p:nvSpPr>
        <p:spPr>
          <a:xfrm>
            <a:off x="9250433" y="5196402"/>
            <a:ext cx="62731" cy="305326"/>
          </a:xfrm>
          <a:prstGeom prst="rect">
            <a:avLst/>
          </a:prstGeom>
        </p:spPr>
        <p:txBody>
          <a:bodyPr lIns="0" tIns="0" rIns="0" bIns="0" rtlCol="0" anchor="t">
            <a:spAutoFit/>
          </a:bodyPr>
          <a:lstStyle/>
          <a:p>
            <a:pPr algn="ctr">
              <a:lnSpc>
                <a:spcPts val="2595"/>
              </a:lnSpc>
              <a:spcBef>
                <a:spcPct val="0"/>
              </a:spcBef>
            </a:pPr>
            <a:r>
              <a:rPr lang="en-US" sz="1854">
                <a:solidFill>
                  <a:srgbClr val="000000"/>
                </a:solidFill>
                <a:latin typeface="Open Sans"/>
                <a:ea typeface="Open Sans"/>
                <a:cs typeface="Open Sans"/>
                <a:sym typeface="Open Sans"/>
              </a:rPr>
              <a:t>.</a:t>
            </a:r>
          </a:p>
        </p:txBody>
      </p:sp>
      <p:grpSp>
        <p:nvGrpSpPr>
          <p:cNvPr id="54" name="Group 54"/>
          <p:cNvGrpSpPr/>
          <p:nvPr/>
        </p:nvGrpSpPr>
        <p:grpSpPr>
          <a:xfrm>
            <a:off x="12625984" y="6184785"/>
            <a:ext cx="4604490" cy="717312"/>
            <a:chOff x="0" y="0"/>
            <a:chExt cx="1355607" cy="211184"/>
          </a:xfrm>
        </p:grpSpPr>
        <p:sp>
          <p:nvSpPr>
            <p:cNvPr id="55" name="Freeform 55"/>
            <p:cNvSpPr/>
            <p:nvPr/>
          </p:nvSpPr>
          <p:spPr>
            <a:xfrm>
              <a:off x="0" y="0"/>
              <a:ext cx="1355607" cy="211184"/>
            </a:xfrm>
            <a:custGeom>
              <a:avLst/>
              <a:gdLst/>
              <a:ahLst/>
              <a:cxnLst/>
              <a:rect l="l" t="t" r="r" b="b"/>
              <a:pathLst>
                <a:path w="1355607" h="211184">
                  <a:moveTo>
                    <a:pt x="0" y="0"/>
                  </a:moveTo>
                  <a:lnTo>
                    <a:pt x="1355607" y="0"/>
                  </a:lnTo>
                  <a:lnTo>
                    <a:pt x="1355607" y="211184"/>
                  </a:lnTo>
                  <a:lnTo>
                    <a:pt x="0" y="211184"/>
                  </a:lnTo>
                  <a:close/>
                </a:path>
              </a:pathLst>
            </a:custGeom>
            <a:solidFill>
              <a:srgbClr val="E5EAEB"/>
            </a:solidFill>
          </p:spPr>
          <p:txBody>
            <a:bodyPr/>
            <a:lstStyle/>
            <a:p>
              <a:endParaRPr lang="en-PH"/>
            </a:p>
          </p:txBody>
        </p:sp>
        <p:sp>
          <p:nvSpPr>
            <p:cNvPr id="56" name="TextBox 56"/>
            <p:cNvSpPr txBox="1"/>
            <p:nvPr/>
          </p:nvSpPr>
          <p:spPr>
            <a:xfrm>
              <a:off x="0" y="-28575"/>
              <a:ext cx="1355607" cy="239759"/>
            </a:xfrm>
            <a:prstGeom prst="rect">
              <a:avLst/>
            </a:prstGeom>
          </p:spPr>
          <p:txBody>
            <a:bodyPr lIns="50800" tIns="50800" rIns="50800" bIns="50800" rtlCol="0" anchor="ctr"/>
            <a:lstStyle/>
            <a:p>
              <a:pPr algn="ctr">
                <a:lnSpc>
                  <a:spcPts val="2595"/>
                </a:lnSpc>
              </a:pPr>
              <a:endParaRPr/>
            </a:p>
          </p:txBody>
        </p:sp>
      </p:grpSp>
      <p:sp>
        <p:nvSpPr>
          <p:cNvPr id="57" name="TextBox 57"/>
          <p:cNvSpPr txBox="1"/>
          <p:nvPr/>
        </p:nvSpPr>
        <p:spPr>
          <a:xfrm>
            <a:off x="12234022" y="6011964"/>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58" name="TextBox 58"/>
          <p:cNvSpPr txBox="1"/>
          <p:nvPr/>
        </p:nvSpPr>
        <p:spPr>
          <a:xfrm>
            <a:off x="12759384" y="6238241"/>
            <a:ext cx="4257024"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24 bits</a:t>
            </a:r>
          </a:p>
        </p:txBody>
      </p:sp>
      <p:grpSp>
        <p:nvGrpSpPr>
          <p:cNvPr id="59" name="Group 59"/>
          <p:cNvGrpSpPr/>
          <p:nvPr/>
        </p:nvGrpSpPr>
        <p:grpSpPr>
          <a:xfrm>
            <a:off x="12625984" y="7439932"/>
            <a:ext cx="4604490" cy="717312"/>
            <a:chOff x="0" y="0"/>
            <a:chExt cx="1355607" cy="211184"/>
          </a:xfrm>
        </p:grpSpPr>
        <p:sp>
          <p:nvSpPr>
            <p:cNvPr id="60" name="Freeform 60"/>
            <p:cNvSpPr/>
            <p:nvPr/>
          </p:nvSpPr>
          <p:spPr>
            <a:xfrm>
              <a:off x="0" y="0"/>
              <a:ext cx="1355607" cy="211184"/>
            </a:xfrm>
            <a:custGeom>
              <a:avLst/>
              <a:gdLst/>
              <a:ahLst/>
              <a:cxnLst/>
              <a:rect l="l" t="t" r="r" b="b"/>
              <a:pathLst>
                <a:path w="1355607" h="211184">
                  <a:moveTo>
                    <a:pt x="0" y="0"/>
                  </a:moveTo>
                  <a:lnTo>
                    <a:pt x="1355607" y="0"/>
                  </a:lnTo>
                  <a:lnTo>
                    <a:pt x="1355607" y="211184"/>
                  </a:lnTo>
                  <a:lnTo>
                    <a:pt x="0" y="211184"/>
                  </a:lnTo>
                  <a:close/>
                </a:path>
              </a:pathLst>
            </a:custGeom>
            <a:solidFill>
              <a:srgbClr val="CFCFCF"/>
            </a:solidFill>
          </p:spPr>
          <p:txBody>
            <a:bodyPr/>
            <a:lstStyle/>
            <a:p>
              <a:endParaRPr lang="en-PH"/>
            </a:p>
          </p:txBody>
        </p:sp>
        <p:sp>
          <p:nvSpPr>
            <p:cNvPr id="61" name="TextBox 61"/>
            <p:cNvSpPr txBox="1"/>
            <p:nvPr/>
          </p:nvSpPr>
          <p:spPr>
            <a:xfrm>
              <a:off x="0" y="-28575"/>
              <a:ext cx="1355607" cy="239759"/>
            </a:xfrm>
            <a:prstGeom prst="rect">
              <a:avLst/>
            </a:prstGeom>
          </p:spPr>
          <p:txBody>
            <a:bodyPr lIns="50800" tIns="50800" rIns="50800" bIns="50800" rtlCol="0" anchor="ctr"/>
            <a:lstStyle/>
            <a:p>
              <a:pPr algn="ctr">
                <a:lnSpc>
                  <a:spcPts val="2595"/>
                </a:lnSpc>
              </a:pPr>
              <a:endParaRPr/>
            </a:p>
          </p:txBody>
        </p:sp>
      </p:grpSp>
      <p:sp>
        <p:nvSpPr>
          <p:cNvPr id="62" name="TextBox 62"/>
          <p:cNvSpPr txBox="1"/>
          <p:nvPr/>
        </p:nvSpPr>
        <p:spPr>
          <a:xfrm>
            <a:off x="12239449" y="7258957"/>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63" name="TextBox 63"/>
          <p:cNvSpPr txBox="1"/>
          <p:nvPr/>
        </p:nvSpPr>
        <p:spPr>
          <a:xfrm>
            <a:off x="12759384" y="7493388"/>
            <a:ext cx="4257024"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16 bits</a:t>
            </a:r>
          </a:p>
        </p:txBody>
      </p:sp>
      <p:grpSp>
        <p:nvGrpSpPr>
          <p:cNvPr id="64" name="Group 64"/>
          <p:cNvGrpSpPr/>
          <p:nvPr/>
        </p:nvGrpSpPr>
        <p:grpSpPr>
          <a:xfrm>
            <a:off x="12620558" y="8690645"/>
            <a:ext cx="4609917" cy="717312"/>
            <a:chOff x="0" y="0"/>
            <a:chExt cx="1357205" cy="211184"/>
          </a:xfrm>
        </p:grpSpPr>
        <p:sp>
          <p:nvSpPr>
            <p:cNvPr id="65" name="Freeform 65"/>
            <p:cNvSpPr/>
            <p:nvPr/>
          </p:nvSpPr>
          <p:spPr>
            <a:xfrm>
              <a:off x="0" y="0"/>
              <a:ext cx="1357205" cy="211184"/>
            </a:xfrm>
            <a:custGeom>
              <a:avLst/>
              <a:gdLst/>
              <a:ahLst/>
              <a:cxnLst/>
              <a:rect l="l" t="t" r="r" b="b"/>
              <a:pathLst>
                <a:path w="1357205" h="211184">
                  <a:moveTo>
                    <a:pt x="0" y="0"/>
                  </a:moveTo>
                  <a:lnTo>
                    <a:pt x="1357205" y="0"/>
                  </a:lnTo>
                  <a:lnTo>
                    <a:pt x="1357205" y="211184"/>
                  </a:lnTo>
                  <a:lnTo>
                    <a:pt x="0" y="211184"/>
                  </a:lnTo>
                  <a:close/>
                </a:path>
              </a:pathLst>
            </a:custGeom>
            <a:solidFill>
              <a:srgbClr val="B3B3B3"/>
            </a:solidFill>
          </p:spPr>
          <p:txBody>
            <a:bodyPr/>
            <a:lstStyle/>
            <a:p>
              <a:endParaRPr lang="en-PH"/>
            </a:p>
          </p:txBody>
        </p:sp>
        <p:sp>
          <p:nvSpPr>
            <p:cNvPr id="66" name="TextBox 66"/>
            <p:cNvSpPr txBox="1"/>
            <p:nvPr/>
          </p:nvSpPr>
          <p:spPr>
            <a:xfrm>
              <a:off x="0" y="-28575"/>
              <a:ext cx="1357205" cy="239759"/>
            </a:xfrm>
            <a:prstGeom prst="rect">
              <a:avLst/>
            </a:prstGeom>
          </p:spPr>
          <p:txBody>
            <a:bodyPr lIns="50800" tIns="50800" rIns="50800" bIns="50800" rtlCol="0" anchor="ctr"/>
            <a:lstStyle/>
            <a:p>
              <a:pPr algn="ctr">
                <a:lnSpc>
                  <a:spcPts val="2595"/>
                </a:lnSpc>
              </a:pPr>
              <a:endParaRPr/>
            </a:p>
          </p:txBody>
        </p:sp>
      </p:grpSp>
      <p:sp>
        <p:nvSpPr>
          <p:cNvPr id="67" name="TextBox 67"/>
          <p:cNvSpPr txBox="1"/>
          <p:nvPr/>
        </p:nvSpPr>
        <p:spPr>
          <a:xfrm>
            <a:off x="12234022" y="8509670"/>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68" name="TextBox 68"/>
          <p:cNvSpPr txBox="1"/>
          <p:nvPr/>
        </p:nvSpPr>
        <p:spPr>
          <a:xfrm>
            <a:off x="12753957" y="8744100"/>
            <a:ext cx="4262451"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8 bits</a:t>
            </a:r>
          </a:p>
        </p:txBody>
      </p:sp>
      <p:sp>
        <p:nvSpPr>
          <p:cNvPr id="69" name="TextBox 69"/>
          <p:cNvSpPr txBox="1"/>
          <p:nvPr/>
        </p:nvSpPr>
        <p:spPr>
          <a:xfrm>
            <a:off x="4624442" y="5577929"/>
            <a:ext cx="1994510" cy="569866"/>
          </a:xfrm>
          <a:prstGeom prst="rect">
            <a:avLst/>
          </a:prstGeom>
        </p:spPr>
        <p:txBody>
          <a:bodyPr lIns="0" tIns="0" rIns="0" bIns="0" rtlCol="0" anchor="t">
            <a:spAutoFit/>
          </a:bodyPr>
          <a:lstStyle/>
          <a:p>
            <a:pPr algn="ctr">
              <a:lnSpc>
                <a:spcPts val="4763"/>
              </a:lnSpc>
            </a:pPr>
            <a:r>
              <a:rPr lang="en-US" sz="2646">
                <a:solidFill>
                  <a:srgbClr val="FF1495"/>
                </a:solidFill>
                <a:latin typeface="Poppins"/>
                <a:ea typeface="Poppins"/>
                <a:cs typeface="Poppins"/>
                <a:sym typeface="Poppins"/>
              </a:rPr>
              <a:t>Identifier</a:t>
            </a:r>
          </a:p>
        </p:txBody>
      </p:sp>
      <p:sp>
        <p:nvSpPr>
          <p:cNvPr id="70" name="TextBox 70"/>
          <p:cNvSpPr txBox="1"/>
          <p:nvPr/>
        </p:nvSpPr>
        <p:spPr>
          <a:xfrm>
            <a:off x="8741789" y="5588270"/>
            <a:ext cx="1994510" cy="569866"/>
          </a:xfrm>
          <a:prstGeom prst="rect">
            <a:avLst/>
          </a:prstGeom>
        </p:spPr>
        <p:txBody>
          <a:bodyPr lIns="0" tIns="0" rIns="0" bIns="0" rtlCol="0" anchor="t">
            <a:spAutoFit/>
          </a:bodyPr>
          <a:lstStyle/>
          <a:p>
            <a:pPr algn="ctr">
              <a:lnSpc>
                <a:spcPts val="4763"/>
              </a:lnSpc>
            </a:pPr>
            <a:r>
              <a:rPr lang="en-US" sz="2646">
                <a:solidFill>
                  <a:srgbClr val="FF1495"/>
                </a:solidFill>
                <a:latin typeface="Poppins"/>
                <a:ea typeface="Poppins"/>
                <a:cs typeface="Poppins"/>
                <a:sym typeface="Poppins"/>
              </a:rPr>
              <a:t>netID</a:t>
            </a:r>
          </a:p>
        </p:txBody>
      </p:sp>
      <p:sp>
        <p:nvSpPr>
          <p:cNvPr id="71" name="TextBox 71"/>
          <p:cNvSpPr txBox="1"/>
          <p:nvPr/>
        </p:nvSpPr>
        <p:spPr>
          <a:xfrm>
            <a:off x="13887927" y="5577929"/>
            <a:ext cx="1994510" cy="569866"/>
          </a:xfrm>
          <a:prstGeom prst="rect">
            <a:avLst/>
          </a:prstGeom>
        </p:spPr>
        <p:txBody>
          <a:bodyPr lIns="0" tIns="0" rIns="0" bIns="0" rtlCol="0" anchor="t">
            <a:spAutoFit/>
          </a:bodyPr>
          <a:lstStyle/>
          <a:p>
            <a:pPr algn="ctr">
              <a:lnSpc>
                <a:spcPts val="4763"/>
              </a:lnSpc>
            </a:pPr>
            <a:r>
              <a:rPr lang="en-US" sz="2646">
                <a:solidFill>
                  <a:srgbClr val="FF1495"/>
                </a:solidFill>
                <a:latin typeface="Poppins"/>
                <a:ea typeface="Poppins"/>
                <a:cs typeface="Poppins"/>
                <a:sym typeface="Poppins"/>
              </a:rPr>
              <a:t>hostID</a:t>
            </a:r>
          </a:p>
        </p:txBody>
      </p:sp>
      <p:sp>
        <p:nvSpPr>
          <p:cNvPr id="72" name="TextBox 72"/>
          <p:cNvSpPr txBox="1"/>
          <p:nvPr/>
        </p:nvSpPr>
        <p:spPr>
          <a:xfrm>
            <a:off x="690601" y="231111"/>
            <a:ext cx="7956553" cy="436224"/>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877010"/>
            <a:ext cx="486028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Original Scheme</a:t>
            </a:r>
          </a:p>
        </p:txBody>
      </p:sp>
      <p:grpSp>
        <p:nvGrpSpPr>
          <p:cNvPr id="8" name="Group 8"/>
          <p:cNvGrpSpPr/>
          <p:nvPr/>
        </p:nvGrpSpPr>
        <p:grpSpPr>
          <a:xfrm>
            <a:off x="9161504" y="2838611"/>
            <a:ext cx="3931015" cy="536533"/>
            <a:chOff x="0" y="0"/>
            <a:chExt cx="1035329" cy="141309"/>
          </a:xfrm>
        </p:grpSpPr>
        <p:sp>
          <p:nvSpPr>
            <p:cNvPr id="9" name="Freeform 9"/>
            <p:cNvSpPr/>
            <p:nvPr/>
          </p:nvSpPr>
          <p:spPr>
            <a:xfrm>
              <a:off x="0" y="0"/>
              <a:ext cx="1035329" cy="141309"/>
            </a:xfrm>
            <a:custGeom>
              <a:avLst/>
              <a:gdLst/>
              <a:ahLst/>
              <a:cxnLst/>
              <a:rect l="l" t="t" r="r" b="b"/>
              <a:pathLst>
                <a:path w="1035329" h="141309">
                  <a:moveTo>
                    <a:pt x="70655" y="0"/>
                  </a:moveTo>
                  <a:lnTo>
                    <a:pt x="964674" y="0"/>
                  </a:lnTo>
                  <a:cubicBezTo>
                    <a:pt x="983413" y="0"/>
                    <a:pt x="1001384" y="7444"/>
                    <a:pt x="1014635" y="20694"/>
                  </a:cubicBezTo>
                  <a:cubicBezTo>
                    <a:pt x="1027885" y="33945"/>
                    <a:pt x="1035329" y="51916"/>
                    <a:pt x="1035329" y="70655"/>
                  </a:cubicBezTo>
                  <a:lnTo>
                    <a:pt x="1035329" y="70655"/>
                  </a:lnTo>
                  <a:cubicBezTo>
                    <a:pt x="1035329" y="109676"/>
                    <a:pt x="1003696" y="141309"/>
                    <a:pt x="964674" y="141309"/>
                  </a:cubicBezTo>
                  <a:lnTo>
                    <a:pt x="70655" y="141309"/>
                  </a:lnTo>
                  <a:cubicBezTo>
                    <a:pt x="51916" y="141309"/>
                    <a:pt x="33945" y="133865"/>
                    <a:pt x="20694" y="120615"/>
                  </a:cubicBezTo>
                  <a:cubicBezTo>
                    <a:pt x="7444" y="107365"/>
                    <a:pt x="0" y="89393"/>
                    <a:pt x="0" y="70655"/>
                  </a:cubicBezTo>
                  <a:lnTo>
                    <a:pt x="0" y="70655"/>
                  </a:lnTo>
                  <a:cubicBezTo>
                    <a:pt x="0" y="51916"/>
                    <a:pt x="7444" y="33945"/>
                    <a:pt x="20694" y="20694"/>
                  </a:cubicBezTo>
                  <a:cubicBezTo>
                    <a:pt x="33945" y="7444"/>
                    <a:pt x="51916" y="0"/>
                    <a:pt x="70655" y="0"/>
                  </a:cubicBezTo>
                  <a:close/>
                </a:path>
              </a:pathLst>
            </a:custGeom>
            <a:solidFill>
              <a:srgbClr val="642EC7"/>
            </a:solidFill>
          </p:spPr>
          <p:txBody>
            <a:bodyPr/>
            <a:lstStyle/>
            <a:p>
              <a:endParaRPr lang="en-PH"/>
            </a:p>
          </p:txBody>
        </p:sp>
        <p:sp>
          <p:nvSpPr>
            <p:cNvPr id="10" name="TextBox 10"/>
            <p:cNvSpPr txBox="1"/>
            <p:nvPr/>
          </p:nvSpPr>
          <p:spPr>
            <a:xfrm>
              <a:off x="0" y="-28575"/>
              <a:ext cx="1035329" cy="169884"/>
            </a:xfrm>
            <a:prstGeom prst="rect">
              <a:avLst/>
            </a:prstGeom>
          </p:spPr>
          <p:txBody>
            <a:bodyPr lIns="50800" tIns="50800" rIns="50800" bIns="50800" rtlCol="0" anchor="ctr"/>
            <a:lstStyle/>
            <a:p>
              <a:pPr algn="ctr">
                <a:lnSpc>
                  <a:spcPts val="2595"/>
                </a:lnSpc>
              </a:pPr>
              <a:endParaRPr/>
            </a:p>
          </p:txBody>
        </p:sp>
      </p:grpSp>
      <p:sp>
        <p:nvSpPr>
          <p:cNvPr id="11" name="TextBox 11"/>
          <p:cNvSpPr txBox="1"/>
          <p:nvPr/>
        </p:nvSpPr>
        <p:spPr>
          <a:xfrm>
            <a:off x="396454" y="2743361"/>
            <a:ext cx="16857254" cy="2289810"/>
          </a:xfrm>
          <a:prstGeom prst="rect">
            <a:avLst/>
          </a:prstGeom>
        </p:spPr>
        <p:txBody>
          <a:bodyPr lIns="0" tIns="0" rIns="0" bIns="0" rtlCol="0" anchor="t">
            <a:spAutoFit/>
          </a:bodyPr>
          <a:lstStyle/>
          <a:p>
            <a:pPr algn="l">
              <a:lnSpc>
                <a:spcPts val="4620"/>
              </a:lnSpc>
            </a:pPr>
            <a:r>
              <a:rPr lang="en-US" sz="3000">
                <a:solidFill>
                  <a:srgbClr val="000000"/>
                </a:solidFill>
                <a:latin typeface="Open Sans"/>
                <a:ea typeface="Open Sans"/>
                <a:cs typeface="Open Sans"/>
                <a:sym typeface="Open Sans"/>
              </a:rPr>
              <a:t>The initial addressing system was created using a </a:t>
            </a:r>
            <a:r>
              <a:rPr lang="en-US" sz="3000">
                <a:solidFill>
                  <a:srgbClr val="FFFFFF"/>
                </a:solidFill>
                <a:latin typeface="Open Sans"/>
                <a:ea typeface="Open Sans"/>
                <a:cs typeface="Open Sans"/>
                <a:sym typeface="Open Sans"/>
              </a:rPr>
              <a:t>hierarchical structure</a:t>
            </a:r>
            <a:r>
              <a:rPr lang="en-US" sz="3000">
                <a:solidFill>
                  <a:srgbClr val="000000"/>
                </a:solidFill>
                <a:latin typeface="Open Sans"/>
                <a:ea typeface="Open Sans"/>
                <a:cs typeface="Open Sans"/>
                <a:sym typeface="Open Sans"/>
              </a:rPr>
              <a:t> where </a:t>
            </a:r>
          </a:p>
          <a:p>
            <a:pPr marL="647700" lvl="1" indent="-323850" algn="l">
              <a:lnSpc>
                <a:spcPts val="4620"/>
              </a:lnSpc>
              <a:buFont typeface="Arial"/>
              <a:buChar char="•"/>
            </a:pPr>
            <a:r>
              <a:rPr lang="en-US" sz="3000">
                <a:solidFill>
                  <a:srgbClr val="000000"/>
                </a:solidFill>
                <a:latin typeface="Open Sans"/>
                <a:ea typeface="Open Sans"/>
                <a:cs typeface="Open Sans"/>
                <a:sym typeface="Open Sans"/>
              </a:rPr>
              <a:t>A set of bits determined a network (netID)</a:t>
            </a:r>
          </a:p>
          <a:p>
            <a:pPr marL="647700" lvl="1" indent="-323850" algn="l">
              <a:lnSpc>
                <a:spcPts val="4620"/>
              </a:lnSpc>
              <a:buFont typeface="Arial"/>
              <a:buChar char="•"/>
            </a:pPr>
            <a:r>
              <a:rPr lang="en-US" sz="3000">
                <a:solidFill>
                  <a:srgbClr val="000000"/>
                </a:solidFill>
                <a:latin typeface="Open Sans"/>
                <a:ea typeface="Open Sans"/>
                <a:cs typeface="Open Sans"/>
                <a:sym typeface="Open Sans"/>
              </a:rPr>
              <a:t>A set of bits determined a host within that network (hostID)</a:t>
            </a:r>
          </a:p>
          <a:p>
            <a:pPr marL="647700" lvl="1" indent="-323850" algn="l">
              <a:lnSpc>
                <a:spcPts val="4620"/>
              </a:lnSpc>
              <a:buFont typeface="Arial"/>
              <a:buChar char="•"/>
            </a:pPr>
            <a:r>
              <a:rPr lang="en-US" sz="3000">
                <a:solidFill>
                  <a:srgbClr val="000000"/>
                </a:solidFill>
                <a:latin typeface="Open Sans"/>
                <a:ea typeface="Open Sans"/>
                <a:cs typeface="Open Sans"/>
                <a:sym typeface="Open Sans"/>
              </a:rPr>
              <a:t>A set of bits determined a class</a:t>
            </a:r>
          </a:p>
        </p:txBody>
      </p:sp>
      <p:sp>
        <p:nvSpPr>
          <p:cNvPr id="12" name="AutoShape 12"/>
          <p:cNvSpPr/>
          <p:nvPr/>
        </p:nvSpPr>
        <p:spPr>
          <a:xfrm>
            <a:off x="402046" y="2627897"/>
            <a:ext cx="5155191" cy="17462"/>
          </a:xfrm>
          <a:prstGeom prst="line">
            <a:avLst/>
          </a:prstGeom>
          <a:ln w="66675" cap="rnd">
            <a:solidFill>
              <a:srgbClr val="FFDE59"/>
            </a:solidFill>
            <a:prstDash val="solid"/>
            <a:headEnd type="none" w="sm" len="sm"/>
            <a:tailEnd type="oval" w="lg" len="lg"/>
          </a:ln>
        </p:spPr>
        <p:txBody>
          <a:bodyPr/>
          <a:lstStyle/>
          <a:p>
            <a:endParaRPr lang="en-PH"/>
          </a:p>
        </p:txBody>
      </p:sp>
      <p:sp>
        <p:nvSpPr>
          <p:cNvPr id="13" name="TextBox 13"/>
          <p:cNvSpPr txBox="1"/>
          <p:nvPr/>
        </p:nvSpPr>
        <p:spPr>
          <a:xfrm>
            <a:off x="14399611" y="1516086"/>
            <a:ext cx="2260970"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Highlighter</a:t>
            </a:r>
          </a:p>
        </p:txBody>
      </p:sp>
      <p:grpSp>
        <p:nvGrpSpPr>
          <p:cNvPr id="14" name="Group 14"/>
          <p:cNvGrpSpPr/>
          <p:nvPr/>
        </p:nvGrpSpPr>
        <p:grpSpPr>
          <a:xfrm>
            <a:off x="4158066" y="6158137"/>
            <a:ext cx="2867033" cy="717312"/>
            <a:chOff x="0" y="0"/>
            <a:chExt cx="844083" cy="211184"/>
          </a:xfrm>
        </p:grpSpPr>
        <p:sp>
          <p:nvSpPr>
            <p:cNvPr id="15" name="Freeform 15"/>
            <p:cNvSpPr/>
            <p:nvPr/>
          </p:nvSpPr>
          <p:spPr>
            <a:xfrm>
              <a:off x="0" y="0"/>
              <a:ext cx="844083" cy="211184"/>
            </a:xfrm>
            <a:custGeom>
              <a:avLst/>
              <a:gdLst/>
              <a:ahLst/>
              <a:cxnLst/>
              <a:rect l="l" t="t" r="r" b="b"/>
              <a:pathLst>
                <a:path w="844083" h="211184">
                  <a:moveTo>
                    <a:pt x="0" y="0"/>
                  </a:moveTo>
                  <a:lnTo>
                    <a:pt x="844083" y="0"/>
                  </a:lnTo>
                  <a:lnTo>
                    <a:pt x="844083" y="211184"/>
                  </a:lnTo>
                  <a:lnTo>
                    <a:pt x="0" y="211184"/>
                  </a:lnTo>
                  <a:close/>
                </a:path>
              </a:pathLst>
            </a:custGeom>
            <a:solidFill>
              <a:srgbClr val="E5EAEB"/>
            </a:solidFill>
          </p:spPr>
          <p:txBody>
            <a:bodyPr/>
            <a:lstStyle/>
            <a:p>
              <a:endParaRPr lang="en-PH"/>
            </a:p>
          </p:txBody>
        </p:sp>
        <p:sp>
          <p:nvSpPr>
            <p:cNvPr id="16" name="TextBox 16"/>
            <p:cNvSpPr txBox="1"/>
            <p:nvPr/>
          </p:nvSpPr>
          <p:spPr>
            <a:xfrm>
              <a:off x="0" y="-28575"/>
              <a:ext cx="844083" cy="239759"/>
            </a:xfrm>
            <a:prstGeom prst="rect">
              <a:avLst/>
            </a:prstGeom>
          </p:spPr>
          <p:txBody>
            <a:bodyPr lIns="50800" tIns="50800" rIns="50800" bIns="50800" rtlCol="0" anchor="ctr"/>
            <a:lstStyle/>
            <a:p>
              <a:pPr algn="ctr">
                <a:lnSpc>
                  <a:spcPts val="2595"/>
                </a:lnSpc>
              </a:pPr>
              <a:endParaRPr/>
            </a:p>
          </p:txBody>
        </p:sp>
      </p:grpSp>
      <p:grpSp>
        <p:nvGrpSpPr>
          <p:cNvPr id="17" name="Group 17"/>
          <p:cNvGrpSpPr/>
          <p:nvPr/>
        </p:nvGrpSpPr>
        <p:grpSpPr>
          <a:xfrm>
            <a:off x="7482560" y="6158137"/>
            <a:ext cx="3039463" cy="717312"/>
            <a:chOff x="0" y="0"/>
            <a:chExt cx="894848" cy="211184"/>
          </a:xfrm>
        </p:grpSpPr>
        <p:sp>
          <p:nvSpPr>
            <p:cNvPr id="18" name="Freeform 18"/>
            <p:cNvSpPr/>
            <p:nvPr/>
          </p:nvSpPr>
          <p:spPr>
            <a:xfrm>
              <a:off x="0" y="0"/>
              <a:ext cx="894848" cy="211184"/>
            </a:xfrm>
            <a:custGeom>
              <a:avLst/>
              <a:gdLst/>
              <a:ahLst/>
              <a:cxnLst/>
              <a:rect l="l" t="t" r="r" b="b"/>
              <a:pathLst>
                <a:path w="894848" h="211184">
                  <a:moveTo>
                    <a:pt x="0" y="0"/>
                  </a:moveTo>
                  <a:lnTo>
                    <a:pt x="894848" y="0"/>
                  </a:lnTo>
                  <a:lnTo>
                    <a:pt x="894848" y="211184"/>
                  </a:lnTo>
                  <a:lnTo>
                    <a:pt x="0" y="211184"/>
                  </a:lnTo>
                  <a:close/>
                </a:path>
              </a:pathLst>
            </a:custGeom>
            <a:solidFill>
              <a:srgbClr val="E5EAEB"/>
            </a:solidFill>
          </p:spPr>
          <p:txBody>
            <a:bodyPr/>
            <a:lstStyle/>
            <a:p>
              <a:endParaRPr lang="en-PH"/>
            </a:p>
          </p:txBody>
        </p:sp>
        <p:sp>
          <p:nvSpPr>
            <p:cNvPr id="19" name="TextBox 19"/>
            <p:cNvSpPr txBox="1"/>
            <p:nvPr/>
          </p:nvSpPr>
          <p:spPr>
            <a:xfrm>
              <a:off x="0" y="-28575"/>
              <a:ext cx="894848" cy="239759"/>
            </a:xfrm>
            <a:prstGeom prst="rect">
              <a:avLst/>
            </a:prstGeom>
          </p:spPr>
          <p:txBody>
            <a:bodyPr lIns="50800" tIns="50800" rIns="50800" bIns="50800" rtlCol="0" anchor="ctr"/>
            <a:lstStyle/>
            <a:p>
              <a:pPr algn="ctr">
                <a:lnSpc>
                  <a:spcPts val="2595"/>
                </a:lnSpc>
              </a:pPr>
              <a:endParaRPr/>
            </a:p>
          </p:txBody>
        </p:sp>
      </p:grpSp>
      <p:sp>
        <p:nvSpPr>
          <p:cNvPr id="20" name="TextBox 20"/>
          <p:cNvSpPr txBox="1"/>
          <p:nvPr/>
        </p:nvSpPr>
        <p:spPr>
          <a:xfrm>
            <a:off x="7096024" y="5977162"/>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21" name="TextBox 21"/>
          <p:cNvSpPr txBox="1"/>
          <p:nvPr/>
        </p:nvSpPr>
        <p:spPr>
          <a:xfrm>
            <a:off x="4333812" y="6211592"/>
            <a:ext cx="2597476"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0</a:t>
            </a:r>
          </a:p>
        </p:txBody>
      </p:sp>
      <p:sp>
        <p:nvSpPr>
          <p:cNvPr id="22" name="TextBox 22"/>
          <p:cNvSpPr txBox="1"/>
          <p:nvPr/>
        </p:nvSpPr>
        <p:spPr>
          <a:xfrm>
            <a:off x="7615959" y="6211592"/>
            <a:ext cx="2786519"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0001010</a:t>
            </a:r>
          </a:p>
        </p:txBody>
      </p:sp>
      <p:grpSp>
        <p:nvGrpSpPr>
          <p:cNvPr id="23" name="Group 23"/>
          <p:cNvGrpSpPr/>
          <p:nvPr/>
        </p:nvGrpSpPr>
        <p:grpSpPr>
          <a:xfrm>
            <a:off x="4152639" y="7413284"/>
            <a:ext cx="2867033" cy="717312"/>
            <a:chOff x="0" y="0"/>
            <a:chExt cx="844083" cy="211184"/>
          </a:xfrm>
        </p:grpSpPr>
        <p:sp>
          <p:nvSpPr>
            <p:cNvPr id="24" name="Freeform 24"/>
            <p:cNvSpPr/>
            <p:nvPr/>
          </p:nvSpPr>
          <p:spPr>
            <a:xfrm>
              <a:off x="0" y="0"/>
              <a:ext cx="844083" cy="211184"/>
            </a:xfrm>
            <a:custGeom>
              <a:avLst/>
              <a:gdLst/>
              <a:ahLst/>
              <a:cxnLst/>
              <a:rect l="l" t="t" r="r" b="b"/>
              <a:pathLst>
                <a:path w="844083" h="211184">
                  <a:moveTo>
                    <a:pt x="0" y="0"/>
                  </a:moveTo>
                  <a:lnTo>
                    <a:pt x="844083" y="0"/>
                  </a:lnTo>
                  <a:lnTo>
                    <a:pt x="844083" y="211184"/>
                  </a:lnTo>
                  <a:lnTo>
                    <a:pt x="0" y="211184"/>
                  </a:lnTo>
                  <a:close/>
                </a:path>
              </a:pathLst>
            </a:custGeom>
            <a:solidFill>
              <a:srgbClr val="CFCFCF"/>
            </a:solidFill>
          </p:spPr>
          <p:txBody>
            <a:bodyPr/>
            <a:lstStyle/>
            <a:p>
              <a:endParaRPr lang="en-PH"/>
            </a:p>
          </p:txBody>
        </p:sp>
        <p:sp>
          <p:nvSpPr>
            <p:cNvPr id="25" name="TextBox 25"/>
            <p:cNvSpPr txBox="1"/>
            <p:nvPr/>
          </p:nvSpPr>
          <p:spPr>
            <a:xfrm>
              <a:off x="0" y="-28575"/>
              <a:ext cx="844083" cy="239759"/>
            </a:xfrm>
            <a:prstGeom prst="rect">
              <a:avLst/>
            </a:prstGeom>
          </p:spPr>
          <p:txBody>
            <a:bodyPr lIns="50800" tIns="50800" rIns="50800" bIns="50800" rtlCol="0" anchor="ctr"/>
            <a:lstStyle/>
            <a:p>
              <a:pPr algn="ctr">
                <a:lnSpc>
                  <a:spcPts val="2595"/>
                </a:lnSpc>
              </a:pPr>
              <a:endParaRPr/>
            </a:p>
          </p:txBody>
        </p:sp>
      </p:grpSp>
      <p:grpSp>
        <p:nvGrpSpPr>
          <p:cNvPr id="26" name="Group 26"/>
          <p:cNvGrpSpPr/>
          <p:nvPr/>
        </p:nvGrpSpPr>
        <p:grpSpPr>
          <a:xfrm>
            <a:off x="7477133" y="7413284"/>
            <a:ext cx="4604490" cy="717312"/>
            <a:chOff x="0" y="0"/>
            <a:chExt cx="1355607" cy="211184"/>
          </a:xfrm>
        </p:grpSpPr>
        <p:sp>
          <p:nvSpPr>
            <p:cNvPr id="27" name="Freeform 27"/>
            <p:cNvSpPr/>
            <p:nvPr/>
          </p:nvSpPr>
          <p:spPr>
            <a:xfrm>
              <a:off x="0" y="0"/>
              <a:ext cx="1355607" cy="211184"/>
            </a:xfrm>
            <a:custGeom>
              <a:avLst/>
              <a:gdLst/>
              <a:ahLst/>
              <a:cxnLst/>
              <a:rect l="l" t="t" r="r" b="b"/>
              <a:pathLst>
                <a:path w="1355607" h="211184">
                  <a:moveTo>
                    <a:pt x="0" y="0"/>
                  </a:moveTo>
                  <a:lnTo>
                    <a:pt x="1355607" y="0"/>
                  </a:lnTo>
                  <a:lnTo>
                    <a:pt x="1355607" y="211184"/>
                  </a:lnTo>
                  <a:lnTo>
                    <a:pt x="0" y="211184"/>
                  </a:lnTo>
                  <a:close/>
                </a:path>
              </a:pathLst>
            </a:custGeom>
            <a:solidFill>
              <a:srgbClr val="CFCFCF"/>
            </a:solidFill>
          </p:spPr>
          <p:txBody>
            <a:bodyPr/>
            <a:lstStyle/>
            <a:p>
              <a:endParaRPr lang="en-PH"/>
            </a:p>
          </p:txBody>
        </p:sp>
        <p:sp>
          <p:nvSpPr>
            <p:cNvPr id="28" name="TextBox 28"/>
            <p:cNvSpPr txBox="1"/>
            <p:nvPr/>
          </p:nvSpPr>
          <p:spPr>
            <a:xfrm>
              <a:off x="0" y="-28575"/>
              <a:ext cx="1355607" cy="239759"/>
            </a:xfrm>
            <a:prstGeom prst="rect">
              <a:avLst/>
            </a:prstGeom>
          </p:spPr>
          <p:txBody>
            <a:bodyPr lIns="50800" tIns="50800" rIns="50800" bIns="50800" rtlCol="0" anchor="ctr"/>
            <a:lstStyle/>
            <a:p>
              <a:pPr algn="ctr">
                <a:lnSpc>
                  <a:spcPts val="2595"/>
                </a:lnSpc>
              </a:pPr>
              <a:endParaRPr/>
            </a:p>
          </p:txBody>
        </p:sp>
      </p:grpSp>
      <p:sp>
        <p:nvSpPr>
          <p:cNvPr id="29" name="TextBox 29"/>
          <p:cNvSpPr txBox="1"/>
          <p:nvPr/>
        </p:nvSpPr>
        <p:spPr>
          <a:xfrm>
            <a:off x="7090597" y="7232309"/>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30" name="TextBox 30"/>
          <p:cNvSpPr txBox="1"/>
          <p:nvPr/>
        </p:nvSpPr>
        <p:spPr>
          <a:xfrm>
            <a:off x="4328386" y="7466739"/>
            <a:ext cx="2597476"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10</a:t>
            </a:r>
          </a:p>
        </p:txBody>
      </p:sp>
      <p:sp>
        <p:nvSpPr>
          <p:cNvPr id="31" name="TextBox 31"/>
          <p:cNvSpPr txBox="1"/>
          <p:nvPr/>
        </p:nvSpPr>
        <p:spPr>
          <a:xfrm>
            <a:off x="7610532" y="7466739"/>
            <a:ext cx="4257024"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10110000010000</a:t>
            </a:r>
          </a:p>
        </p:txBody>
      </p:sp>
      <p:grpSp>
        <p:nvGrpSpPr>
          <p:cNvPr id="32" name="Group 32"/>
          <p:cNvGrpSpPr/>
          <p:nvPr/>
        </p:nvGrpSpPr>
        <p:grpSpPr>
          <a:xfrm>
            <a:off x="4147212" y="8663996"/>
            <a:ext cx="2867033" cy="717312"/>
            <a:chOff x="0" y="0"/>
            <a:chExt cx="844083" cy="211184"/>
          </a:xfrm>
        </p:grpSpPr>
        <p:sp>
          <p:nvSpPr>
            <p:cNvPr id="33" name="Freeform 33"/>
            <p:cNvSpPr/>
            <p:nvPr/>
          </p:nvSpPr>
          <p:spPr>
            <a:xfrm>
              <a:off x="0" y="0"/>
              <a:ext cx="844083" cy="211184"/>
            </a:xfrm>
            <a:custGeom>
              <a:avLst/>
              <a:gdLst/>
              <a:ahLst/>
              <a:cxnLst/>
              <a:rect l="l" t="t" r="r" b="b"/>
              <a:pathLst>
                <a:path w="844083" h="211184">
                  <a:moveTo>
                    <a:pt x="0" y="0"/>
                  </a:moveTo>
                  <a:lnTo>
                    <a:pt x="844083" y="0"/>
                  </a:lnTo>
                  <a:lnTo>
                    <a:pt x="844083" y="211184"/>
                  </a:lnTo>
                  <a:lnTo>
                    <a:pt x="0" y="211184"/>
                  </a:lnTo>
                  <a:close/>
                </a:path>
              </a:pathLst>
            </a:custGeom>
            <a:solidFill>
              <a:srgbClr val="B3B3B3"/>
            </a:solidFill>
          </p:spPr>
          <p:txBody>
            <a:bodyPr/>
            <a:lstStyle/>
            <a:p>
              <a:endParaRPr lang="en-PH"/>
            </a:p>
          </p:txBody>
        </p:sp>
        <p:sp>
          <p:nvSpPr>
            <p:cNvPr id="34" name="TextBox 34"/>
            <p:cNvSpPr txBox="1"/>
            <p:nvPr/>
          </p:nvSpPr>
          <p:spPr>
            <a:xfrm>
              <a:off x="0" y="-28575"/>
              <a:ext cx="844083" cy="239759"/>
            </a:xfrm>
            <a:prstGeom prst="rect">
              <a:avLst/>
            </a:prstGeom>
          </p:spPr>
          <p:txBody>
            <a:bodyPr lIns="50800" tIns="50800" rIns="50800" bIns="50800" rtlCol="0" anchor="ctr"/>
            <a:lstStyle/>
            <a:p>
              <a:pPr algn="ctr">
                <a:lnSpc>
                  <a:spcPts val="2595"/>
                </a:lnSpc>
              </a:pPr>
              <a:endParaRPr/>
            </a:p>
          </p:txBody>
        </p:sp>
      </p:grpSp>
      <p:grpSp>
        <p:nvGrpSpPr>
          <p:cNvPr id="35" name="Group 35"/>
          <p:cNvGrpSpPr/>
          <p:nvPr/>
        </p:nvGrpSpPr>
        <p:grpSpPr>
          <a:xfrm>
            <a:off x="7471706" y="8663996"/>
            <a:ext cx="4609917" cy="717312"/>
            <a:chOff x="0" y="0"/>
            <a:chExt cx="1357205" cy="211184"/>
          </a:xfrm>
        </p:grpSpPr>
        <p:sp>
          <p:nvSpPr>
            <p:cNvPr id="36" name="Freeform 36"/>
            <p:cNvSpPr/>
            <p:nvPr/>
          </p:nvSpPr>
          <p:spPr>
            <a:xfrm>
              <a:off x="0" y="0"/>
              <a:ext cx="1357205" cy="211184"/>
            </a:xfrm>
            <a:custGeom>
              <a:avLst/>
              <a:gdLst/>
              <a:ahLst/>
              <a:cxnLst/>
              <a:rect l="l" t="t" r="r" b="b"/>
              <a:pathLst>
                <a:path w="1357205" h="211184">
                  <a:moveTo>
                    <a:pt x="0" y="0"/>
                  </a:moveTo>
                  <a:lnTo>
                    <a:pt x="1357205" y="0"/>
                  </a:lnTo>
                  <a:lnTo>
                    <a:pt x="1357205" y="211184"/>
                  </a:lnTo>
                  <a:lnTo>
                    <a:pt x="0" y="211184"/>
                  </a:lnTo>
                  <a:close/>
                </a:path>
              </a:pathLst>
            </a:custGeom>
            <a:solidFill>
              <a:srgbClr val="B3B3B3"/>
            </a:solidFill>
          </p:spPr>
          <p:txBody>
            <a:bodyPr/>
            <a:lstStyle/>
            <a:p>
              <a:endParaRPr lang="en-PH"/>
            </a:p>
          </p:txBody>
        </p:sp>
        <p:sp>
          <p:nvSpPr>
            <p:cNvPr id="37" name="TextBox 37"/>
            <p:cNvSpPr txBox="1"/>
            <p:nvPr/>
          </p:nvSpPr>
          <p:spPr>
            <a:xfrm>
              <a:off x="0" y="-28575"/>
              <a:ext cx="1357205" cy="239759"/>
            </a:xfrm>
            <a:prstGeom prst="rect">
              <a:avLst/>
            </a:prstGeom>
          </p:spPr>
          <p:txBody>
            <a:bodyPr lIns="50800" tIns="50800" rIns="50800" bIns="50800" rtlCol="0" anchor="ctr"/>
            <a:lstStyle/>
            <a:p>
              <a:pPr algn="ctr">
                <a:lnSpc>
                  <a:spcPts val="2595"/>
                </a:lnSpc>
              </a:pPr>
              <a:endParaRPr/>
            </a:p>
          </p:txBody>
        </p:sp>
      </p:grpSp>
      <p:sp>
        <p:nvSpPr>
          <p:cNvPr id="38" name="TextBox 38"/>
          <p:cNvSpPr txBox="1"/>
          <p:nvPr/>
        </p:nvSpPr>
        <p:spPr>
          <a:xfrm>
            <a:off x="7085170" y="8483021"/>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39" name="TextBox 39"/>
          <p:cNvSpPr txBox="1"/>
          <p:nvPr/>
        </p:nvSpPr>
        <p:spPr>
          <a:xfrm>
            <a:off x="4322959" y="8717452"/>
            <a:ext cx="2597476"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110</a:t>
            </a:r>
          </a:p>
        </p:txBody>
      </p:sp>
      <p:sp>
        <p:nvSpPr>
          <p:cNvPr id="40" name="TextBox 40"/>
          <p:cNvSpPr txBox="1"/>
          <p:nvPr/>
        </p:nvSpPr>
        <p:spPr>
          <a:xfrm>
            <a:off x="7605105" y="8717452"/>
            <a:ext cx="4262451"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000001010100000000000</a:t>
            </a:r>
          </a:p>
        </p:txBody>
      </p:sp>
      <p:grpSp>
        <p:nvGrpSpPr>
          <p:cNvPr id="41" name="Group 41"/>
          <p:cNvGrpSpPr/>
          <p:nvPr/>
        </p:nvGrpSpPr>
        <p:grpSpPr>
          <a:xfrm>
            <a:off x="792912" y="6174443"/>
            <a:ext cx="2907953" cy="701005"/>
            <a:chOff x="0" y="0"/>
            <a:chExt cx="868200" cy="209292"/>
          </a:xfrm>
        </p:grpSpPr>
        <p:sp>
          <p:nvSpPr>
            <p:cNvPr id="42" name="Freeform 42"/>
            <p:cNvSpPr/>
            <p:nvPr/>
          </p:nvSpPr>
          <p:spPr>
            <a:xfrm>
              <a:off x="0" y="0"/>
              <a:ext cx="868200" cy="209292"/>
            </a:xfrm>
            <a:custGeom>
              <a:avLst/>
              <a:gdLst/>
              <a:ahLst/>
              <a:cxnLst/>
              <a:rect l="l" t="t" r="r" b="b"/>
              <a:pathLst>
                <a:path w="868200" h="209292">
                  <a:moveTo>
                    <a:pt x="104646" y="0"/>
                  </a:moveTo>
                  <a:lnTo>
                    <a:pt x="763554" y="0"/>
                  </a:lnTo>
                  <a:cubicBezTo>
                    <a:pt x="791308" y="0"/>
                    <a:pt x="817925" y="11025"/>
                    <a:pt x="837550" y="30650"/>
                  </a:cubicBezTo>
                  <a:cubicBezTo>
                    <a:pt x="857175" y="50275"/>
                    <a:pt x="868200" y="76892"/>
                    <a:pt x="868200" y="104646"/>
                  </a:cubicBezTo>
                  <a:lnTo>
                    <a:pt x="868200" y="104646"/>
                  </a:lnTo>
                  <a:cubicBezTo>
                    <a:pt x="868200" y="132400"/>
                    <a:pt x="857175" y="159017"/>
                    <a:pt x="837550" y="178642"/>
                  </a:cubicBezTo>
                  <a:cubicBezTo>
                    <a:pt x="817925" y="198267"/>
                    <a:pt x="791308" y="209292"/>
                    <a:pt x="763554" y="209292"/>
                  </a:cubicBezTo>
                  <a:lnTo>
                    <a:pt x="104646" y="209292"/>
                  </a:lnTo>
                  <a:cubicBezTo>
                    <a:pt x="76892" y="209292"/>
                    <a:pt x="50275" y="198267"/>
                    <a:pt x="30650" y="178642"/>
                  </a:cubicBezTo>
                  <a:cubicBezTo>
                    <a:pt x="11025" y="159017"/>
                    <a:pt x="0" y="132400"/>
                    <a:pt x="0" y="104646"/>
                  </a:cubicBezTo>
                  <a:lnTo>
                    <a:pt x="0" y="104646"/>
                  </a:lnTo>
                  <a:cubicBezTo>
                    <a:pt x="0" y="76892"/>
                    <a:pt x="11025" y="50275"/>
                    <a:pt x="30650" y="30650"/>
                  </a:cubicBezTo>
                  <a:cubicBezTo>
                    <a:pt x="50275" y="11025"/>
                    <a:pt x="76892" y="0"/>
                    <a:pt x="104646" y="0"/>
                  </a:cubicBezTo>
                  <a:close/>
                </a:path>
              </a:pathLst>
            </a:custGeom>
            <a:solidFill>
              <a:srgbClr val="642EC7"/>
            </a:solidFill>
          </p:spPr>
          <p:txBody>
            <a:bodyPr/>
            <a:lstStyle/>
            <a:p>
              <a:endParaRPr lang="en-PH"/>
            </a:p>
          </p:txBody>
        </p:sp>
        <p:sp>
          <p:nvSpPr>
            <p:cNvPr id="43" name="TextBox 43"/>
            <p:cNvSpPr txBox="1"/>
            <p:nvPr/>
          </p:nvSpPr>
          <p:spPr>
            <a:xfrm>
              <a:off x="0" y="-28575"/>
              <a:ext cx="868200" cy="237867"/>
            </a:xfrm>
            <a:prstGeom prst="rect">
              <a:avLst/>
            </a:prstGeom>
          </p:spPr>
          <p:txBody>
            <a:bodyPr lIns="50800" tIns="50800" rIns="50800" bIns="50800" rtlCol="0" anchor="ctr"/>
            <a:lstStyle/>
            <a:p>
              <a:pPr algn="ctr">
                <a:lnSpc>
                  <a:spcPts val="2595"/>
                </a:lnSpc>
              </a:pPr>
              <a:endParaRPr/>
            </a:p>
          </p:txBody>
        </p:sp>
      </p:grpSp>
      <p:sp>
        <p:nvSpPr>
          <p:cNvPr id="44" name="TextBox 44"/>
          <p:cNvSpPr txBox="1"/>
          <p:nvPr/>
        </p:nvSpPr>
        <p:spPr>
          <a:xfrm>
            <a:off x="1232267" y="6147760"/>
            <a:ext cx="1994510" cy="574768"/>
          </a:xfrm>
          <a:prstGeom prst="rect">
            <a:avLst/>
          </a:prstGeom>
        </p:spPr>
        <p:txBody>
          <a:bodyPr lIns="0" tIns="0" rIns="0" bIns="0" rtlCol="0" anchor="t">
            <a:spAutoFit/>
          </a:bodyPr>
          <a:lstStyle/>
          <a:p>
            <a:pPr algn="ctr">
              <a:lnSpc>
                <a:spcPts val="4763"/>
              </a:lnSpc>
            </a:pPr>
            <a:r>
              <a:rPr lang="en-US" sz="2646">
                <a:solidFill>
                  <a:srgbClr val="FFFFFF"/>
                </a:solidFill>
                <a:latin typeface="Poppins"/>
                <a:ea typeface="Poppins"/>
                <a:cs typeface="Poppins"/>
                <a:sym typeface="Poppins"/>
              </a:rPr>
              <a:t>Class A</a:t>
            </a:r>
          </a:p>
        </p:txBody>
      </p:sp>
      <p:grpSp>
        <p:nvGrpSpPr>
          <p:cNvPr id="45" name="Group 45"/>
          <p:cNvGrpSpPr/>
          <p:nvPr/>
        </p:nvGrpSpPr>
        <p:grpSpPr>
          <a:xfrm>
            <a:off x="775545" y="7413284"/>
            <a:ext cx="2907953" cy="701005"/>
            <a:chOff x="0" y="0"/>
            <a:chExt cx="868200" cy="209292"/>
          </a:xfrm>
        </p:grpSpPr>
        <p:sp>
          <p:nvSpPr>
            <p:cNvPr id="46" name="Freeform 46"/>
            <p:cNvSpPr/>
            <p:nvPr/>
          </p:nvSpPr>
          <p:spPr>
            <a:xfrm>
              <a:off x="0" y="0"/>
              <a:ext cx="868200" cy="209292"/>
            </a:xfrm>
            <a:custGeom>
              <a:avLst/>
              <a:gdLst/>
              <a:ahLst/>
              <a:cxnLst/>
              <a:rect l="l" t="t" r="r" b="b"/>
              <a:pathLst>
                <a:path w="868200" h="209292">
                  <a:moveTo>
                    <a:pt x="104646" y="0"/>
                  </a:moveTo>
                  <a:lnTo>
                    <a:pt x="763554" y="0"/>
                  </a:lnTo>
                  <a:cubicBezTo>
                    <a:pt x="791308" y="0"/>
                    <a:pt x="817925" y="11025"/>
                    <a:pt x="837550" y="30650"/>
                  </a:cubicBezTo>
                  <a:cubicBezTo>
                    <a:pt x="857175" y="50275"/>
                    <a:pt x="868200" y="76892"/>
                    <a:pt x="868200" y="104646"/>
                  </a:cubicBezTo>
                  <a:lnTo>
                    <a:pt x="868200" y="104646"/>
                  </a:lnTo>
                  <a:cubicBezTo>
                    <a:pt x="868200" y="132400"/>
                    <a:pt x="857175" y="159017"/>
                    <a:pt x="837550" y="178642"/>
                  </a:cubicBezTo>
                  <a:cubicBezTo>
                    <a:pt x="817925" y="198267"/>
                    <a:pt x="791308" y="209292"/>
                    <a:pt x="763554" y="209292"/>
                  </a:cubicBezTo>
                  <a:lnTo>
                    <a:pt x="104646" y="209292"/>
                  </a:lnTo>
                  <a:cubicBezTo>
                    <a:pt x="76892" y="209292"/>
                    <a:pt x="50275" y="198267"/>
                    <a:pt x="30650" y="178642"/>
                  </a:cubicBezTo>
                  <a:cubicBezTo>
                    <a:pt x="11025" y="159017"/>
                    <a:pt x="0" y="132400"/>
                    <a:pt x="0" y="104646"/>
                  </a:cubicBezTo>
                  <a:lnTo>
                    <a:pt x="0" y="104646"/>
                  </a:lnTo>
                  <a:cubicBezTo>
                    <a:pt x="0" y="76892"/>
                    <a:pt x="11025" y="50275"/>
                    <a:pt x="30650" y="30650"/>
                  </a:cubicBezTo>
                  <a:cubicBezTo>
                    <a:pt x="50275" y="11025"/>
                    <a:pt x="76892" y="0"/>
                    <a:pt x="104646" y="0"/>
                  </a:cubicBezTo>
                  <a:close/>
                </a:path>
              </a:pathLst>
            </a:custGeom>
            <a:solidFill>
              <a:srgbClr val="642EC7"/>
            </a:solidFill>
          </p:spPr>
          <p:txBody>
            <a:bodyPr/>
            <a:lstStyle/>
            <a:p>
              <a:endParaRPr lang="en-PH"/>
            </a:p>
          </p:txBody>
        </p:sp>
        <p:sp>
          <p:nvSpPr>
            <p:cNvPr id="47" name="TextBox 47"/>
            <p:cNvSpPr txBox="1"/>
            <p:nvPr/>
          </p:nvSpPr>
          <p:spPr>
            <a:xfrm>
              <a:off x="0" y="-28575"/>
              <a:ext cx="868200" cy="237867"/>
            </a:xfrm>
            <a:prstGeom prst="rect">
              <a:avLst/>
            </a:prstGeom>
          </p:spPr>
          <p:txBody>
            <a:bodyPr lIns="50800" tIns="50800" rIns="50800" bIns="50800" rtlCol="0" anchor="ctr"/>
            <a:lstStyle/>
            <a:p>
              <a:pPr algn="ctr">
                <a:lnSpc>
                  <a:spcPts val="2595"/>
                </a:lnSpc>
              </a:pPr>
              <a:endParaRPr/>
            </a:p>
          </p:txBody>
        </p:sp>
      </p:grpSp>
      <p:sp>
        <p:nvSpPr>
          <p:cNvPr id="48" name="TextBox 48"/>
          <p:cNvSpPr txBox="1"/>
          <p:nvPr/>
        </p:nvSpPr>
        <p:spPr>
          <a:xfrm>
            <a:off x="1214900" y="7386600"/>
            <a:ext cx="1994510" cy="574768"/>
          </a:xfrm>
          <a:prstGeom prst="rect">
            <a:avLst/>
          </a:prstGeom>
        </p:spPr>
        <p:txBody>
          <a:bodyPr lIns="0" tIns="0" rIns="0" bIns="0" rtlCol="0" anchor="t">
            <a:spAutoFit/>
          </a:bodyPr>
          <a:lstStyle/>
          <a:p>
            <a:pPr algn="ctr">
              <a:lnSpc>
                <a:spcPts val="4763"/>
              </a:lnSpc>
            </a:pPr>
            <a:r>
              <a:rPr lang="en-US" sz="2646">
                <a:solidFill>
                  <a:srgbClr val="FFFFFF"/>
                </a:solidFill>
                <a:latin typeface="Poppins"/>
                <a:ea typeface="Poppins"/>
                <a:cs typeface="Poppins"/>
                <a:sym typeface="Poppins"/>
              </a:rPr>
              <a:t>Class B</a:t>
            </a:r>
          </a:p>
        </p:txBody>
      </p:sp>
      <p:grpSp>
        <p:nvGrpSpPr>
          <p:cNvPr id="49" name="Group 49"/>
          <p:cNvGrpSpPr/>
          <p:nvPr/>
        </p:nvGrpSpPr>
        <p:grpSpPr>
          <a:xfrm>
            <a:off x="792912" y="8647689"/>
            <a:ext cx="2907953" cy="701005"/>
            <a:chOff x="0" y="0"/>
            <a:chExt cx="868200" cy="209292"/>
          </a:xfrm>
        </p:grpSpPr>
        <p:sp>
          <p:nvSpPr>
            <p:cNvPr id="50" name="Freeform 50"/>
            <p:cNvSpPr/>
            <p:nvPr/>
          </p:nvSpPr>
          <p:spPr>
            <a:xfrm>
              <a:off x="0" y="0"/>
              <a:ext cx="868200" cy="209292"/>
            </a:xfrm>
            <a:custGeom>
              <a:avLst/>
              <a:gdLst/>
              <a:ahLst/>
              <a:cxnLst/>
              <a:rect l="l" t="t" r="r" b="b"/>
              <a:pathLst>
                <a:path w="868200" h="209292">
                  <a:moveTo>
                    <a:pt x="104646" y="0"/>
                  </a:moveTo>
                  <a:lnTo>
                    <a:pt x="763554" y="0"/>
                  </a:lnTo>
                  <a:cubicBezTo>
                    <a:pt x="791308" y="0"/>
                    <a:pt x="817925" y="11025"/>
                    <a:pt x="837550" y="30650"/>
                  </a:cubicBezTo>
                  <a:cubicBezTo>
                    <a:pt x="857175" y="50275"/>
                    <a:pt x="868200" y="76892"/>
                    <a:pt x="868200" y="104646"/>
                  </a:cubicBezTo>
                  <a:lnTo>
                    <a:pt x="868200" y="104646"/>
                  </a:lnTo>
                  <a:cubicBezTo>
                    <a:pt x="868200" y="132400"/>
                    <a:pt x="857175" y="159017"/>
                    <a:pt x="837550" y="178642"/>
                  </a:cubicBezTo>
                  <a:cubicBezTo>
                    <a:pt x="817925" y="198267"/>
                    <a:pt x="791308" y="209292"/>
                    <a:pt x="763554" y="209292"/>
                  </a:cubicBezTo>
                  <a:lnTo>
                    <a:pt x="104646" y="209292"/>
                  </a:lnTo>
                  <a:cubicBezTo>
                    <a:pt x="76892" y="209292"/>
                    <a:pt x="50275" y="198267"/>
                    <a:pt x="30650" y="178642"/>
                  </a:cubicBezTo>
                  <a:cubicBezTo>
                    <a:pt x="11025" y="159017"/>
                    <a:pt x="0" y="132400"/>
                    <a:pt x="0" y="104646"/>
                  </a:cubicBezTo>
                  <a:lnTo>
                    <a:pt x="0" y="104646"/>
                  </a:lnTo>
                  <a:cubicBezTo>
                    <a:pt x="0" y="76892"/>
                    <a:pt x="11025" y="50275"/>
                    <a:pt x="30650" y="30650"/>
                  </a:cubicBezTo>
                  <a:cubicBezTo>
                    <a:pt x="50275" y="11025"/>
                    <a:pt x="76892" y="0"/>
                    <a:pt x="104646" y="0"/>
                  </a:cubicBezTo>
                  <a:close/>
                </a:path>
              </a:pathLst>
            </a:custGeom>
            <a:solidFill>
              <a:srgbClr val="642EC7"/>
            </a:solidFill>
          </p:spPr>
          <p:txBody>
            <a:bodyPr/>
            <a:lstStyle/>
            <a:p>
              <a:endParaRPr lang="en-PH"/>
            </a:p>
          </p:txBody>
        </p:sp>
        <p:sp>
          <p:nvSpPr>
            <p:cNvPr id="51" name="TextBox 51"/>
            <p:cNvSpPr txBox="1"/>
            <p:nvPr/>
          </p:nvSpPr>
          <p:spPr>
            <a:xfrm>
              <a:off x="0" y="-28575"/>
              <a:ext cx="868200" cy="237867"/>
            </a:xfrm>
            <a:prstGeom prst="rect">
              <a:avLst/>
            </a:prstGeom>
          </p:spPr>
          <p:txBody>
            <a:bodyPr lIns="50800" tIns="50800" rIns="50800" bIns="50800" rtlCol="0" anchor="ctr"/>
            <a:lstStyle/>
            <a:p>
              <a:pPr algn="ctr">
                <a:lnSpc>
                  <a:spcPts val="2595"/>
                </a:lnSpc>
              </a:pPr>
              <a:endParaRPr/>
            </a:p>
          </p:txBody>
        </p:sp>
      </p:grpSp>
      <p:sp>
        <p:nvSpPr>
          <p:cNvPr id="52" name="TextBox 52"/>
          <p:cNvSpPr txBox="1"/>
          <p:nvPr/>
        </p:nvSpPr>
        <p:spPr>
          <a:xfrm>
            <a:off x="1232267" y="8621006"/>
            <a:ext cx="1994510" cy="574768"/>
          </a:xfrm>
          <a:prstGeom prst="rect">
            <a:avLst/>
          </a:prstGeom>
        </p:spPr>
        <p:txBody>
          <a:bodyPr lIns="0" tIns="0" rIns="0" bIns="0" rtlCol="0" anchor="t">
            <a:spAutoFit/>
          </a:bodyPr>
          <a:lstStyle/>
          <a:p>
            <a:pPr algn="ctr">
              <a:lnSpc>
                <a:spcPts val="4763"/>
              </a:lnSpc>
            </a:pPr>
            <a:r>
              <a:rPr lang="en-US" sz="2646">
                <a:solidFill>
                  <a:srgbClr val="FFFFFF"/>
                </a:solidFill>
                <a:latin typeface="Poppins"/>
                <a:ea typeface="Poppins"/>
                <a:cs typeface="Poppins"/>
                <a:sym typeface="Poppins"/>
              </a:rPr>
              <a:t>Class C</a:t>
            </a:r>
          </a:p>
        </p:txBody>
      </p:sp>
      <p:sp>
        <p:nvSpPr>
          <p:cNvPr id="53" name="TextBox 53"/>
          <p:cNvSpPr txBox="1"/>
          <p:nvPr/>
        </p:nvSpPr>
        <p:spPr>
          <a:xfrm>
            <a:off x="9250433" y="5196402"/>
            <a:ext cx="62731" cy="305326"/>
          </a:xfrm>
          <a:prstGeom prst="rect">
            <a:avLst/>
          </a:prstGeom>
        </p:spPr>
        <p:txBody>
          <a:bodyPr lIns="0" tIns="0" rIns="0" bIns="0" rtlCol="0" anchor="t">
            <a:spAutoFit/>
          </a:bodyPr>
          <a:lstStyle/>
          <a:p>
            <a:pPr algn="ctr">
              <a:lnSpc>
                <a:spcPts val="2595"/>
              </a:lnSpc>
              <a:spcBef>
                <a:spcPct val="0"/>
              </a:spcBef>
            </a:pPr>
            <a:r>
              <a:rPr lang="en-US" sz="1854">
                <a:solidFill>
                  <a:srgbClr val="000000"/>
                </a:solidFill>
                <a:latin typeface="Open Sans"/>
                <a:ea typeface="Open Sans"/>
                <a:cs typeface="Open Sans"/>
                <a:sym typeface="Open Sans"/>
              </a:rPr>
              <a:t>.</a:t>
            </a:r>
          </a:p>
        </p:txBody>
      </p:sp>
      <p:grpSp>
        <p:nvGrpSpPr>
          <p:cNvPr id="54" name="Group 54"/>
          <p:cNvGrpSpPr/>
          <p:nvPr/>
        </p:nvGrpSpPr>
        <p:grpSpPr>
          <a:xfrm>
            <a:off x="11066233" y="6174443"/>
            <a:ext cx="6164242" cy="717312"/>
            <a:chOff x="0" y="0"/>
            <a:chExt cx="1814813" cy="211184"/>
          </a:xfrm>
        </p:grpSpPr>
        <p:sp>
          <p:nvSpPr>
            <p:cNvPr id="55" name="Freeform 55"/>
            <p:cNvSpPr/>
            <p:nvPr/>
          </p:nvSpPr>
          <p:spPr>
            <a:xfrm>
              <a:off x="0" y="0"/>
              <a:ext cx="1814813" cy="211184"/>
            </a:xfrm>
            <a:custGeom>
              <a:avLst/>
              <a:gdLst/>
              <a:ahLst/>
              <a:cxnLst/>
              <a:rect l="l" t="t" r="r" b="b"/>
              <a:pathLst>
                <a:path w="1814813" h="211184">
                  <a:moveTo>
                    <a:pt x="0" y="0"/>
                  </a:moveTo>
                  <a:lnTo>
                    <a:pt x="1814813" y="0"/>
                  </a:lnTo>
                  <a:lnTo>
                    <a:pt x="1814813" y="211184"/>
                  </a:lnTo>
                  <a:lnTo>
                    <a:pt x="0" y="211184"/>
                  </a:lnTo>
                  <a:close/>
                </a:path>
              </a:pathLst>
            </a:custGeom>
            <a:solidFill>
              <a:srgbClr val="E5EAEB"/>
            </a:solidFill>
          </p:spPr>
          <p:txBody>
            <a:bodyPr/>
            <a:lstStyle/>
            <a:p>
              <a:endParaRPr lang="en-PH"/>
            </a:p>
          </p:txBody>
        </p:sp>
        <p:sp>
          <p:nvSpPr>
            <p:cNvPr id="56" name="TextBox 56"/>
            <p:cNvSpPr txBox="1"/>
            <p:nvPr/>
          </p:nvSpPr>
          <p:spPr>
            <a:xfrm>
              <a:off x="0" y="-28575"/>
              <a:ext cx="1814813" cy="239759"/>
            </a:xfrm>
            <a:prstGeom prst="rect">
              <a:avLst/>
            </a:prstGeom>
          </p:spPr>
          <p:txBody>
            <a:bodyPr lIns="50800" tIns="50800" rIns="50800" bIns="50800" rtlCol="0" anchor="ctr"/>
            <a:lstStyle/>
            <a:p>
              <a:pPr algn="ctr">
                <a:lnSpc>
                  <a:spcPts val="2595"/>
                </a:lnSpc>
              </a:pPr>
              <a:endParaRPr/>
            </a:p>
          </p:txBody>
        </p:sp>
      </p:grpSp>
      <p:sp>
        <p:nvSpPr>
          <p:cNvPr id="57" name="TextBox 57"/>
          <p:cNvSpPr txBox="1"/>
          <p:nvPr/>
        </p:nvSpPr>
        <p:spPr>
          <a:xfrm>
            <a:off x="10588698" y="5993468"/>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58" name="TextBox 58"/>
          <p:cNvSpPr txBox="1"/>
          <p:nvPr/>
        </p:nvSpPr>
        <p:spPr>
          <a:xfrm>
            <a:off x="11361508" y="6227899"/>
            <a:ext cx="5654900"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000000000000000000000001</a:t>
            </a:r>
          </a:p>
        </p:txBody>
      </p:sp>
      <p:grpSp>
        <p:nvGrpSpPr>
          <p:cNvPr id="59" name="Group 59"/>
          <p:cNvGrpSpPr/>
          <p:nvPr/>
        </p:nvGrpSpPr>
        <p:grpSpPr>
          <a:xfrm>
            <a:off x="12625984" y="7429590"/>
            <a:ext cx="4604490" cy="717312"/>
            <a:chOff x="0" y="0"/>
            <a:chExt cx="1355607" cy="211184"/>
          </a:xfrm>
        </p:grpSpPr>
        <p:sp>
          <p:nvSpPr>
            <p:cNvPr id="60" name="Freeform 60"/>
            <p:cNvSpPr/>
            <p:nvPr/>
          </p:nvSpPr>
          <p:spPr>
            <a:xfrm>
              <a:off x="0" y="0"/>
              <a:ext cx="1355607" cy="211184"/>
            </a:xfrm>
            <a:custGeom>
              <a:avLst/>
              <a:gdLst/>
              <a:ahLst/>
              <a:cxnLst/>
              <a:rect l="l" t="t" r="r" b="b"/>
              <a:pathLst>
                <a:path w="1355607" h="211184">
                  <a:moveTo>
                    <a:pt x="0" y="0"/>
                  </a:moveTo>
                  <a:lnTo>
                    <a:pt x="1355607" y="0"/>
                  </a:lnTo>
                  <a:lnTo>
                    <a:pt x="1355607" y="211184"/>
                  </a:lnTo>
                  <a:lnTo>
                    <a:pt x="0" y="211184"/>
                  </a:lnTo>
                  <a:close/>
                </a:path>
              </a:pathLst>
            </a:custGeom>
            <a:solidFill>
              <a:srgbClr val="CFCFCF"/>
            </a:solidFill>
          </p:spPr>
          <p:txBody>
            <a:bodyPr/>
            <a:lstStyle/>
            <a:p>
              <a:endParaRPr lang="en-PH"/>
            </a:p>
          </p:txBody>
        </p:sp>
        <p:sp>
          <p:nvSpPr>
            <p:cNvPr id="61" name="TextBox 61"/>
            <p:cNvSpPr txBox="1"/>
            <p:nvPr/>
          </p:nvSpPr>
          <p:spPr>
            <a:xfrm>
              <a:off x="0" y="-28575"/>
              <a:ext cx="1355607" cy="239759"/>
            </a:xfrm>
            <a:prstGeom prst="rect">
              <a:avLst/>
            </a:prstGeom>
          </p:spPr>
          <p:txBody>
            <a:bodyPr lIns="50800" tIns="50800" rIns="50800" bIns="50800" rtlCol="0" anchor="ctr"/>
            <a:lstStyle/>
            <a:p>
              <a:pPr algn="ctr">
                <a:lnSpc>
                  <a:spcPts val="2595"/>
                </a:lnSpc>
              </a:pPr>
              <a:endParaRPr/>
            </a:p>
          </p:txBody>
        </p:sp>
      </p:grpSp>
      <p:sp>
        <p:nvSpPr>
          <p:cNvPr id="62" name="TextBox 62"/>
          <p:cNvSpPr txBox="1"/>
          <p:nvPr/>
        </p:nvSpPr>
        <p:spPr>
          <a:xfrm>
            <a:off x="12239449" y="7248615"/>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63" name="TextBox 63"/>
          <p:cNvSpPr txBox="1"/>
          <p:nvPr/>
        </p:nvSpPr>
        <p:spPr>
          <a:xfrm>
            <a:off x="12759384" y="7483046"/>
            <a:ext cx="4257024"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0000000000000001</a:t>
            </a:r>
          </a:p>
        </p:txBody>
      </p:sp>
      <p:grpSp>
        <p:nvGrpSpPr>
          <p:cNvPr id="64" name="Group 64"/>
          <p:cNvGrpSpPr/>
          <p:nvPr/>
        </p:nvGrpSpPr>
        <p:grpSpPr>
          <a:xfrm>
            <a:off x="12620558" y="8680303"/>
            <a:ext cx="4609917" cy="717312"/>
            <a:chOff x="0" y="0"/>
            <a:chExt cx="1357205" cy="211184"/>
          </a:xfrm>
        </p:grpSpPr>
        <p:sp>
          <p:nvSpPr>
            <p:cNvPr id="65" name="Freeform 65"/>
            <p:cNvSpPr/>
            <p:nvPr/>
          </p:nvSpPr>
          <p:spPr>
            <a:xfrm>
              <a:off x="0" y="0"/>
              <a:ext cx="1357205" cy="211184"/>
            </a:xfrm>
            <a:custGeom>
              <a:avLst/>
              <a:gdLst/>
              <a:ahLst/>
              <a:cxnLst/>
              <a:rect l="l" t="t" r="r" b="b"/>
              <a:pathLst>
                <a:path w="1357205" h="211184">
                  <a:moveTo>
                    <a:pt x="0" y="0"/>
                  </a:moveTo>
                  <a:lnTo>
                    <a:pt x="1357205" y="0"/>
                  </a:lnTo>
                  <a:lnTo>
                    <a:pt x="1357205" y="211184"/>
                  </a:lnTo>
                  <a:lnTo>
                    <a:pt x="0" y="211184"/>
                  </a:lnTo>
                  <a:close/>
                </a:path>
              </a:pathLst>
            </a:custGeom>
            <a:solidFill>
              <a:srgbClr val="B3B3B3"/>
            </a:solidFill>
          </p:spPr>
          <p:txBody>
            <a:bodyPr/>
            <a:lstStyle/>
            <a:p>
              <a:endParaRPr lang="en-PH"/>
            </a:p>
          </p:txBody>
        </p:sp>
        <p:sp>
          <p:nvSpPr>
            <p:cNvPr id="66" name="TextBox 66"/>
            <p:cNvSpPr txBox="1"/>
            <p:nvPr/>
          </p:nvSpPr>
          <p:spPr>
            <a:xfrm>
              <a:off x="0" y="-28575"/>
              <a:ext cx="1357205" cy="239759"/>
            </a:xfrm>
            <a:prstGeom prst="rect">
              <a:avLst/>
            </a:prstGeom>
          </p:spPr>
          <p:txBody>
            <a:bodyPr lIns="50800" tIns="50800" rIns="50800" bIns="50800" rtlCol="0" anchor="ctr"/>
            <a:lstStyle/>
            <a:p>
              <a:pPr algn="ctr">
                <a:lnSpc>
                  <a:spcPts val="2595"/>
                </a:lnSpc>
              </a:pPr>
              <a:endParaRPr/>
            </a:p>
          </p:txBody>
        </p:sp>
      </p:grpSp>
      <p:sp>
        <p:nvSpPr>
          <p:cNvPr id="67" name="TextBox 67"/>
          <p:cNvSpPr txBox="1"/>
          <p:nvPr/>
        </p:nvSpPr>
        <p:spPr>
          <a:xfrm>
            <a:off x="12234022" y="8499328"/>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68" name="TextBox 68"/>
          <p:cNvSpPr txBox="1"/>
          <p:nvPr/>
        </p:nvSpPr>
        <p:spPr>
          <a:xfrm>
            <a:off x="12753957" y="8733758"/>
            <a:ext cx="4262451"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00000001</a:t>
            </a:r>
          </a:p>
        </p:txBody>
      </p:sp>
      <p:sp>
        <p:nvSpPr>
          <p:cNvPr id="69" name="TextBox 69"/>
          <p:cNvSpPr txBox="1"/>
          <p:nvPr/>
        </p:nvSpPr>
        <p:spPr>
          <a:xfrm>
            <a:off x="4624442" y="5577929"/>
            <a:ext cx="1994510" cy="569866"/>
          </a:xfrm>
          <a:prstGeom prst="rect">
            <a:avLst/>
          </a:prstGeom>
        </p:spPr>
        <p:txBody>
          <a:bodyPr lIns="0" tIns="0" rIns="0" bIns="0" rtlCol="0" anchor="t">
            <a:spAutoFit/>
          </a:bodyPr>
          <a:lstStyle/>
          <a:p>
            <a:pPr algn="ctr">
              <a:lnSpc>
                <a:spcPts val="4763"/>
              </a:lnSpc>
            </a:pPr>
            <a:r>
              <a:rPr lang="en-US" sz="2646">
                <a:solidFill>
                  <a:srgbClr val="FF1495"/>
                </a:solidFill>
                <a:latin typeface="Poppins"/>
                <a:ea typeface="Poppins"/>
                <a:cs typeface="Poppins"/>
                <a:sym typeface="Poppins"/>
              </a:rPr>
              <a:t>Identifier</a:t>
            </a:r>
          </a:p>
        </p:txBody>
      </p:sp>
      <p:sp>
        <p:nvSpPr>
          <p:cNvPr id="70" name="TextBox 70"/>
          <p:cNvSpPr txBox="1"/>
          <p:nvPr/>
        </p:nvSpPr>
        <p:spPr>
          <a:xfrm>
            <a:off x="8011963" y="5577929"/>
            <a:ext cx="1994510" cy="569866"/>
          </a:xfrm>
          <a:prstGeom prst="rect">
            <a:avLst/>
          </a:prstGeom>
        </p:spPr>
        <p:txBody>
          <a:bodyPr lIns="0" tIns="0" rIns="0" bIns="0" rtlCol="0" anchor="t">
            <a:spAutoFit/>
          </a:bodyPr>
          <a:lstStyle/>
          <a:p>
            <a:pPr algn="ctr">
              <a:lnSpc>
                <a:spcPts val="4763"/>
              </a:lnSpc>
            </a:pPr>
            <a:r>
              <a:rPr lang="en-US" sz="2646">
                <a:solidFill>
                  <a:srgbClr val="FF1495"/>
                </a:solidFill>
                <a:latin typeface="Poppins"/>
                <a:ea typeface="Poppins"/>
                <a:cs typeface="Poppins"/>
                <a:sym typeface="Poppins"/>
              </a:rPr>
              <a:t>netID</a:t>
            </a:r>
          </a:p>
        </p:txBody>
      </p:sp>
      <p:sp>
        <p:nvSpPr>
          <p:cNvPr id="71" name="TextBox 71"/>
          <p:cNvSpPr txBox="1"/>
          <p:nvPr/>
        </p:nvSpPr>
        <p:spPr>
          <a:xfrm>
            <a:off x="13191702" y="5528471"/>
            <a:ext cx="1994510" cy="569866"/>
          </a:xfrm>
          <a:prstGeom prst="rect">
            <a:avLst/>
          </a:prstGeom>
        </p:spPr>
        <p:txBody>
          <a:bodyPr lIns="0" tIns="0" rIns="0" bIns="0" rtlCol="0" anchor="t">
            <a:spAutoFit/>
          </a:bodyPr>
          <a:lstStyle/>
          <a:p>
            <a:pPr algn="ctr">
              <a:lnSpc>
                <a:spcPts val="4763"/>
              </a:lnSpc>
            </a:pPr>
            <a:r>
              <a:rPr lang="en-US" sz="2646">
                <a:solidFill>
                  <a:srgbClr val="FF1495"/>
                </a:solidFill>
                <a:latin typeface="Poppins"/>
                <a:ea typeface="Poppins"/>
                <a:cs typeface="Poppins"/>
                <a:sym typeface="Poppins"/>
              </a:rPr>
              <a:t>hostID</a:t>
            </a:r>
          </a:p>
        </p:txBody>
      </p:sp>
      <p:sp>
        <p:nvSpPr>
          <p:cNvPr id="72" name="TextBox 72"/>
          <p:cNvSpPr txBox="1"/>
          <p:nvPr/>
        </p:nvSpPr>
        <p:spPr>
          <a:xfrm>
            <a:off x="690601" y="231111"/>
            <a:ext cx="7956553" cy="436224"/>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402046" y="2627897"/>
            <a:ext cx="5155191" cy="17462"/>
          </a:xfrm>
          <a:prstGeom prst="line">
            <a:avLst/>
          </a:prstGeom>
          <a:ln w="66675" cap="rnd">
            <a:solidFill>
              <a:srgbClr val="FFDE59"/>
            </a:solidFill>
            <a:prstDash val="solid"/>
            <a:headEnd type="none" w="sm" len="sm"/>
            <a:tailEnd type="oval" w="lg" len="lg"/>
          </a:ln>
        </p:spPr>
        <p:txBody>
          <a:bodyPr/>
          <a:lstStyle/>
          <a:p>
            <a:endParaRPr lang="en-PH"/>
          </a:p>
        </p:txBody>
      </p:sp>
      <p:grpSp>
        <p:nvGrpSpPr>
          <p:cNvPr id="8" name="Group 8"/>
          <p:cNvGrpSpPr/>
          <p:nvPr/>
        </p:nvGrpSpPr>
        <p:grpSpPr>
          <a:xfrm>
            <a:off x="3767086" y="3556012"/>
            <a:ext cx="2867033" cy="717312"/>
            <a:chOff x="0" y="0"/>
            <a:chExt cx="844083" cy="211184"/>
          </a:xfrm>
        </p:grpSpPr>
        <p:sp>
          <p:nvSpPr>
            <p:cNvPr id="9" name="Freeform 9"/>
            <p:cNvSpPr/>
            <p:nvPr/>
          </p:nvSpPr>
          <p:spPr>
            <a:xfrm>
              <a:off x="0" y="0"/>
              <a:ext cx="844083" cy="211184"/>
            </a:xfrm>
            <a:custGeom>
              <a:avLst/>
              <a:gdLst/>
              <a:ahLst/>
              <a:cxnLst/>
              <a:rect l="l" t="t" r="r" b="b"/>
              <a:pathLst>
                <a:path w="844083" h="211184">
                  <a:moveTo>
                    <a:pt x="0" y="0"/>
                  </a:moveTo>
                  <a:lnTo>
                    <a:pt x="844083" y="0"/>
                  </a:lnTo>
                  <a:lnTo>
                    <a:pt x="844083" y="211184"/>
                  </a:lnTo>
                  <a:lnTo>
                    <a:pt x="0" y="211184"/>
                  </a:lnTo>
                  <a:close/>
                </a:path>
              </a:pathLst>
            </a:custGeom>
            <a:solidFill>
              <a:srgbClr val="E5EAEB"/>
            </a:solidFill>
          </p:spPr>
          <p:txBody>
            <a:bodyPr/>
            <a:lstStyle/>
            <a:p>
              <a:endParaRPr lang="en-PH"/>
            </a:p>
          </p:txBody>
        </p:sp>
        <p:sp>
          <p:nvSpPr>
            <p:cNvPr id="10" name="TextBox 10"/>
            <p:cNvSpPr txBox="1"/>
            <p:nvPr/>
          </p:nvSpPr>
          <p:spPr>
            <a:xfrm>
              <a:off x="0" y="-28575"/>
              <a:ext cx="844083" cy="239759"/>
            </a:xfrm>
            <a:prstGeom prst="rect">
              <a:avLst/>
            </a:prstGeom>
          </p:spPr>
          <p:txBody>
            <a:bodyPr lIns="50800" tIns="50800" rIns="50800" bIns="50800" rtlCol="0" anchor="ctr"/>
            <a:lstStyle/>
            <a:p>
              <a:pPr algn="ctr">
                <a:lnSpc>
                  <a:spcPts val="2595"/>
                </a:lnSpc>
              </a:pPr>
              <a:endParaRPr/>
            </a:p>
          </p:txBody>
        </p:sp>
      </p:grpSp>
      <p:grpSp>
        <p:nvGrpSpPr>
          <p:cNvPr id="11" name="Group 11"/>
          <p:cNvGrpSpPr/>
          <p:nvPr/>
        </p:nvGrpSpPr>
        <p:grpSpPr>
          <a:xfrm>
            <a:off x="7091580" y="3556012"/>
            <a:ext cx="3039463" cy="717312"/>
            <a:chOff x="0" y="0"/>
            <a:chExt cx="894848" cy="211184"/>
          </a:xfrm>
        </p:grpSpPr>
        <p:sp>
          <p:nvSpPr>
            <p:cNvPr id="12" name="Freeform 12"/>
            <p:cNvSpPr/>
            <p:nvPr/>
          </p:nvSpPr>
          <p:spPr>
            <a:xfrm>
              <a:off x="0" y="0"/>
              <a:ext cx="894848" cy="211184"/>
            </a:xfrm>
            <a:custGeom>
              <a:avLst/>
              <a:gdLst/>
              <a:ahLst/>
              <a:cxnLst/>
              <a:rect l="l" t="t" r="r" b="b"/>
              <a:pathLst>
                <a:path w="894848" h="211184">
                  <a:moveTo>
                    <a:pt x="0" y="0"/>
                  </a:moveTo>
                  <a:lnTo>
                    <a:pt x="894848" y="0"/>
                  </a:lnTo>
                  <a:lnTo>
                    <a:pt x="894848" y="211184"/>
                  </a:lnTo>
                  <a:lnTo>
                    <a:pt x="0" y="211184"/>
                  </a:lnTo>
                  <a:close/>
                </a:path>
              </a:pathLst>
            </a:custGeom>
            <a:solidFill>
              <a:srgbClr val="E5EAEB"/>
            </a:solidFill>
          </p:spPr>
          <p:txBody>
            <a:bodyPr/>
            <a:lstStyle/>
            <a:p>
              <a:endParaRPr lang="en-PH"/>
            </a:p>
          </p:txBody>
        </p:sp>
        <p:sp>
          <p:nvSpPr>
            <p:cNvPr id="13" name="TextBox 13"/>
            <p:cNvSpPr txBox="1"/>
            <p:nvPr/>
          </p:nvSpPr>
          <p:spPr>
            <a:xfrm>
              <a:off x="0" y="-28575"/>
              <a:ext cx="894848" cy="239759"/>
            </a:xfrm>
            <a:prstGeom prst="rect">
              <a:avLst/>
            </a:prstGeom>
          </p:spPr>
          <p:txBody>
            <a:bodyPr lIns="50800" tIns="50800" rIns="50800" bIns="50800" rtlCol="0" anchor="ctr"/>
            <a:lstStyle/>
            <a:p>
              <a:pPr algn="ctr">
                <a:lnSpc>
                  <a:spcPts val="2595"/>
                </a:lnSpc>
              </a:pPr>
              <a:endParaRPr/>
            </a:p>
          </p:txBody>
        </p:sp>
      </p:grpSp>
      <p:grpSp>
        <p:nvGrpSpPr>
          <p:cNvPr id="14" name="Group 14"/>
          <p:cNvGrpSpPr/>
          <p:nvPr/>
        </p:nvGrpSpPr>
        <p:grpSpPr>
          <a:xfrm>
            <a:off x="401933" y="3572319"/>
            <a:ext cx="2907953" cy="701005"/>
            <a:chOff x="0" y="0"/>
            <a:chExt cx="868200" cy="209292"/>
          </a:xfrm>
        </p:grpSpPr>
        <p:sp>
          <p:nvSpPr>
            <p:cNvPr id="15" name="Freeform 15"/>
            <p:cNvSpPr/>
            <p:nvPr/>
          </p:nvSpPr>
          <p:spPr>
            <a:xfrm>
              <a:off x="0" y="0"/>
              <a:ext cx="868200" cy="209292"/>
            </a:xfrm>
            <a:custGeom>
              <a:avLst/>
              <a:gdLst/>
              <a:ahLst/>
              <a:cxnLst/>
              <a:rect l="l" t="t" r="r" b="b"/>
              <a:pathLst>
                <a:path w="868200" h="209292">
                  <a:moveTo>
                    <a:pt x="104646" y="0"/>
                  </a:moveTo>
                  <a:lnTo>
                    <a:pt x="763554" y="0"/>
                  </a:lnTo>
                  <a:cubicBezTo>
                    <a:pt x="791308" y="0"/>
                    <a:pt x="817925" y="11025"/>
                    <a:pt x="837550" y="30650"/>
                  </a:cubicBezTo>
                  <a:cubicBezTo>
                    <a:pt x="857175" y="50275"/>
                    <a:pt x="868200" y="76892"/>
                    <a:pt x="868200" y="104646"/>
                  </a:cubicBezTo>
                  <a:lnTo>
                    <a:pt x="868200" y="104646"/>
                  </a:lnTo>
                  <a:cubicBezTo>
                    <a:pt x="868200" y="132400"/>
                    <a:pt x="857175" y="159017"/>
                    <a:pt x="837550" y="178642"/>
                  </a:cubicBezTo>
                  <a:cubicBezTo>
                    <a:pt x="817925" y="198267"/>
                    <a:pt x="791308" y="209292"/>
                    <a:pt x="763554" y="209292"/>
                  </a:cubicBezTo>
                  <a:lnTo>
                    <a:pt x="104646" y="209292"/>
                  </a:lnTo>
                  <a:cubicBezTo>
                    <a:pt x="76892" y="209292"/>
                    <a:pt x="50275" y="198267"/>
                    <a:pt x="30650" y="178642"/>
                  </a:cubicBezTo>
                  <a:cubicBezTo>
                    <a:pt x="11025" y="159017"/>
                    <a:pt x="0" y="132400"/>
                    <a:pt x="0" y="104646"/>
                  </a:cubicBezTo>
                  <a:lnTo>
                    <a:pt x="0" y="104646"/>
                  </a:lnTo>
                  <a:cubicBezTo>
                    <a:pt x="0" y="76892"/>
                    <a:pt x="11025" y="50275"/>
                    <a:pt x="30650" y="30650"/>
                  </a:cubicBezTo>
                  <a:cubicBezTo>
                    <a:pt x="50275" y="11025"/>
                    <a:pt x="76892" y="0"/>
                    <a:pt x="104646" y="0"/>
                  </a:cubicBezTo>
                  <a:close/>
                </a:path>
              </a:pathLst>
            </a:custGeom>
            <a:solidFill>
              <a:srgbClr val="642EC7"/>
            </a:solidFill>
          </p:spPr>
          <p:txBody>
            <a:bodyPr/>
            <a:lstStyle/>
            <a:p>
              <a:endParaRPr lang="en-PH"/>
            </a:p>
          </p:txBody>
        </p:sp>
        <p:sp>
          <p:nvSpPr>
            <p:cNvPr id="16" name="TextBox 16"/>
            <p:cNvSpPr txBox="1"/>
            <p:nvPr/>
          </p:nvSpPr>
          <p:spPr>
            <a:xfrm>
              <a:off x="0" y="-28575"/>
              <a:ext cx="868200" cy="237867"/>
            </a:xfrm>
            <a:prstGeom prst="rect">
              <a:avLst/>
            </a:prstGeom>
          </p:spPr>
          <p:txBody>
            <a:bodyPr lIns="50800" tIns="50800" rIns="50800" bIns="50800" rtlCol="0" anchor="ctr"/>
            <a:lstStyle/>
            <a:p>
              <a:pPr algn="ctr">
                <a:lnSpc>
                  <a:spcPts val="2595"/>
                </a:lnSpc>
              </a:pPr>
              <a:endParaRPr/>
            </a:p>
          </p:txBody>
        </p:sp>
      </p:grpSp>
      <p:grpSp>
        <p:nvGrpSpPr>
          <p:cNvPr id="17" name="Group 17"/>
          <p:cNvGrpSpPr/>
          <p:nvPr/>
        </p:nvGrpSpPr>
        <p:grpSpPr>
          <a:xfrm>
            <a:off x="10675253" y="3572319"/>
            <a:ext cx="6164242" cy="717312"/>
            <a:chOff x="0" y="0"/>
            <a:chExt cx="1814813" cy="211184"/>
          </a:xfrm>
        </p:grpSpPr>
        <p:sp>
          <p:nvSpPr>
            <p:cNvPr id="18" name="Freeform 18"/>
            <p:cNvSpPr/>
            <p:nvPr/>
          </p:nvSpPr>
          <p:spPr>
            <a:xfrm>
              <a:off x="0" y="0"/>
              <a:ext cx="1814813" cy="211184"/>
            </a:xfrm>
            <a:custGeom>
              <a:avLst/>
              <a:gdLst/>
              <a:ahLst/>
              <a:cxnLst/>
              <a:rect l="l" t="t" r="r" b="b"/>
              <a:pathLst>
                <a:path w="1814813" h="211184">
                  <a:moveTo>
                    <a:pt x="0" y="0"/>
                  </a:moveTo>
                  <a:lnTo>
                    <a:pt x="1814813" y="0"/>
                  </a:lnTo>
                  <a:lnTo>
                    <a:pt x="1814813" y="211184"/>
                  </a:lnTo>
                  <a:lnTo>
                    <a:pt x="0" y="211184"/>
                  </a:lnTo>
                  <a:close/>
                </a:path>
              </a:pathLst>
            </a:custGeom>
            <a:solidFill>
              <a:srgbClr val="E5EAEB"/>
            </a:solidFill>
          </p:spPr>
          <p:txBody>
            <a:bodyPr/>
            <a:lstStyle/>
            <a:p>
              <a:endParaRPr lang="en-PH"/>
            </a:p>
          </p:txBody>
        </p:sp>
        <p:sp>
          <p:nvSpPr>
            <p:cNvPr id="19" name="TextBox 19"/>
            <p:cNvSpPr txBox="1"/>
            <p:nvPr/>
          </p:nvSpPr>
          <p:spPr>
            <a:xfrm>
              <a:off x="0" y="-28575"/>
              <a:ext cx="1814813" cy="239759"/>
            </a:xfrm>
            <a:prstGeom prst="rect">
              <a:avLst/>
            </a:prstGeom>
          </p:spPr>
          <p:txBody>
            <a:bodyPr lIns="50800" tIns="50800" rIns="50800" bIns="50800" rtlCol="0" anchor="ctr"/>
            <a:lstStyle/>
            <a:p>
              <a:pPr algn="ctr">
                <a:lnSpc>
                  <a:spcPts val="2595"/>
                </a:lnSpc>
              </a:pPr>
              <a:endParaRPr/>
            </a:p>
          </p:txBody>
        </p:sp>
      </p:grpSp>
      <p:sp>
        <p:nvSpPr>
          <p:cNvPr id="20" name="Freeform 20"/>
          <p:cNvSpPr/>
          <p:nvPr/>
        </p:nvSpPr>
        <p:spPr>
          <a:xfrm rot="8579131">
            <a:off x="7508934" y="4769087"/>
            <a:ext cx="1579455" cy="713451"/>
          </a:xfrm>
          <a:custGeom>
            <a:avLst/>
            <a:gdLst/>
            <a:ahLst/>
            <a:cxnLst/>
            <a:rect l="l" t="t" r="r" b="b"/>
            <a:pathLst>
              <a:path w="1579455" h="713451">
                <a:moveTo>
                  <a:pt x="0" y="0"/>
                </a:moveTo>
                <a:lnTo>
                  <a:pt x="1579455" y="0"/>
                </a:lnTo>
                <a:lnTo>
                  <a:pt x="1579455" y="713450"/>
                </a:lnTo>
                <a:lnTo>
                  <a:pt x="0" y="7134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21" name="TextBox 21"/>
          <p:cNvSpPr txBox="1"/>
          <p:nvPr/>
        </p:nvSpPr>
        <p:spPr>
          <a:xfrm>
            <a:off x="402046" y="1877010"/>
            <a:ext cx="486028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Original Scheme</a:t>
            </a:r>
          </a:p>
        </p:txBody>
      </p:sp>
      <p:sp>
        <p:nvSpPr>
          <p:cNvPr id="22" name="TextBox 22"/>
          <p:cNvSpPr txBox="1"/>
          <p:nvPr/>
        </p:nvSpPr>
        <p:spPr>
          <a:xfrm>
            <a:off x="14399611" y="1516086"/>
            <a:ext cx="2260970"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Highlighter</a:t>
            </a:r>
          </a:p>
        </p:txBody>
      </p:sp>
      <p:sp>
        <p:nvSpPr>
          <p:cNvPr id="23" name="TextBox 23"/>
          <p:cNvSpPr txBox="1"/>
          <p:nvPr/>
        </p:nvSpPr>
        <p:spPr>
          <a:xfrm>
            <a:off x="6705045" y="3375037"/>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24" name="TextBox 24"/>
          <p:cNvSpPr txBox="1"/>
          <p:nvPr/>
        </p:nvSpPr>
        <p:spPr>
          <a:xfrm>
            <a:off x="3942833" y="3609468"/>
            <a:ext cx="2597476"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0</a:t>
            </a:r>
          </a:p>
        </p:txBody>
      </p:sp>
      <p:sp>
        <p:nvSpPr>
          <p:cNvPr id="25" name="TextBox 25"/>
          <p:cNvSpPr txBox="1"/>
          <p:nvPr/>
        </p:nvSpPr>
        <p:spPr>
          <a:xfrm>
            <a:off x="7224979" y="3609468"/>
            <a:ext cx="2786519"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0001010</a:t>
            </a:r>
          </a:p>
        </p:txBody>
      </p:sp>
      <p:sp>
        <p:nvSpPr>
          <p:cNvPr id="26" name="TextBox 26"/>
          <p:cNvSpPr txBox="1"/>
          <p:nvPr/>
        </p:nvSpPr>
        <p:spPr>
          <a:xfrm>
            <a:off x="841287" y="3545636"/>
            <a:ext cx="1994510" cy="574768"/>
          </a:xfrm>
          <a:prstGeom prst="rect">
            <a:avLst/>
          </a:prstGeom>
        </p:spPr>
        <p:txBody>
          <a:bodyPr lIns="0" tIns="0" rIns="0" bIns="0" rtlCol="0" anchor="t">
            <a:spAutoFit/>
          </a:bodyPr>
          <a:lstStyle/>
          <a:p>
            <a:pPr algn="ctr">
              <a:lnSpc>
                <a:spcPts val="4763"/>
              </a:lnSpc>
            </a:pPr>
            <a:r>
              <a:rPr lang="en-US" sz="2646">
                <a:solidFill>
                  <a:srgbClr val="FFFFFF"/>
                </a:solidFill>
                <a:latin typeface="Poppins"/>
                <a:ea typeface="Poppins"/>
                <a:cs typeface="Poppins"/>
                <a:sym typeface="Poppins"/>
              </a:rPr>
              <a:t>Class A</a:t>
            </a:r>
          </a:p>
        </p:txBody>
      </p:sp>
      <p:sp>
        <p:nvSpPr>
          <p:cNvPr id="27" name="TextBox 27"/>
          <p:cNvSpPr txBox="1"/>
          <p:nvPr/>
        </p:nvSpPr>
        <p:spPr>
          <a:xfrm>
            <a:off x="10197719" y="3391344"/>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28" name="TextBox 28"/>
          <p:cNvSpPr txBox="1"/>
          <p:nvPr/>
        </p:nvSpPr>
        <p:spPr>
          <a:xfrm>
            <a:off x="10970528" y="3625775"/>
            <a:ext cx="5654900"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000000000000000000000001</a:t>
            </a:r>
          </a:p>
        </p:txBody>
      </p:sp>
      <p:sp>
        <p:nvSpPr>
          <p:cNvPr id="29" name="TextBox 29"/>
          <p:cNvSpPr txBox="1"/>
          <p:nvPr/>
        </p:nvSpPr>
        <p:spPr>
          <a:xfrm>
            <a:off x="4233462" y="2975804"/>
            <a:ext cx="1994510" cy="569866"/>
          </a:xfrm>
          <a:prstGeom prst="rect">
            <a:avLst/>
          </a:prstGeom>
        </p:spPr>
        <p:txBody>
          <a:bodyPr lIns="0" tIns="0" rIns="0" bIns="0" rtlCol="0" anchor="t">
            <a:spAutoFit/>
          </a:bodyPr>
          <a:lstStyle/>
          <a:p>
            <a:pPr algn="ctr">
              <a:lnSpc>
                <a:spcPts val="4763"/>
              </a:lnSpc>
            </a:pPr>
            <a:r>
              <a:rPr lang="en-US" sz="2646">
                <a:solidFill>
                  <a:srgbClr val="FF1495"/>
                </a:solidFill>
                <a:latin typeface="Poppins"/>
                <a:ea typeface="Poppins"/>
                <a:cs typeface="Poppins"/>
                <a:sym typeface="Poppins"/>
              </a:rPr>
              <a:t>Identifier</a:t>
            </a:r>
          </a:p>
        </p:txBody>
      </p:sp>
      <p:sp>
        <p:nvSpPr>
          <p:cNvPr id="30" name="TextBox 30"/>
          <p:cNvSpPr txBox="1"/>
          <p:nvPr/>
        </p:nvSpPr>
        <p:spPr>
          <a:xfrm>
            <a:off x="7620984" y="2975804"/>
            <a:ext cx="1994510" cy="569866"/>
          </a:xfrm>
          <a:prstGeom prst="rect">
            <a:avLst/>
          </a:prstGeom>
        </p:spPr>
        <p:txBody>
          <a:bodyPr lIns="0" tIns="0" rIns="0" bIns="0" rtlCol="0" anchor="t">
            <a:spAutoFit/>
          </a:bodyPr>
          <a:lstStyle/>
          <a:p>
            <a:pPr algn="ctr">
              <a:lnSpc>
                <a:spcPts val="4763"/>
              </a:lnSpc>
            </a:pPr>
            <a:r>
              <a:rPr lang="en-US" sz="2646">
                <a:solidFill>
                  <a:srgbClr val="FF1495"/>
                </a:solidFill>
                <a:latin typeface="Poppins"/>
                <a:ea typeface="Poppins"/>
                <a:cs typeface="Poppins"/>
                <a:sym typeface="Poppins"/>
              </a:rPr>
              <a:t>netID</a:t>
            </a:r>
          </a:p>
        </p:txBody>
      </p:sp>
      <p:sp>
        <p:nvSpPr>
          <p:cNvPr id="31" name="TextBox 31"/>
          <p:cNvSpPr txBox="1"/>
          <p:nvPr/>
        </p:nvSpPr>
        <p:spPr>
          <a:xfrm>
            <a:off x="12800723" y="2926347"/>
            <a:ext cx="1994510" cy="569866"/>
          </a:xfrm>
          <a:prstGeom prst="rect">
            <a:avLst/>
          </a:prstGeom>
        </p:spPr>
        <p:txBody>
          <a:bodyPr lIns="0" tIns="0" rIns="0" bIns="0" rtlCol="0" anchor="t">
            <a:spAutoFit/>
          </a:bodyPr>
          <a:lstStyle/>
          <a:p>
            <a:pPr algn="ctr">
              <a:lnSpc>
                <a:spcPts val="4763"/>
              </a:lnSpc>
            </a:pPr>
            <a:r>
              <a:rPr lang="en-US" sz="2646">
                <a:solidFill>
                  <a:srgbClr val="FF1495"/>
                </a:solidFill>
                <a:latin typeface="Poppins"/>
                <a:ea typeface="Poppins"/>
                <a:cs typeface="Poppins"/>
                <a:sym typeface="Poppins"/>
              </a:rPr>
              <a:t>hostID</a:t>
            </a:r>
          </a:p>
        </p:txBody>
      </p:sp>
      <p:sp>
        <p:nvSpPr>
          <p:cNvPr id="32" name="TextBox 32"/>
          <p:cNvSpPr txBox="1"/>
          <p:nvPr/>
        </p:nvSpPr>
        <p:spPr>
          <a:xfrm>
            <a:off x="5332720" y="5911625"/>
            <a:ext cx="4343133" cy="933088"/>
          </a:xfrm>
          <a:prstGeom prst="rect">
            <a:avLst/>
          </a:prstGeom>
        </p:spPr>
        <p:txBody>
          <a:bodyPr lIns="0" tIns="0" rIns="0" bIns="0" rtlCol="0" anchor="t">
            <a:spAutoFit/>
          </a:bodyPr>
          <a:lstStyle/>
          <a:p>
            <a:pPr algn="ctr">
              <a:lnSpc>
                <a:spcPts val="3694"/>
              </a:lnSpc>
            </a:pPr>
            <a:r>
              <a:rPr lang="en-US" sz="2639">
                <a:solidFill>
                  <a:srgbClr val="000000"/>
                </a:solidFill>
                <a:latin typeface="Poppins"/>
                <a:ea typeface="Poppins"/>
                <a:cs typeface="Poppins"/>
                <a:sym typeface="Poppins"/>
              </a:rPr>
              <a:t>Allows initial transmission to be routed.</a:t>
            </a:r>
          </a:p>
        </p:txBody>
      </p:sp>
      <p:sp>
        <p:nvSpPr>
          <p:cNvPr id="33" name="TextBox 33"/>
          <p:cNvSpPr txBox="1"/>
          <p:nvPr/>
        </p:nvSpPr>
        <p:spPr>
          <a:xfrm>
            <a:off x="11293495" y="6107806"/>
            <a:ext cx="5802641" cy="933088"/>
          </a:xfrm>
          <a:prstGeom prst="rect">
            <a:avLst/>
          </a:prstGeom>
        </p:spPr>
        <p:txBody>
          <a:bodyPr lIns="0" tIns="0" rIns="0" bIns="0" rtlCol="0" anchor="t">
            <a:spAutoFit/>
          </a:bodyPr>
          <a:lstStyle/>
          <a:p>
            <a:pPr algn="ctr">
              <a:lnSpc>
                <a:spcPts val="3694"/>
              </a:lnSpc>
            </a:pPr>
            <a:r>
              <a:rPr lang="en-US" sz="2639">
                <a:solidFill>
                  <a:srgbClr val="000000"/>
                </a:solidFill>
                <a:latin typeface="Poppins"/>
                <a:ea typeface="Poppins"/>
                <a:cs typeface="Poppins"/>
                <a:sym typeface="Poppins"/>
              </a:rPr>
              <a:t>Will only need to be examined on arrival at the identified network.</a:t>
            </a:r>
          </a:p>
        </p:txBody>
      </p:sp>
      <p:sp>
        <p:nvSpPr>
          <p:cNvPr id="34" name="Freeform 34"/>
          <p:cNvSpPr/>
          <p:nvPr/>
        </p:nvSpPr>
        <p:spPr>
          <a:xfrm rot="-6953814" flipH="1">
            <a:off x="12967646" y="4875331"/>
            <a:ext cx="1579455" cy="713451"/>
          </a:xfrm>
          <a:custGeom>
            <a:avLst/>
            <a:gdLst/>
            <a:ahLst/>
            <a:cxnLst/>
            <a:rect l="l" t="t" r="r" b="b"/>
            <a:pathLst>
              <a:path w="1579455" h="713451">
                <a:moveTo>
                  <a:pt x="1579455" y="0"/>
                </a:moveTo>
                <a:lnTo>
                  <a:pt x="0" y="0"/>
                </a:lnTo>
                <a:lnTo>
                  <a:pt x="0" y="713451"/>
                </a:lnTo>
                <a:lnTo>
                  <a:pt x="1579455" y="713451"/>
                </a:lnTo>
                <a:lnTo>
                  <a:pt x="15794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7" name="TextBox 37"/>
          <p:cNvSpPr txBox="1"/>
          <p:nvPr/>
        </p:nvSpPr>
        <p:spPr>
          <a:xfrm>
            <a:off x="690601" y="231111"/>
            <a:ext cx="7956553" cy="436224"/>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402158" y="2986537"/>
            <a:ext cx="5155191" cy="17462"/>
          </a:xfrm>
          <a:prstGeom prst="line">
            <a:avLst/>
          </a:prstGeom>
          <a:ln w="66675" cap="rnd">
            <a:solidFill>
              <a:srgbClr val="FFDE59"/>
            </a:solidFill>
            <a:prstDash val="solid"/>
            <a:headEnd type="none" w="sm" len="sm"/>
            <a:tailEnd type="oval" w="lg" len="lg"/>
          </a:ln>
        </p:spPr>
        <p:txBody>
          <a:bodyPr/>
          <a:lstStyle/>
          <a:p>
            <a:endParaRPr lang="en-PH"/>
          </a:p>
        </p:txBody>
      </p:sp>
      <p:grpSp>
        <p:nvGrpSpPr>
          <p:cNvPr id="8" name="Group 8"/>
          <p:cNvGrpSpPr/>
          <p:nvPr/>
        </p:nvGrpSpPr>
        <p:grpSpPr>
          <a:xfrm>
            <a:off x="3974710" y="5682832"/>
            <a:ext cx="2867033" cy="717312"/>
            <a:chOff x="0" y="0"/>
            <a:chExt cx="844083" cy="211184"/>
          </a:xfrm>
        </p:grpSpPr>
        <p:sp>
          <p:nvSpPr>
            <p:cNvPr id="9" name="Freeform 9"/>
            <p:cNvSpPr/>
            <p:nvPr/>
          </p:nvSpPr>
          <p:spPr>
            <a:xfrm>
              <a:off x="0" y="0"/>
              <a:ext cx="844083" cy="211184"/>
            </a:xfrm>
            <a:custGeom>
              <a:avLst/>
              <a:gdLst/>
              <a:ahLst/>
              <a:cxnLst/>
              <a:rect l="l" t="t" r="r" b="b"/>
              <a:pathLst>
                <a:path w="844083" h="211184">
                  <a:moveTo>
                    <a:pt x="0" y="0"/>
                  </a:moveTo>
                  <a:lnTo>
                    <a:pt x="844083" y="0"/>
                  </a:lnTo>
                  <a:lnTo>
                    <a:pt x="844083" y="211184"/>
                  </a:lnTo>
                  <a:lnTo>
                    <a:pt x="0" y="211184"/>
                  </a:lnTo>
                  <a:close/>
                </a:path>
              </a:pathLst>
            </a:custGeom>
            <a:solidFill>
              <a:srgbClr val="CFCFCF"/>
            </a:solidFill>
          </p:spPr>
          <p:txBody>
            <a:bodyPr/>
            <a:lstStyle/>
            <a:p>
              <a:endParaRPr lang="en-PH"/>
            </a:p>
          </p:txBody>
        </p:sp>
        <p:sp>
          <p:nvSpPr>
            <p:cNvPr id="10" name="TextBox 10"/>
            <p:cNvSpPr txBox="1"/>
            <p:nvPr/>
          </p:nvSpPr>
          <p:spPr>
            <a:xfrm>
              <a:off x="0" y="-28575"/>
              <a:ext cx="844083" cy="239759"/>
            </a:xfrm>
            <a:prstGeom prst="rect">
              <a:avLst/>
            </a:prstGeom>
          </p:spPr>
          <p:txBody>
            <a:bodyPr lIns="50800" tIns="50800" rIns="50800" bIns="50800" rtlCol="0" anchor="ctr"/>
            <a:lstStyle/>
            <a:p>
              <a:pPr algn="ctr">
                <a:lnSpc>
                  <a:spcPts val="2595"/>
                </a:lnSpc>
              </a:pPr>
              <a:endParaRPr/>
            </a:p>
          </p:txBody>
        </p:sp>
      </p:grpSp>
      <p:grpSp>
        <p:nvGrpSpPr>
          <p:cNvPr id="11" name="Group 11"/>
          <p:cNvGrpSpPr/>
          <p:nvPr/>
        </p:nvGrpSpPr>
        <p:grpSpPr>
          <a:xfrm>
            <a:off x="7299205" y="5682832"/>
            <a:ext cx="4604490" cy="717312"/>
            <a:chOff x="0" y="0"/>
            <a:chExt cx="1355607" cy="211184"/>
          </a:xfrm>
        </p:grpSpPr>
        <p:sp>
          <p:nvSpPr>
            <p:cNvPr id="12" name="Freeform 12"/>
            <p:cNvSpPr/>
            <p:nvPr/>
          </p:nvSpPr>
          <p:spPr>
            <a:xfrm>
              <a:off x="0" y="0"/>
              <a:ext cx="1355607" cy="211184"/>
            </a:xfrm>
            <a:custGeom>
              <a:avLst/>
              <a:gdLst/>
              <a:ahLst/>
              <a:cxnLst/>
              <a:rect l="l" t="t" r="r" b="b"/>
              <a:pathLst>
                <a:path w="1355607" h="211184">
                  <a:moveTo>
                    <a:pt x="0" y="0"/>
                  </a:moveTo>
                  <a:lnTo>
                    <a:pt x="1355607" y="0"/>
                  </a:lnTo>
                  <a:lnTo>
                    <a:pt x="1355607" y="211184"/>
                  </a:lnTo>
                  <a:lnTo>
                    <a:pt x="0" y="211184"/>
                  </a:lnTo>
                  <a:close/>
                </a:path>
              </a:pathLst>
            </a:custGeom>
            <a:solidFill>
              <a:srgbClr val="CFCFCF"/>
            </a:solidFill>
          </p:spPr>
          <p:txBody>
            <a:bodyPr/>
            <a:lstStyle/>
            <a:p>
              <a:endParaRPr lang="en-PH"/>
            </a:p>
          </p:txBody>
        </p:sp>
        <p:sp>
          <p:nvSpPr>
            <p:cNvPr id="13" name="TextBox 13"/>
            <p:cNvSpPr txBox="1"/>
            <p:nvPr/>
          </p:nvSpPr>
          <p:spPr>
            <a:xfrm>
              <a:off x="0" y="-28575"/>
              <a:ext cx="1355607" cy="239759"/>
            </a:xfrm>
            <a:prstGeom prst="rect">
              <a:avLst/>
            </a:prstGeom>
          </p:spPr>
          <p:txBody>
            <a:bodyPr lIns="50800" tIns="50800" rIns="50800" bIns="50800" rtlCol="0" anchor="ctr"/>
            <a:lstStyle/>
            <a:p>
              <a:pPr algn="ctr">
                <a:lnSpc>
                  <a:spcPts val="2595"/>
                </a:lnSpc>
              </a:pPr>
              <a:endParaRPr/>
            </a:p>
          </p:txBody>
        </p:sp>
      </p:grpSp>
      <p:grpSp>
        <p:nvGrpSpPr>
          <p:cNvPr id="14" name="Group 14"/>
          <p:cNvGrpSpPr/>
          <p:nvPr/>
        </p:nvGrpSpPr>
        <p:grpSpPr>
          <a:xfrm>
            <a:off x="3867754" y="7978724"/>
            <a:ext cx="2867033" cy="717312"/>
            <a:chOff x="0" y="0"/>
            <a:chExt cx="844083" cy="211184"/>
          </a:xfrm>
        </p:grpSpPr>
        <p:sp>
          <p:nvSpPr>
            <p:cNvPr id="15" name="Freeform 15"/>
            <p:cNvSpPr/>
            <p:nvPr/>
          </p:nvSpPr>
          <p:spPr>
            <a:xfrm>
              <a:off x="0" y="0"/>
              <a:ext cx="844083" cy="211184"/>
            </a:xfrm>
            <a:custGeom>
              <a:avLst/>
              <a:gdLst/>
              <a:ahLst/>
              <a:cxnLst/>
              <a:rect l="l" t="t" r="r" b="b"/>
              <a:pathLst>
                <a:path w="844083" h="211184">
                  <a:moveTo>
                    <a:pt x="0" y="0"/>
                  </a:moveTo>
                  <a:lnTo>
                    <a:pt x="844083" y="0"/>
                  </a:lnTo>
                  <a:lnTo>
                    <a:pt x="844083" y="211184"/>
                  </a:lnTo>
                  <a:lnTo>
                    <a:pt x="0" y="211184"/>
                  </a:lnTo>
                  <a:close/>
                </a:path>
              </a:pathLst>
            </a:custGeom>
            <a:solidFill>
              <a:srgbClr val="B3B3B3"/>
            </a:solidFill>
          </p:spPr>
          <p:txBody>
            <a:bodyPr/>
            <a:lstStyle/>
            <a:p>
              <a:endParaRPr lang="en-PH"/>
            </a:p>
          </p:txBody>
        </p:sp>
        <p:sp>
          <p:nvSpPr>
            <p:cNvPr id="16" name="TextBox 16"/>
            <p:cNvSpPr txBox="1"/>
            <p:nvPr/>
          </p:nvSpPr>
          <p:spPr>
            <a:xfrm>
              <a:off x="0" y="-28575"/>
              <a:ext cx="844083" cy="239759"/>
            </a:xfrm>
            <a:prstGeom prst="rect">
              <a:avLst/>
            </a:prstGeom>
          </p:spPr>
          <p:txBody>
            <a:bodyPr lIns="50800" tIns="50800" rIns="50800" bIns="50800" rtlCol="0" anchor="ctr"/>
            <a:lstStyle/>
            <a:p>
              <a:pPr algn="ctr">
                <a:lnSpc>
                  <a:spcPts val="2595"/>
                </a:lnSpc>
              </a:pPr>
              <a:endParaRPr/>
            </a:p>
          </p:txBody>
        </p:sp>
      </p:grpSp>
      <p:grpSp>
        <p:nvGrpSpPr>
          <p:cNvPr id="17" name="Group 17"/>
          <p:cNvGrpSpPr/>
          <p:nvPr/>
        </p:nvGrpSpPr>
        <p:grpSpPr>
          <a:xfrm>
            <a:off x="7192248" y="7978724"/>
            <a:ext cx="4609917" cy="717312"/>
            <a:chOff x="0" y="0"/>
            <a:chExt cx="1357205" cy="211184"/>
          </a:xfrm>
        </p:grpSpPr>
        <p:sp>
          <p:nvSpPr>
            <p:cNvPr id="18" name="Freeform 18"/>
            <p:cNvSpPr/>
            <p:nvPr/>
          </p:nvSpPr>
          <p:spPr>
            <a:xfrm>
              <a:off x="0" y="0"/>
              <a:ext cx="1357205" cy="211184"/>
            </a:xfrm>
            <a:custGeom>
              <a:avLst/>
              <a:gdLst/>
              <a:ahLst/>
              <a:cxnLst/>
              <a:rect l="l" t="t" r="r" b="b"/>
              <a:pathLst>
                <a:path w="1357205" h="211184">
                  <a:moveTo>
                    <a:pt x="0" y="0"/>
                  </a:moveTo>
                  <a:lnTo>
                    <a:pt x="1357205" y="0"/>
                  </a:lnTo>
                  <a:lnTo>
                    <a:pt x="1357205" y="211184"/>
                  </a:lnTo>
                  <a:lnTo>
                    <a:pt x="0" y="211184"/>
                  </a:lnTo>
                  <a:close/>
                </a:path>
              </a:pathLst>
            </a:custGeom>
            <a:solidFill>
              <a:srgbClr val="B3B3B3"/>
            </a:solidFill>
          </p:spPr>
          <p:txBody>
            <a:bodyPr/>
            <a:lstStyle/>
            <a:p>
              <a:endParaRPr lang="en-PH"/>
            </a:p>
          </p:txBody>
        </p:sp>
        <p:sp>
          <p:nvSpPr>
            <p:cNvPr id="19" name="TextBox 19"/>
            <p:cNvSpPr txBox="1"/>
            <p:nvPr/>
          </p:nvSpPr>
          <p:spPr>
            <a:xfrm>
              <a:off x="0" y="-28575"/>
              <a:ext cx="1357205" cy="239759"/>
            </a:xfrm>
            <a:prstGeom prst="rect">
              <a:avLst/>
            </a:prstGeom>
          </p:spPr>
          <p:txBody>
            <a:bodyPr lIns="50800" tIns="50800" rIns="50800" bIns="50800" rtlCol="0" anchor="ctr"/>
            <a:lstStyle/>
            <a:p>
              <a:pPr algn="ctr">
                <a:lnSpc>
                  <a:spcPts val="2595"/>
                </a:lnSpc>
              </a:pPr>
              <a:endParaRPr/>
            </a:p>
          </p:txBody>
        </p:sp>
      </p:grpSp>
      <p:grpSp>
        <p:nvGrpSpPr>
          <p:cNvPr id="20" name="Group 20"/>
          <p:cNvGrpSpPr/>
          <p:nvPr/>
        </p:nvGrpSpPr>
        <p:grpSpPr>
          <a:xfrm>
            <a:off x="597617" y="5682832"/>
            <a:ext cx="2907953" cy="701005"/>
            <a:chOff x="0" y="0"/>
            <a:chExt cx="868200" cy="209292"/>
          </a:xfrm>
        </p:grpSpPr>
        <p:sp>
          <p:nvSpPr>
            <p:cNvPr id="21" name="Freeform 21"/>
            <p:cNvSpPr/>
            <p:nvPr/>
          </p:nvSpPr>
          <p:spPr>
            <a:xfrm>
              <a:off x="0" y="0"/>
              <a:ext cx="868200" cy="209292"/>
            </a:xfrm>
            <a:custGeom>
              <a:avLst/>
              <a:gdLst/>
              <a:ahLst/>
              <a:cxnLst/>
              <a:rect l="l" t="t" r="r" b="b"/>
              <a:pathLst>
                <a:path w="868200" h="209292">
                  <a:moveTo>
                    <a:pt x="104646" y="0"/>
                  </a:moveTo>
                  <a:lnTo>
                    <a:pt x="763554" y="0"/>
                  </a:lnTo>
                  <a:cubicBezTo>
                    <a:pt x="791308" y="0"/>
                    <a:pt x="817925" y="11025"/>
                    <a:pt x="837550" y="30650"/>
                  </a:cubicBezTo>
                  <a:cubicBezTo>
                    <a:pt x="857175" y="50275"/>
                    <a:pt x="868200" y="76892"/>
                    <a:pt x="868200" y="104646"/>
                  </a:cubicBezTo>
                  <a:lnTo>
                    <a:pt x="868200" y="104646"/>
                  </a:lnTo>
                  <a:cubicBezTo>
                    <a:pt x="868200" y="132400"/>
                    <a:pt x="857175" y="159017"/>
                    <a:pt x="837550" y="178642"/>
                  </a:cubicBezTo>
                  <a:cubicBezTo>
                    <a:pt x="817925" y="198267"/>
                    <a:pt x="791308" y="209292"/>
                    <a:pt x="763554" y="209292"/>
                  </a:cubicBezTo>
                  <a:lnTo>
                    <a:pt x="104646" y="209292"/>
                  </a:lnTo>
                  <a:cubicBezTo>
                    <a:pt x="76892" y="209292"/>
                    <a:pt x="50275" y="198267"/>
                    <a:pt x="30650" y="178642"/>
                  </a:cubicBezTo>
                  <a:cubicBezTo>
                    <a:pt x="11025" y="159017"/>
                    <a:pt x="0" y="132400"/>
                    <a:pt x="0" y="104646"/>
                  </a:cubicBezTo>
                  <a:lnTo>
                    <a:pt x="0" y="104646"/>
                  </a:lnTo>
                  <a:cubicBezTo>
                    <a:pt x="0" y="76892"/>
                    <a:pt x="11025" y="50275"/>
                    <a:pt x="30650" y="30650"/>
                  </a:cubicBezTo>
                  <a:cubicBezTo>
                    <a:pt x="50275" y="11025"/>
                    <a:pt x="76892" y="0"/>
                    <a:pt x="104646" y="0"/>
                  </a:cubicBezTo>
                  <a:close/>
                </a:path>
              </a:pathLst>
            </a:custGeom>
            <a:solidFill>
              <a:srgbClr val="642EC7"/>
            </a:solidFill>
          </p:spPr>
          <p:txBody>
            <a:bodyPr/>
            <a:lstStyle/>
            <a:p>
              <a:endParaRPr lang="en-PH"/>
            </a:p>
          </p:txBody>
        </p:sp>
        <p:sp>
          <p:nvSpPr>
            <p:cNvPr id="22" name="TextBox 22"/>
            <p:cNvSpPr txBox="1"/>
            <p:nvPr/>
          </p:nvSpPr>
          <p:spPr>
            <a:xfrm>
              <a:off x="0" y="-28575"/>
              <a:ext cx="868200" cy="237867"/>
            </a:xfrm>
            <a:prstGeom prst="rect">
              <a:avLst/>
            </a:prstGeom>
          </p:spPr>
          <p:txBody>
            <a:bodyPr lIns="50800" tIns="50800" rIns="50800" bIns="50800" rtlCol="0" anchor="ctr"/>
            <a:lstStyle/>
            <a:p>
              <a:pPr algn="ctr">
                <a:lnSpc>
                  <a:spcPts val="2595"/>
                </a:lnSpc>
              </a:pPr>
              <a:endParaRPr/>
            </a:p>
          </p:txBody>
        </p:sp>
      </p:grpSp>
      <p:grpSp>
        <p:nvGrpSpPr>
          <p:cNvPr id="23" name="Group 23"/>
          <p:cNvGrpSpPr/>
          <p:nvPr/>
        </p:nvGrpSpPr>
        <p:grpSpPr>
          <a:xfrm>
            <a:off x="513454" y="7962417"/>
            <a:ext cx="2907953" cy="701005"/>
            <a:chOff x="0" y="0"/>
            <a:chExt cx="868200" cy="209292"/>
          </a:xfrm>
        </p:grpSpPr>
        <p:sp>
          <p:nvSpPr>
            <p:cNvPr id="24" name="Freeform 24"/>
            <p:cNvSpPr/>
            <p:nvPr/>
          </p:nvSpPr>
          <p:spPr>
            <a:xfrm>
              <a:off x="0" y="0"/>
              <a:ext cx="868200" cy="209292"/>
            </a:xfrm>
            <a:custGeom>
              <a:avLst/>
              <a:gdLst/>
              <a:ahLst/>
              <a:cxnLst/>
              <a:rect l="l" t="t" r="r" b="b"/>
              <a:pathLst>
                <a:path w="868200" h="209292">
                  <a:moveTo>
                    <a:pt x="104646" y="0"/>
                  </a:moveTo>
                  <a:lnTo>
                    <a:pt x="763554" y="0"/>
                  </a:lnTo>
                  <a:cubicBezTo>
                    <a:pt x="791308" y="0"/>
                    <a:pt x="817925" y="11025"/>
                    <a:pt x="837550" y="30650"/>
                  </a:cubicBezTo>
                  <a:cubicBezTo>
                    <a:pt x="857175" y="50275"/>
                    <a:pt x="868200" y="76892"/>
                    <a:pt x="868200" y="104646"/>
                  </a:cubicBezTo>
                  <a:lnTo>
                    <a:pt x="868200" y="104646"/>
                  </a:lnTo>
                  <a:cubicBezTo>
                    <a:pt x="868200" y="132400"/>
                    <a:pt x="857175" y="159017"/>
                    <a:pt x="837550" y="178642"/>
                  </a:cubicBezTo>
                  <a:cubicBezTo>
                    <a:pt x="817925" y="198267"/>
                    <a:pt x="791308" y="209292"/>
                    <a:pt x="763554" y="209292"/>
                  </a:cubicBezTo>
                  <a:lnTo>
                    <a:pt x="104646" y="209292"/>
                  </a:lnTo>
                  <a:cubicBezTo>
                    <a:pt x="76892" y="209292"/>
                    <a:pt x="50275" y="198267"/>
                    <a:pt x="30650" y="178642"/>
                  </a:cubicBezTo>
                  <a:cubicBezTo>
                    <a:pt x="11025" y="159017"/>
                    <a:pt x="0" y="132400"/>
                    <a:pt x="0" y="104646"/>
                  </a:cubicBezTo>
                  <a:lnTo>
                    <a:pt x="0" y="104646"/>
                  </a:lnTo>
                  <a:cubicBezTo>
                    <a:pt x="0" y="76892"/>
                    <a:pt x="11025" y="50275"/>
                    <a:pt x="30650" y="30650"/>
                  </a:cubicBezTo>
                  <a:cubicBezTo>
                    <a:pt x="50275" y="11025"/>
                    <a:pt x="76892" y="0"/>
                    <a:pt x="104646" y="0"/>
                  </a:cubicBezTo>
                  <a:close/>
                </a:path>
              </a:pathLst>
            </a:custGeom>
            <a:solidFill>
              <a:srgbClr val="642EC7"/>
            </a:solidFill>
          </p:spPr>
          <p:txBody>
            <a:bodyPr/>
            <a:lstStyle/>
            <a:p>
              <a:endParaRPr lang="en-PH"/>
            </a:p>
          </p:txBody>
        </p:sp>
        <p:sp>
          <p:nvSpPr>
            <p:cNvPr id="25" name="TextBox 25"/>
            <p:cNvSpPr txBox="1"/>
            <p:nvPr/>
          </p:nvSpPr>
          <p:spPr>
            <a:xfrm>
              <a:off x="0" y="-28575"/>
              <a:ext cx="868200" cy="237867"/>
            </a:xfrm>
            <a:prstGeom prst="rect">
              <a:avLst/>
            </a:prstGeom>
          </p:spPr>
          <p:txBody>
            <a:bodyPr lIns="50800" tIns="50800" rIns="50800" bIns="50800" rtlCol="0" anchor="ctr"/>
            <a:lstStyle/>
            <a:p>
              <a:pPr algn="ctr">
                <a:lnSpc>
                  <a:spcPts val="2595"/>
                </a:lnSpc>
              </a:pPr>
              <a:endParaRPr/>
            </a:p>
          </p:txBody>
        </p:sp>
      </p:grpSp>
      <p:grpSp>
        <p:nvGrpSpPr>
          <p:cNvPr id="26" name="Group 26"/>
          <p:cNvGrpSpPr/>
          <p:nvPr/>
        </p:nvGrpSpPr>
        <p:grpSpPr>
          <a:xfrm>
            <a:off x="12448056" y="5699139"/>
            <a:ext cx="4604490" cy="717312"/>
            <a:chOff x="0" y="0"/>
            <a:chExt cx="1355607" cy="211184"/>
          </a:xfrm>
        </p:grpSpPr>
        <p:sp>
          <p:nvSpPr>
            <p:cNvPr id="27" name="Freeform 27"/>
            <p:cNvSpPr/>
            <p:nvPr/>
          </p:nvSpPr>
          <p:spPr>
            <a:xfrm>
              <a:off x="0" y="0"/>
              <a:ext cx="1355607" cy="211184"/>
            </a:xfrm>
            <a:custGeom>
              <a:avLst/>
              <a:gdLst/>
              <a:ahLst/>
              <a:cxnLst/>
              <a:rect l="l" t="t" r="r" b="b"/>
              <a:pathLst>
                <a:path w="1355607" h="211184">
                  <a:moveTo>
                    <a:pt x="0" y="0"/>
                  </a:moveTo>
                  <a:lnTo>
                    <a:pt x="1355607" y="0"/>
                  </a:lnTo>
                  <a:lnTo>
                    <a:pt x="1355607" y="211184"/>
                  </a:lnTo>
                  <a:lnTo>
                    <a:pt x="0" y="211184"/>
                  </a:lnTo>
                  <a:close/>
                </a:path>
              </a:pathLst>
            </a:custGeom>
            <a:solidFill>
              <a:srgbClr val="CFCFCF"/>
            </a:solidFill>
          </p:spPr>
          <p:txBody>
            <a:bodyPr/>
            <a:lstStyle/>
            <a:p>
              <a:endParaRPr lang="en-PH"/>
            </a:p>
          </p:txBody>
        </p:sp>
        <p:sp>
          <p:nvSpPr>
            <p:cNvPr id="28" name="TextBox 28"/>
            <p:cNvSpPr txBox="1"/>
            <p:nvPr/>
          </p:nvSpPr>
          <p:spPr>
            <a:xfrm>
              <a:off x="0" y="-28575"/>
              <a:ext cx="1355607" cy="239759"/>
            </a:xfrm>
            <a:prstGeom prst="rect">
              <a:avLst/>
            </a:prstGeom>
          </p:spPr>
          <p:txBody>
            <a:bodyPr lIns="50800" tIns="50800" rIns="50800" bIns="50800" rtlCol="0" anchor="ctr"/>
            <a:lstStyle/>
            <a:p>
              <a:pPr algn="ctr">
                <a:lnSpc>
                  <a:spcPts val="2595"/>
                </a:lnSpc>
              </a:pPr>
              <a:endParaRPr/>
            </a:p>
          </p:txBody>
        </p:sp>
      </p:grpSp>
      <p:grpSp>
        <p:nvGrpSpPr>
          <p:cNvPr id="29" name="Group 29"/>
          <p:cNvGrpSpPr/>
          <p:nvPr/>
        </p:nvGrpSpPr>
        <p:grpSpPr>
          <a:xfrm>
            <a:off x="12341099" y="7995031"/>
            <a:ext cx="4609917" cy="717312"/>
            <a:chOff x="0" y="0"/>
            <a:chExt cx="1357205" cy="211184"/>
          </a:xfrm>
        </p:grpSpPr>
        <p:sp>
          <p:nvSpPr>
            <p:cNvPr id="30" name="Freeform 30"/>
            <p:cNvSpPr/>
            <p:nvPr/>
          </p:nvSpPr>
          <p:spPr>
            <a:xfrm>
              <a:off x="0" y="0"/>
              <a:ext cx="1357205" cy="211184"/>
            </a:xfrm>
            <a:custGeom>
              <a:avLst/>
              <a:gdLst/>
              <a:ahLst/>
              <a:cxnLst/>
              <a:rect l="l" t="t" r="r" b="b"/>
              <a:pathLst>
                <a:path w="1357205" h="211184">
                  <a:moveTo>
                    <a:pt x="0" y="0"/>
                  </a:moveTo>
                  <a:lnTo>
                    <a:pt x="1357205" y="0"/>
                  </a:lnTo>
                  <a:lnTo>
                    <a:pt x="1357205" y="211184"/>
                  </a:lnTo>
                  <a:lnTo>
                    <a:pt x="0" y="211184"/>
                  </a:lnTo>
                  <a:close/>
                </a:path>
              </a:pathLst>
            </a:custGeom>
            <a:solidFill>
              <a:srgbClr val="B3B3B3"/>
            </a:solidFill>
          </p:spPr>
          <p:txBody>
            <a:bodyPr/>
            <a:lstStyle/>
            <a:p>
              <a:endParaRPr lang="en-PH"/>
            </a:p>
          </p:txBody>
        </p:sp>
        <p:sp>
          <p:nvSpPr>
            <p:cNvPr id="31" name="TextBox 31"/>
            <p:cNvSpPr txBox="1"/>
            <p:nvPr/>
          </p:nvSpPr>
          <p:spPr>
            <a:xfrm>
              <a:off x="0" y="-28575"/>
              <a:ext cx="1357205" cy="239759"/>
            </a:xfrm>
            <a:prstGeom prst="rect">
              <a:avLst/>
            </a:prstGeom>
          </p:spPr>
          <p:txBody>
            <a:bodyPr lIns="50800" tIns="50800" rIns="50800" bIns="50800" rtlCol="0" anchor="ctr"/>
            <a:lstStyle/>
            <a:p>
              <a:pPr algn="ctr">
                <a:lnSpc>
                  <a:spcPts val="2595"/>
                </a:lnSpc>
              </a:pPr>
              <a:endParaRPr/>
            </a:p>
          </p:txBody>
        </p:sp>
      </p:grpSp>
      <p:sp>
        <p:nvSpPr>
          <p:cNvPr id="32" name="Freeform 32"/>
          <p:cNvSpPr/>
          <p:nvPr/>
        </p:nvSpPr>
        <p:spPr>
          <a:xfrm rot="-5400000">
            <a:off x="9365575" y="5646361"/>
            <a:ext cx="391081" cy="1931262"/>
          </a:xfrm>
          <a:custGeom>
            <a:avLst/>
            <a:gdLst/>
            <a:ahLst/>
            <a:cxnLst/>
            <a:rect l="l" t="t" r="r" b="b"/>
            <a:pathLst>
              <a:path w="391081" h="1931262">
                <a:moveTo>
                  <a:pt x="0" y="0"/>
                </a:moveTo>
                <a:lnTo>
                  <a:pt x="391081" y="0"/>
                </a:lnTo>
                <a:lnTo>
                  <a:pt x="391081" y="1931262"/>
                </a:lnTo>
                <a:lnTo>
                  <a:pt x="0" y="19312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3" name="TextBox 33"/>
          <p:cNvSpPr txBox="1"/>
          <p:nvPr/>
        </p:nvSpPr>
        <p:spPr>
          <a:xfrm>
            <a:off x="402046" y="1530799"/>
            <a:ext cx="4860283" cy="142240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Problems with the original scheme</a:t>
            </a:r>
          </a:p>
        </p:txBody>
      </p:sp>
      <p:grpSp>
        <p:nvGrpSpPr>
          <p:cNvPr id="34" name="Group 34"/>
          <p:cNvGrpSpPr/>
          <p:nvPr/>
        </p:nvGrpSpPr>
        <p:grpSpPr>
          <a:xfrm>
            <a:off x="4284294" y="3225382"/>
            <a:ext cx="4859706" cy="489111"/>
            <a:chOff x="0" y="0"/>
            <a:chExt cx="1450916" cy="146029"/>
          </a:xfrm>
        </p:grpSpPr>
        <p:sp>
          <p:nvSpPr>
            <p:cNvPr id="35" name="Freeform 35"/>
            <p:cNvSpPr/>
            <p:nvPr/>
          </p:nvSpPr>
          <p:spPr>
            <a:xfrm>
              <a:off x="0" y="0"/>
              <a:ext cx="1450916" cy="146029"/>
            </a:xfrm>
            <a:custGeom>
              <a:avLst/>
              <a:gdLst/>
              <a:ahLst/>
              <a:cxnLst/>
              <a:rect l="l" t="t" r="r" b="b"/>
              <a:pathLst>
                <a:path w="1450916" h="146029">
                  <a:moveTo>
                    <a:pt x="73015" y="0"/>
                  </a:moveTo>
                  <a:lnTo>
                    <a:pt x="1377901" y="0"/>
                  </a:lnTo>
                  <a:cubicBezTo>
                    <a:pt x="1397266" y="0"/>
                    <a:pt x="1415837" y="7693"/>
                    <a:pt x="1429530" y="21385"/>
                  </a:cubicBezTo>
                  <a:cubicBezTo>
                    <a:pt x="1443223" y="35078"/>
                    <a:pt x="1450916" y="53650"/>
                    <a:pt x="1450916" y="73015"/>
                  </a:cubicBezTo>
                  <a:lnTo>
                    <a:pt x="1450916" y="73015"/>
                  </a:lnTo>
                  <a:cubicBezTo>
                    <a:pt x="1450916" y="92379"/>
                    <a:pt x="1443223" y="110951"/>
                    <a:pt x="1429530" y="124644"/>
                  </a:cubicBezTo>
                  <a:cubicBezTo>
                    <a:pt x="1415837" y="138337"/>
                    <a:pt x="1397266" y="146029"/>
                    <a:pt x="1377901" y="146029"/>
                  </a:cubicBezTo>
                  <a:lnTo>
                    <a:pt x="73015" y="146029"/>
                  </a:lnTo>
                  <a:cubicBezTo>
                    <a:pt x="53650" y="146029"/>
                    <a:pt x="35078" y="138337"/>
                    <a:pt x="21385" y="124644"/>
                  </a:cubicBezTo>
                  <a:cubicBezTo>
                    <a:pt x="7693" y="110951"/>
                    <a:pt x="0" y="92379"/>
                    <a:pt x="0" y="73015"/>
                  </a:cubicBezTo>
                  <a:lnTo>
                    <a:pt x="0" y="73015"/>
                  </a:lnTo>
                  <a:cubicBezTo>
                    <a:pt x="0" y="53650"/>
                    <a:pt x="7693" y="35078"/>
                    <a:pt x="21385" y="21385"/>
                  </a:cubicBezTo>
                  <a:cubicBezTo>
                    <a:pt x="35078" y="7693"/>
                    <a:pt x="53650" y="0"/>
                    <a:pt x="73015" y="0"/>
                  </a:cubicBezTo>
                  <a:close/>
                </a:path>
              </a:pathLst>
            </a:custGeom>
            <a:solidFill>
              <a:srgbClr val="642EC7"/>
            </a:solidFill>
          </p:spPr>
          <p:txBody>
            <a:bodyPr/>
            <a:lstStyle/>
            <a:p>
              <a:endParaRPr lang="en-PH"/>
            </a:p>
          </p:txBody>
        </p:sp>
        <p:sp>
          <p:nvSpPr>
            <p:cNvPr id="36" name="TextBox 36"/>
            <p:cNvSpPr txBox="1"/>
            <p:nvPr/>
          </p:nvSpPr>
          <p:spPr>
            <a:xfrm>
              <a:off x="0" y="-28575"/>
              <a:ext cx="1450916" cy="174604"/>
            </a:xfrm>
            <a:prstGeom prst="rect">
              <a:avLst/>
            </a:prstGeom>
          </p:spPr>
          <p:txBody>
            <a:bodyPr lIns="50800" tIns="50800" rIns="50800" bIns="50800" rtlCol="0" anchor="ctr"/>
            <a:lstStyle/>
            <a:p>
              <a:pPr algn="ctr">
                <a:lnSpc>
                  <a:spcPts val="2595"/>
                </a:lnSpc>
              </a:pPr>
              <a:endParaRPr/>
            </a:p>
          </p:txBody>
        </p:sp>
      </p:grpSp>
      <p:sp>
        <p:nvSpPr>
          <p:cNvPr id="37" name="TextBox 37"/>
          <p:cNvSpPr txBox="1"/>
          <p:nvPr/>
        </p:nvSpPr>
        <p:spPr>
          <a:xfrm>
            <a:off x="396454" y="3168232"/>
            <a:ext cx="16857254" cy="15811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The issue emerged as </a:t>
            </a:r>
            <a:r>
              <a:rPr lang="en-US" sz="3000">
                <a:solidFill>
                  <a:srgbClr val="FFFFFF"/>
                </a:solidFill>
                <a:latin typeface="Open Sans"/>
                <a:ea typeface="Open Sans"/>
                <a:cs typeface="Open Sans"/>
                <a:sym typeface="Open Sans"/>
              </a:rPr>
              <a:t>local area networks (LANs)</a:t>
            </a:r>
            <a:r>
              <a:rPr lang="en-US" sz="3000">
                <a:solidFill>
                  <a:srgbClr val="000000"/>
                </a:solidFill>
                <a:latin typeface="Open Sans"/>
                <a:ea typeface="Open Sans"/>
                <a:cs typeface="Open Sans"/>
                <a:sym typeface="Open Sans"/>
              </a:rPr>
              <a:t> became widespread. There was a shortage of available Class B network IDs, and if organizations were assigned to Class C, the available number of host IDs became inadequate.</a:t>
            </a:r>
          </a:p>
        </p:txBody>
      </p:sp>
      <p:sp>
        <p:nvSpPr>
          <p:cNvPr id="38" name="TextBox 38"/>
          <p:cNvSpPr txBox="1"/>
          <p:nvPr/>
        </p:nvSpPr>
        <p:spPr>
          <a:xfrm>
            <a:off x="6912669" y="5501857"/>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39" name="TextBox 39"/>
          <p:cNvSpPr txBox="1"/>
          <p:nvPr/>
        </p:nvSpPr>
        <p:spPr>
          <a:xfrm>
            <a:off x="4150457" y="5736288"/>
            <a:ext cx="2597476"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10</a:t>
            </a:r>
          </a:p>
        </p:txBody>
      </p:sp>
      <p:sp>
        <p:nvSpPr>
          <p:cNvPr id="40" name="TextBox 40"/>
          <p:cNvSpPr txBox="1"/>
          <p:nvPr/>
        </p:nvSpPr>
        <p:spPr>
          <a:xfrm>
            <a:off x="7432604" y="5736288"/>
            <a:ext cx="4257024"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14 bits</a:t>
            </a:r>
          </a:p>
        </p:txBody>
      </p:sp>
      <p:sp>
        <p:nvSpPr>
          <p:cNvPr id="41" name="TextBox 41"/>
          <p:cNvSpPr txBox="1"/>
          <p:nvPr/>
        </p:nvSpPr>
        <p:spPr>
          <a:xfrm>
            <a:off x="6805712" y="7797749"/>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42" name="TextBox 42"/>
          <p:cNvSpPr txBox="1"/>
          <p:nvPr/>
        </p:nvSpPr>
        <p:spPr>
          <a:xfrm>
            <a:off x="4043500" y="8032179"/>
            <a:ext cx="2597476"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110</a:t>
            </a:r>
          </a:p>
        </p:txBody>
      </p:sp>
      <p:sp>
        <p:nvSpPr>
          <p:cNvPr id="43" name="TextBox 43"/>
          <p:cNvSpPr txBox="1"/>
          <p:nvPr/>
        </p:nvSpPr>
        <p:spPr>
          <a:xfrm>
            <a:off x="7325647" y="8032179"/>
            <a:ext cx="4262451"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21 bits</a:t>
            </a:r>
          </a:p>
        </p:txBody>
      </p:sp>
      <p:sp>
        <p:nvSpPr>
          <p:cNvPr id="44" name="TextBox 44"/>
          <p:cNvSpPr txBox="1"/>
          <p:nvPr/>
        </p:nvSpPr>
        <p:spPr>
          <a:xfrm>
            <a:off x="1036972" y="5656149"/>
            <a:ext cx="1994510" cy="574768"/>
          </a:xfrm>
          <a:prstGeom prst="rect">
            <a:avLst/>
          </a:prstGeom>
        </p:spPr>
        <p:txBody>
          <a:bodyPr lIns="0" tIns="0" rIns="0" bIns="0" rtlCol="0" anchor="t">
            <a:spAutoFit/>
          </a:bodyPr>
          <a:lstStyle/>
          <a:p>
            <a:pPr algn="ctr">
              <a:lnSpc>
                <a:spcPts val="4763"/>
              </a:lnSpc>
            </a:pPr>
            <a:r>
              <a:rPr lang="en-US" sz="2646">
                <a:solidFill>
                  <a:srgbClr val="FFFFFF"/>
                </a:solidFill>
                <a:latin typeface="Poppins"/>
                <a:ea typeface="Poppins"/>
                <a:cs typeface="Poppins"/>
                <a:sym typeface="Poppins"/>
              </a:rPr>
              <a:t>Class B</a:t>
            </a:r>
          </a:p>
        </p:txBody>
      </p:sp>
      <p:sp>
        <p:nvSpPr>
          <p:cNvPr id="45" name="TextBox 45"/>
          <p:cNvSpPr txBox="1"/>
          <p:nvPr/>
        </p:nvSpPr>
        <p:spPr>
          <a:xfrm>
            <a:off x="952809" y="7935734"/>
            <a:ext cx="1994510" cy="574768"/>
          </a:xfrm>
          <a:prstGeom prst="rect">
            <a:avLst/>
          </a:prstGeom>
        </p:spPr>
        <p:txBody>
          <a:bodyPr lIns="0" tIns="0" rIns="0" bIns="0" rtlCol="0" anchor="t">
            <a:spAutoFit/>
          </a:bodyPr>
          <a:lstStyle/>
          <a:p>
            <a:pPr algn="ctr">
              <a:lnSpc>
                <a:spcPts val="4763"/>
              </a:lnSpc>
            </a:pPr>
            <a:r>
              <a:rPr lang="en-US" sz="2646">
                <a:solidFill>
                  <a:srgbClr val="FFFFFF"/>
                </a:solidFill>
                <a:latin typeface="Poppins"/>
                <a:ea typeface="Poppins"/>
                <a:cs typeface="Poppins"/>
                <a:sym typeface="Poppins"/>
              </a:rPr>
              <a:t>Class C</a:t>
            </a:r>
          </a:p>
        </p:txBody>
      </p:sp>
      <p:sp>
        <p:nvSpPr>
          <p:cNvPr id="46" name="TextBox 46"/>
          <p:cNvSpPr txBox="1"/>
          <p:nvPr/>
        </p:nvSpPr>
        <p:spPr>
          <a:xfrm>
            <a:off x="12061521" y="5518164"/>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47" name="TextBox 47"/>
          <p:cNvSpPr txBox="1"/>
          <p:nvPr/>
        </p:nvSpPr>
        <p:spPr>
          <a:xfrm>
            <a:off x="12581456" y="5752595"/>
            <a:ext cx="4257024"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16 bits</a:t>
            </a:r>
          </a:p>
        </p:txBody>
      </p:sp>
      <p:sp>
        <p:nvSpPr>
          <p:cNvPr id="48" name="TextBox 48"/>
          <p:cNvSpPr txBox="1"/>
          <p:nvPr/>
        </p:nvSpPr>
        <p:spPr>
          <a:xfrm>
            <a:off x="11954564" y="7814056"/>
            <a:ext cx="315610" cy="890134"/>
          </a:xfrm>
          <a:prstGeom prst="rect">
            <a:avLst/>
          </a:prstGeom>
        </p:spPr>
        <p:txBody>
          <a:bodyPr lIns="0" tIns="0" rIns="0" bIns="0" rtlCol="0" anchor="t">
            <a:spAutoFit/>
          </a:bodyPr>
          <a:lstStyle/>
          <a:p>
            <a:pPr algn="ctr">
              <a:lnSpc>
                <a:spcPts val="7453"/>
              </a:lnSpc>
            </a:pPr>
            <a:r>
              <a:rPr lang="en-US" sz="4658">
                <a:solidFill>
                  <a:srgbClr val="000000"/>
                </a:solidFill>
                <a:latin typeface="Open Sans"/>
                <a:ea typeface="Open Sans"/>
                <a:cs typeface="Open Sans"/>
                <a:sym typeface="Open Sans"/>
              </a:rPr>
              <a:t>.</a:t>
            </a:r>
          </a:p>
        </p:txBody>
      </p:sp>
      <p:sp>
        <p:nvSpPr>
          <p:cNvPr id="49" name="TextBox 49"/>
          <p:cNvSpPr txBox="1"/>
          <p:nvPr/>
        </p:nvSpPr>
        <p:spPr>
          <a:xfrm>
            <a:off x="12474499" y="8048486"/>
            <a:ext cx="4262451" cy="513779"/>
          </a:xfrm>
          <a:prstGeom prst="rect">
            <a:avLst/>
          </a:prstGeom>
        </p:spPr>
        <p:txBody>
          <a:bodyPr lIns="0" tIns="0" rIns="0" bIns="0" rtlCol="0" anchor="t">
            <a:spAutoFit/>
          </a:bodyPr>
          <a:lstStyle/>
          <a:p>
            <a:pPr algn="ctr">
              <a:lnSpc>
                <a:spcPts val="4294"/>
              </a:lnSpc>
            </a:pPr>
            <a:r>
              <a:rPr lang="en-US" sz="2683">
                <a:solidFill>
                  <a:srgbClr val="000000"/>
                </a:solidFill>
                <a:latin typeface="Open Sans"/>
                <a:ea typeface="Open Sans"/>
                <a:cs typeface="Open Sans"/>
                <a:sym typeface="Open Sans"/>
              </a:rPr>
              <a:t>8 bits</a:t>
            </a:r>
          </a:p>
        </p:txBody>
      </p:sp>
      <p:sp>
        <p:nvSpPr>
          <p:cNvPr id="50" name="Freeform 50"/>
          <p:cNvSpPr/>
          <p:nvPr/>
        </p:nvSpPr>
        <p:spPr>
          <a:xfrm rot="-5400000">
            <a:off x="14450517" y="7942252"/>
            <a:ext cx="391081" cy="1931262"/>
          </a:xfrm>
          <a:custGeom>
            <a:avLst/>
            <a:gdLst/>
            <a:ahLst/>
            <a:cxnLst/>
            <a:rect l="l" t="t" r="r" b="b"/>
            <a:pathLst>
              <a:path w="391081" h="1931262">
                <a:moveTo>
                  <a:pt x="0" y="0"/>
                </a:moveTo>
                <a:lnTo>
                  <a:pt x="391081" y="0"/>
                </a:lnTo>
                <a:lnTo>
                  <a:pt x="391081" y="1931262"/>
                </a:lnTo>
                <a:lnTo>
                  <a:pt x="0" y="19312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51" name="TextBox 51"/>
          <p:cNvSpPr txBox="1"/>
          <p:nvPr/>
        </p:nvSpPr>
        <p:spPr>
          <a:xfrm>
            <a:off x="8825082" y="6912307"/>
            <a:ext cx="2174181" cy="5143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2   = 16384</a:t>
            </a:r>
          </a:p>
        </p:txBody>
      </p:sp>
      <p:sp>
        <p:nvSpPr>
          <p:cNvPr id="52" name="TextBox 52"/>
          <p:cNvSpPr txBox="1"/>
          <p:nvPr/>
        </p:nvSpPr>
        <p:spPr>
          <a:xfrm>
            <a:off x="13800891" y="9201150"/>
            <a:ext cx="2174181" cy="5143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2  = 256</a:t>
            </a:r>
          </a:p>
        </p:txBody>
      </p:sp>
      <p:sp>
        <p:nvSpPr>
          <p:cNvPr id="53" name="TextBox 53"/>
          <p:cNvSpPr txBox="1"/>
          <p:nvPr/>
        </p:nvSpPr>
        <p:spPr>
          <a:xfrm>
            <a:off x="8984541" y="6889112"/>
            <a:ext cx="318918" cy="308945"/>
          </a:xfrm>
          <a:prstGeom prst="rect">
            <a:avLst/>
          </a:prstGeom>
        </p:spPr>
        <p:txBody>
          <a:bodyPr lIns="0" tIns="0" rIns="0" bIns="0" rtlCol="0" anchor="t">
            <a:spAutoFit/>
          </a:bodyPr>
          <a:lstStyle/>
          <a:p>
            <a:pPr algn="l">
              <a:lnSpc>
                <a:spcPts val="2575"/>
              </a:lnSpc>
            </a:pPr>
            <a:r>
              <a:rPr lang="en-US" sz="1839">
                <a:solidFill>
                  <a:srgbClr val="000000"/>
                </a:solidFill>
                <a:latin typeface="Open Sans"/>
                <a:ea typeface="Open Sans"/>
                <a:cs typeface="Open Sans"/>
                <a:sym typeface="Open Sans"/>
              </a:rPr>
              <a:t>14</a:t>
            </a:r>
          </a:p>
        </p:txBody>
      </p:sp>
      <p:sp>
        <p:nvSpPr>
          <p:cNvPr id="54" name="TextBox 54"/>
          <p:cNvSpPr txBox="1"/>
          <p:nvPr/>
        </p:nvSpPr>
        <p:spPr>
          <a:xfrm>
            <a:off x="13941767" y="9181203"/>
            <a:ext cx="318918" cy="305697"/>
          </a:xfrm>
          <a:prstGeom prst="rect">
            <a:avLst/>
          </a:prstGeom>
        </p:spPr>
        <p:txBody>
          <a:bodyPr lIns="0" tIns="0" rIns="0" bIns="0" rtlCol="0" anchor="t">
            <a:spAutoFit/>
          </a:bodyPr>
          <a:lstStyle/>
          <a:p>
            <a:pPr algn="ctr">
              <a:lnSpc>
                <a:spcPts val="2575"/>
              </a:lnSpc>
            </a:pPr>
            <a:r>
              <a:rPr lang="en-US" sz="1839">
                <a:solidFill>
                  <a:srgbClr val="000000"/>
                </a:solidFill>
                <a:latin typeface="Open Sans"/>
                <a:ea typeface="Open Sans"/>
                <a:cs typeface="Open Sans"/>
                <a:sym typeface="Open Sans"/>
              </a:rPr>
              <a:t>8</a:t>
            </a:r>
          </a:p>
        </p:txBody>
      </p:sp>
      <p:sp>
        <p:nvSpPr>
          <p:cNvPr id="55" name="TextBox 55"/>
          <p:cNvSpPr txBox="1"/>
          <p:nvPr/>
        </p:nvSpPr>
        <p:spPr>
          <a:xfrm>
            <a:off x="690601" y="231111"/>
            <a:ext cx="7956553" cy="436224"/>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402176" y="2627897"/>
            <a:ext cx="8489556" cy="33338"/>
          </a:xfrm>
          <a:prstGeom prst="line">
            <a:avLst/>
          </a:prstGeom>
          <a:ln w="66675" cap="rnd">
            <a:solidFill>
              <a:srgbClr val="FFDE59"/>
            </a:solidFill>
            <a:prstDash val="solid"/>
            <a:headEnd type="none" w="sm" len="sm"/>
            <a:tailEnd type="oval" w="lg" len="lg"/>
          </a:ln>
        </p:spPr>
        <p:txBody>
          <a:bodyPr/>
          <a:lstStyle/>
          <a:p>
            <a:endParaRPr lang="en-PH"/>
          </a:p>
        </p:txBody>
      </p:sp>
      <p:sp>
        <p:nvSpPr>
          <p:cNvPr id="8" name="TextBox 8"/>
          <p:cNvSpPr txBox="1"/>
          <p:nvPr/>
        </p:nvSpPr>
        <p:spPr>
          <a:xfrm>
            <a:off x="402046" y="1877010"/>
            <a:ext cx="10137715"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Classless inter-domain routing</a:t>
            </a:r>
          </a:p>
        </p:txBody>
      </p:sp>
      <p:grpSp>
        <p:nvGrpSpPr>
          <p:cNvPr id="9" name="Group 9"/>
          <p:cNvGrpSpPr/>
          <p:nvPr/>
        </p:nvGrpSpPr>
        <p:grpSpPr>
          <a:xfrm>
            <a:off x="3353944" y="4771022"/>
            <a:ext cx="11864851" cy="2638023"/>
            <a:chOff x="0" y="0"/>
            <a:chExt cx="15819801" cy="3517364"/>
          </a:xfrm>
        </p:grpSpPr>
        <p:grpSp>
          <p:nvGrpSpPr>
            <p:cNvPr id="10" name="Group 10"/>
            <p:cNvGrpSpPr/>
            <p:nvPr/>
          </p:nvGrpSpPr>
          <p:grpSpPr>
            <a:xfrm>
              <a:off x="3251962" y="402924"/>
              <a:ext cx="2756371" cy="689625"/>
              <a:chOff x="0" y="0"/>
              <a:chExt cx="844083" cy="211184"/>
            </a:xfrm>
          </p:grpSpPr>
          <p:sp>
            <p:nvSpPr>
              <p:cNvPr id="11" name="Freeform 11"/>
              <p:cNvSpPr/>
              <p:nvPr/>
            </p:nvSpPr>
            <p:spPr>
              <a:xfrm>
                <a:off x="0" y="0"/>
                <a:ext cx="844083" cy="211184"/>
              </a:xfrm>
              <a:custGeom>
                <a:avLst/>
                <a:gdLst/>
                <a:ahLst/>
                <a:cxnLst/>
                <a:rect l="l" t="t" r="r" b="b"/>
                <a:pathLst>
                  <a:path w="844083" h="211184">
                    <a:moveTo>
                      <a:pt x="0" y="0"/>
                    </a:moveTo>
                    <a:lnTo>
                      <a:pt x="844083" y="0"/>
                    </a:lnTo>
                    <a:lnTo>
                      <a:pt x="844083" y="211184"/>
                    </a:lnTo>
                    <a:lnTo>
                      <a:pt x="0" y="211184"/>
                    </a:lnTo>
                    <a:close/>
                  </a:path>
                </a:pathLst>
              </a:custGeom>
              <a:solidFill>
                <a:srgbClr val="E5EAEB"/>
              </a:solidFill>
            </p:spPr>
            <p:txBody>
              <a:bodyPr/>
              <a:lstStyle/>
              <a:p>
                <a:endParaRPr lang="en-PH"/>
              </a:p>
            </p:txBody>
          </p:sp>
          <p:sp>
            <p:nvSpPr>
              <p:cNvPr id="12" name="TextBox 12"/>
              <p:cNvSpPr txBox="1"/>
              <p:nvPr/>
            </p:nvSpPr>
            <p:spPr>
              <a:xfrm>
                <a:off x="0" y="-28575"/>
                <a:ext cx="844083" cy="239759"/>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6448137" y="402924"/>
              <a:ext cx="4366604" cy="689625"/>
              <a:chOff x="0" y="0"/>
              <a:chExt cx="1337184" cy="211184"/>
            </a:xfrm>
          </p:grpSpPr>
          <p:sp>
            <p:nvSpPr>
              <p:cNvPr id="14" name="Freeform 14"/>
              <p:cNvSpPr/>
              <p:nvPr/>
            </p:nvSpPr>
            <p:spPr>
              <a:xfrm>
                <a:off x="0" y="0"/>
                <a:ext cx="1337184" cy="211184"/>
              </a:xfrm>
              <a:custGeom>
                <a:avLst/>
                <a:gdLst/>
                <a:ahLst/>
                <a:cxnLst/>
                <a:rect l="l" t="t" r="r" b="b"/>
                <a:pathLst>
                  <a:path w="1337184" h="211184">
                    <a:moveTo>
                      <a:pt x="0" y="0"/>
                    </a:moveTo>
                    <a:lnTo>
                      <a:pt x="1337184" y="0"/>
                    </a:lnTo>
                    <a:lnTo>
                      <a:pt x="1337184" y="211184"/>
                    </a:lnTo>
                    <a:lnTo>
                      <a:pt x="0" y="211184"/>
                    </a:lnTo>
                    <a:close/>
                  </a:path>
                </a:pathLst>
              </a:custGeom>
              <a:solidFill>
                <a:srgbClr val="E5EAEB"/>
              </a:solidFill>
            </p:spPr>
            <p:txBody>
              <a:bodyPr/>
              <a:lstStyle/>
              <a:p>
                <a:endParaRPr lang="en-PH"/>
              </a:p>
            </p:txBody>
          </p:sp>
          <p:sp>
            <p:nvSpPr>
              <p:cNvPr id="15" name="TextBox 15"/>
              <p:cNvSpPr txBox="1"/>
              <p:nvPr/>
            </p:nvSpPr>
            <p:spPr>
              <a:xfrm>
                <a:off x="0" y="-28575"/>
                <a:ext cx="1337184" cy="239759"/>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3246744" y="1609624"/>
              <a:ext cx="2756371" cy="689625"/>
              <a:chOff x="0" y="0"/>
              <a:chExt cx="844083" cy="211184"/>
            </a:xfrm>
          </p:grpSpPr>
          <p:sp>
            <p:nvSpPr>
              <p:cNvPr id="17" name="Freeform 17"/>
              <p:cNvSpPr/>
              <p:nvPr/>
            </p:nvSpPr>
            <p:spPr>
              <a:xfrm>
                <a:off x="0" y="0"/>
                <a:ext cx="844083" cy="211184"/>
              </a:xfrm>
              <a:custGeom>
                <a:avLst/>
                <a:gdLst/>
                <a:ahLst/>
                <a:cxnLst/>
                <a:rect l="l" t="t" r="r" b="b"/>
                <a:pathLst>
                  <a:path w="844083" h="211184">
                    <a:moveTo>
                      <a:pt x="0" y="0"/>
                    </a:moveTo>
                    <a:lnTo>
                      <a:pt x="844083" y="0"/>
                    </a:lnTo>
                    <a:lnTo>
                      <a:pt x="844083" y="211184"/>
                    </a:lnTo>
                    <a:lnTo>
                      <a:pt x="0" y="211184"/>
                    </a:lnTo>
                    <a:close/>
                  </a:path>
                </a:pathLst>
              </a:custGeom>
              <a:solidFill>
                <a:srgbClr val="CFCFCF"/>
              </a:solidFill>
            </p:spPr>
            <p:txBody>
              <a:bodyPr/>
              <a:lstStyle/>
              <a:p>
                <a:endParaRPr lang="en-PH"/>
              </a:p>
            </p:txBody>
          </p:sp>
          <p:sp>
            <p:nvSpPr>
              <p:cNvPr id="18" name="TextBox 18"/>
              <p:cNvSpPr txBox="1"/>
              <p:nvPr/>
            </p:nvSpPr>
            <p:spPr>
              <a:xfrm>
                <a:off x="0" y="-28575"/>
                <a:ext cx="844083" cy="239759"/>
              </a:xfrm>
              <a:prstGeom prst="rect">
                <a:avLst/>
              </a:prstGeom>
            </p:spPr>
            <p:txBody>
              <a:bodyPr lIns="50800" tIns="50800" rIns="50800" bIns="50800" rtlCol="0" anchor="ctr"/>
              <a:lstStyle/>
              <a:p>
                <a:pPr algn="ctr">
                  <a:lnSpc>
                    <a:spcPts val="2595"/>
                  </a:lnSpc>
                </a:pPr>
                <a:endParaRPr/>
              </a:p>
            </p:txBody>
          </p:sp>
        </p:grpSp>
        <p:grpSp>
          <p:nvGrpSpPr>
            <p:cNvPr id="19" name="Group 19"/>
            <p:cNvGrpSpPr/>
            <p:nvPr/>
          </p:nvGrpSpPr>
          <p:grpSpPr>
            <a:xfrm>
              <a:off x="6442919" y="1609624"/>
              <a:ext cx="4426765" cy="689625"/>
              <a:chOff x="0" y="0"/>
              <a:chExt cx="1355607" cy="211184"/>
            </a:xfrm>
          </p:grpSpPr>
          <p:sp>
            <p:nvSpPr>
              <p:cNvPr id="20" name="Freeform 20"/>
              <p:cNvSpPr/>
              <p:nvPr/>
            </p:nvSpPr>
            <p:spPr>
              <a:xfrm>
                <a:off x="0" y="0"/>
                <a:ext cx="1355607" cy="211184"/>
              </a:xfrm>
              <a:custGeom>
                <a:avLst/>
                <a:gdLst/>
                <a:ahLst/>
                <a:cxnLst/>
                <a:rect l="l" t="t" r="r" b="b"/>
                <a:pathLst>
                  <a:path w="1355607" h="211184">
                    <a:moveTo>
                      <a:pt x="0" y="0"/>
                    </a:moveTo>
                    <a:lnTo>
                      <a:pt x="1355607" y="0"/>
                    </a:lnTo>
                    <a:lnTo>
                      <a:pt x="1355607" y="211184"/>
                    </a:lnTo>
                    <a:lnTo>
                      <a:pt x="0" y="211184"/>
                    </a:lnTo>
                    <a:close/>
                  </a:path>
                </a:pathLst>
              </a:custGeom>
              <a:solidFill>
                <a:srgbClr val="CFCFCF"/>
              </a:solidFill>
            </p:spPr>
            <p:txBody>
              <a:bodyPr/>
              <a:lstStyle/>
              <a:p>
                <a:endParaRPr lang="en-PH"/>
              </a:p>
            </p:txBody>
          </p:sp>
          <p:sp>
            <p:nvSpPr>
              <p:cNvPr id="21" name="TextBox 21"/>
              <p:cNvSpPr txBox="1"/>
              <p:nvPr/>
            </p:nvSpPr>
            <p:spPr>
              <a:xfrm>
                <a:off x="0" y="-28575"/>
                <a:ext cx="1355607" cy="239759"/>
              </a:xfrm>
              <a:prstGeom prst="rect">
                <a:avLst/>
              </a:prstGeom>
            </p:spPr>
            <p:txBody>
              <a:bodyPr lIns="50800" tIns="50800" rIns="50800" bIns="50800" rtlCol="0" anchor="ctr"/>
              <a:lstStyle/>
              <a:p>
                <a:pPr algn="ctr">
                  <a:lnSpc>
                    <a:spcPts val="2595"/>
                  </a:lnSpc>
                </a:pPr>
                <a:endParaRPr/>
              </a:p>
            </p:txBody>
          </p:sp>
        </p:grpSp>
        <p:grpSp>
          <p:nvGrpSpPr>
            <p:cNvPr id="22" name="Group 22"/>
            <p:cNvGrpSpPr/>
            <p:nvPr/>
          </p:nvGrpSpPr>
          <p:grpSpPr>
            <a:xfrm>
              <a:off x="3241527" y="2812062"/>
              <a:ext cx="2756371" cy="689625"/>
              <a:chOff x="0" y="0"/>
              <a:chExt cx="844083" cy="211184"/>
            </a:xfrm>
          </p:grpSpPr>
          <p:sp>
            <p:nvSpPr>
              <p:cNvPr id="23" name="Freeform 23"/>
              <p:cNvSpPr/>
              <p:nvPr/>
            </p:nvSpPr>
            <p:spPr>
              <a:xfrm>
                <a:off x="0" y="0"/>
                <a:ext cx="844083" cy="211184"/>
              </a:xfrm>
              <a:custGeom>
                <a:avLst/>
                <a:gdLst/>
                <a:ahLst/>
                <a:cxnLst/>
                <a:rect l="l" t="t" r="r" b="b"/>
                <a:pathLst>
                  <a:path w="844083" h="211184">
                    <a:moveTo>
                      <a:pt x="0" y="0"/>
                    </a:moveTo>
                    <a:lnTo>
                      <a:pt x="844083" y="0"/>
                    </a:lnTo>
                    <a:lnTo>
                      <a:pt x="844083" y="211184"/>
                    </a:lnTo>
                    <a:lnTo>
                      <a:pt x="0" y="211184"/>
                    </a:lnTo>
                    <a:close/>
                  </a:path>
                </a:pathLst>
              </a:custGeom>
              <a:solidFill>
                <a:srgbClr val="B3B3B3"/>
              </a:solidFill>
            </p:spPr>
            <p:txBody>
              <a:bodyPr/>
              <a:lstStyle/>
              <a:p>
                <a:endParaRPr lang="en-PH"/>
              </a:p>
            </p:txBody>
          </p:sp>
          <p:sp>
            <p:nvSpPr>
              <p:cNvPr id="24" name="TextBox 24"/>
              <p:cNvSpPr txBox="1"/>
              <p:nvPr/>
            </p:nvSpPr>
            <p:spPr>
              <a:xfrm>
                <a:off x="0" y="-28575"/>
                <a:ext cx="844083" cy="239759"/>
              </a:xfrm>
              <a:prstGeom prst="rect">
                <a:avLst/>
              </a:prstGeom>
            </p:spPr>
            <p:txBody>
              <a:bodyPr lIns="50800" tIns="50800" rIns="50800" bIns="50800" rtlCol="0" anchor="ctr"/>
              <a:lstStyle/>
              <a:p>
                <a:pPr algn="ctr">
                  <a:lnSpc>
                    <a:spcPts val="2595"/>
                  </a:lnSpc>
                </a:pPr>
                <a:endParaRPr/>
              </a:p>
            </p:txBody>
          </p:sp>
        </p:grpSp>
        <p:grpSp>
          <p:nvGrpSpPr>
            <p:cNvPr id="25" name="Group 25"/>
            <p:cNvGrpSpPr/>
            <p:nvPr/>
          </p:nvGrpSpPr>
          <p:grpSpPr>
            <a:xfrm>
              <a:off x="6437702" y="2812062"/>
              <a:ext cx="4431983" cy="689625"/>
              <a:chOff x="0" y="0"/>
              <a:chExt cx="1357205" cy="211184"/>
            </a:xfrm>
          </p:grpSpPr>
          <p:sp>
            <p:nvSpPr>
              <p:cNvPr id="26" name="Freeform 26"/>
              <p:cNvSpPr/>
              <p:nvPr/>
            </p:nvSpPr>
            <p:spPr>
              <a:xfrm>
                <a:off x="0" y="0"/>
                <a:ext cx="1357205" cy="211184"/>
              </a:xfrm>
              <a:custGeom>
                <a:avLst/>
                <a:gdLst/>
                <a:ahLst/>
                <a:cxnLst/>
                <a:rect l="l" t="t" r="r" b="b"/>
                <a:pathLst>
                  <a:path w="1357205" h="211184">
                    <a:moveTo>
                      <a:pt x="0" y="0"/>
                    </a:moveTo>
                    <a:lnTo>
                      <a:pt x="1357205" y="0"/>
                    </a:lnTo>
                    <a:lnTo>
                      <a:pt x="1357205" y="211184"/>
                    </a:lnTo>
                    <a:lnTo>
                      <a:pt x="0" y="211184"/>
                    </a:lnTo>
                    <a:close/>
                  </a:path>
                </a:pathLst>
              </a:custGeom>
              <a:solidFill>
                <a:srgbClr val="B3B3B3"/>
              </a:solidFill>
            </p:spPr>
            <p:txBody>
              <a:bodyPr/>
              <a:lstStyle/>
              <a:p>
                <a:endParaRPr lang="en-PH"/>
              </a:p>
            </p:txBody>
          </p:sp>
          <p:sp>
            <p:nvSpPr>
              <p:cNvPr id="27" name="TextBox 27"/>
              <p:cNvSpPr txBox="1"/>
              <p:nvPr/>
            </p:nvSpPr>
            <p:spPr>
              <a:xfrm>
                <a:off x="0" y="-28575"/>
                <a:ext cx="1357205" cy="239759"/>
              </a:xfrm>
              <a:prstGeom prst="rect">
                <a:avLst/>
              </a:prstGeom>
            </p:spPr>
            <p:txBody>
              <a:bodyPr lIns="50800" tIns="50800" rIns="50800" bIns="50800" rtlCol="0" anchor="ctr"/>
              <a:lstStyle/>
              <a:p>
                <a:pPr algn="ctr">
                  <a:lnSpc>
                    <a:spcPts val="2595"/>
                  </a:lnSpc>
                </a:pPr>
                <a:endParaRPr/>
              </a:p>
            </p:txBody>
          </p:sp>
        </p:grpSp>
        <p:grpSp>
          <p:nvGrpSpPr>
            <p:cNvPr id="28" name="Group 28"/>
            <p:cNvGrpSpPr/>
            <p:nvPr/>
          </p:nvGrpSpPr>
          <p:grpSpPr>
            <a:xfrm>
              <a:off x="16696" y="418601"/>
              <a:ext cx="2795712" cy="673948"/>
              <a:chOff x="0" y="0"/>
              <a:chExt cx="868200" cy="209292"/>
            </a:xfrm>
          </p:grpSpPr>
          <p:sp>
            <p:nvSpPr>
              <p:cNvPr id="29" name="Freeform 29"/>
              <p:cNvSpPr/>
              <p:nvPr/>
            </p:nvSpPr>
            <p:spPr>
              <a:xfrm>
                <a:off x="0" y="0"/>
                <a:ext cx="868200" cy="209292"/>
              </a:xfrm>
              <a:custGeom>
                <a:avLst/>
                <a:gdLst/>
                <a:ahLst/>
                <a:cxnLst/>
                <a:rect l="l" t="t" r="r" b="b"/>
                <a:pathLst>
                  <a:path w="868200" h="209292">
                    <a:moveTo>
                      <a:pt x="104646" y="0"/>
                    </a:moveTo>
                    <a:lnTo>
                      <a:pt x="763554" y="0"/>
                    </a:lnTo>
                    <a:cubicBezTo>
                      <a:pt x="791308" y="0"/>
                      <a:pt x="817925" y="11025"/>
                      <a:pt x="837550" y="30650"/>
                    </a:cubicBezTo>
                    <a:cubicBezTo>
                      <a:pt x="857175" y="50275"/>
                      <a:pt x="868200" y="76892"/>
                      <a:pt x="868200" y="104646"/>
                    </a:cubicBezTo>
                    <a:lnTo>
                      <a:pt x="868200" y="104646"/>
                    </a:lnTo>
                    <a:cubicBezTo>
                      <a:pt x="868200" y="132400"/>
                      <a:pt x="857175" y="159017"/>
                      <a:pt x="837550" y="178642"/>
                    </a:cubicBezTo>
                    <a:cubicBezTo>
                      <a:pt x="817925" y="198267"/>
                      <a:pt x="791308" y="209292"/>
                      <a:pt x="763554" y="209292"/>
                    </a:cubicBezTo>
                    <a:lnTo>
                      <a:pt x="104646" y="209292"/>
                    </a:lnTo>
                    <a:cubicBezTo>
                      <a:pt x="76892" y="209292"/>
                      <a:pt x="50275" y="198267"/>
                      <a:pt x="30650" y="178642"/>
                    </a:cubicBezTo>
                    <a:cubicBezTo>
                      <a:pt x="11025" y="159017"/>
                      <a:pt x="0" y="132400"/>
                      <a:pt x="0" y="104646"/>
                    </a:cubicBezTo>
                    <a:lnTo>
                      <a:pt x="0" y="104646"/>
                    </a:lnTo>
                    <a:cubicBezTo>
                      <a:pt x="0" y="76892"/>
                      <a:pt x="11025" y="50275"/>
                      <a:pt x="30650" y="30650"/>
                    </a:cubicBezTo>
                    <a:cubicBezTo>
                      <a:pt x="50275" y="11025"/>
                      <a:pt x="76892" y="0"/>
                      <a:pt x="104646" y="0"/>
                    </a:cubicBezTo>
                    <a:close/>
                  </a:path>
                </a:pathLst>
              </a:custGeom>
              <a:solidFill>
                <a:srgbClr val="642EC7"/>
              </a:solidFill>
            </p:spPr>
            <p:txBody>
              <a:bodyPr/>
              <a:lstStyle/>
              <a:p>
                <a:endParaRPr lang="en-PH"/>
              </a:p>
            </p:txBody>
          </p:sp>
          <p:sp>
            <p:nvSpPr>
              <p:cNvPr id="30" name="TextBox 30"/>
              <p:cNvSpPr txBox="1"/>
              <p:nvPr/>
            </p:nvSpPr>
            <p:spPr>
              <a:xfrm>
                <a:off x="0" y="-28575"/>
                <a:ext cx="868200" cy="237867"/>
              </a:xfrm>
              <a:prstGeom prst="rect">
                <a:avLst/>
              </a:prstGeom>
            </p:spPr>
            <p:txBody>
              <a:bodyPr lIns="50800" tIns="50800" rIns="50800" bIns="50800" rtlCol="0" anchor="ctr"/>
              <a:lstStyle/>
              <a:p>
                <a:pPr algn="ctr">
                  <a:lnSpc>
                    <a:spcPts val="2595"/>
                  </a:lnSpc>
                </a:pPr>
                <a:endParaRPr/>
              </a:p>
            </p:txBody>
          </p:sp>
        </p:grpSp>
        <p:grpSp>
          <p:nvGrpSpPr>
            <p:cNvPr id="31" name="Group 31"/>
            <p:cNvGrpSpPr/>
            <p:nvPr/>
          </p:nvGrpSpPr>
          <p:grpSpPr>
            <a:xfrm>
              <a:off x="0" y="1609624"/>
              <a:ext cx="2795712" cy="673948"/>
              <a:chOff x="0" y="0"/>
              <a:chExt cx="868200" cy="209292"/>
            </a:xfrm>
          </p:grpSpPr>
          <p:sp>
            <p:nvSpPr>
              <p:cNvPr id="32" name="Freeform 32"/>
              <p:cNvSpPr/>
              <p:nvPr/>
            </p:nvSpPr>
            <p:spPr>
              <a:xfrm>
                <a:off x="0" y="0"/>
                <a:ext cx="868200" cy="209292"/>
              </a:xfrm>
              <a:custGeom>
                <a:avLst/>
                <a:gdLst/>
                <a:ahLst/>
                <a:cxnLst/>
                <a:rect l="l" t="t" r="r" b="b"/>
                <a:pathLst>
                  <a:path w="868200" h="209292">
                    <a:moveTo>
                      <a:pt x="104646" y="0"/>
                    </a:moveTo>
                    <a:lnTo>
                      <a:pt x="763554" y="0"/>
                    </a:lnTo>
                    <a:cubicBezTo>
                      <a:pt x="791308" y="0"/>
                      <a:pt x="817925" y="11025"/>
                      <a:pt x="837550" y="30650"/>
                    </a:cubicBezTo>
                    <a:cubicBezTo>
                      <a:pt x="857175" y="50275"/>
                      <a:pt x="868200" y="76892"/>
                      <a:pt x="868200" y="104646"/>
                    </a:cubicBezTo>
                    <a:lnTo>
                      <a:pt x="868200" y="104646"/>
                    </a:lnTo>
                    <a:cubicBezTo>
                      <a:pt x="868200" y="132400"/>
                      <a:pt x="857175" y="159017"/>
                      <a:pt x="837550" y="178642"/>
                    </a:cubicBezTo>
                    <a:cubicBezTo>
                      <a:pt x="817925" y="198267"/>
                      <a:pt x="791308" y="209292"/>
                      <a:pt x="763554" y="209292"/>
                    </a:cubicBezTo>
                    <a:lnTo>
                      <a:pt x="104646" y="209292"/>
                    </a:lnTo>
                    <a:cubicBezTo>
                      <a:pt x="76892" y="209292"/>
                      <a:pt x="50275" y="198267"/>
                      <a:pt x="30650" y="178642"/>
                    </a:cubicBezTo>
                    <a:cubicBezTo>
                      <a:pt x="11025" y="159017"/>
                      <a:pt x="0" y="132400"/>
                      <a:pt x="0" y="104646"/>
                    </a:cubicBezTo>
                    <a:lnTo>
                      <a:pt x="0" y="104646"/>
                    </a:lnTo>
                    <a:cubicBezTo>
                      <a:pt x="0" y="76892"/>
                      <a:pt x="11025" y="50275"/>
                      <a:pt x="30650" y="30650"/>
                    </a:cubicBezTo>
                    <a:cubicBezTo>
                      <a:pt x="50275" y="11025"/>
                      <a:pt x="76892" y="0"/>
                      <a:pt x="104646" y="0"/>
                    </a:cubicBezTo>
                    <a:close/>
                  </a:path>
                </a:pathLst>
              </a:custGeom>
              <a:solidFill>
                <a:srgbClr val="642EC7"/>
              </a:solidFill>
            </p:spPr>
            <p:txBody>
              <a:bodyPr/>
              <a:lstStyle/>
              <a:p>
                <a:endParaRPr lang="en-PH"/>
              </a:p>
            </p:txBody>
          </p:sp>
          <p:sp>
            <p:nvSpPr>
              <p:cNvPr id="33" name="TextBox 33"/>
              <p:cNvSpPr txBox="1"/>
              <p:nvPr/>
            </p:nvSpPr>
            <p:spPr>
              <a:xfrm>
                <a:off x="0" y="-28575"/>
                <a:ext cx="868200" cy="237867"/>
              </a:xfrm>
              <a:prstGeom prst="rect">
                <a:avLst/>
              </a:prstGeom>
            </p:spPr>
            <p:txBody>
              <a:bodyPr lIns="50800" tIns="50800" rIns="50800" bIns="50800" rtlCol="0" anchor="ctr"/>
              <a:lstStyle/>
              <a:p>
                <a:pPr algn="ctr">
                  <a:lnSpc>
                    <a:spcPts val="2595"/>
                  </a:lnSpc>
                </a:pPr>
                <a:endParaRPr/>
              </a:p>
            </p:txBody>
          </p:sp>
        </p:grpSp>
        <p:grpSp>
          <p:nvGrpSpPr>
            <p:cNvPr id="34" name="Group 34"/>
            <p:cNvGrpSpPr/>
            <p:nvPr/>
          </p:nvGrpSpPr>
          <p:grpSpPr>
            <a:xfrm>
              <a:off x="16696" y="2796384"/>
              <a:ext cx="2795712" cy="673948"/>
              <a:chOff x="0" y="0"/>
              <a:chExt cx="868200" cy="209292"/>
            </a:xfrm>
          </p:grpSpPr>
          <p:sp>
            <p:nvSpPr>
              <p:cNvPr id="35" name="Freeform 35"/>
              <p:cNvSpPr/>
              <p:nvPr/>
            </p:nvSpPr>
            <p:spPr>
              <a:xfrm>
                <a:off x="0" y="0"/>
                <a:ext cx="868200" cy="209292"/>
              </a:xfrm>
              <a:custGeom>
                <a:avLst/>
                <a:gdLst/>
                <a:ahLst/>
                <a:cxnLst/>
                <a:rect l="l" t="t" r="r" b="b"/>
                <a:pathLst>
                  <a:path w="868200" h="209292">
                    <a:moveTo>
                      <a:pt x="104646" y="0"/>
                    </a:moveTo>
                    <a:lnTo>
                      <a:pt x="763554" y="0"/>
                    </a:lnTo>
                    <a:cubicBezTo>
                      <a:pt x="791308" y="0"/>
                      <a:pt x="817925" y="11025"/>
                      <a:pt x="837550" y="30650"/>
                    </a:cubicBezTo>
                    <a:cubicBezTo>
                      <a:pt x="857175" y="50275"/>
                      <a:pt x="868200" y="76892"/>
                      <a:pt x="868200" y="104646"/>
                    </a:cubicBezTo>
                    <a:lnTo>
                      <a:pt x="868200" y="104646"/>
                    </a:lnTo>
                    <a:cubicBezTo>
                      <a:pt x="868200" y="132400"/>
                      <a:pt x="857175" y="159017"/>
                      <a:pt x="837550" y="178642"/>
                    </a:cubicBezTo>
                    <a:cubicBezTo>
                      <a:pt x="817925" y="198267"/>
                      <a:pt x="791308" y="209292"/>
                      <a:pt x="763554" y="209292"/>
                    </a:cubicBezTo>
                    <a:lnTo>
                      <a:pt x="104646" y="209292"/>
                    </a:lnTo>
                    <a:cubicBezTo>
                      <a:pt x="76892" y="209292"/>
                      <a:pt x="50275" y="198267"/>
                      <a:pt x="30650" y="178642"/>
                    </a:cubicBezTo>
                    <a:cubicBezTo>
                      <a:pt x="11025" y="159017"/>
                      <a:pt x="0" y="132400"/>
                      <a:pt x="0" y="104646"/>
                    </a:cubicBezTo>
                    <a:lnTo>
                      <a:pt x="0" y="104646"/>
                    </a:lnTo>
                    <a:cubicBezTo>
                      <a:pt x="0" y="76892"/>
                      <a:pt x="11025" y="50275"/>
                      <a:pt x="30650" y="30650"/>
                    </a:cubicBezTo>
                    <a:cubicBezTo>
                      <a:pt x="50275" y="11025"/>
                      <a:pt x="76892" y="0"/>
                      <a:pt x="104646" y="0"/>
                    </a:cubicBezTo>
                    <a:close/>
                  </a:path>
                </a:pathLst>
              </a:custGeom>
              <a:solidFill>
                <a:srgbClr val="642EC7"/>
              </a:solidFill>
            </p:spPr>
            <p:txBody>
              <a:bodyPr/>
              <a:lstStyle/>
              <a:p>
                <a:endParaRPr lang="en-PH"/>
              </a:p>
            </p:txBody>
          </p:sp>
          <p:sp>
            <p:nvSpPr>
              <p:cNvPr id="36" name="TextBox 36"/>
              <p:cNvSpPr txBox="1"/>
              <p:nvPr/>
            </p:nvSpPr>
            <p:spPr>
              <a:xfrm>
                <a:off x="0" y="-28575"/>
                <a:ext cx="868200" cy="237867"/>
              </a:xfrm>
              <a:prstGeom prst="rect">
                <a:avLst/>
              </a:prstGeom>
            </p:spPr>
            <p:txBody>
              <a:bodyPr lIns="50800" tIns="50800" rIns="50800" bIns="50800" rtlCol="0" anchor="ctr"/>
              <a:lstStyle/>
              <a:p>
                <a:pPr algn="ctr">
                  <a:lnSpc>
                    <a:spcPts val="2595"/>
                  </a:lnSpc>
                </a:pPr>
                <a:endParaRPr/>
              </a:p>
            </p:txBody>
          </p:sp>
        </p:grpSp>
        <p:grpSp>
          <p:nvGrpSpPr>
            <p:cNvPr id="37" name="Group 37"/>
            <p:cNvGrpSpPr/>
            <p:nvPr/>
          </p:nvGrpSpPr>
          <p:grpSpPr>
            <a:xfrm>
              <a:off x="11393035" y="418601"/>
              <a:ext cx="4426765" cy="689625"/>
              <a:chOff x="0" y="0"/>
              <a:chExt cx="1355607" cy="211184"/>
            </a:xfrm>
          </p:grpSpPr>
          <p:sp>
            <p:nvSpPr>
              <p:cNvPr id="38" name="Freeform 38"/>
              <p:cNvSpPr/>
              <p:nvPr/>
            </p:nvSpPr>
            <p:spPr>
              <a:xfrm>
                <a:off x="0" y="0"/>
                <a:ext cx="1355607" cy="211184"/>
              </a:xfrm>
              <a:custGeom>
                <a:avLst/>
                <a:gdLst/>
                <a:ahLst/>
                <a:cxnLst/>
                <a:rect l="l" t="t" r="r" b="b"/>
                <a:pathLst>
                  <a:path w="1355607" h="211184">
                    <a:moveTo>
                      <a:pt x="0" y="0"/>
                    </a:moveTo>
                    <a:lnTo>
                      <a:pt x="1355607" y="0"/>
                    </a:lnTo>
                    <a:lnTo>
                      <a:pt x="1355607" y="211184"/>
                    </a:lnTo>
                    <a:lnTo>
                      <a:pt x="0" y="211184"/>
                    </a:lnTo>
                    <a:close/>
                  </a:path>
                </a:pathLst>
              </a:custGeom>
              <a:solidFill>
                <a:srgbClr val="E5EAEB"/>
              </a:solidFill>
            </p:spPr>
            <p:txBody>
              <a:bodyPr/>
              <a:lstStyle/>
              <a:p>
                <a:endParaRPr lang="en-PH"/>
              </a:p>
            </p:txBody>
          </p:sp>
          <p:sp>
            <p:nvSpPr>
              <p:cNvPr id="39" name="TextBox 39"/>
              <p:cNvSpPr txBox="1"/>
              <p:nvPr/>
            </p:nvSpPr>
            <p:spPr>
              <a:xfrm>
                <a:off x="0" y="-28575"/>
                <a:ext cx="1355607" cy="239759"/>
              </a:xfrm>
              <a:prstGeom prst="rect">
                <a:avLst/>
              </a:prstGeom>
            </p:spPr>
            <p:txBody>
              <a:bodyPr lIns="50800" tIns="50800" rIns="50800" bIns="50800" rtlCol="0" anchor="ctr"/>
              <a:lstStyle/>
              <a:p>
                <a:pPr algn="ctr">
                  <a:lnSpc>
                    <a:spcPts val="2595"/>
                  </a:lnSpc>
                </a:pPr>
                <a:endParaRPr/>
              </a:p>
            </p:txBody>
          </p:sp>
        </p:grpSp>
        <p:grpSp>
          <p:nvGrpSpPr>
            <p:cNvPr id="40" name="Group 40"/>
            <p:cNvGrpSpPr/>
            <p:nvPr/>
          </p:nvGrpSpPr>
          <p:grpSpPr>
            <a:xfrm>
              <a:off x="11393035" y="1625302"/>
              <a:ext cx="4426765" cy="689625"/>
              <a:chOff x="0" y="0"/>
              <a:chExt cx="1355607" cy="211184"/>
            </a:xfrm>
          </p:grpSpPr>
          <p:sp>
            <p:nvSpPr>
              <p:cNvPr id="41" name="Freeform 41"/>
              <p:cNvSpPr/>
              <p:nvPr/>
            </p:nvSpPr>
            <p:spPr>
              <a:xfrm>
                <a:off x="0" y="0"/>
                <a:ext cx="1355607" cy="211184"/>
              </a:xfrm>
              <a:custGeom>
                <a:avLst/>
                <a:gdLst/>
                <a:ahLst/>
                <a:cxnLst/>
                <a:rect l="l" t="t" r="r" b="b"/>
                <a:pathLst>
                  <a:path w="1355607" h="211184">
                    <a:moveTo>
                      <a:pt x="0" y="0"/>
                    </a:moveTo>
                    <a:lnTo>
                      <a:pt x="1355607" y="0"/>
                    </a:lnTo>
                    <a:lnTo>
                      <a:pt x="1355607" y="211184"/>
                    </a:lnTo>
                    <a:lnTo>
                      <a:pt x="0" y="211184"/>
                    </a:lnTo>
                    <a:close/>
                  </a:path>
                </a:pathLst>
              </a:custGeom>
              <a:solidFill>
                <a:srgbClr val="CFCFCF"/>
              </a:solidFill>
            </p:spPr>
            <p:txBody>
              <a:bodyPr/>
              <a:lstStyle/>
              <a:p>
                <a:endParaRPr lang="en-PH"/>
              </a:p>
            </p:txBody>
          </p:sp>
          <p:sp>
            <p:nvSpPr>
              <p:cNvPr id="42" name="TextBox 42"/>
              <p:cNvSpPr txBox="1"/>
              <p:nvPr/>
            </p:nvSpPr>
            <p:spPr>
              <a:xfrm>
                <a:off x="0" y="-28575"/>
                <a:ext cx="1355607" cy="239759"/>
              </a:xfrm>
              <a:prstGeom prst="rect">
                <a:avLst/>
              </a:prstGeom>
            </p:spPr>
            <p:txBody>
              <a:bodyPr lIns="50800" tIns="50800" rIns="50800" bIns="50800" rtlCol="0" anchor="ctr"/>
              <a:lstStyle/>
              <a:p>
                <a:pPr algn="ctr">
                  <a:lnSpc>
                    <a:spcPts val="2595"/>
                  </a:lnSpc>
                </a:pPr>
                <a:endParaRPr/>
              </a:p>
            </p:txBody>
          </p:sp>
        </p:grpSp>
        <p:grpSp>
          <p:nvGrpSpPr>
            <p:cNvPr id="43" name="Group 43"/>
            <p:cNvGrpSpPr/>
            <p:nvPr/>
          </p:nvGrpSpPr>
          <p:grpSpPr>
            <a:xfrm>
              <a:off x="11387818" y="2827739"/>
              <a:ext cx="4431983" cy="689625"/>
              <a:chOff x="0" y="0"/>
              <a:chExt cx="1357205" cy="211184"/>
            </a:xfrm>
          </p:grpSpPr>
          <p:sp>
            <p:nvSpPr>
              <p:cNvPr id="44" name="Freeform 44"/>
              <p:cNvSpPr/>
              <p:nvPr/>
            </p:nvSpPr>
            <p:spPr>
              <a:xfrm>
                <a:off x="0" y="0"/>
                <a:ext cx="1357205" cy="211184"/>
              </a:xfrm>
              <a:custGeom>
                <a:avLst/>
                <a:gdLst/>
                <a:ahLst/>
                <a:cxnLst/>
                <a:rect l="l" t="t" r="r" b="b"/>
                <a:pathLst>
                  <a:path w="1357205" h="211184">
                    <a:moveTo>
                      <a:pt x="0" y="0"/>
                    </a:moveTo>
                    <a:lnTo>
                      <a:pt x="1357205" y="0"/>
                    </a:lnTo>
                    <a:lnTo>
                      <a:pt x="1357205" y="211184"/>
                    </a:lnTo>
                    <a:lnTo>
                      <a:pt x="0" y="211184"/>
                    </a:lnTo>
                    <a:close/>
                  </a:path>
                </a:pathLst>
              </a:custGeom>
              <a:solidFill>
                <a:srgbClr val="B3B3B3"/>
              </a:solidFill>
            </p:spPr>
            <p:txBody>
              <a:bodyPr/>
              <a:lstStyle/>
              <a:p>
                <a:endParaRPr lang="en-PH"/>
              </a:p>
            </p:txBody>
          </p:sp>
          <p:sp>
            <p:nvSpPr>
              <p:cNvPr id="45" name="TextBox 45"/>
              <p:cNvSpPr txBox="1"/>
              <p:nvPr/>
            </p:nvSpPr>
            <p:spPr>
              <a:xfrm>
                <a:off x="0" y="-28575"/>
                <a:ext cx="1357205" cy="239759"/>
              </a:xfrm>
              <a:prstGeom prst="rect">
                <a:avLst/>
              </a:prstGeom>
            </p:spPr>
            <p:txBody>
              <a:bodyPr lIns="50800" tIns="50800" rIns="50800" bIns="50800" rtlCol="0" anchor="ctr"/>
              <a:lstStyle/>
              <a:p>
                <a:pPr algn="ctr">
                  <a:lnSpc>
                    <a:spcPts val="2595"/>
                  </a:lnSpc>
                </a:pPr>
                <a:endParaRPr/>
              </a:p>
            </p:txBody>
          </p:sp>
        </p:grpSp>
        <p:sp>
          <p:nvSpPr>
            <p:cNvPr id="46" name="TextBox 46"/>
            <p:cNvSpPr txBox="1"/>
            <p:nvPr/>
          </p:nvSpPr>
          <p:spPr>
            <a:xfrm>
              <a:off x="6076521" y="269574"/>
              <a:ext cx="303428" cy="815137"/>
            </a:xfrm>
            <a:prstGeom prst="rect">
              <a:avLst/>
            </a:prstGeom>
          </p:spPr>
          <p:txBody>
            <a:bodyPr lIns="0" tIns="0" rIns="0" bIns="0" rtlCol="0" anchor="t">
              <a:spAutoFit/>
            </a:bodyPr>
            <a:lstStyle/>
            <a:p>
              <a:pPr algn="ctr">
                <a:lnSpc>
                  <a:spcPts val="5374"/>
                </a:lnSpc>
              </a:pPr>
              <a:r>
                <a:rPr lang="en-US" sz="3359">
                  <a:solidFill>
                    <a:srgbClr val="000000"/>
                  </a:solidFill>
                  <a:latin typeface="Open Sans"/>
                  <a:ea typeface="Open Sans"/>
                  <a:cs typeface="Open Sans"/>
                  <a:sym typeface="Open Sans"/>
                </a:rPr>
                <a:t>.</a:t>
              </a:r>
            </a:p>
          </p:txBody>
        </p:sp>
        <p:sp>
          <p:nvSpPr>
            <p:cNvPr id="47" name="TextBox 47"/>
            <p:cNvSpPr txBox="1"/>
            <p:nvPr/>
          </p:nvSpPr>
          <p:spPr>
            <a:xfrm>
              <a:off x="3420925" y="478847"/>
              <a:ext cx="2497219" cy="469417"/>
            </a:xfrm>
            <a:prstGeom prst="rect">
              <a:avLst/>
            </a:prstGeom>
          </p:spPr>
          <p:txBody>
            <a:bodyPr lIns="0" tIns="0" rIns="0" bIns="0" rtlCol="0" anchor="t">
              <a:spAutoFit/>
            </a:bodyPr>
            <a:lstStyle/>
            <a:p>
              <a:pPr algn="ctr">
                <a:lnSpc>
                  <a:spcPts val="3096"/>
                </a:lnSpc>
              </a:pPr>
              <a:r>
                <a:rPr lang="en-US" sz="1935">
                  <a:solidFill>
                    <a:srgbClr val="000000"/>
                  </a:solidFill>
                  <a:latin typeface="Open Sans"/>
                  <a:ea typeface="Open Sans"/>
                  <a:cs typeface="Open Sans"/>
                  <a:sym typeface="Open Sans"/>
                </a:rPr>
                <a:t>0</a:t>
              </a:r>
            </a:p>
          </p:txBody>
        </p:sp>
        <p:sp>
          <p:nvSpPr>
            <p:cNvPr id="48" name="TextBox 48"/>
            <p:cNvSpPr txBox="1"/>
            <p:nvPr/>
          </p:nvSpPr>
          <p:spPr>
            <a:xfrm>
              <a:off x="7314211" y="471008"/>
              <a:ext cx="2678964" cy="469417"/>
            </a:xfrm>
            <a:prstGeom prst="rect">
              <a:avLst/>
            </a:prstGeom>
          </p:spPr>
          <p:txBody>
            <a:bodyPr lIns="0" tIns="0" rIns="0" bIns="0" rtlCol="0" anchor="t">
              <a:spAutoFit/>
            </a:bodyPr>
            <a:lstStyle/>
            <a:p>
              <a:pPr algn="ctr">
                <a:lnSpc>
                  <a:spcPts val="3096"/>
                </a:lnSpc>
              </a:pPr>
              <a:r>
                <a:rPr lang="en-US" sz="1935">
                  <a:solidFill>
                    <a:srgbClr val="000000"/>
                  </a:solidFill>
                  <a:latin typeface="Open Sans"/>
                  <a:ea typeface="Open Sans"/>
                  <a:cs typeface="Open Sans"/>
                  <a:sym typeface="Open Sans"/>
                </a:rPr>
                <a:t>7 bits</a:t>
              </a:r>
            </a:p>
          </p:txBody>
        </p:sp>
        <p:sp>
          <p:nvSpPr>
            <p:cNvPr id="49" name="TextBox 49"/>
            <p:cNvSpPr txBox="1"/>
            <p:nvPr/>
          </p:nvSpPr>
          <p:spPr>
            <a:xfrm>
              <a:off x="6071303" y="1476274"/>
              <a:ext cx="303428" cy="815137"/>
            </a:xfrm>
            <a:prstGeom prst="rect">
              <a:avLst/>
            </a:prstGeom>
          </p:spPr>
          <p:txBody>
            <a:bodyPr lIns="0" tIns="0" rIns="0" bIns="0" rtlCol="0" anchor="t">
              <a:spAutoFit/>
            </a:bodyPr>
            <a:lstStyle/>
            <a:p>
              <a:pPr algn="ctr">
                <a:lnSpc>
                  <a:spcPts val="5374"/>
                </a:lnSpc>
              </a:pPr>
              <a:r>
                <a:rPr lang="en-US" sz="3359">
                  <a:solidFill>
                    <a:srgbClr val="000000"/>
                  </a:solidFill>
                  <a:latin typeface="Open Sans"/>
                  <a:ea typeface="Open Sans"/>
                  <a:cs typeface="Open Sans"/>
                  <a:sym typeface="Open Sans"/>
                </a:rPr>
                <a:t>.</a:t>
              </a:r>
            </a:p>
          </p:txBody>
        </p:sp>
        <p:sp>
          <p:nvSpPr>
            <p:cNvPr id="50" name="TextBox 50"/>
            <p:cNvSpPr txBox="1"/>
            <p:nvPr/>
          </p:nvSpPr>
          <p:spPr>
            <a:xfrm>
              <a:off x="3415708" y="1685548"/>
              <a:ext cx="2497219" cy="469417"/>
            </a:xfrm>
            <a:prstGeom prst="rect">
              <a:avLst/>
            </a:prstGeom>
          </p:spPr>
          <p:txBody>
            <a:bodyPr lIns="0" tIns="0" rIns="0" bIns="0" rtlCol="0" anchor="t">
              <a:spAutoFit/>
            </a:bodyPr>
            <a:lstStyle/>
            <a:p>
              <a:pPr algn="ctr">
                <a:lnSpc>
                  <a:spcPts val="3096"/>
                </a:lnSpc>
              </a:pPr>
              <a:r>
                <a:rPr lang="en-US" sz="1935">
                  <a:solidFill>
                    <a:srgbClr val="000000"/>
                  </a:solidFill>
                  <a:latin typeface="Open Sans"/>
                  <a:ea typeface="Open Sans"/>
                  <a:cs typeface="Open Sans"/>
                  <a:sym typeface="Open Sans"/>
                </a:rPr>
                <a:t>10</a:t>
              </a:r>
            </a:p>
          </p:txBody>
        </p:sp>
        <p:sp>
          <p:nvSpPr>
            <p:cNvPr id="51" name="TextBox 51"/>
            <p:cNvSpPr txBox="1"/>
            <p:nvPr/>
          </p:nvSpPr>
          <p:spPr>
            <a:xfrm>
              <a:off x="6571169" y="1685548"/>
              <a:ext cx="4092711" cy="469417"/>
            </a:xfrm>
            <a:prstGeom prst="rect">
              <a:avLst/>
            </a:prstGeom>
          </p:spPr>
          <p:txBody>
            <a:bodyPr lIns="0" tIns="0" rIns="0" bIns="0" rtlCol="0" anchor="t">
              <a:spAutoFit/>
            </a:bodyPr>
            <a:lstStyle/>
            <a:p>
              <a:pPr algn="ctr">
                <a:lnSpc>
                  <a:spcPts val="3096"/>
                </a:lnSpc>
              </a:pPr>
              <a:r>
                <a:rPr lang="en-US" sz="1935">
                  <a:solidFill>
                    <a:srgbClr val="000000"/>
                  </a:solidFill>
                  <a:latin typeface="Open Sans"/>
                  <a:ea typeface="Open Sans"/>
                  <a:cs typeface="Open Sans"/>
                  <a:sym typeface="Open Sans"/>
                </a:rPr>
                <a:t>14 bits</a:t>
              </a:r>
            </a:p>
          </p:txBody>
        </p:sp>
        <p:sp>
          <p:nvSpPr>
            <p:cNvPr id="52" name="TextBox 52"/>
            <p:cNvSpPr txBox="1"/>
            <p:nvPr/>
          </p:nvSpPr>
          <p:spPr>
            <a:xfrm>
              <a:off x="6066086" y="2678712"/>
              <a:ext cx="303428" cy="815137"/>
            </a:xfrm>
            <a:prstGeom prst="rect">
              <a:avLst/>
            </a:prstGeom>
          </p:spPr>
          <p:txBody>
            <a:bodyPr lIns="0" tIns="0" rIns="0" bIns="0" rtlCol="0" anchor="t">
              <a:spAutoFit/>
            </a:bodyPr>
            <a:lstStyle/>
            <a:p>
              <a:pPr algn="ctr">
                <a:lnSpc>
                  <a:spcPts val="5374"/>
                </a:lnSpc>
              </a:pPr>
              <a:r>
                <a:rPr lang="en-US" sz="3359">
                  <a:solidFill>
                    <a:srgbClr val="000000"/>
                  </a:solidFill>
                  <a:latin typeface="Open Sans"/>
                  <a:ea typeface="Open Sans"/>
                  <a:cs typeface="Open Sans"/>
                  <a:sym typeface="Open Sans"/>
                </a:rPr>
                <a:t>.</a:t>
              </a:r>
            </a:p>
          </p:txBody>
        </p:sp>
        <p:sp>
          <p:nvSpPr>
            <p:cNvPr id="53" name="TextBox 53"/>
            <p:cNvSpPr txBox="1"/>
            <p:nvPr/>
          </p:nvSpPr>
          <p:spPr>
            <a:xfrm>
              <a:off x="3410490" y="2887985"/>
              <a:ext cx="2497219" cy="469417"/>
            </a:xfrm>
            <a:prstGeom prst="rect">
              <a:avLst/>
            </a:prstGeom>
          </p:spPr>
          <p:txBody>
            <a:bodyPr lIns="0" tIns="0" rIns="0" bIns="0" rtlCol="0" anchor="t">
              <a:spAutoFit/>
            </a:bodyPr>
            <a:lstStyle/>
            <a:p>
              <a:pPr algn="ctr">
                <a:lnSpc>
                  <a:spcPts val="3096"/>
                </a:lnSpc>
              </a:pPr>
              <a:r>
                <a:rPr lang="en-US" sz="1935">
                  <a:solidFill>
                    <a:srgbClr val="000000"/>
                  </a:solidFill>
                  <a:latin typeface="Open Sans"/>
                  <a:ea typeface="Open Sans"/>
                  <a:cs typeface="Open Sans"/>
                  <a:sym typeface="Open Sans"/>
                </a:rPr>
                <a:t>110</a:t>
              </a:r>
            </a:p>
          </p:txBody>
        </p:sp>
        <p:sp>
          <p:nvSpPr>
            <p:cNvPr id="54" name="TextBox 54"/>
            <p:cNvSpPr txBox="1"/>
            <p:nvPr/>
          </p:nvSpPr>
          <p:spPr>
            <a:xfrm>
              <a:off x="6565952" y="2887985"/>
              <a:ext cx="4097928" cy="469417"/>
            </a:xfrm>
            <a:prstGeom prst="rect">
              <a:avLst/>
            </a:prstGeom>
          </p:spPr>
          <p:txBody>
            <a:bodyPr lIns="0" tIns="0" rIns="0" bIns="0" rtlCol="0" anchor="t">
              <a:spAutoFit/>
            </a:bodyPr>
            <a:lstStyle/>
            <a:p>
              <a:pPr algn="ctr">
                <a:lnSpc>
                  <a:spcPts val="3096"/>
                </a:lnSpc>
              </a:pPr>
              <a:r>
                <a:rPr lang="en-US" sz="1935">
                  <a:solidFill>
                    <a:srgbClr val="000000"/>
                  </a:solidFill>
                  <a:latin typeface="Open Sans"/>
                  <a:ea typeface="Open Sans"/>
                  <a:cs typeface="Open Sans"/>
                  <a:sym typeface="Open Sans"/>
                </a:rPr>
                <a:t>21 bits</a:t>
              </a:r>
            </a:p>
          </p:txBody>
        </p:sp>
        <p:sp>
          <p:nvSpPr>
            <p:cNvPr id="55" name="TextBox 55"/>
            <p:cNvSpPr txBox="1"/>
            <p:nvPr/>
          </p:nvSpPr>
          <p:spPr>
            <a:xfrm>
              <a:off x="439093" y="433955"/>
              <a:ext cx="1917526" cy="511576"/>
            </a:xfrm>
            <a:prstGeom prst="rect">
              <a:avLst/>
            </a:prstGeom>
          </p:spPr>
          <p:txBody>
            <a:bodyPr lIns="0" tIns="0" rIns="0" bIns="0" rtlCol="0" anchor="t">
              <a:spAutoFit/>
            </a:bodyPr>
            <a:lstStyle/>
            <a:p>
              <a:pPr algn="ctr">
                <a:lnSpc>
                  <a:spcPts val="3434"/>
                </a:lnSpc>
              </a:pPr>
              <a:r>
                <a:rPr lang="en-US" sz="1908">
                  <a:solidFill>
                    <a:srgbClr val="FFFFFF"/>
                  </a:solidFill>
                  <a:latin typeface="Poppins"/>
                  <a:ea typeface="Poppins"/>
                  <a:cs typeface="Poppins"/>
                  <a:sym typeface="Poppins"/>
                </a:rPr>
                <a:t>Class A</a:t>
              </a:r>
            </a:p>
          </p:txBody>
        </p:sp>
        <p:sp>
          <p:nvSpPr>
            <p:cNvPr id="56" name="TextBox 56"/>
            <p:cNvSpPr txBox="1"/>
            <p:nvPr/>
          </p:nvSpPr>
          <p:spPr>
            <a:xfrm>
              <a:off x="422397" y="1624979"/>
              <a:ext cx="1917526" cy="511576"/>
            </a:xfrm>
            <a:prstGeom prst="rect">
              <a:avLst/>
            </a:prstGeom>
          </p:spPr>
          <p:txBody>
            <a:bodyPr lIns="0" tIns="0" rIns="0" bIns="0" rtlCol="0" anchor="t">
              <a:spAutoFit/>
            </a:bodyPr>
            <a:lstStyle/>
            <a:p>
              <a:pPr algn="ctr">
                <a:lnSpc>
                  <a:spcPts val="3434"/>
                </a:lnSpc>
              </a:pPr>
              <a:r>
                <a:rPr lang="en-US" sz="1908">
                  <a:solidFill>
                    <a:srgbClr val="FFFFFF"/>
                  </a:solidFill>
                  <a:latin typeface="Poppins"/>
                  <a:ea typeface="Poppins"/>
                  <a:cs typeface="Poppins"/>
                  <a:sym typeface="Poppins"/>
                </a:rPr>
                <a:t>Class B</a:t>
              </a:r>
            </a:p>
          </p:txBody>
        </p:sp>
        <p:sp>
          <p:nvSpPr>
            <p:cNvPr id="57" name="TextBox 57"/>
            <p:cNvSpPr txBox="1"/>
            <p:nvPr/>
          </p:nvSpPr>
          <p:spPr>
            <a:xfrm>
              <a:off x="439093" y="2811738"/>
              <a:ext cx="1917526" cy="511576"/>
            </a:xfrm>
            <a:prstGeom prst="rect">
              <a:avLst/>
            </a:prstGeom>
          </p:spPr>
          <p:txBody>
            <a:bodyPr lIns="0" tIns="0" rIns="0" bIns="0" rtlCol="0" anchor="t">
              <a:spAutoFit/>
            </a:bodyPr>
            <a:lstStyle/>
            <a:p>
              <a:pPr algn="ctr">
                <a:lnSpc>
                  <a:spcPts val="3434"/>
                </a:lnSpc>
              </a:pPr>
              <a:r>
                <a:rPr lang="en-US" sz="1908">
                  <a:solidFill>
                    <a:srgbClr val="FFFFFF"/>
                  </a:solidFill>
                  <a:latin typeface="Poppins"/>
                  <a:ea typeface="Poppins"/>
                  <a:cs typeface="Poppins"/>
                  <a:sym typeface="Poppins"/>
                </a:rPr>
                <a:t>Class C</a:t>
              </a:r>
            </a:p>
          </p:txBody>
        </p:sp>
        <p:sp>
          <p:nvSpPr>
            <p:cNvPr id="58" name="TextBox 58"/>
            <p:cNvSpPr txBox="1"/>
            <p:nvPr/>
          </p:nvSpPr>
          <p:spPr>
            <a:xfrm>
              <a:off x="11016202" y="293090"/>
              <a:ext cx="303428" cy="815137"/>
            </a:xfrm>
            <a:prstGeom prst="rect">
              <a:avLst/>
            </a:prstGeom>
          </p:spPr>
          <p:txBody>
            <a:bodyPr lIns="0" tIns="0" rIns="0" bIns="0" rtlCol="0" anchor="t">
              <a:spAutoFit/>
            </a:bodyPr>
            <a:lstStyle/>
            <a:p>
              <a:pPr algn="ctr">
                <a:lnSpc>
                  <a:spcPts val="5374"/>
                </a:lnSpc>
              </a:pPr>
              <a:r>
                <a:rPr lang="en-US" sz="3359">
                  <a:solidFill>
                    <a:srgbClr val="000000"/>
                  </a:solidFill>
                  <a:latin typeface="Open Sans"/>
                  <a:ea typeface="Open Sans"/>
                  <a:cs typeface="Open Sans"/>
                  <a:sym typeface="Open Sans"/>
                </a:rPr>
                <a:t>.</a:t>
              </a:r>
            </a:p>
          </p:txBody>
        </p:sp>
        <p:sp>
          <p:nvSpPr>
            <p:cNvPr id="59" name="TextBox 59"/>
            <p:cNvSpPr txBox="1"/>
            <p:nvPr/>
          </p:nvSpPr>
          <p:spPr>
            <a:xfrm>
              <a:off x="11521286" y="494524"/>
              <a:ext cx="4092711" cy="469417"/>
            </a:xfrm>
            <a:prstGeom prst="rect">
              <a:avLst/>
            </a:prstGeom>
          </p:spPr>
          <p:txBody>
            <a:bodyPr lIns="0" tIns="0" rIns="0" bIns="0" rtlCol="0" anchor="t">
              <a:spAutoFit/>
            </a:bodyPr>
            <a:lstStyle/>
            <a:p>
              <a:pPr algn="ctr">
                <a:lnSpc>
                  <a:spcPts val="3096"/>
                </a:lnSpc>
              </a:pPr>
              <a:r>
                <a:rPr lang="en-US" sz="1935">
                  <a:solidFill>
                    <a:srgbClr val="000000"/>
                  </a:solidFill>
                  <a:latin typeface="Open Sans"/>
                  <a:ea typeface="Open Sans"/>
                  <a:cs typeface="Open Sans"/>
                  <a:sym typeface="Open Sans"/>
                </a:rPr>
                <a:t>24 bits</a:t>
              </a:r>
            </a:p>
          </p:txBody>
        </p:sp>
        <p:sp>
          <p:nvSpPr>
            <p:cNvPr id="60" name="TextBox 60"/>
            <p:cNvSpPr txBox="1"/>
            <p:nvPr/>
          </p:nvSpPr>
          <p:spPr>
            <a:xfrm>
              <a:off x="11021420" y="1491952"/>
              <a:ext cx="303428" cy="815137"/>
            </a:xfrm>
            <a:prstGeom prst="rect">
              <a:avLst/>
            </a:prstGeom>
          </p:spPr>
          <p:txBody>
            <a:bodyPr lIns="0" tIns="0" rIns="0" bIns="0" rtlCol="0" anchor="t">
              <a:spAutoFit/>
            </a:bodyPr>
            <a:lstStyle/>
            <a:p>
              <a:pPr algn="ctr">
                <a:lnSpc>
                  <a:spcPts val="5374"/>
                </a:lnSpc>
              </a:pPr>
              <a:r>
                <a:rPr lang="en-US" sz="3359">
                  <a:solidFill>
                    <a:srgbClr val="000000"/>
                  </a:solidFill>
                  <a:latin typeface="Open Sans"/>
                  <a:ea typeface="Open Sans"/>
                  <a:cs typeface="Open Sans"/>
                  <a:sym typeface="Open Sans"/>
                </a:rPr>
                <a:t>.</a:t>
              </a:r>
            </a:p>
          </p:txBody>
        </p:sp>
        <p:sp>
          <p:nvSpPr>
            <p:cNvPr id="61" name="TextBox 61"/>
            <p:cNvSpPr txBox="1"/>
            <p:nvPr/>
          </p:nvSpPr>
          <p:spPr>
            <a:xfrm>
              <a:off x="11521286" y="1701225"/>
              <a:ext cx="4092711" cy="469417"/>
            </a:xfrm>
            <a:prstGeom prst="rect">
              <a:avLst/>
            </a:prstGeom>
          </p:spPr>
          <p:txBody>
            <a:bodyPr lIns="0" tIns="0" rIns="0" bIns="0" rtlCol="0" anchor="t">
              <a:spAutoFit/>
            </a:bodyPr>
            <a:lstStyle/>
            <a:p>
              <a:pPr algn="ctr">
                <a:lnSpc>
                  <a:spcPts val="3096"/>
                </a:lnSpc>
              </a:pPr>
              <a:r>
                <a:rPr lang="en-US" sz="1935">
                  <a:solidFill>
                    <a:srgbClr val="000000"/>
                  </a:solidFill>
                  <a:latin typeface="Open Sans"/>
                  <a:ea typeface="Open Sans"/>
                  <a:cs typeface="Open Sans"/>
                  <a:sym typeface="Open Sans"/>
                </a:rPr>
                <a:t>16 bits</a:t>
              </a:r>
            </a:p>
          </p:txBody>
        </p:sp>
        <p:sp>
          <p:nvSpPr>
            <p:cNvPr id="62" name="TextBox 62"/>
            <p:cNvSpPr txBox="1"/>
            <p:nvPr/>
          </p:nvSpPr>
          <p:spPr>
            <a:xfrm>
              <a:off x="11016202" y="2694389"/>
              <a:ext cx="303428" cy="815137"/>
            </a:xfrm>
            <a:prstGeom prst="rect">
              <a:avLst/>
            </a:prstGeom>
          </p:spPr>
          <p:txBody>
            <a:bodyPr lIns="0" tIns="0" rIns="0" bIns="0" rtlCol="0" anchor="t">
              <a:spAutoFit/>
            </a:bodyPr>
            <a:lstStyle/>
            <a:p>
              <a:pPr algn="ctr">
                <a:lnSpc>
                  <a:spcPts val="5374"/>
                </a:lnSpc>
              </a:pPr>
              <a:r>
                <a:rPr lang="en-US" sz="3359">
                  <a:solidFill>
                    <a:srgbClr val="000000"/>
                  </a:solidFill>
                  <a:latin typeface="Open Sans"/>
                  <a:ea typeface="Open Sans"/>
                  <a:cs typeface="Open Sans"/>
                  <a:sym typeface="Open Sans"/>
                </a:rPr>
                <a:t>.</a:t>
              </a:r>
            </a:p>
          </p:txBody>
        </p:sp>
        <p:sp>
          <p:nvSpPr>
            <p:cNvPr id="63" name="TextBox 63"/>
            <p:cNvSpPr txBox="1"/>
            <p:nvPr/>
          </p:nvSpPr>
          <p:spPr>
            <a:xfrm>
              <a:off x="11516068" y="2903662"/>
              <a:ext cx="4097928" cy="469417"/>
            </a:xfrm>
            <a:prstGeom prst="rect">
              <a:avLst/>
            </a:prstGeom>
          </p:spPr>
          <p:txBody>
            <a:bodyPr lIns="0" tIns="0" rIns="0" bIns="0" rtlCol="0" anchor="t">
              <a:spAutoFit/>
            </a:bodyPr>
            <a:lstStyle/>
            <a:p>
              <a:pPr algn="ctr">
                <a:lnSpc>
                  <a:spcPts val="3096"/>
                </a:lnSpc>
              </a:pPr>
              <a:r>
                <a:rPr lang="en-US" sz="1935">
                  <a:solidFill>
                    <a:srgbClr val="000000"/>
                  </a:solidFill>
                  <a:latin typeface="Open Sans"/>
                  <a:ea typeface="Open Sans"/>
                  <a:cs typeface="Open Sans"/>
                  <a:sym typeface="Open Sans"/>
                </a:rPr>
                <a:t>8 bits</a:t>
              </a:r>
            </a:p>
          </p:txBody>
        </p:sp>
        <p:sp>
          <p:nvSpPr>
            <p:cNvPr id="64" name="TextBox 64"/>
            <p:cNvSpPr txBox="1"/>
            <p:nvPr/>
          </p:nvSpPr>
          <p:spPr>
            <a:xfrm>
              <a:off x="3700337" y="-123825"/>
              <a:ext cx="1917526" cy="506863"/>
            </a:xfrm>
            <a:prstGeom prst="rect">
              <a:avLst/>
            </a:prstGeom>
          </p:spPr>
          <p:txBody>
            <a:bodyPr lIns="0" tIns="0" rIns="0" bIns="0" rtlCol="0" anchor="t">
              <a:spAutoFit/>
            </a:bodyPr>
            <a:lstStyle/>
            <a:p>
              <a:pPr algn="ctr">
                <a:lnSpc>
                  <a:spcPts val="3434"/>
                </a:lnSpc>
              </a:pPr>
              <a:r>
                <a:rPr lang="en-US" sz="1908">
                  <a:solidFill>
                    <a:srgbClr val="FF1495"/>
                  </a:solidFill>
                  <a:latin typeface="Poppins"/>
                  <a:ea typeface="Poppins"/>
                  <a:cs typeface="Poppins"/>
                  <a:sym typeface="Poppins"/>
                </a:rPr>
                <a:t>Identifier</a:t>
              </a:r>
            </a:p>
          </p:txBody>
        </p:sp>
        <p:sp>
          <p:nvSpPr>
            <p:cNvPr id="65" name="TextBox 65"/>
            <p:cNvSpPr txBox="1"/>
            <p:nvPr/>
          </p:nvSpPr>
          <p:spPr>
            <a:xfrm>
              <a:off x="7658762" y="-113882"/>
              <a:ext cx="1917526" cy="506863"/>
            </a:xfrm>
            <a:prstGeom prst="rect">
              <a:avLst/>
            </a:prstGeom>
          </p:spPr>
          <p:txBody>
            <a:bodyPr lIns="0" tIns="0" rIns="0" bIns="0" rtlCol="0" anchor="t">
              <a:spAutoFit/>
            </a:bodyPr>
            <a:lstStyle/>
            <a:p>
              <a:pPr algn="ctr">
                <a:lnSpc>
                  <a:spcPts val="3434"/>
                </a:lnSpc>
              </a:pPr>
              <a:r>
                <a:rPr lang="en-US" sz="1908">
                  <a:solidFill>
                    <a:srgbClr val="FF1495"/>
                  </a:solidFill>
                  <a:latin typeface="Poppins"/>
                  <a:ea typeface="Poppins"/>
                  <a:cs typeface="Poppins"/>
                  <a:sym typeface="Poppins"/>
                </a:rPr>
                <a:t>netID</a:t>
              </a:r>
            </a:p>
          </p:txBody>
        </p:sp>
        <p:sp>
          <p:nvSpPr>
            <p:cNvPr id="66" name="TextBox 66"/>
            <p:cNvSpPr txBox="1"/>
            <p:nvPr/>
          </p:nvSpPr>
          <p:spPr>
            <a:xfrm>
              <a:off x="12606269" y="-123825"/>
              <a:ext cx="1917526" cy="506863"/>
            </a:xfrm>
            <a:prstGeom prst="rect">
              <a:avLst/>
            </a:prstGeom>
          </p:spPr>
          <p:txBody>
            <a:bodyPr lIns="0" tIns="0" rIns="0" bIns="0" rtlCol="0" anchor="t">
              <a:spAutoFit/>
            </a:bodyPr>
            <a:lstStyle/>
            <a:p>
              <a:pPr algn="ctr">
                <a:lnSpc>
                  <a:spcPts val="3434"/>
                </a:lnSpc>
              </a:pPr>
              <a:r>
                <a:rPr lang="en-US" sz="1908">
                  <a:solidFill>
                    <a:srgbClr val="FF1495"/>
                  </a:solidFill>
                  <a:latin typeface="Poppins"/>
                  <a:ea typeface="Poppins"/>
                  <a:cs typeface="Poppins"/>
                  <a:sym typeface="Poppins"/>
                </a:rPr>
                <a:t>hostID</a:t>
              </a:r>
            </a:p>
          </p:txBody>
        </p:sp>
      </p:grpSp>
      <p:sp>
        <p:nvSpPr>
          <p:cNvPr id="67" name="Freeform 67"/>
          <p:cNvSpPr/>
          <p:nvPr/>
        </p:nvSpPr>
        <p:spPr>
          <a:xfrm>
            <a:off x="4646954" y="3178576"/>
            <a:ext cx="8934942" cy="6348084"/>
          </a:xfrm>
          <a:custGeom>
            <a:avLst/>
            <a:gdLst/>
            <a:ahLst/>
            <a:cxnLst/>
            <a:rect l="l" t="t" r="r" b="b"/>
            <a:pathLst>
              <a:path w="8934942" h="6348084">
                <a:moveTo>
                  <a:pt x="0" y="0"/>
                </a:moveTo>
                <a:lnTo>
                  <a:pt x="8934942" y="0"/>
                </a:lnTo>
                <a:lnTo>
                  <a:pt x="8934942" y="6348084"/>
                </a:lnTo>
                <a:lnTo>
                  <a:pt x="0" y="63480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68" name="TextBox 68"/>
          <p:cNvSpPr txBox="1"/>
          <p:nvPr/>
        </p:nvSpPr>
        <p:spPr>
          <a:xfrm>
            <a:off x="690601" y="231111"/>
            <a:ext cx="7956553" cy="436224"/>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877010"/>
            <a:ext cx="10137715"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Classless inter-domain routing</a:t>
            </a:r>
          </a:p>
        </p:txBody>
      </p:sp>
      <p:grpSp>
        <p:nvGrpSpPr>
          <p:cNvPr id="8" name="Group 8"/>
          <p:cNvGrpSpPr/>
          <p:nvPr/>
        </p:nvGrpSpPr>
        <p:grpSpPr>
          <a:xfrm>
            <a:off x="2802740" y="2818397"/>
            <a:ext cx="1994763" cy="475898"/>
            <a:chOff x="0" y="0"/>
            <a:chExt cx="525370" cy="125339"/>
          </a:xfrm>
        </p:grpSpPr>
        <p:sp>
          <p:nvSpPr>
            <p:cNvPr id="9" name="Freeform 9"/>
            <p:cNvSpPr/>
            <p:nvPr/>
          </p:nvSpPr>
          <p:spPr>
            <a:xfrm>
              <a:off x="0" y="0"/>
              <a:ext cx="525370" cy="125339"/>
            </a:xfrm>
            <a:custGeom>
              <a:avLst/>
              <a:gdLst/>
              <a:ahLst/>
              <a:cxnLst/>
              <a:rect l="l" t="t" r="r" b="b"/>
              <a:pathLst>
                <a:path w="525370" h="125339">
                  <a:moveTo>
                    <a:pt x="62670" y="0"/>
                  </a:moveTo>
                  <a:lnTo>
                    <a:pt x="462700" y="0"/>
                  </a:lnTo>
                  <a:cubicBezTo>
                    <a:pt x="479321" y="0"/>
                    <a:pt x="495261" y="6603"/>
                    <a:pt x="507014" y="18356"/>
                  </a:cubicBezTo>
                  <a:cubicBezTo>
                    <a:pt x="518767" y="30108"/>
                    <a:pt x="525370" y="46049"/>
                    <a:pt x="525370" y="62670"/>
                  </a:cubicBezTo>
                  <a:lnTo>
                    <a:pt x="525370" y="62670"/>
                  </a:lnTo>
                  <a:cubicBezTo>
                    <a:pt x="525370" y="97281"/>
                    <a:pt x="497312" y="125339"/>
                    <a:pt x="462700" y="125339"/>
                  </a:cubicBezTo>
                  <a:lnTo>
                    <a:pt x="62670" y="125339"/>
                  </a:lnTo>
                  <a:cubicBezTo>
                    <a:pt x="46049" y="125339"/>
                    <a:pt x="30108" y="118737"/>
                    <a:pt x="18356" y="106984"/>
                  </a:cubicBezTo>
                  <a:cubicBezTo>
                    <a:pt x="6603" y="95231"/>
                    <a:pt x="0" y="79291"/>
                    <a:pt x="0" y="62670"/>
                  </a:cubicBezTo>
                  <a:lnTo>
                    <a:pt x="0" y="62670"/>
                  </a:lnTo>
                  <a:cubicBezTo>
                    <a:pt x="0" y="46049"/>
                    <a:pt x="6603" y="30108"/>
                    <a:pt x="18356" y="18356"/>
                  </a:cubicBezTo>
                  <a:cubicBezTo>
                    <a:pt x="30108" y="6603"/>
                    <a:pt x="46049" y="0"/>
                    <a:pt x="62670" y="0"/>
                  </a:cubicBezTo>
                  <a:close/>
                </a:path>
              </a:pathLst>
            </a:custGeom>
            <a:solidFill>
              <a:srgbClr val="642EC7"/>
            </a:solidFill>
          </p:spPr>
          <p:txBody>
            <a:bodyPr/>
            <a:lstStyle/>
            <a:p>
              <a:endParaRPr lang="en-PH"/>
            </a:p>
          </p:txBody>
        </p:sp>
        <p:sp>
          <p:nvSpPr>
            <p:cNvPr id="10" name="TextBox 10"/>
            <p:cNvSpPr txBox="1"/>
            <p:nvPr/>
          </p:nvSpPr>
          <p:spPr>
            <a:xfrm>
              <a:off x="0" y="-28575"/>
              <a:ext cx="525370" cy="153914"/>
            </a:xfrm>
            <a:prstGeom prst="rect">
              <a:avLst/>
            </a:prstGeom>
          </p:spPr>
          <p:txBody>
            <a:bodyPr lIns="50800" tIns="50800" rIns="50800" bIns="50800" rtlCol="0" anchor="ctr"/>
            <a:lstStyle/>
            <a:p>
              <a:pPr algn="ctr">
                <a:lnSpc>
                  <a:spcPts val="2595"/>
                </a:lnSpc>
              </a:pPr>
              <a:endParaRPr/>
            </a:p>
          </p:txBody>
        </p:sp>
      </p:grpSp>
      <p:sp>
        <p:nvSpPr>
          <p:cNvPr id="11" name="TextBox 11"/>
          <p:cNvSpPr txBox="1"/>
          <p:nvPr/>
        </p:nvSpPr>
        <p:spPr>
          <a:xfrm>
            <a:off x="463236" y="2761247"/>
            <a:ext cx="16857254" cy="21145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How? Add an </a:t>
            </a:r>
            <a:r>
              <a:rPr lang="en-US" sz="3000">
                <a:solidFill>
                  <a:srgbClr val="FAFAFA"/>
                </a:solidFill>
                <a:latin typeface="Open Sans"/>
                <a:ea typeface="Open Sans"/>
                <a:cs typeface="Open Sans"/>
                <a:sym typeface="Open Sans"/>
              </a:rPr>
              <a:t>8-bit suffix</a:t>
            </a:r>
            <a:r>
              <a:rPr lang="en-US" sz="3000">
                <a:solidFill>
                  <a:srgbClr val="000000"/>
                </a:solidFill>
                <a:latin typeface="Open Sans"/>
                <a:ea typeface="Open Sans"/>
                <a:cs typeface="Open Sans"/>
                <a:sym typeface="Open Sans"/>
              </a:rPr>
              <a:t> to the address that specifies the number of bits for the netID.</a:t>
            </a:r>
          </a:p>
          <a:p>
            <a:pPr algn="l">
              <a:lnSpc>
                <a:spcPts val="4200"/>
              </a:lnSpc>
            </a:pPr>
            <a:endParaRPr lang="en-US" sz="3000">
              <a:solidFill>
                <a:srgbClr val="000000"/>
              </a:solidFill>
              <a:latin typeface="Open Sans"/>
              <a:ea typeface="Open Sans"/>
              <a:cs typeface="Open Sans"/>
              <a:sym typeface="Open Sans"/>
            </a:endParaRPr>
          </a:p>
          <a:p>
            <a:pPr algn="l">
              <a:lnSpc>
                <a:spcPts val="4200"/>
              </a:lnSpc>
            </a:pPr>
            <a:r>
              <a:rPr lang="en-US" sz="3000">
                <a:solidFill>
                  <a:srgbClr val="000000"/>
                </a:solidFill>
                <a:latin typeface="Open Sans"/>
                <a:ea typeface="Open Sans"/>
                <a:cs typeface="Open Sans"/>
                <a:sym typeface="Open Sans"/>
              </a:rPr>
              <a:t>For example, let’s say we want our netID to have a length of 18 (hence our hostID will have a length of 14).</a:t>
            </a:r>
          </a:p>
        </p:txBody>
      </p:sp>
      <p:sp>
        <p:nvSpPr>
          <p:cNvPr id="12" name="AutoShape 12"/>
          <p:cNvSpPr/>
          <p:nvPr/>
        </p:nvSpPr>
        <p:spPr>
          <a:xfrm>
            <a:off x="402176" y="2627897"/>
            <a:ext cx="8489556" cy="33338"/>
          </a:xfrm>
          <a:prstGeom prst="line">
            <a:avLst/>
          </a:prstGeom>
          <a:ln w="66675" cap="rnd">
            <a:solidFill>
              <a:srgbClr val="FFDE59"/>
            </a:solidFill>
            <a:prstDash val="solid"/>
            <a:headEnd type="none" w="sm" len="sm"/>
            <a:tailEnd type="oval" w="lg" len="lg"/>
          </a:ln>
        </p:spPr>
        <p:txBody>
          <a:bodyPr/>
          <a:lstStyle/>
          <a:p>
            <a:endParaRPr lang="en-PH"/>
          </a:p>
        </p:txBody>
      </p:sp>
      <p:sp>
        <p:nvSpPr>
          <p:cNvPr id="13" name="TextBox 13"/>
          <p:cNvSpPr txBox="1"/>
          <p:nvPr/>
        </p:nvSpPr>
        <p:spPr>
          <a:xfrm>
            <a:off x="14399611" y="948299"/>
            <a:ext cx="2260970"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Highlighter</a:t>
            </a:r>
          </a:p>
        </p:txBody>
      </p:sp>
      <p:grpSp>
        <p:nvGrpSpPr>
          <p:cNvPr id="14" name="Group 14"/>
          <p:cNvGrpSpPr/>
          <p:nvPr/>
        </p:nvGrpSpPr>
        <p:grpSpPr>
          <a:xfrm>
            <a:off x="5046230" y="7046768"/>
            <a:ext cx="9895453" cy="931418"/>
            <a:chOff x="0" y="0"/>
            <a:chExt cx="2243631" cy="211184"/>
          </a:xfrm>
        </p:grpSpPr>
        <p:sp>
          <p:nvSpPr>
            <p:cNvPr id="15" name="Freeform 15"/>
            <p:cNvSpPr/>
            <p:nvPr/>
          </p:nvSpPr>
          <p:spPr>
            <a:xfrm>
              <a:off x="0" y="0"/>
              <a:ext cx="2243631" cy="211184"/>
            </a:xfrm>
            <a:custGeom>
              <a:avLst/>
              <a:gdLst/>
              <a:ahLst/>
              <a:cxnLst/>
              <a:rect l="l" t="t" r="r" b="b"/>
              <a:pathLst>
                <a:path w="2243631" h="211184">
                  <a:moveTo>
                    <a:pt x="0" y="0"/>
                  </a:moveTo>
                  <a:lnTo>
                    <a:pt x="2243631" y="0"/>
                  </a:lnTo>
                  <a:lnTo>
                    <a:pt x="2243631" y="211184"/>
                  </a:lnTo>
                  <a:lnTo>
                    <a:pt x="0" y="211184"/>
                  </a:lnTo>
                  <a:close/>
                </a:path>
              </a:pathLst>
            </a:custGeom>
            <a:solidFill>
              <a:srgbClr val="CFCFCF"/>
            </a:solidFill>
          </p:spPr>
          <p:txBody>
            <a:bodyPr/>
            <a:lstStyle/>
            <a:p>
              <a:endParaRPr lang="en-PH"/>
            </a:p>
          </p:txBody>
        </p:sp>
        <p:sp>
          <p:nvSpPr>
            <p:cNvPr id="16" name="TextBox 16"/>
            <p:cNvSpPr txBox="1"/>
            <p:nvPr/>
          </p:nvSpPr>
          <p:spPr>
            <a:xfrm>
              <a:off x="0" y="-28575"/>
              <a:ext cx="2243631" cy="239759"/>
            </a:xfrm>
            <a:prstGeom prst="rect">
              <a:avLst/>
            </a:prstGeom>
          </p:spPr>
          <p:txBody>
            <a:bodyPr lIns="50800" tIns="50800" rIns="50800" bIns="50800" rtlCol="0" anchor="ctr"/>
            <a:lstStyle/>
            <a:p>
              <a:pPr algn="ctr">
                <a:lnSpc>
                  <a:spcPts val="2595"/>
                </a:lnSpc>
              </a:pPr>
              <a:endParaRPr/>
            </a:p>
          </p:txBody>
        </p:sp>
      </p:grpSp>
      <p:sp>
        <p:nvSpPr>
          <p:cNvPr id="17" name="TextBox 17"/>
          <p:cNvSpPr txBox="1"/>
          <p:nvPr/>
        </p:nvSpPr>
        <p:spPr>
          <a:xfrm>
            <a:off x="5046230" y="7199119"/>
            <a:ext cx="9895453" cy="560041"/>
          </a:xfrm>
          <a:prstGeom prst="rect">
            <a:avLst/>
          </a:prstGeom>
        </p:spPr>
        <p:txBody>
          <a:bodyPr lIns="0" tIns="0" rIns="0" bIns="0" rtlCol="0" anchor="t">
            <a:spAutoFit/>
          </a:bodyPr>
          <a:lstStyle/>
          <a:p>
            <a:pPr algn="ctr">
              <a:lnSpc>
                <a:spcPts val="4554"/>
              </a:lnSpc>
            </a:pPr>
            <a:r>
              <a:rPr lang="en-US" sz="3253" b="1">
                <a:solidFill>
                  <a:srgbClr val="000000"/>
                </a:solidFill>
                <a:latin typeface="Canva Sans Bold"/>
                <a:ea typeface="Canva Sans Bold"/>
                <a:cs typeface="Canva Sans Bold"/>
                <a:sym typeface="Canva Sans Bold"/>
              </a:rPr>
              <a:t>00001010.00000000.01000000.00000000</a:t>
            </a:r>
          </a:p>
        </p:txBody>
      </p:sp>
      <p:sp>
        <p:nvSpPr>
          <p:cNvPr id="18" name="TextBox 18"/>
          <p:cNvSpPr txBox="1"/>
          <p:nvPr/>
        </p:nvSpPr>
        <p:spPr>
          <a:xfrm>
            <a:off x="600959" y="8140111"/>
            <a:ext cx="4445271" cy="5143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Dotted decimal notation: </a:t>
            </a:r>
          </a:p>
        </p:txBody>
      </p:sp>
      <p:sp>
        <p:nvSpPr>
          <p:cNvPr id="19" name="TextBox 19"/>
          <p:cNvSpPr txBox="1"/>
          <p:nvPr/>
        </p:nvSpPr>
        <p:spPr>
          <a:xfrm>
            <a:off x="6163060" y="8044861"/>
            <a:ext cx="447648" cy="517177"/>
          </a:xfrm>
          <a:prstGeom prst="rect">
            <a:avLst/>
          </a:prstGeom>
        </p:spPr>
        <p:txBody>
          <a:bodyPr lIns="0" tIns="0" rIns="0" bIns="0" rtlCol="0" anchor="t">
            <a:spAutoFit/>
          </a:bodyPr>
          <a:lstStyle/>
          <a:p>
            <a:pPr algn="ctr">
              <a:lnSpc>
                <a:spcPts val="4315"/>
              </a:lnSpc>
              <a:spcBef>
                <a:spcPct val="0"/>
              </a:spcBef>
            </a:pPr>
            <a:r>
              <a:rPr lang="en-US" sz="3082">
                <a:solidFill>
                  <a:srgbClr val="000000"/>
                </a:solidFill>
                <a:latin typeface="Open Sans"/>
                <a:ea typeface="Open Sans"/>
                <a:cs typeface="Open Sans"/>
                <a:sym typeface="Open Sans"/>
              </a:rPr>
              <a:t>10</a:t>
            </a:r>
          </a:p>
        </p:txBody>
      </p:sp>
      <p:sp>
        <p:nvSpPr>
          <p:cNvPr id="20" name="TextBox 20"/>
          <p:cNvSpPr txBox="1"/>
          <p:nvPr/>
        </p:nvSpPr>
        <p:spPr>
          <a:xfrm>
            <a:off x="8733993" y="8044861"/>
            <a:ext cx="223886" cy="517177"/>
          </a:xfrm>
          <a:prstGeom prst="rect">
            <a:avLst/>
          </a:prstGeom>
        </p:spPr>
        <p:txBody>
          <a:bodyPr lIns="0" tIns="0" rIns="0" bIns="0" rtlCol="0" anchor="t">
            <a:spAutoFit/>
          </a:bodyPr>
          <a:lstStyle/>
          <a:p>
            <a:pPr algn="ctr">
              <a:lnSpc>
                <a:spcPts val="4315"/>
              </a:lnSpc>
              <a:spcBef>
                <a:spcPct val="0"/>
              </a:spcBef>
            </a:pPr>
            <a:r>
              <a:rPr lang="en-US" sz="3082">
                <a:solidFill>
                  <a:srgbClr val="000000"/>
                </a:solidFill>
                <a:latin typeface="Open Sans"/>
                <a:ea typeface="Open Sans"/>
                <a:cs typeface="Open Sans"/>
                <a:sym typeface="Open Sans"/>
              </a:rPr>
              <a:t>0</a:t>
            </a:r>
          </a:p>
        </p:txBody>
      </p:sp>
      <p:sp>
        <p:nvSpPr>
          <p:cNvPr id="21" name="TextBox 21"/>
          <p:cNvSpPr txBox="1"/>
          <p:nvPr/>
        </p:nvSpPr>
        <p:spPr>
          <a:xfrm>
            <a:off x="10970073" y="8044861"/>
            <a:ext cx="447648" cy="517177"/>
          </a:xfrm>
          <a:prstGeom prst="rect">
            <a:avLst/>
          </a:prstGeom>
        </p:spPr>
        <p:txBody>
          <a:bodyPr lIns="0" tIns="0" rIns="0" bIns="0" rtlCol="0" anchor="t">
            <a:spAutoFit/>
          </a:bodyPr>
          <a:lstStyle/>
          <a:p>
            <a:pPr algn="ctr">
              <a:lnSpc>
                <a:spcPts val="4315"/>
              </a:lnSpc>
              <a:spcBef>
                <a:spcPct val="0"/>
              </a:spcBef>
            </a:pPr>
            <a:r>
              <a:rPr lang="en-US" sz="3082">
                <a:solidFill>
                  <a:srgbClr val="000000"/>
                </a:solidFill>
                <a:latin typeface="Open Sans"/>
                <a:ea typeface="Open Sans"/>
                <a:cs typeface="Open Sans"/>
                <a:sym typeface="Open Sans"/>
              </a:rPr>
              <a:t>64</a:t>
            </a:r>
          </a:p>
        </p:txBody>
      </p:sp>
      <p:sp>
        <p:nvSpPr>
          <p:cNvPr id="22" name="TextBox 22"/>
          <p:cNvSpPr txBox="1"/>
          <p:nvPr/>
        </p:nvSpPr>
        <p:spPr>
          <a:xfrm>
            <a:off x="13541797" y="8044861"/>
            <a:ext cx="223886" cy="517177"/>
          </a:xfrm>
          <a:prstGeom prst="rect">
            <a:avLst/>
          </a:prstGeom>
        </p:spPr>
        <p:txBody>
          <a:bodyPr lIns="0" tIns="0" rIns="0" bIns="0" rtlCol="0" anchor="t">
            <a:spAutoFit/>
          </a:bodyPr>
          <a:lstStyle/>
          <a:p>
            <a:pPr algn="ctr">
              <a:lnSpc>
                <a:spcPts val="4315"/>
              </a:lnSpc>
              <a:spcBef>
                <a:spcPct val="0"/>
              </a:spcBef>
            </a:pPr>
            <a:r>
              <a:rPr lang="en-US" sz="3082">
                <a:solidFill>
                  <a:srgbClr val="000000"/>
                </a:solidFill>
                <a:latin typeface="Open Sans"/>
                <a:ea typeface="Open Sans"/>
                <a:cs typeface="Open Sans"/>
                <a:sym typeface="Open Sans"/>
              </a:rPr>
              <a:t>0</a:t>
            </a:r>
          </a:p>
        </p:txBody>
      </p:sp>
      <p:sp>
        <p:nvSpPr>
          <p:cNvPr id="23" name="TextBox 23"/>
          <p:cNvSpPr txBox="1"/>
          <p:nvPr/>
        </p:nvSpPr>
        <p:spPr>
          <a:xfrm>
            <a:off x="15439007" y="8044861"/>
            <a:ext cx="1610197" cy="517177"/>
          </a:xfrm>
          <a:prstGeom prst="rect">
            <a:avLst/>
          </a:prstGeom>
        </p:spPr>
        <p:txBody>
          <a:bodyPr lIns="0" tIns="0" rIns="0" bIns="0" rtlCol="0" anchor="t">
            <a:spAutoFit/>
          </a:bodyPr>
          <a:lstStyle/>
          <a:p>
            <a:pPr algn="ctr">
              <a:lnSpc>
                <a:spcPts val="4315"/>
              </a:lnSpc>
              <a:spcBef>
                <a:spcPct val="0"/>
              </a:spcBef>
            </a:pPr>
            <a:r>
              <a:rPr lang="en-US" sz="3082">
                <a:solidFill>
                  <a:srgbClr val="000000"/>
                </a:solidFill>
                <a:latin typeface="Open Sans"/>
                <a:ea typeface="Open Sans"/>
                <a:cs typeface="Open Sans"/>
                <a:sym typeface="Open Sans"/>
              </a:rPr>
              <a:t>/ 18</a:t>
            </a:r>
          </a:p>
        </p:txBody>
      </p:sp>
      <p:sp>
        <p:nvSpPr>
          <p:cNvPr id="24" name="TextBox 24"/>
          <p:cNvSpPr txBox="1"/>
          <p:nvPr/>
        </p:nvSpPr>
        <p:spPr>
          <a:xfrm>
            <a:off x="690601" y="231111"/>
            <a:ext cx="7956553" cy="436224"/>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877010"/>
            <a:ext cx="10137715"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Classless inter-domain routing</a:t>
            </a:r>
          </a:p>
        </p:txBody>
      </p:sp>
      <p:grpSp>
        <p:nvGrpSpPr>
          <p:cNvPr id="8" name="Group 8"/>
          <p:cNvGrpSpPr/>
          <p:nvPr/>
        </p:nvGrpSpPr>
        <p:grpSpPr>
          <a:xfrm>
            <a:off x="2802740" y="2818397"/>
            <a:ext cx="1994763" cy="475898"/>
            <a:chOff x="0" y="0"/>
            <a:chExt cx="525370" cy="125339"/>
          </a:xfrm>
        </p:grpSpPr>
        <p:sp>
          <p:nvSpPr>
            <p:cNvPr id="9" name="Freeform 9"/>
            <p:cNvSpPr/>
            <p:nvPr/>
          </p:nvSpPr>
          <p:spPr>
            <a:xfrm>
              <a:off x="0" y="0"/>
              <a:ext cx="525370" cy="125339"/>
            </a:xfrm>
            <a:custGeom>
              <a:avLst/>
              <a:gdLst/>
              <a:ahLst/>
              <a:cxnLst/>
              <a:rect l="l" t="t" r="r" b="b"/>
              <a:pathLst>
                <a:path w="525370" h="125339">
                  <a:moveTo>
                    <a:pt x="62670" y="0"/>
                  </a:moveTo>
                  <a:lnTo>
                    <a:pt x="462700" y="0"/>
                  </a:lnTo>
                  <a:cubicBezTo>
                    <a:pt x="479321" y="0"/>
                    <a:pt x="495261" y="6603"/>
                    <a:pt x="507014" y="18356"/>
                  </a:cubicBezTo>
                  <a:cubicBezTo>
                    <a:pt x="518767" y="30108"/>
                    <a:pt x="525370" y="46049"/>
                    <a:pt x="525370" y="62670"/>
                  </a:cubicBezTo>
                  <a:lnTo>
                    <a:pt x="525370" y="62670"/>
                  </a:lnTo>
                  <a:cubicBezTo>
                    <a:pt x="525370" y="97281"/>
                    <a:pt x="497312" y="125339"/>
                    <a:pt x="462700" y="125339"/>
                  </a:cubicBezTo>
                  <a:lnTo>
                    <a:pt x="62670" y="125339"/>
                  </a:lnTo>
                  <a:cubicBezTo>
                    <a:pt x="46049" y="125339"/>
                    <a:pt x="30108" y="118737"/>
                    <a:pt x="18356" y="106984"/>
                  </a:cubicBezTo>
                  <a:cubicBezTo>
                    <a:pt x="6603" y="95231"/>
                    <a:pt x="0" y="79291"/>
                    <a:pt x="0" y="62670"/>
                  </a:cubicBezTo>
                  <a:lnTo>
                    <a:pt x="0" y="62670"/>
                  </a:lnTo>
                  <a:cubicBezTo>
                    <a:pt x="0" y="46049"/>
                    <a:pt x="6603" y="30108"/>
                    <a:pt x="18356" y="18356"/>
                  </a:cubicBezTo>
                  <a:cubicBezTo>
                    <a:pt x="30108" y="6603"/>
                    <a:pt x="46049" y="0"/>
                    <a:pt x="62670" y="0"/>
                  </a:cubicBezTo>
                  <a:close/>
                </a:path>
              </a:pathLst>
            </a:custGeom>
            <a:solidFill>
              <a:srgbClr val="642EC7"/>
            </a:solidFill>
          </p:spPr>
          <p:txBody>
            <a:bodyPr/>
            <a:lstStyle/>
            <a:p>
              <a:endParaRPr lang="en-PH"/>
            </a:p>
          </p:txBody>
        </p:sp>
        <p:sp>
          <p:nvSpPr>
            <p:cNvPr id="10" name="TextBox 10"/>
            <p:cNvSpPr txBox="1"/>
            <p:nvPr/>
          </p:nvSpPr>
          <p:spPr>
            <a:xfrm>
              <a:off x="0" y="-28575"/>
              <a:ext cx="525370" cy="153914"/>
            </a:xfrm>
            <a:prstGeom prst="rect">
              <a:avLst/>
            </a:prstGeom>
          </p:spPr>
          <p:txBody>
            <a:bodyPr lIns="50800" tIns="50800" rIns="50800" bIns="50800" rtlCol="0" anchor="ctr"/>
            <a:lstStyle/>
            <a:p>
              <a:pPr algn="ctr">
                <a:lnSpc>
                  <a:spcPts val="2595"/>
                </a:lnSpc>
              </a:pPr>
              <a:endParaRPr/>
            </a:p>
          </p:txBody>
        </p:sp>
      </p:grpSp>
      <p:sp>
        <p:nvSpPr>
          <p:cNvPr id="11" name="TextBox 11"/>
          <p:cNvSpPr txBox="1"/>
          <p:nvPr/>
        </p:nvSpPr>
        <p:spPr>
          <a:xfrm>
            <a:off x="463236" y="2761247"/>
            <a:ext cx="16857254" cy="21145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How? Add an </a:t>
            </a:r>
            <a:r>
              <a:rPr lang="en-US" sz="3000">
                <a:solidFill>
                  <a:srgbClr val="FAFAFA"/>
                </a:solidFill>
                <a:latin typeface="Open Sans"/>
                <a:ea typeface="Open Sans"/>
                <a:cs typeface="Open Sans"/>
                <a:sym typeface="Open Sans"/>
              </a:rPr>
              <a:t>8-bit suffix</a:t>
            </a:r>
            <a:r>
              <a:rPr lang="en-US" sz="3000">
                <a:solidFill>
                  <a:srgbClr val="000000"/>
                </a:solidFill>
                <a:latin typeface="Open Sans"/>
                <a:ea typeface="Open Sans"/>
                <a:cs typeface="Open Sans"/>
                <a:sym typeface="Open Sans"/>
              </a:rPr>
              <a:t> to the address that specifies the number of bits for the netID.</a:t>
            </a:r>
          </a:p>
          <a:p>
            <a:pPr algn="l">
              <a:lnSpc>
                <a:spcPts val="4200"/>
              </a:lnSpc>
            </a:pPr>
            <a:endParaRPr lang="en-US" sz="3000">
              <a:solidFill>
                <a:srgbClr val="000000"/>
              </a:solidFill>
              <a:latin typeface="Open Sans"/>
              <a:ea typeface="Open Sans"/>
              <a:cs typeface="Open Sans"/>
              <a:sym typeface="Open Sans"/>
            </a:endParaRPr>
          </a:p>
          <a:p>
            <a:pPr algn="l">
              <a:lnSpc>
                <a:spcPts val="4200"/>
              </a:lnSpc>
            </a:pPr>
            <a:r>
              <a:rPr lang="en-US" sz="3000">
                <a:solidFill>
                  <a:srgbClr val="000000"/>
                </a:solidFill>
                <a:latin typeface="Open Sans"/>
                <a:ea typeface="Open Sans"/>
                <a:cs typeface="Open Sans"/>
                <a:sym typeface="Open Sans"/>
              </a:rPr>
              <a:t>For example, let’s say we want our netID to have a length of 18 (hence our hostID will have a length of 14).</a:t>
            </a:r>
          </a:p>
        </p:txBody>
      </p:sp>
      <p:sp>
        <p:nvSpPr>
          <p:cNvPr id="12" name="AutoShape 12"/>
          <p:cNvSpPr/>
          <p:nvPr/>
        </p:nvSpPr>
        <p:spPr>
          <a:xfrm>
            <a:off x="402176" y="2627897"/>
            <a:ext cx="8489556" cy="33338"/>
          </a:xfrm>
          <a:prstGeom prst="line">
            <a:avLst/>
          </a:prstGeom>
          <a:ln w="66675" cap="rnd">
            <a:solidFill>
              <a:srgbClr val="FFDE59"/>
            </a:solidFill>
            <a:prstDash val="solid"/>
            <a:headEnd type="none" w="sm" len="sm"/>
            <a:tailEnd type="oval" w="lg" len="lg"/>
          </a:ln>
        </p:spPr>
        <p:txBody>
          <a:bodyPr/>
          <a:lstStyle/>
          <a:p>
            <a:endParaRPr lang="en-PH"/>
          </a:p>
        </p:txBody>
      </p:sp>
      <p:sp>
        <p:nvSpPr>
          <p:cNvPr id="13" name="TextBox 13"/>
          <p:cNvSpPr txBox="1"/>
          <p:nvPr/>
        </p:nvSpPr>
        <p:spPr>
          <a:xfrm>
            <a:off x="14399611" y="948299"/>
            <a:ext cx="2260970"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Highlighter</a:t>
            </a:r>
          </a:p>
        </p:txBody>
      </p:sp>
      <p:grpSp>
        <p:nvGrpSpPr>
          <p:cNvPr id="14" name="Group 14"/>
          <p:cNvGrpSpPr/>
          <p:nvPr/>
        </p:nvGrpSpPr>
        <p:grpSpPr>
          <a:xfrm>
            <a:off x="4958725" y="7143302"/>
            <a:ext cx="9895453" cy="931418"/>
            <a:chOff x="0" y="0"/>
            <a:chExt cx="2243631" cy="211184"/>
          </a:xfrm>
        </p:grpSpPr>
        <p:sp>
          <p:nvSpPr>
            <p:cNvPr id="15" name="Freeform 15"/>
            <p:cNvSpPr/>
            <p:nvPr/>
          </p:nvSpPr>
          <p:spPr>
            <a:xfrm>
              <a:off x="0" y="0"/>
              <a:ext cx="2243631" cy="211184"/>
            </a:xfrm>
            <a:custGeom>
              <a:avLst/>
              <a:gdLst/>
              <a:ahLst/>
              <a:cxnLst/>
              <a:rect l="l" t="t" r="r" b="b"/>
              <a:pathLst>
                <a:path w="2243631" h="211184">
                  <a:moveTo>
                    <a:pt x="0" y="0"/>
                  </a:moveTo>
                  <a:lnTo>
                    <a:pt x="2243631" y="0"/>
                  </a:lnTo>
                  <a:lnTo>
                    <a:pt x="2243631" y="211184"/>
                  </a:lnTo>
                  <a:lnTo>
                    <a:pt x="0" y="211184"/>
                  </a:lnTo>
                  <a:close/>
                </a:path>
              </a:pathLst>
            </a:custGeom>
            <a:solidFill>
              <a:srgbClr val="CFCFCF"/>
            </a:solidFill>
          </p:spPr>
          <p:txBody>
            <a:bodyPr/>
            <a:lstStyle/>
            <a:p>
              <a:endParaRPr lang="en-PH"/>
            </a:p>
          </p:txBody>
        </p:sp>
        <p:sp>
          <p:nvSpPr>
            <p:cNvPr id="16" name="TextBox 16"/>
            <p:cNvSpPr txBox="1"/>
            <p:nvPr/>
          </p:nvSpPr>
          <p:spPr>
            <a:xfrm>
              <a:off x="0" y="-28575"/>
              <a:ext cx="2243631" cy="239759"/>
            </a:xfrm>
            <a:prstGeom prst="rect">
              <a:avLst/>
            </a:prstGeom>
          </p:spPr>
          <p:txBody>
            <a:bodyPr lIns="50800" tIns="50800" rIns="50800" bIns="50800" rtlCol="0" anchor="ctr"/>
            <a:lstStyle/>
            <a:p>
              <a:pPr algn="ctr">
                <a:lnSpc>
                  <a:spcPts val="2595"/>
                </a:lnSpc>
              </a:pPr>
              <a:endParaRPr/>
            </a:p>
          </p:txBody>
        </p:sp>
      </p:grpSp>
      <p:grpSp>
        <p:nvGrpSpPr>
          <p:cNvPr id="17" name="Group 17"/>
          <p:cNvGrpSpPr/>
          <p:nvPr/>
        </p:nvGrpSpPr>
        <p:grpSpPr>
          <a:xfrm>
            <a:off x="5077622" y="7229027"/>
            <a:ext cx="5395487" cy="747287"/>
            <a:chOff x="0" y="0"/>
            <a:chExt cx="945112" cy="130900"/>
          </a:xfrm>
        </p:grpSpPr>
        <p:sp>
          <p:nvSpPr>
            <p:cNvPr id="18" name="Freeform 18"/>
            <p:cNvSpPr/>
            <p:nvPr/>
          </p:nvSpPr>
          <p:spPr>
            <a:xfrm>
              <a:off x="0" y="0"/>
              <a:ext cx="945112" cy="130900"/>
            </a:xfrm>
            <a:custGeom>
              <a:avLst/>
              <a:gdLst/>
              <a:ahLst/>
              <a:cxnLst/>
              <a:rect l="l" t="t" r="r" b="b"/>
              <a:pathLst>
                <a:path w="945112" h="130900">
                  <a:moveTo>
                    <a:pt x="0" y="0"/>
                  </a:moveTo>
                  <a:lnTo>
                    <a:pt x="945112" y="0"/>
                  </a:lnTo>
                  <a:lnTo>
                    <a:pt x="945112" y="130900"/>
                  </a:lnTo>
                  <a:lnTo>
                    <a:pt x="0" y="130900"/>
                  </a:lnTo>
                  <a:close/>
                </a:path>
              </a:pathLst>
            </a:custGeom>
            <a:solidFill>
              <a:srgbClr val="019D97"/>
            </a:solidFill>
          </p:spPr>
          <p:txBody>
            <a:bodyPr/>
            <a:lstStyle/>
            <a:p>
              <a:endParaRPr lang="en-PH"/>
            </a:p>
          </p:txBody>
        </p:sp>
        <p:sp>
          <p:nvSpPr>
            <p:cNvPr id="19" name="TextBox 19"/>
            <p:cNvSpPr txBox="1"/>
            <p:nvPr/>
          </p:nvSpPr>
          <p:spPr>
            <a:xfrm>
              <a:off x="0" y="-28575"/>
              <a:ext cx="945112" cy="159475"/>
            </a:xfrm>
            <a:prstGeom prst="rect">
              <a:avLst/>
            </a:prstGeom>
          </p:spPr>
          <p:txBody>
            <a:bodyPr lIns="50800" tIns="50800" rIns="50800" bIns="50800" rtlCol="0" anchor="ctr"/>
            <a:lstStyle/>
            <a:p>
              <a:pPr algn="ctr">
                <a:lnSpc>
                  <a:spcPts val="2595"/>
                </a:lnSpc>
              </a:pPr>
              <a:endParaRPr/>
            </a:p>
          </p:txBody>
        </p:sp>
      </p:grpSp>
      <p:grpSp>
        <p:nvGrpSpPr>
          <p:cNvPr id="20" name="Group 20"/>
          <p:cNvGrpSpPr/>
          <p:nvPr/>
        </p:nvGrpSpPr>
        <p:grpSpPr>
          <a:xfrm>
            <a:off x="10473109" y="7229027"/>
            <a:ext cx="4169671" cy="747287"/>
            <a:chOff x="0" y="0"/>
            <a:chExt cx="730389" cy="130900"/>
          </a:xfrm>
        </p:grpSpPr>
        <p:sp>
          <p:nvSpPr>
            <p:cNvPr id="21" name="Freeform 21"/>
            <p:cNvSpPr/>
            <p:nvPr/>
          </p:nvSpPr>
          <p:spPr>
            <a:xfrm>
              <a:off x="0" y="0"/>
              <a:ext cx="730389" cy="130900"/>
            </a:xfrm>
            <a:custGeom>
              <a:avLst/>
              <a:gdLst/>
              <a:ahLst/>
              <a:cxnLst/>
              <a:rect l="l" t="t" r="r" b="b"/>
              <a:pathLst>
                <a:path w="730389" h="130900">
                  <a:moveTo>
                    <a:pt x="0" y="0"/>
                  </a:moveTo>
                  <a:lnTo>
                    <a:pt x="730389" y="0"/>
                  </a:lnTo>
                  <a:lnTo>
                    <a:pt x="730389" y="130900"/>
                  </a:lnTo>
                  <a:lnTo>
                    <a:pt x="0" y="130900"/>
                  </a:lnTo>
                  <a:close/>
                </a:path>
              </a:pathLst>
            </a:custGeom>
            <a:solidFill>
              <a:srgbClr val="FFDE59"/>
            </a:solidFill>
          </p:spPr>
          <p:txBody>
            <a:bodyPr/>
            <a:lstStyle/>
            <a:p>
              <a:endParaRPr lang="en-PH"/>
            </a:p>
          </p:txBody>
        </p:sp>
        <p:sp>
          <p:nvSpPr>
            <p:cNvPr id="22" name="TextBox 22"/>
            <p:cNvSpPr txBox="1"/>
            <p:nvPr/>
          </p:nvSpPr>
          <p:spPr>
            <a:xfrm>
              <a:off x="0" y="-28575"/>
              <a:ext cx="730389" cy="159475"/>
            </a:xfrm>
            <a:prstGeom prst="rect">
              <a:avLst/>
            </a:prstGeom>
          </p:spPr>
          <p:txBody>
            <a:bodyPr lIns="50800" tIns="50800" rIns="50800" bIns="50800" rtlCol="0" anchor="ctr"/>
            <a:lstStyle/>
            <a:p>
              <a:pPr algn="ctr">
                <a:lnSpc>
                  <a:spcPts val="2595"/>
                </a:lnSpc>
              </a:pPr>
              <a:endParaRPr/>
            </a:p>
          </p:txBody>
        </p:sp>
      </p:grpSp>
      <p:sp>
        <p:nvSpPr>
          <p:cNvPr id="23" name="TextBox 23"/>
          <p:cNvSpPr txBox="1"/>
          <p:nvPr/>
        </p:nvSpPr>
        <p:spPr>
          <a:xfrm>
            <a:off x="4958725" y="7295653"/>
            <a:ext cx="9895453" cy="555535"/>
          </a:xfrm>
          <a:prstGeom prst="rect">
            <a:avLst/>
          </a:prstGeom>
        </p:spPr>
        <p:txBody>
          <a:bodyPr lIns="0" tIns="0" rIns="0" bIns="0" rtlCol="0" anchor="t">
            <a:spAutoFit/>
          </a:bodyPr>
          <a:lstStyle/>
          <a:p>
            <a:pPr algn="ctr">
              <a:lnSpc>
                <a:spcPts val="4554"/>
              </a:lnSpc>
            </a:pPr>
            <a:r>
              <a:rPr lang="en-US" sz="3253" b="1">
                <a:solidFill>
                  <a:srgbClr val="FAFAFA"/>
                </a:solidFill>
                <a:latin typeface="Canva Sans Bold"/>
                <a:ea typeface="Canva Sans Bold"/>
                <a:cs typeface="Canva Sans Bold"/>
                <a:sym typeface="Canva Sans Bold"/>
              </a:rPr>
              <a:t>00001010.00000000.01</a:t>
            </a:r>
            <a:r>
              <a:rPr lang="en-US" sz="3253" b="1">
                <a:solidFill>
                  <a:srgbClr val="000000"/>
                </a:solidFill>
                <a:latin typeface="Canva Sans Bold"/>
                <a:ea typeface="Canva Sans Bold"/>
                <a:cs typeface="Canva Sans Bold"/>
                <a:sym typeface="Canva Sans Bold"/>
              </a:rPr>
              <a:t>000000.00000000</a:t>
            </a:r>
          </a:p>
        </p:txBody>
      </p:sp>
      <p:sp>
        <p:nvSpPr>
          <p:cNvPr id="24" name="TextBox 24"/>
          <p:cNvSpPr txBox="1"/>
          <p:nvPr/>
        </p:nvSpPr>
        <p:spPr>
          <a:xfrm>
            <a:off x="513454" y="8236645"/>
            <a:ext cx="4445271" cy="5143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Dotted decimal notation: </a:t>
            </a:r>
          </a:p>
        </p:txBody>
      </p:sp>
      <p:sp>
        <p:nvSpPr>
          <p:cNvPr id="25" name="TextBox 25"/>
          <p:cNvSpPr txBox="1"/>
          <p:nvPr/>
        </p:nvSpPr>
        <p:spPr>
          <a:xfrm>
            <a:off x="6075555" y="8141395"/>
            <a:ext cx="447648" cy="517177"/>
          </a:xfrm>
          <a:prstGeom prst="rect">
            <a:avLst/>
          </a:prstGeom>
        </p:spPr>
        <p:txBody>
          <a:bodyPr lIns="0" tIns="0" rIns="0" bIns="0" rtlCol="0" anchor="t">
            <a:spAutoFit/>
          </a:bodyPr>
          <a:lstStyle/>
          <a:p>
            <a:pPr algn="ctr">
              <a:lnSpc>
                <a:spcPts val="4315"/>
              </a:lnSpc>
              <a:spcBef>
                <a:spcPct val="0"/>
              </a:spcBef>
            </a:pPr>
            <a:r>
              <a:rPr lang="en-US" sz="3082">
                <a:solidFill>
                  <a:srgbClr val="000000"/>
                </a:solidFill>
                <a:latin typeface="Open Sans"/>
                <a:ea typeface="Open Sans"/>
                <a:cs typeface="Open Sans"/>
                <a:sym typeface="Open Sans"/>
              </a:rPr>
              <a:t>10</a:t>
            </a:r>
          </a:p>
        </p:txBody>
      </p:sp>
      <p:sp>
        <p:nvSpPr>
          <p:cNvPr id="26" name="TextBox 26"/>
          <p:cNvSpPr txBox="1"/>
          <p:nvPr/>
        </p:nvSpPr>
        <p:spPr>
          <a:xfrm>
            <a:off x="8646488" y="8141395"/>
            <a:ext cx="223886" cy="517177"/>
          </a:xfrm>
          <a:prstGeom prst="rect">
            <a:avLst/>
          </a:prstGeom>
        </p:spPr>
        <p:txBody>
          <a:bodyPr lIns="0" tIns="0" rIns="0" bIns="0" rtlCol="0" anchor="t">
            <a:spAutoFit/>
          </a:bodyPr>
          <a:lstStyle/>
          <a:p>
            <a:pPr algn="ctr">
              <a:lnSpc>
                <a:spcPts val="4315"/>
              </a:lnSpc>
              <a:spcBef>
                <a:spcPct val="0"/>
              </a:spcBef>
            </a:pPr>
            <a:r>
              <a:rPr lang="en-US" sz="3082">
                <a:solidFill>
                  <a:srgbClr val="000000"/>
                </a:solidFill>
                <a:latin typeface="Open Sans"/>
                <a:ea typeface="Open Sans"/>
                <a:cs typeface="Open Sans"/>
                <a:sym typeface="Open Sans"/>
              </a:rPr>
              <a:t>0</a:t>
            </a:r>
          </a:p>
        </p:txBody>
      </p:sp>
      <p:sp>
        <p:nvSpPr>
          <p:cNvPr id="27" name="TextBox 27"/>
          <p:cNvSpPr txBox="1"/>
          <p:nvPr/>
        </p:nvSpPr>
        <p:spPr>
          <a:xfrm>
            <a:off x="10882568" y="8141395"/>
            <a:ext cx="447648" cy="517177"/>
          </a:xfrm>
          <a:prstGeom prst="rect">
            <a:avLst/>
          </a:prstGeom>
        </p:spPr>
        <p:txBody>
          <a:bodyPr lIns="0" tIns="0" rIns="0" bIns="0" rtlCol="0" anchor="t">
            <a:spAutoFit/>
          </a:bodyPr>
          <a:lstStyle/>
          <a:p>
            <a:pPr algn="ctr">
              <a:lnSpc>
                <a:spcPts val="4315"/>
              </a:lnSpc>
              <a:spcBef>
                <a:spcPct val="0"/>
              </a:spcBef>
            </a:pPr>
            <a:r>
              <a:rPr lang="en-US" sz="3082">
                <a:solidFill>
                  <a:srgbClr val="000000"/>
                </a:solidFill>
                <a:latin typeface="Open Sans"/>
                <a:ea typeface="Open Sans"/>
                <a:cs typeface="Open Sans"/>
                <a:sym typeface="Open Sans"/>
              </a:rPr>
              <a:t>64</a:t>
            </a:r>
          </a:p>
        </p:txBody>
      </p:sp>
      <p:sp>
        <p:nvSpPr>
          <p:cNvPr id="28" name="TextBox 28"/>
          <p:cNvSpPr txBox="1"/>
          <p:nvPr/>
        </p:nvSpPr>
        <p:spPr>
          <a:xfrm>
            <a:off x="13454291" y="8141395"/>
            <a:ext cx="223886" cy="517177"/>
          </a:xfrm>
          <a:prstGeom prst="rect">
            <a:avLst/>
          </a:prstGeom>
        </p:spPr>
        <p:txBody>
          <a:bodyPr lIns="0" tIns="0" rIns="0" bIns="0" rtlCol="0" anchor="t">
            <a:spAutoFit/>
          </a:bodyPr>
          <a:lstStyle/>
          <a:p>
            <a:pPr algn="ctr">
              <a:lnSpc>
                <a:spcPts val="4315"/>
              </a:lnSpc>
              <a:spcBef>
                <a:spcPct val="0"/>
              </a:spcBef>
            </a:pPr>
            <a:r>
              <a:rPr lang="en-US" sz="3082">
                <a:solidFill>
                  <a:srgbClr val="000000"/>
                </a:solidFill>
                <a:latin typeface="Open Sans"/>
                <a:ea typeface="Open Sans"/>
                <a:cs typeface="Open Sans"/>
                <a:sym typeface="Open Sans"/>
              </a:rPr>
              <a:t>0</a:t>
            </a:r>
          </a:p>
        </p:txBody>
      </p:sp>
      <p:sp>
        <p:nvSpPr>
          <p:cNvPr id="29" name="TextBox 29"/>
          <p:cNvSpPr txBox="1"/>
          <p:nvPr/>
        </p:nvSpPr>
        <p:spPr>
          <a:xfrm>
            <a:off x="15351502" y="8141395"/>
            <a:ext cx="1610197" cy="517177"/>
          </a:xfrm>
          <a:prstGeom prst="rect">
            <a:avLst/>
          </a:prstGeom>
        </p:spPr>
        <p:txBody>
          <a:bodyPr lIns="0" tIns="0" rIns="0" bIns="0" rtlCol="0" anchor="t">
            <a:spAutoFit/>
          </a:bodyPr>
          <a:lstStyle/>
          <a:p>
            <a:pPr algn="ctr">
              <a:lnSpc>
                <a:spcPts val="4315"/>
              </a:lnSpc>
              <a:spcBef>
                <a:spcPct val="0"/>
              </a:spcBef>
            </a:pPr>
            <a:r>
              <a:rPr lang="en-US" sz="3082">
                <a:solidFill>
                  <a:srgbClr val="000000"/>
                </a:solidFill>
                <a:latin typeface="Open Sans"/>
                <a:ea typeface="Open Sans"/>
                <a:cs typeface="Open Sans"/>
                <a:sym typeface="Open Sans"/>
              </a:rPr>
              <a:t>/ 18</a:t>
            </a:r>
          </a:p>
        </p:txBody>
      </p:sp>
      <p:sp>
        <p:nvSpPr>
          <p:cNvPr id="30" name="Freeform 30"/>
          <p:cNvSpPr/>
          <p:nvPr/>
        </p:nvSpPr>
        <p:spPr>
          <a:xfrm rot="5400000">
            <a:off x="7515633" y="5858306"/>
            <a:ext cx="391081" cy="1931262"/>
          </a:xfrm>
          <a:custGeom>
            <a:avLst/>
            <a:gdLst/>
            <a:ahLst/>
            <a:cxnLst/>
            <a:rect l="l" t="t" r="r" b="b"/>
            <a:pathLst>
              <a:path w="391081" h="1931262">
                <a:moveTo>
                  <a:pt x="0" y="0"/>
                </a:moveTo>
                <a:lnTo>
                  <a:pt x="391080" y="0"/>
                </a:lnTo>
                <a:lnTo>
                  <a:pt x="391080" y="1931262"/>
                </a:lnTo>
                <a:lnTo>
                  <a:pt x="0" y="19312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1" name="TextBox 31"/>
          <p:cNvSpPr txBox="1"/>
          <p:nvPr/>
        </p:nvSpPr>
        <p:spPr>
          <a:xfrm>
            <a:off x="6584250" y="5456822"/>
            <a:ext cx="2174181" cy="1047750"/>
          </a:xfrm>
          <a:prstGeom prst="rect">
            <a:avLst/>
          </a:prstGeom>
        </p:spPr>
        <p:txBody>
          <a:bodyPr lIns="0" tIns="0" rIns="0" bIns="0" rtlCol="0" anchor="t">
            <a:spAutoFit/>
          </a:bodyPr>
          <a:lstStyle/>
          <a:p>
            <a:pPr algn="ctr">
              <a:lnSpc>
                <a:spcPts val="4200"/>
              </a:lnSpc>
            </a:pPr>
            <a:r>
              <a:rPr lang="en-US" sz="3000">
                <a:solidFill>
                  <a:srgbClr val="000000"/>
                </a:solidFill>
                <a:latin typeface="Open Sans"/>
                <a:ea typeface="Open Sans"/>
                <a:cs typeface="Open Sans"/>
                <a:sym typeface="Open Sans"/>
              </a:rPr>
              <a:t>first 18 bits: </a:t>
            </a:r>
          </a:p>
          <a:p>
            <a:pPr algn="ctr">
              <a:lnSpc>
                <a:spcPts val="4200"/>
              </a:lnSpc>
            </a:pPr>
            <a:r>
              <a:rPr lang="en-US" sz="3000" b="1">
                <a:solidFill>
                  <a:srgbClr val="FF1495"/>
                </a:solidFill>
                <a:latin typeface="Open Sans Bold"/>
                <a:ea typeface="Open Sans Bold"/>
                <a:cs typeface="Open Sans Bold"/>
                <a:sym typeface="Open Sans Bold"/>
              </a:rPr>
              <a:t>netID </a:t>
            </a:r>
          </a:p>
        </p:txBody>
      </p:sp>
      <p:sp>
        <p:nvSpPr>
          <p:cNvPr id="32" name="Freeform 32"/>
          <p:cNvSpPr/>
          <p:nvPr/>
        </p:nvSpPr>
        <p:spPr>
          <a:xfrm rot="5399999">
            <a:off x="12483864" y="5858306"/>
            <a:ext cx="391081" cy="1931262"/>
          </a:xfrm>
          <a:custGeom>
            <a:avLst/>
            <a:gdLst/>
            <a:ahLst/>
            <a:cxnLst/>
            <a:rect l="l" t="t" r="r" b="b"/>
            <a:pathLst>
              <a:path w="391081" h="1931262">
                <a:moveTo>
                  <a:pt x="0" y="0"/>
                </a:moveTo>
                <a:lnTo>
                  <a:pt x="391081" y="0"/>
                </a:lnTo>
                <a:lnTo>
                  <a:pt x="391081" y="1931262"/>
                </a:lnTo>
                <a:lnTo>
                  <a:pt x="0" y="19312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3" name="TextBox 33"/>
          <p:cNvSpPr txBox="1"/>
          <p:nvPr/>
        </p:nvSpPr>
        <p:spPr>
          <a:xfrm>
            <a:off x="11592314" y="5456822"/>
            <a:ext cx="2174181" cy="1047750"/>
          </a:xfrm>
          <a:prstGeom prst="rect">
            <a:avLst/>
          </a:prstGeom>
        </p:spPr>
        <p:txBody>
          <a:bodyPr lIns="0" tIns="0" rIns="0" bIns="0" rtlCol="0" anchor="t">
            <a:spAutoFit/>
          </a:bodyPr>
          <a:lstStyle/>
          <a:p>
            <a:pPr algn="ctr">
              <a:lnSpc>
                <a:spcPts val="4200"/>
              </a:lnSpc>
            </a:pPr>
            <a:r>
              <a:rPr lang="en-US" sz="3000">
                <a:solidFill>
                  <a:srgbClr val="000000"/>
                </a:solidFill>
                <a:latin typeface="Open Sans"/>
                <a:ea typeface="Open Sans"/>
                <a:cs typeface="Open Sans"/>
                <a:sym typeface="Open Sans"/>
              </a:rPr>
              <a:t>last 14 bits: </a:t>
            </a:r>
          </a:p>
          <a:p>
            <a:pPr algn="ctr">
              <a:lnSpc>
                <a:spcPts val="4200"/>
              </a:lnSpc>
            </a:pPr>
            <a:r>
              <a:rPr lang="en-US" sz="3000" b="1">
                <a:solidFill>
                  <a:srgbClr val="FF1495"/>
                </a:solidFill>
                <a:latin typeface="Open Sans Bold"/>
                <a:ea typeface="Open Sans Bold"/>
                <a:cs typeface="Open Sans Bold"/>
                <a:sym typeface="Open Sans Bold"/>
              </a:rPr>
              <a:t>hostID</a:t>
            </a:r>
            <a:r>
              <a:rPr lang="en-US" sz="3000">
                <a:solidFill>
                  <a:srgbClr val="000000"/>
                </a:solidFill>
                <a:latin typeface="Open Sans"/>
                <a:ea typeface="Open Sans"/>
                <a:cs typeface="Open Sans"/>
                <a:sym typeface="Open Sans"/>
              </a:rPr>
              <a:t> </a:t>
            </a:r>
          </a:p>
        </p:txBody>
      </p:sp>
      <p:sp>
        <p:nvSpPr>
          <p:cNvPr id="34" name="TextBox 34"/>
          <p:cNvSpPr txBox="1"/>
          <p:nvPr/>
        </p:nvSpPr>
        <p:spPr>
          <a:xfrm>
            <a:off x="690601" y="231111"/>
            <a:ext cx="7956553" cy="436224"/>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402046" y="1877010"/>
            <a:ext cx="10137715"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Benefits of CIDR</a:t>
            </a:r>
          </a:p>
        </p:txBody>
      </p:sp>
      <p:grpSp>
        <p:nvGrpSpPr>
          <p:cNvPr id="8" name="Group 8"/>
          <p:cNvGrpSpPr/>
          <p:nvPr/>
        </p:nvGrpSpPr>
        <p:grpSpPr>
          <a:xfrm>
            <a:off x="4217611" y="2852107"/>
            <a:ext cx="5285818" cy="507405"/>
            <a:chOff x="0" y="0"/>
            <a:chExt cx="1392150" cy="133638"/>
          </a:xfrm>
        </p:grpSpPr>
        <p:sp>
          <p:nvSpPr>
            <p:cNvPr id="9" name="Freeform 9"/>
            <p:cNvSpPr/>
            <p:nvPr/>
          </p:nvSpPr>
          <p:spPr>
            <a:xfrm>
              <a:off x="0" y="0"/>
              <a:ext cx="1392150" cy="133638"/>
            </a:xfrm>
            <a:custGeom>
              <a:avLst/>
              <a:gdLst/>
              <a:ahLst/>
              <a:cxnLst/>
              <a:rect l="l" t="t" r="r" b="b"/>
              <a:pathLst>
                <a:path w="1392150" h="133638">
                  <a:moveTo>
                    <a:pt x="66819" y="0"/>
                  </a:moveTo>
                  <a:lnTo>
                    <a:pt x="1325331" y="0"/>
                  </a:lnTo>
                  <a:cubicBezTo>
                    <a:pt x="1362234" y="0"/>
                    <a:pt x="1392150" y="29916"/>
                    <a:pt x="1392150" y="66819"/>
                  </a:cubicBezTo>
                  <a:lnTo>
                    <a:pt x="1392150" y="66819"/>
                  </a:lnTo>
                  <a:cubicBezTo>
                    <a:pt x="1392150" y="103722"/>
                    <a:pt x="1362234" y="133638"/>
                    <a:pt x="1325331" y="133638"/>
                  </a:cubicBezTo>
                  <a:lnTo>
                    <a:pt x="66819" y="133638"/>
                  </a:lnTo>
                  <a:cubicBezTo>
                    <a:pt x="29916" y="133638"/>
                    <a:pt x="0" y="103722"/>
                    <a:pt x="0" y="66819"/>
                  </a:cubicBezTo>
                  <a:lnTo>
                    <a:pt x="0" y="66819"/>
                  </a:lnTo>
                  <a:cubicBezTo>
                    <a:pt x="0" y="29916"/>
                    <a:pt x="29916" y="0"/>
                    <a:pt x="66819" y="0"/>
                  </a:cubicBezTo>
                  <a:close/>
                </a:path>
              </a:pathLst>
            </a:custGeom>
            <a:solidFill>
              <a:srgbClr val="642EC7"/>
            </a:solidFill>
          </p:spPr>
          <p:txBody>
            <a:bodyPr/>
            <a:lstStyle/>
            <a:p>
              <a:endParaRPr lang="en-PH"/>
            </a:p>
          </p:txBody>
        </p:sp>
        <p:sp>
          <p:nvSpPr>
            <p:cNvPr id="10" name="TextBox 10"/>
            <p:cNvSpPr txBox="1"/>
            <p:nvPr/>
          </p:nvSpPr>
          <p:spPr>
            <a:xfrm>
              <a:off x="0" y="-28575"/>
              <a:ext cx="1392150" cy="162213"/>
            </a:xfrm>
            <a:prstGeom prst="rect">
              <a:avLst/>
            </a:prstGeom>
          </p:spPr>
          <p:txBody>
            <a:bodyPr lIns="50800" tIns="50800" rIns="50800" bIns="50800" rtlCol="0" anchor="ctr"/>
            <a:lstStyle/>
            <a:p>
              <a:pPr algn="ctr">
                <a:lnSpc>
                  <a:spcPts val="2595"/>
                </a:lnSpc>
              </a:pPr>
              <a:endParaRPr/>
            </a:p>
          </p:txBody>
        </p:sp>
      </p:grpSp>
      <p:sp>
        <p:nvSpPr>
          <p:cNvPr id="11" name="TextBox 11"/>
          <p:cNvSpPr txBox="1"/>
          <p:nvPr/>
        </p:nvSpPr>
        <p:spPr>
          <a:xfrm>
            <a:off x="396454" y="2709232"/>
            <a:ext cx="16857254" cy="2569845"/>
          </a:xfrm>
          <a:prstGeom prst="rect">
            <a:avLst/>
          </a:prstGeom>
        </p:spPr>
        <p:txBody>
          <a:bodyPr lIns="0" tIns="0" rIns="0" bIns="0" rtlCol="0" anchor="t">
            <a:spAutoFit/>
          </a:bodyPr>
          <a:lstStyle/>
          <a:p>
            <a:pPr algn="l">
              <a:lnSpc>
                <a:spcPts val="5190"/>
              </a:lnSpc>
            </a:pPr>
            <a:r>
              <a:rPr lang="en-US" sz="3000">
                <a:solidFill>
                  <a:srgbClr val="000000"/>
                </a:solidFill>
                <a:latin typeface="Open Sans"/>
                <a:ea typeface="Open Sans"/>
                <a:cs typeface="Open Sans"/>
                <a:sym typeface="Open Sans"/>
              </a:rPr>
              <a:t>CIDR allows us to use </a:t>
            </a:r>
            <a:r>
              <a:rPr lang="en-US" sz="3000">
                <a:solidFill>
                  <a:srgbClr val="FAFAFA"/>
                </a:solidFill>
                <a:latin typeface="Open Sans"/>
                <a:ea typeface="Open Sans"/>
                <a:cs typeface="Open Sans"/>
                <a:sym typeface="Open Sans"/>
              </a:rPr>
              <a:t>variable-length subnet masks</a:t>
            </a:r>
            <a:r>
              <a:rPr lang="en-US" sz="3000">
                <a:solidFill>
                  <a:srgbClr val="000000"/>
                </a:solidFill>
                <a:latin typeface="Open Sans"/>
                <a:ea typeface="Open Sans"/>
                <a:cs typeface="Open Sans"/>
                <a:sym typeface="Open Sans"/>
              </a:rPr>
              <a:t>, which means we can allocate IP addresses in a more flexible and efficient manner. This is super important in today's internet where we're running out of IPv4 addresses. With CIDR, we can allocate just the right amount of addresses to different networks, preventing address wastage and improving overall IP address utilization.</a:t>
            </a:r>
          </a:p>
        </p:txBody>
      </p:sp>
      <p:sp>
        <p:nvSpPr>
          <p:cNvPr id="12" name="AutoShape 12"/>
          <p:cNvSpPr/>
          <p:nvPr/>
        </p:nvSpPr>
        <p:spPr>
          <a:xfrm>
            <a:off x="402058" y="2627897"/>
            <a:ext cx="5068726" cy="1830"/>
          </a:xfrm>
          <a:prstGeom prst="line">
            <a:avLst/>
          </a:prstGeom>
          <a:ln w="66675" cap="rnd">
            <a:solidFill>
              <a:srgbClr val="FFDE59"/>
            </a:solidFill>
            <a:prstDash val="solid"/>
            <a:headEnd type="none" w="sm" len="sm"/>
            <a:tailEnd type="oval" w="lg" len="lg"/>
          </a:ln>
        </p:spPr>
        <p:txBody>
          <a:bodyPr/>
          <a:lstStyle/>
          <a:p>
            <a:endParaRPr lang="en-PH"/>
          </a:p>
        </p:txBody>
      </p:sp>
      <p:sp>
        <p:nvSpPr>
          <p:cNvPr id="13" name="TextBox 13"/>
          <p:cNvSpPr txBox="1"/>
          <p:nvPr/>
        </p:nvSpPr>
        <p:spPr>
          <a:xfrm>
            <a:off x="690601" y="231111"/>
            <a:ext cx="7956553" cy="436224"/>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223" y="2581298"/>
            <a:ext cx="3308401" cy="17584"/>
          </a:xfrm>
          <a:prstGeom prst="line">
            <a:avLst/>
          </a:prstGeom>
          <a:ln w="66675" cap="rnd">
            <a:solidFill>
              <a:srgbClr val="FFDE59"/>
            </a:solidFill>
            <a:prstDash val="solid"/>
            <a:headEnd type="none" w="sm" len="sm"/>
            <a:tailEnd type="oval" w="lg" len="lg"/>
          </a:ln>
        </p:spPr>
        <p:txBody>
          <a:bodyPr/>
          <a:lstStyle/>
          <a:p>
            <a:endParaRPr lang="en-PH"/>
          </a:p>
        </p:txBody>
      </p:sp>
      <p:grpSp>
        <p:nvGrpSpPr>
          <p:cNvPr id="8" name="Group 8"/>
          <p:cNvGrpSpPr/>
          <p:nvPr/>
        </p:nvGrpSpPr>
        <p:grpSpPr>
          <a:xfrm>
            <a:off x="5372264" y="2730976"/>
            <a:ext cx="1552232" cy="495300"/>
            <a:chOff x="0" y="0"/>
            <a:chExt cx="408818" cy="130449"/>
          </a:xfrm>
        </p:grpSpPr>
        <p:sp>
          <p:nvSpPr>
            <p:cNvPr id="9" name="Freeform 9"/>
            <p:cNvSpPr/>
            <p:nvPr/>
          </p:nvSpPr>
          <p:spPr>
            <a:xfrm>
              <a:off x="0" y="0"/>
              <a:ext cx="408818" cy="130449"/>
            </a:xfrm>
            <a:custGeom>
              <a:avLst/>
              <a:gdLst/>
              <a:ahLst/>
              <a:cxnLst/>
              <a:rect l="l" t="t" r="r" b="b"/>
              <a:pathLst>
                <a:path w="408818" h="130449">
                  <a:moveTo>
                    <a:pt x="65225" y="0"/>
                  </a:moveTo>
                  <a:lnTo>
                    <a:pt x="343594" y="0"/>
                  </a:lnTo>
                  <a:cubicBezTo>
                    <a:pt x="360892" y="0"/>
                    <a:pt x="377482" y="6872"/>
                    <a:pt x="389714" y="19104"/>
                  </a:cubicBezTo>
                  <a:cubicBezTo>
                    <a:pt x="401946" y="31336"/>
                    <a:pt x="408818" y="47926"/>
                    <a:pt x="408818" y="65225"/>
                  </a:cubicBezTo>
                  <a:lnTo>
                    <a:pt x="408818" y="65225"/>
                  </a:lnTo>
                  <a:cubicBezTo>
                    <a:pt x="408818" y="101247"/>
                    <a:pt x="379616" y="130449"/>
                    <a:pt x="343594" y="130449"/>
                  </a:cubicBezTo>
                  <a:lnTo>
                    <a:pt x="65225" y="130449"/>
                  </a:lnTo>
                  <a:cubicBezTo>
                    <a:pt x="29202" y="130449"/>
                    <a:pt x="0" y="101247"/>
                    <a:pt x="0" y="65225"/>
                  </a:cubicBezTo>
                  <a:lnTo>
                    <a:pt x="0" y="65225"/>
                  </a:lnTo>
                  <a:cubicBezTo>
                    <a:pt x="0" y="29202"/>
                    <a:pt x="29202" y="0"/>
                    <a:pt x="65225" y="0"/>
                  </a:cubicBezTo>
                  <a:close/>
                </a:path>
              </a:pathLst>
            </a:custGeom>
            <a:solidFill>
              <a:srgbClr val="642EC7"/>
            </a:solidFill>
          </p:spPr>
          <p:txBody>
            <a:bodyPr/>
            <a:lstStyle/>
            <a:p>
              <a:endParaRPr lang="en-PH"/>
            </a:p>
          </p:txBody>
        </p:sp>
        <p:sp>
          <p:nvSpPr>
            <p:cNvPr id="10" name="TextBox 10"/>
            <p:cNvSpPr txBox="1"/>
            <p:nvPr/>
          </p:nvSpPr>
          <p:spPr>
            <a:xfrm>
              <a:off x="0" y="-28575"/>
              <a:ext cx="408818" cy="159024"/>
            </a:xfrm>
            <a:prstGeom prst="rect">
              <a:avLst/>
            </a:prstGeom>
          </p:spPr>
          <p:txBody>
            <a:bodyPr lIns="50800" tIns="50800" rIns="50800" bIns="50800" rtlCol="0" anchor="ctr"/>
            <a:lstStyle/>
            <a:p>
              <a:pPr algn="ctr">
                <a:lnSpc>
                  <a:spcPts val="2595"/>
                </a:lnSpc>
              </a:pPr>
              <a:endParaRPr/>
            </a:p>
          </p:txBody>
        </p:sp>
      </p:grpSp>
      <p:sp>
        <p:nvSpPr>
          <p:cNvPr id="11" name="Freeform 11"/>
          <p:cNvSpPr/>
          <p:nvPr/>
        </p:nvSpPr>
        <p:spPr>
          <a:xfrm>
            <a:off x="2177227" y="4794394"/>
            <a:ext cx="5965213" cy="4369519"/>
          </a:xfrm>
          <a:custGeom>
            <a:avLst/>
            <a:gdLst/>
            <a:ahLst/>
            <a:cxnLst/>
            <a:rect l="l" t="t" r="r" b="b"/>
            <a:pathLst>
              <a:path w="5965213" h="4369519">
                <a:moveTo>
                  <a:pt x="0" y="0"/>
                </a:moveTo>
                <a:lnTo>
                  <a:pt x="5965214" y="0"/>
                </a:lnTo>
                <a:lnTo>
                  <a:pt x="5965214" y="4369519"/>
                </a:lnTo>
                <a:lnTo>
                  <a:pt x="0" y="43695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2" name="Freeform 12"/>
          <p:cNvSpPr/>
          <p:nvPr/>
        </p:nvSpPr>
        <p:spPr>
          <a:xfrm>
            <a:off x="10513067" y="4747504"/>
            <a:ext cx="5965213" cy="4369519"/>
          </a:xfrm>
          <a:custGeom>
            <a:avLst/>
            <a:gdLst/>
            <a:ahLst/>
            <a:cxnLst/>
            <a:rect l="l" t="t" r="r" b="b"/>
            <a:pathLst>
              <a:path w="5965213" h="4369519">
                <a:moveTo>
                  <a:pt x="0" y="0"/>
                </a:moveTo>
                <a:lnTo>
                  <a:pt x="5965213" y="0"/>
                </a:lnTo>
                <a:lnTo>
                  <a:pt x="5965213" y="4369519"/>
                </a:lnTo>
                <a:lnTo>
                  <a:pt x="0" y="43695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13" name="Group 13"/>
          <p:cNvGrpSpPr/>
          <p:nvPr/>
        </p:nvGrpSpPr>
        <p:grpSpPr>
          <a:xfrm>
            <a:off x="8647154" y="6251719"/>
            <a:ext cx="1361089" cy="1361089"/>
            <a:chOff x="0" y="0"/>
            <a:chExt cx="812800" cy="812800"/>
          </a:xfrm>
        </p:grpSpPr>
        <p:sp>
          <p:nvSpPr>
            <p:cNvPr id="14" name="Freeform 14"/>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19D97"/>
            </a:solidFill>
          </p:spPr>
          <p:txBody>
            <a:bodyPr/>
            <a:lstStyle/>
            <a:p>
              <a:endParaRPr lang="en-PH"/>
            </a:p>
          </p:txBody>
        </p:sp>
        <p:sp>
          <p:nvSpPr>
            <p:cNvPr id="15" name="TextBox 15"/>
            <p:cNvSpPr txBox="1"/>
            <p:nvPr/>
          </p:nvSpPr>
          <p:spPr>
            <a:xfrm>
              <a:off x="0" y="174625"/>
              <a:ext cx="711200" cy="434975"/>
            </a:xfrm>
            <a:prstGeom prst="rect">
              <a:avLst/>
            </a:prstGeom>
          </p:spPr>
          <p:txBody>
            <a:bodyPr lIns="50800" tIns="50800" rIns="50800" bIns="50800" rtlCol="0" anchor="ctr"/>
            <a:lstStyle/>
            <a:p>
              <a:pPr algn="ctr">
                <a:lnSpc>
                  <a:spcPts val="2595"/>
                </a:lnSpc>
              </a:pPr>
              <a:endParaRPr/>
            </a:p>
          </p:txBody>
        </p:sp>
      </p:grpSp>
      <p:sp>
        <p:nvSpPr>
          <p:cNvPr id="16" name="TextBox 16"/>
          <p:cNvSpPr txBox="1"/>
          <p:nvPr/>
        </p:nvSpPr>
        <p:spPr>
          <a:xfrm>
            <a:off x="402046" y="1830411"/>
            <a:ext cx="330808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Sub-netting</a:t>
            </a:r>
          </a:p>
        </p:txBody>
      </p:sp>
      <p:sp>
        <p:nvSpPr>
          <p:cNvPr id="17" name="TextBox 17"/>
          <p:cNvSpPr txBox="1"/>
          <p:nvPr/>
        </p:nvSpPr>
        <p:spPr>
          <a:xfrm>
            <a:off x="14399611" y="1516086"/>
            <a:ext cx="2260970"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Highlighter</a:t>
            </a:r>
          </a:p>
        </p:txBody>
      </p:sp>
      <p:sp>
        <p:nvSpPr>
          <p:cNvPr id="18" name="TextBox 18"/>
          <p:cNvSpPr txBox="1"/>
          <p:nvPr/>
        </p:nvSpPr>
        <p:spPr>
          <a:xfrm>
            <a:off x="402046" y="2673826"/>
            <a:ext cx="16857254" cy="10477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Subnetting is the process of </a:t>
            </a:r>
            <a:r>
              <a:rPr lang="en-US" sz="3000">
                <a:solidFill>
                  <a:srgbClr val="FAFAFA"/>
                </a:solidFill>
                <a:latin typeface="Open Sans"/>
                <a:ea typeface="Open Sans"/>
                <a:cs typeface="Open Sans"/>
                <a:sym typeface="Open Sans"/>
              </a:rPr>
              <a:t>dividing</a:t>
            </a:r>
            <a:r>
              <a:rPr lang="en-US" sz="3000">
                <a:solidFill>
                  <a:srgbClr val="000000"/>
                </a:solidFill>
                <a:latin typeface="Open Sans"/>
                <a:ea typeface="Open Sans"/>
                <a:cs typeface="Open Sans"/>
                <a:sym typeface="Open Sans"/>
              </a:rPr>
              <a:t>  a larger network into smaller, more manageable sub-networks to improve efficiency and organization in IP address allocation and routing.</a:t>
            </a:r>
          </a:p>
        </p:txBody>
      </p:sp>
      <p:sp>
        <p:nvSpPr>
          <p:cNvPr id="19" name="Freeform 19"/>
          <p:cNvSpPr/>
          <p:nvPr/>
        </p:nvSpPr>
        <p:spPr>
          <a:xfrm>
            <a:off x="12233763" y="5423851"/>
            <a:ext cx="1372844" cy="1005608"/>
          </a:xfrm>
          <a:custGeom>
            <a:avLst/>
            <a:gdLst/>
            <a:ahLst/>
            <a:cxnLst/>
            <a:rect l="l" t="t" r="r" b="b"/>
            <a:pathLst>
              <a:path w="1372844" h="1005608">
                <a:moveTo>
                  <a:pt x="0" y="0"/>
                </a:moveTo>
                <a:lnTo>
                  <a:pt x="1372843" y="0"/>
                </a:lnTo>
                <a:lnTo>
                  <a:pt x="1372843" y="1005608"/>
                </a:lnTo>
                <a:lnTo>
                  <a:pt x="0" y="10056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20" name="Freeform 20"/>
          <p:cNvSpPr/>
          <p:nvPr/>
        </p:nvSpPr>
        <p:spPr>
          <a:xfrm>
            <a:off x="11317949" y="6607200"/>
            <a:ext cx="1372844" cy="1005608"/>
          </a:xfrm>
          <a:custGeom>
            <a:avLst/>
            <a:gdLst/>
            <a:ahLst/>
            <a:cxnLst/>
            <a:rect l="l" t="t" r="r" b="b"/>
            <a:pathLst>
              <a:path w="1372844" h="1005608">
                <a:moveTo>
                  <a:pt x="0" y="0"/>
                </a:moveTo>
                <a:lnTo>
                  <a:pt x="1372843" y="0"/>
                </a:lnTo>
                <a:lnTo>
                  <a:pt x="1372843" y="1005608"/>
                </a:lnTo>
                <a:lnTo>
                  <a:pt x="0" y="10056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21" name="Freeform 21"/>
          <p:cNvSpPr/>
          <p:nvPr/>
        </p:nvSpPr>
        <p:spPr>
          <a:xfrm>
            <a:off x="12809252" y="7612808"/>
            <a:ext cx="1372844" cy="1005608"/>
          </a:xfrm>
          <a:custGeom>
            <a:avLst/>
            <a:gdLst/>
            <a:ahLst/>
            <a:cxnLst/>
            <a:rect l="l" t="t" r="r" b="b"/>
            <a:pathLst>
              <a:path w="1372844" h="1005608">
                <a:moveTo>
                  <a:pt x="0" y="0"/>
                </a:moveTo>
                <a:lnTo>
                  <a:pt x="1372844" y="0"/>
                </a:lnTo>
                <a:lnTo>
                  <a:pt x="1372844" y="1005608"/>
                </a:lnTo>
                <a:lnTo>
                  <a:pt x="0" y="10056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22" name="Freeform 22"/>
          <p:cNvSpPr/>
          <p:nvPr/>
        </p:nvSpPr>
        <p:spPr>
          <a:xfrm>
            <a:off x="14505498" y="7110004"/>
            <a:ext cx="1372844" cy="1005608"/>
          </a:xfrm>
          <a:custGeom>
            <a:avLst/>
            <a:gdLst/>
            <a:ahLst/>
            <a:cxnLst/>
            <a:rect l="l" t="t" r="r" b="b"/>
            <a:pathLst>
              <a:path w="1372844" h="1005608">
                <a:moveTo>
                  <a:pt x="0" y="0"/>
                </a:moveTo>
                <a:lnTo>
                  <a:pt x="1372843" y="0"/>
                </a:lnTo>
                <a:lnTo>
                  <a:pt x="1372843" y="1005608"/>
                </a:lnTo>
                <a:lnTo>
                  <a:pt x="0" y="10056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23" name="Freeform 23"/>
          <p:cNvSpPr/>
          <p:nvPr/>
        </p:nvSpPr>
        <p:spPr>
          <a:xfrm>
            <a:off x="14000499" y="5926655"/>
            <a:ext cx="1372844" cy="1005608"/>
          </a:xfrm>
          <a:custGeom>
            <a:avLst/>
            <a:gdLst/>
            <a:ahLst/>
            <a:cxnLst/>
            <a:rect l="l" t="t" r="r" b="b"/>
            <a:pathLst>
              <a:path w="1372844" h="1005608">
                <a:moveTo>
                  <a:pt x="0" y="0"/>
                </a:moveTo>
                <a:lnTo>
                  <a:pt x="1372843" y="0"/>
                </a:lnTo>
                <a:lnTo>
                  <a:pt x="1372843" y="1005608"/>
                </a:lnTo>
                <a:lnTo>
                  <a:pt x="0" y="10056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24" name="TextBox 24"/>
          <p:cNvSpPr txBox="1"/>
          <p:nvPr/>
        </p:nvSpPr>
        <p:spPr>
          <a:xfrm>
            <a:off x="12920184" y="6940661"/>
            <a:ext cx="1585313" cy="310111"/>
          </a:xfrm>
          <a:prstGeom prst="rect">
            <a:avLst/>
          </a:prstGeom>
        </p:spPr>
        <p:txBody>
          <a:bodyPr lIns="0" tIns="0" rIns="0" bIns="0" rtlCol="0" anchor="t">
            <a:spAutoFit/>
          </a:bodyPr>
          <a:lstStyle/>
          <a:p>
            <a:pPr algn="l">
              <a:lnSpc>
                <a:spcPts val="2586"/>
              </a:lnSpc>
            </a:pPr>
            <a:r>
              <a:rPr lang="en-US" sz="1847">
                <a:solidFill>
                  <a:srgbClr val="000000"/>
                </a:solidFill>
                <a:latin typeface="Open Sans"/>
                <a:ea typeface="Open Sans"/>
                <a:cs typeface="Open Sans"/>
                <a:sym typeface="Open Sans"/>
              </a:rPr>
              <a:t>Sub-networks</a:t>
            </a:r>
          </a:p>
        </p:txBody>
      </p:sp>
      <p:sp>
        <p:nvSpPr>
          <p:cNvPr id="25" name="TextBox 25"/>
          <p:cNvSpPr txBox="1"/>
          <p:nvPr/>
        </p:nvSpPr>
        <p:spPr>
          <a:xfrm>
            <a:off x="3847282" y="9240848"/>
            <a:ext cx="2625104" cy="522376"/>
          </a:xfrm>
          <a:prstGeom prst="rect">
            <a:avLst/>
          </a:prstGeom>
        </p:spPr>
        <p:txBody>
          <a:bodyPr lIns="0" tIns="0" rIns="0" bIns="0" rtlCol="0" anchor="t">
            <a:spAutoFit/>
          </a:bodyPr>
          <a:lstStyle/>
          <a:p>
            <a:pPr algn="ctr">
              <a:lnSpc>
                <a:spcPts val="4282"/>
              </a:lnSpc>
            </a:pPr>
            <a:r>
              <a:rPr lang="en-US" sz="3059" b="1">
                <a:solidFill>
                  <a:srgbClr val="000000"/>
                </a:solidFill>
                <a:latin typeface="Open Sans Bold"/>
                <a:ea typeface="Open Sans Bold"/>
                <a:cs typeface="Open Sans Bold"/>
                <a:sym typeface="Open Sans Bold"/>
              </a:rPr>
              <a:t>Network</a:t>
            </a:r>
          </a:p>
        </p:txBody>
      </p:sp>
      <p:sp>
        <p:nvSpPr>
          <p:cNvPr id="26" name="TextBox 26"/>
          <p:cNvSpPr txBox="1"/>
          <p:nvPr/>
        </p:nvSpPr>
        <p:spPr>
          <a:xfrm>
            <a:off x="12400289" y="9240848"/>
            <a:ext cx="2625104" cy="522376"/>
          </a:xfrm>
          <a:prstGeom prst="rect">
            <a:avLst/>
          </a:prstGeom>
        </p:spPr>
        <p:txBody>
          <a:bodyPr lIns="0" tIns="0" rIns="0" bIns="0" rtlCol="0" anchor="t">
            <a:spAutoFit/>
          </a:bodyPr>
          <a:lstStyle/>
          <a:p>
            <a:pPr algn="ctr">
              <a:lnSpc>
                <a:spcPts val="4282"/>
              </a:lnSpc>
            </a:pPr>
            <a:r>
              <a:rPr lang="en-US" sz="3059" b="1">
                <a:solidFill>
                  <a:srgbClr val="000000"/>
                </a:solidFill>
                <a:latin typeface="Open Sans Bold"/>
                <a:ea typeface="Open Sans Bold"/>
                <a:cs typeface="Open Sans Bold"/>
                <a:sym typeface="Open Sans Bold"/>
              </a:rPr>
              <a:t>Network</a:t>
            </a:r>
          </a:p>
        </p:txBody>
      </p:sp>
      <p:sp>
        <p:nvSpPr>
          <p:cNvPr id="27" name="TextBox 27"/>
          <p:cNvSpPr txBox="1"/>
          <p:nvPr/>
        </p:nvSpPr>
        <p:spPr>
          <a:xfrm>
            <a:off x="690601" y="231111"/>
            <a:ext cx="7956553" cy="436224"/>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223" y="2581298"/>
            <a:ext cx="3308401" cy="17584"/>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a:off x="402046" y="4028151"/>
            <a:ext cx="4016434" cy="3534462"/>
          </a:xfrm>
          <a:custGeom>
            <a:avLst/>
            <a:gdLst/>
            <a:ahLst/>
            <a:cxnLst/>
            <a:rect l="l" t="t" r="r" b="b"/>
            <a:pathLst>
              <a:path w="4016434" h="3534462">
                <a:moveTo>
                  <a:pt x="0" y="0"/>
                </a:moveTo>
                <a:lnTo>
                  <a:pt x="4016434" y="0"/>
                </a:lnTo>
                <a:lnTo>
                  <a:pt x="4016434" y="3534463"/>
                </a:lnTo>
                <a:lnTo>
                  <a:pt x="0" y="3534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9" name="Freeform 9"/>
          <p:cNvSpPr/>
          <p:nvPr/>
        </p:nvSpPr>
        <p:spPr>
          <a:xfrm>
            <a:off x="5758837" y="1423630"/>
            <a:ext cx="1103834" cy="990691"/>
          </a:xfrm>
          <a:custGeom>
            <a:avLst/>
            <a:gdLst/>
            <a:ahLst/>
            <a:cxnLst/>
            <a:rect l="l" t="t" r="r" b="b"/>
            <a:pathLst>
              <a:path w="1103834" h="990691">
                <a:moveTo>
                  <a:pt x="0" y="0"/>
                </a:moveTo>
                <a:lnTo>
                  <a:pt x="1103835" y="0"/>
                </a:lnTo>
                <a:lnTo>
                  <a:pt x="1103835" y="990691"/>
                </a:lnTo>
                <a:lnTo>
                  <a:pt x="0" y="9906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0" name="Freeform 10"/>
          <p:cNvSpPr/>
          <p:nvPr/>
        </p:nvSpPr>
        <p:spPr>
          <a:xfrm>
            <a:off x="5758837" y="2509815"/>
            <a:ext cx="1103834" cy="990691"/>
          </a:xfrm>
          <a:custGeom>
            <a:avLst/>
            <a:gdLst/>
            <a:ahLst/>
            <a:cxnLst/>
            <a:rect l="l" t="t" r="r" b="b"/>
            <a:pathLst>
              <a:path w="1103834" h="990691">
                <a:moveTo>
                  <a:pt x="0" y="0"/>
                </a:moveTo>
                <a:lnTo>
                  <a:pt x="1103835" y="0"/>
                </a:lnTo>
                <a:lnTo>
                  <a:pt x="1103835" y="990691"/>
                </a:lnTo>
                <a:lnTo>
                  <a:pt x="0" y="9906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1" name="Freeform 11"/>
          <p:cNvSpPr/>
          <p:nvPr/>
        </p:nvSpPr>
        <p:spPr>
          <a:xfrm>
            <a:off x="5758837" y="3648087"/>
            <a:ext cx="1103834" cy="990691"/>
          </a:xfrm>
          <a:custGeom>
            <a:avLst/>
            <a:gdLst/>
            <a:ahLst/>
            <a:cxnLst/>
            <a:rect l="l" t="t" r="r" b="b"/>
            <a:pathLst>
              <a:path w="1103834" h="990691">
                <a:moveTo>
                  <a:pt x="0" y="0"/>
                </a:moveTo>
                <a:lnTo>
                  <a:pt x="1103835" y="0"/>
                </a:lnTo>
                <a:lnTo>
                  <a:pt x="1103835" y="990692"/>
                </a:lnTo>
                <a:lnTo>
                  <a:pt x="0" y="9906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2" name="Freeform 12"/>
          <p:cNvSpPr/>
          <p:nvPr/>
        </p:nvSpPr>
        <p:spPr>
          <a:xfrm>
            <a:off x="5758837" y="4733831"/>
            <a:ext cx="1103834" cy="990691"/>
          </a:xfrm>
          <a:custGeom>
            <a:avLst/>
            <a:gdLst/>
            <a:ahLst/>
            <a:cxnLst/>
            <a:rect l="l" t="t" r="r" b="b"/>
            <a:pathLst>
              <a:path w="1103834" h="990691">
                <a:moveTo>
                  <a:pt x="0" y="0"/>
                </a:moveTo>
                <a:lnTo>
                  <a:pt x="1103835" y="0"/>
                </a:lnTo>
                <a:lnTo>
                  <a:pt x="1103835" y="990692"/>
                </a:lnTo>
                <a:lnTo>
                  <a:pt x="0" y="9906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3" name="Freeform 13"/>
          <p:cNvSpPr/>
          <p:nvPr/>
        </p:nvSpPr>
        <p:spPr>
          <a:xfrm>
            <a:off x="5758837" y="5871033"/>
            <a:ext cx="1103834" cy="990691"/>
          </a:xfrm>
          <a:custGeom>
            <a:avLst/>
            <a:gdLst/>
            <a:ahLst/>
            <a:cxnLst/>
            <a:rect l="l" t="t" r="r" b="b"/>
            <a:pathLst>
              <a:path w="1103834" h="990691">
                <a:moveTo>
                  <a:pt x="0" y="0"/>
                </a:moveTo>
                <a:lnTo>
                  <a:pt x="1103835" y="0"/>
                </a:lnTo>
                <a:lnTo>
                  <a:pt x="1103835" y="990691"/>
                </a:lnTo>
                <a:lnTo>
                  <a:pt x="0" y="9906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4" name="Freeform 14"/>
          <p:cNvSpPr/>
          <p:nvPr/>
        </p:nvSpPr>
        <p:spPr>
          <a:xfrm>
            <a:off x="5758837" y="6956955"/>
            <a:ext cx="1103834" cy="990691"/>
          </a:xfrm>
          <a:custGeom>
            <a:avLst/>
            <a:gdLst/>
            <a:ahLst/>
            <a:cxnLst/>
            <a:rect l="l" t="t" r="r" b="b"/>
            <a:pathLst>
              <a:path w="1103834" h="990691">
                <a:moveTo>
                  <a:pt x="0" y="0"/>
                </a:moveTo>
                <a:lnTo>
                  <a:pt x="1103835" y="0"/>
                </a:lnTo>
                <a:lnTo>
                  <a:pt x="1103835" y="990692"/>
                </a:lnTo>
                <a:lnTo>
                  <a:pt x="0" y="9906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5" name="Freeform 15"/>
          <p:cNvSpPr/>
          <p:nvPr/>
        </p:nvSpPr>
        <p:spPr>
          <a:xfrm>
            <a:off x="5758837" y="8090522"/>
            <a:ext cx="1103834" cy="990691"/>
          </a:xfrm>
          <a:custGeom>
            <a:avLst/>
            <a:gdLst/>
            <a:ahLst/>
            <a:cxnLst/>
            <a:rect l="l" t="t" r="r" b="b"/>
            <a:pathLst>
              <a:path w="1103834" h="990691">
                <a:moveTo>
                  <a:pt x="0" y="0"/>
                </a:moveTo>
                <a:lnTo>
                  <a:pt x="1103835" y="0"/>
                </a:lnTo>
                <a:lnTo>
                  <a:pt x="1103835" y="990691"/>
                </a:lnTo>
                <a:lnTo>
                  <a:pt x="0" y="9906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6" name="Freeform 16"/>
          <p:cNvSpPr/>
          <p:nvPr/>
        </p:nvSpPr>
        <p:spPr>
          <a:xfrm>
            <a:off x="5758837" y="9176444"/>
            <a:ext cx="1103834" cy="990691"/>
          </a:xfrm>
          <a:custGeom>
            <a:avLst/>
            <a:gdLst/>
            <a:ahLst/>
            <a:cxnLst/>
            <a:rect l="l" t="t" r="r" b="b"/>
            <a:pathLst>
              <a:path w="1103834" h="990691">
                <a:moveTo>
                  <a:pt x="0" y="0"/>
                </a:moveTo>
                <a:lnTo>
                  <a:pt x="1103835" y="0"/>
                </a:lnTo>
                <a:lnTo>
                  <a:pt x="1103835" y="990691"/>
                </a:lnTo>
                <a:lnTo>
                  <a:pt x="0" y="9906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grpSp>
        <p:nvGrpSpPr>
          <p:cNvPr id="17" name="Group 17"/>
          <p:cNvGrpSpPr/>
          <p:nvPr/>
        </p:nvGrpSpPr>
        <p:grpSpPr>
          <a:xfrm>
            <a:off x="7814981" y="4660675"/>
            <a:ext cx="5719562" cy="518914"/>
            <a:chOff x="0" y="0"/>
            <a:chExt cx="2327703" cy="211184"/>
          </a:xfrm>
        </p:grpSpPr>
        <p:sp>
          <p:nvSpPr>
            <p:cNvPr id="18" name="Freeform 18"/>
            <p:cNvSpPr/>
            <p:nvPr/>
          </p:nvSpPr>
          <p:spPr>
            <a:xfrm>
              <a:off x="0" y="0"/>
              <a:ext cx="2327703" cy="211184"/>
            </a:xfrm>
            <a:custGeom>
              <a:avLst/>
              <a:gdLst/>
              <a:ahLst/>
              <a:cxnLst/>
              <a:rect l="l" t="t" r="r" b="b"/>
              <a:pathLst>
                <a:path w="2327703" h="211184">
                  <a:moveTo>
                    <a:pt x="0" y="0"/>
                  </a:moveTo>
                  <a:lnTo>
                    <a:pt x="2327703" y="0"/>
                  </a:lnTo>
                  <a:lnTo>
                    <a:pt x="2327703" y="211184"/>
                  </a:lnTo>
                  <a:lnTo>
                    <a:pt x="0" y="211184"/>
                  </a:lnTo>
                  <a:close/>
                </a:path>
              </a:pathLst>
            </a:custGeom>
            <a:solidFill>
              <a:srgbClr val="B3B3B3"/>
            </a:solidFill>
          </p:spPr>
          <p:txBody>
            <a:bodyPr/>
            <a:lstStyle/>
            <a:p>
              <a:endParaRPr lang="en-PH"/>
            </a:p>
          </p:txBody>
        </p:sp>
        <p:sp>
          <p:nvSpPr>
            <p:cNvPr id="19" name="TextBox 19"/>
            <p:cNvSpPr txBox="1"/>
            <p:nvPr/>
          </p:nvSpPr>
          <p:spPr>
            <a:xfrm>
              <a:off x="0" y="-28575"/>
              <a:ext cx="2327703" cy="239759"/>
            </a:xfrm>
            <a:prstGeom prst="rect">
              <a:avLst/>
            </a:prstGeom>
          </p:spPr>
          <p:txBody>
            <a:bodyPr lIns="50800" tIns="50800" rIns="50800" bIns="50800" rtlCol="0" anchor="ctr"/>
            <a:lstStyle/>
            <a:p>
              <a:pPr algn="ctr">
                <a:lnSpc>
                  <a:spcPts val="2595"/>
                </a:lnSpc>
              </a:pPr>
              <a:endParaRPr/>
            </a:p>
          </p:txBody>
        </p:sp>
      </p:grpSp>
      <p:grpSp>
        <p:nvGrpSpPr>
          <p:cNvPr id="20" name="Group 20"/>
          <p:cNvGrpSpPr/>
          <p:nvPr/>
        </p:nvGrpSpPr>
        <p:grpSpPr>
          <a:xfrm>
            <a:off x="13924417" y="4672472"/>
            <a:ext cx="3334883" cy="518914"/>
            <a:chOff x="0" y="0"/>
            <a:chExt cx="1357205" cy="211184"/>
          </a:xfrm>
        </p:grpSpPr>
        <p:sp>
          <p:nvSpPr>
            <p:cNvPr id="21" name="Freeform 21"/>
            <p:cNvSpPr/>
            <p:nvPr/>
          </p:nvSpPr>
          <p:spPr>
            <a:xfrm>
              <a:off x="0" y="0"/>
              <a:ext cx="1357205" cy="211184"/>
            </a:xfrm>
            <a:custGeom>
              <a:avLst/>
              <a:gdLst/>
              <a:ahLst/>
              <a:cxnLst/>
              <a:rect l="l" t="t" r="r" b="b"/>
              <a:pathLst>
                <a:path w="1357205" h="211184">
                  <a:moveTo>
                    <a:pt x="0" y="0"/>
                  </a:moveTo>
                  <a:lnTo>
                    <a:pt x="1357205" y="0"/>
                  </a:lnTo>
                  <a:lnTo>
                    <a:pt x="1357205" y="211184"/>
                  </a:lnTo>
                  <a:lnTo>
                    <a:pt x="0" y="211184"/>
                  </a:lnTo>
                  <a:close/>
                </a:path>
              </a:pathLst>
            </a:custGeom>
            <a:solidFill>
              <a:srgbClr val="B3B3B3"/>
            </a:solidFill>
          </p:spPr>
          <p:txBody>
            <a:bodyPr/>
            <a:lstStyle/>
            <a:p>
              <a:endParaRPr lang="en-PH"/>
            </a:p>
          </p:txBody>
        </p:sp>
        <p:sp>
          <p:nvSpPr>
            <p:cNvPr id="22" name="TextBox 22"/>
            <p:cNvSpPr txBox="1"/>
            <p:nvPr/>
          </p:nvSpPr>
          <p:spPr>
            <a:xfrm>
              <a:off x="0" y="-28575"/>
              <a:ext cx="1357205" cy="239759"/>
            </a:xfrm>
            <a:prstGeom prst="rect">
              <a:avLst/>
            </a:prstGeom>
          </p:spPr>
          <p:txBody>
            <a:bodyPr lIns="50800" tIns="50800" rIns="50800" bIns="50800" rtlCol="0" anchor="ctr"/>
            <a:lstStyle/>
            <a:p>
              <a:pPr algn="ctr">
                <a:lnSpc>
                  <a:spcPts val="2595"/>
                </a:lnSpc>
              </a:pPr>
              <a:endParaRPr/>
            </a:p>
          </p:txBody>
        </p:sp>
      </p:grpSp>
      <p:sp>
        <p:nvSpPr>
          <p:cNvPr id="23" name="Freeform 23"/>
          <p:cNvSpPr/>
          <p:nvPr/>
        </p:nvSpPr>
        <p:spPr>
          <a:xfrm rot="-5400000">
            <a:off x="10246326" y="4500899"/>
            <a:ext cx="391081" cy="1931262"/>
          </a:xfrm>
          <a:custGeom>
            <a:avLst/>
            <a:gdLst/>
            <a:ahLst/>
            <a:cxnLst/>
            <a:rect l="l" t="t" r="r" b="b"/>
            <a:pathLst>
              <a:path w="391081" h="1931262">
                <a:moveTo>
                  <a:pt x="0" y="0"/>
                </a:moveTo>
                <a:lnTo>
                  <a:pt x="391081" y="0"/>
                </a:lnTo>
                <a:lnTo>
                  <a:pt x="391081" y="1931262"/>
                </a:lnTo>
                <a:lnTo>
                  <a:pt x="0" y="19312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24" name="Freeform 24"/>
          <p:cNvSpPr/>
          <p:nvPr/>
        </p:nvSpPr>
        <p:spPr>
          <a:xfrm rot="-5400000">
            <a:off x="15367140" y="4430576"/>
            <a:ext cx="391081" cy="1931262"/>
          </a:xfrm>
          <a:custGeom>
            <a:avLst/>
            <a:gdLst/>
            <a:ahLst/>
            <a:cxnLst/>
            <a:rect l="l" t="t" r="r" b="b"/>
            <a:pathLst>
              <a:path w="391081" h="1931262">
                <a:moveTo>
                  <a:pt x="0" y="0"/>
                </a:moveTo>
                <a:lnTo>
                  <a:pt x="391081" y="0"/>
                </a:lnTo>
                <a:lnTo>
                  <a:pt x="391081" y="1931262"/>
                </a:lnTo>
                <a:lnTo>
                  <a:pt x="0" y="19312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25" name="Freeform 25"/>
          <p:cNvSpPr/>
          <p:nvPr/>
        </p:nvSpPr>
        <p:spPr>
          <a:xfrm rot="-2496347">
            <a:off x="10668287" y="3363320"/>
            <a:ext cx="869857" cy="310974"/>
          </a:xfrm>
          <a:custGeom>
            <a:avLst/>
            <a:gdLst/>
            <a:ahLst/>
            <a:cxnLst/>
            <a:rect l="l" t="t" r="r" b="b"/>
            <a:pathLst>
              <a:path w="869857" h="310974">
                <a:moveTo>
                  <a:pt x="0" y="0"/>
                </a:moveTo>
                <a:lnTo>
                  <a:pt x="869857" y="0"/>
                </a:lnTo>
                <a:lnTo>
                  <a:pt x="869857" y="310974"/>
                </a:lnTo>
                <a:lnTo>
                  <a:pt x="0" y="31097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26" name="TextBox 26"/>
          <p:cNvSpPr txBox="1"/>
          <p:nvPr/>
        </p:nvSpPr>
        <p:spPr>
          <a:xfrm>
            <a:off x="402046" y="1830411"/>
            <a:ext cx="330808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Sub-netting</a:t>
            </a:r>
          </a:p>
        </p:txBody>
      </p:sp>
      <p:sp>
        <p:nvSpPr>
          <p:cNvPr id="27" name="TextBox 27"/>
          <p:cNvSpPr txBox="1"/>
          <p:nvPr/>
        </p:nvSpPr>
        <p:spPr>
          <a:xfrm>
            <a:off x="14215987" y="3352363"/>
            <a:ext cx="2260970"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Highlighter</a:t>
            </a:r>
          </a:p>
        </p:txBody>
      </p:sp>
      <p:sp>
        <p:nvSpPr>
          <p:cNvPr id="28" name="TextBox 28"/>
          <p:cNvSpPr txBox="1"/>
          <p:nvPr/>
        </p:nvSpPr>
        <p:spPr>
          <a:xfrm>
            <a:off x="402046" y="2679115"/>
            <a:ext cx="1654378" cy="434636"/>
          </a:xfrm>
          <a:prstGeom prst="rect">
            <a:avLst/>
          </a:prstGeom>
        </p:spPr>
        <p:txBody>
          <a:bodyPr lIns="0" tIns="0" rIns="0" bIns="0" rtlCol="0" anchor="t">
            <a:spAutoFit/>
          </a:bodyPr>
          <a:lstStyle/>
          <a:p>
            <a:pPr algn="l">
              <a:lnSpc>
                <a:spcPts val="3555"/>
              </a:lnSpc>
            </a:pPr>
            <a:r>
              <a:rPr lang="en-US" sz="2539">
                <a:solidFill>
                  <a:srgbClr val="000000"/>
                </a:solidFill>
                <a:latin typeface="Open Sans"/>
                <a:ea typeface="Open Sans"/>
                <a:cs typeface="Open Sans"/>
                <a:sym typeface="Open Sans"/>
              </a:rPr>
              <a:t>Example:</a:t>
            </a:r>
          </a:p>
        </p:txBody>
      </p:sp>
      <p:sp>
        <p:nvSpPr>
          <p:cNvPr id="29" name="TextBox 29"/>
          <p:cNvSpPr txBox="1"/>
          <p:nvPr/>
        </p:nvSpPr>
        <p:spPr>
          <a:xfrm>
            <a:off x="644467" y="7715014"/>
            <a:ext cx="3531592" cy="953406"/>
          </a:xfrm>
          <a:prstGeom prst="rect">
            <a:avLst/>
          </a:prstGeom>
        </p:spPr>
        <p:txBody>
          <a:bodyPr lIns="0" tIns="0" rIns="0" bIns="0" rtlCol="0" anchor="t">
            <a:spAutoFit/>
          </a:bodyPr>
          <a:lstStyle/>
          <a:p>
            <a:pPr algn="ctr">
              <a:lnSpc>
                <a:spcPts val="2575"/>
              </a:lnSpc>
            </a:pPr>
            <a:r>
              <a:rPr lang="en-US" sz="1839">
                <a:solidFill>
                  <a:srgbClr val="000000"/>
                </a:solidFill>
                <a:latin typeface="Alatsi"/>
                <a:ea typeface="Alatsi"/>
                <a:cs typeface="Alatsi"/>
                <a:sym typeface="Alatsi"/>
              </a:rPr>
              <a:t>A school that wants to accommodate 200 workspaces, and they have 8 departments</a:t>
            </a:r>
          </a:p>
        </p:txBody>
      </p:sp>
      <p:sp>
        <p:nvSpPr>
          <p:cNvPr id="30" name="TextBox 30"/>
          <p:cNvSpPr txBox="1"/>
          <p:nvPr/>
        </p:nvSpPr>
        <p:spPr>
          <a:xfrm>
            <a:off x="5066073" y="1674261"/>
            <a:ext cx="491161" cy="334281"/>
          </a:xfrm>
          <a:prstGeom prst="rect">
            <a:avLst/>
          </a:prstGeom>
        </p:spPr>
        <p:txBody>
          <a:bodyPr lIns="0" tIns="0" rIns="0" bIns="0" rtlCol="0" anchor="t">
            <a:spAutoFit/>
          </a:bodyPr>
          <a:lstStyle/>
          <a:p>
            <a:pPr algn="ctr">
              <a:lnSpc>
                <a:spcPts val="2575"/>
              </a:lnSpc>
            </a:pPr>
            <a:r>
              <a:rPr lang="en-US" sz="1839" i="1">
                <a:solidFill>
                  <a:srgbClr val="000000"/>
                </a:solidFill>
                <a:latin typeface="Arimo Italics"/>
                <a:ea typeface="Arimo Italics"/>
                <a:cs typeface="Arimo Italics"/>
                <a:sym typeface="Arimo Italics"/>
              </a:rPr>
              <a:t>D1</a:t>
            </a:r>
          </a:p>
        </p:txBody>
      </p:sp>
      <p:sp>
        <p:nvSpPr>
          <p:cNvPr id="31" name="TextBox 31"/>
          <p:cNvSpPr txBox="1"/>
          <p:nvPr/>
        </p:nvSpPr>
        <p:spPr>
          <a:xfrm>
            <a:off x="5066073" y="2809445"/>
            <a:ext cx="491161" cy="334281"/>
          </a:xfrm>
          <a:prstGeom prst="rect">
            <a:avLst/>
          </a:prstGeom>
        </p:spPr>
        <p:txBody>
          <a:bodyPr lIns="0" tIns="0" rIns="0" bIns="0" rtlCol="0" anchor="t">
            <a:spAutoFit/>
          </a:bodyPr>
          <a:lstStyle/>
          <a:p>
            <a:pPr algn="ctr">
              <a:lnSpc>
                <a:spcPts val="2575"/>
              </a:lnSpc>
            </a:pPr>
            <a:r>
              <a:rPr lang="en-US" sz="1839" i="1">
                <a:solidFill>
                  <a:srgbClr val="000000"/>
                </a:solidFill>
                <a:latin typeface="Arimo Italics"/>
                <a:ea typeface="Arimo Italics"/>
                <a:cs typeface="Arimo Italics"/>
                <a:sym typeface="Arimo Italics"/>
              </a:rPr>
              <a:t>D2</a:t>
            </a:r>
          </a:p>
        </p:txBody>
      </p:sp>
      <p:sp>
        <p:nvSpPr>
          <p:cNvPr id="32" name="TextBox 32"/>
          <p:cNvSpPr txBox="1"/>
          <p:nvPr/>
        </p:nvSpPr>
        <p:spPr>
          <a:xfrm>
            <a:off x="5066073" y="3934301"/>
            <a:ext cx="491161" cy="334281"/>
          </a:xfrm>
          <a:prstGeom prst="rect">
            <a:avLst/>
          </a:prstGeom>
        </p:spPr>
        <p:txBody>
          <a:bodyPr lIns="0" tIns="0" rIns="0" bIns="0" rtlCol="0" anchor="t">
            <a:spAutoFit/>
          </a:bodyPr>
          <a:lstStyle/>
          <a:p>
            <a:pPr algn="ctr">
              <a:lnSpc>
                <a:spcPts val="2575"/>
              </a:lnSpc>
            </a:pPr>
            <a:r>
              <a:rPr lang="en-US" sz="1839" i="1">
                <a:solidFill>
                  <a:srgbClr val="000000"/>
                </a:solidFill>
                <a:latin typeface="Arimo Italics"/>
                <a:ea typeface="Arimo Italics"/>
                <a:cs typeface="Arimo Italics"/>
                <a:sym typeface="Arimo Italics"/>
              </a:rPr>
              <a:t>D3</a:t>
            </a:r>
          </a:p>
        </p:txBody>
      </p:sp>
      <p:sp>
        <p:nvSpPr>
          <p:cNvPr id="33" name="TextBox 33"/>
          <p:cNvSpPr txBox="1"/>
          <p:nvPr/>
        </p:nvSpPr>
        <p:spPr>
          <a:xfrm>
            <a:off x="5066073" y="5069484"/>
            <a:ext cx="491161" cy="334281"/>
          </a:xfrm>
          <a:prstGeom prst="rect">
            <a:avLst/>
          </a:prstGeom>
        </p:spPr>
        <p:txBody>
          <a:bodyPr lIns="0" tIns="0" rIns="0" bIns="0" rtlCol="0" anchor="t">
            <a:spAutoFit/>
          </a:bodyPr>
          <a:lstStyle/>
          <a:p>
            <a:pPr algn="ctr">
              <a:lnSpc>
                <a:spcPts val="2575"/>
              </a:lnSpc>
            </a:pPr>
            <a:r>
              <a:rPr lang="en-US" sz="1839" i="1">
                <a:solidFill>
                  <a:srgbClr val="000000"/>
                </a:solidFill>
                <a:latin typeface="Arimo Italics"/>
                <a:ea typeface="Arimo Italics"/>
                <a:cs typeface="Arimo Italics"/>
                <a:sym typeface="Arimo Italics"/>
              </a:rPr>
              <a:t>D4</a:t>
            </a:r>
          </a:p>
        </p:txBody>
      </p:sp>
      <p:sp>
        <p:nvSpPr>
          <p:cNvPr id="34" name="TextBox 34"/>
          <p:cNvSpPr txBox="1"/>
          <p:nvPr/>
        </p:nvSpPr>
        <p:spPr>
          <a:xfrm>
            <a:off x="5066073" y="6194340"/>
            <a:ext cx="491161" cy="334281"/>
          </a:xfrm>
          <a:prstGeom prst="rect">
            <a:avLst/>
          </a:prstGeom>
        </p:spPr>
        <p:txBody>
          <a:bodyPr lIns="0" tIns="0" rIns="0" bIns="0" rtlCol="0" anchor="t">
            <a:spAutoFit/>
          </a:bodyPr>
          <a:lstStyle/>
          <a:p>
            <a:pPr algn="ctr">
              <a:lnSpc>
                <a:spcPts val="2575"/>
              </a:lnSpc>
            </a:pPr>
            <a:r>
              <a:rPr lang="en-US" sz="1839" i="1">
                <a:solidFill>
                  <a:srgbClr val="000000"/>
                </a:solidFill>
                <a:latin typeface="Arimo Italics"/>
                <a:ea typeface="Arimo Italics"/>
                <a:cs typeface="Arimo Italics"/>
                <a:sym typeface="Arimo Italics"/>
              </a:rPr>
              <a:t>D5</a:t>
            </a:r>
          </a:p>
        </p:txBody>
      </p:sp>
      <p:sp>
        <p:nvSpPr>
          <p:cNvPr id="35" name="TextBox 35"/>
          <p:cNvSpPr txBox="1"/>
          <p:nvPr/>
        </p:nvSpPr>
        <p:spPr>
          <a:xfrm>
            <a:off x="5066073" y="7329524"/>
            <a:ext cx="491161" cy="334281"/>
          </a:xfrm>
          <a:prstGeom prst="rect">
            <a:avLst/>
          </a:prstGeom>
        </p:spPr>
        <p:txBody>
          <a:bodyPr lIns="0" tIns="0" rIns="0" bIns="0" rtlCol="0" anchor="t">
            <a:spAutoFit/>
          </a:bodyPr>
          <a:lstStyle/>
          <a:p>
            <a:pPr algn="ctr">
              <a:lnSpc>
                <a:spcPts val="2575"/>
              </a:lnSpc>
            </a:pPr>
            <a:r>
              <a:rPr lang="en-US" sz="1839" i="1">
                <a:solidFill>
                  <a:srgbClr val="000000"/>
                </a:solidFill>
                <a:latin typeface="Arimo Italics"/>
                <a:ea typeface="Arimo Italics"/>
                <a:cs typeface="Arimo Italics"/>
                <a:sym typeface="Arimo Italics"/>
              </a:rPr>
              <a:t>D6</a:t>
            </a:r>
          </a:p>
        </p:txBody>
      </p:sp>
      <p:sp>
        <p:nvSpPr>
          <p:cNvPr id="36" name="TextBox 36"/>
          <p:cNvSpPr txBox="1"/>
          <p:nvPr/>
        </p:nvSpPr>
        <p:spPr>
          <a:xfrm>
            <a:off x="5066073" y="8454380"/>
            <a:ext cx="491161" cy="334281"/>
          </a:xfrm>
          <a:prstGeom prst="rect">
            <a:avLst/>
          </a:prstGeom>
        </p:spPr>
        <p:txBody>
          <a:bodyPr lIns="0" tIns="0" rIns="0" bIns="0" rtlCol="0" anchor="t">
            <a:spAutoFit/>
          </a:bodyPr>
          <a:lstStyle/>
          <a:p>
            <a:pPr algn="ctr">
              <a:lnSpc>
                <a:spcPts val="2575"/>
              </a:lnSpc>
            </a:pPr>
            <a:r>
              <a:rPr lang="en-US" sz="1839" i="1">
                <a:solidFill>
                  <a:srgbClr val="000000"/>
                </a:solidFill>
                <a:latin typeface="Arimo Italics"/>
                <a:ea typeface="Arimo Italics"/>
                <a:cs typeface="Arimo Italics"/>
                <a:sym typeface="Arimo Italics"/>
              </a:rPr>
              <a:t>D7</a:t>
            </a:r>
          </a:p>
        </p:txBody>
      </p:sp>
      <p:sp>
        <p:nvSpPr>
          <p:cNvPr id="37" name="TextBox 37"/>
          <p:cNvSpPr txBox="1"/>
          <p:nvPr/>
        </p:nvSpPr>
        <p:spPr>
          <a:xfrm>
            <a:off x="5066073" y="9589563"/>
            <a:ext cx="491161" cy="334281"/>
          </a:xfrm>
          <a:prstGeom prst="rect">
            <a:avLst/>
          </a:prstGeom>
        </p:spPr>
        <p:txBody>
          <a:bodyPr lIns="0" tIns="0" rIns="0" bIns="0" rtlCol="0" anchor="t">
            <a:spAutoFit/>
          </a:bodyPr>
          <a:lstStyle/>
          <a:p>
            <a:pPr algn="ctr">
              <a:lnSpc>
                <a:spcPts val="2575"/>
              </a:lnSpc>
            </a:pPr>
            <a:r>
              <a:rPr lang="en-US" sz="1839" i="1">
                <a:solidFill>
                  <a:srgbClr val="000000"/>
                </a:solidFill>
                <a:latin typeface="Arimo Italics"/>
                <a:ea typeface="Arimo Italics"/>
                <a:cs typeface="Arimo Italics"/>
                <a:sym typeface="Arimo Italics"/>
              </a:rPr>
              <a:t>D8</a:t>
            </a:r>
          </a:p>
        </p:txBody>
      </p:sp>
      <p:sp>
        <p:nvSpPr>
          <p:cNvPr id="38" name="TextBox 38"/>
          <p:cNvSpPr txBox="1"/>
          <p:nvPr/>
        </p:nvSpPr>
        <p:spPr>
          <a:xfrm>
            <a:off x="7814981" y="3971488"/>
            <a:ext cx="9150420" cy="395995"/>
          </a:xfrm>
          <a:prstGeom prst="rect">
            <a:avLst/>
          </a:prstGeom>
        </p:spPr>
        <p:txBody>
          <a:bodyPr lIns="0" tIns="0" rIns="0" bIns="0" rtlCol="0" anchor="t">
            <a:spAutoFit/>
          </a:bodyPr>
          <a:lstStyle/>
          <a:p>
            <a:pPr algn="ctr">
              <a:lnSpc>
                <a:spcPts val="3373"/>
              </a:lnSpc>
            </a:pPr>
            <a:r>
              <a:rPr lang="en-US" sz="2409">
                <a:solidFill>
                  <a:srgbClr val="000000"/>
                </a:solidFill>
                <a:latin typeface="Alatsi"/>
                <a:ea typeface="Alatsi"/>
                <a:cs typeface="Alatsi"/>
                <a:sym typeface="Alatsi"/>
              </a:rPr>
              <a:t>The school will need </a:t>
            </a:r>
            <a:r>
              <a:rPr lang="en-US" sz="2409" u="sng">
                <a:solidFill>
                  <a:srgbClr val="000000"/>
                </a:solidFill>
                <a:latin typeface="Alatsi"/>
                <a:ea typeface="Alatsi"/>
                <a:cs typeface="Alatsi"/>
                <a:sym typeface="Alatsi"/>
              </a:rPr>
              <a:t>eight</a:t>
            </a:r>
            <a:r>
              <a:rPr lang="en-US" sz="2409">
                <a:solidFill>
                  <a:srgbClr val="000000"/>
                </a:solidFill>
                <a:latin typeface="Alatsi"/>
                <a:ea typeface="Alatsi"/>
                <a:cs typeface="Alatsi"/>
                <a:sym typeface="Alatsi"/>
              </a:rPr>
              <a:t> individual Class C netIDs; one for each LAN.</a:t>
            </a:r>
          </a:p>
        </p:txBody>
      </p:sp>
      <p:sp>
        <p:nvSpPr>
          <p:cNvPr id="39" name="TextBox 39"/>
          <p:cNvSpPr txBox="1"/>
          <p:nvPr/>
        </p:nvSpPr>
        <p:spPr>
          <a:xfrm>
            <a:off x="8770788" y="4686467"/>
            <a:ext cx="3083521" cy="381605"/>
          </a:xfrm>
          <a:prstGeom prst="rect">
            <a:avLst/>
          </a:prstGeom>
        </p:spPr>
        <p:txBody>
          <a:bodyPr lIns="0" tIns="0" rIns="0" bIns="0" rtlCol="0" anchor="t">
            <a:spAutoFit/>
          </a:bodyPr>
          <a:lstStyle/>
          <a:p>
            <a:pPr algn="ctr">
              <a:lnSpc>
                <a:spcPts val="3106"/>
              </a:lnSpc>
            </a:pPr>
            <a:r>
              <a:rPr lang="en-US" sz="1941">
                <a:solidFill>
                  <a:srgbClr val="000000"/>
                </a:solidFill>
                <a:latin typeface="Open Sans"/>
                <a:ea typeface="Open Sans"/>
                <a:cs typeface="Open Sans"/>
                <a:sym typeface="Open Sans"/>
              </a:rPr>
              <a:t>24 bits</a:t>
            </a:r>
          </a:p>
        </p:txBody>
      </p:sp>
      <p:sp>
        <p:nvSpPr>
          <p:cNvPr id="40" name="TextBox 40"/>
          <p:cNvSpPr txBox="1"/>
          <p:nvPr/>
        </p:nvSpPr>
        <p:spPr>
          <a:xfrm>
            <a:off x="13644792" y="4548647"/>
            <a:ext cx="228317" cy="636841"/>
          </a:xfrm>
          <a:prstGeom prst="rect">
            <a:avLst/>
          </a:prstGeom>
        </p:spPr>
        <p:txBody>
          <a:bodyPr lIns="0" tIns="0" rIns="0" bIns="0" rtlCol="0" anchor="t">
            <a:spAutoFit/>
          </a:bodyPr>
          <a:lstStyle/>
          <a:p>
            <a:pPr algn="ctr">
              <a:lnSpc>
                <a:spcPts val="5392"/>
              </a:lnSpc>
            </a:pPr>
            <a:r>
              <a:rPr lang="en-US" sz="3370">
                <a:solidFill>
                  <a:srgbClr val="000000"/>
                </a:solidFill>
                <a:latin typeface="Open Sans"/>
                <a:ea typeface="Open Sans"/>
                <a:cs typeface="Open Sans"/>
                <a:sym typeface="Open Sans"/>
              </a:rPr>
              <a:t>.</a:t>
            </a:r>
          </a:p>
        </p:txBody>
      </p:sp>
      <p:sp>
        <p:nvSpPr>
          <p:cNvPr id="41" name="TextBox 41"/>
          <p:cNvSpPr txBox="1"/>
          <p:nvPr/>
        </p:nvSpPr>
        <p:spPr>
          <a:xfrm>
            <a:off x="14020920" y="4701213"/>
            <a:ext cx="3083521" cy="381605"/>
          </a:xfrm>
          <a:prstGeom prst="rect">
            <a:avLst/>
          </a:prstGeom>
        </p:spPr>
        <p:txBody>
          <a:bodyPr lIns="0" tIns="0" rIns="0" bIns="0" rtlCol="0" anchor="t">
            <a:spAutoFit/>
          </a:bodyPr>
          <a:lstStyle/>
          <a:p>
            <a:pPr algn="ctr">
              <a:lnSpc>
                <a:spcPts val="3106"/>
              </a:lnSpc>
            </a:pPr>
            <a:r>
              <a:rPr lang="en-US" sz="1941">
                <a:solidFill>
                  <a:srgbClr val="000000"/>
                </a:solidFill>
                <a:latin typeface="Open Sans"/>
                <a:ea typeface="Open Sans"/>
                <a:cs typeface="Open Sans"/>
                <a:sym typeface="Open Sans"/>
              </a:rPr>
              <a:t>8 bits</a:t>
            </a:r>
          </a:p>
        </p:txBody>
      </p:sp>
      <p:sp>
        <p:nvSpPr>
          <p:cNvPr id="42" name="TextBox 42"/>
          <p:cNvSpPr txBox="1"/>
          <p:nvPr/>
        </p:nvSpPr>
        <p:spPr>
          <a:xfrm>
            <a:off x="9597952" y="5658422"/>
            <a:ext cx="1687829" cy="816633"/>
          </a:xfrm>
          <a:prstGeom prst="rect">
            <a:avLst/>
          </a:prstGeom>
        </p:spPr>
        <p:txBody>
          <a:bodyPr lIns="0" tIns="0" rIns="0" bIns="0" rtlCol="0" anchor="t">
            <a:spAutoFit/>
          </a:bodyPr>
          <a:lstStyle/>
          <a:p>
            <a:pPr algn="ctr">
              <a:lnSpc>
                <a:spcPts val="3260"/>
              </a:lnSpc>
            </a:pPr>
            <a:r>
              <a:rPr lang="en-US" sz="2328">
                <a:solidFill>
                  <a:srgbClr val="000000"/>
                </a:solidFill>
                <a:latin typeface="Open Sans"/>
                <a:ea typeface="Open Sans"/>
                <a:cs typeface="Open Sans"/>
                <a:sym typeface="Open Sans"/>
              </a:rPr>
              <a:t>first 24 bits: </a:t>
            </a:r>
          </a:p>
          <a:p>
            <a:pPr algn="ctr">
              <a:lnSpc>
                <a:spcPts val="3260"/>
              </a:lnSpc>
            </a:pPr>
            <a:r>
              <a:rPr lang="en-US" sz="2328" b="1">
                <a:solidFill>
                  <a:srgbClr val="FF1495"/>
                </a:solidFill>
                <a:latin typeface="Open Sans Bold"/>
                <a:ea typeface="Open Sans Bold"/>
                <a:cs typeface="Open Sans Bold"/>
                <a:sym typeface="Open Sans Bold"/>
              </a:rPr>
              <a:t>netID </a:t>
            </a:r>
          </a:p>
        </p:txBody>
      </p:sp>
      <p:sp>
        <p:nvSpPr>
          <p:cNvPr id="43" name="TextBox 43"/>
          <p:cNvSpPr txBox="1"/>
          <p:nvPr/>
        </p:nvSpPr>
        <p:spPr>
          <a:xfrm>
            <a:off x="14718766" y="5579213"/>
            <a:ext cx="1687829" cy="816633"/>
          </a:xfrm>
          <a:prstGeom prst="rect">
            <a:avLst/>
          </a:prstGeom>
        </p:spPr>
        <p:txBody>
          <a:bodyPr lIns="0" tIns="0" rIns="0" bIns="0" rtlCol="0" anchor="t">
            <a:spAutoFit/>
          </a:bodyPr>
          <a:lstStyle/>
          <a:p>
            <a:pPr algn="ctr">
              <a:lnSpc>
                <a:spcPts val="3260"/>
              </a:lnSpc>
            </a:pPr>
            <a:r>
              <a:rPr lang="en-US" sz="2328">
                <a:solidFill>
                  <a:srgbClr val="000000"/>
                </a:solidFill>
                <a:latin typeface="Open Sans"/>
                <a:ea typeface="Open Sans"/>
                <a:cs typeface="Open Sans"/>
                <a:sym typeface="Open Sans"/>
              </a:rPr>
              <a:t>last 8 bits: </a:t>
            </a:r>
          </a:p>
          <a:p>
            <a:pPr algn="ctr">
              <a:lnSpc>
                <a:spcPts val="3260"/>
              </a:lnSpc>
            </a:pPr>
            <a:r>
              <a:rPr lang="en-US" sz="2328" b="1">
                <a:solidFill>
                  <a:srgbClr val="FF1495"/>
                </a:solidFill>
                <a:latin typeface="Open Sans Bold"/>
                <a:ea typeface="Open Sans Bold"/>
                <a:cs typeface="Open Sans Bold"/>
                <a:sym typeface="Open Sans Bold"/>
              </a:rPr>
              <a:t>hostID</a:t>
            </a:r>
            <a:r>
              <a:rPr lang="en-US" sz="2328">
                <a:solidFill>
                  <a:srgbClr val="000000"/>
                </a:solidFill>
                <a:latin typeface="Open Sans"/>
                <a:ea typeface="Open Sans"/>
                <a:cs typeface="Open Sans"/>
                <a:sym typeface="Open Sans"/>
              </a:rPr>
              <a:t> </a:t>
            </a:r>
          </a:p>
        </p:txBody>
      </p:sp>
      <p:sp>
        <p:nvSpPr>
          <p:cNvPr id="44" name="TextBox 44"/>
          <p:cNvSpPr txBox="1"/>
          <p:nvPr/>
        </p:nvSpPr>
        <p:spPr>
          <a:xfrm>
            <a:off x="11490743" y="3085271"/>
            <a:ext cx="2725243" cy="359062"/>
          </a:xfrm>
          <a:prstGeom prst="rect">
            <a:avLst/>
          </a:prstGeom>
        </p:spPr>
        <p:txBody>
          <a:bodyPr lIns="0" tIns="0" rIns="0" bIns="0" rtlCol="0" anchor="t">
            <a:spAutoFit/>
          </a:bodyPr>
          <a:lstStyle/>
          <a:p>
            <a:pPr algn="ctr">
              <a:lnSpc>
                <a:spcPts val="2935"/>
              </a:lnSpc>
            </a:pPr>
            <a:r>
              <a:rPr lang="en-US" sz="2096">
                <a:solidFill>
                  <a:srgbClr val="000000"/>
                </a:solidFill>
                <a:latin typeface="Alatsi"/>
                <a:ea typeface="Alatsi"/>
                <a:cs typeface="Alatsi"/>
                <a:sym typeface="Alatsi"/>
              </a:rPr>
              <a:t>for each department</a:t>
            </a:r>
          </a:p>
        </p:txBody>
      </p:sp>
      <p:sp>
        <p:nvSpPr>
          <p:cNvPr id="45" name="TextBox 45"/>
          <p:cNvSpPr txBox="1"/>
          <p:nvPr/>
        </p:nvSpPr>
        <p:spPr>
          <a:xfrm>
            <a:off x="14141434" y="6635668"/>
            <a:ext cx="2900850" cy="807621"/>
          </a:xfrm>
          <a:prstGeom prst="rect">
            <a:avLst/>
          </a:prstGeom>
        </p:spPr>
        <p:txBody>
          <a:bodyPr lIns="0" tIns="0" rIns="0" bIns="0" rtlCol="0" anchor="t">
            <a:spAutoFit/>
          </a:bodyPr>
          <a:lstStyle/>
          <a:p>
            <a:pPr algn="ctr">
              <a:lnSpc>
                <a:spcPts val="3260"/>
              </a:lnSpc>
            </a:pPr>
            <a:r>
              <a:rPr lang="en-US" sz="2328" i="1">
                <a:solidFill>
                  <a:srgbClr val="000000"/>
                </a:solidFill>
                <a:latin typeface="Open Sans Italics"/>
                <a:ea typeface="Open Sans Italics"/>
                <a:cs typeface="Open Sans Italics"/>
                <a:sym typeface="Open Sans Italics"/>
              </a:rPr>
              <a:t>= 256 workspaces  for each department</a:t>
            </a:r>
          </a:p>
        </p:txBody>
      </p:sp>
      <p:sp>
        <p:nvSpPr>
          <p:cNvPr id="49" name="TextBox 49"/>
          <p:cNvSpPr txBox="1"/>
          <p:nvPr/>
        </p:nvSpPr>
        <p:spPr>
          <a:xfrm>
            <a:off x="690601" y="231111"/>
            <a:ext cx="7956553" cy="436224"/>
          </a:xfrm>
          <a:prstGeom prst="rect">
            <a:avLst/>
          </a:prstGeom>
        </p:spPr>
        <p:txBody>
          <a:bodyPr lIns="0" tIns="0" rIns="0" bIns="0" rtlCol="0" anchor="t">
            <a:spAutoFit/>
          </a:bodyPr>
          <a:lstStyle/>
          <a:p>
            <a:pPr marL="0" lvl="0" indent="0" algn="l">
              <a:lnSpc>
                <a:spcPts val="3226"/>
              </a:lnSpc>
              <a:spcBef>
                <a:spcPct val="0"/>
              </a:spcBef>
            </a:pPr>
            <a:r>
              <a:rPr lang="en-US" sz="2880" b="1" spc="-86">
                <a:solidFill>
                  <a:srgbClr val="FF1495"/>
                </a:solidFill>
                <a:latin typeface="Poppins Bold"/>
                <a:ea typeface="Poppins Bold"/>
                <a:cs typeface="Poppins Bold"/>
                <a:sym typeface="Poppins Bold"/>
              </a:rPr>
              <a:t>2.8 IP Addressing and Network Identification</a:t>
            </a:r>
          </a:p>
        </p:txBody>
      </p:sp>
    </p:spTree>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TotalTime>
  <Words>6945</Words>
  <Application>Microsoft Office PowerPoint</Application>
  <PresentationFormat>Custom</PresentationFormat>
  <Paragraphs>1389</Paragraphs>
  <Slides>112</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112</vt:i4>
      </vt:variant>
    </vt:vector>
  </HeadingPairs>
  <TitlesOfParts>
    <vt:vector size="126" baseType="lpstr">
      <vt:lpstr>Times New Roman</vt:lpstr>
      <vt:lpstr>Open Sans Bold Italics</vt:lpstr>
      <vt:lpstr>Aptos</vt:lpstr>
      <vt:lpstr>Open Sans Italics</vt:lpstr>
      <vt:lpstr>Open Sans Bold</vt:lpstr>
      <vt:lpstr>Alatsi</vt:lpstr>
      <vt:lpstr>Aptos Display</vt:lpstr>
      <vt:lpstr>Canva Sans Bold</vt:lpstr>
      <vt:lpstr>Poppins Bold</vt:lpstr>
      <vt:lpstr>Arimo Italics</vt:lpstr>
      <vt:lpstr>Open Sans</vt:lpstr>
      <vt:lpstr>Poppins</vt:lpstr>
      <vt:lpstr>Arial</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dc:title>
  <dc:creator>John</dc:creator>
  <cp:lastModifiedBy>Chezka Mae Madrona</cp:lastModifiedBy>
  <cp:revision>3</cp:revision>
  <dcterms:created xsi:type="dcterms:W3CDTF">2006-08-16T00:00:00Z</dcterms:created>
  <dcterms:modified xsi:type="dcterms:W3CDTF">2024-10-11T10:32:43Z</dcterms:modified>
  <dc:identifier>DAFrmv2zCVo</dc:identifier>
</cp:coreProperties>
</file>