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6"/>
  </p:notesMasterIdLst>
  <p:sldIdLst>
    <p:sldId id="3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</p:sldIdLst>
  <p:sldSz cx="12192000" cy="6858000"/>
  <p:notesSz cx="6858000" cy="9144000"/>
  <p:embeddedFontLst>
    <p:embeddedFont>
      <p:font typeface="Alatsi" panose="020B0604020202020204" charset="0"/>
      <p:regular r:id="rId127"/>
    </p:embeddedFont>
    <p:embeddedFont>
      <p:font typeface="gg sans" panose="00000800000000000000" pitchFamily="2" charset="0"/>
      <p:bold r:id="rId128"/>
    </p:embeddedFont>
    <p:embeddedFont>
      <p:font typeface="Open Sans" panose="020B0606030504020204" pitchFamily="34" charset="0"/>
      <p:regular r:id="rId129"/>
      <p:bold r:id="rId130"/>
      <p:italic r:id="rId131"/>
      <p:boldItalic r:id="rId132"/>
    </p:embeddedFont>
    <p:embeddedFont>
      <p:font typeface="Open Sans Bold" panose="020B0806030504020204" charset="0"/>
      <p:regular r:id="rId133"/>
      <p:bold r:id="rId134"/>
    </p:embeddedFont>
    <p:embeddedFont>
      <p:font typeface="Open Sans Bold Italics" panose="020B0604020202020204" charset="0"/>
      <p:regular r:id="rId135"/>
    </p:embeddedFont>
    <p:embeddedFont>
      <p:font typeface="Open Sans Extra Bold" panose="020B0604020202020204" charset="0"/>
      <p:regular r:id="rId136"/>
    </p:embeddedFont>
    <p:embeddedFont>
      <p:font typeface="Open Sans Italics" panose="020B0604020202020204" charset="0"/>
      <p:regular r:id="rId137"/>
    </p:embeddedFont>
    <p:embeddedFont>
      <p:font typeface="Poppins" panose="00000500000000000000" pitchFamily="2" charset="0"/>
      <p:regular r:id="rId138"/>
      <p:bold r:id="rId139"/>
      <p:italic r:id="rId140"/>
      <p:boldItalic r:id="rId141"/>
    </p:embeddedFont>
    <p:embeddedFont>
      <p:font typeface="Poppins Bold" panose="00000800000000000000" charset="0"/>
      <p:regular r:id="rId142"/>
    </p:embeddedFont>
    <p:embeddedFont>
      <p:font typeface="Poppins Bold Italics" panose="020B0604020202020204" charset="0"/>
      <p:regular r:id="rId143"/>
    </p:embeddedFont>
    <p:embeddedFont>
      <p:font typeface="Poppins Italics" panose="020B0604020202020204" charset="0"/>
      <p:regular r:id="rId144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5" autoAdjust="0"/>
    <p:restoredTop sz="94622" autoAdjust="0"/>
  </p:normalViewPr>
  <p:slideViewPr>
    <p:cSldViewPr>
      <p:cViewPr>
        <p:scale>
          <a:sx n="75" d="100"/>
          <a:sy n="75" d="100"/>
        </p:scale>
        <p:origin x="246" y="9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2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font" Target="fonts/font2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8.fntdata"/><Relationship Id="rId139" Type="http://schemas.openxmlformats.org/officeDocument/2006/relationships/font" Target="fonts/font13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14.fntdata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4.fntdata"/><Relationship Id="rId135" Type="http://schemas.openxmlformats.org/officeDocument/2006/relationships/font" Target="fonts/font9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15.fntdata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5.fntdata"/><Relationship Id="rId136" Type="http://schemas.openxmlformats.org/officeDocument/2006/relationships/font" Target="fonts/font10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6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6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17.fntdata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7.fntdata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A9777-CB2D-48E4-B716-3A9453F05585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98948-6949-4A59-8C3F-D74466D04DF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413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3EB8-E20C-C81B-8565-44E1AD36F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11031-486C-1D60-6129-E68E155B1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8327-D17B-5AF9-65D0-2EC721C1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0F4A-6D67-A09A-C90D-76013053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25DB-729B-6CD4-F90E-58488331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4715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FED4-15B5-A177-DF8D-D2590D14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85248-661D-4296-2705-C649BB2E7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AE15B-54F9-1A08-48C8-98BC67EE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DBAC8-6434-1D4B-A6FF-551A9D91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0719-B277-87AD-934F-5F57B55B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7489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CE965-1A98-6C50-0D6B-81F9657E9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02704-DE5C-6791-2FA6-C177B9501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2ABC5-0E4D-BC89-52FD-3A82637A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242CC-225B-941D-09C0-BC6D4C49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C0C95-3F32-D5D1-10F2-A0C895B0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609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3379-99B1-7EA8-589B-C4FE1CAD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3039E-7F0D-6615-C460-6D80E492B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29B9-C5D7-9D1E-8935-5DDCE872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4F7FF-2BFA-FD8B-7B01-4504F24B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AEBA3-57D6-9447-FE1E-DE44DB49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5332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8B64-EC4D-3A9C-65FD-8CBBF0BA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A24F0-4B39-0B79-22E3-144616A7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23348-75D6-41DB-F546-7A5C41F2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DBB1-480A-7E39-9C06-22F68BA8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CA17-D3A8-8D2F-4E1D-FE7E211D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43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79C9-3931-DDFC-5272-BD7DF341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2AED5-E355-9B43-F266-3D7193874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0BD38-23D1-115E-253E-A9A2B4AEA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9EC37-5C95-646A-02FD-987BA609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06748-B632-AC5B-FEC8-D7655564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E5AF3-D50C-8A6A-74E0-9238D7276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622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22B3-F6DC-7A81-7EEC-C6E7581C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F7DE6-87AC-2992-6D6D-063559308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67D3D-02C6-C042-C2B5-5B374BD6C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490FF-A9BB-BE91-3713-EDF6AE7F3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27E15-B6BB-5588-0CCC-70B1C46A2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21D5B-CAE5-94BA-8A8D-27D48E08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03E13-F289-BD79-2256-BE2245FC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72C57-8D01-1F15-374C-B93A3E7A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2324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DAC7-8B83-ED7D-E321-C4ED1F44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3658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DEC1F-E9D9-5996-A894-4DA755A6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3DCB5-F228-1A6D-440A-057E7CCA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6356350"/>
            <a:ext cx="4114800" cy="365125"/>
          </a:xfrm>
        </p:spPr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6E69E-B40D-7A3A-8582-7DE507D1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422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77F4-143A-3E37-32FF-439303BE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D7E95-6926-F4C5-7075-4E29C455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AEB7D-1879-213B-C25F-9C400E16F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50BF2-8693-2DA4-936D-59BE12AD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F9406-0165-4EDC-9E47-FE2158FC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46EDD-E9F3-736E-8945-D15DAF30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7349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384A-28A8-F93D-1319-7CE65A52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62900-15D6-4DED-A652-80A259F4B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5A1E1-5A25-F653-7E27-1C684F375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F495F-DFA4-D01D-E134-4A3432BA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5F83E-DA8A-69D8-9903-B67128AD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55ED-87D3-5867-0636-F2EEA6F5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81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exampaperspractice.co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70394-5EFA-DF3A-0639-4E760158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AA06C-4D59-E367-9926-E5B259EA4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62F7C-C2A7-F1DB-346D-B468726D6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58FBC-E230-4E09-97DB-58A7EDB69ED7}" type="datetimeFigureOut">
              <a:rPr lang="en-PH" smtClean="0"/>
              <a:t>15/10/2024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D1F4C-FC11-05DF-1304-C716498A5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DFAD4-290F-CD02-6612-25BB6E859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B34C42-1070-4969-B558-1007CD520A2E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0FB23-D8EA-3855-6757-D51DF6292FB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2037588"/>
            <a:ext cx="7695738" cy="3098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BA0E1E-D17D-AE93-95BA-DDA2AA5D51FB}"/>
              </a:ext>
            </a:extLst>
          </p:cNvPr>
          <p:cNvSpPr txBox="1"/>
          <p:nvPr userDrawn="1"/>
        </p:nvSpPr>
        <p:spPr>
          <a:xfrm>
            <a:off x="4676358" y="5183186"/>
            <a:ext cx="28392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2024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E1D4718-D1BB-9C9A-93E2-063E8B1AEC1C}"/>
              </a:ext>
            </a:extLst>
          </p:cNvPr>
          <p:cNvSpPr txBox="1">
            <a:spLocks/>
          </p:cNvSpPr>
          <p:nvPr userDrawn="1"/>
        </p:nvSpPr>
        <p:spPr>
          <a:xfrm>
            <a:off x="2866794" y="6370510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AC8560-1BDA-DAD3-936E-596446B645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33" y="122365"/>
            <a:ext cx="1352472" cy="5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2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7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73.sv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7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73.sv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73.sv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73.sv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67.sv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svg"/><Relationship Id="rId7" Type="http://schemas.openxmlformats.org/officeDocument/2006/relationships/image" Target="../media/image4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46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0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8.sv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48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0.sv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52.sv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2.sv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2.sv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2.sv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svg"/><Relationship Id="rId7" Type="http://schemas.openxmlformats.org/officeDocument/2006/relationships/image" Target="../media/image4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52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4.svg"/><Relationship Id="rId7" Type="http://schemas.openxmlformats.org/officeDocument/2006/relationships/image" Target="../media/image6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B023-15C8-4CC7-9C16-B73E8C01EA28}"/>
              </a:ext>
            </a:extLst>
          </p:cNvPr>
          <p:cNvSpPr>
            <a:spLocks noGrp="1"/>
          </p:cNvSpPr>
          <p:nvPr/>
        </p:nvSpPr>
        <p:spPr>
          <a:xfrm>
            <a:off x="1885949" y="774200"/>
            <a:ext cx="8420100" cy="17425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Cambridge International </a:t>
            </a:r>
            <a:br>
              <a:rPr lang="en-US" sz="4000" dirty="0"/>
            </a:br>
            <a:r>
              <a:rPr lang="en-US" sz="4000" dirty="0"/>
              <a:t>AS Level Computer Science </a:t>
            </a:r>
            <a:br>
              <a:rPr lang="en-US" sz="4000" dirty="0"/>
            </a:br>
            <a:r>
              <a:rPr lang="en-US" sz="4000" dirty="0"/>
              <a:t>(9618) – Revision Notes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D8CAD-84D6-4B61-9E78-FA5598D59F81}"/>
              </a:ext>
            </a:extLst>
          </p:cNvPr>
          <p:cNvSpPr>
            <a:spLocks noGrp="1"/>
          </p:cNvSpPr>
          <p:nvPr/>
        </p:nvSpPr>
        <p:spPr>
          <a:xfrm>
            <a:off x="2590800" y="3622707"/>
            <a:ext cx="7162800" cy="22955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pack is intended for students to who are taking CIE AS Level in Computer Science, either in preparation for their AS exam, or more likely </a:t>
            </a:r>
            <a:r>
              <a:rPr lang="en-GB" u="sng" dirty="0"/>
              <a:t>alongside year 2 </a:t>
            </a:r>
            <a:r>
              <a:rPr lang="en-GB" dirty="0"/>
              <a:t>of the course to improve fluency, recall and pace on AS topics. It could be used as </a:t>
            </a:r>
            <a:r>
              <a:rPr lang="en-GB" u="sng" dirty="0"/>
              <a:t>lesson starters</a:t>
            </a:r>
            <a:r>
              <a:rPr lang="en-GB" dirty="0"/>
              <a:t>, or supplied to students for </a:t>
            </a:r>
            <a:r>
              <a:rPr lang="en-GB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12BEA8-687D-4258-A6E9-A9188B692F4C}"/>
              </a:ext>
            </a:extLst>
          </p:cNvPr>
          <p:cNvSpPr/>
          <p:nvPr/>
        </p:nvSpPr>
        <p:spPr>
          <a:xfrm>
            <a:off x="1885949" y="2592671"/>
            <a:ext cx="8420099" cy="954107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/>
              <a:t>Data Representation, Multimedia – Graphics, </a:t>
            </a:r>
            <a:br>
              <a:rPr lang="en-GB" sz="2800" dirty="0"/>
            </a:br>
            <a:r>
              <a:rPr lang="en-GB" sz="2800" dirty="0"/>
              <a:t>Sound, Compression</a:t>
            </a:r>
          </a:p>
        </p:txBody>
      </p:sp>
    </p:spTree>
    <p:extLst>
      <p:ext uri="{BB962C8B-B14F-4D97-AF65-F5344CB8AC3E}">
        <p14:creationId xmlns:p14="http://schemas.microsoft.com/office/powerpoint/2010/main" val="163620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256563" y="1488506"/>
            <a:ext cx="3146414" cy="127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3403337" y="1466282"/>
            <a:ext cx="1398943" cy="11112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7179733" y="2467090"/>
            <a:ext cx="1252987" cy="1252987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32719" y="2467090"/>
            <a:ext cx="1252987" cy="1252987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85706" y="2467090"/>
            <a:ext cx="1252987" cy="1252987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420771" y="2467090"/>
            <a:ext cx="1252987" cy="1252987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73758" y="2467090"/>
            <a:ext cx="1252987" cy="1252987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926745" y="2467090"/>
            <a:ext cx="1252987" cy="1252987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797" y="2467090"/>
            <a:ext cx="1252987" cy="1252987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67785" y="2467090"/>
            <a:ext cx="1252987" cy="1252987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2" name="Freeform 32"/>
          <p:cNvSpPr/>
          <p:nvPr/>
        </p:nvSpPr>
        <p:spPr>
          <a:xfrm rot="-5400000">
            <a:off x="3084816" y="2379347"/>
            <a:ext cx="671914" cy="3758961"/>
          </a:xfrm>
          <a:custGeom>
            <a:avLst/>
            <a:gdLst/>
            <a:ahLst/>
            <a:cxnLst/>
            <a:rect l="l" t="t" r="r" b="b"/>
            <a:pathLst>
              <a:path w="1007871" h="5638441">
                <a:moveTo>
                  <a:pt x="0" y="0"/>
                </a:moveTo>
                <a:lnTo>
                  <a:pt x="1007871" y="0"/>
                </a:lnTo>
                <a:lnTo>
                  <a:pt x="1007871" y="5638441"/>
                </a:lnTo>
                <a:lnTo>
                  <a:pt x="0" y="5638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3" name="TextBox 33"/>
          <p:cNvSpPr txBox="1"/>
          <p:nvPr/>
        </p:nvSpPr>
        <p:spPr>
          <a:xfrm>
            <a:off x="256542" y="999000"/>
            <a:ext cx="314679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NUMBERS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64180" y="2033786"/>
            <a:ext cx="96040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898839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711884" y="2033786"/>
            <a:ext cx="188685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53406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906393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59380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58593" y="2033786"/>
            <a:ext cx="189295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82894" y="2033784"/>
            <a:ext cx="286490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872676" y="2033784"/>
            <a:ext cx="349181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94445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147433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400419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530597" y="2033784"/>
            <a:ext cx="379133" cy="8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12434" y="2033784"/>
            <a:ext cx="457718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128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88471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641458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3298901" y="4714432"/>
            <a:ext cx="1147896" cy="474581"/>
            <a:chOff x="0" y="0"/>
            <a:chExt cx="453490" cy="18748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53490" cy="187488"/>
            </a:xfrm>
            <a:custGeom>
              <a:avLst/>
              <a:gdLst/>
              <a:ahLst/>
              <a:cxnLst/>
              <a:rect l="l" t="t" r="r" b="b"/>
              <a:pathLst>
                <a:path w="453490" h="187488">
                  <a:moveTo>
                    <a:pt x="93744" y="0"/>
                  </a:moveTo>
                  <a:lnTo>
                    <a:pt x="359746" y="0"/>
                  </a:lnTo>
                  <a:cubicBezTo>
                    <a:pt x="384608" y="0"/>
                    <a:pt x="408452" y="9877"/>
                    <a:pt x="426033" y="27457"/>
                  </a:cubicBezTo>
                  <a:cubicBezTo>
                    <a:pt x="443613" y="45038"/>
                    <a:pt x="453490" y="68882"/>
                    <a:pt x="453490" y="93744"/>
                  </a:cubicBezTo>
                  <a:lnTo>
                    <a:pt x="453490" y="93744"/>
                  </a:lnTo>
                  <a:cubicBezTo>
                    <a:pt x="453490" y="118607"/>
                    <a:pt x="443613" y="142451"/>
                    <a:pt x="426033" y="160031"/>
                  </a:cubicBezTo>
                  <a:cubicBezTo>
                    <a:pt x="408452" y="177612"/>
                    <a:pt x="384608" y="187488"/>
                    <a:pt x="359746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453490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297550" y="4620184"/>
            <a:ext cx="4002702" cy="46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2"/>
              </a:lnSpc>
            </a:pPr>
            <a:r>
              <a:rPr lang="en-US" sz="20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 bits =  </a:t>
            </a:r>
            <a:r>
              <a:rPr lang="en-US" sz="2037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1 nibble</a:t>
            </a:r>
          </a:p>
        </p:txBody>
      </p:sp>
      <p:sp>
        <p:nvSpPr>
          <p:cNvPr id="54" name="Freeform 54"/>
          <p:cNvSpPr/>
          <p:nvPr/>
        </p:nvSpPr>
        <p:spPr>
          <a:xfrm rot="-5400000">
            <a:off x="8048744" y="2379347"/>
            <a:ext cx="671914" cy="3758961"/>
          </a:xfrm>
          <a:custGeom>
            <a:avLst/>
            <a:gdLst/>
            <a:ahLst/>
            <a:cxnLst/>
            <a:rect l="l" t="t" r="r" b="b"/>
            <a:pathLst>
              <a:path w="1007871" h="5638441">
                <a:moveTo>
                  <a:pt x="0" y="0"/>
                </a:moveTo>
                <a:lnTo>
                  <a:pt x="1007872" y="0"/>
                </a:lnTo>
                <a:lnTo>
                  <a:pt x="1007872" y="5638441"/>
                </a:lnTo>
                <a:lnTo>
                  <a:pt x="0" y="5638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55" name="Group 55"/>
          <p:cNvGrpSpPr/>
          <p:nvPr/>
        </p:nvGrpSpPr>
        <p:grpSpPr>
          <a:xfrm>
            <a:off x="8262829" y="4630879"/>
            <a:ext cx="1147896" cy="474581"/>
            <a:chOff x="0" y="0"/>
            <a:chExt cx="453490" cy="18748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53490" cy="187488"/>
            </a:xfrm>
            <a:custGeom>
              <a:avLst/>
              <a:gdLst/>
              <a:ahLst/>
              <a:cxnLst/>
              <a:rect l="l" t="t" r="r" b="b"/>
              <a:pathLst>
                <a:path w="453490" h="187488">
                  <a:moveTo>
                    <a:pt x="93744" y="0"/>
                  </a:moveTo>
                  <a:lnTo>
                    <a:pt x="359746" y="0"/>
                  </a:lnTo>
                  <a:cubicBezTo>
                    <a:pt x="384608" y="0"/>
                    <a:pt x="408452" y="9877"/>
                    <a:pt x="426033" y="27457"/>
                  </a:cubicBezTo>
                  <a:cubicBezTo>
                    <a:pt x="443613" y="45038"/>
                    <a:pt x="453490" y="68882"/>
                    <a:pt x="453490" y="93744"/>
                  </a:cubicBezTo>
                  <a:lnTo>
                    <a:pt x="453490" y="93744"/>
                  </a:lnTo>
                  <a:cubicBezTo>
                    <a:pt x="453490" y="118607"/>
                    <a:pt x="443613" y="142451"/>
                    <a:pt x="426033" y="160031"/>
                  </a:cubicBezTo>
                  <a:cubicBezTo>
                    <a:pt x="408452" y="177612"/>
                    <a:pt x="384608" y="187488"/>
                    <a:pt x="359746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453490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261478" y="4536632"/>
            <a:ext cx="4002702" cy="46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2"/>
              </a:lnSpc>
            </a:pPr>
            <a:r>
              <a:rPr lang="en-US" sz="20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 bits =  </a:t>
            </a:r>
            <a:r>
              <a:rPr lang="en-US" sz="2037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1 nibble</a:t>
            </a:r>
          </a:p>
        </p:txBody>
      </p:sp>
      <p:grpSp>
        <p:nvGrpSpPr>
          <p:cNvPr id="59" name="Group 2">
            <a:extLst>
              <a:ext uri="{FF2B5EF4-FFF2-40B4-BE49-F238E27FC236}">
                <a16:creationId xmlns:a16="http://schemas.microsoft.com/office/drawing/2014/main" id="{81DA5FAA-4794-8A8C-2AE7-77724D3C30C6}"/>
              </a:ext>
            </a:extLst>
          </p:cNvPr>
          <p:cNvGrpSpPr/>
          <p:nvPr/>
        </p:nvGrpSpPr>
        <p:grpSpPr>
          <a:xfrm>
            <a:off x="1" y="-24533"/>
            <a:ext cx="4935279" cy="710333"/>
            <a:chOff x="0" y="0"/>
            <a:chExt cx="3442595" cy="396471"/>
          </a:xfrm>
        </p:grpSpPr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0BC56DBC-D0CC-977C-7553-F34131CC50F2}"/>
                </a:ext>
              </a:extLst>
            </p:cNvPr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1" name="TextBox 4">
            <a:extLst>
              <a:ext uri="{FF2B5EF4-FFF2-40B4-BE49-F238E27FC236}">
                <a16:creationId xmlns:a16="http://schemas.microsoft.com/office/drawing/2014/main" id="{F5DB8703-B5EA-A855-3B32-73B7B4965DD2}"/>
              </a:ext>
            </a:extLst>
          </p:cNvPr>
          <p:cNvSpPr txBox="1"/>
          <p:nvPr/>
        </p:nvSpPr>
        <p:spPr>
          <a:xfrm>
            <a:off x="164004" y="60412"/>
            <a:ext cx="440630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393F04B4-EDE2-727D-A974-2B84CB1E0654}"/>
              </a:ext>
            </a:extLst>
          </p:cNvPr>
          <p:cNvSpPr/>
          <p:nvPr/>
        </p:nvSpPr>
        <p:spPr>
          <a:xfrm>
            <a:off x="4570309" y="-67315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3" y="1630103"/>
            <a:ext cx="1666053" cy="62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1919585" y="1607877"/>
            <a:ext cx="543787" cy="2284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574226" y="2659424"/>
          <a:ext cx="7312370" cy="4020865"/>
        </p:xfrm>
        <a:graphic>
          <a:graphicData uri="http://schemas.openxmlformats.org/drawingml/2006/table">
            <a:tbl>
              <a:tblPr/>
              <a:tblGrid>
                <a:gridCol w="73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53492" y="1025138"/>
            <a:ext cx="303825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Bitmaps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4579" y="1713275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Since many images lack defined shapes, using vector graphics is unsuitable. Typically, images are stored as bitmaps.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772620" y="5244992"/>
            <a:ext cx="691685" cy="170917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11" name="TextBox 11"/>
          <p:cNvSpPr txBox="1"/>
          <p:nvPr/>
        </p:nvSpPr>
        <p:spPr>
          <a:xfrm>
            <a:off x="532301" y="4631755"/>
            <a:ext cx="1108477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Pixel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2137" y="4949255"/>
            <a:ext cx="1488805" cy="959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3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smallest identifiable component of a bitmap image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9886590" y="4974655"/>
            <a:ext cx="765117" cy="35579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14" name="TextBox 14"/>
          <p:cNvSpPr txBox="1"/>
          <p:nvPr/>
        </p:nvSpPr>
        <p:spPr>
          <a:xfrm>
            <a:off x="10527821" y="4420565"/>
            <a:ext cx="1488805" cy="71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3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Each binary code represent a colour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3" y="1630103"/>
            <a:ext cx="1666053" cy="62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1919585" y="1607877"/>
            <a:ext cx="543787" cy="2284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574226" y="2659424"/>
          <a:ext cx="7312370" cy="4020865"/>
        </p:xfrm>
        <a:graphic>
          <a:graphicData uri="http://schemas.openxmlformats.org/drawingml/2006/table">
            <a:tbl>
              <a:tblPr/>
              <a:tblGrid>
                <a:gridCol w="73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53492" y="1025138"/>
            <a:ext cx="303825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Bitmaps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4579" y="1713275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Since many images lack defined shapes, using vector graphics is unsuitable. Typically, images are stored as bitmaps.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4" y="1619321"/>
            <a:ext cx="3406350" cy="11405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3660798" y="1607896"/>
            <a:ext cx="543787" cy="2284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164003" y="2734201"/>
            <a:ext cx="3104265" cy="3862707"/>
            <a:chOff x="0" y="0"/>
            <a:chExt cx="1226376" cy="15260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6376" cy="1526008"/>
            </a:xfrm>
            <a:custGeom>
              <a:avLst/>
              <a:gdLst/>
              <a:ahLst/>
              <a:cxnLst/>
              <a:rect l="l" t="t" r="r" b="b"/>
              <a:pathLst>
                <a:path w="1226376" h="1526008">
                  <a:moveTo>
                    <a:pt x="0" y="0"/>
                  </a:moveTo>
                  <a:lnTo>
                    <a:pt x="1226376" y="0"/>
                  </a:lnTo>
                  <a:lnTo>
                    <a:pt x="1226376" y="1526008"/>
                  </a:lnTo>
                  <a:lnTo>
                    <a:pt x="0" y="152600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226376" cy="155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596998" y="4069064"/>
          <a:ext cx="2041892" cy="1384300"/>
        </p:xfrm>
        <a:graphic>
          <a:graphicData uri="http://schemas.openxmlformats.org/drawingml/2006/table">
            <a:tbl>
              <a:tblPr/>
              <a:tblGrid>
                <a:gridCol w="103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914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86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1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Colours in a bitmap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579" y="1713276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Colour depth: The number of bits used to represent one pixel. The greater the colour depth, the greater the number of colours that can be represented.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4605" y="2786424"/>
            <a:ext cx="196306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Colour depth: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2992" y="3192824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Possible value: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0,1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0660" y="5662915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Black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White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4" y="1619321"/>
            <a:ext cx="3406350" cy="11405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3660798" y="1607896"/>
            <a:ext cx="543787" cy="2284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164003" y="2734201"/>
            <a:ext cx="3104265" cy="3862707"/>
            <a:chOff x="0" y="0"/>
            <a:chExt cx="1226376" cy="15260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6376" cy="1526008"/>
            </a:xfrm>
            <a:custGeom>
              <a:avLst/>
              <a:gdLst/>
              <a:ahLst/>
              <a:cxnLst/>
              <a:rect l="l" t="t" r="r" b="b"/>
              <a:pathLst>
                <a:path w="1226376" h="1526008">
                  <a:moveTo>
                    <a:pt x="0" y="0"/>
                  </a:moveTo>
                  <a:lnTo>
                    <a:pt x="1226376" y="0"/>
                  </a:lnTo>
                  <a:lnTo>
                    <a:pt x="1226376" y="1526008"/>
                  </a:lnTo>
                  <a:lnTo>
                    <a:pt x="0" y="152600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226376" cy="155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74150" y="2734201"/>
            <a:ext cx="3104265" cy="3862707"/>
            <a:chOff x="0" y="0"/>
            <a:chExt cx="1226376" cy="15260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6376" cy="1526008"/>
            </a:xfrm>
            <a:custGeom>
              <a:avLst/>
              <a:gdLst/>
              <a:ahLst/>
              <a:cxnLst/>
              <a:rect l="l" t="t" r="r" b="b"/>
              <a:pathLst>
                <a:path w="1226376" h="1526008">
                  <a:moveTo>
                    <a:pt x="0" y="0"/>
                  </a:moveTo>
                  <a:lnTo>
                    <a:pt x="1226376" y="0"/>
                  </a:lnTo>
                  <a:lnTo>
                    <a:pt x="1226376" y="1526008"/>
                  </a:lnTo>
                  <a:lnTo>
                    <a:pt x="0" y="152600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226376" cy="155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596998" y="4069064"/>
          <a:ext cx="2041892" cy="1384300"/>
        </p:xfrm>
        <a:graphic>
          <a:graphicData uri="http://schemas.openxmlformats.org/drawingml/2006/table">
            <a:tbl>
              <a:tblPr/>
              <a:tblGrid>
                <a:gridCol w="103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914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86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Colours in a bitmap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4579" y="1713276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Colour depth: The number of bits used to represent one pixel. The greater the colour depth, the greater the number of colours that can be represented.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4605" y="2786424"/>
            <a:ext cx="196306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Colour depth: 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2992" y="3192824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Possible value: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0,1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0660" y="5662915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Black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White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82360" y="2786424"/>
            <a:ext cx="196306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Colour depth:2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50806" y="3186475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Possible value: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00 , 01, 10, 11 </a:t>
            </a:r>
          </a:p>
        </p:txBody>
      </p:sp>
      <p:graphicFrame>
        <p:nvGraphicFramePr>
          <p:cNvPr id="21" name="Table 21"/>
          <p:cNvGraphicFramePr>
            <a:graphicFrameLocks noGrp="1"/>
          </p:cNvGraphicFramePr>
          <p:nvPr/>
        </p:nvGraphicFramePr>
        <p:xfrm>
          <a:off x="3807145" y="4069064"/>
          <a:ext cx="2041892" cy="1384300"/>
        </p:xfrm>
        <a:graphic>
          <a:graphicData uri="http://schemas.openxmlformats.org/drawingml/2006/table">
            <a:tbl>
              <a:tblPr/>
              <a:tblGrid>
                <a:gridCol w="103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914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86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3550806" y="5662915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00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Blue,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Green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Yellow,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Red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4" y="1619321"/>
            <a:ext cx="3406350" cy="11405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3660798" y="1607896"/>
            <a:ext cx="543787" cy="2284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164003" y="2734201"/>
            <a:ext cx="3104265" cy="3862707"/>
            <a:chOff x="0" y="0"/>
            <a:chExt cx="1226376" cy="152600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6376" cy="1526008"/>
            </a:xfrm>
            <a:custGeom>
              <a:avLst/>
              <a:gdLst/>
              <a:ahLst/>
              <a:cxnLst/>
              <a:rect l="l" t="t" r="r" b="b"/>
              <a:pathLst>
                <a:path w="1226376" h="1526008">
                  <a:moveTo>
                    <a:pt x="0" y="0"/>
                  </a:moveTo>
                  <a:lnTo>
                    <a:pt x="1226376" y="0"/>
                  </a:lnTo>
                  <a:lnTo>
                    <a:pt x="1226376" y="1526008"/>
                  </a:lnTo>
                  <a:lnTo>
                    <a:pt x="0" y="152600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226376" cy="155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74150" y="2734201"/>
            <a:ext cx="3104265" cy="3862707"/>
            <a:chOff x="0" y="0"/>
            <a:chExt cx="1226376" cy="15260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6376" cy="1526008"/>
            </a:xfrm>
            <a:custGeom>
              <a:avLst/>
              <a:gdLst/>
              <a:ahLst/>
              <a:cxnLst/>
              <a:rect l="l" t="t" r="r" b="b"/>
              <a:pathLst>
                <a:path w="1226376" h="1526008">
                  <a:moveTo>
                    <a:pt x="0" y="0"/>
                  </a:moveTo>
                  <a:lnTo>
                    <a:pt x="1226376" y="0"/>
                  </a:lnTo>
                  <a:lnTo>
                    <a:pt x="1226376" y="1526008"/>
                  </a:lnTo>
                  <a:lnTo>
                    <a:pt x="0" y="152600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226376" cy="155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586365" y="2734201"/>
            <a:ext cx="5486415" cy="3862707"/>
            <a:chOff x="0" y="0"/>
            <a:chExt cx="2167473" cy="15260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67473" cy="1526008"/>
            </a:xfrm>
            <a:custGeom>
              <a:avLst/>
              <a:gdLst/>
              <a:ahLst/>
              <a:cxnLst/>
              <a:rect l="l" t="t" r="r" b="b"/>
              <a:pathLst>
                <a:path w="2167473" h="1526008">
                  <a:moveTo>
                    <a:pt x="0" y="0"/>
                  </a:moveTo>
                  <a:lnTo>
                    <a:pt x="2167473" y="0"/>
                  </a:lnTo>
                  <a:lnTo>
                    <a:pt x="2167473" y="1526008"/>
                  </a:lnTo>
                  <a:lnTo>
                    <a:pt x="0" y="152600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167473" cy="155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596998" y="4069064"/>
          <a:ext cx="2041892" cy="1384300"/>
        </p:xfrm>
        <a:graphic>
          <a:graphicData uri="http://schemas.openxmlformats.org/drawingml/2006/table">
            <a:tbl>
              <a:tblPr/>
              <a:tblGrid>
                <a:gridCol w="103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914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86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Colours in a bitmap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4579" y="1713276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Colour depth: The number of bits used to represent one pixel. The greater the colour depth, the greater the number of colours that can be represented.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4605" y="2786424"/>
            <a:ext cx="196306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Colour depth: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2992" y="3192824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Possible value: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0,1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0660" y="5662915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Black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White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82360" y="2786424"/>
            <a:ext cx="196306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Colour depth:2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50806" y="3186475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Possible value: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00 , 01, 10, 11 </a:t>
            </a:r>
          </a:p>
        </p:txBody>
      </p:sp>
      <p:graphicFrame>
        <p:nvGraphicFramePr>
          <p:cNvPr id="24" name="Table 24"/>
          <p:cNvGraphicFramePr>
            <a:graphicFrameLocks noGrp="1"/>
          </p:cNvGraphicFramePr>
          <p:nvPr/>
        </p:nvGraphicFramePr>
        <p:xfrm>
          <a:off x="3807145" y="4069064"/>
          <a:ext cx="2041892" cy="1384300"/>
        </p:xfrm>
        <a:graphic>
          <a:graphicData uri="http://schemas.openxmlformats.org/drawingml/2006/table">
            <a:tbl>
              <a:tblPr/>
              <a:tblGrid>
                <a:gridCol w="103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914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386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5"/>
          <p:cNvSpPr txBox="1"/>
          <p:nvPr/>
        </p:nvSpPr>
        <p:spPr>
          <a:xfrm>
            <a:off x="3550806" y="5662915"/>
            <a:ext cx="275095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00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Blue,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01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Green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Yellow,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Red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485650" y="2792774"/>
            <a:ext cx="196306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Colour depth:3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43137" y="3192825"/>
            <a:ext cx="5069011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Possible value: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000 , 001, 010, 011, 100, 101, 110, 111</a:t>
            </a:r>
          </a:p>
        </p:txBody>
      </p:sp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8258505" y="4069064"/>
          <a:ext cx="2238274" cy="2042386"/>
        </p:xfrm>
        <a:graphic>
          <a:graphicData uri="http://schemas.openxmlformats.org/drawingml/2006/table">
            <a:tbl>
              <a:tblPr/>
              <a:tblGrid>
                <a:gridCol w="760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640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3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51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xtBox 29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4" y="1619321"/>
            <a:ext cx="3406350" cy="11405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3660798" y="1607896"/>
            <a:ext cx="543787" cy="2284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874503" y="3611926"/>
          <a:ext cx="1433332" cy="1325751"/>
        </p:xfrm>
        <a:graphic>
          <a:graphicData uri="http://schemas.openxmlformats.org/drawingml/2006/table">
            <a:tbl>
              <a:tblPr/>
              <a:tblGrid>
                <a:gridCol w="48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641"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03"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07"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AutoShape 8"/>
          <p:cNvSpPr/>
          <p:nvPr/>
        </p:nvSpPr>
        <p:spPr>
          <a:xfrm flipH="1">
            <a:off x="3938908" y="3824247"/>
            <a:ext cx="1142237" cy="1538250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 rot="2254865" flipV="1">
            <a:off x="3394417" y="5740971"/>
            <a:ext cx="1076549" cy="384866"/>
          </a:xfrm>
          <a:custGeom>
            <a:avLst/>
            <a:gdLst/>
            <a:ahLst/>
            <a:cxnLst/>
            <a:rect l="l" t="t" r="r" b="b"/>
            <a:pathLst>
              <a:path w="1614822" h="577299">
                <a:moveTo>
                  <a:pt x="0" y="577298"/>
                </a:moveTo>
                <a:lnTo>
                  <a:pt x="1614822" y="577298"/>
                </a:lnTo>
                <a:lnTo>
                  <a:pt x="1614822" y="0"/>
                </a:lnTo>
                <a:lnTo>
                  <a:pt x="0" y="0"/>
                </a:lnTo>
                <a:lnTo>
                  <a:pt x="0" y="57729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0" name="TextBox 10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Colours in a bitmap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4579" y="1713276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Bit depth, an alternate term for color depth, refers to the count of bits employed for storing red, green, and blue primary colors in the RGB color model.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15952" y="3188225"/>
            <a:ext cx="6290249" cy="620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3"/>
              </a:lnSpc>
              <a:spcBef>
                <a:spcPct val="0"/>
              </a:spcBef>
            </a:pPr>
            <a:r>
              <a:rPr lang="en-US" sz="17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standard is to used 8 bits per primary colour, leading to 256 x 256 x 256 possible number of colours per pixel.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76629" y="5997867"/>
            <a:ext cx="4784045" cy="299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3"/>
              </a:lnSpc>
              <a:spcBef>
                <a:spcPct val="0"/>
              </a:spcBef>
            </a:pPr>
            <a:r>
              <a:rPr lang="en-US" sz="17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10011001(R), 11010100(G), 10111001(B)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3513" y="1630725"/>
            <a:ext cx="3812272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>
            <a:off x="4066897" y="1652921"/>
            <a:ext cx="406701" cy="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746710" y="3782843"/>
          <a:ext cx="1433332" cy="1325751"/>
        </p:xfrm>
        <a:graphic>
          <a:graphicData uri="http://schemas.openxmlformats.org/drawingml/2006/table">
            <a:tbl>
              <a:tblPr/>
              <a:tblGrid>
                <a:gridCol w="487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641"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03"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07"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8"/>
                        </a:lnSpc>
                        <a:defRPr/>
                      </a:pPr>
                      <a:endParaRPr lang="en-US" sz="700"/>
                    </a:p>
                  </a:txBody>
                  <a:tcPr marL="81490" marR="81490" marT="81490" marB="81490" anchor="ctr">
                    <a:lnL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 rot="5400000">
            <a:off x="1728629" y="2844756"/>
            <a:ext cx="269971" cy="1510325"/>
          </a:xfrm>
          <a:custGeom>
            <a:avLst/>
            <a:gdLst/>
            <a:ahLst/>
            <a:cxnLst/>
            <a:rect l="l" t="t" r="r" b="b"/>
            <a:pathLst>
              <a:path w="404956" h="2265487">
                <a:moveTo>
                  <a:pt x="0" y="0"/>
                </a:moveTo>
                <a:lnTo>
                  <a:pt x="404956" y="0"/>
                </a:lnTo>
                <a:lnTo>
                  <a:pt x="404956" y="2265488"/>
                </a:lnTo>
                <a:lnTo>
                  <a:pt x="0" y="2265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 rot="-10800000">
            <a:off x="3075834" y="4060753"/>
            <a:ext cx="269971" cy="1510325"/>
          </a:xfrm>
          <a:custGeom>
            <a:avLst/>
            <a:gdLst/>
            <a:ahLst/>
            <a:cxnLst/>
            <a:rect l="l" t="t" r="r" b="b"/>
            <a:pathLst>
              <a:path w="404956" h="2265487">
                <a:moveTo>
                  <a:pt x="0" y="0"/>
                </a:moveTo>
                <a:lnTo>
                  <a:pt x="404956" y="0"/>
                </a:lnTo>
                <a:lnTo>
                  <a:pt x="404956" y="2265487"/>
                </a:lnTo>
                <a:lnTo>
                  <a:pt x="0" y="22654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0" name="Group 10"/>
          <p:cNvGrpSpPr/>
          <p:nvPr/>
        </p:nvGrpSpPr>
        <p:grpSpPr>
          <a:xfrm>
            <a:off x="4473600" y="2634915"/>
            <a:ext cx="7032602" cy="3862707"/>
            <a:chOff x="0" y="0"/>
            <a:chExt cx="2778312" cy="15260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8312" cy="1526008"/>
            </a:xfrm>
            <a:custGeom>
              <a:avLst/>
              <a:gdLst/>
              <a:ahLst/>
              <a:cxnLst/>
              <a:rect l="l" t="t" r="r" b="b"/>
              <a:pathLst>
                <a:path w="2778312" h="1526008">
                  <a:moveTo>
                    <a:pt x="0" y="0"/>
                  </a:moveTo>
                  <a:lnTo>
                    <a:pt x="2778312" y="0"/>
                  </a:lnTo>
                  <a:lnTo>
                    <a:pt x="2778312" y="1526008"/>
                  </a:lnTo>
                  <a:lnTo>
                    <a:pt x="0" y="152600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78312" cy="155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4723957" y="3322705"/>
            <a:ext cx="3086101" cy="3086101"/>
          </a:xfrm>
          <a:custGeom>
            <a:avLst/>
            <a:gdLst/>
            <a:ahLst/>
            <a:cxnLst/>
            <a:rect l="l" t="t" r="r" b="b"/>
            <a:pathLst>
              <a:path w="4629150" h="4629150">
                <a:moveTo>
                  <a:pt x="0" y="0"/>
                </a:moveTo>
                <a:lnTo>
                  <a:pt x="4629150" y="0"/>
                </a:lnTo>
                <a:lnTo>
                  <a:pt x="4629150" y="4629150"/>
                </a:lnTo>
                <a:lnTo>
                  <a:pt x="0" y="4629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4" name="Freeform 14"/>
          <p:cNvSpPr/>
          <p:nvPr/>
        </p:nvSpPr>
        <p:spPr>
          <a:xfrm>
            <a:off x="8168553" y="3357873"/>
            <a:ext cx="3050931" cy="3050931"/>
          </a:xfrm>
          <a:custGeom>
            <a:avLst/>
            <a:gdLst/>
            <a:ahLst/>
            <a:cxnLst/>
            <a:rect l="l" t="t" r="r" b="b"/>
            <a:pathLst>
              <a:path w="4576397" h="4576397">
                <a:moveTo>
                  <a:pt x="0" y="0"/>
                </a:moveTo>
                <a:lnTo>
                  <a:pt x="4576397" y="0"/>
                </a:lnTo>
                <a:lnTo>
                  <a:pt x="4576397" y="4576397"/>
                </a:lnTo>
                <a:lnTo>
                  <a:pt x="0" y="457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5" name="TextBox 15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Resolution in bitmap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4579" y="1713276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Image resolution: The number of pixels in the bitmap file defined as the product of the width and the height values. The higher the image resolution, the better the quality.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13821" y="3071232"/>
            <a:ext cx="499587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3px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45807" y="4625414"/>
            <a:ext cx="499587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3px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728792" y="2862574"/>
            <a:ext cx="107643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100x100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55805" y="2862574"/>
            <a:ext cx="107643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600x600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3513" y="1630725"/>
            <a:ext cx="3812272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>
            <a:off x="4066897" y="1652921"/>
            <a:ext cx="406701" cy="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5263700" y="1478573"/>
          <a:ext cx="3698491" cy="3696277"/>
        </p:xfrm>
        <a:graphic>
          <a:graphicData uri="http://schemas.openxmlformats.org/drawingml/2006/table">
            <a:tbl>
              <a:tblPr/>
              <a:tblGrid>
                <a:gridCol w="125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429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265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717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Properties of images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513" y="1720325"/>
            <a:ext cx="4702551" cy="124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1282" lvl="1" indent="-250641">
              <a:lnSpc>
                <a:spcPts val="3250"/>
              </a:lnSpc>
              <a:buFont typeface="Arial"/>
              <a:buChar char="•"/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Image Resolution </a:t>
            </a:r>
          </a:p>
          <a:p>
            <a:pPr marL="501282" lvl="1" indent="-250641">
              <a:lnSpc>
                <a:spcPts val="3250"/>
              </a:lnSpc>
              <a:buFont typeface="Arial"/>
              <a:buChar char="•"/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Colour depth</a:t>
            </a:r>
          </a:p>
          <a:p>
            <a:pPr marL="501282" lvl="1" indent="-250641">
              <a:lnSpc>
                <a:spcPts val="3250"/>
              </a:lnSpc>
              <a:buFont typeface="Arial"/>
              <a:buChar char="•"/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Bit depth (RGB)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3513" y="1630725"/>
            <a:ext cx="3812272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>
            <a:off x="4066897" y="1652921"/>
            <a:ext cx="406701" cy="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6278519" y="1382432"/>
          <a:ext cx="4696441" cy="4693628"/>
        </p:xfrm>
        <a:graphic>
          <a:graphicData uri="http://schemas.openxmlformats.org/drawingml/2006/table">
            <a:tbl>
              <a:tblPr/>
              <a:tblGrid>
                <a:gridCol w="159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083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95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00101101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F2F2F2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84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00101101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Calculate image size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513" y="1720324"/>
            <a:ext cx="4702551" cy="124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image on the right has a colour depth of 8. What is its size in bytes?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02680" y="3007316"/>
            <a:ext cx="4762533" cy="623194"/>
            <a:chOff x="0" y="0"/>
            <a:chExt cx="1881494" cy="246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1494" cy="246200"/>
            </a:xfrm>
            <a:custGeom>
              <a:avLst/>
              <a:gdLst/>
              <a:ahLst/>
              <a:cxnLst/>
              <a:rect l="l" t="t" r="r" b="b"/>
              <a:pathLst>
                <a:path w="1881494" h="246200">
                  <a:moveTo>
                    <a:pt x="55270" y="0"/>
                  </a:moveTo>
                  <a:lnTo>
                    <a:pt x="1826224" y="0"/>
                  </a:lnTo>
                  <a:cubicBezTo>
                    <a:pt x="1856749" y="0"/>
                    <a:pt x="1881494" y="24745"/>
                    <a:pt x="1881494" y="55270"/>
                  </a:cubicBezTo>
                  <a:lnTo>
                    <a:pt x="1881494" y="190930"/>
                  </a:lnTo>
                  <a:cubicBezTo>
                    <a:pt x="1881494" y="221455"/>
                    <a:pt x="1856749" y="246200"/>
                    <a:pt x="1826224" y="246200"/>
                  </a:cubicBezTo>
                  <a:lnTo>
                    <a:pt x="55270" y="246200"/>
                  </a:lnTo>
                  <a:cubicBezTo>
                    <a:pt x="24745" y="246200"/>
                    <a:pt x="0" y="221455"/>
                    <a:pt x="0" y="190930"/>
                  </a:cubicBezTo>
                  <a:lnTo>
                    <a:pt x="0" y="55270"/>
                  </a:lnTo>
                  <a:cubicBezTo>
                    <a:pt x="0" y="24745"/>
                    <a:pt x="24745" y="0"/>
                    <a:pt x="5527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81494" cy="274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86944" y="3150204"/>
            <a:ext cx="4394005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2"/>
              </a:lnSpc>
            </a:pPr>
            <a:r>
              <a:rPr lang="en-US" sz="1715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Formula: Image Resolution x Colour Depth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64003" y="3713059"/>
            <a:ext cx="5845647" cy="2879470"/>
            <a:chOff x="0" y="0"/>
            <a:chExt cx="477826" cy="2353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7826" cy="235369"/>
            </a:xfrm>
            <a:custGeom>
              <a:avLst/>
              <a:gdLst/>
              <a:ahLst/>
              <a:cxnLst/>
              <a:rect l="l" t="t" r="r" b="b"/>
              <a:pathLst>
                <a:path w="477826" h="235369">
                  <a:moveTo>
                    <a:pt x="117685" y="0"/>
                  </a:moveTo>
                  <a:lnTo>
                    <a:pt x="360141" y="0"/>
                  </a:lnTo>
                  <a:cubicBezTo>
                    <a:pt x="425137" y="0"/>
                    <a:pt x="477826" y="52689"/>
                    <a:pt x="477826" y="117685"/>
                  </a:cubicBezTo>
                  <a:lnTo>
                    <a:pt x="477826" y="117685"/>
                  </a:lnTo>
                  <a:cubicBezTo>
                    <a:pt x="477826" y="148897"/>
                    <a:pt x="465427" y="178830"/>
                    <a:pt x="443357" y="200900"/>
                  </a:cubicBezTo>
                  <a:cubicBezTo>
                    <a:pt x="421287" y="222970"/>
                    <a:pt x="391353" y="235369"/>
                    <a:pt x="360141" y="235369"/>
                  </a:cubicBezTo>
                  <a:lnTo>
                    <a:pt x="117685" y="235369"/>
                  </a:lnTo>
                  <a:cubicBezTo>
                    <a:pt x="86473" y="235369"/>
                    <a:pt x="56539" y="222970"/>
                    <a:pt x="34469" y="200900"/>
                  </a:cubicBezTo>
                  <a:cubicBezTo>
                    <a:pt x="12399" y="178830"/>
                    <a:pt x="0" y="148897"/>
                    <a:pt x="0" y="117685"/>
                  </a:cubicBezTo>
                  <a:lnTo>
                    <a:pt x="0" y="117685"/>
                  </a:lnTo>
                  <a:cubicBezTo>
                    <a:pt x="0" y="86473"/>
                    <a:pt x="12399" y="56539"/>
                    <a:pt x="34469" y="34469"/>
                  </a:cubicBezTo>
                  <a:cubicBezTo>
                    <a:pt x="56539" y="12399"/>
                    <a:pt x="86473" y="0"/>
                    <a:pt x="11768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77826" cy="2829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3513" y="1630725"/>
            <a:ext cx="3812272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>
            <a:off x="4066897" y="1652921"/>
            <a:ext cx="406701" cy="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6278519" y="1382432"/>
          <a:ext cx="4696441" cy="4693628"/>
        </p:xfrm>
        <a:graphic>
          <a:graphicData uri="http://schemas.openxmlformats.org/drawingml/2006/table">
            <a:tbl>
              <a:tblPr/>
              <a:tblGrid>
                <a:gridCol w="1595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083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FFFFFF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95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00101101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F2F2F2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84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00101101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Calculate image size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513" y="1720324"/>
            <a:ext cx="4702551" cy="124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image on the right has a colour depth of 8. What is its size in bytes?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02680" y="3007316"/>
            <a:ext cx="4762533" cy="623194"/>
            <a:chOff x="0" y="0"/>
            <a:chExt cx="1881494" cy="246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81494" cy="246200"/>
            </a:xfrm>
            <a:custGeom>
              <a:avLst/>
              <a:gdLst/>
              <a:ahLst/>
              <a:cxnLst/>
              <a:rect l="l" t="t" r="r" b="b"/>
              <a:pathLst>
                <a:path w="1881494" h="246200">
                  <a:moveTo>
                    <a:pt x="55270" y="0"/>
                  </a:moveTo>
                  <a:lnTo>
                    <a:pt x="1826224" y="0"/>
                  </a:lnTo>
                  <a:cubicBezTo>
                    <a:pt x="1856749" y="0"/>
                    <a:pt x="1881494" y="24745"/>
                    <a:pt x="1881494" y="55270"/>
                  </a:cubicBezTo>
                  <a:lnTo>
                    <a:pt x="1881494" y="190930"/>
                  </a:lnTo>
                  <a:cubicBezTo>
                    <a:pt x="1881494" y="221455"/>
                    <a:pt x="1856749" y="246200"/>
                    <a:pt x="1826224" y="246200"/>
                  </a:cubicBezTo>
                  <a:lnTo>
                    <a:pt x="55270" y="246200"/>
                  </a:lnTo>
                  <a:cubicBezTo>
                    <a:pt x="24745" y="246200"/>
                    <a:pt x="0" y="221455"/>
                    <a:pt x="0" y="190930"/>
                  </a:cubicBezTo>
                  <a:lnTo>
                    <a:pt x="0" y="55270"/>
                  </a:lnTo>
                  <a:cubicBezTo>
                    <a:pt x="0" y="24745"/>
                    <a:pt x="24745" y="0"/>
                    <a:pt x="5527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881494" cy="274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86944" y="3150204"/>
            <a:ext cx="4394005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2"/>
              </a:lnSpc>
            </a:pPr>
            <a:r>
              <a:rPr lang="en-US" sz="1715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Formula: Image Resolution x Colour Depth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64003" y="3713059"/>
            <a:ext cx="5845647" cy="2879470"/>
            <a:chOff x="0" y="0"/>
            <a:chExt cx="477826" cy="2353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77826" cy="235369"/>
            </a:xfrm>
            <a:custGeom>
              <a:avLst/>
              <a:gdLst/>
              <a:ahLst/>
              <a:cxnLst/>
              <a:rect l="l" t="t" r="r" b="b"/>
              <a:pathLst>
                <a:path w="477826" h="235369">
                  <a:moveTo>
                    <a:pt x="117685" y="0"/>
                  </a:moveTo>
                  <a:lnTo>
                    <a:pt x="360141" y="0"/>
                  </a:lnTo>
                  <a:cubicBezTo>
                    <a:pt x="425137" y="0"/>
                    <a:pt x="477826" y="52689"/>
                    <a:pt x="477826" y="117685"/>
                  </a:cubicBezTo>
                  <a:lnTo>
                    <a:pt x="477826" y="117685"/>
                  </a:lnTo>
                  <a:cubicBezTo>
                    <a:pt x="477826" y="148897"/>
                    <a:pt x="465427" y="178830"/>
                    <a:pt x="443357" y="200900"/>
                  </a:cubicBezTo>
                  <a:cubicBezTo>
                    <a:pt x="421287" y="222970"/>
                    <a:pt x="391353" y="235369"/>
                    <a:pt x="360141" y="235369"/>
                  </a:cubicBezTo>
                  <a:lnTo>
                    <a:pt x="117685" y="235369"/>
                  </a:lnTo>
                  <a:cubicBezTo>
                    <a:pt x="86473" y="235369"/>
                    <a:pt x="56539" y="222970"/>
                    <a:pt x="34469" y="200900"/>
                  </a:cubicBezTo>
                  <a:cubicBezTo>
                    <a:pt x="12399" y="178830"/>
                    <a:pt x="0" y="148897"/>
                    <a:pt x="0" y="117685"/>
                  </a:cubicBezTo>
                  <a:lnTo>
                    <a:pt x="0" y="117685"/>
                  </a:lnTo>
                  <a:cubicBezTo>
                    <a:pt x="0" y="86473"/>
                    <a:pt x="12399" y="56539"/>
                    <a:pt x="34469" y="34469"/>
                  </a:cubicBezTo>
                  <a:cubicBezTo>
                    <a:pt x="56539" y="12399"/>
                    <a:pt x="86473" y="0"/>
                    <a:pt x="11768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77826" cy="2829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62660" y="4525858"/>
            <a:ext cx="5056151" cy="8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x 3 x 8 = 72 bits / 8 </a:t>
            </a:r>
          </a:p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= 9 bytes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56564" y="1403608"/>
            <a:ext cx="2400743" cy="23886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2657317" y="1425835"/>
            <a:ext cx="2124399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256540" y="925243"/>
            <a:ext cx="240077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Hexadecimal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47883" y="2663803"/>
            <a:ext cx="1532387" cy="402607"/>
            <a:chOff x="0" y="0"/>
            <a:chExt cx="605388" cy="1590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5388" cy="159054"/>
            </a:xfrm>
            <a:custGeom>
              <a:avLst/>
              <a:gdLst/>
              <a:ahLst/>
              <a:cxnLst/>
              <a:rect l="l" t="t" r="r" b="b"/>
              <a:pathLst>
                <a:path w="605388" h="159054">
                  <a:moveTo>
                    <a:pt x="79527" y="0"/>
                  </a:moveTo>
                  <a:lnTo>
                    <a:pt x="525860" y="0"/>
                  </a:lnTo>
                  <a:cubicBezTo>
                    <a:pt x="546952" y="0"/>
                    <a:pt x="567180" y="8379"/>
                    <a:pt x="582095" y="23293"/>
                  </a:cubicBezTo>
                  <a:cubicBezTo>
                    <a:pt x="597009" y="38207"/>
                    <a:pt x="605388" y="58435"/>
                    <a:pt x="605388" y="79527"/>
                  </a:cubicBezTo>
                  <a:lnTo>
                    <a:pt x="605388" y="79527"/>
                  </a:lnTo>
                  <a:cubicBezTo>
                    <a:pt x="605388" y="100619"/>
                    <a:pt x="597009" y="120847"/>
                    <a:pt x="582095" y="135761"/>
                  </a:cubicBezTo>
                  <a:cubicBezTo>
                    <a:pt x="567180" y="150676"/>
                    <a:pt x="546952" y="159054"/>
                    <a:pt x="525860" y="159054"/>
                  </a:cubicBezTo>
                  <a:lnTo>
                    <a:pt x="79527" y="159054"/>
                  </a:lnTo>
                  <a:cubicBezTo>
                    <a:pt x="58435" y="159054"/>
                    <a:pt x="38207" y="150676"/>
                    <a:pt x="23293" y="135761"/>
                  </a:cubicBezTo>
                  <a:cubicBezTo>
                    <a:pt x="8379" y="120847"/>
                    <a:pt x="0" y="100619"/>
                    <a:pt x="0" y="79527"/>
                  </a:cubicBezTo>
                  <a:lnTo>
                    <a:pt x="0" y="79527"/>
                  </a:lnTo>
                  <a:cubicBezTo>
                    <a:pt x="0" y="58435"/>
                    <a:pt x="8379" y="38207"/>
                    <a:pt x="23293" y="23293"/>
                  </a:cubicBezTo>
                  <a:cubicBezTo>
                    <a:pt x="38207" y="8379"/>
                    <a:pt x="58435" y="0"/>
                    <a:pt x="7952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05388" cy="1876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4908" y="2117440"/>
            <a:ext cx="588518" cy="474581"/>
            <a:chOff x="0" y="0"/>
            <a:chExt cx="232501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2501" cy="187488"/>
            </a:xfrm>
            <a:custGeom>
              <a:avLst/>
              <a:gdLst/>
              <a:ahLst/>
              <a:cxnLst/>
              <a:rect l="l" t="t" r="r" b="b"/>
              <a:pathLst>
                <a:path w="232501" h="187488">
                  <a:moveTo>
                    <a:pt x="93744" y="0"/>
                  </a:moveTo>
                  <a:lnTo>
                    <a:pt x="138757" y="0"/>
                  </a:lnTo>
                  <a:cubicBezTo>
                    <a:pt x="190530" y="0"/>
                    <a:pt x="232501" y="41971"/>
                    <a:pt x="232501" y="93744"/>
                  </a:cubicBezTo>
                  <a:lnTo>
                    <a:pt x="232501" y="93744"/>
                  </a:lnTo>
                  <a:cubicBezTo>
                    <a:pt x="232501" y="118607"/>
                    <a:pt x="222624" y="142451"/>
                    <a:pt x="205044" y="160031"/>
                  </a:cubicBezTo>
                  <a:cubicBezTo>
                    <a:pt x="187463" y="177612"/>
                    <a:pt x="163619" y="187488"/>
                    <a:pt x="138757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32501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04908" y="1583182"/>
            <a:ext cx="1051206" cy="474581"/>
            <a:chOff x="0" y="0"/>
            <a:chExt cx="415291" cy="1874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5291" cy="187488"/>
            </a:xfrm>
            <a:custGeom>
              <a:avLst/>
              <a:gdLst/>
              <a:ahLst/>
              <a:cxnLst/>
              <a:rect l="l" t="t" r="r" b="b"/>
              <a:pathLst>
                <a:path w="415291" h="187488">
                  <a:moveTo>
                    <a:pt x="93744" y="0"/>
                  </a:moveTo>
                  <a:lnTo>
                    <a:pt x="321547" y="0"/>
                  </a:lnTo>
                  <a:cubicBezTo>
                    <a:pt x="346410" y="0"/>
                    <a:pt x="370254" y="9877"/>
                    <a:pt x="387834" y="27457"/>
                  </a:cubicBezTo>
                  <a:cubicBezTo>
                    <a:pt x="405415" y="45038"/>
                    <a:pt x="415291" y="68882"/>
                    <a:pt x="415291" y="93744"/>
                  </a:cubicBezTo>
                  <a:lnTo>
                    <a:pt x="415291" y="93744"/>
                  </a:lnTo>
                  <a:cubicBezTo>
                    <a:pt x="415291" y="118607"/>
                    <a:pt x="405415" y="142451"/>
                    <a:pt x="387834" y="160031"/>
                  </a:cubicBezTo>
                  <a:cubicBezTo>
                    <a:pt x="370254" y="177612"/>
                    <a:pt x="346410" y="187488"/>
                    <a:pt x="321547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15291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56343" y="1525219"/>
            <a:ext cx="10871418" cy="198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Base 16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number system </a:t>
            </a:r>
          </a:p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unique symbols (0,1,2,3,4,5,6,7,8,9,A,B,C,D,E,F)</a:t>
            </a:r>
          </a:p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value that a digit represents is defined by the </a:t>
            </a:r>
            <a:r>
              <a:rPr lang="en-US" sz="2000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place values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the digits in the number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422339" y="3969216"/>
            <a:ext cx="1830366" cy="1830366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52704" y="3969216"/>
            <a:ext cx="1830366" cy="1830366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83072" y="3969216"/>
            <a:ext cx="1830366" cy="1830366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928107" y="3333752"/>
            <a:ext cx="140295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50370" y="3333752"/>
            <a:ext cx="418505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34844" y="3333752"/>
            <a:ext cx="805359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256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32140" y="4329361"/>
            <a:ext cx="41076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944647" y="4329361"/>
            <a:ext cx="44648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21583" y="4329361"/>
            <a:ext cx="553343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</a:t>
            </a: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A133917D-049A-BE8B-E8F2-58930872102F}"/>
              </a:ext>
            </a:extLst>
          </p:cNvPr>
          <p:cNvGrpSpPr/>
          <p:nvPr/>
        </p:nvGrpSpPr>
        <p:grpSpPr>
          <a:xfrm>
            <a:off x="1" y="-24533"/>
            <a:ext cx="4935279" cy="710333"/>
            <a:chOff x="0" y="0"/>
            <a:chExt cx="3442595" cy="396471"/>
          </a:xfrm>
        </p:grpSpPr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6E8DF03F-F337-F997-97AA-50C19C6290C5}"/>
                </a:ext>
              </a:extLst>
            </p:cNvPr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id="{E033CF19-675A-BD3D-26DB-F427DDF97041}"/>
              </a:ext>
            </a:extLst>
          </p:cNvPr>
          <p:cNvSpPr txBox="1"/>
          <p:nvPr/>
        </p:nvSpPr>
        <p:spPr>
          <a:xfrm>
            <a:off x="164004" y="60412"/>
            <a:ext cx="440630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D9AF3908-0A59-171B-C4A8-90942F1533B6}"/>
              </a:ext>
            </a:extLst>
          </p:cNvPr>
          <p:cNvSpPr/>
          <p:nvPr/>
        </p:nvSpPr>
        <p:spPr>
          <a:xfrm>
            <a:off x="4570309" y="-67315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3513" y="1630725"/>
            <a:ext cx="3812272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>
            <a:off x="4066897" y="1652921"/>
            <a:ext cx="406701" cy="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702680" y="3007316"/>
            <a:ext cx="4762533" cy="623194"/>
            <a:chOff x="0" y="0"/>
            <a:chExt cx="1881494" cy="246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1494" cy="246200"/>
            </a:xfrm>
            <a:custGeom>
              <a:avLst/>
              <a:gdLst/>
              <a:ahLst/>
              <a:cxnLst/>
              <a:rect l="l" t="t" r="r" b="b"/>
              <a:pathLst>
                <a:path w="1881494" h="246200">
                  <a:moveTo>
                    <a:pt x="55270" y="0"/>
                  </a:moveTo>
                  <a:lnTo>
                    <a:pt x="1826224" y="0"/>
                  </a:lnTo>
                  <a:cubicBezTo>
                    <a:pt x="1856749" y="0"/>
                    <a:pt x="1881494" y="24745"/>
                    <a:pt x="1881494" y="55270"/>
                  </a:cubicBezTo>
                  <a:lnTo>
                    <a:pt x="1881494" y="190930"/>
                  </a:lnTo>
                  <a:cubicBezTo>
                    <a:pt x="1881494" y="221455"/>
                    <a:pt x="1856749" y="246200"/>
                    <a:pt x="1826224" y="246200"/>
                  </a:cubicBezTo>
                  <a:lnTo>
                    <a:pt x="55270" y="246200"/>
                  </a:lnTo>
                  <a:cubicBezTo>
                    <a:pt x="24745" y="246200"/>
                    <a:pt x="0" y="221455"/>
                    <a:pt x="0" y="190930"/>
                  </a:cubicBezTo>
                  <a:lnTo>
                    <a:pt x="0" y="55270"/>
                  </a:lnTo>
                  <a:cubicBezTo>
                    <a:pt x="0" y="24745"/>
                    <a:pt x="24745" y="0"/>
                    <a:pt x="5527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881494" cy="274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003" y="3713059"/>
            <a:ext cx="5845647" cy="2879470"/>
            <a:chOff x="0" y="0"/>
            <a:chExt cx="477826" cy="2353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7826" cy="235369"/>
            </a:xfrm>
            <a:custGeom>
              <a:avLst/>
              <a:gdLst/>
              <a:ahLst/>
              <a:cxnLst/>
              <a:rect l="l" t="t" r="r" b="b"/>
              <a:pathLst>
                <a:path w="477826" h="235369">
                  <a:moveTo>
                    <a:pt x="117685" y="0"/>
                  </a:moveTo>
                  <a:lnTo>
                    <a:pt x="360141" y="0"/>
                  </a:lnTo>
                  <a:cubicBezTo>
                    <a:pt x="425137" y="0"/>
                    <a:pt x="477826" y="52689"/>
                    <a:pt x="477826" y="117685"/>
                  </a:cubicBezTo>
                  <a:lnTo>
                    <a:pt x="477826" y="117685"/>
                  </a:lnTo>
                  <a:cubicBezTo>
                    <a:pt x="477826" y="148897"/>
                    <a:pt x="465427" y="178830"/>
                    <a:pt x="443357" y="200900"/>
                  </a:cubicBezTo>
                  <a:cubicBezTo>
                    <a:pt x="421287" y="222970"/>
                    <a:pt x="391353" y="235369"/>
                    <a:pt x="360141" y="235369"/>
                  </a:cubicBezTo>
                  <a:lnTo>
                    <a:pt x="117685" y="235369"/>
                  </a:lnTo>
                  <a:cubicBezTo>
                    <a:pt x="86473" y="235369"/>
                    <a:pt x="56539" y="222970"/>
                    <a:pt x="34469" y="200900"/>
                  </a:cubicBezTo>
                  <a:cubicBezTo>
                    <a:pt x="12399" y="178830"/>
                    <a:pt x="0" y="148897"/>
                    <a:pt x="0" y="117685"/>
                  </a:cubicBezTo>
                  <a:lnTo>
                    <a:pt x="0" y="117685"/>
                  </a:lnTo>
                  <a:cubicBezTo>
                    <a:pt x="0" y="86473"/>
                    <a:pt x="12399" y="56539"/>
                    <a:pt x="34469" y="34469"/>
                  </a:cubicBezTo>
                  <a:cubicBezTo>
                    <a:pt x="56539" y="12399"/>
                    <a:pt x="86473" y="0"/>
                    <a:pt x="11768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77826" cy="2829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787033" y="1302422"/>
            <a:ext cx="4583997" cy="4583997"/>
          </a:xfrm>
          <a:custGeom>
            <a:avLst/>
            <a:gdLst/>
            <a:ahLst/>
            <a:cxnLst/>
            <a:rect l="l" t="t" r="r" b="b"/>
            <a:pathLst>
              <a:path w="6875995" h="6875995">
                <a:moveTo>
                  <a:pt x="0" y="0"/>
                </a:moveTo>
                <a:lnTo>
                  <a:pt x="6875995" y="0"/>
                </a:lnTo>
                <a:lnTo>
                  <a:pt x="6875995" y="6875995"/>
                </a:lnTo>
                <a:lnTo>
                  <a:pt x="0" y="68759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4" name="TextBox 14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Calculate image size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3513" y="1720324"/>
            <a:ext cx="5756135" cy="105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3"/>
              </a:lnSpc>
            </a:pPr>
            <a:r>
              <a:rPr lang="en-US" sz="198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image on the right has an image resolution of 600x600 and a bit depth of 8 (8 bits for each red, green, and blue. What is its size in MiB?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6944" y="3150204"/>
            <a:ext cx="4394005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2"/>
              </a:lnSpc>
            </a:pPr>
            <a:r>
              <a:rPr lang="en-US" sz="1715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Formula: Image Resolution x Colour Depth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2660" y="4035823"/>
            <a:ext cx="5056151" cy="8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 x 600 x 8 x 3 </a:t>
            </a:r>
          </a:p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8640000 bits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3513" y="1630725"/>
            <a:ext cx="3812272" cy="0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>
            <a:off x="4066897" y="1652921"/>
            <a:ext cx="406701" cy="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702680" y="3007316"/>
            <a:ext cx="4762533" cy="623194"/>
            <a:chOff x="0" y="0"/>
            <a:chExt cx="1881494" cy="246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1494" cy="246200"/>
            </a:xfrm>
            <a:custGeom>
              <a:avLst/>
              <a:gdLst/>
              <a:ahLst/>
              <a:cxnLst/>
              <a:rect l="l" t="t" r="r" b="b"/>
              <a:pathLst>
                <a:path w="1881494" h="246200">
                  <a:moveTo>
                    <a:pt x="55270" y="0"/>
                  </a:moveTo>
                  <a:lnTo>
                    <a:pt x="1826224" y="0"/>
                  </a:lnTo>
                  <a:cubicBezTo>
                    <a:pt x="1856749" y="0"/>
                    <a:pt x="1881494" y="24745"/>
                    <a:pt x="1881494" y="55270"/>
                  </a:cubicBezTo>
                  <a:lnTo>
                    <a:pt x="1881494" y="190930"/>
                  </a:lnTo>
                  <a:cubicBezTo>
                    <a:pt x="1881494" y="221455"/>
                    <a:pt x="1856749" y="246200"/>
                    <a:pt x="1826224" y="246200"/>
                  </a:cubicBezTo>
                  <a:lnTo>
                    <a:pt x="55270" y="246200"/>
                  </a:lnTo>
                  <a:cubicBezTo>
                    <a:pt x="24745" y="246200"/>
                    <a:pt x="0" y="221455"/>
                    <a:pt x="0" y="190930"/>
                  </a:cubicBezTo>
                  <a:lnTo>
                    <a:pt x="0" y="55270"/>
                  </a:lnTo>
                  <a:cubicBezTo>
                    <a:pt x="0" y="24745"/>
                    <a:pt x="24745" y="0"/>
                    <a:pt x="55270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881494" cy="274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4003" y="3713059"/>
            <a:ext cx="5845647" cy="2879470"/>
            <a:chOff x="0" y="0"/>
            <a:chExt cx="477826" cy="23536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7826" cy="235369"/>
            </a:xfrm>
            <a:custGeom>
              <a:avLst/>
              <a:gdLst/>
              <a:ahLst/>
              <a:cxnLst/>
              <a:rect l="l" t="t" r="r" b="b"/>
              <a:pathLst>
                <a:path w="477826" h="235369">
                  <a:moveTo>
                    <a:pt x="117685" y="0"/>
                  </a:moveTo>
                  <a:lnTo>
                    <a:pt x="360141" y="0"/>
                  </a:lnTo>
                  <a:cubicBezTo>
                    <a:pt x="425137" y="0"/>
                    <a:pt x="477826" y="52689"/>
                    <a:pt x="477826" y="117685"/>
                  </a:cubicBezTo>
                  <a:lnTo>
                    <a:pt x="477826" y="117685"/>
                  </a:lnTo>
                  <a:cubicBezTo>
                    <a:pt x="477826" y="148897"/>
                    <a:pt x="465427" y="178830"/>
                    <a:pt x="443357" y="200900"/>
                  </a:cubicBezTo>
                  <a:cubicBezTo>
                    <a:pt x="421287" y="222970"/>
                    <a:pt x="391353" y="235369"/>
                    <a:pt x="360141" y="235369"/>
                  </a:cubicBezTo>
                  <a:lnTo>
                    <a:pt x="117685" y="235369"/>
                  </a:lnTo>
                  <a:cubicBezTo>
                    <a:pt x="86473" y="235369"/>
                    <a:pt x="56539" y="222970"/>
                    <a:pt x="34469" y="200900"/>
                  </a:cubicBezTo>
                  <a:cubicBezTo>
                    <a:pt x="12399" y="178830"/>
                    <a:pt x="0" y="148897"/>
                    <a:pt x="0" y="117685"/>
                  </a:cubicBezTo>
                  <a:lnTo>
                    <a:pt x="0" y="117685"/>
                  </a:lnTo>
                  <a:cubicBezTo>
                    <a:pt x="0" y="86473"/>
                    <a:pt x="12399" y="56539"/>
                    <a:pt x="34469" y="34469"/>
                  </a:cubicBezTo>
                  <a:cubicBezTo>
                    <a:pt x="56539" y="12399"/>
                    <a:pt x="86473" y="0"/>
                    <a:pt x="11768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77826" cy="28299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6787033" y="1302422"/>
            <a:ext cx="4583997" cy="4583997"/>
          </a:xfrm>
          <a:custGeom>
            <a:avLst/>
            <a:gdLst/>
            <a:ahLst/>
            <a:cxnLst/>
            <a:rect l="l" t="t" r="r" b="b"/>
            <a:pathLst>
              <a:path w="6875995" h="6875995">
                <a:moveTo>
                  <a:pt x="0" y="0"/>
                </a:moveTo>
                <a:lnTo>
                  <a:pt x="6875995" y="0"/>
                </a:lnTo>
                <a:lnTo>
                  <a:pt x="6875995" y="6875995"/>
                </a:lnTo>
                <a:lnTo>
                  <a:pt x="0" y="68759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4" name="TextBox 14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Calculate image size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3513" y="1720324"/>
            <a:ext cx="5756135" cy="105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83"/>
              </a:lnSpc>
            </a:pPr>
            <a:r>
              <a:rPr lang="en-US" sz="198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image on the right has an image resolution of 600x600 and a bit depth of 8 (8 bits for each red, green, and blue. What is its size in MiB?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86944" y="3150204"/>
            <a:ext cx="4394005" cy="28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2"/>
              </a:lnSpc>
            </a:pPr>
            <a:r>
              <a:rPr lang="en-US" sz="1715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Formula: Image Resolution x Colour Depth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2660" y="4035822"/>
            <a:ext cx="5056151" cy="2214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 x 600 x 8 x 3 </a:t>
            </a:r>
          </a:p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8640000 bits / 8</a:t>
            </a:r>
          </a:p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1080000 bytes </a:t>
            </a:r>
          </a:p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1054 KiB</a:t>
            </a:r>
          </a:p>
          <a:p>
            <a:pPr>
              <a:lnSpc>
                <a:spcPts val="3496"/>
              </a:lnSpc>
            </a:pPr>
            <a:r>
              <a:rPr lang="en-US" sz="249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1.03 MiB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3" y="1630697"/>
            <a:ext cx="1504898" cy="29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>
            <a:off x="1758412" y="1630696"/>
            <a:ext cx="398770" cy="14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7058326" y="1758424"/>
          <a:ext cx="3698491" cy="3376605"/>
        </p:xfrm>
        <a:graphic>
          <a:graphicData uri="http://schemas.openxmlformats.org/drawingml/2006/table">
            <a:tbl>
              <a:tblPr/>
              <a:tblGrid>
                <a:gridCol w="125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322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D8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2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95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40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430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A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53489" y="1025138"/>
            <a:ext cx="408512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Bitmap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3513" y="1720323"/>
            <a:ext cx="6507858" cy="1240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1282" lvl="1" indent="-250641">
              <a:lnSpc>
                <a:spcPts val="3250"/>
              </a:lnSpc>
              <a:buFont typeface="Arial"/>
              <a:buChar char="•"/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bitmap file includes pixel data and a header describing its construction, causing the file size to exceed the graphic size.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>
            <a:off x="253515" y="1630726"/>
            <a:ext cx="4592081" cy="22225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>
            <a:off x="4845595" y="1630712"/>
            <a:ext cx="398770" cy="14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53492" y="1025138"/>
            <a:ext cx="499087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Vector graphic or bitmap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3514" y="1720324"/>
            <a:ext cx="11496489" cy="251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1282" lvl="1" indent="-250642">
              <a:lnSpc>
                <a:spcPts val="3250"/>
              </a:lnSpc>
              <a:buFont typeface="Arial"/>
              <a:buChar char="•"/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Opt for vector graphics in architectural, engineering, or manufacturing design diagrams.</a:t>
            </a:r>
          </a:p>
          <a:p>
            <a:pPr marL="501282" lvl="1" indent="-250642">
              <a:lnSpc>
                <a:spcPts val="3250"/>
              </a:lnSpc>
              <a:buFont typeface="Arial"/>
              <a:buChar char="•"/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Convert vector graphics to bitmaps before printing via laser or inkjet.</a:t>
            </a:r>
          </a:p>
          <a:p>
            <a:pPr marL="501282" lvl="1" indent="-250642">
              <a:lnSpc>
                <a:spcPts val="3250"/>
              </a:lnSpc>
              <a:buFont typeface="Arial"/>
              <a:buChar char="•"/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Digital cameras generate bitmaps by default.</a:t>
            </a:r>
          </a:p>
          <a:p>
            <a:pPr marL="501282" lvl="1" indent="-250642">
              <a:lnSpc>
                <a:spcPts val="3250"/>
              </a:lnSpc>
              <a:buFont typeface="Arial"/>
              <a:buChar char="•"/>
            </a:pPr>
            <a:r>
              <a:rPr lang="en-US" sz="232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Choose bitmap files for embedding images in documents, publications, or web pages.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8032" y="1168106"/>
            <a:ext cx="532753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Why is compression needed?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9456" y="1724555"/>
            <a:ext cx="1049467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Bigger files demand greater storage and significantly slower transmission or download rates.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79546" y="1688110"/>
            <a:ext cx="5063862" cy="20565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11" name="AutoShape 11"/>
          <p:cNvSpPr/>
          <p:nvPr/>
        </p:nvSpPr>
        <p:spPr>
          <a:xfrm flipV="1">
            <a:off x="5342821" y="1698390"/>
            <a:ext cx="777807" cy="1029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2" name="Group 12"/>
          <p:cNvGrpSpPr/>
          <p:nvPr/>
        </p:nvGrpSpPr>
        <p:grpSpPr>
          <a:xfrm>
            <a:off x="2796614" y="2884230"/>
            <a:ext cx="3006133" cy="3174642"/>
            <a:chOff x="0" y="0"/>
            <a:chExt cx="1383926" cy="14615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3926" cy="1461502"/>
            </a:xfrm>
            <a:custGeom>
              <a:avLst/>
              <a:gdLst/>
              <a:ahLst/>
              <a:cxnLst/>
              <a:rect l="l" t="t" r="r" b="b"/>
              <a:pathLst>
                <a:path w="1383926" h="1461502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1373939"/>
                  </a:lnTo>
                  <a:cubicBezTo>
                    <a:pt x="1383926" y="1422299"/>
                    <a:pt x="1344722" y="1461502"/>
                    <a:pt x="1296363" y="1461502"/>
                  </a:cubicBezTo>
                  <a:lnTo>
                    <a:pt x="87563" y="1461502"/>
                  </a:lnTo>
                  <a:cubicBezTo>
                    <a:pt x="39203" y="1461502"/>
                    <a:pt x="0" y="1422299"/>
                    <a:pt x="0" y="1373939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383926" cy="14900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80531" y="2927539"/>
            <a:ext cx="2262877" cy="731355"/>
            <a:chOff x="0" y="0"/>
            <a:chExt cx="893976" cy="2889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3976" cy="288931"/>
            </a:xfrm>
            <a:custGeom>
              <a:avLst/>
              <a:gdLst/>
              <a:ahLst/>
              <a:cxnLst/>
              <a:rect l="l" t="t" r="r" b="b"/>
              <a:pathLst>
                <a:path w="893976" h="288931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72607"/>
                  </a:lnTo>
                  <a:cubicBezTo>
                    <a:pt x="893976" y="203458"/>
                    <a:pt x="881721" y="233045"/>
                    <a:pt x="859906" y="254860"/>
                  </a:cubicBezTo>
                  <a:cubicBezTo>
                    <a:pt x="838091" y="276675"/>
                    <a:pt x="808504" y="288931"/>
                    <a:pt x="777653" y="288931"/>
                  </a:cubicBezTo>
                  <a:lnTo>
                    <a:pt x="116323" y="288931"/>
                  </a:lnTo>
                  <a:cubicBezTo>
                    <a:pt x="85472" y="288931"/>
                    <a:pt x="55885" y="276675"/>
                    <a:pt x="34070" y="254860"/>
                  </a:cubicBezTo>
                  <a:cubicBezTo>
                    <a:pt x="12255" y="233045"/>
                    <a:pt x="0" y="203458"/>
                    <a:pt x="0" y="172607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93976" cy="317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215668" y="2927140"/>
            <a:ext cx="1992602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Lossless compression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964032" y="2884230"/>
            <a:ext cx="3006133" cy="3174642"/>
            <a:chOff x="0" y="0"/>
            <a:chExt cx="1383926" cy="146150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83926" cy="1461502"/>
            </a:xfrm>
            <a:custGeom>
              <a:avLst/>
              <a:gdLst/>
              <a:ahLst/>
              <a:cxnLst/>
              <a:rect l="l" t="t" r="r" b="b"/>
              <a:pathLst>
                <a:path w="1383926" h="1461502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1373939"/>
                  </a:lnTo>
                  <a:cubicBezTo>
                    <a:pt x="1383926" y="1422299"/>
                    <a:pt x="1344722" y="1461502"/>
                    <a:pt x="1296363" y="1461502"/>
                  </a:cubicBezTo>
                  <a:lnTo>
                    <a:pt x="87563" y="1461502"/>
                  </a:lnTo>
                  <a:cubicBezTo>
                    <a:pt x="39203" y="1461502"/>
                    <a:pt x="0" y="1422299"/>
                    <a:pt x="0" y="1373939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383926" cy="14900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247948" y="2927539"/>
            <a:ext cx="2262877" cy="731355"/>
            <a:chOff x="0" y="0"/>
            <a:chExt cx="893976" cy="2889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93976" cy="288931"/>
            </a:xfrm>
            <a:custGeom>
              <a:avLst/>
              <a:gdLst/>
              <a:ahLst/>
              <a:cxnLst/>
              <a:rect l="l" t="t" r="r" b="b"/>
              <a:pathLst>
                <a:path w="893976" h="288931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72607"/>
                  </a:lnTo>
                  <a:cubicBezTo>
                    <a:pt x="893976" y="203458"/>
                    <a:pt x="881721" y="233045"/>
                    <a:pt x="859906" y="254860"/>
                  </a:cubicBezTo>
                  <a:cubicBezTo>
                    <a:pt x="838091" y="276675"/>
                    <a:pt x="808504" y="288931"/>
                    <a:pt x="777653" y="288931"/>
                  </a:cubicBezTo>
                  <a:lnTo>
                    <a:pt x="116323" y="288931"/>
                  </a:lnTo>
                  <a:cubicBezTo>
                    <a:pt x="85472" y="288931"/>
                    <a:pt x="55885" y="276675"/>
                    <a:pt x="34070" y="254860"/>
                  </a:cubicBezTo>
                  <a:cubicBezTo>
                    <a:pt x="12255" y="233045"/>
                    <a:pt x="0" y="203458"/>
                    <a:pt x="0" y="172607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93976" cy="3175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383086" y="2927140"/>
            <a:ext cx="1992602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Lossy compression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03796" y="3741443"/>
            <a:ext cx="2591768" cy="13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47" lvl="1" indent="-165523">
              <a:lnSpc>
                <a:spcPts val="2146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File size shrinks without losing data</a:t>
            </a:r>
          </a:p>
          <a:p>
            <a:pPr marL="331047" lvl="1" indent="-165523">
              <a:lnSpc>
                <a:spcPts val="2146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process is reversible to restore the original file.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171213" y="3741444"/>
            <a:ext cx="2591768" cy="1329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47" lvl="1" indent="-165523">
              <a:lnSpc>
                <a:spcPts val="2146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File size decreases with partial information loss</a:t>
            </a:r>
          </a:p>
          <a:p>
            <a:pPr marL="331047" lvl="1" indent="-165523">
              <a:lnSpc>
                <a:spcPts val="2146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Complete restoration of the original file isn't possible.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68033" y="1168106"/>
            <a:ext cx="507537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Lossless Compression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456" y="1724555"/>
            <a:ext cx="1049467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effective compression tool identifies compressible patterns in files and is often tailored for specific file types. We will learn two compression methods here. </a:t>
            </a:r>
          </a:p>
        </p:txBody>
      </p:sp>
      <p:sp>
        <p:nvSpPr>
          <p:cNvPr id="9" name="AutoShape 9"/>
          <p:cNvSpPr/>
          <p:nvPr/>
        </p:nvSpPr>
        <p:spPr>
          <a:xfrm>
            <a:off x="279546" y="1688110"/>
            <a:ext cx="5063862" cy="20565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10" name="AutoShape 10"/>
          <p:cNvSpPr/>
          <p:nvPr/>
        </p:nvSpPr>
        <p:spPr>
          <a:xfrm flipV="1">
            <a:off x="5342821" y="1698390"/>
            <a:ext cx="777807" cy="1029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1" name="Group 11"/>
          <p:cNvGrpSpPr/>
          <p:nvPr/>
        </p:nvGrpSpPr>
        <p:grpSpPr>
          <a:xfrm>
            <a:off x="-2726678" y="3227077"/>
            <a:ext cx="3006132" cy="728397"/>
            <a:chOff x="0" y="0"/>
            <a:chExt cx="1383926" cy="3353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124453" y="3295050"/>
            <a:ext cx="2262877" cy="592451"/>
            <a:chOff x="0" y="0"/>
            <a:chExt cx="893976" cy="2340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-1352110" y="3225200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3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Run-length encoding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-2726678" y="4065755"/>
            <a:ext cx="3006132" cy="728397"/>
            <a:chOff x="0" y="0"/>
            <a:chExt cx="1383926" cy="3353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24453" y="4133728"/>
            <a:ext cx="2262877" cy="592451"/>
            <a:chOff x="0" y="0"/>
            <a:chExt cx="893976" cy="2340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-1352110" y="4063877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3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Huffman Encoding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1962255" y="869831"/>
            <a:ext cx="8165936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compression method that encodes repeated byte values by specifying their count and value. Eg. It works well with a bitmap file.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277765" y="873931"/>
            <a:ext cx="3006132" cy="728397"/>
            <a:chOff x="0" y="0"/>
            <a:chExt cx="1383926" cy="335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75540" y="941905"/>
            <a:ext cx="2262877" cy="592451"/>
            <a:chOff x="0" y="0"/>
            <a:chExt cx="893976" cy="2340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806" y="872055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Run-length encoding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2769407" y="1716628"/>
            <a:ext cx="3006132" cy="728397"/>
            <a:chOff x="0" y="0"/>
            <a:chExt cx="1383926" cy="3353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167182" y="1784601"/>
            <a:ext cx="2262877" cy="592451"/>
            <a:chOff x="0" y="0"/>
            <a:chExt cx="893976" cy="2340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-1394839" y="1714751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3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Huffman Encoding</a:t>
            </a:r>
          </a:p>
        </p:txBody>
      </p:sp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718866" y="3104746"/>
          <a:ext cx="4326444" cy="2076467"/>
        </p:xfrm>
        <a:graphic>
          <a:graphicData uri="http://schemas.openxmlformats.org/drawingml/2006/table">
            <a:tbl>
              <a:tblPr/>
              <a:tblGrid>
                <a:gridCol w="110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48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41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Group 23"/>
          <p:cNvGrpSpPr/>
          <p:nvPr/>
        </p:nvGrpSpPr>
        <p:grpSpPr>
          <a:xfrm>
            <a:off x="5944085" y="2154214"/>
            <a:ext cx="4542783" cy="1881169"/>
            <a:chOff x="0" y="0"/>
            <a:chExt cx="2308468" cy="9559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08468" cy="955938"/>
            </a:xfrm>
            <a:custGeom>
              <a:avLst/>
              <a:gdLst/>
              <a:ahLst/>
              <a:cxnLst/>
              <a:rect l="l" t="t" r="r" b="b"/>
              <a:pathLst>
                <a:path w="2308468" h="955938">
                  <a:moveTo>
                    <a:pt x="57944" y="0"/>
                  </a:moveTo>
                  <a:lnTo>
                    <a:pt x="2250525" y="0"/>
                  </a:lnTo>
                  <a:cubicBezTo>
                    <a:pt x="2265892" y="0"/>
                    <a:pt x="2280631" y="6105"/>
                    <a:pt x="2291497" y="16971"/>
                  </a:cubicBezTo>
                  <a:cubicBezTo>
                    <a:pt x="2302364" y="27838"/>
                    <a:pt x="2308468" y="42576"/>
                    <a:pt x="2308468" y="57944"/>
                  </a:cubicBezTo>
                  <a:lnTo>
                    <a:pt x="2308468" y="897994"/>
                  </a:lnTo>
                  <a:cubicBezTo>
                    <a:pt x="2308468" y="913362"/>
                    <a:pt x="2302364" y="928100"/>
                    <a:pt x="2291497" y="938967"/>
                  </a:cubicBezTo>
                  <a:cubicBezTo>
                    <a:pt x="2280631" y="949833"/>
                    <a:pt x="2265892" y="955938"/>
                    <a:pt x="2250525" y="955938"/>
                  </a:cubicBezTo>
                  <a:lnTo>
                    <a:pt x="57944" y="955938"/>
                  </a:lnTo>
                  <a:cubicBezTo>
                    <a:pt x="25942" y="955938"/>
                    <a:pt x="0" y="929996"/>
                    <a:pt x="0" y="897994"/>
                  </a:cubicBezTo>
                  <a:lnTo>
                    <a:pt x="0" y="57944"/>
                  </a:lnTo>
                  <a:cubicBezTo>
                    <a:pt x="0" y="42576"/>
                    <a:pt x="6105" y="27838"/>
                    <a:pt x="16971" y="16971"/>
                  </a:cubicBezTo>
                  <a:cubicBezTo>
                    <a:pt x="27838" y="6105"/>
                    <a:pt x="42576" y="0"/>
                    <a:pt x="5794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308468" cy="9845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999072" y="2327845"/>
            <a:ext cx="4432810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10101101 10101101 10101101 10101101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99072" y="2921693"/>
            <a:ext cx="4432810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10111101 10111101 10111101 10111101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99072" y="3415859"/>
            <a:ext cx="4432810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10101100 10101100 10101100 10101100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40696" y="1780286"/>
            <a:ext cx="1549562" cy="300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6"/>
              </a:lnSpc>
              <a:spcBef>
                <a:spcPct val="0"/>
              </a:spcBef>
            </a:pPr>
            <a:r>
              <a:rPr lang="en-US" sz="1811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Before RLE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1962255" y="869831"/>
            <a:ext cx="8165936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compression method that encodes repeated byte values by specifying their count and value. Eg. It works well with a bitmap file.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277765" y="873931"/>
            <a:ext cx="3006132" cy="728397"/>
            <a:chOff x="0" y="0"/>
            <a:chExt cx="1383926" cy="3353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75540" y="941905"/>
            <a:ext cx="2262877" cy="592451"/>
            <a:chOff x="0" y="0"/>
            <a:chExt cx="893976" cy="2340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6806" y="872055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Run-length encoding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2769407" y="1716628"/>
            <a:ext cx="3006132" cy="728397"/>
            <a:chOff x="0" y="0"/>
            <a:chExt cx="1383926" cy="3353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167182" y="1784601"/>
            <a:ext cx="2262877" cy="592451"/>
            <a:chOff x="0" y="0"/>
            <a:chExt cx="893976" cy="2340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-1394839" y="1714751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3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Huffman Encoding</a:t>
            </a:r>
          </a:p>
        </p:txBody>
      </p:sp>
      <p:graphicFrame>
        <p:nvGraphicFramePr>
          <p:cNvPr id="22" name="Table 22"/>
          <p:cNvGraphicFramePr>
            <a:graphicFrameLocks noGrp="1"/>
          </p:cNvGraphicFramePr>
          <p:nvPr/>
        </p:nvGraphicFramePr>
        <p:xfrm>
          <a:off x="718866" y="3104746"/>
          <a:ext cx="4326444" cy="2076467"/>
        </p:xfrm>
        <a:graphic>
          <a:graphicData uri="http://schemas.openxmlformats.org/drawingml/2006/table">
            <a:tbl>
              <a:tblPr/>
              <a:tblGrid>
                <a:gridCol w="110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48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9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6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10111101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418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10101100</a:t>
                      </a:r>
                      <a:endParaRPr lang="en-US" sz="700"/>
                    </a:p>
                  </a:txBody>
                  <a:tcPr marL="100014" marR="100014" marT="100014" marB="100014" anchor="ctr">
                    <a:lnL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00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1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3" name="Group 23"/>
          <p:cNvGrpSpPr/>
          <p:nvPr/>
        </p:nvGrpSpPr>
        <p:grpSpPr>
          <a:xfrm>
            <a:off x="5944085" y="2154214"/>
            <a:ext cx="4542783" cy="1881169"/>
            <a:chOff x="0" y="0"/>
            <a:chExt cx="2308468" cy="9559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08468" cy="955938"/>
            </a:xfrm>
            <a:custGeom>
              <a:avLst/>
              <a:gdLst/>
              <a:ahLst/>
              <a:cxnLst/>
              <a:rect l="l" t="t" r="r" b="b"/>
              <a:pathLst>
                <a:path w="2308468" h="955938">
                  <a:moveTo>
                    <a:pt x="57944" y="0"/>
                  </a:moveTo>
                  <a:lnTo>
                    <a:pt x="2250525" y="0"/>
                  </a:lnTo>
                  <a:cubicBezTo>
                    <a:pt x="2265892" y="0"/>
                    <a:pt x="2280631" y="6105"/>
                    <a:pt x="2291497" y="16971"/>
                  </a:cubicBezTo>
                  <a:cubicBezTo>
                    <a:pt x="2302364" y="27838"/>
                    <a:pt x="2308468" y="42576"/>
                    <a:pt x="2308468" y="57944"/>
                  </a:cubicBezTo>
                  <a:lnTo>
                    <a:pt x="2308468" y="897994"/>
                  </a:lnTo>
                  <a:cubicBezTo>
                    <a:pt x="2308468" y="913362"/>
                    <a:pt x="2302364" y="928100"/>
                    <a:pt x="2291497" y="938967"/>
                  </a:cubicBezTo>
                  <a:cubicBezTo>
                    <a:pt x="2280631" y="949833"/>
                    <a:pt x="2265892" y="955938"/>
                    <a:pt x="2250525" y="955938"/>
                  </a:cubicBezTo>
                  <a:lnTo>
                    <a:pt x="57944" y="955938"/>
                  </a:lnTo>
                  <a:cubicBezTo>
                    <a:pt x="25942" y="955938"/>
                    <a:pt x="0" y="929996"/>
                    <a:pt x="0" y="897994"/>
                  </a:cubicBezTo>
                  <a:lnTo>
                    <a:pt x="0" y="57944"/>
                  </a:lnTo>
                  <a:cubicBezTo>
                    <a:pt x="0" y="42576"/>
                    <a:pt x="6105" y="27838"/>
                    <a:pt x="16971" y="16971"/>
                  </a:cubicBezTo>
                  <a:cubicBezTo>
                    <a:pt x="27838" y="6105"/>
                    <a:pt x="42576" y="0"/>
                    <a:pt x="5794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308468" cy="9845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999072" y="2327845"/>
            <a:ext cx="4432810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10101101 10101101 10101101 10101101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99072" y="2921693"/>
            <a:ext cx="4432810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10111101 10111101 10111101 10111101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99072" y="3415859"/>
            <a:ext cx="4432810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10101100 10101100 10101100 10101100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40696" y="1780286"/>
            <a:ext cx="1549562" cy="300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6"/>
              </a:lnSpc>
              <a:spcBef>
                <a:spcPct val="0"/>
              </a:spcBef>
            </a:pPr>
            <a:r>
              <a:rPr lang="en-US" sz="1811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Before RLE 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6002009" y="4597946"/>
            <a:ext cx="4603479" cy="1906303"/>
            <a:chOff x="0" y="0"/>
            <a:chExt cx="2308468" cy="95593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08468" cy="955938"/>
            </a:xfrm>
            <a:custGeom>
              <a:avLst/>
              <a:gdLst/>
              <a:ahLst/>
              <a:cxnLst/>
              <a:rect l="l" t="t" r="r" b="b"/>
              <a:pathLst>
                <a:path w="2308468" h="955938">
                  <a:moveTo>
                    <a:pt x="57180" y="0"/>
                  </a:moveTo>
                  <a:lnTo>
                    <a:pt x="2251289" y="0"/>
                  </a:lnTo>
                  <a:cubicBezTo>
                    <a:pt x="2266454" y="0"/>
                    <a:pt x="2280998" y="6024"/>
                    <a:pt x="2291721" y="16748"/>
                  </a:cubicBezTo>
                  <a:cubicBezTo>
                    <a:pt x="2302444" y="27471"/>
                    <a:pt x="2308468" y="42015"/>
                    <a:pt x="2308468" y="57180"/>
                  </a:cubicBezTo>
                  <a:lnTo>
                    <a:pt x="2308468" y="898758"/>
                  </a:lnTo>
                  <a:cubicBezTo>
                    <a:pt x="2308468" y="913923"/>
                    <a:pt x="2302444" y="928467"/>
                    <a:pt x="2291721" y="939190"/>
                  </a:cubicBezTo>
                  <a:cubicBezTo>
                    <a:pt x="2280998" y="949914"/>
                    <a:pt x="2266454" y="955938"/>
                    <a:pt x="2251289" y="955938"/>
                  </a:cubicBezTo>
                  <a:lnTo>
                    <a:pt x="57180" y="955938"/>
                  </a:lnTo>
                  <a:cubicBezTo>
                    <a:pt x="42015" y="955938"/>
                    <a:pt x="27471" y="949914"/>
                    <a:pt x="16748" y="939190"/>
                  </a:cubicBezTo>
                  <a:cubicBezTo>
                    <a:pt x="6024" y="928467"/>
                    <a:pt x="0" y="913923"/>
                    <a:pt x="0" y="898758"/>
                  </a:cubicBezTo>
                  <a:lnTo>
                    <a:pt x="0" y="57180"/>
                  </a:lnTo>
                  <a:cubicBezTo>
                    <a:pt x="0" y="42015"/>
                    <a:pt x="6024" y="27471"/>
                    <a:pt x="16748" y="16748"/>
                  </a:cubicBezTo>
                  <a:cubicBezTo>
                    <a:pt x="27471" y="6024"/>
                    <a:pt x="42015" y="0"/>
                    <a:pt x="5718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2308468" cy="9845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7180739" y="4772402"/>
            <a:ext cx="2641263" cy="29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  <a:spcBef>
                <a:spcPct val="0"/>
              </a:spcBef>
            </a:pPr>
            <a:r>
              <a:rPr lang="en-US" sz="17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10101101 00000100 </a:t>
            </a:r>
            <a:r>
              <a:rPr lang="en-US" sz="1795" b="1">
                <a:solidFill>
                  <a:srgbClr val="FA3C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(4)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180739" y="5324679"/>
            <a:ext cx="2641263" cy="29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  <a:spcBef>
                <a:spcPct val="0"/>
              </a:spcBef>
            </a:pPr>
            <a:r>
              <a:rPr lang="en-US" sz="17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10111101 00000100 </a:t>
            </a:r>
            <a:r>
              <a:rPr lang="en-US" sz="1795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(4)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180738" y="5860484"/>
            <a:ext cx="2523757" cy="29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  <a:spcBef>
                <a:spcPct val="0"/>
              </a:spcBef>
            </a:pPr>
            <a:r>
              <a:rPr lang="en-US" sz="17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10101100 00000100 </a:t>
            </a:r>
            <a:r>
              <a:rPr lang="en-US" sz="1795" b="1">
                <a:solidFill>
                  <a:srgbClr val="FA3C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(4)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518614" y="4225882"/>
            <a:ext cx="1570265" cy="31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  <a:spcBef>
                <a:spcPct val="0"/>
              </a:spcBef>
            </a:pPr>
            <a:r>
              <a:rPr lang="en-US" sz="1837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After RLE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1277765" y="873931"/>
            <a:ext cx="3006132" cy="728397"/>
            <a:chOff x="0" y="0"/>
            <a:chExt cx="1383926" cy="3353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675540" y="941905"/>
            <a:ext cx="2262877" cy="592451"/>
            <a:chOff x="0" y="0"/>
            <a:chExt cx="893976" cy="2340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769407" y="1716628"/>
            <a:ext cx="3006132" cy="728397"/>
            <a:chOff x="0" y="0"/>
            <a:chExt cx="1383926" cy="3353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2167182" y="1784601"/>
            <a:ext cx="2262877" cy="592451"/>
            <a:chOff x="0" y="0"/>
            <a:chExt cx="893976" cy="2340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76749" y="4590110"/>
            <a:ext cx="4542783" cy="1881169"/>
            <a:chOff x="0" y="0"/>
            <a:chExt cx="2308468" cy="9559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08468" cy="955938"/>
            </a:xfrm>
            <a:custGeom>
              <a:avLst/>
              <a:gdLst/>
              <a:ahLst/>
              <a:cxnLst/>
              <a:rect l="l" t="t" r="r" b="b"/>
              <a:pathLst>
                <a:path w="2308468" h="955938">
                  <a:moveTo>
                    <a:pt x="57944" y="0"/>
                  </a:moveTo>
                  <a:lnTo>
                    <a:pt x="2250525" y="0"/>
                  </a:lnTo>
                  <a:cubicBezTo>
                    <a:pt x="2265892" y="0"/>
                    <a:pt x="2280631" y="6105"/>
                    <a:pt x="2291497" y="16971"/>
                  </a:cubicBezTo>
                  <a:cubicBezTo>
                    <a:pt x="2302364" y="27838"/>
                    <a:pt x="2308468" y="42576"/>
                    <a:pt x="2308468" y="57944"/>
                  </a:cubicBezTo>
                  <a:lnTo>
                    <a:pt x="2308468" y="897994"/>
                  </a:lnTo>
                  <a:cubicBezTo>
                    <a:pt x="2308468" y="913362"/>
                    <a:pt x="2302364" y="928100"/>
                    <a:pt x="2291497" y="938967"/>
                  </a:cubicBezTo>
                  <a:cubicBezTo>
                    <a:pt x="2280631" y="949833"/>
                    <a:pt x="2265892" y="955938"/>
                    <a:pt x="2250525" y="955938"/>
                  </a:cubicBezTo>
                  <a:lnTo>
                    <a:pt x="57944" y="955938"/>
                  </a:lnTo>
                  <a:cubicBezTo>
                    <a:pt x="25942" y="955938"/>
                    <a:pt x="0" y="929996"/>
                    <a:pt x="0" y="897994"/>
                  </a:cubicBezTo>
                  <a:lnTo>
                    <a:pt x="0" y="57944"/>
                  </a:lnTo>
                  <a:cubicBezTo>
                    <a:pt x="0" y="42576"/>
                    <a:pt x="6105" y="27838"/>
                    <a:pt x="16971" y="16971"/>
                  </a:cubicBezTo>
                  <a:cubicBezTo>
                    <a:pt x="27838" y="6105"/>
                    <a:pt x="42576" y="0"/>
                    <a:pt x="5794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308468" cy="9845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3959844" y="1602329"/>
            <a:ext cx="3809799" cy="1866802"/>
          </a:xfrm>
          <a:custGeom>
            <a:avLst/>
            <a:gdLst/>
            <a:ahLst/>
            <a:cxnLst/>
            <a:rect l="l" t="t" r="r" b="b"/>
            <a:pathLst>
              <a:path w="5714698" h="2800202">
                <a:moveTo>
                  <a:pt x="0" y="0"/>
                </a:moveTo>
                <a:lnTo>
                  <a:pt x="5714698" y="0"/>
                </a:lnTo>
                <a:lnTo>
                  <a:pt x="5714698" y="2800202"/>
                </a:lnTo>
                <a:lnTo>
                  <a:pt x="0" y="2800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3" name="TextBox 23"/>
          <p:cNvSpPr txBox="1"/>
          <p:nvPr/>
        </p:nvSpPr>
        <p:spPr>
          <a:xfrm>
            <a:off x="1962255" y="869831"/>
            <a:ext cx="8165936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also works well with repeated text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6806" y="872055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Run-length encoding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1394839" y="1714751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3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Huffman Encoding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1737" y="4838564"/>
            <a:ext cx="4432810" cy="94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01100001 01100001 01100001 01100001</a:t>
            </a:r>
          </a:p>
          <a:p>
            <a:pPr>
              <a:lnSpc>
                <a:spcPts val="2480"/>
              </a:lnSpc>
            </a:pPr>
            <a:endParaRPr lang="en-US" sz="177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01100010 01100010 01100010 01100010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71291" y="4219531"/>
            <a:ext cx="2724613" cy="300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6"/>
              </a:lnSpc>
              <a:spcBef>
                <a:spcPct val="0"/>
              </a:spcBef>
            </a:pPr>
            <a:r>
              <a:rPr lang="en-US" sz="1811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Before RLE (ASCII)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79364" y="2279543"/>
            <a:ext cx="417075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aaaa bbbb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1277765" y="873931"/>
            <a:ext cx="3006132" cy="728397"/>
            <a:chOff x="0" y="0"/>
            <a:chExt cx="1383926" cy="3353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675540" y="941905"/>
            <a:ext cx="2262877" cy="592451"/>
            <a:chOff x="0" y="0"/>
            <a:chExt cx="893976" cy="2340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2769407" y="1716628"/>
            <a:ext cx="3006132" cy="728397"/>
            <a:chOff x="0" y="0"/>
            <a:chExt cx="1383926" cy="3353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2167182" y="1784601"/>
            <a:ext cx="2262877" cy="592451"/>
            <a:chOff x="0" y="0"/>
            <a:chExt cx="893976" cy="2340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3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76749" y="4590110"/>
            <a:ext cx="4542783" cy="1881169"/>
            <a:chOff x="0" y="0"/>
            <a:chExt cx="2308468" cy="95593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08468" cy="955938"/>
            </a:xfrm>
            <a:custGeom>
              <a:avLst/>
              <a:gdLst/>
              <a:ahLst/>
              <a:cxnLst/>
              <a:rect l="l" t="t" r="r" b="b"/>
              <a:pathLst>
                <a:path w="2308468" h="955938">
                  <a:moveTo>
                    <a:pt x="57944" y="0"/>
                  </a:moveTo>
                  <a:lnTo>
                    <a:pt x="2250525" y="0"/>
                  </a:lnTo>
                  <a:cubicBezTo>
                    <a:pt x="2265892" y="0"/>
                    <a:pt x="2280631" y="6105"/>
                    <a:pt x="2291497" y="16971"/>
                  </a:cubicBezTo>
                  <a:cubicBezTo>
                    <a:pt x="2302364" y="27838"/>
                    <a:pt x="2308468" y="42576"/>
                    <a:pt x="2308468" y="57944"/>
                  </a:cubicBezTo>
                  <a:lnTo>
                    <a:pt x="2308468" y="897994"/>
                  </a:lnTo>
                  <a:cubicBezTo>
                    <a:pt x="2308468" y="913362"/>
                    <a:pt x="2302364" y="928100"/>
                    <a:pt x="2291497" y="938967"/>
                  </a:cubicBezTo>
                  <a:cubicBezTo>
                    <a:pt x="2280631" y="949833"/>
                    <a:pt x="2265892" y="955938"/>
                    <a:pt x="2250525" y="955938"/>
                  </a:cubicBezTo>
                  <a:lnTo>
                    <a:pt x="57944" y="955938"/>
                  </a:lnTo>
                  <a:cubicBezTo>
                    <a:pt x="25942" y="955938"/>
                    <a:pt x="0" y="929996"/>
                    <a:pt x="0" y="897994"/>
                  </a:cubicBezTo>
                  <a:lnTo>
                    <a:pt x="0" y="57944"/>
                  </a:lnTo>
                  <a:cubicBezTo>
                    <a:pt x="0" y="42576"/>
                    <a:pt x="6105" y="27838"/>
                    <a:pt x="16971" y="16971"/>
                  </a:cubicBezTo>
                  <a:cubicBezTo>
                    <a:pt x="27838" y="6105"/>
                    <a:pt x="42576" y="0"/>
                    <a:pt x="5794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308468" cy="9845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002009" y="4597946"/>
            <a:ext cx="4603479" cy="1906303"/>
            <a:chOff x="0" y="0"/>
            <a:chExt cx="2308468" cy="95593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08468" cy="955938"/>
            </a:xfrm>
            <a:custGeom>
              <a:avLst/>
              <a:gdLst/>
              <a:ahLst/>
              <a:cxnLst/>
              <a:rect l="l" t="t" r="r" b="b"/>
              <a:pathLst>
                <a:path w="2308468" h="955938">
                  <a:moveTo>
                    <a:pt x="57180" y="0"/>
                  </a:moveTo>
                  <a:lnTo>
                    <a:pt x="2251289" y="0"/>
                  </a:lnTo>
                  <a:cubicBezTo>
                    <a:pt x="2266454" y="0"/>
                    <a:pt x="2280998" y="6024"/>
                    <a:pt x="2291721" y="16748"/>
                  </a:cubicBezTo>
                  <a:cubicBezTo>
                    <a:pt x="2302444" y="27471"/>
                    <a:pt x="2308468" y="42015"/>
                    <a:pt x="2308468" y="57180"/>
                  </a:cubicBezTo>
                  <a:lnTo>
                    <a:pt x="2308468" y="898758"/>
                  </a:lnTo>
                  <a:cubicBezTo>
                    <a:pt x="2308468" y="913923"/>
                    <a:pt x="2302444" y="928467"/>
                    <a:pt x="2291721" y="939190"/>
                  </a:cubicBezTo>
                  <a:cubicBezTo>
                    <a:pt x="2280998" y="949914"/>
                    <a:pt x="2266454" y="955938"/>
                    <a:pt x="2251289" y="955938"/>
                  </a:cubicBezTo>
                  <a:lnTo>
                    <a:pt x="57180" y="955938"/>
                  </a:lnTo>
                  <a:cubicBezTo>
                    <a:pt x="42015" y="955938"/>
                    <a:pt x="27471" y="949914"/>
                    <a:pt x="16748" y="939190"/>
                  </a:cubicBezTo>
                  <a:cubicBezTo>
                    <a:pt x="6024" y="928467"/>
                    <a:pt x="0" y="913923"/>
                    <a:pt x="0" y="898758"/>
                  </a:cubicBezTo>
                  <a:lnTo>
                    <a:pt x="0" y="57180"/>
                  </a:lnTo>
                  <a:cubicBezTo>
                    <a:pt x="0" y="42015"/>
                    <a:pt x="6024" y="27471"/>
                    <a:pt x="16748" y="16748"/>
                  </a:cubicBezTo>
                  <a:cubicBezTo>
                    <a:pt x="27471" y="6024"/>
                    <a:pt x="42015" y="0"/>
                    <a:pt x="5718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2308468" cy="9845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959844" y="1602329"/>
            <a:ext cx="3809799" cy="1866802"/>
          </a:xfrm>
          <a:custGeom>
            <a:avLst/>
            <a:gdLst/>
            <a:ahLst/>
            <a:cxnLst/>
            <a:rect l="l" t="t" r="r" b="b"/>
            <a:pathLst>
              <a:path w="5714698" h="2800202">
                <a:moveTo>
                  <a:pt x="0" y="0"/>
                </a:moveTo>
                <a:lnTo>
                  <a:pt x="5714698" y="0"/>
                </a:lnTo>
                <a:lnTo>
                  <a:pt x="5714698" y="2800202"/>
                </a:lnTo>
                <a:lnTo>
                  <a:pt x="0" y="2800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6" name="TextBox 26"/>
          <p:cNvSpPr txBox="1"/>
          <p:nvPr/>
        </p:nvSpPr>
        <p:spPr>
          <a:xfrm>
            <a:off x="1962255" y="869831"/>
            <a:ext cx="8165936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It also works well with repeated text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6806" y="872055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Run-length encoding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-1394839" y="1714751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3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Huffman Encoding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1737" y="4838564"/>
            <a:ext cx="4432810" cy="94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80"/>
              </a:lnSpc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01100001 01100001 01100001 01100001</a:t>
            </a:r>
          </a:p>
          <a:p>
            <a:pPr>
              <a:lnSpc>
                <a:spcPts val="2480"/>
              </a:lnSpc>
            </a:pPr>
            <a:endParaRPr lang="en-US" sz="177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2480"/>
              </a:lnSpc>
              <a:spcBef>
                <a:spcPct val="0"/>
              </a:spcBef>
            </a:pPr>
            <a:r>
              <a:rPr lang="en-US" sz="17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01100010 01100010 01100010 01100010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71291" y="4219531"/>
            <a:ext cx="2724613" cy="300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6"/>
              </a:lnSpc>
              <a:spcBef>
                <a:spcPct val="0"/>
              </a:spcBef>
            </a:pPr>
            <a:r>
              <a:rPr lang="en-US" sz="1811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Before RLE (ASCII)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063234" y="4914420"/>
            <a:ext cx="2641263" cy="29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  <a:spcBef>
                <a:spcPct val="0"/>
              </a:spcBef>
            </a:pPr>
            <a:r>
              <a:rPr lang="en-US" sz="17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01100001  00000100 </a:t>
            </a:r>
            <a:r>
              <a:rPr lang="en-US" sz="1795" b="1">
                <a:solidFill>
                  <a:srgbClr val="FA3C7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(4)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063234" y="5466697"/>
            <a:ext cx="2641263" cy="299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4"/>
              </a:lnSpc>
              <a:spcBef>
                <a:spcPct val="0"/>
              </a:spcBef>
            </a:pPr>
            <a:r>
              <a:rPr lang="en-US" sz="17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01100010 00000100 </a:t>
            </a:r>
            <a:r>
              <a:rPr lang="en-US" sz="1795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(4)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518614" y="4225882"/>
            <a:ext cx="1570265" cy="31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  <a:spcBef>
                <a:spcPct val="0"/>
              </a:spcBef>
            </a:pPr>
            <a:r>
              <a:rPr lang="en-US" sz="1837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After RLE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779364" y="2279543"/>
            <a:ext cx="417075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aaaa bbbb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256564" y="1403608"/>
            <a:ext cx="2400743" cy="23886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2657317" y="1425835"/>
            <a:ext cx="2124399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256540" y="925243"/>
            <a:ext cx="240077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Hexadecimal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547883" y="2663803"/>
            <a:ext cx="1532387" cy="402607"/>
            <a:chOff x="0" y="0"/>
            <a:chExt cx="605388" cy="15905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5388" cy="159054"/>
            </a:xfrm>
            <a:custGeom>
              <a:avLst/>
              <a:gdLst/>
              <a:ahLst/>
              <a:cxnLst/>
              <a:rect l="l" t="t" r="r" b="b"/>
              <a:pathLst>
                <a:path w="605388" h="159054">
                  <a:moveTo>
                    <a:pt x="79527" y="0"/>
                  </a:moveTo>
                  <a:lnTo>
                    <a:pt x="525860" y="0"/>
                  </a:lnTo>
                  <a:cubicBezTo>
                    <a:pt x="546952" y="0"/>
                    <a:pt x="567180" y="8379"/>
                    <a:pt x="582095" y="23293"/>
                  </a:cubicBezTo>
                  <a:cubicBezTo>
                    <a:pt x="597009" y="38207"/>
                    <a:pt x="605388" y="58435"/>
                    <a:pt x="605388" y="79527"/>
                  </a:cubicBezTo>
                  <a:lnTo>
                    <a:pt x="605388" y="79527"/>
                  </a:lnTo>
                  <a:cubicBezTo>
                    <a:pt x="605388" y="100619"/>
                    <a:pt x="597009" y="120847"/>
                    <a:pt x="582095" y="135761"/>
                  </a:cubicBezTo>
                  <a:cubicBezTo>
                    <a:pt x="567180" y="150676"/>
                    <a:pt x="546952" y="159054"/>
                    <a:pt x="525860" y="159054"/>
                  </a:cubicBezTo>
                  <a:lnTo>
                    <a:pt x="79527" y="159054"/>
                  </a:lnTo>
                  <a:cubicBezTo>
                    <a:pt x="58435" y="159054"/>
                    <a:pt x="38207" y="150676"/>
                    <a:pt x="23293" y="135761"/>
                  </a:cubicBezTo>
                  <a:cubicBezTo>
                    <a:pt x="8379" y="120847"/>
                    <a:pt x="0" y="100619"/>
                    <a:pt x="0" y="79527"/>
                  </a:cubicBezTo>
                  <a:lnTo>
                    <a:pt x="0" y="79527"/>
                  </a:lnTo>
                  <a:cubicBezTo>
                    <a:pt x="0" y="58435"/>
                    <a:pt x="8379" y="38207"/>
                    <a:pt x="23293" y="23293"/>
                  </a:cubicBezTo>
                  <a:cubicBezTo>
                    <a:pt x="38207" y="8379"/>
                    <a:pt x="58435" y="0"/>
                    <a:pt x="7952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605388" cy="18762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4908" y="2117440"/>
            <a:ext cx="588518" cy="474581"/>
            <a:chOff x="0" y="0"/>
            <a:chExt cx="232501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2501" cy="187488"/>
            </a:xfrm>
            <a:custGeom>
              <a:avLst/>
              <a:gdLst/>
              <a:ahLst/>
              <a:cxnLst/>
              <a:rect l="l" t="t" r="r" b="b"/>
              <a:pathLst>
                <a:path w="232501" h="187488">
                  <a:moveTo>
                    <a:pt x="93744" y="0"/>
                  </a:moveTo>
                  <a:lnTo>
                    <a:pt x="138757" y="0"/>
                  </a:lnTo>
                  <a:cubicBezTo>
                    <a:pt x="190530" y="0"/>
                    <a:pt x="232501" y="41971"/>
                    <a:pt x="232501" y="93744"/>
                  </a:cubicBezTo>
                  <a:lnTo>
                    <a:pt x="232501" y="93744"/>
                  </a:lnTo>
                  <a:cubicBezTo>
                    <a:pt x="232501" y="118607"/>
                    <a:pt x="222624" y="142451"/>
                    <a:pt x="205044" y="160031"/>
                  </a:cubicBezTo>
                  <a:cubicBezTo>
                    <a:pt x="187463" y="177612"/>
                    <a:pt x="163619" y="187488"/>
                    <a:pt x="138757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32501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04908" y="1583182"/>
            <a:ext cx="1051206" cy="474581"/>
            <a:chOff x="0" y="0"/>
            <a:chExt cx="415291" cy="1874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5291" cy="187488"/>
            </a:xfrm>
            <a:custGeom>
              <a:avLst/>
              <a:gdLst/>
              <a:ahLst/>
              <a:cxnLst/>
              <a:rect l="l" t="t" r="r" b="b"/>
              <a:pathLst>
                <a:path w="415291" h="187488">
                  <a:moveTo>
                    <a:pt x="93744" y="0"/>
                  </a:moveTo>
                  <a:lnTo>
                    <a:pt x="321547" y="0"/>
                  </a:lnTo>
                  <a:cubicBezTo>
                    <a:pt x="346410" y="0"/>
                    <a:pt x="370254" y="9877"/>
                    <a:pt x="387834" y="27457"/>
                  </a:cubicBezTo>
                  <a:cubicBezTo>
                    <a:pt x="405415" y="45038"/>
                    <a:pt x="415291" y="68882"/>
                    <a:pt x="415291" y="93744"/>
                  </a:cubicBezTo>
                  <a:lnTo>
                    <a:pt x="415291" y="93744"/>
                  </a:lnTo>
                  <a:cubicBezTo>
                    <a:pt x="415291" y="118607"/>
                    <a:pt x="405415" y="142451"/>
                    <a:pt x="387834" y="160031"/>
                  </a:cubicBezTo>
                  <a:cubicBezTo>
                    <a:pt x="370254" y="177612"/>
                    <a:pt x="346410" y="187488"/>
                    <a:pt x="321547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15291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56343" y="1525219"/>
            <a:ext cx="10871418" cy="198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 dirty="0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Base 16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number system </a:t>
            </a:r>
          </a:p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 dirty="0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unique symbols (0,1,2,3,4,5,6,7,8,9,A,B,C,D,E,F)</a:t>
            </a:r>
          </a:p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value that a digit represents is defined by the </a:t>
            </a:r>
            <a:r>
              <a:rPr lang="en-US" sz="2000" dirty="0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place values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the digits in the number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422339" y="3969216"/>
            <a:ext cx="1830366" cy="1830366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52704" y="3969216"/>
            <a:ext cx="1830366" cy="1830366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83072" y="3969216"/>
            <a:ext cx="1830366" cy="1830366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132140" y="4329361"/>
            <a:ext cx="41076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944647" y="4329361"/>
            <a:ext cx="44648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21583" y="4329361"/>
            <a:ext cx="553343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974163" y="3333752"/>
            <a:ext cx="418505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804528" y="3332348"/>
            <a:ext cx="418505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43589" y="3351801"/>
            <a:ext cx="418505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60766" y="3281785"/>
            <a:ext cx="116619" cy="26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</a:pPr>
            <a:r>
              <a:rPr lang="en-US" sz="1593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360397" y="3281785"/>
            <a:ext cx="64922" cy="26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</a:pPr>
            <a:r>
              <a:rPr lang="en-US" sz="1593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190275" y="3281785"/>
            <a:ext cx="127363" cy="26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</a:pPr>
            <a:r>
              <a:rPr lang="en-US" sz="1593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F296D4C0-7E17-D6BE-7BD3-91820331532D}"/>
              </a:ext>
            </a:extLst>
          </p:cNvPr>
          <p:cNvGrpSpPr/>
          <p:nvPr/>
        </p:nvGrpSpPr>
        <p:grpSpPr>
          <a:xfrm>
            <a:off x="1" y="-24533"/>
            <a:ext cx="4935279" cy="710333"/>
            <a:chOff x="0" y="0"/>
            <a:chExt cx="3442595" cy="396471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2E32B100-CBDA-C0CA-D791-387A93A3C190}"/>
                </a:ext>
              </a:extLst>
            </p:cNvPr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3" name="TextBox 4">
            <a:extLst>
              <a:ext uri="{FF2B5EF4-FFF2-40B4-BE49-F238E27FC236}">
                <a16:creationId xmlns:a16="http://schemas.microsoft.com/office/drawing/2014/main" id="{F2F95E0B-E0AC-1A33-924A-4819B906AA51}"/>
              </a:ext>
            </a:extLst>
          </p:cNvPr>
          <p:cNvSpPr txBox="1"/>
          <p:nvPr/>
        </p:nvSpPr>
        <p:spPr>
          <a:xfrm>
            <a:off x="164004" y="60412"/>
            <a:ext cx="440630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5A8E15AB-61EC-778C-6EF5-C91C4AAF81AA}"/>
              </a:ext>
            </a:extLst>
          </p:cNvPr>
          <p:cNvSpPr/>
          <p:nvPr/>
        </p:nvSpPr>
        <p:spPr>
          <a:xfrm>
            <a:off x="4570309" y="-67315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2516083" y="1741644"/>
            <a:ext cx="3006132" cy="728397"/>
            <a:chOff x="0" y="0"/>
            <a:chExt cx="1383926" cy="3353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913858" y="1809617"/>
            <a:ext cx="2262877" cy="592451"/>
            <a:chOff x="0" y="0"/>
            <a:chExt cx="893976" cy="2340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19608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577936" y="907930"/>
            <a:ext cx="3006132" cy="728397"/>
            <a:chOff x="0" y="0"/>
            <a:chExt cx="1383926" cy="3353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975711" y="975903"/>
            <a:ext cx="2262877" cy="592451"/>
            <a:chOff x="0" y="0"/>
            <a:chExt cx="893976" cy="2340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90049" y="3485032"/>
            <a:ext cx="2733072" cy="3019694"/>
            <a:chOff x="0" y="0"/>
            <a:chExt cx="1422758" cy="15719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22758" cy="1571965"/>
            </a:xfrm>
            <a:custGeom>
              <a:avLst/>
              <a:gdLst/>
              <a:ahLst/>
              <a:cxnLst/>
              <a:rect l="l" t="t" r="r" b="b"/>
              <a:pathLst>
                <a:path w="1422758" h="1571965">
                  <a:moveTo>
                    <a:pt x="96311" y="0"/>
                  </a:moveTo>
                  <a:lnTo>
                    <a:pt x="1326447" y="0"/>
                  </a:lnTo>
                  <a:cubicBezTo>
                    <a:pt x="1379638" y="0"/>
                    <a:pt x="1422758" y="43120"/>
                    <a:pt x="1422758" y="96311"/>
                  </a:cubicBezTo>
                  <a:lnTo>
                    <a:pt x="1422758" y="1475654"/>
                  </a:lnTo>
                  <a:cubicBezTo>
                    <a:pt x="1422758" y="1528845"/>
                    <a:pt x="1379638" y="1571965"/>
                    <a:pt x="1326447" y="1571965"/>
                  </a:cubicBezTo>
                  <a:lnTo>
                    <a:pt x="96311" y="1571965"/>
                  </a:lnTo>
                  <a:cubicBezTo>
                    <a:pt x="43120" y="1571965"/>
                    <a:pt x="0" y="1528845"/>
                    <a:pt x="0" y="1475654"/>
                  </a:cubicBezTo>
                  <a:lnTo>
                    <a:pt x="0" y="96311"/>
                  </a:lnTo>
                  <a:cubicBezTo>
                    <a:pt x="0" y="43120"/>
                    <a:pt x="43120" y="0"/>
                    <a:pt x="96311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422758" cy="16005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4718528" y="1928404"/>
            <a:ext cx="1858749" cy="910787"/>
          </a:xfrm>
          <a:custGeom>
            <a:avLst/>
            <a:gdLst/>
            <a:ahLst/>
            <a:cxnLst/>
            <a:rect l="l" t="t" r="r" b="b"/>
            <a:pathLst>
              <a:path w="2788122" h="1366180">
                <a:moveTo>
                  <a:pt x="0" y="0"/>
                </a:moveTo>
                <a:lnTo>
                  <a:pt x="2788123" y="0"/>
                </a:lnTo>
                <a:lnTo>
                  <a:pt x="2788123" y="1366179"/>
                </a:lnTo>
                <a:lnTo>
                  <a:pt x="0" y="1366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3" name="TextBox 23"/>
          <p:cNvSpPr txBox="1"/>
          <p:nvPr/>
        </p:nvSpPr>
        <p:spPr>
          <a:xfrm>
            <a:off x="1681801" y="937804"/>
            <a:ext cx="8165936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Principle: Analyzing text to identify common characters, which are assigned shorter codes than one-byte coding. Eg.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-1141515" y="1739767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Run-length encoding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203368" y="906053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Huffman Encoding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1369" y="3583338"/>
            <a:ext cx="2440082" cy="244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1"/>
              </a:lnSpc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Count the frequency of each character in the text: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'a':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'b':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'r':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'c':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time</a:t>
            </a:r>
          </a:p>
          <a:p>
            <a:pPr marL="373395" lvl="1" indent="-186698">
              <a:lnSpc>
                <a:spcPts val="2421"/>
              </a:lnSpc>
              <a:spcBef>
                <a:spcPct val="0"/>
              </a:spcBef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'd':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time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2125" y="3099695"/>
            <a:ext cx="1512623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7"/>
              </a:lnSpc>
              <a:spcBef>
                <a:spcPct val="0"/>
              </a:spcBef>
            </a:pPr>
            <a:r>
              <a:rPr lang="en-US" sz="1769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Step 1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589186" y="2161924"/>
            <a:ext cx="1988091" cy="32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  <a:spcBef>
                <a:spcPct val="0"/>
              </a:spcBef>
            </a:pPr>
            <a:r>
              <a:rPr lang="en-US" sz="19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abracadabra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2516083" y="1741644"/>
            <a:ext cx="3006132" cy="728397"/>
            <a:chOff x="0" y="0"/>
            <a:chExt cx="1383926" cy="3353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913858" y="1809617"/>
            <a:ext cx="2262877" cy="592451"/>
            <a:chOff x="0" y="0"/>
            <a:chExt cx="893976" cy="2340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19608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577936" y="907930"/>
            <a:ext cx="3006132" cy="728397"/>
            <a:chOff x="0" y="0"/>
            <a:chExt cx="1383926" cy="3353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975711" y="975903"/>
            <a:ext cx="2262877" cy="592451"/>
            <a:chOff x="0" y="0"/>
            <a:chExt cx="893976" cy="2340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90049" y="3485032"/>
            <a:ext cx="2733072" cy="3019694"/>
            <a:chOff x="0" y="0"/>
            <a:chExt cx="1422758" cy="15719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22758" cy="1571965"/>
            </a:xfrm>
            <a:custGeom>
              <a:avLst/>
              <a:gdLst/>
              <a:ahLst/>
              <a:cxnLst/>
              <a:rect l="l" t="t" r="r" b="b"/>
              <a:pathLst>
                <a:path w="1422758" h="1571965">
                  <a:moveTo>
                    <a:pt x="96311" y="0"/>
                  </a:moveTo>
                  <a:lnTo>
                    <a:pt x="1326447" y="0"/>
                  </a:lnTo>
                  <a:cubicBezTo>
                    <a:pt x="1379638" y="0"/>
                    <a:pt x="1422758" y="43120"/>
                    <a:pt x="1422758" y="96311"/>
                  </a:cubicBezTo>
                  <a:lnTo>
                    <a:pt x="1422758" y="1475654"/>
                  </a:lnTo>
                  <a:cubicBezTo>
                    <a:pt x="1422758" y="1528845"/>
                    <a:pt x="1379638" y="1571965"/>
                    <a:pt x="1326447" y="1571965"/>
                  </a:cubicBezTo>
                  <a:lnTo>
                    <a:pt x="96311" y="1571965"/>
                  </a:lnTo>
                  <a:cubicBezTo>
                    <a:pt x="43120" y="1571965"/>
                    <a:pt x="0" y="1528845"/>
                    <a:pt x="0" y="1475654"/>
                  </a:cubicBezTo>
                  <a:lnTo>
                    <a:pt x="0" y="96311"/>
                  </a:lnTo>
                  <a:cubicBezTo>
                    <a:pt x="0" y="43120"/>
                    <a:pt x="43120" y="0"/>
                    <a:pt x="96311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422758" cy="16005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4718528" y="1928404"/>
            <a:ext cx="1858749" cy="910787"/>
          </a:xfrm>
          <a:custGeom>
            <a:avLst/>
            <a:gdLst/>
            <a:ahLst/>
            <a:cxnLst/>
            <a:rect l="l" t="t" r="r" b="b"/>
            <a:pathLst>
              <a:path w="2788122" h="1366180">
                <a:moveTo>
                  <a:pt x="0" y="0"/>
                </a:moveTo>
                <a:lnTo>
                  <a:pt x="2788123" y="0"/>
                </a:lnTo>
                <a:lnTo>
                  <a:pt x="2788123" y="1366179"/>
                </a:lnTo>
                <a:lnTo>
                  <a:pt x="0" y="1366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23" name="Group 23"/>
          <p:cNvGrpSpPr/>
          <p:nvPr/>
        </p:nvGrpSpPr>
        <p:grpSpPr>
          <a:xfrm>
            <a:off x="3312534" y="3485032"/>
            <a:ext cx="4266306" cy="3019694"/>
            <a:chOff x="0" y="0"/>
            <a:chExt cx="2220916" cy="157196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20916" cy="1571965"/>
            </a:xfrm>
            <a:custGeom>
              <a:avLst/>
              <a:gdLst/>
              <a:ahLst/>
              <a:cxnLst/>
              <a:rect l="l" t="t" r="r" b="b"/>
              <a:pathLst>
                <a:path w="2220916" h="1571965">
                  <a:moveTo>
                    <a:pt x="61699" y="0"/>
                  </a:moveTo>
                  <a:lnTo>
                    <a:pt x="2159217" y="0"/>
                  </a:lnTo>
                  <a:cubicBezTo>
                    <a:pt x="2175580" y="0"/>
                    <a:pt x="2191274" y="6500"/>
                    <a:pt x="2202844" y="18071"/>
                  </a:cubicBezTo>
                  <a:cubicBezTo>
                    <a:pt x="2214415" y="29642"/>
                    <a:pt x="2220916" y="45335"/>
                    <a:pt x="2220916" y="61699"/>
                  </a:cubicBezTo>
                  <a:lnTo>
                    <a:pt x="2220916" y="1510267"/>
                  </a:lnTo>
                  <a:cubicBezTo>
                    <a:pt x="2220916" y="1526630"/>
                    <a:pt x="2214415" y="1542323"/>
                    <a:pt x="2202844" y="1553894"/>
                  </a:cubicBezTo>
                  <a:cubicBezTo>
                    <a:pt x="2191274" y="1565465"/>
                    <a:pt x="2175580" y="1571965"/>
                    <a:pt x="2159217" y="1571965"/>
                  </a:cubicBezTo>
                  <a:lnTo>
                    <a:pt x="61699" y="1571965"/>
                  </a:lnTo>
                  <a:cubicBezTo>
                    <a:pt x="45335" y="1571965"/>
                    <a:pt x="29642" y="1565465"/>
                    <a:pt x="18071" y="1553894"/>
                  </a:cubicBezTo>
                  <a:cubicBezTo>
                    <a:pt x="6500" y="1542323"/>
                    <a:pt x="0" y="1526630"/>
                    <a:pt x="0" y="1510267"/>
                  </a:cubicBezTo>
                  <a:lnTo>
                    <a:pt x="0" y="61699"/>
                  </a:lnTo>
                  <a:cubicBezTo>
                    <a:pt x="0" y="45335"/>
                    <a:pt x="6500" y="29642"/>
                    <a:pt x="18071" y="18071"/>
                  </a:cubicBezTo>
                  <a:cubicBezTo>
                    <a:pt x="29642" y="6500"/>
                    <a:pt x="45335" y="0"/>
                    <a:pt x="6169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220916" cy="16005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3847355" y="3958129"/>
          <a:ext cx="3263964" cy="2396545"/>
        </p:xfrm>
        <a:graphic>
          <a:graphicData uri="http://schemas.openxmlformats.org/drawingml/2006/table">
            <a:tbl>
              <a:tblPr/>
              <a:tblGrid>
                <a:gridCol w="161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a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0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r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110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c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1110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d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1111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Box 27"/>
          <p:cNvSpPr txBox="1"/>
          <p:nvPr/>
        </p:nvSpPr>
        <p:spPr>
          <a:xfrm>
            <a:off x="1681801" y="937804"/>
            <a:ext cx="8165936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Principle: Analyzing text to identify common characters, which are assigned shorter codes than one-byte coding. Eg.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-1141515" y="1739767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Run-length encoding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-203368" y="906053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Huffman Encoding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1369" y="3583338"/>
            <a:ext cx="2440082" cy="244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1"/>
              </a:lnSpc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Count the frequency of each character in the text: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'a':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'b':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'r':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'c':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time</a:t>
            </a:r>
          </a:p>
          <a:p>
            <a:pPr marL="373395" lvl="1" indent="-186698">
              <a:lnSpc>
                <a:spcPts val="2421"/>
              </a:lnSpc>
              <a:spcBef>
                <a:spcPct val="0"/>
              </a:spcBef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'd':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time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2125" y="3099695"/>
            <a:ext cx="1512623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7"/>
              </a:lnSpc>
              <a:spcBef>
                <a:spcPct val="0"/>
              </a:spcBef>
            </a:pPr>
            <a:r>
              <a:rPr lang="en-US" sz="1769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Step 1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589186" y="2161924"/>
            <a:ext cx="1988091" cy="32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  <a:spcBef>
                <a:spcPct val="0"/>
              </a:spcBef>
            </a:pPr>
            <a:r>
              <a:rPr lang="en-US" sz="19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abracadabra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473854" y="3583338"/>
            <a:ext cx="2440082" cy="28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1"/>
              </a:lnSpc>
              <a:spcBef>
                <a:spcPct val="0"/>
              </a:spcBef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Create Huffman coding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54513" y="3103979"/>
            <a:ext cx="1512623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7"/>
              </a:lnSpc>
              <a:spcBef>
                <a:spcPct val="0"/>
              </a:spcBef>
            </a:pPr>
            <a:r>
              <a:rPr lang="en-US" sz="1769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Step 2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2516083" y="1741644"/>
            <a:ext cx="3006132" cy="728397"/>
            <a:chOff x="0" y="0"/>
            <a:chExt cx="1383926" cy="3353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913858" y="1809617"/>
            <a:ext cx="2262877" cy="592451"/>
            <a:chOff x="0" y="0"/>
            <a:chExt cx="893976" cy="2340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>
                <a:alpha val="19608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577936" y="907930"/>
            <a:ext cx="3006132" cy="728397"/>
            <a:chOff x="0" y="0"/>
            <a:chExt cx="1383926" cy="3353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83926" cy="335330"/>
            </a:xfrm>
            <a:custGeom>
              <a:avLst/>
              <a:gdLst/>
              <a:ahLst/>
              <a:cxnLst/>
              <a:rect l="l" t="t" r="r" b="b"/>
              <a:pathLst>
                <a:path w="1383926" h="335330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247768"/>
                  </a:lnTo>
                  <a:cubicBezTo>
                    <a:pt x="1383926" y="270991"/>
                    <a:pt x="1374700" y="293263"/>
                    <a:pt x="1358279" y="309684"/>
                  </a:cubicBezTo>
                  <a:cubicBezTo>
                    <a:pt x="1341858" y="326105"/>
                    <a:pt x="1319586" y="335330"/>
                    <a:pt x="1296363" y="335330"/>
                  </a:cubicBezTo>
                  <a:lnTo>
                    <a:pt x="87563" y="335330"/>
                  </a:lnTo>
                  <a:cubicBezTo>
                    <a:pt x="39203" y="335330"/>
                    <a:pt x="0" y="296127"/>
                    <a:pt x="0" y="247768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383926" cy="3639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975711" y="975903"/>
            <a:ext cx="2262877" cy="592451"/>
            <a:chOff x="0" y="0"/>
            <a:chExt cx="893976" cy="2340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93976" cy="234055"/>
            </a:xfrm>
            <a:custGeom>
              <a:avLst/>
              <a:gdLst/>
              <a:ahLst/>
              <a:cxnLst/>
              <a:rect l="l" t="t" r="r" b="b"/>
              <a:pathLst>
                <a:path w="893976" h="234055">
                  <a:moveTo>
                    <a:pt x="116323" y="0"/>
                  </a:moveTo>
                  <a:lnTo>
                    <a:pt x="777653" y="0"/>
                  </a:lnTo>
                  <a:cubicBezTo>
                    <a:pt x="808504" y="0"/>
                    <a:pt x="838091" y="12255"/>
                    <a:pt x="859906" y="34070"/>
                  </a:cubicBezTo>
                  <a:cubicBezTo>
                    <a:pt x="881721" y="55885"/>
                    <a:pt x="893976" y="85472"/>
                    <a:pt x="893976" y="116323"/>
                  </a:cubicBezTo>
                  <a:lnTo>
                    <a:pt x="893976" y="117732"/>
                  </a:lnTo>
                  <a:cubicBezTo>
                    <a:pt x="893976" y="148582"/>
                    <a:pt x="881721" y="178170"/>
                    <a:pt x="859906" y="199985"/>
                  </a:cubicBezTo>
                  <a:cubicBezTo>
                    <a:pt x="838091" y="221799"/>
                    <a:pt x="808504" y="234055"/>
                    <a:pt x="777653" y="234055"/>
                  </a:cubicBezTo>
                  <a:lnTo>
                    <a:pt x="116323" y="234055"/>
                  </a:lnTo>
                  <a:cubicBezTo>
                    <a:pt x="85472" y="234055"/>
                    <a:pt x="55885" y="221799"/>
                    <a:pt x="34070" y="199985"/>
                  </a:cubicBezTo>
                  <a:cubicBezTo>
                    <a:pt x="12255" y="178170"/>
                    <a:pt x="0" y="148582"/>
                    <a:pt x="0" y="117732"/>
                  </a:cubicBezTo>
                  <a:lnTo>
                    <a:pt x="0" y="116323"/>
                  </a:lnTo>
                  <a:cubicBezTo>
                    <a:pt x="0" y="85472"/>
                    <a:pt x="12255" y="55885"/>
                    <a:pt x="34070" y="34070"/>
                  </a:cubicBezTo>
                  <a:cubicBezTo>
                    <a:pt x="55885" y="12255"/>
                    <a:pt x="85472" y="0"/>
                    <a:pt x="11632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93976" cy="2626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90049" y="3485032"/>
            <a:ext cx="2733072" cy="3019694"/>
            <a:chOff x="0" y="0"/>
            <a:chExt cx="1422758" cy="15719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22758" cy="1571965"/>
            </a:xfrm>
            <a:custGeom>
              <a:avLst/>
              <a:gdLst/>
              <a:ahLst/>
              <a:cxnLst/>
              <a:rect l="l" t="t" r="r" b="b"/>
              <a:pathLst>
                <a:path w="1422758" h="1571965">
                  <a:moveTo>
                    <a:pt x="96311" y="0"/>
                  </a:moveTo>
                  <a:lnTo>
                    <a:pt x="1326447" y="0"/>
                  </a:lnTo>
                  <a:cubicBezTo>
                    <a:pt x="1379638" y="0"/>
                    <a:pt x="1422758" y="43120"/>
                    <a:pt x="1422758" y="96311"/>
                  </a:cubicBezTo>
                  <a:lnTo>
                    <a:pt x="1422758" y="1475654"/>
                  </a:lnTo>
                  <a:cubicBezTo>
                    <a:pt x="1422758" y="1528845"/>
                    <a:pt x="1379638" y="1571965"/>
                    <a:pt x="1326447" y="1571965"/>
                  </a:cubicBezTo>
                  <a:lnTo>
                    <a:pt x="96311" y="1571965"/>
                  </a:lnTo>
                  <a:cubicBezTo>
                    <a:pt x="43120" y="1571965"/>
                    <a:pt x="0" y="1528845"/>
                    <a:pt x="0" y="1475654"/>
                  </a:cubicBezTo>
                  <a:lnTo>
                    <a:pt x="0" y="96311"/>
                  </a:lnTo>
                  <a:cubicBezTo>
                    <a:pt x="0" y="43120"/>
                    <a:pt x="43120" y="0"/>
                    <a:pt x="96311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422758" cy="16005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4718528" y="1928404"/>
            <a:ext cx="1858749" cy="910787"/>
          </a:xfrm>
          <a:custGeom>
            <a:avLst/>
            <a:gdLst/>
            <a:ahLst/>
            <a:cxnLst/>
            <a:rect l="l" t="t" r="r" b="b"/>
            <a:pathLst>
              <a:path w="2788122" h="1366180">
                <a:moveTo>
                  <a:pt x="0" y="0"/>
                </a:moveTo>
                <a:lnTo>
                  <a:pt x="2788123" y="0"/>
                </a:lnTo>
                <a:lnTo>
                  <a:pt x="2788123" y="1366179"/>
                </a:lnTo>
                <a:lnTo>
                  <a:pt x="0" y="13661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23" name="Group 23"/>
          <p:cNvGrpSpPr/>
          <p:nvPr/>
        </p:nvGrpSpPr>
        <p:grpSpPr>
          <a:xfrm>
            <a:off x="3312534" y="3485032"/>
            <a:ext cx="4266306" cy="3019694"/>
            <a:chOff x="0" y="0"/>
            <a:chExt cx="2220916" cy="157196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20916" cy="1571965"/>
            </a:xfrm>
            <a:custGeom>
              <a:avLst/>
              <a:gdLst/>
              <a:ahLst/>
              <a:cxnLst/>
              <a:rect l="l" t="t" r="r" b="b"/>
              <a:pathLst>
                <a:path w="2220916" h="1571965">
                  <a:moveTo>
                    <a:pt x="61699" y="0"/>
                  </a:moveTo>
                  <a:lnTo>
                    <a:pt x="2159217" y="0"/>
                  </a:lnTo>
                  <a:cubicBezTo>
                    <a:pt x="2175580" y="0"/>
                    <a:pt x="2191274" y="6500"/>
                    <a:pt x="2202844" y="18071"/>
                  </a:cubicBezTo>
                  <a:cubicBezTo>
                    <a:pt x="2214415" y="29642"/>
                    <a:pt x="2220916" y="45335"/>
                    <a:pt x="2220916" y="61699"/>
                  </a:cubicBezTo>
                  <a:lnTo>
                    <a:pt x="2220916" y="1510267"/>
                  </a:lnTo>
                  <a:cubicBezTo>
                    <a:pt x="2220916" y="1526630"/>
                    <a:pt x="2214415" y="1542323"/>
                    <a:pt x="2202844" y="1553894"/>
                  </a:cubicBezTo>
                  <a:cubicBezTo>
                    <a:pt x="2191274" y="1565465"/>
                    <a:pt x="2175580" y="1571965"/>
                    <a:pt x="2159217" y="1571965"/>
                  </a:cubicBezTo>
                  <a:lnTo>
                    <a:pt x="61699" y="1571965"/>
                  </a:lnTo>
                  <a:cubicBezTo>
                    <a:pt x="45335" y="1571965"/>
                    <a:pt x="29642" y="1565465"/>
                    <a:pt x="18071" y="1553894"/>
                  </a:cubicBezTo>
                  <a:cubicBezTo>
                    <a:pt x="6500" y="1542323"/>
                    <a:pt x="0" y="1526630"/>
                    <a:pt x="0" y="1510267"/>
                  </a:cubicBezTo>
                  <a:lnTo>
                    <a:pt x="0" y="61699"/>
                  </a:lnTo>
                  <a:cubicBezTo>
                    <a:pt x="0" y="45335"/>
                    <a:pt x="6500" y="29642"/>
                    <a:pt x="18071" y="18071"/>
                  </a:cubicBezTo>
                  <a:cubicBezTo>
                    <a:pt x="29642" y="6500"/>
                    <a:pt x="45335" y="0"/>
                    <a:pt x="6169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220916" cy="16005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3847355" y="3958129"/>
          <a:ext cx="3263964" cy="2396545"/>
        </p:xfrm>
        <a:graphic>
          <a:graphicData uri="http://schemas.openxmlformats.org/drawingml/2006/table">
            <a:tbl>
              <a:tblPr/>
              <a:tblGrid>
                <a:gridCol w="161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a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0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10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r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110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c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1110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26"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d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4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1111</a:t>
                      </a:r>
                      <a:endParaRPr lang="en-US" sz="700"/>
                    </a:p>
                  </a:txBody>
                  <a:tcPr marL="122338" marR="122338" marT="122338" marB="122338" anchor="ctr">
                    <a:lnL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35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Box 27"/>
          <p:cNvSpPr txBox="1"/>
          <p:nvPr/>
        </p:nvSpPr>
        <p:spPr>
          <a:xfrm>
            <a:off x="1681801" y="937804"/>
            <a:ext cx="8165936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Principle: Analyzing text to identify common characters, which are assigned shorter codes than one-byte coding. Eg.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-1141515" y="1739767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Run-length encoding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-203368" y="906053"/>
            <a:ext cx="1490534" cy="66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Huffman Encoding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1369" y="3583338"/>
            <a:ext cx="2440082" cy="244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1"/>
              </a:lnSpc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Count the frequency of each character in the text: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'a':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'b':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'r':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times</a:t>
            </a:r>
          </a:p>
          <a:p>
            <a:pPr marL="373395" lvl="1" indent="-186698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'c':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time</a:t>
            </a:r>
          </a:p>
          <a:p>
            <a:pPr marL="373395" lvl="1" indent="-186698">
              <a:lnSpc>
                <a:spcPts val="2421"/>
              </a:lnSpc>
              <a:spcBef>
                <a:spcPct val="0"/>
              </a:spcBef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'd': </a:t>
            </a:r>
            <a:r>
              <a:rPr lang="en-US" sz="1729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time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82125" y="3099695"/>
            <a:ext cx="1512623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7"/>
              </a:lnSpc>
              <a:spcBef>
                <a:spcPct val="0"/>
              </a:spcBef>
            </a:pPr>
            <a:r>
              <a:rPr lang="en-US" sz="1769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Step 1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589186" y="2161924"/>
            <a:ext cx="1988091" cy="324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5"/>
              </a:lnSpc>
              <a:spcBef>
                <a:spcPct val="0"/>
              </a:spcBef>
            </a:pPr>
            <a:r>
              <a:rPr lang="en-US" sz="19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abracadabra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473854" y="3583338"/>
            <a:ext cx="2440082" cy="28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1"/>
              </a:lnSpc>
              <a:spcBef>
                <a:spcPct val="0"/>
              </a:spcBef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Create Huffman coding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854513" y="3103979"/>
            <a:ext cx="1512623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7"/>
              </a:lnSpc>
              <a:spcBef>
                <a:spcPct val="0"/>
              </a:spcBef>
            </a:pPr>
            <a:r>
              <a:rPr lang="en-US" sz="1769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Step 2 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7668252" y="3485032"/>
            <a:ext cx="4266306" cy="3019694"/>
            <a:chOff x="0" y="0"/>
            <a:chExt cx="2220916" cy="157196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220916" cy="1571965"/>
            </a:xfrm>
            <a:custGeom>
              <a:avLst/>
              <a:gdLst/>
              <a:ahLst/>
              <a:cxnLst/>
              <a:rect l="l" t="t" r="r" b="b"/>
              <a:pathLst>
                <a:path w="2220916" h="1571965">
                  <a:moveTo>
                    <a:pt x="61699" y="0"/>
                  </a:moveTo>
                  <a:lnTo>
                    <a:pt x="2159217" y="0"/>
                  </a:lnTo>
                  <a:cubicBezTo>
                    <a:pt x="2175580" y="0"/>
                    <a:pt x="2191274" y="6500"/>
                    <a:pt x="2202844" y="18071"/>
                  </a:cubicBezTo>
                  <a:cubicBezTo>
                    <a:pt x="2214415" y="29642"/>
                    <a:pt x="2220916" y="45335"/>
                    <a:pt x="2220916" y="61699"/>
                  </a:cubicBezTo>
                  <a:lnTo>
                    <a:pt x="2220916" y="1510267"/>
                  </a:lnTo>
                  <a:cubicBezTo>
                    <a:pt x="2220916" y="1526630"/>
                    <a:pt x="2214415" y="1542323"/>
                    <a:pt x="2202844" y="1553894"/>
                  </a:cubicBezTo>
                  <a:cubicBezTo>
                    <a:pt x="2191274" y="1565465"/>
                    <a:pt x="2175580" y="1571965"/>
                    <a:pt x="2159217" y="1571965"/>
                  </a:cubicBezTo>
                  <a:lnTo>
                    <a:pt x="61699" y="1571965"/>
                  </a:lnTo>
                  <a:cubicBezTo>
                    <a:pt x="45335" y="1571965"/>
                    <a:pt x="29642" y="1565465"/>
                    <a:pt x="18071" y="1553894"/>
                  </a:cubicBezTo>
                  <a:cubicBezTo>
                    <a:pt x="6500" y="1542323"/>
                    <a:pt x="0" y="1526630"/>
                    <a:pt x="0" y="1510267"/>
                  </a:cubicBezTo>
                  <a:lnTo>
                    <a:pt x="0" y="61699"/>
                  </a:lnTo>
                  <a:cubicBezTo>
                    <a:pt x="0" y="45335"/>
                    <a:pt x="6500" y="29642"/>
                    <a:pt x="18071" y="18071"/>
                  </a:cubicBezTo>
                  <a:cubicBezTo>
                    <a:pt x="29642" y="6500"/>
                    <a:pt x="45335" y="0"/>
                    <a:pt x="61699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2220916" cy="16005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045093" y="3103979"/>
            <a:ext cx="1512623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7"/>
              </a:lnSpc>
              <a:spcBef>
                <a:spcPct val="0"/>
              </a:spcBef>
            </a:pPr>
            <a:r>
              <a:rPr lang="en-US" sz="1769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Step 3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70766" y="4042104"/>
            <a:ext cx="4035058" cy="151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1"/>
              </a:lnSpc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Replace each character with its assigned code to get the compressed text: </a:t>
            </a:r>
          </a:p>
          <a:p>
            <a:pPr>
              <a:lnSpc>
                <a:spcPts val="2421"/>
              </a:lnSpc>
            </a:pPr>
            <a:endParaRPr lang="en-US" sz="172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2421"/>
              </a:lnSpc>
              <a:spcBef>
                <a:spcPct val="0"/>
              </a:spcBef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01001101010011010101001001001000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68033" y="1168106"/>
            <a:ext cx="507537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Lossy Compression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456" y="1724555"/>
            <a:ext cx="1049467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Lossy compression is applicable when less crucial sound or image details can be altered without significant human perception.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279545" y="1676168"/>
            <a:ext cx="3482883" cy="11941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10" name="AutoShape 10"/>
          <p:cNvSpPr/>
          <p:nvPr/>
        </p:nvSpPr>
        <p:spPr>
          <a:xfrm flipV="1">
            <a:off x="3762799" y="1676993"/>
            <a:ext cx="777807" cy="1029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1" name="Group 11"/>
          <p:cNvGrpSpPr/>
          <p:nvPr/>
        </p:nvGrpSpPr>
        <p:grpSpPr>
          <a:xfrm>
            <a:off x="1177467" y="2981854"/>
            <a:ext cx="3256505" cy="3318798"/>
            <a:chOff x="0" y="0"/>
            <a:chExt cx="1695242" cy="17276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95242" cy="1727670"/>
            </a:xfrm>
            <a:custGeom>
              <a:avLst/>
              <a:gdLst/>
              <a:ahLst/>
              <a:cxnLst/>
              <a:rect l="l" t="t" r="r" b="b"/>
              <a:pathLst>
                <a:path w="1695242" h="1727670">
                  <a:moveTo>
                    <a:pt x="80831" y="0"/>
                  </a:moveTo>
                  <a:lnTo>
                    <a:pt x="1614411" y="0"/>
                  </a:lnTo>
                  <a:cubicBezTo>
                    <a:pt x="1659053" y="0"/>
                    <a:pt x="1695242" y="36189"/>
                    <a:pt x="1695242" y="80831"/>
                  </a:cubicBezTo>
                  <a:lnTo>
                    <a:pt x="1695242" y="1646840"/>
                  </a:lnTo>
                  <a:cubicBezTo>
                    <a:pt x="1695242" y="1691481"/>
                    <a:pt x="1659053" y="1727670"/>
                    <a:pt x="1614411" y="1727670"/>
                  </a:cubicBezTo>
                  <a:lnTo>
                    <a:pt x="80831" y="1727670"/>
                  </a:lnTo>
                  <a:cubicBezTo>
                    <a:pt x="36189" y="1727670"/>
                    <a:pt x="0" y="1691481"/>
                    <a:pt x="0" y="1646840"/>
                  </a:cubicBezTo>
                  <a:lnTo>
                    <a:pt x="0" y="80831"/>
                  </a:lnTo>
                  <a:cubicBezTo>
                    <a:pt x="0" y="36189"/>
                    <a:pt x="36189" y="0"/>
                    <a:pt x="80831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695242" cy="17562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27806" y="3064405"/>
            <a:ext cx="275582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i="1">
                <a:solidFill>
                  <a:srgbClr val="019D97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Sound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3937" y="3432703"/>
            <a:ext cx="3019365" cy="2548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2442" lvl="1" indent="-156220">
              <a:lnSpc>
                <a:spcPts val="2026"/>
              </a:lnSpc>
              <a:buFont typeface="Arial"/>
              <a:buChar char="•"/>
            </a:pPr>
            <a:r>
              <a:rPr lang="en-US" sz="144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Technique 1: Capitalise on the infrequent change of successive sampled values.</a:t>
            </a:r>
          </a:p>
          <a:p>
            <a:pPr marL="312442" lvl="1" indent="-156220">
              <a:lnSpc>
                <a:spcPts val="2026"/>
              </a:lnSpc>
              <a:buFont typeface="Arial"/>
              <a:buChar char="•"/>
            </a:pPr>
            <a:r>
              <a:rPr lang="en-US" sz="144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Technique 2: Convert individual sample amplitudes to amplitude difference. Compression is achieved by using a lower sample resolution to store the differences.  </a:t>
            </a:r>
          </a:p>
        </p:txBody>
      </p:sp>
      <p:sp>
        <p:nvSpPr>
          <p:cNvPr id="16" name="Freeform 16"/>
          <p:cNvSpPr/>
          <p:nvPr/>
        </p:nvSpPr>
        <p:spPr>
          <a:xfrm>
            <a:off x="7469110" y="3768959"/>
            <a:ext cx="3218234" cy="1548775"/>
          </a:xfrm>
          <a:custGeom>
            <a:avLst/>
            <a:gdLst/>
            <a:ahLst/>
            <a:cxnLst/>
            <a:rect l="l" t="t" r="r" b="b"/>
            <a:pathLst>
              <a:path w="4827350" h="2323162">
                <a:moveTo>
                  <a:pt x="0" y="0"/>
                </a:moveTo>
                <a:lnTo>
                  <a:pt x="4827351" y="0"/>
                </a:lnTo>
                <a:lnTo>
                  <a:pt x="4827351" y="2323162"/>
                </a:lnTo>
                <a:lnTo>
                  <a:pt x="0" y="23231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7" name="Group 17"/>
          <p:cNvGrpSpPr/>
          <p:nvPr/>
        </p:nvGrpSpPr>
        <p:grpSpPr>
          <a:xfrm>
            <a:off x="7456999" y="2866087"/>
            <a:ext cx="1092664" cy="2787709"/>
            <a:chOff x="0" y="0"/>
            <a:chExt cx="2185327" cy="5575419"/>
          </a:xfrm>
        </p:grpSpPr>
        <p:sp>
          <p:nvSpPr>
            <p:cNvPr id="18" name="AutoShape 18"/>
            <p:cNvSpPr/>
            <p:nvPr/>
          </p:nvSpPr>
          <p:spPr>
            <a:xfrm flipH="1">
              <a:off x="23177" y="0"/>
              <a:ext cx="0" cy="5575419"/>
            </a:xfrm>
            <a:prstGeom prst="line">
              <a:avLst/>
            </a:prstGeom>
            <a:ln w="4635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AutoShape 19"/>
            <p:cNvSpPr/>
            <p:nvPr/>
          </p:nvSpPr>
          <p:spPr>
            <a:xfrm flipH="1">
              <a:off x="719128" y="0"/>
              <a:ext cx="0" cy="5575419"/>
            </a:xfrm>
            <a:prstGeom prst="line">
              <a:avLst/>
            </a:prstGeom>
            <a:ln w="4635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AutoShape 20"/>
            <p:cNvSpPr/>
            <p:nvPr/>
          </p:nvSpPr>
          <p:spPr>
            <a:xfrm flipH="1">
              <a:off x="1450387" y="0"/>
              <a:ext cx="0" cy="5575419"/>
            </a:xfrm>
            <a:prstGeom prst="line">
              <a:avLst/>
            </a:prstGeom>
            <a:ln w="4635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AutoShape 21"/>
            <p:cNvSpPr/>
            <p:nvPr/>
          </p:nvSpPr>
          <p:spPr>
            <a:xfrm flipH="1">
              <a:off x="2162151" y="0"/>
              <a:ext cx="0" cy="5575419"/>
            </a:xfrm>
            <a:prstGeom prst="line">
              <a:avLst/>
            </a:prstGeom>
            <a:ln w="4635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894988" y="2866087"/>
            <a:ext cx="1092664" cy="2787709"/>
            <a:chOff x="0" y="0"/>
            <a:chExt cx="2185327" cy="5575419"/>
          </a:xfrm>
        </p:grpSpPr>
        <p:sp>
          <p:nvSpPr>
            <p:cNvPr id="23" name="AutoShape 23"/>
            <p:cNvSpPr/>
            <p:nvPr/>
          </p:nvSpPr>
          <p:spPr>
            <a:xfrm flipH="1">
              <a:off x="23177" y="0"/>
              <a:ext cx="0" cy="5575419"/>
            </a:xfrm>
            <a:prstGeom prst="line">
              <a:avLst/>
            </a:prstGeom>
            <a:ln w="4635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AutoShape 24"/>
            <p:cNvSpPr/>
            <p:nvPr/>
          </p:nvSpPr>
          <p:spPr>
            <a:xfrm flipH="1">
              <a:off x="719128" y="0"/>
              <a:ext cx="0" cy="5575419"/>
            </a:xfrm>
            <a:prstGeom prst="line">
              <a:avLst/>
            </a:prstGeom>
            <a:ln w="4635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AutoShape 25"/>
            <p:cNvSpPr/>
            <p:nvPr/>
          </p:nvSpPr>
          <p:spPr>
            <a:xfrm flipH="1">
              <a:off x="1450387" y="0"/>
              <a:ext cx="0" cy="5575419"/>
            </a:xfrm>
            <a:prstGeom prst="line">
              <a:avLst/>
            </a:prstGeom>
            <a:ln w="4635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AutoShape 26"/>
            <p:cNvSpPr/>
            <p:nvPr/>
          </p:nvSpPr>
          <p:spPr>
            <a:xfrm flipH="1">
              <a:off x="2162151" y="0"/>
              <a:ext cx="0" cy="5575419"/>
            </a:xfrm>
            <a:prstGeom prst="line">
              <a:avLst/>
            </a:prstGeom>
            <a:ln w="4635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7" name="AutoShape 27"/>
          <p:cNvSpPr/>
          <p:nvPr/>
        </p:nvSpPr>
        <p:spPr>
          <a:xfrm>
            <a:off x="10284179" y="2866087"/>
            <a:ext cx="0" cy="2787709"/>
          </a:xfrm>
          <a:prstGeom prst="line">
            <a:avLst/>
          </a:prstGeom>
          <a:ln w="38100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8" name="AutoShape 28"/>
          <p:cNvSpPr/>
          <p:nvPr/>
        </p:nvSpPr>
        <p:spPr>
          <a:xfrm>
            <a:off x="10654042" y="2866087"/>
            <a:ext cx="0" cy="2787709"/>
          </a:xfrm>
          <a:prstGeom prst="line">
            <a:avLst/>
          </a:prstGeom>
          <a:ln w="38100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" name="AutoShape 29"/>
          <p:cNvSpPr/>
          <p:nvPr/>
        </p:nvSpPr>
        <p:spPr>
          <a:xfrm flipV="1">
            <a:off x="7318463" y="6086969"/>
            <a:ext cx="3208563" cy="9747"/>
          </a:xfrm>
          <a:prstGeom prst="line">
            <a:avLst/>
          </a:prstGeom>
          <a:ln w="38100" cap="flat">
            <a:solidFill>
              <a:srgbClr val="FF1495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0" name="AutoShape 30"/>
          <p:cNvSpPr/>
          <p:nvPr/>
        </p:nvSpPr>
        <p:spPr>
          <a:xfrm flipV="1">
            <a:off x="7277492" y="5490741"/>
            <a:ext cx="3585458" cy="129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1" name="AutoShape 31"/>
          <p:cNvSpPr/>
          <p:nvPr/>
        </p:nvSpPr>
        <p:spPr>
          <a:xfrm flipV="1">
            <a:off x="7277492" y="5138197"/>
            <a:ext cx="3585458" cy="129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2" name="AutoShape 32"/>
          <p:cNvSpPr/>
          <p:nvPr/>
        </p:nvSpPr>
        <p:spPr>
          <a:xfrm flipV="1">
            <a:off x="7277539" y="4783424"/>
            <a:ext cx="3585458" cy="129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3" name="AutoShape 33"/>
          <p:cNvSpPr/>
          <p:nvPr/>
        </p:nvSpPr>
        <p:spPr>
          <a:xfrm flipV="1">
            <a:off x="7277539" y="4430878"/>
            <a:ext cx="3585458" cy="129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4" name="AutoShape 34"/>
          <p:cNvSpPr/>
          <p:nvPr/>
        </p:nvSpPr>
        <p:spPr>
          <a:xfrm flipV="1">
            <a:off x="7259633" y="4076105"/>
            <a:ext cx="3585458" cy="129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5" name="AutoShape 35"/>
          <p:cNvSpPr/>
          <p:nvPr/>
        </p:nvSpPr>
        <p:spPr>
          <a:xfrm flipV="1">
            <a:off x="7259633" y="3723560"/>
            <a:ext cx="3585458" cy="129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6" name="AutoShape 36"/>
          <p:cNvSpPr/>
          <p:nvPr/>
        </p:nvSpPr>
        <p:spPr>
          <a:xfrm flipV="1">
            <a:off x="7277539" y="3368786"/>
            <a:ext cx="3585458" cy="129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7" name="AutoShape 37"/>
          <p:cNvSpPr/>
          <p:nvPr/>
        </p:nvSpPr>
        <p:spPr>
          <a:xfrm flipV="1">
            <a:off x="7277539" y="3016242"/>
            <a:ext cx="3585458" cy="129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8" name="AutoShape 38"/>
          <p:cNvSpPr/>
          <p:nvPr/>
        </p:nvSpPr>
        <p:spPr>
          <a:xfrm flipV="1">
            <a:off x="6802786" y="2983263"/>
            <a:ext cx="11469" cy="251387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9" name="TextBox 39"/>
          <p:cNvSpPr txBox="1"/>
          <p:nvPr/>
        </p:nvSpPr>
        <p:spPr>
          <a:xfrm>
            <a:off x="7367312" y="566260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45071" y="566260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122829" y="566260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468965" y="566260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800807" y="566260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177181" y="566260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56325" y="566260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902460" y="5662604"/>
            <a:ext cx="132541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06082" y="566260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527062" y="5662603"/>
            <a:ext cx="296341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070802" y="6117113"/>
            <a:ext cx="1963117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21392" y="5308343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021392" y="4955796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7021392" y="4637100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021392" y="4283657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021392" y="3929783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021392" y="3559199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21392" y="3205754"/>
            <a:ext cx="179373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21392" y="2852311"/>
            <a:ext cx="132541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114442" y="4068842"/>
            <a:ext cx="1963117" cy="31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5"/>
              </a:lnSpc>
              <a:spcBef>
                <a:spcPct val="0"/>
              </a:spcBef>
            </a:pPr>
            <a:r>
              <a:rPr lang="en-US" sz="18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amplitude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74869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68033" y="1168106"/>
            <a:ext cx="507537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Lossy Compression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456" y="1724555"/>
            <a:ext cx="1049467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Lossy compression is applicable when less crucial sound or image details can be altered without significant human perception.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279545" y="1676168"/>
            <a:ext cx="3482883" cy="11941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10" name="AutoShape 10"/>
          <p:cNvSpPr/>
          <p:nvPr/>
        </p:nvSpPr>
        <p:spPr>
          <a:xfrm flipV="1">
            <a:off x="3762799" y="1676993"/>
            <a:ext cx="777807" cy="1029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1" name="Group 11"/>
          <p:cNvGrpSpPr/>
          <p:nvPr/>
        </p:nvGrpSpPr>
        <p:grpSpPr>
          <a:xfrm>
            <a:off x="895198" y="3762904"/>
            <a:ext cx="3256505" cy="1455474"/>
            <a:chOff x="0" y="0"/>
            <a:chExt cx="1695242" cy="7576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95242" cy="757677"/>
            </a:xfrm>
            <a:custGeom>
              <a:avLst/>
              <a:gdLst/>
              <a:ahLst/>
              <a:cxnLst/>
              <a:rect l="l" t="t" r="r" b="b"/>
              <a:pathLst>
                <a:path w="1695242" h="757677">
                  <a:moveTo>
                    <a:pt x="80831" y="0"/>
                  </a:moveTo>
                  <a:lnTo>
                    <a:pt x="1614411" y="0"/>
                  </a:lnTo>
                  <a:cubicBezTo>
                    <a:pt x="1659053" y="0"/>
                    <a:pt x="1695242" y="36189"/>
                    <a:pt x="1695242" y="80831"/>
                  </a:cubicBezTo>
                  <a:lnTo>
                    <a:pt x="1695242" y="676847"/>
                  </a:lnTo>
                  <a:cubicBezTo>
                    <a:pt x="1695242" y="721488"/>
                    <a:pt x="1659053" y="757677"/>
                    <a:pt x="1614411" y="757677"/>
                  </a:cubicBezTo>
                  <a:lnTo>
                    <a:pt x="80831" y="757677"/>
                  </a:lnTo>
                  <a:cubicBezTo>
                    <a:pt x="36189" y="757677"/>
                    <a:pt x="0" y="721488"/>
                    <a:pt x="0" y="676847"/>
                  </a:cubicBezTo>
                  <a:lnTo>
                    <a:pt x="0" y="80831"/>
                  </a:lnTo>
                  <a:cubicBezTo>
                    <a:pt x="0" y="36189"/>
                    <a:pt x="36189" y="0"/>
                    <a:pt x="80831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695242" cy="7862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45536" y="3845455"/>
            <a:ext cx="275582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i="1">
                <a:solidFill>
                  <a:srgbClr val="019D97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Image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3768" y="4341203"/>
            <a:ext cx="3019365" cy="496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2442" lvl="1" indent="-156220">
              <a:lnSpc>
                <a:spcPts val="2026"/>
              </a:lnSpc>
              <a:buFont typeface="Arial"/>
              <a:buChar char="•"/>
            </a:pPr>
            <a:r>
              <a:rPr lang="en-US" sz="144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Establish a coding scheme with reduced colour depth. </a:t>
            </a:r>
          </a:p>
        </p:txBody>
      </p:sp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5573182" y="3686706"/>
          <a:ext cx="1477617" cy="1475403"/>
        </p:xfrm>
        <a:graphic>
          <a:graphicData uri="http://schemas.openxmlformats.org/drawingml/2006/table">
            <a:tbl>
              <a:tblPr/>
              <a:tblGrid>
                <a:gridCol w="50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63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34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1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7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4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9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9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42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57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6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5243155" y="3286654"/>
            <a:ext cx="253636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Before compression</a:t>
            </a:r>
          </a:p>
        </p:txBody>
      </p:sp>
      <p:graphicFrame>
        <p:nvGraphicFramePr>
          <p:cNvPr id="18" name="Table 18"/>
          <p:cNvGraphicFramePr>
            <a:graphicFrameLocks noGrp="1"/>
          </p:cNvGraphicFramePr>
          <p:nvPr/>
        </p:nvGraphicFramePr>
        <p:xfrm>
          <a:off x="8755914" y="3820056"/>
          <a:ext cx="1477617" cy="1475403"/>
        </p:xfrm>
        <a:graphic>
          <a:graphicData uri="http://schemas.openxmlformats.org/drawingml/2006/table">
            <a:tbl>
              <a:tblPr/>
              <a:tblGrid>
                <a:gridCol w="50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638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72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093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700"/>
                    </a:p>
                  </a:txBody>
                  <a:tcPr marL="100014" marR="100014" marT="100014" marB="100014" anchor="ctr">
                    <a:lnL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362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46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8588705" y="3064406"/>
            <a:ext cx="2210733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After compression (Extreme)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0050" y="112667"/>
            <a:ext cx="5105514" cy="385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6"/>
              </a:lnSpc>
              <a:spcBef>
                <a:spcPct val="0"/>
              </a:spcBef>
            </a:pPr>
            <a:r>
              <a:rPr lang="en-US" sz="2693" b="1" spc="-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1.7 Data Compression Methods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256562" y="1403611"/>
            <a:ext cx="3165776" cy="2388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3422341" y="1415554"/>
            <a:ext cx="1359375" cy="1028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256541" y="925243"/>
            <a:ext cx="346297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Why Hexadecimal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5520" y="1442669"/>
            <a:ext cx="10871418" cy="14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Hexadecimal simplifies binary representation, aiding memory addressing and byte visualization.</a:t>
            </a:r>
          </a:p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One nibble can be written by one hexadecimal digit.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55673" y="4097622"/>
            <a:ext cx="1423178" cy="1423178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678850" y="4097622"/>
            <a:ext cx="1423178" cy="1423178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02028" y="4097622"/>
            <a:ext cx="1423178" cy="1423178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93684" y="4372683"/>
            <a:ext cx="347158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16860" y="4372683"/>
            <a:ext cx="347158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40038" y="4372683"/>
            <a:ext cx="347158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525205" y="4097622"/>
            <a:ext cx="1423178" cy="1423178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6063215" y="4372683"/>
            <a:ext cx="347158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814214" y="4097622"/>
            <a:ext cx="1423178" cy="1423178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352763" y="4372683"/>
            <a:ext cx="346075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0" name="AutoShape 30"/>
          <p:cNvSpPr/>
          <p:nvPr/>
        </p:nvSpPr>
        <p:spPr>
          <a:xfrm flipV="1">
            <a:off x="7188685" y="4822947"/>
            <a:ext cx="1243571" cy="12701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1" name="TextBox 31"/>
          <p:cNvSpPr txBox="1"/>
          <p:nvPr/>
        </p:nvSpPr>
        <p:spPr>
          <a:xfrm>
            <a:off x="3663354" y="3468320"/>
            <a:ext cx="877349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Binary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583313" y="3530012"/>
            <a:ext cx="1884981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Hexadecimal</a:t>
            </a: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4D67E759-A673-E4CC-9239-437555E7EA98}"/>
              </a:ext>
            </a:extLst>
          </p:cNvPr>
          <p:cNvGrpSpPr/>
          <p:nvPr/>
        </p:nvGrpSpPr>
        <p:grpSpPr>
          <a:xfrm>
            <a:off x="1" y="-24533"/>
            <a:ext cx="4935279" cy="710333"/>
            <a:chOff x="0" y="0"/>
            <a:chExt cx="3442595" cy="396471"/>
          </a:xfrm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AF8548C5-48F8-968B-0A56-42FDD329EB7F}"/>
                </a:ext>
              </a:extLst>
            </p:cNvPr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4">
            <a:extLst>
              <a:ext uri="{FF2B5EF4-FFF2-40B4-BE49-F238E27FC236}">
                <a16:creationId xmlns:a16="http://schemas.microsoft.com/office/drawing/2014/main" id="{68A31FB5-7CCC-BB9B-A64A-E131DB66CE8E}"/>
              </a:ext>
            </a:extLst>
          </p:cNvPr>
          <p:cNvSpPr txBox="1"/>
          <p:nvPr/>
        </p:nvSpPr>
        <p:spPr>
          <a:xfrm>
            <a:off x="164004" y="60412"/>
            <a:ext cx="440630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BC99277F-4BE9-CA37-69EC-915BB2E0C54A}"/>
              </a:ext>
            </a:extLst>
          </p:cNvPr>
          <p:cNvSpPr/>
          <p:nvPr/>
        </p:nvSpPr>
        <p:spPr>
          <a:xfrm>
            <a:off x="4570309" y="-67315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515808" y="1597674"/>
            <a:ext cx="521994" cy="521994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7801" y="1597674"/>
            <a:ext cx="521994" cy="521994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59794" y="1597674"/>
            <a:ext cx="521994" cy="52199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081788" y="1597674"/>
            <a:ext cx="521994" cy="521994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96242" y="1597674"/>
            <a:ext cx="504112" cy="504112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1" name="AutoShape 21"/>
          <p:cNvSpPr/>
          <p:nvPr/>
        </p:nvSpPr>
        <p:spPr>
          <a:xfrm>
            <a:off x="3058704" y="1871372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2" name="Group 22"/>
          <p:cNvGrpSpPr/>
          <p:nvPr/>
        </p:nvGrpSpPr>
        <p:grpSpPr>
          <a:xfrm>
            <a:off x="515808" y="2101788"/>
            <a:ext cx="521994" cy="521994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37801" y="2101788"/>
            <a:ext cx="521994" cy="521994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59794" y="2101788"/>
            <a:ext cx="521994" cy="521994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081788" y="2101788"/>
            <a:ext cx="521994" cy="521994"/>
            <a:chOff x="0" y="0"/>
            <a:chExt cx="1913890" cy="1913890"/>
          </a:xfrm>
        </p:grpSpPr>
        <p:sp>
          <p:nvSpPr>
            <p:cNvPr id="32" name="Freeform 3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396242" y="2101786"/>
            <a:ext cx="504112" cy="504112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7" name="AutoShape 37"/>
          <p:cNvSpPr/>
          <p:nvPr/>
        </p:nvSpPr>
        <p:spPr>
          <a:xfrm>
            <a:off x="3058704" y="2375484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38" name="Group 38"/>
          <p:cNvGrpSpPr/>
          <p:nvPr/>
        </p:nvGrpSpPr>
        <p:grpSpPr>
          <a:xfrm>
            <a:off x="515808" y="2623781"/>
            <a:ext cx="521994" cy="521994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037801" y="2623781"/>
            <a:ext cx="521994" cy="521994"/>
            <a:chOff x="0" y="0"/>
            <a:chExt cx="1913890" cy="191389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559794" y="2623781"/>
            <a:ext cx="521994" cy="521994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081788" y="2623781"/>
            <a:ext cx="521994" cy="521994"/>
            <a:chOff x="0" y="0"/>
            <a:chExt cx="1913890" cy="1913890"/>
          </a:xfrm>
        </p:grpSpPr>
        <p:sp>
          <p:nvSpPr>
            <p:cNvPr id="48" name="Freeform 4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4396242" y="2623779"/>
            <a:ext cx="504112" cy="504112"/>
            <a:chOff x="0" y="0"/>
            <a:chExt cx="1913890" cy="191389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3" name="AutoShape 53"/>
          <p:cNvSpPr/>
          <p:nvPr/>
        </p:nvSpPr>
        <p:spPr>
          <a:xfrm>
            <a:off x="3058704" y="2897477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4" name="Group 54"/>
          <p:cNvGrpSpPr/>
          <p:nvPr/>
        </p:nvGrpSpPr>
        <p:grpSpPr>
          <a:xfrm>
            <a:off x="515808" y="3127893"/>
            <a:ext cx="521994" cy="521994"/>
            <a:chOff x="0" y="0"/>
            <a:chExt cx="1913890" cy="1913890"/>
          </a:xfrm>
        </p:grpSpPr>
        <p:sp>
          <p:nvSpPr>
            <p:cNvPr id="55" name="Freeform 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37801" y="3127893"/>
            <a:ext cx="521994" cy="521994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59794" y="3127893"/>
            <a:ext cx="521994" cy="521994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2081788" y="3127893"/>
            <a:ext cx="521994" cy="521994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4396242" y="3127891"/>
            <a:ext cx="504112" cy="504112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9" name="AutoShape 69"/>
          <p:cNvSpPr/>
          <p:nvPr/>
        </p:nvSpPr>
        <p:spPr>
          <a:xfrm>
            <a:off x="3058704" y="3401589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70" name="Group 70"/>
          <p:cNvGrpSpPr/>
          <p:nvPr/>
        </p:nvGrpSpPr>
        <p:grpSpPr>
          <a:xfrm>
            <a:off x="515808" y="3649886"/>
            <a:ext cx="521994" cy="521994"/>
            <a:chOff x="0" y="0"/>
            <a:chExt cx="1913890" cy="1913890"/>
          </a:xfrm>
        </p:grpSpPr>
        <p:sp>
          <p:nvSpPr>
            <p:cNvPr id="71" name="Freeform 7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37801" y="3649886"/>
            <a:ext cx="521994" cy="521994"/>
            <a:chOff x="0" y="0"/>
            <a:chExt cx="1913890" cy="1913890"/>
          </a:xfrm>
        </p:grpSpPr>
        <p:sp>
          <p:nvSpPr>
            <p:cNvPr id="74" name="Freeform 7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559794" y="3649886"/>
            <a:ext cx="521994" cy="521994"/>
            <a:chOff x="0" y="0"/>
            <a:chExt cx="1913890" cy="1913890"/>
          </a:xfrm>
        </p:grpSpPr>
        <p:sp>
          <p:nvSpPr>
            <p:cNvPr id="77" name="Freeform 7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2081788" y="3649886"/>
            <a:ext cx="521994" cy="521994"/>
            <a:chOff x="0" y="0"/>
            <a:chExt cx="1913890" cy="1913890"/>
          </a:xfrm>
        </p:grpSpPr>
        <p:sp>
          <p:nvSpPr>
            <p:cNvPr id="80" name="Freeform 8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4396242" y="3649885"/>
            <a:ext cx="504112" cy="504112"/>
            <a:chOff x="0" y="0"/>
            <a:chExt cx="1913890" cy="1913890"/>
          </a:xfrm>
        </p:grpSpPr>
        <p:sp>
          <p:nvSpPr>
            <p:cNvPr id="83" name="Freeform 8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5" name="AutoShape 85"/>
          <p:cNvSpPr/>
          <p:nvPr/>
        </p:nvSpPr>
        <p:spPr>
          <a:xfrm>
            <a:off x="3058704" y="3923583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86" name="Group 86"/>
          <p:cNvGrpSpPr/>
          <p:nvPr/>
        </p:nvGrpSpPr>
        <p:grpSpPr>
          <a:xfrm>
            <a:off x="515808" y="4153998"/>
            <a:ext cx="521994" cy="521994"/>
            <a:chOff x="0" y="0"/>
            <a:chExt cx="1913890" cy="1913890"/>
          </a:xfrm>
        </p:grpSpPr>
        <p:sp>
          <p:nvSpPr>
            <p:cNvPr id="87" name="Freeform 8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037801" y="4153998"/>
            <a:ext cx="521994" cy="521994"/>
            <a:chOff x="0" y="0"/>
            <a:chExt cx="1913890" cy="1913890"/>
          </a:xfrm>
        </p:grpSpPr>
        <p:sp>
          <p:nvSpPr>
            <p:cNvPr id="90" name="Freeform 9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559794" y="4153998"/>
            <a:ext cx="521994" cy="521994"/>
            <a:chOff x="0" y="0"/>
            <a:chExt cx="1913890" cy="1913890"/>
          </a:xfrm>
        </p:grpSpPr>
        <p:sp>
          <p:nvSpPr>
            <p:cNvPr id="93" name="Freeform 9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2081788" y="4153998"/>
            <a:ext cx="521994" cy="521994"/>
            <a:chOff x="0" y="0"/>
            <a:chExt cx="1913890" cy="1913890"/>
          </a:xfrm>
        </p:grpSpPr>
        <p:sp>
          <p:nvSpPr>
            <p:cNvPr id="96" name="Freeform 9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4396242" y="4153997"/>
            <a:ext cx="504112" cy="504112"/>
            <a:chOff x="0" y="0"/>
            <a:chExt cx="1913890" cy="1913890"/>
          </a:xfrm>
        </p:grpSpPr>
        <p:sp>
          <p:nvSpPr>
            <p:cNvPr id="99" name="Freeform 9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1" name="AutoShape 101"/>
          <p:cNvSpPr/>
          <p:nvPr/>
        </p:nvSpPr>
        <p:spPr>
          <a:xfrm>
            <a:off x="3058704" y="4427695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02" name="Group 102"/>
          <p:cNvGrpSpPr/>
          <p:nvPr/>
        </p:nvGrpSpPr>
        <p:grpSpPr>
          <a:xfrm>
            <a:off x="515808" y="4675992"/>
            <a:ext cx="521994" cy="521994"/>
            <a:chOff x="0" y="0"/>
            <a:chExt cx="1913890" cy="1913890"/>
          </a:xfrm>
        </p:grpSpPr>
        <p:sp>
          <p:nvSpPr>
            <p:cNvPr id="103" name="Freeform 10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1037801" y="4675992"/>
            <a:ext cx="521994" cy="521994"/>
            <a:chOff x="0" y="0"/>
            <a:chExt cx="1913890" cy="1913890"/>
          </a:xfrm>
        </p:grpSpPr>
        <p:sp>
          <p:nvSpPr>
            <p:cNvPr id="106" name="Freeform 10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1559794" y="4675992"/>
            <a:ext cx="521994" cy="521994"/>
            <a:chOff x="0" y="0"/>
            <a:chExt cx="1913890" cy="1913890"/>
          </a:xfrm>
        </p:grpSpPr>
        <p:sp>
          <p:nvSpPr>
            <p:cNvPr id="109" name="Freeform 10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2081788" y="4675992"/>
            <a:ext cx="521994" cy="521994"/>
            <a:chOff x="0" y="0"/>
            <a:chExt cx="1913890" cy="1913890"/>
          </a:xfrm>
        </p:grpSpPr>
        <p:sp>
          <p:nvSpPr>
            <p:cNvPr id="112" name="Freeform 11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4396242" y="4675990"/>
            <a:ext cx="504112" cy="504112"/>
            <a:chOff x="0" y="0"/>
            <a:chExt cx="1913890" cy="1913890"/>
          </a:xfrm>
        </p:grpSpPr>
        <p:sp>
          <p:nvSpPr>
            <p:cNvPr id="115" name="Freeform 11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6" name="Freeform 1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7" name="AutoShape 117"/>
          <p:cNvSpPr/>
          <p:nvPr/>
        </p:nvSpPr>
        <p:spPr>
          <a:xfrm>
            <a:off x="3058704" y="4949688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18" name="Group 118"/>
          <p:cNvGrpSpPr/>
          <p:nvPr/>
        </p:nvGrpSpPr>
        <p:grpSpPr>
          <a:xfrm>
            <a:off x="515808" y="5180104"/>
            <a:ext cx="521994" cy="521994"/>
            <a:chOff x="0" y="0"/>
            <a:chExt cx="1913890" cy="1913890"/>
          </a:xfrm>
        </p:grpSpPr>
        <p:sp>
          <p:nvSpPr>
            <p:cNvPr id="119" name="Freeform 11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0" name="Freeform 1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037801" y="5180104"/>
            <a:ext cx="521994" cy="521994"/>
            <a:chOff x="0" y="0"/>
            <a:chExt cx="1913890" cy="1913890"/>
          </a:xfrm>
        </p:grpSpPr>
        <p:sp>
          <p:nvSpPr>
            <p:cNvPr id="122" name="Freeform 1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3" name="Freeform 1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1559794" y="5180104"/>
            <a:ext cx="521994" cy="521994"/>
            <a:chOff x="0" y="0"/>
            <a:chExt cx="1913890" cy="1913890"/>
          </a:xfrm>
        </p:grpSpPr>
        <p:sp>
          <p:nvSpPr>
            <p:cNvPr id="125" name="Freeform 1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6" name="Freeform 1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2081788" y="5180104"/>
            <a:ext cx="521994" cy="521994"/>
            <a:chOff x="0" y="0"/>
            <a:chExt cx="1913890" cy="1913890"/>
          </a:xfrm>
        </p:grpSpPr>
        <p:sp>
          <p:nvSpPr>
            <p:cNvPr id="128" name="Freeform 1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4396242" y="5180102"/>
            <a:ext cx="504112" cy="504112"/>
            <a:chOff x="0" y="0"/>
            <a:chExt cx="1913890" cy="1913890"/>
          </a:xfrm>
        </p:grpSpPr>
        <p:sp>
          <p:nvSpPr>
            <p:cNvPr id="131" name="Freeform 1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33" name="AutoShape 133"/>
          <p:cNvSpPr/>
          <p:nvPr/>
        </p:nvSpPr>
        <p:spPr>
          <a:xfrm>
            <a:off x="3058704" y="5453800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34" name="Group 134"/>
          <p:cNvGrpSpPr/>
          <p:nvPr/>
        </p:nvGrpSpPr>
        <p:grpSpPr>
          <a:xfrm>
            <a:off x="6648677" y="1638281"/>
            <a:ext cx="521994" cy="521994"/>
            <a:chOff x="0" y="0"/>
            <a:chExt cx="1913890" cy="1913890"/>
          </a:xfrm>
        </p:grpSpPr>
        <p:sp>
          <p:nvSpPr>
            <p:cNvPr id="135" name="Freeform 13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6" name="Freeform 13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7170671" y="1638281"/>
            <a:ext cx="521994" cy="521994"/>
            <a:chOff x="0" y="0"/>
            <a:chExt cx="1913890" cy="1913890"/>
          </a:xfrm>
        </p:grpSpPr>
        <p:sp>
          <p:nvSpPr>
            <p:cNvPr id="138" name="Freeform 13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9" name="Freeform 1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7692664" y="1638281"/>
            <a:ext cx="521994" cy="521994"/>
            <a:chOff x="0" y="0"/>
            <a:chExt cx="1913890" cy="1913890"/>
          </a:xfrm>
        </p:grpSpPr>
        <p:sp>
          <p:nvSpPr>
            <p:cNvPr id="141" name="Freeform 14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2" name="Freeform 14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8214657" y="1638281"/>
            <a:ext cx="521994" cy="521994"/>
            <a:chOff x="0" y="0"/>
            <a:chExt cx="1913890" cy="1913890"/>
          </a:xfrm>
        </p:grpSpPr>
        <p:sp>
          <p:nvSpPr>
            <p:cNvPr id="144" name="Freeform 14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5" name="Freeform 14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10529111" y="1638279"/>
            <a:ext cx="504112" cy="504112"/>
            <a:chOff x="0" y="0"/>
            <a:chExt cx="1913890" cy="1913890"/>
          </a:xfrm>
        </p:grpSpPr>
        <p:sp>
          <p:nvSpPr>
            <p:cNvPr id="147" name="Freeform 14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8" name="Freeform 14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49" name="AutoShape 149"/>
          <p:cNvSpPr/>
          <p:nvPr/>
        </p:nvSpPr>
        <p:spPr>
          <a:xfrm>
            <a:off x="9191573" y="1911977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50" name="Group 150"/>
          <p:cNvGrpSpPr/>
          <p:nvPr/>
        </p:nvGrpSpPr>
        <p:grpSpPr>
          <a:xfrm>
            <a:off x="6648677" y="2142393"/>
            <a:ext cx="521994" cy="521994"/>
            <a:chOff x="0" y="0"/>
            <a:chExt cx="1913890" cy="1913890"/>
          </a:xfrm>
        </p:grpSpPr>
        <p:sp>
          <p:nvSpPr>
            <p:cNvPr id="151" name="Freeform 15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2" name="Freeform 1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7170671" y="2142393"/>
            <a:ext cx="521994" cy="521994"/>
            <a:chOff x="0" y="0"/>
            <a:chExt cx="1913890" cy="1913890"/>
          </a:xfrm>
        </p:grpSpPr>
        <p:sp>
          <p:nvSpPr>
            <p:cNvPr id="154" name="Freeform 15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5" name="Freeform 15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7692664" y="2142393"/>
            <a:ext cx="521994" cy="521994"/>
            <a:chOff x="0" y="0"/>
            <a:chExt cx="1913890" cy="1913890"/>
          </a:xfrm>
        </p:grpSpPr>
        <p:sp>
          <p:nvSpPr>
            <p:cNvPr id="157" name="Freeform 1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8" name="Freeform 1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8214657" y="2142393"/>
            <a:ext cx="521994" cy="521994"/>
            <a:chOff x="0" y="0"/>
            <a:chExt cx="1913890" cy="1913890"/>
          </a:xfrm>
        </p:grpSpPr>
        <p:sp>
          <p:nvSpPr>
            <p:cNvPr id="160" name="Freeform 16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1" name="Freeform 16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10529111" y="2142391"/>
            <a:ext cx="504112" cy="504112"/>
            <a:chOff x="0" y="0"/>
            <a:chExt cx="1913890" cy="1913890"/>
          </a:xfrm>
        </p:grpSpPr>
        <p:sp>
          <p:nvSpPr>
            <p:cNvPr id="163" name="Freeform 16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4" name="Freeform 16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65" name="AutoShape 165"/>
          <p:cNvSpPr/>
          <p:nvPr/>
        </p:nvSpPr>
        <p:spPr>
          <a:xfrm>
            <a:off x="9191573" y="2416090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66" name="Group 166"/>
          <p:cNvGrpSpPr/>
          <p:nvPr/>
        </p:nvGrpSpPr>
        <p:grpSpPr>
          <a:xfrm>
            <a:off x="6648677" y="2664386"/>
            <a:ext cx="521994" cy="521994"/>
            <a:chOff x="0" y="0"/>
            <a:chExt cx="1913890" cy="1913890"/>
          </a:xfrm>
        </p:grpSpPr>
        <p:sp>
          <p:nvSpPr>
            <p:cNvPr id="167" name="Freeform 1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8" name="Freeform 1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7170671" y="2664386"/>
            <a:ext cx="521994" cy="521994"/>
            <a:chOff x="0" y="0"/>
            <a:chExt cx="1913890" cy="1913890"/>
          </a:xfrm>
        </p:grpSpPr>
        <p:sp>
          <p:nvSpPr>
            <p:cNvPr id="170" name="Freeform 1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1" name="Freeform 1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7692664" y="2664386"/>
            <a:ext cx="521994" cy="521994"/>
            <a:chOff x="0" y="0"/>
            <a:chExt cx="1913890" cy="1913890"/>
          </a:xfrm>
        </p:grpSpPr>
        <p:sp>
          <p:nvSpPr>
            <p:cNvPr id="173" name="Freeform 1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4" name="Freeform 1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8214657" y="2664386"/>
            <a:ext cx="521994" cy="521994"/>
            <a:chOff x="0" y="0"/>
            <a:chExt cx="1913890" cy="1913890"/>
          </a:xfrm>
        </p:grpSpPr>
        <p:sp>
          <p:nvSpPr>
            <p:cNvPr id="176" name="Freeform 1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7" name="Freeform 1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8" name="Group 178"/>
          <p:cNvGrpSpPr/>
          <p:nvPr/>
        </p:nvGrpSpPr>
        <p:grpSpPr>
          <a:xfrm>
            <a:off x="10529111" y="2664385"/>
            <a:ext cx="504112" cy="504112"/>
            <a:chOff x="0" y="0"/>
            <a:chExt cx="1913890" cy="1913890"/>
          </a:xfrm>
        </p:grpSpPr>
        <p:sp>
          <p:nvSpPr>
            <p:cNvPr id="179" name="Freeform 17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0" name="Freeform 18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81" name="AutoShape 181"/>
          <p:cNvSpPr/>
          <p:nvPr/>
        </p:nvSpPr>
        <p:spPr>
          <a:xfrm>
            <a:off x="9191573" y="2938082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82" name="Group 182"/>
          <p:cNvGrpSpPr/>
          <p:nvPr/>
        </p:nvGrpSpPr>
        <p:grpSpPr>
          <a:xfrm>
            <a:off x="6648677" y="3168498"/>
            <a:ext cx="521994" cy="521994"/>
            <a:chOff x="0" y="0"/>
            <a:chExt cx="1913890" cy="1913890"/>
          </a:xfrm>
        </p:grpSpPr>
        <p:sp>
          <p:nvSpPr>
            <p:cNvPr id="183" name="Freeform 18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4" name="Freeform 18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85" name="Group 185"/>
          <p:cNvGrpSpPr/>
          <p:nvPr/>
        </p:nvGrpSpPr>
        <p:grpSpPr>
          <a:xfrm>
            <a:off x="7170671" y="3168498"/>
            <a:ext cx="521994" cy="521994"/>
            <a:chOff x="0" y="0"/>
            <a:chExt cx="1913890" cy="1913890"/>
          </a:xfrm>
        </p:grpSpPr>
        <p:sp>
          <p:nvSpPr>
            <p:cNvPr id="186" name="Freeform 18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7" name="Freeform 18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88" name="Group 188"/>
          <p:cNvGrpSpPr/>
          <p:nvPr/>
        </p:nvGrpSpPr>
        <p:grpSpPr>
          <a:xfrm>
            <a:off x="7692664" y="3168498"/>
            <a:ext cx="521994" cy="521994"/>
            <a:chOff x="0" y="0"/>
            <a:chExt cx="1913890" cy="1913890"/>
          </a:xfrm>
        </p:grpSpPr>
        <p:sp>
          <p:nvSpPr>
            <p:cNvPr id="189" name="Freeform 18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0" name="Freeform 19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8214657" y="3168498"/>
            <a:ext cx="521994" cy="521994"/>
            <a:chOff x="0" y="0"/>
            <a:chExt cx="1913890" cy="1913890"/>
          </a:xfrm>
        </p:grpSpPr>
        <p:sp>
          <p:nvSpPr>
            <p:cNvPr id="192" name="Freeform 19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3" name="Freeform 19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10529111" y="3168497"/>
            <a:ext cx="504112" cy="504112"/>
            <a:chOff x="0" y="0"/>
            <a:chExt cx="1913890" cy="1913890"/>
          </a:xfrm>
        </p:grpSpPr>
        <p:sp>
          <p:nvSpPr>
            <p:cNvPr id="195" name="Freeform 19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6" name="Freeform 19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7" name="AutoShape 197"/>
          <p:cNvSpPr/>
          <p:nvPr/>
        </p:nvSpPr>
        <p:spPr>
          <a:xfrm>
            <a:off x="9191573" y="3442194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98" name="Group 198"/>
          <p:cNvGrpSpPr/>
          <p:nvPr/>
        </p:nvGrpSpPr>
        <p:grpSpPr>
          <a:xfrm>
            <a:off x="6648677" y="3690492"/>
            <a:ext cx="521994" cy="521994"/>
            <a:chOff x="0" y="0"/>
            <a:chExt cx="1913890" cy="1913890"/>
          </a:xfrm>
        </p:grpSpPr>
        <p:sp>
          <p:nvSpPr>
            <p:cNvPr id="199" name="Freeform 19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0" name="Freeform 20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1" name="Group 201"/>
          <p:cNvGrpSpPr/>
          <p:nvPr/>
        </p:nvGrpSpPr>
        <p:grpSpPr>
          <a:xfrm>
            <a:off x="7170671" y="3690492"/>
            <a:ext cx="521994" cy="521994"/>
            <a:chOff x="0" y="0"/>
            <a:chExt cx="1913890" cy="1913890"/>
          </a:xfrm>
        </p:grpSpPr>
        <p:sp>
          <p:nvSpPr>
            <p:cNvPr id="202" name="Freeform 20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3" name="Freeform 20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4" name="Group 204"/>
          <p:cNvGrpSpPr/>
          <p:nvPr/>
        </p:nvGrpSpPr>
        <p:grpSpPr>
          <a:xfrm>
            <a:off x="7692664" y="3690492"/>
            <a:ext cx="521994" cy="521994"/>
            <a:chOff x="0" y="0"/>
            <a:chExt cx="1913890" cy="1913890"/>
          </a:xfrm>
        </p:grpSpPr>
        <p:sp>
          <p:nvSpPr>
            <p:cNvPr id="205" name="Freeform 20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6" name="Freeform 20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7" name="Group 207"/>
          <p:cNvGrpSpPr/>
          <p:nvPr/>
        </p:nvGrpSpPr>
        <p:grpSpPr>
          <a:xfrm>
            <a:off x="8214657" y="3690492"/>
            <a:ext cx="521994" cy="521994"/>
            <a:chOff x="0" y="0"/>
            <a:chExt cx="1913890" cy="1913890"/>
          </a:xfrm>
        </p:grpSpPr>
        <p:sp>
          <p:nvSpPr>
            <p:cNvPr id="208" name="Freeform 20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9" name="Freeform 20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10529111" y="3690490"/>
            <a:ext cx="504112" cy="504112"/>
            <a:chOff x="0" y="0"/>
            <a:chExt cx="1913890" cy="1913890"/>
          </a:xfrm>
        </p:grpSpPr>
        <p:sp>
          <p:nvSpPr>
            <p:cNvPr id="211" name="Freeform 21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2" name="Freeform 2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13" name="AutoShape 213"/>
          <p:cNvSpPr/>
          <p:nvPr/>
        </p:nvSpPr>
        <p:spPr>
          <a:xfrm>
            <a:off x="9191573" y="3964188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14" name="Group 214"/>
          <p:cNvGrpSpPr/>
          <p:nvPr/>
        </p:nvGrpSpPr>
        <p:grpSpPr>
          <a:xfrm>
            <a:off x="6648677" y="4194604"/>
            <a:ext cx="521994" cy="521994"/>
            <a:chOff x="0" y="0"/>
            <a:chExt cx="1913890" cy="1913890"/>
          </a:xfrm>
        </p:grpSpPr>
        <p:sp>
          <p:nvSpPr>
            <p:cNvPr id="215" name="Freeform 21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6" name="Freeform 2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17" name="Group 217"/>
          <p:cNvGrpSpPr/>
          <p:nvPr/>
        </p:nvGrpSpPr>
        <p:grpSpPr>
          <a:xfrm>
            <a:off x="7170671" y="4194604"/>
            <a:ext cx="521994" cy="521994"/>
            <a:chOff x="0" y="0"/>
            <a:chExt cx="1913890" cy="1913890"/>
          </a:xfrm>
        </p:grpSpPr>
        <p:sp>
          <p:nvSpPr>
            <p:cNvPr id="218" name="Freeform 21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9" name="Freeform 2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7692664" y="4194604"/>
            <a:ext cx="521994" cy="521994"/>
            <a:chOff x="0" y="0"/>
            <a:chExt cx="1913890" cy="1913890"/>
          </a:xfrm>
        </p:grpSpPr>
        <p:sp>
          <p:nvSpPr>
            <p:cNvPr id="221" name="Freeform 22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2" name="Freeform 2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8214657" y="4194604"/>
            <a:ext cx="521994" cy="521994"/>
            <a:chOff x="0" y="0"/>
            <a:chExt cx="1913890" cy="1913890"/>
          </a:xfrm>
        </p:grpSpPr>
        <p:sp>
          <p:nvSpPr>
            <p:cNvPr id="224" name="Freeform 2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5" name="Freeform 2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10529111" y="4194602"/>
            <a:ext cx="504112" cy="504112"/>
            <a:chOff x="0" y="0"/>
            <a:chExt cx="1913890" cy="1913890"/>
          </a:xfrm>
        </p:grpSpPr>
        <p:sp>
          <p:nvSpPr>
            <p:cNvPr id="227" name="Freeform 2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8" name="Freeform 2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29" name="AutoShape 229"/>
          <p:cNvSpPr/>
          <p:nvPr/>
        </p:nvSpPr>
        <p:spPr>
          <a:xfrm>
            <a:off x="9191573" y="4468300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30" name="Group 230"/>
          <p:cNvGrpSpPr/>
          <p:nvPr/>
        </p:nvGrpSpPr>
        <p:grpSpPr>
          <a:xfrm>
            <a:off x="6648677" y="4716597"/>
            <a:ext cx="521994" cy="521994"/>
            <a:chOff x="0" y="0"/>
            <a:chExt cx="1913890" cy="1913890"/>
          </a:xfrm>
        </p:grpSpPr>
        <p:sp>
          <p:nvSpPr>
            <p:cNvPr id="231" name="Freeform 2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2" name="Freeform 2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7170671" y="4716597"/>
            <a:ext cx="521994" cy="521994"/>
            <a:chOff x="0" y="0"/>
            <a:chExt cx="1913890" cy="1913890"/>
          </a:xfrm>
        </p:grpSpPr>
        <p:sp>
          <p:nvSpPr>
            <p:cNvPr id="234" name="Freeform 2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5" name="Freeform 2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7692664" y="4716597"/>
            <a:ext cx="521994" cy="521994"/>
            <a:chOff x="0" y="0"/>
            <a:chExt cx="1913890" cy="1913890"/>
          </a:xfrm>
        </p:grpSpPr>
        <p:sp>
          <p:nvSpPr>
            <p:cNvPr id="237" name="Freeform 2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8" name="Freeform 2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8214657" y="4716597"/>
            <a:ext cx="521994" cy="521994"/>
            <a:chOff x="0" y="0"/>
            <a:chExt cx="1913890" cy="1913890"/>
          </a:xfrm>
        </p:grpSpPr>
        <p:sp>
          <p:nvSpPr>
            <p:cNvPr id="240" name="Freeform 2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1" name="Freeform 2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10529111" y="4716595"/>
            <a:ext cx="504112" cy="504112"/>
            <a:chOff x="0" y="0"/>
            <a:chExt cx="1913890" cy="1913890"/>
          </a:xfrm>
        </p:grpSpPr>
        <p:sp>
          <p:nvSpPr>
            <p:cNvPr id="243" name="Freeform 2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4" name="Freeform 2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45" name="AutoShape 245"/>
          <p:cNvSpPr/>
          <p:nvPr/>
        </p:nvSpPr>
        <p:spPr>
          <a:xfrm>
            <a:off x="9191573" y="4990293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46" name="Group 246"/>
          <p:cNvGrpSpPr/>
          <p:nvPr/>
        </p:nvGrpSpPr>
        <p:grpSpPr>
          <a:xfrm>
            <a:off x="6648677" y="5220709"/>
            <a:ext cx="521994" cy="521994"/>
            <a:chOff x="0" y="0"/>
            <a:chExt cx="1913890" cy="1913890"/>
          </a:xfrm>
        </p:grpSpPr>
        <p:sp>
          <p:nvSpPr>
            <p:cNvPr id="247" name="Freeform 24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8" name="Freeform 24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7170671" y="5220709"/>
            <a:ext cx="521994" cy="521994"/>
            <a:chOff x="0" y="0"/>
            <a:chExt cx="1913890" cy="1913890"/>
          </a:xfrm>
        </p:grpSpPr>
        <p:sp>
          <p:nvSpPr>
            <p:cNvPr id="250" name="Freeform 2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1" name="Freeform 2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2" name="Group 252"/>
          <p:cNvGrpSpPr/>
          <p:nvPr/>
        </p:nvGrpSpPr>
        <p:grpSpPr>
          <a:xfrm>
            <a:off x="7692664" y="5220709"/>
            <a:ext cx="521994" cy="521994"/>
            <a:chOff x="0" y="0"/>
            <a:chExt cx="1913890" cy="1913890"/>
          </a:xfrm>
        </p:grpSpPr>
        <p:sp>
          <p:nvSpPr>
            <p:cNvPr id="253" name="Freeform 25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4" name="Freeform 25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8214657" y="5220709"/>
            <a:ext cx="521994" cy="521994"/>
            <a:chOff x="0" y="0"/>
            <a:chExt cx="1913890" cy="1913890"/>
          </a:xfrm>
        </p:grpSpPr>
        <p:sp>
          <p:nvSpPr>
            <p:cNvPr id="256" name="Freeform 2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7" name="Freeform 2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10529111" y="5220709"/>
            <a:ext cx="504112" cy="504112"/>
            <a:chOff x="0" y="0"/>
            <a:chExt cx="1913890" cy="1913890"/>
          </a:xfrm>
        </p:grpSpPr>
        <p:sp>
          <p:nvSpPr>
            <p:cNvPr id="259" name="Freeform 25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0" name="Freeform 26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61" name="AutoShape 261"/>
          <p:cNvSpPr/>
          <p:nvPr/>
        </p:nvSpPr>
        <p:spPr>
          <a:xfrm>
            <a:off x="9191573" y="5494406"/>
            <a:ext cx="882618" cy="288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2" name="Freeform 262"/>
          <p:cNvSpPr/>
          <p:nvPr/>
        </p:nvSpPr>
        <p:spPr>
          <a:xfrm>
            <a:off x="11033223" y="65974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63" name="TextBox 263"/>
          <p:cNvSpPr txBox="1"/>
          <p:nvPr/>
        </p:nvSpPr>
        <p:spPr>
          <a:xfrm>
            <a:off x="713138" y="1699417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64" name="TextBox 264"/>
          <p:cNvSpPr txBox="1"/>
          <p:nvPr/>
        </p:nvSpPr>
        <p:spPr>
          <a:xfrm>
            <a:off x="1235132" y="1699417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65" name="TextBox 265"/>
          <p:cNvSpPr txBox="1"/>
          <p:nvPr/>
        </p:nvSpPr>
        <p:spPr>
          <a:xfrm>
            <a:off x="1757125" y="1699417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66" name="TextBox 266"/>
          <p:cNvSpPr txBox="1"/>
          <p:nvPr/>
        </p:nvSpPr>
        <p:spPr>
          <a:xfrm>
            <a:off x="2279119" y="1699417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67" name="TextBox 267"/>
          <p:cNvSpPr txBox="1"/>
          <p:nvPr/>
        </p:nvSpPr>
        <p:spPr>
          <a:xfrm>
            <a:off x="4587007" y="1694845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1121121" y="1078784"/>
            <a:ext cx="877349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Binary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3767102" y="1078784"/>
            <a:ext cx="1884981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Hexadecimal</a:t>
            </a:r>
          </a:p>
        </p:txBody>
      </p:sp>
      <p:sp>
        <p:nvSpPr>
          <p:cNvPr id="270" name="TextBox 270"/>
          <p:cNvSpPr txBox="1"/>
          <p:nvPr/>
        </p:nvSpPr>
        <p:spPr>
          <a:xfrm>
            <a:off x="713138" y="22035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1" name="TextBox 271"/>
          <p:cNvSpPr txBox="1"/>
          <p:nvPr/>
        </p:nvSpPr>
        <p:spPr>
          <a:xfrm>
            <a:off x="1235132" y="22035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2" name="TextBox 272"/>
          <p:cNvSpPr txBox="1"/>
          <p:nvPr/>
        </p:nvSpPr>
        <p:spPr>
          <a:xfrm>
            <a:off x="1757125" y="22035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2279119" y="22035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4587007" y="2198957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713138" y="272552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1235132" y="272552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7" name="TextBox 277"/>
          <p:cNvSpPr txBox="1"/>
          <p:nvPr/>
        </p:nvSpPr>
        <p:spPr>
          <a:xfrm>
            <a:off x="1757125" y="272552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78" name="TextBox 278"/>
          <p:cNvSpPr txBox="1"/>
          <p:nvPr/>
        </p:nvSpPr>
        <p:spPr>
          <a:xfrm>
            <a:off x="2279119" y="272552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9" name="TextBox 279"/>
          <p:cNvSpPr txBox="1"/>
          <p:nvPr/>
        </p:nvSpPr>
        <p:spPr>
          <a:xfrm>
            <a:off x="4587007" y="2720950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</a:t>
            </a:r>
          </a:p>
        </p:txBody>
      </p:sp>
      <p:sp>
        <p:nvSpPr>
          <p:cNvPr id="280" name="TextBox 280"/>
          <p:cNvSpPr txBox="1"/>
          <p:nvPr/>
        </p:nvSpPr>
        <p:spPr>
          <a:xfrm>
            <a:off x="713138" y="322963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1" name="TextBox 281"/>
          <p:cNvSpPr txBox="1"/>
          <p:nvPr/>
        </p:nvSpPr>
        <p:spPr>
          <a:xfrm>
            <a:off x="1235132" y="322963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2" name="TextBox 282"/>
          <p:cNvSpPr txBox="1"/>
          <p:nvPr/>
        </p:nvSpPr>
        <p:spPr>
          <a:xfrm>
            <a:off x="1757125" y="322963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83" name="TextBox 283"/>
          <p:cNvSpPr txBox="1"/>
          <p:nvPr/>
        </p:nvSpPr>
        <p:spPr>
          <a:xfrm>
            <a:off x="2279119" y="322963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84" name="TextBox 284"/>
          <p:cNvSpPr txBox="1"/>
          <p:nvPr/>
        </p:nvSpPr>
        <p:spPr>
          <a:xfrm>
            <a:off x="4587007" y="3225062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sp>
        <p:nvSpPr>
          <p:cNvPr id="285" name="TextBox 285"/>
          <p:cNvSpPr txBox="1"/>
          <p:nvPr/>
        </p:nvSpPr>
        <p:spPr>
          <a:xfrm>
            <a:off x="713138" y="37516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6" name="TextBox 286"/>
          <p:cNvSpPr txBox="1"/>
          <p:nvPr/>
        </p:nvSpPr>
        <p:spPr>
          <a:xfrm>
            <a:off x="1235132" y="37516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1757125" y="37516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2279119" y="37516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9" name="TextBox 289"/>
          <p:cNvSpPr txBox="1"/>
          <p:nvPr/>
        </p:nvSpPr>
        <p:spPr>
          <a:xfrm>
            <a:off x="4587007" y="3747056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4</a:t>
            </a:r>
          </a:p>
        </p:txBody>
      </p:sp>
      <p:sp>
        <p:nvSpPr>
          <p:cNvPr id="290" name="TextBox 290"/>
          <p:cNvSpPr txBox="1"/>
          <p:nvPr/>
        </p:nvSpPr>
        <p:spPr>
          <a:xfrm>
            <a:off x="713138" y="425574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91" name="TextBox 291"/>
          <p:cNvSpPr txBox="1"/>
          <p:nvPr/>
        </p:nvSpPr>
        <p:spPr>
          <a:xfrm>
            <a:off x="1235132" y="425574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92" name="TextBox 292"/>
          <p:cNvSpPr txBox="1"/>
          <p:nvPr/>
        </p:nvSpPr>
        <p:spPr>
          <a:xfrm>
            <a:off x="1757125" y="425574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93" name="TextBox 293"/>
          <p:cNvSpPr txBox="1"/>
          <p:nvPr/>
        </p:nvSpPr>
        <p:spPr>
          <a:xfrm>
            <a:off x="2279119" y="425574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94" name="TextBox 294"/>
          <p:cNvSpPr txBox="1"/>
          <p:nvPr/>
        </p:nvSpPr>
        <p:spPr>
          <a:xfrm>
            <a:off x="4587007" y="4251168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sp>
        <p:nvSpPr>
          <p:cNvPr id="295" name="TextBox 295"/>
          <p:cNvSpPr txBox="1"/>
          <p:nvPr/>
        </p:nvSpPr>
        <p:spPr>
          <a:xfrm>
            <a:off x="713138" y="477773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96" name="TextBox 296"/>
          <p:cNvSpPr txBox="1"/>
          <p:nvPr/>
        </p:nvSpPr>
        <p:spPr>
          <a:xfrm>
            <a:off x="1235132" y="477773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97" name="TextBox 297"/>
          <p:cNvSpPr txBox="1"/>
          <p:nvPr/>
        </p:nvSpPr>
        <p:spPr>
          <a:xfrm>
            <a:off x="1757125" y="477773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98" name="TextBox 298"/>
          <p:cNvSpPr txBox="1"/>
          <p:nvPr/>
        </p:nvSpPr>
        <p:spPr>
          <a:xfrm>
            <a:off x="2279119" y="477773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99" name="TextBox 299"/>
          <p:cNvSpPr txBox="1"/>
          <p:nvPr/>
        </p:nvSpPr>
        <p:spPr>
          <a:xfrm>
            <a:off x="4587007" y="4773162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6</a:t>
            </a:r>
          </a:p>
        </p:txBody>
      </p:sp>
      <p:sp>
        <p:nvSpPr>
          <p:cNvPr id="300" name="TextBox 300"/>
          <p:cNvSpPr txBox="1"/>
          <p:nvPr/>
        </p:nvSpPr>
        <p:spPr>
          <a:xfrm>
            <a:off x="713138" y="528184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01" name="TextBox 301"/>
          <p:cNvSpPr txBox="1"/>
          <p:nvPr/>
        </p:nvSpPr>
        <p:spPr>
          <a:xfrm>
            <a:off x="1235132" y="528184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02" name="TextBox 302"/>
          <p:cNvSpPr txBox="1"/>
          <p:nvPr/>
        </p:nvSpPr>
        <p:spPr>
          <a:xfrm>
            <a:off x="1757125" y="528184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03" name="TextBox 303"/>
          <p:cNvSpPr txBox="1"/>
          <p:nvPr/>
        </p:nvSpPr>
        <p:spPr>
          <a:xfrm>
            <a:off x="2279119" y="528184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04" name="TextBox 304"/>
          <p:cNvSpPr txBox="1"/>
          <p:nvPr/>
        </p:nvSpPr>
        <p:spPr>
          <a:xfrm>
            <a:off x="4587007" y="5277274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sp>
        <p:nvSpPr>
          <p:cNvPr id="305" name="TextBox 305"/>
          <p:cNvSpPr txBox="1"/>
          <p:nvPr/>
        </p:nvSpPr>
        <p:spPr>
          <a:xfrm>
            <a:off x="6846007" y="174002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06" name="TextBox 306"/>
          <p:cNvSpPr txBox="1"/>
          <p:nvPr/>
        </p:nvSpPr>
        <p:spPr>
          <a:xfrm>
            <a:off x="7368001" y="174002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07" name="TextBox 307"/>
          <p:cNvSpPr txBox="1"/>
          <p:nvPr/>
        </p:nvSpPr>
        <p:spPr>
          <a:xfrm>
            <a:off x="7889994" y="174002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8411988" y="174002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09" name="TextBox 309"/>
          <p:cNvSpPr txBox="1"/>
          <p:nvPr/>
        </p:nvSpPr>
        <p:spPr>
          <a:xfrm>
            <a:off x="10719876" y="1735450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8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7253990" y="1119390"/>
            <a:ext cx="877349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Binary</a:t>
            </a:r>
          </a:p>
        </p:txBody>
      </p:sp>
      <p:sp>
        <p:nvSpPr>
          <p:cNvPr id="311" name="TextBox 311"/>
          <p:cNvSpPr txBox="1"/>
          <p:nvPr/>
        </p:nvSpPr>
        <p:spPr>
          <a:xfrm>
            <a:off x="9899972" y="1119390"/>
            <a:ext cx="1884981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Hexadecimal</a:t>
            </a:r>
          </a:p>
        </p:txBody>
      </p:sp>
      <p:sp>
        <p:nvSpPr>
          <p:cNvPr id="312" name="TextBox 312"/>
          <p:cNvSpPr txBox="1"/>
          <p:nvPr/>
        </p:nvSpPr>
        <p:spPr>
          <a:xfrm>
            <a:off x="6846007" y="224413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13" name="TextBox 313"/>
          <p:cNvSpPr txBox="1"/>
          <p:nvPr/>
        </p:nvSpPr>
        <p:spPr>
          <a:xfrm>
            <a:off x="7368001" y="224413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14" name="TextBox 314"/>
          <p:cNvSpPr txBox="1"/>
          <p:nvPr/>
        </p:nvSpPr>
        <p:spPr>
          <a:xfrm>
            <a:off x="7889994" y="224413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15" name="TextBox 315"/>
          <p:cNvSpPr txBox="1"/>
          <p:nvPr/>
        </p:nvSpPr>
        <p:spPr>
          <a:xfrm>
            <a:off x="8411988" y="224413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16" name="TextBox 316"/>
          <p:cNvSpPr txBox="1"/>
          <p:nvPr/>
        </p:nvSpPr>
        <p:spPr>
          <a:xfrm>
            <a:off x="10719876" y="2239562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9</a:t>
            </a:r>
          </a:p>
        </p:txBody>
      </p:sp>
      <p:sp>
        <p:nvSpPr>
          <p:cNvPr id="317" name="TextBox 317"/>
          <p:cNvSpPr txBox="1"/>
          <p:nvPr/>
        </p:nvSpPr>
        <p:spPr>
          <a:xfrm>
            <a:off x="6846007" y="276612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18" name="TextBox 318"/>
          <p:cNvSpPr txBox="1"/>
          <p:nvPr/>
        </p:nvSpPr>
        <p:spPr>
          <a:xfrm>
            <a:off x="7368001" y="276612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19" name="TextBox 319"/>
          <p:cNvSpPr txBox="1"/>
          <p:nvPr/>
        </p:nvSpPr>
        <p:spPr>
          <a:xfrm>
            <a:off x="7889994" y="276612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20" name="TextBox 320"/>
          <p:cNvSpPr txBox="1"/>
          <p:nvPr/>
        </p:nvSpPr>
        <p:spPr>
          <a:xfrm>
            <a:off x="8411988" y="276612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21" name="TextBox 321"/>
          <p:cNvSpPr txBox="1"/>
          <p:nvPr/>
        </p:nvSpPr>
        <p:spPr>
          <a:xfrm>
            <a:off x="10705221" y="2761556"/>
            <a:ext cx="15189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</a:t>
            </a:r>
          </a:p>
        </p:txBody>
      </p:sp>
      <p:sp>
        <p:nvSpPr>
          <p:cNvPr id="322" name="TextBox 322"/>
          <p:cNvSpPr txBox="1"/>
          <p:nvPr/>
        </p:nvSpPr>
        <p:spPr>
          <a:xfrm>
            <a:off x="6846007" y="327024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23" name="TextBox 323"/>
          <p:cNvSpPr txBox="1"/>
          <p:nvPr/>
        </p:nvSpPr>
        <p:spPr>
          <a:xfrm>
            <a:off x="7368001" y="327024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24" name="TextBox 324"/>
          <p:cNvSpPr txBox="1"/>
          <p:nvPr/>
        </p:nvSpPr>
        <p:spPr>
          <a:xfrm>
            <a:off x="7889994" y="327024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25" name="TextBox 325"/>
          <p:cNvSpPr txBox="1"/>
          <p:nvPr/>
        </p:nvSpPr>
        <p:spPr>
          <a:xfrm>
            <a:off x="8411988" y="327024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26" name="TextBox 326"/>
          <p:cNvSpPr txBox="1"/>
          <p:nvPr/>
        </p:nvSpPr>
        <p:spPr>
          <a:xfrm>
            <a:off x="10710687" y="3265668"/>
            <a:ext cx="14096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</a:t>
            </a:r>
          </a:p>
        </p:txBody>
      </p:sp>
      <p:sp>
        <p:nvSpPr>
          <p:cNvPr id="327" name="TextBox 327"/>
          <p:cNvSpPr txBox="1"/>
          <p:nvPr/>
        </p:nvSpPr>
        <p:spPr>
          <a:xfrm>
            <a:off x="6846007" y="379223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28" name="TextBox 328"/>
          <p:cNvSpPr txBox="1"/>
          <p:nvPr/>
        </p:nvSpPr>
        <p:spPr>
          <a:xfrm>
            <a:off x="7368001" y="379223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29" name="TextBox 329"/>
          <p:cNvSpPr txBox="1"/>
          <p:nvPr/>
        </p:nvSpPr>
        <p:spPr>
          <a:xfrm>
            <a:off x="7889994" y="379223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30" name="TextBox 330"/>
          <p:cNvSpPr txBox="1"/>
          <p:nvPr/>
        </p:nvSpPr>
        <p:spPr>
          <a:xfrm>
            <a:off x="8411988" y="379223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31" name="TextBox 331"/>
          <p:cNvSpPr txBox="1"/>
          <p:nvPr/>
        </p:nvSpPr>
        <p:spPr>
          <a:xfrm>
            <a:off x="10713288" y="3787661"/>
            <a:ext cx="135765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</a:t>
            </a:r>
          </a:p>
        </p:txBody>
      </p:sp>
      <p:sp>
        <p:nvSpPr>
          <p:cNvPr id="332" name="TextBox 332"/>
          <p:cNvSpPr txBox="1"/>
          <p:nvPr/>
        </p:nvSpPr>
        <p:spPr>
          <a:xfrm>
            <a:off x="6846007" y="429634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33" name="TextBox 333"/>
          <p:cNvSpPr txBox="1"/>
          <p:nvPr/>
        </p:nvSpPr>
        <p:spPr>
          <a:xfrm>
            <a:off x="7368001" y="429634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34" name="TextBox 334"/>
          <p:cNvSpPr txBox="1"/>
          <p:nvPr/>
        </p:nvSpPr>
        <p:spPr>
          <a:xfrm>
            <a:off x="7889994" y="429634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35" name="TextBox 335"/>
          <p:cNvSpPr txBox="1"/>
          <p:nvPr/>
        </p:nvSpPr>
        <p:spPr>
          <a:xfrm>
            <a:off x="8411988" y="429634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36" name="TextBox 336"/>
          <p:cNvSpPr txBox="1"/>
          <p:nvPr/>
        </p:nvSpPr>
        <p:spPr>
          <a:xfrm>
            <a:off x="10704393" y="4291774"/>
            <a:ext cx="153549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</a:t>
            </a:r>
          </a:p>
        </p:txBody>
      </p:sp>
      <p:sp>
        <p:nvSpPr>
          <p:cNvPr id="337" name="TextBox 337"/>
          <p:cNvSpPr txBox="1"/>
          <p:nvPr/>
        </p:nvSpPr>
        <p:spPr>
          <a:xfrm>
            <a:off x="6846007" y="481834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38" name="TextBox 338"/>
          <p:cNvSpPr txBox="1"/>
          <p:nvPr/>
        </p:nvSpPr>
        <p:spPr>
          <a:xfrm>
            <a:off x="7368001" y="481834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39" name="TextBox 339"/>
          <p:cNvSpPr txBox="1"/>
          <p:nvPr/>
        </p:nvSpPr>
        <p:spPr>
          <a:xfrm>
            <a:off x="7889994" y="481834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40" name="TextBox 340"/>
          <p:cNvSpPr txBox="1"/>
          <p:nvPr/>
        </p:nvSpPr>
        <p:spPr>
          <a:xfrm>
            <a:off x="8411988" y="481834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41" name="TextBox 341"/>
          <p:cNvSpPr txBox="1"/>
          <p:nvPr/>
        </p:nvSpPr>
        <p:spPr>
          <a:xfrm>
            <a:off x="10723758" y="4813768"/>
            <a:ext cx="114818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</a:t>
            </a:r>
          </a:p>
        </p:txBody>
      </p:sp>
      <p:sp>
        <p:nvSpPr>
          <p:cNvPr id="342" name="TextBox 342"/>
          <p:cNvSpPr txBox="1"/>
          <p:nvPr/>
        </p:nvSpPr>
        <p:spPr>
          <a:xfrm>
            <a:off x="6846007" y="532245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43" name="TextBox 343"/>
          <p:cNvSpPr txBox="1"/>
          <p:nvPr/>
        </p:nvSpPr>
        <p:spPr>
          <a:xfrm>
            <a:off x="7368001" y="532245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44" name="TextBox 344"/>
          <p:cNvSpPr txBox="1"/>
          <p:nvPr/>
        </p:nvSpPr>
        <p:spPr>
          <a:xfrm>
            <a:off x="7889994" y="532245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45" name="TextBox 345"/>
          <p:cNvSpPr txBox="1"/>
          <p:nvPr/>
        </p:nvSpPr>
        <p:spPr>
          <a:xfrm>
            <a:off x="8411988" y="532245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46" name="TextBox 346"/>
          <p:cNvSpPr txBox="1"/>
          <p:nvPr/>
        </p:nvSpPr>
        <p:spPr>
          <a:xfrm>
            <a:off x="10724777" y="5317880"/>
            <a:ext cx="112781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F</a:t>
            </a:r>
          </a:p>
        </p:txBody>
      </p:sp>
      <p:sp>
        <p:nvSpPr>
          <p:cNvPr id="347" name="TextBox 347"/>
          <p:cNvSpPr txBox="1"/>
          <p:nvPr/>
        </p:nvSpPr>
        <p:spPr>
          <a:xfrm>
            <a:off x="11249473" y="6546657"/>
            <a:ext cx="2777074" cy="2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800">
                <a:solidFill>
                  <a:srgbClr val="000000">
                    <a:alpha val="34902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james gan</a:t>
            </a:r>
          </a:p>
        </p:txBody>
      </p:sp>
      <p:grpSp>
        <p:nvGrpSpPr>
          <p:cNvPr id="348" name="Group 2">
            <a:extLst>
              <a:ext uri="{FF2B5EF4-FFF2-40B4-BE49-F238E27FC236}">
                <a16:creationId xmlns:a16="http://schemas.microsoft.com/office/drawing/2014/main" id="{3F980682-02E2-176C-3272-DF4F82186BC4}"/>
              </a:ext>
            </a:extLst>
          </p:cNvPr>
          <p:cNvGrpSpPr/>
          <p:nvPr/>
        </p:nvGrpSpPr>
        <p:grpSpPr>
          <a:xfrm>
            <a:off x="1" y="-24533"/>
            <a:ext cx="4935279" cy="710333"/>
            <a:chOff x="0" y="0"/>
            <a:chExt cx="3442595" cy="396471"/>
          </a:xfrm>
        </p:grpSpPr>
        <p:sp>
          <p:nvSpPr>
            <p:cNvPr id="349" name="Freeform 3">
              <a:extLst>
                <a:ext uri="{FF2B5EF4-FFF2-40B4-BE49-F238E27FC236}">
                  <a16:creationId xmlns:a16="http://schemas.microsoft.com/office/drawing/2014/main" id="{036BE1C2-FD8C-B21B-F7C3-188ECBAD9418}"/>
                </a:ext>
              </a:extLst>
            </p:cNvPr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0" name="TextBox 4">
            <a:extLst>
              <a:ext uri="{FF2B5EF4-FFF2-40B4-BE49-F238E27FC236}">
                <a16:creationId xmlns:a16="http://schemas.microsoft.com/office/drawing/2014/main" id="{2A3272BE-3A83-977D-E0D7-A78C1A3C2AF1}"/>
              </a:ext>
            </a:extLst>
          </p:cNvPr>
          <p:cNvSpPr txBox="1"/>
          <p:nvPr/>
        </p:nvSpPr>
        <p:spPr>
          <a:xfrm>
            <a:off x="164004" y="60412"/>
            <a:ext cx="440630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351" name="Freeform 7">
            <a:extLst>
              <a:ext uri="{FF2B5EF4-FFF2-40B4-BE49-F238E27FC236}">
                <a16:creationId xmlns:a16="http://schemas.microsoft.com/office/drawing/2014/main" id="{22EE22D3-2F19-F59E-A37A-D0452A6B7653}"/>
              </a:ext>
            </a:extLst>
          </p:cNvPr>
          <p:cNvSpPr/>
          <p:nvPr/>
        </p:nvSpPr>
        <p:spPr>
          <a:xfrm>
            <a:off x="4570309" y="-67315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Freeform 5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6" name="Group 6"/>
          <p:cNvGrpSpPr/>
          <p:nvPr/>
        </p:nvGrpSpPr>
        <p:grpSpPr>
          <a:xfrm>
            <a:off x="875869" y="2129725"/>
            <a:ext cx="652554" cy="652554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28424" y="2129725"/>
            <a:ext cx="652554" cy="652554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80978" y="2129725"/>
            <a:ext cx="652554" cy="65255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22555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5109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27663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833532" y="2129725"/>
            <a:ext cx="652554" cy="652554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080218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095701" y="2133330"/>
            <a:ext cx="652554" cy="652554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748256" y="2133330"/>
            <a:ext cx="652554" cy="652554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400810" y="2133330"/>
            <a:ext cx="652554" cy="652554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6342387" y="226211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994941" y="226211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647495" y="226211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8053364" y="2133330"/>
            <a:ext cx="652554" cy="652554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300050" y="226211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3485485" y="2129725"/>
            <a:ext cx="652554" cy="652554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138039" y="2129725"/>
            <a:ext cx="652554" cy="652554"/>
            <a:chOff x="0" y="0"/>
            <a:chExt cx="1913890" cy="191389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790593" y="2129725"/>
            <a:ext cx="652554" cy="652554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3732170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84725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037279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5443148" y="2129725"/>
            <a:ext cx="652554" cy="652554"/>
            <a:chOff x="0" y="0"/>
            <a:chExt cx="1913890" cy="191389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5689833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54" name="Group 54"/>
          <p:cNvGrpSpPr/>
          <p:nvPr/>
        </p:nvGrpSpPr>
        <p:grpSpPr>
          <a:xfrm>
            <a:off x="8705918" y="2129725"/>
            <a:ext cx="652554" cy="652554"/>
            <a:chOff x="0" y="0"/>
            <a:chExt cx="1913890" cy="1913890"/>
          </a:xfrm>
        </p:grpSpPr>
        <p:sp>
          <p:nvSpPr>
            <p:cNvPr id="55" name="Freeform 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358472" y="2129725"/>
            <a:ext cx="652554" cy="652554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0011026" y="2129725"/>
            <a:ext cx="652554" cy="652554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8952603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605157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257712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10663580" y="2129725"/>
            <a:ext cx="652554" cy="652554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10910266" y="2258505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923551" y="3505095"/>
            <a:ext cx="504112" cy="504112"/>
            <a:chOff x="0" y="0"/>
            <a:chExt cx="1913890" cy="1913890"/>
          </a:xfrm>
        </p:grpSpPr>
        <p:sp>
          <p:nvSpPr>
            <p:cNvPr id="71" name="Freeform 7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2114316" y="3602267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4538535" y="3507176"/>
            <a:ext cx="504112" cy="504112"/>
            <a:chOff x="0" y="0"/>
            <a:chExt cx="1913890" cy="1913890"/>
          </a:xfrm>
        </p:grpSpPr>
        <p:sp>
          <p:nvSpPr>
            <p:cNvPr id="75" name="Freeform 7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7" name="TextBox 77"/>
          <p:cNvSpPr txBox="1"/>
          <p:nvPr/>
        </p:nvSpPr>
        <p:spPr>
          <a:xfrm>
            <a:off x="4733182" y="3604348"/>
            <a:ext cx="114818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</a:t>
            </a:r>
          </a:p>
        </p:txBody>
      </p:sp>
      <p:grpSp>
        <p:nvGrpSpPr>
          <p:cNvPr id="78" name="Group 78"/>
          <p:cNvGrpSpPr/>
          <p:nvPr/>
        </p:nvGrpSpPr>
        <p:grpSpPr>
          <a:xfrm>
            <a:off x="7226953" y="3509258"/>
            <a:ext cx="504112" cy="504112"/>
            <a:chOff x="0" y="0"/>
            <a:chExt cx="1913890" cy="1913890"/>
          </a:xfrm>
        </p:grpSpPr>
        <p:sp>
          <p:nvSpPr>
            <p:cNvPr id="79" name="Freeform 7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7417718" y="3606429"/>
            <a:ext cx="12258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9839266" y="3511338"/>
            <a:ext cx="504112" cy="504112"/>
            <a:chOff x="0" y="0"/>
            <a:chExt cx="1913890" cy="1913890"/>
          </a:xfrm>
        </p:grpSpPr>
        <p:sp>
          <p:nvSpPr>
            <p:cNvPr id="83" name="Freeform 8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10015375" y="3608509"/>
            <a:ext cx="151896" cy="27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</a:t>
            </a:r>
          </a:p>
        </p:txBody>
      </p:sp>
      <p:sp>
        <p:nvSpPr>
          <p:cNvPr id="86" name="Freeform 86"/>
          <p:cNvSpPr/>
          <p:nvPr/>
        </p:nvSpPr>
        <p:spPr>
          <a:xfrm rot="-5400000">
            <a:off x="1990644" y="2183022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7" name="Freeform 87"/>
          <p:cNvSpPr/>
          <p:nvPr/>
        </p:nvSpPr>
        <p:spPr>
          <a:xfrm rot="-5400000">
            <a:off x="4600260" y="2183022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8" name="Freeform 88"/>
          <p:cNvSpPr/>
          <p:nvPr/>
        </p:nvSpPr>
        <p:spPr>
          <a:xfrm rot="-5400000">
            <a:off x="7290065" y="2183022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3" y="0"/>
                </a:lnTo>
                <a:lnTo>
                  <a:pt x="566833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9" name="Freeform 89"/>
          <p:cNvSpPr/>
          <p:nvPr/>
        </p:nvSpPr>
        <p:spPr>
          <a:xfrm rot="-5400000">
            <a:off x="9899680" y="2183022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90" name="Group 90"/>
          <p:cNvGrpSpPr/>
          <p:nvPr/>
        </p:nvGrpSpPr>
        <p:grpSpPr>
          <a:xfrm>
            <a:off x="2816218" y="4864271"/>
            <a:ext cx="1423178" cy="1423178"/>
            <a:chOff x="0" y="0"/>
            <a:chExt cx="1913890" cy="1913890"/>
          </a:xfrm>
        </p:grpSpPr>
        <p:sp>
          <p:nvSpPr>
            <p:cNvPr id="91" name="Freeform 9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93" name="TextBox 93"/>
          <p:cNvSpPr txBox="1"/>
          <p:nvPr/>
        </p:nvSpPr>
        <p:spPr>
          <a:xfrm>
            <a:off x="3354768" y="5139331"/>
            <a:ext cx="346075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5741783" y="4864271"/>
            <a:ext cx="1423178" cy="1423178"/>
            <a:chOff x="0" y="0"/>
            <a:chExt cx="1913890" cy="1913890"/>
          </a:xfrm>
        </p:grpSpPr>
        <p:sp>
          <p:nvSpPr>
            <p:cNvPr id="95" name="Freeform 9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97" name="TextBox 97"/>
          <p:cNvSpPr txBox="1"/>
          <p:nvPr/>
        </p:nvSpPr>
        <p:spPr>
          <a:xfrm>
            <a:off x="6280333" y="5139331"/>
            <a:ext cx="346075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4280506" y="4878882"/>
            <a:ext cx="1423178" cy="1423178"/>
            <a:chOff x="0" y="0"/>
            <a:chExt cx="1913890" cy="1913890"/>
          </a:xfrm>
        </p:grpSpPr>
        <p:sp>
          <p:nvSpPr>
            <p:cNvPr id="99" name="Freeform 9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1" name="TextBox 101"/>
          <p:cNvSpPr txBox="1"/>
          <p:nvPr/>
        </p:nvSpPr>
        <p:spPr>
          <a:xfrm>
            <a:off x="4830019" y="5153942"/>
            <a:ext cx="324147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</a:t>
            </a:r>
          </a:p>
        </p:txBody>
      </p:sp>
      <p:grpSp>
        <p:nvGrpSpPr>
          <p:cNvPr id="102" name="Group 102"/>
          <p:cNvGrpSpPr/>
          <p:nvPr/>
        </p:nvGrpSpPr>
        <p:grpSpPr>
          <a:xfrm>
            <a:off x="7203060" y="4864271"/>
            <a:ext cx="1423178" cy="1423178"/>
            <a:chOff x="0" y="0"/>
            <a:chExt cx="1913890" cy="1913890"/>
          </a:xfrm>
        </p:grpSpPr>
        <p:sp>
          <p:nvSpPr>
            <p:cNvPr id="103" name="Freeform 10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5" name="TextBox 105"/>
          <p:cNvSpPr txBox="1"/>
          <p:nvPr/>
        </p:nvSpPr>
        <p:spPr>
          <a:xfrm>
            <a:off x="7700236" y="5139331"/>
            <a:ext cx="428823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56564" y="1271189"/>
            <a:ext cx="4100271" cy="23886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4357998" y="1271187"/>
            <a:ext cx="455618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Freeform 8"/>
          <p:cNvSpPr/>
          <p:nvPr/>
        </p:nvSpPr>
        <p:spPr>
          <a:xfrm>
            <a:off x="2205198" y="1882448"/>
            <a:ext cx="3234041" cy="1835227"/>
          </a:xfrm>
          <a:custGeom>
            <a:avLst/>
            <a:gdLst/>
            <a:ahLst/>
            <a:cxnLst/>
            <a:rect l="l" t="t" r="r" b="b"/>
            <a:pathLst>
              <a:path w="4851061" h="2752840">
                <a:moveTo>
                  <a:pt x="0" y="0"/>
                </a:moveTo>
                <a:lnTo>
                  <a:pt x="4851061" y="0"/>
                </a:lnTo>
                <a:lnTo>
                  <a:pt x="4851061" y="2752841"/>
                </a:lnTo>
                <a:lnTo>
                  <a:pt x="0" y="27528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8874" b="-36795"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>
            <a:off x="7372248" y="4204356"/>
            <a:ext cx="3751193" cy="2233290"/>
          </a:xfrm>
          <a:custGeom>
            <a:avLst/>
            <a:gdLst/>
            <a:ahLst/>
            <a:cxnLst/>
            <a:rect l="l" t="t" r="r" b="b"/>
            <a:pathLst>
              <a:path w="5626789" h="3349935">
                <a:moveTo>
                  <a:pt x="0" y="0"/>
                </a:moveTo>
                <a:lnTo>
                  <a:pt x="5626790" y="0"/>
                </a:lnTo>
                <a:lnTo>
                  <a:pt x="5626790" y="3349934"/>
                </a:lnTo>
                <a:lnTo>
                  <a:pt x="0" y="33499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552981" y="1564898"/>
          <a:ext cx="11066432" cy="5039540"/>
        </p:xfrm>
        <a:graphic>
          <a:graphicData uri="http://schemas.openxmlformats.org/drawingml/2006/table">
            <a:tbl>
              <a:tblPr/>
              <a:tblGrid>
                <a:gridCol w="1434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1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9770">
                <a:tc>
                  <a:txBody>
                    <a:bodyPr/>
                    <a:lstStyle/>
                    <a:p>
                      <a:pPr algn="ctr">
                        <a:lnSpc>
                          <a:spcPts val="2595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Error Codes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95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95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IP Address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95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770">
                <a:tc>
                  <a:txBody>
                    <a:bodyPr/>
                    <a:lstStyle/>
                    <a:p>
                      <a:pPr algn="ctr">
                        <a:lnSpc>
                          <a:spcPts val="2595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MAC Address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95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95"/>
                        </a:lnSpc>
                        <a:defRPr/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HTML Colour Codes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7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95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2298677" y="4282826"/>
            <a:ext cx="3047083" cy="2134261"/>
          </a:xfrm>
          <a:custGeom>
            <a:avLst/>
            <a:gdLst/>
            <a:ahLst/>
            <a:cxnLst/>
            <a:rect l="l" t="t" r="r" b="b"/>
            <a:pathLst>
              <a:path w="4570625" h="3201390">
                <a:moveTo>
                  <a:pt x="0" y="0"/>
                </a:moveTo>
                <a:lnTo>
                  <a:pt x="4570625" y="0"/>
                </a:lnTo>
                <a:lnTo>
                  <a:pt x="4570625" y="3201389"/>
                </a:lnTo>
                <a:lnTo>
                  <a:pt x="0" y="32013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3241" r="-128900" b="-50584"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2" name="Freeform 12"/>
          <p:cNvSpPr/>
          <p:nvPr/>
        </p:nvSpPr>
        <p:spPr>
          <a:xfrm>
            <a:off x="7130811" y="2697173"/>
            <a:ext cx="4375391" cy="450861"/>
          </a:xfrm>
          <a:custGeom>
            <a:avLst/>
            <a:gdLst/>
            <a:ahLst/>
            <a:cxnLst/>
            <a:rect l="l" t="t" r="r" b="b"/>
            <a:pathLst>
              <a:path w="6563086" h="676292">
                <a:moveTo>
                  <a:pt x="0" y="0"/>
                </a:moveTo>
                <a:lnTo>
                  <a:pt x="6563086" y="0"/>
                </a:lnTo>
                <a:lnTo>
                  <a:pt x="6563086" y="676292"/>
                </a:lnTo>
                <a:lnTo>
                  <a:pt x="0" y="6762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780" t="-172917" r="-6881" b="-342076"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3" name="TextBox 13"/>
          <p:cNvSpPr txBox="1"/>
          <p:nvPr/>
        </p:nvSpPr>
        <p:spPr>
          <a:xfrm>
            <a:off x="256541" y="792823"/>
            <a:ext cx="438349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Usages of Hexadecimal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binary to denary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20734" y="850346"/>
            <a:ext cx="4969570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Multiply the digit value by the place value.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257550" y="2844921"/>
            <a:ext cx="1657293" cy="1657293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14844" y="2844921"/>
            <a:ext cx="1657293" cy="1657293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572136" y="2844921"/>
            <a:ext cx="1657293" cy="1657293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337267" y="2266889"/>
            <a:ext cx="127029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31370" y="2266889"/>
            <a:ext cx="228186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61415" y="2266889"/>
            <a:ext cx="249567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84066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41357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98650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942966" y="2844921"/>
            <a:ext cx="1657293" cy="1657293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00259" y="2844921"/>
            <a:ext cx="1657293" cy="1657293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303718" y="2266889"/>
            <a:ext cx="250375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84118" y="2266889"/>
            <a:ext cx="378933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69480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226773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binary to denary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20734" y="850346"/>
            <a:ext cx="4969570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Multiply the digit value by the place value.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5257550" y="2844921"/>
            <a:ext cx="1657293" cy="1657293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914844" y="2844921"/>
            <a:ext cx="1657293" cy="1657293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572136" y="2844921"/>
            <a:ext cx="1657293" cy="1657293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337267" y="2266889"/>
            <a:ext cx="127029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31370" y="2266889"/>
            <a:ext cx="228186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61415" y="2266889"/>
            <a:ext cx="249567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84066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41357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98650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942966" y="2844921"/>
            <a:ext cx="1657293" cy="1657293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600259" y="2844921"/>
            <a:ext cx="1657293" cy="1657293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303718" y="2266889"/>
            <a:ext cx="250375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84118" y="2266889"/>
            <a:ext cx="378933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69480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226773" y="316080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40429" y="5140221"/>
            <a:ext cx="8254917" cy="109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(1x1) + (0x2) + (1x4) + (0x8) + (1x16)</a:t>
            </a:r>
          </a:p>
          <a:p>
            <a:pPr algn="ctr">
              <a:lnSpc>
                <a:spcPts val="4364"/>
              </a:lnSpc>
            </a:pPr>
            <a:r>
              <a:rPr lang="en-US" sz="3117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= 21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20734" y="850346"/>
            <a:ext cx="4969570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Multiply the digit value by the place value.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914844" y="3002372"/>
            <a:ext cx="1657293" cy="1657293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572136" y="3002372"/>
            <a:ext cx="1657293" cy="1657293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29428" y="3002372"/>
            <a:ext cx="1657293" cy="1657293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994560" y="2424337"/>
            <a:ext cx="127029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88661" y="2424337"/>
            <a:ext cx="228186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18708" y="2424337"/>
            <a:ext cx="249567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41357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98650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55943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600259" y="3002372"/>
            <a:ext cx="1657293" cy="1657293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257550" y="3002372"/>
            <a:ext cx="1657293" cy="1657293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961009" y="2424337"/>
            <a:ext cx="250375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41410" y="2424338"/>
            <a:ext cx="378933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26773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84066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285673" y="3002372"/>
            <a:ext cx="1657293" cy="1657293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942966" y="3002372"/>
            <a:ext cx="1657293" cy="1657293"/>
            <a:chOff x="0" y="0"/>
            <a:chExt cx="1913890" cy="1913890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2540686" y="2424338"/>
            <a:ext cx="461853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65557" y="2424338"/>
            <a:ext cx="501470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12188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569480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binary to denary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433932" y="838199"/>
            <a:ext cx="6195654" cy="4979397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00"/>
                </a:lnSpc>
              </a:pPr>
              <a:endParaRPr sz="8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8937441" y="6002672"/>
            <a:ext cx="3316251" cy="783077"/>
            <a:chOff x="1" y="0"/>
            <a:chExt cx="6632503" cy="1566154"/>
          </a:xfrm>
        </p:grpSpPr>
        <p:sp>
          <p:nvSpPr>
            <p:cNvPr id="3" name="AutoShape 3"/>
            <p:cNvSpPr/>
            <p:nvPr/>
          </p:nvSpPr>
          <p:spPr>
            <a:xfrm rot="10800000">
              <a:off x="783079" y="0"/>
              <a:ext cx="5849425" cy="1566154"/>
            </a:xfrm>
            <a:prstGeom prst="rect">
              <a:avLst/>
            </a:pr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" name="Freeform 4"/>
            <p:cNvSpPr/>
            <p:nvPr/>
          </p:nvSpPr>
          <p:spPr>
            <a:xfrm rot="10800000">
              <a:off x="1" y="0"/>
              <a:ext cx="1566153" cy="1566154"/>
            </a:xfrm>
            <a:custGeom>
              <a:avLst/>
              <a:gdLst/>
              <a:ahLst/>
              <a:cxnLst/>
              <a:rect l="l" t="t" r="r" b="b"/>
              <a:pathLst>
                <a:path w="1566154" h="1566154">
                  <a:moveTo>
                    <a:pt x="0" y="0"/>
                  </a:moveTo>
                  <a:lnTo>
                    <a:pt x="1566154" y="0"/>
                  </a:lnTo>
                  <a:lnTo>
                    <a:pt x="1566154" y="1566154"/>
                  </a:lnTo>
                  <a:lnTo>
                    <a:pt x="0" y="156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5802" y="1"/>
            <a:ext cx="3960037" cy="6858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75810" y="1181377"/>
            <a:ext cx="990010" cy="990010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685802" y="1190775"/>
            <a:ext cx="990010" cy="990010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5" name="Freeform 15"/>
          <p:cNvSpPr/>
          <p:nvPr/>
        </p:nvSpPr>
        <p:spPr>
          <a:xfrm>
            <a:off x="5824191" y="1246592"/>
            <a:ext cx="1087991" cy="924793"/>
          </a:xfrm>
          <a:custGeom>
            <a:avLst/>
            <a:gdLst/>
            <a:ahLst/>
            <a:cxnLst/>
            <a:rect l="l" t="t" r="r" b="b"/>
            <a:pathLst>
              <a:path w="1631987" h="1387189">
                <a:moveTo>
                  <a:pt x="0" y="0"/>
                </a:moveTo>
                <a:lnTo>
                  <a:pt x="1631986" y="0"/>
                </a:lnTo>
                <a:lnTo>
                  <a:pt x="1631986" y="1387189"/>
                </a:lnTo>
                <a:lnTo>
                  <a:pt x="0" y="1387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6" name="Freeform 16"/>
          <p:cNvSpPr/>
          <p:nvPr/>
        </p:nvSpPr>
        <p:spPr>
          <a:xfrm>
            <a:off x="8528378" y="1255294"/>
            <a:ext cx="1306881" cy="1074018"/>
          </a:xfrm>
          <a:custGeom>
            <a:avLst/>
            <a:gdLst/>
            <a:ahLst/>
            <a:cxnLst/>
            <a:rect l="l" t="t" r="r" b="b"/>
            <a:pathLst>
              <a:path w="1960321" h="1611027">
                <a:moveTo>
                  <a:pt x="0" y="0"/>
                </a:moveTo>
                <a:lnTo>
                  <a:pt x="1960321" y="0"/>
                </a:lnTo>
                <a:lnTo>
                  <a:pt x="1960321" y="1611027"/>
                </a:lnTo>
                <a:lnTo>
                  <a:pt x="0" y="16110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7" name="Freeform 17"/>
          <p:cNvSpPr/>
          <p:nvPr/>
        </p:nvSpPr>
        <p:spPr>
          <a:xfrm>
            <a:off x="7132680" y="1181378"/>
            <a:ext cx="1175201" cy="1175201"/>
          </a:xfrm>
          <a:custGeom>
            <a:avLst/>
            <a:gdLst/>
            <a:ahLst/>
            <a:cxnLst/>
            <a:rect l="l" t="t" r="r" b="b"/>
            <a:pathLst>
              <a:path w="1762801" h="1762801">
                <a:moveTo>
                  <a:pt x="0" y="0"/>
                </a:moveTo>
                <a:lnTo>
                  <a:pt x="1762801" y="0"/>
                </a:lnTo>
                <a:lnTo>
                  <a:pt x="1762801" y="1762801"/>
                </a:lnTo>
                <a:lnTo>
                  <a:pt x="0" y="1762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8" name="Freeform 18"/>
          <p:cNvSpPr/>
          <p:nvPr/>
        </p:nvSpPr>
        <p:spPr>
          <a:xfrm>
            <a:off x="9964466" y="1457010"/>
            <a:ext cx="1477088" cy="723773"/>
          </a:xfrm>
          <a:custGeom>
            <a:avLst/>
            <a:gdLst/>
            <a:ahLst/>
            <a:cxnLst/>
            <a:rect l="l" t="t" r="r" b="b"/>
            <a:pathLst>
              <a:path w="2215632" h="1085660">
                <a:moveTo>
                  <a:pt x="0" y="0"/>
                </a:moveTo>
                <a:lnTo>
                  <a:pt x="2215632" y="0"/>
                </a:lnTo>
                <a:lnTo>
                  <a:pt x="2215632" y="1085660"/>
                </a:lnTo>
                <a:lnTo>
                  <a:pt x="0" y="10856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9" name="Freeform 19"/>
          <p:cNvSpPr/>
          <p:nvPr/>
        </p:nvSpPr>
        <p:spPr>
          <a:xfrm>
            <a:off x="9444258" y="2255048"/>
            <a:ext cx="843114" cy="1593514"/>
          </a:xfrm>
          <a:custGeom>
            <a:avLst/>
            <a:gdLst/>
            <a:ahLst/>
            <a:cxnLst/>
            <a:rect l="l" t="t" r="r" b="b"/>
            <a:pathLst>
              <a:path w="1264670" h="2390270">
                <a:moveTo>
                  <a:pt x="0" y="0"/>
                </a:moveTo>
                <a:lnTo>
                  <a:pt x="1264670" y="0"/>
                </a:lnTo>
                <a:lnTo>
                  <a:pt x="1264670" y="2390270"/>
                </a:lnTo>
                <a:lnTo>
                  <a:pt x="0" y="23902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0" name="Freeform 20"/>
          <p:cNvSpPr/>
          <p:nvPr/>
        </p:nvSpPr>
        <p:spPr>
          <a:xfrm flipH="1">
            <a:off x="6573138" y="2329313"/>
            <a:ext cx="843114" cy="1593514"/>
          </a:xfrm>
          <a:custGeom>
            <a:avLst/>
            <a:gdLst/>
            <a:ahLst/>
            <a:cxnLst/>
            <a:rect l="l" t="t" r="r" b="b"/>
            <a:pathLst>
              <a:path w="1264670" h="2390270">
                <a:moveTo>
                  <a:pt x="1264670" y="0"/>
                </a:moveTo>
                <a:lnTo>
                  <a:pt x="0" y="0"/>
                </a:lnTo>
                <a:lnTo>
                  <a:pt x="0" y="2390270"/>
                </a:lnTo>
                <a:lnTo>
                  <a:pt x="1264670" y="2390270"/>
                </a:lnTo>
                <a:lnTo>
                  <a:pt x="126467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1" name="Freeform 21"/>
          <p:cNvSpPr/>
          <p:nvPr/>
        </p:nvSpPr>
        <p:spPr>
          <a:xfrm flipH="1">
            <a:off x="7485461" y="2484660"/>
            <a:ext cx="600142" cy="1134290"/>
          </a:xfrm>
          <a:custGeom>
            <a:avLst/>
            <a:gdLst/>
            <a:ahLst/>
            <a:cxnLst/>
            <a:rect l="l" t="t" r="r" b="b"/>
            <a:pathLst>
              <a:path w="900213" h="1701434">
                <a:moveTo>
                  <a:pt x="900213" y="0"/>
                </a:moveTo>
                <a:lnTo>
                  <a:pt x="0" y="0"/>
                </a:lnTo>
                <a:lnTo>
                  <a:pt x="0" y="1701434"/>
                </a:lnTo>
                <a:lnTo>
                  <a:pt x="900213" y="1701434"/>
                </a:lnTo>
                <a:lnTo>
                  <a:pt x="90021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2" name="Freeform 22"/>
          <p:cNvSpPr/>
          <p:nvPr/>
        </p:nvSpPr>
        <p:spPr>
          <a:xfrm>
            <a:off x="8774266" y="2474201"/>
            <a:ext cx="600142" cy="1134290"/>
          </a:xfrm>
          <a:custGeom>
            <a:avLst/>
            <a:gdLst/>
            <a:ahLst/>
            <a:cxnLst/>
            <a:rect l="l" t="t" r="r" b="b"/>
            <a:pathLst>
              <a:path w="900213" h="1701434">
                <a:moveTo>
                  <a:pt x="0" y="0"/>
                </a:moveTo>
                <a:lnTo>
                  <a:pt x="900214" y="0"/>
                </a:lnTo>
                <a:lnTo>
                  <a:pt x="900214" y="1701435"/>
                </a:lnTo>
                <a:lnTo>
                  <a:pt x="0" y="17014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3" name="TextBox 23"/>
          <p:cNvSpPr txBox="1"/>
          <p:nvPr/>
        </p:nvSpPr>
        <p:spPr>
          <a:xfrm>
            <a:off x="762413" y="2478310"/>
            <a:ext cx="4594907" cy="200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27"/>
              </a:lnSpc>
              <a:spcBef>
                <a:spcPct val="0"/>
              </a:spcBef>
            </a:pPr>
            <a:r>
              <a:rPr lang="en-US" sz="4667" b="1" spc="-141">
                <a:solidFill>
                  <a:srgbClr val="3F4042"/>
                </a:solidFill>
                <a:latin typeface="Poppins Bold"/>
                <a:ea typeface="Poppins Bold"/>
                <a:cs typeface="Poppins Bold"/>
                <a:sym typeface="Poppins Bold"/>
              </a:rPr>
              <a:t>UnderstandingData Representation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97374" y="6252605"/>
            <a:ext cx="2832210" cy="26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600" b="1" spc="-16" dirty="0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 LEVEL COMPUTER SCIENCE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62412" y="1566810"/>
            <a:ext cx="836786" cy="21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17"/>
              </a:lnSpc>
              <a:spcBef>
                <a:spcPct val="0"/>
              </a:spcBef>
            </a:pPr>
            <a:r>
              <a:rPr lang="en-US" sz="1533" b="1" spc="-45">
                <a:solidFill>
                  <a:srgbClr val="FAFAFA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35176" y="1441263"/>
            <a:ext cx="271277" cy="449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3133" b="1" spc="-93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76538" y="3898350"/>
            <a:ext cx="4291877" cy="128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2"/>
              </a:lnSpc>
            </a:pPr>
            <a:r>
              <a:rPr lang="en-US" sz="4502" b="1" spc="-135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10110101010011</a:t>
            </a:r>
          </a:p>
          <a:p>
            <a:pPr algn="ctr">
              <a:lnSpc>
                <a:spcPts val="5042"/>
              </a:lnSpc>
              <a:spcBef>
                <a:spcPct val="0"/>
              </a:spcBef>
            </a:pPr>
            <a:r>
              <a:rPr lang="en-US" sz="4502" b="1" spc="-135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20734" y="850346"/>
            <a:ext cx="4969570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Multiply the digit value by the place value.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914844" y="3002372"/>
            <a:ext cx="1657293" cy="1657293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572136" y="3002372"/>
            <a:ext cx="1657293" cy="1657293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29428" y="3002372"/>
            <a:ext cx="1657293" cy="1657293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994560" y="2424337"/>
            <a:ext cx="127029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88661" y="2424337"/>
            <a:ext cx="228186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18708" y="2424337"/>
            <a:ext cx="249567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41357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198650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55943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600259" y="3002372"/>
            <a:ext cx="1657293" cy="1657293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257550" y="3002372"/>
            <a:ext cx="1657293" cy="1657293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961009" y="2424337"/>
            <a:ext cx="250375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41410" y="2424338"/>
            <a:ext cx="378933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26773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884066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93274" y="5148613"/>
            <a:ext cx="8254917" cy="109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 + 2 + 8 + 32 + 64</a:t>
            </a:r>
          </a:p>
          <a:p>
            <a:pPr algn="ctr">
              <a:lnSpc>
                <a:spcPts val="4364"/>
              </a:lnSpc>
            </a:pPr>
            <a:r>
              <a:rPr lang="en-US" sz="3117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= 107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285673" y="3002372"/>
            <a:ext cx="1657293" cy="1657293"/>
            <a:chOff x="0" y="0"/>
            <a:chExt cx="1913890" cy="191389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942966" y="3002372"/>
            <a:ext cx="1657293" cy="1657293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2540686" y="2424338"/>
            <a:ext cx="461853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65557" y="2424338"/>
            <a:ext cx="501470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12188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569480" y="3318254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binary to denary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1114364" y="2331132"/>
            <a:ext cx="9943667" cy="4350278"/>
            <a:chOff x="0" y="0"/>
            <a:chExt cx="812800" cy="3555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55594"/>
            </a:xfrm>
            <a:custGeom>
              <a:avLst/>
              <a:gdLst/>
              <a:ahLst/>
              <a:cxnLst/>
              <a:rect l="l" t="t" r="r" b="b"/>
              <a:pathLst>
                <a:path w="812800" h="355594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228594"/>
                  </a:lnTo>
                  <a:cubicBezTo>
                    <a:pt x="812800" y="298734"/>
                    <a:pt x="755940" y="355594"/>
                    <a:pt x="685800" y="355594"/>
                  </a:cubicBezTo>
                  <a:lnTo>
                    <a:pt x="127000" y="355594"/>
                  </a:lnTo>
                  <a:cubicBezTo>
                    <a:pt x="93318" y="355594"/>
                    <a:pt x="61015" y="342213"/>
                    <a:pt x="37197" y="318396"/>
                  </a:cubicBezTo>
                  <a:cubicBezTo>
                    <a:pt x="13380" y="294579"/>
                    <a:pt x="0" y="262276"/>
                    <a:pt x="0" y="228594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576791" y="3227865"/>
            <a:ext cx="1309610" cy="541922"/>
            <a:chOff x="0" y="0"/>
            <a:chExt cx="1564688" cy="647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86401" y="3227865"/>
            <a:ext cx="1309610" cy="541922"/>
            <a:chOff x="0" y="0"/>
            <a:chExt cx="1564688" cy="6474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96011" y="3227865"/>
            <a:ext cx="892075" cy="541922"/>
            <a:chOff x="0" y="0"/>
            <a:chExt cx="1065829" cy="6474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84716" y="3227865"/>
            <a:ext cx="892075" cy="541922"/>
            <a:chOff x="0" y="0"/>
            <a:chExt cx="1065829" cy="6474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576791" y="3769788"/>
            <a:ext cx="1309610" cy="541922"/>
            <a:chOff x="0" y="0"/>
            <a:chExt cx="1564688" cy="6474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886401" y="3769788"/>
            <a:ext cx="1309610" cy="541922"/>
            <a:chOff x="0" y="0"/>
            <a:chExt cx="1564688" cy="64747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196011" y="3769788"/>
            <a:ext cx="892075" cy="541922"/>
            <a:chOff x="0" y="0"/>
            <a:chExt cx="1065829" cy="6474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84716" y="3769788"/>
            <a:ext cx="892075" cy="541922"/>
            <a:chOff x="0" y="0"/>
            <a:chExt cx="1065829" cy="6474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576791" y="4311708"/>
            <a:ext cx="1309610" cy="541922"/>
            <a:chOff x="0" y="0"/>
            <a:chExt cx="1564688" cy="6474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6401" y="4311708"/>
            <a:ext cx="1309610" cy="541922"/>
            <a:chOff x="0" y="0"/>
            <a:chExt cx="1564688" cy="64747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196011" y="4311708"/>
            <a:ext cx="892075" cy="541922"/>
            <a:chOff x="0" y="0"/>
            <a:chExt cx="1065829" cy="64747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684716" y="4311708"/>
            <a:ext cx="892075" cy="541922"/>
            <a:chOff x="0" y="0"/>
            <a:chExt cx="1065829" cy="64747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056176" y="3052807"/>
            <a:ext cx="350837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83858" y="3611653"/>
            <a:ext cx="29378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077460" y="3611652"/>
            <a:ext cx="308273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32284" y="3610724"/>
            <a:ext cx="203002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3576791" y="4814489"/>
            <a:ext cx="1309610" cy="541922"/>
            <a:chOff x="0" y="0"/>
            <a:chExt cx="1564688" cy="64747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886401" y="4814489"/>
            <a:ext cx="1309610" cy="541922"/>
            <a:chOff x="0" y="0"/>
            <a:chExt cx="1564688" cy="64747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196011" y="4814489"/>
            <a:ext cx="892075" cy="541922"/>
            <a:chOff x="0" y="0"/>
            <a:chExt cx="1065829" cy="64747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684716" y="4814489"/>
            <a:ext cx="892075" cy="541922"/>
            <a:chOff x="0" y="0"/>
            <a:chExt cx="1065829" cy="64747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7" name="Group 47"/>
          <p:cNvGrpSpPr/>
          <p:nvPr/>
        </p:nvGrpSpPr>
        <p:grpSpPr>
          <a:xfrm rot="-5400000">
            <a:off x="6627483" y="4302325"/>
            <a:ext cx="1535760" cy="470687"/>
            <a:chOff x="0" y="0"/>
            <a:chExt cx="1657503" cy="508000"/>
          </a:xfrm>
        </p:grpSpPr>
        <p:sp>
          <p:nvSpPr>
            <p:cNvPr id="48" name="Freeform 48"/>
            <p:cNvSpPr/>
            <p:nvPr/>
          </p:nvSpPr>
          <p:spPr>
            <a:xfrm>
              <a:off x="0" y="215900"/>
              <a:ext cx="1361593" cy="76200"/>
            </a:xfrm>
            <a:custGeom>
              <a:avLst/>
              <a:gdLst/>
              <a:ahLst/>
              <a:cxnLst/>
              <a:rect l="l" t="t" r="r" b="b"/>
              <a:pathLst>
                <a:path w="1361593" h="76200">
                  <a:moveTo>
                    <a:pt x="0" y="0"/>
                  </a:moveTo>
                  <a:lnTo>
                    <a:pt x="1361593" y="0"/>
                  </a:lnTo>
                  <a:lnTo>
                    <a:pt x="136159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28285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6167889" y="903707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dividing the denary number by 2. Obtain the remainder. Construct the answer. 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denary to binary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985033" y="3886565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985033" y="4403572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985033" y="4906354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702642" y="3949613"/>
            <a:ext cx="2954563" cy="6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Read the remainder </a:t>
            </a:r>
          </a:p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from bottom to top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618719" y="5892919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= 101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608916" y="2472725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= 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1114364" y="2331132"/>
            <a:ext cx="9943667" cy="4350278"/>
            <a:chOff x="0" y="0"/>
            <a:chExt cx="812800" cy="3555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55594"/>
            </a:xfrm>
            <a:custGeom>
              <a:avLst/>
              <a:gdLst/>
              <a:ahLst/>
              <a:cxnLst/>
              <a:rect l="l" t="t" r="r" b="b"/>
              <a:pathLst>
                <a:path w="812800" h="355594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228594"/>
                  </a:lnTo>
                  <a:cubicBezTo>
                    <a:pt x="812800" y="298734"/>
                    <a:pt x="755940" y="355594"/>
                    <a:pt x="685800" y="355594"/>
                  </a:cubicBezTo>
                  <a:lnTo>
                    <a:pt x="127000" y="355594"/>
                  </a:lnTo>
                  <a:cubicBezTo>
                    <a:pt x="93318" y="355594"/>
                    <a:pt x="61015" y="342213"/>
                    <a:pt x="37197" y="318396"/>
                  </a:cubicBezTo>
                  <a:cubicBezTo>
                    <a:pt x="13380" y="294579"/>
                    <a:pt x="0" y="262276"/>
                    <a:pt x="0" y="228594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576791" y="3227865"/>
            <a:ext cx="1309610" cy="541922"/>
            <a:chOff x="0" y="0"/>
            <a:chExt cx="1564688" cy="647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86401" y="3227865"/>
            <a:ext cx="1309610" cy="541922"/>
            <a:chOff x="0" y="0"/>
            <a:chExt cx="1564688" cy="6474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96011" y="3227865"/>
            <a:ext cx="892075" cy="541922"/>
            <a:chOff x="0" y="0"/>
            <a:chExt cx="1065829" cy="6474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84716" y="3227865"/>
            <a:ext cx="892075" cy="541922"/>
            <a:chOff x="0" y="0"/>
            <a:chExt cx="1065829" cy="6474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576791" y="3769788"/>
            <a:ext cx="1309610" cy="541922"/>
            <a:chOff x="0" y="0"/>
            <a:chExt cx="1564688" cy="6474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886401" y="3769788"/>
            <a:ext cx="1309610" cy="541922"/>
            <a:chOff x="0" y="0"/>
            <a:chExt cx="1564688" cy="64747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196011" y="3769788"/>
            <a:ext cx="892075" cy="541922"/>
            <a:chOff x="0" y="0"/>
            <a:chExt cx="1065829" cy="6474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84716" y="3769788"/>
            <a:ext cx="892075" cy="541922"/>
            <a:chOff x="0" y="0"/>
            <a:chExt cx="1065829" cy="6474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576791" y="4311708"/>
            <a:ext cx="1309610" cy="541922"/>
            <a:chOff x="0" y="0"/>
            <a:chExt cx="1564688" cy="6474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6401" y="4311708"/>
            <a:ext cx="1309610" cy="541922"/>
            <a:chOff x="0" y="0"/>
            <a:chExt cx="1564688" cy="64747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196011" y="4311708"/>
            <a:ext cx="892075" cy="541922"/>
            <a:chOff x="0" y="0"/>
            <a:chExt cx="1065829" cy="64747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684716" y="4311708"/>
            <a:ext cx="892075" cy="541922"/>
            <a:chOff x="0" y="0"/>
            <a:chExt cx="1065829" cy="64747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056176" y="3052807"/>
            <a:ext cx="350837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83858" y="3611653"/>
            <a:ext cx="29378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83858" y="4153574"/>
            <a:ext cx="29378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77460" y="3611652"/>
            <a:ext cx="308273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26594" y="4153574"/>
            <a:ext cx="19347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532284" y="3610724"/>
            <a:ext cx="203002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474369" y="4178502"/>
            <a:ext cx="335359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0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576791" y="4814489"/>
            <a:ext cx="1309610" cy="541922"/>
            <a:chOff x="0" y="0"/>
            <a:chExt cx="1564688" cy="64747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886401" y="4814489"/>
            <a:ext cx="1309610" cy="541922"/>
            <a:chOff x="0" y="0"/>
            <a:chExt cx="1564688" cy="64747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196011" y="4814489"/>
            <a:ext cx="892075" cy="541922"/>
            <a:chOff x="0" y="0"/>
            <a:chExt cx="1065829" cy="64747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684716" y="4814489"/>
            <a:ext cx="892075" cy="541922"/>
            <a:chOff x="0" y="0"/>
            <a:chExt cx="1065829" cy="64747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0" name="Group 50"/>
          <p:cNvGrpSpPr/>
          <p:nvPr/>
        </p:nvGrpSpPr>
        <p:grpSpPr>
          <a:xfrm rot="-5400000">
            <a:off x="6627483" y="4302325"/>
            <a:ext cx="1535760" cy="470687"/>
            <a:chOff x="0" y="0"/>
            <a:chExt cx="1657503" cy="508000"/>
          </a:xfrm>
        </p:grpSpPr>
        <p:sp>
          <p:nvSpPr>
            <p:cNvPr id="51" name="Freeform 51"/>
            <p:cNvSpPr/>
            <p:nvPr/>
          </p:nvSpPr>
          <p:spPr>
            <a:xfrm>
              <a:off x="0" y="215900"/>
              <a:ext cx="1361593" cy="76200"/>
            </a:xfrm>
            <a:custGeom>
              <a:avLst/>
              <a:gdLst/>
              <a:ahLst/>
              <a:cxnLst/>
              <a:rect l="l" t="t" r="r" b="b"/>
              <a:pathLst>
                <a:path w="1361593" h="76200">
                  <a:moveTo>
                    <a:pt x="0" y="0"/>
                  </a:moveTo>
                  <a:lnTo>
                    <a:pt x="1361593" y="0"/>
                  </a:lnTo>
                  <a:lnTo>
                    <a:pt x="136159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28285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6167889" y="903707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dividing the denary number by 2. Obtain the remainder. Construct the answer. 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denary to binary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85033" y="3886565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85033" y="4403572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985033" y="4906354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7702642" y="3949613"/>
            <a:ext cx="2954563" cy="6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Read the remainder </a:t>
            </a:r>
          </a:p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from bottom to top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618719" y="5892919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= 101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608916" y="2472725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= 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1114364" y="2331132"/>
            <a:ext cx="9943667" cy="4350278"/>
            <a:chOff x="0" y="0"/>
            <a:chExt cx="812800" cy="3555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55594"/>
            </a:xfrm>
            <a:custGeom>
              <a:avLst/>
              <a:gdLst/>
              <a:ahLst/>
              <a:cxnLst/>
              <a:rect l="l" t="t" r="r" b="b"/>
              <a:pathLst>
                <a:path w="812800" h="355594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228594"/>
                  </a:lnTo>
                  <a:cubicBezTo>
                    <a:pt x="812800" y="298734"/>
                    <a:pt x="755940" y="355594"/>
                    <a:pt x="685800" y="355594"/>
                  </a:cubicBezTo>
                  <a:lnTo>
                    <a:pt x="127000" y="355594"/>
                  </a:lnTo>
                  <a:cubicBezTo>
                    <a:pt x="93318" y="355594"/>
                    <a:pt x="61015" y="342213"/>
                    <a:pt x="37197" y="318396"/>
                  </a:cubicBezTo>
                  <a:cubicBezTo>
                    <a:pt x="13380" y="294579"/>
                    <a:pt x="0" y="262276"/>
                    <a:pt x="0" y="228594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576791" y="3227865"/>
            <a:ext cx="1309610" cy="541922"/>
            <a:chOff x="0" y="0"/>
            <a:chExt cx="1564688" cy="647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886401" y="3227865"/>
            <a:ext cx="1309610" cy="541922"/>
            <a:chOff x="0" y="0"/>
            <a:chExt cx="1564688" cy="6474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96011" y="3227865"/>
            <a:ext cx="892075" cy="541922"/>
            <a:chOff x="0" y="0"/>
            <a:chExt cx="1065829" cy="6474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84716" y="3227865"/>
            <a:ext cx="892075" cy="541922"/>
            <a:chOff x="0" y="0"/>
            <a:chExt cx="1065829" cy="6474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576791" y="3769788"/>
            <a:ext cx="1309610" cy="541922"/>
            <a:chOff x="0" y="0"/>
            <a:chExt cx="1564688" cy="6474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886401" y="3769788"/>
            <a:ext cx="1309610" cy="541922"/>
            <a:chOff x="0" y="0"/>
            <a:chExt cx="1564688" cy="64747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196011" y="3769788"/>
            <a:ext cx="892075" cy="541922"/>
            <a:chOff x="0" y="0"/>
            <a:chExt cx="1065829" cy="6474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84716" y="3769788"/>
            <a:ext cx="892075" cy="541922"/>
            <a:chOff x="0" y="0"/>
            <a:chExt cx="1065829" cy="6474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576791" y="4311708"/>
            <a:ext cx="1309610" cy="541922"/>
            <a:chOff x="0" y="0"/>
            <a:chExt cx="1564688" cy="6474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6401" y="4311708"/>
            <a:ext cx="1309610" cy="541922"/>
            <a:chOff x="0" y="0"/>
            <a:chExt cx="1564688" cy="64747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196011" y="4311708"/>
            <a:ext cx="892075" cy="541922"/>
            <a:chOff x="0" y="0"/>
            <a:chExt cx="1065829" cy="64747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684716" y="4311708"/>
            <a:ext cx="892075" cy="541922"/>
            <a:chOff x="0" y="0"/>
            <a:chExt cx="1065829" cy="64747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056176" y="3052807"/>
            <a:ext cx="350837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83858" y="3611653"/>
            <a:ext cx="29378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83858" y="4153574"/>
            <a:ext cx="29378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077460" y="3611652"/>
            <a:ext cx="308273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26594" y="4153574"/>
            <a:ext cx="19347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532284" y="3610724"/>
            <a:ext cx="203002" cy="730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8"/>
              </a:lnSpc>
            </a:pPr>
            <a:r>
              <a:rPr lang="en-US" sz="427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474369" y="4178502"/>
            <a:ext cx="335359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0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576791" y="4814489"/>
            <a:ext cx="1309610" cy="541922"/>
            <a:chOff x="0" y="0"/>
            <a:chExt cx="1564688" cy="64747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886401" y="4814489"/>
            <a:ext cx="1309610" cy="541922"/>
            <a:chOff x="0" y="0"/>
            <a:chExt cx="1564688" cy="64747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196011" y="4814489"/>
            <a:ext cx="892075" cy="541922"/>
            <a:chOff x="0" y="0"/>
            <a:chExt cx="1065829" cy="64747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684716" y="4814489"/>
            <a:ext cx="892075" cy="541922"/>
            <a:chOff x="0" y="0"/>
            <a:chExt cx="1065829" cy="64747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0" name="Group 50"/>
          <p:cNvGrpSpPr/>
          <p:nvPr/>
        </p:nvGrpSpPr>
        <p:grpSpPr>
          <a:xfrm rot="-5400000">
            <a:off x="6627483" y="4302325"/>
            <a:ext cx="1535760" cy="470687"/>
            <a:chOff x="0" y="0"/>
            <a:chExt cx="1657503" cy="508000"/>
          </a:xfrm>
        </p:grpSpPr>
        <p:sp>
          <p:nvSpPr>
            <p:cNvPr id="51" name="Freeform 51"/>
            <p:cNvSpPr/>
            <p:nvPr/>
          </p:nvSpPr>
          <p:spPr>
            <a:xfrm>
              <a:off x="0" y="215900"/>
              <a:ext cx="1361593" cy="76200"/>
            </a:xfrm>
            <a:custGeom>
              <a:avLst/>
              <a:gdLst/>
              <a:ahLst/>
              <a:cxnLst/>
              <a:rect l="l" t="t" r="r" b="b"/>
              <a:pathLst>
                <a:path w="1361593" h="76200">
                  <a:moveTo>
                    <a:pt x="0" y="0"/>
                  </a:moveTo>
                  <a:lnTo>
                    <a:pt x="1361593" y="0"/>
                  </a:lnTo>
                  <a:lnTo>
                    <a:pt x="1361593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282853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6167889" y="903707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dividing the denary number by 2. Obtain the remainder. Construct the answer. 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denary to binary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85033" y="3886565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85033" y="4403572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983858" y="4656355"/>
            <a:ext cx="29378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055653" y="4656355"/>
            <a:ext cx="335359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85033" y="4906354"/>
            <a:ext cx="1112341" cy="268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57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remainder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545310" y="4681283"/>
            <a:ext cx="193477" cy="69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7"/>
              </a:lnSpc>
            </a:pPr>
            <a:r>
              <a:rPr lang="en-US" sz="4048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702642" y="3949613"/>
            <a:ext cx="2954563" cy="6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Read the remainder </a:t>
            </a:r>
          </a:p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from bottom to top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618719" y="5892919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= 101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608916" y="2472725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= 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7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dividing the denary number by 2. Obtain the remainder. Construct the answer.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denary to binary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4364" y="2331132"/>
            <a:ext cx="9943667" cy="4350278"/>
            <a:chOff x="0" y="0"/>
            <a:chExt cx="812800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355594"/>
            </a:xfrm>
            <a:custGeom>
              <a:avLst/>
              <a:gdLst/>
              <a:ahLst/>
              <a:cxnLst/>
              <a:rect l="l" t="t" r="r" b="b"/>
              <a:pathLst>
                <a:path w="812800" h="355594">
                  <a:moveTo>
                    <a:pt x="127168" y="0"/>
                  </a:moveTo>
                  <a:lnTo>
                    <a:pt x="685632" y="0"/>
                  </a:lnTo>
                  <a:cubicBezTo>
                    <a:pt x="719359" y="0"/>
                    <a:pt x="751705" y="13398"/>
                    <a:pt x="775553" y="37247"/>
                  </a:cubicBezTo>
                  <a:cubicBezTo>
                    <a:pt x="799402" y="61095"/>
                    <a:pt x="812800" y="93441"/>
                    <a:pt x="812800" y="127168"/>
                  </a:cubicBezTo>
                  <a:lnTo>
                    <a:pt x="812800" y="228426"/>
                  </a:lnTo>
                  <a:cubicBezTo>
                    <a:pt x="812800" y="262153"/>
                    <a:pt x="799402" y="294499"/>
                    <a:pt x="775553" y="318347"/>
                  </a:cubicBezTo>
                  <a:cubicBezTo>
                    <a:pt x="751705" y="342196"/>
                    <a:pt x="719359" y="355594"/>
                    <a:pt x="685632" y="355594"/>
                  </a:cubicBezTo>
                  <a:lnTo>
                    <a:pt x="127168" y="355594"/>
                  </a:lnTo>
                  <a:cubicBezTo>
                    <a:pt x="93441" y="355594"/>
                    <a:pt x="61095" y="342196"/>
                    <a:pt x="37247" y="318347"/>
                  </a:cubicBezTo>
                  <a:cubicBezTo>
                    <a:pt x="13398" y="294499"/>
                    <a:pt x="0" y="262153"/>
                    <a:pt x="0" y="228426"/>
                  </a:cubicBezTo>
                  <a:lnTo>
                    <a:pt x="0" y="127168"/>
                  </a:lnTo>
                  <a:cubicBezTo>
                    <a:pt x="0" y="93441"/>
                    <a:pt x="13398" y="61095"/>
                    <a:pt x="37247" y="37247"/>
                  </a:cubicBezTo>
                  <a:cubicBezTo>
                    <a:pt x="61095" y="13398"/>
                    <a:pt x="93441" y="0"/>
                    <a:pt x="1271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690607" y="2331130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=39 </a:t>
            </a:r>
          </a:p>
        </p:txBody>
      </p:sp>
      <p:grpSp>
        <p:nvGrpSpPr>
          <p:cNvPr id="14" name="Group 14"/>
          <p:cNvGrpSpPr/>
          <p:nvPr/>
        </p:nvGrpSpPr>
        <p:grpSpPr>
          <a:xfrm rot="-5400000">
            <a:off x="5872830" y="4520989"/>
            <a:ext cx="2656494" cy="470687"/>
            <a:chOff x="0" y="0"/>
            <a:chExt cx="2867080" cy="508000"/>
          </a:xfrm>
        </p:grpSpPr>
        <p:sp>
          <p:nvSpPr>
            <p:cNvPr id="15" name="Freeform 15"/>
            <p:cNvSpPr/>
            <p:nvPr/>
          </p:nvSpPr>
          <p:spPr>
            <a:xfrm>
              <a:off x="0" y="215900"/>
              <a:ext cx="2571170" cy="76200"/>
            </a:xfrm>
            <a:custGeom>
              <a:avLst/>
              <a:gdLst/>
              <a:ahLst/>
              <a:cxnLst/>
              <a:rect l="l" t="t" r="r" b="b"/>
              <a:pathLst>
                <a:path w="2571170" h="76200">
                  <a:moveTo>
                    <a:pt x="0" y="0"/>
                  </a:moveTo>
                  <a:lnTo>
                    <a:pt x="2571170" y="0"/>
                  </a:lnTo>
                  <a:lnTo>
                    <a:pt x="25711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4924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366089" y="4225743"/>
            <a:ext cx="2954563" cy="6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Read the remainder </a:t>
            </a:r>
          </a:p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from bottom to top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3733936" y="2760516"/>
            <a:ext cx="1180634" cy="488551"/>
            <a:chOff x="0" y="0"/>
            <a:chExt cx="1564688" cy="6474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914569" y="2760516"/>
            <a:ext cx="1180634" cy="488551"/>
            <a:chOff x="0" y="0"/>
            <a:chExt cx="1564688" cy="6474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095201" y="2760516"/>
            <a:ext cx="804221" cy="488551"/>
            <a:chOff x="0" y="0"/>
            <a:chExt cx="1065829" cy="6474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929715" y="2760516"/>
            <a:ext cx="804221" cy="488551"/>
            <a:chOff x="0" y="0"/>
            <a:chExt cx="1065829" cy="6474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733936" y="3249067"/>
            <a:ext cx="1180634" cy="488551"/>
            <a:chOff x="0" y="0"/>
            <a:chExt cx="1564688" cy="64747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914569" y="3249067"/>
            <a:ext cx="1180634" cy="488551"/>
            <a:chOff x="0" y="0"/>
            <a:chExt cx="1564688" cy="6474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095201" y="3249067"/>
            <a:ext cx="804221" cy="488551"/>
            <a:chOff x="0" y="0"/>
            <a:chExt cx="1065829" cy="64747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929715" y="3249067"/>
            <a:ext cx="804221" cy="488551"/>
            <a:chOff x="0" y="0"/>
            <a:chExt cx="1065829" cy="6474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733936" y="3737617"/>
            <a:ext cx="1180634" cy="488551"/>
            <a:chOff x="0" y="0"/>
            <a:chExt cx="1564688" cy="64747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914569" y="3737617"/>
            <a:ext cx="1180634" cy="488551"/>
            <a:chOff x="0" y="0"/>
            <a:chExt cx="1564688" cy="64747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095201" y="3737617"/>
            <a:ext cx="804221" cy="488551"/>
            <a:chOff x="0" y="0"/>
            <a:chExt cx="1065829" cy="64747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929715" y="3737617"/>
            <a:ext cx="804221" cy="488551"/>
            <a:chOff x="0" y="0"/>
            <a:chExt cx="1065829" cy="64747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4037802" y="2635266"/>
            <a:ext cx="572901" cy="64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3850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39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196051" y="3151775"/>
            <a:ext cx="271551" cy="611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8"/>
              </a:lnSpc>
            </a:pPr>
            <a:r>
              <a:rPr lang="en-US" sz="3649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037802" y="3139074"/>
            <a:ext cx="572901" cy="64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3850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19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354086" y="3108560"/>
            <a:ext cx="286450" cy="64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3850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3733936" y="4190881"/>
            <a:ext cx="1180634" cy="488551"/>
            <a:chOff x="0" y="0"/>
            <a:chExt cx="1564688" cy="64747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4914569" y="4190881"/>
            <a:ext cx="1180634" cy="488551"/>
            <a:chOff x="0" y="0"/>
            <a:chExt cx="1564688" cy="647474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095201" y="4190881"/>
            <a:ext cx="804221" cy="488551"/>
            <a:chOff x="0" y="0"/>
            <a:chExt cx="1065829" cy="64747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929715" y="4190881"/>
            <a:ext cx="804221" cy="488551"/>
            <a:chOff x="0" y="0"/>
            <a:chExt cx="1065829" cy="64747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5013567" y="3374741"/>
            <a:ext cx="982639" cy="23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2"/>
              </a:lnSpc>
            </a:pPr>
            <a:r>
              <a:rPr lang="en-US" sz="142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013567" y="3840831"/>
            <a:ext cx="982639" cy="23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2"/>
              </a:lnSpc>
            </a:pPr>
            <a:r>
              <a:rPr lang="en-US" sz="142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013567" y="4294096"/>
            <a:ext cx="982639" cy="23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2"/>
              </a:lnSpc>
            </a:pPr>
            <a:r>
              <a:rPr lang="en-US" sz="142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3733936" y="4668411"/>
            <a:ext cx="1180634" cy="488551"/>
            <a:chOff x="0" y="0"/>
            <a:chExt cx="1564688" cy="647474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4914569" y="4668411"/>
            <a:ext cx="1180634" cy="488551"/>
            <a:chOff x="0" y="0"/>
            <a:chExt cx="1564688" cy="647474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6095201" y="4668411"/>
            <a:ext cx="804221" cy="488551"/>
            <a:chOff x="0" y="0"/>
            <a:chExt cx="1065829" cy="64747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2929715" y="4668411"/>
            <a:ext cx="804221" cy="488551"/>
            <a:chOff x="0" y="0"/>
            <a:chExt cx="1065829" cy="647474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5013567" y="4771624"/>
            <a:ext cx="982639" cy="23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2"/>
              </a:lnSpc>
            </a:pPr>
            <a:r>
              <a:rPr lang="en-US" sz="142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3733936" y="5140497"/>
            <a:ext cx="1180634" cy="488551"/>
            <a:chOff x="0" y="0"/>
            <a:chExt cx="1564688" cy="647474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4914569" y="5140497"/>
            <a:ext cx="1180634" cy="488551"/>
            <a:chOff x="0" y="0"/>
            <a:chExt cx="1564688" cy="647474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095201" y="5140497"/>
            <a:ext cx="804221" cy="488551"/>
            <a:chOff x="0" y="0"/>
            <a:chExt cx="1065829" cy="647474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2929715" y="5140497"/>
            <a:ext cx="804221" cy="488551"/>
            <a:chOff x="0" y="0"/>
            <a:chExt cx="1065829" cy="647474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4" name="TextBox 74"/>
          <p:cNvSpPr txBox="1"/>
          <p:nvPr/>
        </p:nvSpPr>
        <p:spPr>
          <a:xfrm>
            <a:off x="5013567" y="5243709"/>
            <a:ext cx="982639" cy="23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2"/>
              </a:lnSpc>
            </a:pPr>
            <a:r>
              <a:rPr lang="en-US" sz="142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3733936" y="5601524"/>
            <a:ext cx="1180634" cy="488551"/>
            <a:chOff x="0" y="0"/>
            <a:chExt cx="1564688" cy="647474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4914569" y="5601524"/>
            <a:ext cx="1180634" cy="488551"/>
            <a:chOff x="0" y="0"/>
            <a:chExt cx="1564688" cy="647474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6095201" y="5601524"/>
            <a:ext cx="804221" cy="488551"/>
            <a:chOff x="0" y="0"/>
            <a:chExt cx="1065829" cy="647474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2929715" y="5601524"/>
            <a:ext cx="804221" cy="488551"/>
            <a:chOff x="0" y="0"/>
            <a:chExt cx="1065829" cy="647474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3" name="TextBox 83"/>
          <p:cNvSpPr txBox="1"/>
          <p:nvPr/>
        </p:nvSpPr>
        <p:spPr>
          <a:xfrm>
            <a:off x="5013567" y="5704737"/>
            <a:ext cx="982639" cy="23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2"/>
              </a:lnSpc>
            </a:pPr>
            <a:r>
              <a:rPr lang="en-US" sz="142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7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dividing the denary number by 2. Obtain the remainder. Construct the answer.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6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denary to binary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4364" y="2331132"/>
            <a:ext cx="9943667" cy="4350278"/>
            <a:chOff x="0" y="0"/>
            <a:chExt cx="812800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355594"/>
            </a:xfrm>
            <a:custGeom>
              <a:avLst/>
              <a:gdLst/>
              <a:ahLst/>
              <a:cxnLst/>
              <a:rect l="l" t="t" r="r" b="b"/>
              <a:pathLst>
                <a:path w="812800" h="355594">
                  <a:moveTo>
                    <a:pt x="127168" y="0"/>
                  </a:moveTo>
                  <a:lnTo>
                    <a:pt x="685632" y="0"/>
                  </a:lnTo>
                  <a:cubicBezTo>
                    <a:pt x="719359" y="0"/>
                    <a:pt x="751705" y="13398"/>
                    <a:pt x="775553" y="37247"/>
                  </a:cubicBezTo>
                  <a:cubicBezTo>
                    <a:pt x="799402" y="61095"/>
                    <a:pt x="812800" y="93441"/>
                    <a:pt x="812800" y="127168"/>
                  </a:cubicBezTo>
                  <a:lnTo>
                    <a:pt x="812800" y="228426"/>
                  </a:lnTo>
                  <a:cubicBezTo>
                    <a:pt x="812800" y="262153"/>
                    <a:pt x="799402" y="294499"/>
                    <a:pt x="775553" y="318347"/>
                  </a:cubicBezTo>
                  <a:cubicBezTo>
                    <a:pt x="751705" y="342196"/>
                    <a:pt x="719359" y="355594"/>
                    <a:pt x="685632" y="355594"/>
                  </a:cubicBezTo>
                  <a:lnTo>
                    <a:pt x="127168" y="355594"/>
                  </a:lnTo>
                  <a:cubicBezTo>
                    <a:pt x="93441" y="355594"/>
                    <a:pt x="61095" y="342196"/>
                    <a:pt x="37247" y="318347"/>
                  </a:cubicBezTo>
                  <a:cubicBezTo>
                    <a:pt x="13398" y="294499"/>
                    <a:pt x="0" y="262153"/>
                    <a:pt x="0" y="228426"/>
                  </a:cubicBezTo>
                  <a:lnTo>
                    <a:pt x="0" y="127168"/>
                  </a:lnTo>
                  <a:cubicBezTo>
                    <a:pt x="0" y="93441"/>
                    <a:pt x="13398" y="61095"/>
                    <a:pt x="37247" y="37247"/>
                  </a:cubicBezTo>
                  <a:cubicBezTo>
                    <a:pt x="61095" y="13398"/>
                    <a:pt x="93441" y="0"/>
                    <a:pt x="1271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690607" y="6201899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= 100111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90607" y="2331130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=39 </a:t>
            </a:r>
          </a:p>
        </p:txBody>
      </p:sp>
      <p:grpSp>
        <p:nvGrpSpPr>
          <p:cNvPr id="15" name="Group 15"/>
          <p:cNvGrpSpPr/>
          <p:nvPr/>
        </p:nvGrpSpPr>
        <p:grpSpPr>
          <a:xfrm rot="-5400000">
            <a:off x="5872830" y="4520989"/>
            <a:ext cx="2656494" cy="470687"/>
            <a:chOff x="0" y="0"/>
            <a:chExt cx="2867080" cy="508000"/>
          </a:xfrm>
        </p:grpSpPr>
        <p:sp>
          <p:nvSpPr>
            <p:cNvPr id="16" name="Freeform 16"/>
            <p:cNvSpPr/>
            <p:nvPr/>
          </p:nvSpPr>
          <p:spPr>
            <a:xfrm>
              <a:off x="0" y="215900"/>
              <a:ext cx="2571170" cy="76200"/>
            </a:xfrm>
            <a:custGeom>
              <a:avLst/>
              <a:gdLst/>
              <a:ahLst/>
              <a:cxnLst/>
              <a:rect l="l" t="t" r="r" b="b"/>
              <a:pathLst>
                <a:path w="2571170" h="76200">
                  <a:moveTo>
                    <a:pt x="0" y="0"/>
                  </a:moveTo>
                  <a:lnTo>
                    <a:pt x="2571170" y="0"/>
                  </a:lnTo>
                  <a:lnTo>
                    <a:pt x="25711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4924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366089" y="4225743"/>
            <a:ext cx="2954563" cy="67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Read the remainder </a:t>
            </a:r>
          </a:p>
          <a:p>
            <a:pPr algn="ctr">
              <a:lnSpc>
                <a:spcPts val="2650"/>
              </a:lnSpc>
            </a:pPr>
            <a:r>
              <a:rPr lang="en-US" sz="1893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from bottom to top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929714" y="2654318"/>
            <a:ext cx="3969707" cy="3477109"/>
            <a:chOff x="0" y="-114300"/>
            <a:chExt cx="7939413" cy="6954219"/>
          </a:xfrm>
        </p:grpSpPr>
        <p:grpSp>
          <p:nvGrpSpPr>
            <p:cNvPr id="20" name="Group 20"/>
            <p:cNvGrpSpPr/>
            <p:nvPr/>
          </p:nvGrpSpPr>
          <p:grpSpPr>
            <a:xfrm>
              <a:off x="1608440" y="98100"/>
              <a:ext cx="2361267" cy="977101"/>
              <a:chOff x="0" y="0"/>
              <a:chExt cx="1564688" cy="64747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969706" y="98100"/>
              <a:ext cx="2361267" cy="977101"/>
              <a:chOff x="0" y="0"/>
              <a:chExt cx="1564688" cy="64747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6330973" y="98100"/>
              <a:ext cx="1608440" cy="977101"/>
              <a:chOff x="0" y="0"/>
              <a:chExt cx="1065829" cy="64747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98100"/>
              <a:ext cx="1608440" cy="977101"/>
              <a:chOff x="0" y="0"/>
              <a:chExt cx="1065829" cy="64747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08440" y="1075201"/>
              <a:ext cx="2361267" cy="977101"/>
              <a:chOff x="0" y="0"/>
              <a:chExt cx="1564688" cy="647474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969706" y="1075201"/>
              <a:ext cx="2361267" cy="977101"/>
              <a:chOff x="0" y="0"/>
              <a:chExt cx="1564688" cy="64747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6330973" y="1075201"/>
              <a:ext cx="1608440" cy="977101"/>
              <a:chOff x="0" y="0"/>
              <a:chExt cx="1065829" cy="64747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0" y="1075201"/>
              <a:ext cx="1608440" cy="977101"/>
              <a:chOff x="0" y="0"/>
              <a:chExt cx="1065829" cy="64747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608440" y="2052302"/>
              <a:ext cx="2361267" cy="977101"/>
              <a:chOff x="0" y="0"/>
              <a:chExt cx="1564688" cy="64747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3969706" y="2052302"/>
              <a:ext cx="2361267" cy="977101"/>
              <a:chOff x="0" y="0"/>
              <a:chExt cx="1564688" cy="64747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6330973" y="2052302"/>
              <a:ext cx="1608440" cy="977101"/>
              <a:chOff x="0" y="0"/>
              <a:chExt cx="1065829" cy="64747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2052302"/>
              <a:ext cx="1608440" cy="977101"/>
              <a:chOff x="0" y="0"/>
              <a:chExt cx="1065829" cy="64747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2216172" y="-114300"/>
              <a:ext cx="1145802" cy="129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88"/>
                </a:lnSpc>
              </a:pPr>
              <a:r>
                <a:rPr lang="en-US" sz="3850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39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32668" y="912362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532668" y="1889466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216172" y="893312"/>
              <a:ext cx="1145802" cy="129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88"/>
                </a:lnSpc>
              </a:pPr>
              <a:r>
                <a:rPr lang="en-US" sz="3850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19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502624" y="1889466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9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848741" y="832286"/>
              <a:ext cx="572900" cy="1293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88"/>
                </a:lnSpc>
              </a:pPr>
              <a:r>
                <a:rPr lang="en-US" sz="3850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6878539" y="1875058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1608440" y="2958831"/>
              <a:ext cx="2361267" cy="977101"/>
              <a:chOff x="0" y="0"/>
              <a:chExt cx="1564688" cy="647474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3969706" y="2958831"/>
              <a:ext cx="2361267" cy="977101"/>
              <a:chOff x="0" y="0"/>
              <a:chExt cx="1564688" cy="647474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6330973" y="2958831"/>
              <a:ext cx="1608440" cy="977101"/>
              <a:chOff x="0" y="0"/>
              <a:chExt cx="1065829" cy="647474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57" name="Group 57"/>
            <p:cNvGrpSpPr/>
            <p:nvPr/>
          </p:nvGrpSpPr>
          <p:grpSpPr>
            <a:xfrm>
              <a:off x="0" y="2958831"/>
              <a:ext cx="1608440" cy="977101"/>
              <a:chOff x="0" y="0"/>
              <a:chExt cx="1065829" cy="647474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4167701" y="1339248"/>
              <a:ext cx="1965276" cy="47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2"/>
                </a:lnSpc>
              </a:pPr>
              <a:r>
                <a:rPr lang="en-US" sz="1423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remainder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167701" y="2271428"/>
              <a:ext cx="1965276" cy="47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2"/>
                </a:lnSpc>
              </a:pPr>
              <a:r>
                <a:rPr lang="en-US" sz="1423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remainder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532668" y="2795994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2502624" y="2795994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4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4167701" y="3177960"/>
              <a:ext cx="1965276" cy="47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2"/>
                </a:lnSpc>
              </a:pPr>
              <a:r>
                <a:rPr lang="en-US" sz="1423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remainder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6878539" y="2781586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1608440" y="3913889"/>
              <a:ext cx="2361267" cy="977101"/>
              <a:chOff x="0" y="0"/>
              <a:chExt cx="1564688" cy="647474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>
              <a:off x="3969706" y="3913889"/>
              <a:ext cx="2361267" cy="977101"/>
              <a:chOff x="0" y="0"/>
              <a:chExt cx="1564688" cy="647474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>
              <a:off x="6330973" y="3913889"/>
              <a:ext cx="1608440" cy="977101"/>
              <a:chOff x="0" y="0"/>
              <a:chExt cx="1065829" cy="64747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0" y="3913889"/>
              <a:ext cx="1608440" cy="977101"/>
              <a:chOff x="0" y="0"/>
              <a:chExt cx="1065829" cy="647474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532668" y="3751053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2502624" y="3751053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4167701" y="4133015"/>
              <a:ext cx="1965276" cy="47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2"/>
                </a:lnSpc>
              </a:pPr>
              <a:r>
                <a:rPr lang="en-US" sz="1423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remainder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6878539" y="3736645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1608440" y="4858059"/>
              <a:ext cx="2361267" cy="977101"/>
              <a:chOff x="0" y="0"/>
              <a:chExt cx="1564688" cy="647474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3969706" y="4858059"/>
              <a:ext cx="2361267" cy="977101"/>
              <a:chOff x="0" y="0"/>
              <a:chExt cx="1564688" cy="64747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6330973" y="4858059"/>
              <a:ext cx="1608440" cy="977101"/>
              <a:chOff x="0" y="0"/>
              <a:chExt cx="1065829" cy="647474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0" y="4858059"/>
              <a:ext cx="1608440" cy="977101"/>
              <a:chOff x="0" y="0"/>
              <a:chExt cx="1065829" cy="647474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5" name="TextBox 85"/>
            <p:cNvSpPr txBox="1"/>
            <p:nvPr/>
          </p:nvSpPr>
          <p:spPr>
            <a:xfrm>
              <a:off x="532668" y="4695223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2502624" y="4695223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4167701" y="5077189"/>
              <a:ext cx="1965276" cy="47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2"/>
                </a:lnSpc>
              </a:pPr>
              <a:r>
                <a:rPr lang="en-US" sz="1423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remainder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6878539" y="4680817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89" name="Group 89"/>
            <p:cNvGrpSpPr/>
            <p:nvPr/>
          </p:nvGrpSpPr>
          <p:grpSpPr>
            <a:xfrm>
              <a:off x="1608440" y="5780114"/>
              <a:ext cx="2361267" cy="977101"/>
              <a:chOff x="0" y="0"/>
              <a:chExt cx="1564688" cy="647474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91" name="Group 91"/>
            <p:cNvGrpSpPr/>
            <p:nvPr/>
          </p:nvGrpSpPr>
          <p:grpSpPr>
            <a:xfrm>
              <a:off x="3969706" y="5780114"/>
              <a:ext cx="2361267" cy="977101"/>
              <a:chOff x="0" y="0"/>
              <a:chExt cx="1564688" cy="647474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156468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56468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564689" y="647474"/>
                    </a:lnTo>
                    <a:lnTo>
                      <a:pt x="1564689" y="0"/>
                    </a:lnTo>
                    <a:lnTo>
                      <a:pt x="0" y="0"/>
                    </a:lnTo>
                    <a:close/>
                    <a:moveTo>
                      <a:pt x="1503728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503728" y="59690"/>
                    </a:lnTo>
                    <a:lnTo>
                      <a:pt x="1503728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6330973" y="5780114"/>
              <a:ext cx="1608440" cy="977101"/>
              <a:chOff x="0" y="0"/>
              <a:chExt cx="1065829" cy="647474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5780114"/>
              <a:ext cx="1608440" cy="977101"/>
              <a:chOff x="0" y="0"/>
              <a:chExt cx="1065829" cy="647474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065829" cy="647474"/>
              </a:xfrm>
              <a:custGeom>
                <a:avLst/>
                <a:gdLst/>
                <a:ahLst/>
                <a:cxnLst/>
                <a:rect l="l" t="t" r="r" b="b"/>
                <a:pathLst>
                  <a:path w="1065829" h="647474">
                    <a:moveTo>
                      <a:pt x="0" y="0"/>
                    </a:moveTo>
                    <a:lnTo>
                      <a:pt x="0" y="647474"/>
                    </a:lnTo>
                    <a:lnTo>
                      <a:pt x="1065829" y="647474"/>
                    </a:lnTo>
                    <a:lnTo>
                      <a:pt x="1065829" y="0"/>
                    </a:lnTo>
                    <a:lnTo>
                      <a:pt x="0" y="0"/>
                    </a:lnTo>
                    <a:close/>
                    <a:moveTo>
                      <a:pt x="1004869" y="586514"/>
                    </a:moveTo>
                    <a:lnTo>
                      <a:pt x="59690" y="586514"/>
                    </a:lnTo>
                    <a:lnTo>
                      <a:pt x="59690" y="59690"/>
                    </a:lnTo>
                    <a:lnTo>
                      <a:pt x="1004869" y="59690"/>
                    </a:lnTo>
                    <a:lnTo>
                      <a:pt x="1004869" y="586514"/>
                    </a:ln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7" name="TextBox 97"/>
            <p:cNvSpPr txBox="1"/>
            <p:nvPr/>
          </p:nvSpPr>
          <p:spPr>
            <a:xfrm>
              <a:off x="532668" y="5617277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2502624" y="5617277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4167701" y="5999239"/>
              <a:ext cx="1965276" cy="47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2"/>
                </a:lnSpc>
              </a:pPr>
              <a:r>
                <a:rPr lang="en-US" sz="1423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remainder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6878539" y="5602871"/>
              <a:ext cx="543104" cy="1222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8"/>
                </a:lnSpc>
              </a:pPr>
              <a:r>
                <a:rPr lang="en-US" sz="3649">
                  <a:solidFill>
                    <a:srgbClr val="019D97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6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up / Create a binary to hexadecimal 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binary to hexadecimal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61503" y="2139761"/>
            <a:ext cx="7112669" cy="4422253"/>
            <a:chOff x="0" y="0"/>
            <a:chExt cx="581393" cy="3614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1393" cy="361477"/>
            </a:xfrm>
            <a:custGeom>
              <a:avLst/>
              <a:gdLst/>
              <a:ahLst/>
              <a:cxnLst/>
              <a:rect l="l" t="t" r="r" b="b"/>
              <a:pathLst>
                <a:path w="581393" h="361477">
                  <a:moveTo>
                    <a:pt x="177783" y="0"/>
                  </a:moveTo>
                  <a:lnTo>
                    <a:pt x="403610" y="0"/>
                  </a:lnTo>
                  <a:cubicBezTo>
                    <a:pt x="450761" y="0"/>
                    <a:pt x="495981" y="18731"/>
                    <a:pt x="529321" y="52072"/>
                  </a:cubicBezTo>
                  <a:cubicBezTo>
                    <a:pt x="562662" y="85412"/>
                    <a:pt x="581393" y="130632"/>
                    <a:pt x="581393" y="177783"/>
                  </a:cubicBezTo>
                  <a:lnTo>
                    <a:pt x="581393" y="183694"/>
                  </a:lnTo>
                  <a:cubicBezTo>
                    <a:pt x="581393" y="281881"/>
                    <a:pt x="501797" y="361477"/>
                    <a:pt x="403610" y="361477"/>
                  </a:cubicBezTo>
                  <a:lnTo>
                    <a:pt x="177783" y="361477"/>
                  </a:lnTo>
                  <a:cubicBezTo>
                    <a:pt x="79596" y="361477"/>
                    <a:pt x="0" y="281881"/>
                    <a:pt x="0" y="183694"/>
                  </a:cubicBezTo>
                  <a:lnTo>
                    <a:pt x="0" y="177783"/>
                  </a:lnTo>
                  <a:cubicBezTo>
                    <a:pt x="0" y="79596"/>
                    <a:pt x="79596" y="0"/>
                    <a:pt x="177783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581393" cy="409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0562" y="1958460"/>
            <a:ext cx="2777050" cy="4722945"/>
            <a:chOff x="0" y="-123825"/>
            <a:chExt cx="5554099" cy="944588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96305"/>
              <a:ext cx="564456" cy="564456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64456" y="396305"/>
              <a:ext cx="564456" cy="564456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128912" y="396305"/>
              <a:ext cx="564456" cy="564456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13386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77840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42298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693369" y="396305"/>
              <a:ext cx="564456" cy="564456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906752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4196100" y="396305"/>
              <a:ext cx="545121" cy="545121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402381" y="50713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2749754" y="69226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54554" y="-123825"/>
              <a:ext cx="948718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Binary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515779" y="-123825"/>
              <a:ext cx="2038320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Hexadecimal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0" y="941425"/>
              <a:ext cx="564456" cy="564456"/>
              <a:chOff x="0" y="0"/>
              <a:chExt cx="1913890" cy="19138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564456" y="941425"/>
              <a:ext cx="564456" cy="564456"/>
              <a:chOff x="0" y="0"/>
              <a:chExt cx="1913890" cy="19138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128912" y="941425"/>
              <a:ext cx="564456" cy="564456"/>
              <a:chOff x="0" y="0"/>
              <a:chExt cx="1913890" cy="19138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13386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77840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42298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693369" y="941425"/>
              <a:ext cx="564456" cy="564456"/>
              <a:chOff x="0" y="0"/>
              <a:chExt cx="1913890" cy="19138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906752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4196100" y="941425"/>
              <a:ext cx="545121" cy="545121"/>
              <a:chOff x="0" y="0"/>
              <a:chExt cx="1913890" cy="19138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4402381" y="105225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7" name="AutoShape 57"/>
            <p:cNvSpPr/>
            <p:nvPr/>
          </p:nvSpPr>
          <p:spPr>
            <a:xfrm>
              <a:off x="2749754" y="123738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0" y="1505882"/>
              <a:ext cx="564456" cy="564456"/>
              <a:chOff x="0" y="0"/>
              <a:chExt cx="1913890" cy="19138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564456" y="1505882"/>
              <a:ext cx="564456" cy="564456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128912" y="1505882"/>
              <a:ext cx="564456" cy="564456"/>
              <a:chOff x="0" y="0"/>
              <a:chExt cx="1913890" cy="19138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13386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77840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342298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1693369" y="1505882"/>
              <a:ext cx="564456" cy="564456"/>
              <a:chOff x="0" y="0"/>
              <a:chExt cx="1913890" cy="191389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1906752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4196100" y="1505882"/>
              <a:ext cx="545121" cy="545121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4402381" y="161671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78" name="AutoShape 78"/>
            <p:cNvSpPr/>
            <p:nvPr/>
          </p:nvSpPr>
          <p:spPr>
            <a:xfrm>
              <a:off x="2749754" y="180184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0" y="2051002"/>
              <a:ext cx="564456" cy="564456"/>
              <a:chOff x="0" y="0"/>
              <a:chExt cx="1913890" cy="191389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564456" y="2051002"/>
              <a:ext cx="564456" cy="564456"/>
              <a:chOff x="0" y="0"/>
              <a:chExt cx="1913890" cy="191389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128912" y="2051002"/>
              <a:ext cx="564456" cy="564456"/>
              <a:chOff x="0" y="0"/>
              <a:chExt cx="1913890" cy="191389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7" name="Freeform 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213386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77840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342298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1693369" y="2051002"/>
              <a:ext cx="564456" cy="564456"/>
              <a:chOff x="0" y="0"/>
              <a:chExt cx="1913890" cy="191389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3" name="Freeform 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1906752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4196100" y="2051002"/>
              <a:ext cx="545121" cy="545121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7" name="Freeform 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4402381" y="216183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</a:t>
              </a:r>
            </a:p>
          </p:txBody>
        </p:sp>
        <p:sp>
          <p:nvSpPr>
            <p:cNvPr id="99" name="AutoShape 99"/>
            <p:cNvSpPr/>
            <p:nvPr/>
          </p:nvSpPr>
          <p:spPr>
            <a:xfrm>
              <a:off x="2749754" y="234696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00" name="Group 100"/>
            <p:cNvGrpSpPr/>
            <p:nvPr/>
          </p:nvGrpSpPr>
          <p:grpSpPr>
            <a:xfrm>
              <a:off x="0" y="2615458"/>
              <a:ext cx="564456" cy="564456"/>
              <a:chOff x="0" y="0"/>
              <a:chExt cx="1913890" cy="191389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564456" y="2615458"/>
              <a:ext cx="564456" cy="564456"/>
              <a:chOff x="0" y="0"/>
              <a:chExt cx="1913890" cy="191389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1128912" y="2615458"/>
              <a:ext cx="564456" cy="564456"/>
              <a:chOff x="0" y="0"/>
              <a:chExt cx="1913890" cy="191389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09" name="TextBox 109"/>
            <p:cNvSpPr txBox="1"/>
            <p:nvPr/>
          </p:nvSpPr>
          <p:spPr>
            <a:xfrm>
              <a:off x="213386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777840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1342298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2" name="Group 112"/>
            <p:cNvGrpSpPr/>
            <p:nvPr/>
          </p:nvGrpSpPr>
          <p:grpSpPr>
            <a:xfrm>
              <a:off x="1693369" y="2615458"/>
              <a:ext cx="564456" cy="564456"/>
              <a:chOff x="0" y="0"/>
              <a:chExt cx="1913890" cy="191389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4" name="Freeform 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906752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6" name="Group 116"/>
            <p:cNvGrpSpPr/>
            <p:nvPr/>
          </p:nvGrpSpPr>
          <p:grpSpPr>
            <a:xfrm>
              <a:off x="4196100" y="2615458"/>
              <a:ext cx="545121" cy="545121"/>
              <a:chOff x="0" y="0"/>
              <a:chExt cx="1913890" cy="191389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9" name="TextBox 119"/>
            <p:cNvSpPr txBox="1"/>
            <p:nvPr/>
          </p:nvSpPr>
          <p:spPr>
            <a:xfrm>
              <a:off x="4402381" y="272629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4</a:t>
              </a:r>
            </a:p>
          </p:txBody>
        </p:sp>
        <p:sp>
          <p:nvSpPr>
            <p:cNvPr id="120" name="AutoShape 120"/>
            <p:cNvSpPr/>
            <p:nvPr/>
          </p:nvSpPr>
          <p:spPr>
            <a:xfrm>
              <a:off x="2749754" y="2911419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21" name="Group 121"/>
            <p:cNvGrpSpPr/>
            <p:nvPr/>
          </p:nvGrpSpPr>
          <p:grpSpPr>
            <a:xfrm>
              <a:off x="0" y="3160579"/>
              <a:ext cx="564456" cy="564456"/>
              <a:chOff x="0" y="0"/>
              <a:chExt cx="1913890" cy="191389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564456" y="3160579"/>
              <a:ext cx="564456" cy="564456"/>
              <a:chOff x="0" y="0"/>
              <a:chExt cx="1913890" cy="191389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1128912" y="3160579"/>
              <a:ext cx="564456" cy="564456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13386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777840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1342298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33" name="Group 133"/>
            <p:cNvGrpSpPr/>
            <p:nvPr/>
          </p:nvGrpSpPr>
          <p:grpSpPr>
            <a:xfrm>
              <a:off x="1693369" y="3160579"/>
              <a:ext cx="564456" cy="564456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5" name="Freeform 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6" name="TextBox 136"/>
            <p:cNvSpPr txBox="1"/>
            <p:nvPr/>
          </p:nvSpPr>
          <p:spPr>
            <a:xfrm>
              <a:off x="1906752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37" name="Group 137"/>
            <p:cNvGrpSpPr/>
            <p:nvPr/>
          </p:nvGrpSpPr>
          <p:grpSpPr>
            <a:xfrm>
              <a:off x="4196100" y="3160579"/>
              <a:ext cx="545121" cy="545121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9" name="Freeform 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0" name="TextBox 140"/>
            <p:cNvSpPr txBox="1"/>
            <p:nvPr/>
          </p:nvSpPr>
          <p:spPr>
            <a:xfrm>
              <a:off x="4402381" y="327141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5</a:t>
              </a:r>
            </a:p>
          </p:txBody>
        </p:sp>
        <p:sp>
          <p:nvSpPr>
            <p:cNvPr id="141" name="AutoShape 141"/>
            <p:cNvSpPr/>
            <p:nvPr/>
          </p:nvSpPr>
          <p:spPr>
            <a:xfrm>
              <a:off x="2749754" y="3456540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42" name="Group 142"/>
            <p:cNvGrpSpPr/>
            <p:nvPr/>
          </p:nvGrpSpPr>
          <p:grpSpPr>
            <a:xfrm>
              <a:off x="0" y="3725035"/>
              <a:ext cx="564456" cy="564456"/>
              <a:chOff x="0" y="0"/>
              <a:chExt cx="1913890" cy="1913890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564456" y="3725035"/>
              <a:ext cx="564456" cy="564456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7" name="Freeform 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1128912" y="3725035"/>
              <a:ext cx="564456" cy="564456"/>
              <a:chOff x="0" y="0"/>
              <a:chExt cx="1913890" cy="1913890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1" name="TextBox 151"/>
            <p:cNvSpPr txBox="1"/>
            <p:nvPr/>
          </p:nvSpPr>
          <p:spPr>
            <a:xfrm>
              <a:off x="213386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777840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1342298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54" name="Group 154"/>
            <p:cNvGrpSpPr/>
            <p:nvPr/>
          </p:nvGrpSpPr>
          <p:grpSpPr>
            <a:xfrm>
              <a:off x="1693369" y="3725035"/>
              <a:ext cx="564456" cy="564456"/>
              <a:chOff x="0" y="0"/>
              <a:chExt cx="1913890" cy="1913890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7" name="TextBox 157"/>
            <p:cNvSpPr txBox="1"/>
            <p:nvPr/>
          </p:nvSpPr>
          <p:spPr>
            <a:xfrm>
              <a:off x="1906752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58" name="Group 158"/>
            <p:cNvGrpSpPr/>
            <p:nvPr/>
          </p:nvGrpSpPr>
          <p:grpSpPr>
            <a:xfrm>
              <a:off x="4196100" y="3725035"/>
              <a:ext cx="545121" cy="545121"/>
              <a:chOff x="0" y="0"/>
              <a:chExt cx="1913890" cy="1913890"/>
            </a:xfrm>
          </p:grpSpPr>
          <p:sp>
            <p:nvSpPr>
              <p:cNvPr id="159" name="Freeform 1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61" name="TextBox 161"/>
            <p:cNvSpPr txBox="1"/>
            <p:nvPr/>
          </p:nvSpPr>
          <p:spPr>
            <a:xfrm>
              <a:off x="4402381" y="3835867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6</a:t>
              </a:r>
            </a:p>
          </p:txBody>
        </p:sp>
        <p:sp>
          <p:nvSpPr>
            <p:cNvPr id="162" name="AutoShape 162"/>
            <p:cNvSpPr/>
            <p:nvPr/>
          </p:nvSpPr>
          <p:spPr>
            <a:xfrm>
              <a:off x="2749754" y="402099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63" name="Group 163"/>
            <p:cNvGrpSpPr/>
            <p:nvPr/>
          </p:nvGrpSpPr>
          <p:grpSpPr>
            <a:xfrm>
              <a:off x="0" y="4270156"/>
              <a:ext cx="564456" cy="564456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5" name="Freeform 1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564456" y="4270156"/>
              <a:ext cx="564456" cy="564456"/>
              <a:chOff x="0" y="0"/>
              <a:chExt cx="1913890" cy="1913890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1128912" y="4270156"/>
              <a:ext cx="564456" cy="564456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1" name="Freeform 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2" name="TextBox 172"/>
            <p:cNvSpPr txBox="1"/>
            <p:nvPr/>
          </p:nvSpPr>
          <p:spPr>
            <a:xfrm>
              <a:off x="213386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777840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1342298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5" name="Group 175"/>
            <p:cNvGrpSpPr/>
            <p:nvPr/>
          </p:nvGrpSpPr>
          <p:grpSpPr>
            <a:xfrm>
              <a:off x="1693369" y="4270156"/>
              <a:ext cx="564456" cy="564456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7" name="Freeform 1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8" name="TextBox 178"/>
            <p:cNvSpPr txBox="1"/>
            <p:nvPr/>
          </p:nvSpPr>
          <p:spPr>
            <a:xfrm>
              <a:off x="1906752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9" name="Group 179"/>
            <p:cNvGrpSpPr/>
            <p:nvPr/>
          </p:nvGrpSpPr>
          <p:grpSpPr>
            <a:xfrm>
              <a:off x="4196100" y="4270156"/>
              <a:ext cx="545121" cy="545121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1" name="Freeform 1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82" name="TextBox 182"/>
            <p:cNvSpPr txBox="1"/>
            <p:nvPr/>
          </p:nvSpPr>
          <p:spPr>
            <a:xfrm>
              <a:off x="4402381" y="4380991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7</a:t>
              </a:r>
            </a:p>
          </p:txBody>
        </p:sp>
        <p:sp>
          <p:nvSpPr>
            <p:cNvPr id="183" name="AutoShape 183"/>
            <p:cNvSpPr/>
            <p:nvPr/>
          </p:nvSpPr>
          <p:spPr>
            <a:xfrm>
              <a:off x="2749754" y="456611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84" name="Group 184"/>
            <p:cNvGrpSpPr/>
            <p:nvPr/>
          </p:nvGrpSpPr>
          <p:grpSpPr>
            <a:xfrm>
              <a:off x="0" y="4859185"/>
              <a:ext cx="567581" cy="567581"/>
              <a:chOff x="0" y="0"/>
              <a:chExt cx="1913890" cy="1913890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6" name="Freeform 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567581" y="4859185"/>
              <a:ext cx="567581" cy="567581"/>
              <a:chOff x="0" y="0"/>
              <a:chExt cx="1913890" cy="191389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9" name="Freeform 18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1135163" y="4859185"/>
              <a:ext cx="567581" cy="567581"/>
              <a:chOff x="0" y="0"/>
              <a:chExt cx="1913890" cy="1913890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3" name="TextBox 193"/>
            <p:cNvSpPr txBox="1"/>
            <p:nvPr/>
          </p:nvSpPr>
          <p:spPr>
            <a:xfrm>
              <a:off x="214566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78214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95" name="TextBox 195"/>
            <p:cNvSpPr txBox="1"/>
            <p:nvPr/>
          </p:nvSpPr>
          <p:spPr>
            <a:xfrm>
              <a:off x="134972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96" name="Group 196"/>
            <p:cNvGrpSpPr/>
            <p:nvPr/>
          </p:nvGrpSpPr>
          <p:grpSpPr>
            <a:xfrm>
              <a:off x="1702744" y="4859185"/>
              <a:ext cx="567581" cy="567581"/>
              <a:chOff x="0" y="0"/>
              <a:chExt cx="1913890" cy="1913890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9" name="TextBox 199"/>
            <p:cNvSpPr txBox="1"/>
            <p:nvPr/>
          </p:nvSpPr>
          <p:spPr>
            <a:xfrm>
              <a:off x="191730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4219331" y="4859185"/>
              <a:ext cx="548139" cy="548139"/>
              <a:chOff x="0" y="0"/>
              <a:chExt cx="1913890" cy="1913890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3" name="TextBox 203"/>
            <p:cNvSpPr txBox="1"/>
            <p:nvPr/>
          </p:nvSpPr>
          <p:spPr>
            <a:xfrm>
              <a:off x="4426755" y="497078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8</a:t>
              </a:r>
            </a:p>
          </p:txBody>
        </p:sp>
        <p:grpSp>
          <p:nvGrpSpPr>
            <p:cNvPr id="204" name="Group 204"/>
            <p:cNvGrpSpPr/>
            <p:nvPr/>
          </p:nvGrpSpPr>
          <p:grpSpPr>
            <a:xfrm>
              <a:off x="0" y="5407323"/>
              <a:ext cx="567581" cy="567581"/>
              <a:chOff x="0" y="0"/>
              <a:chExt cx="1913890" cy="1913890"/>
            </a:xfrm>
          </p:grpSpPr>
          <p:sp>
            <p:nvSpPr>
              <p:cNvPr id="205" name="Freeform 2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7" name="Group 207"/>
            <p:cNvGrpSpPr/>
            <p:nvPr/>
          </p:nvGrpSpPr>
          <p:grpSpPr>
            <a:xfrm>
              <a:off x="567581" y="5407323"/>
              <a:ext cx="567581" cy="567581"/>
              <a:chOff x="0" y="0"/>
              <a:chExt cx="1913890" cy="191389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9" name="Freeform 2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0" name="Group 210"/>
            <p:cNvGrpSpPr/>
            <p:nvPr/>
          </p:nvGrpSpPr>
          <p:grpSpPr>
            <a:xfrm>
              <a:off x="1135163" y="5407323"/>
              <a:ext cx="567581" cy="567581"/>
              <a:chOff x="0" y="0"/>
              <a:chExt cx="1913890" cy="1913890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3" name="TextBox 213"/>
            <p:cNvSpPr txBox="1"/>
            <p:nvPr/>
          </p:nvSpPr>
          <p:spPr>
            <a:xfrm>
              <a:off x="214566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78214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134972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16" name="Group 216"/>
            <p:cNvGrpSpPr/>
            <p:nvPr/>
          </p:nvGrpSpPr>
          <p:grpSpPr>
            <a:xfrm>
              <a:off x="1702744" y="5407323"/>
              <a:ext cx="567581" cy="567581"/>
              <a:chOff x="0" y="0"/>
              <a:chExt cx="1913890" cy="1913890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9" name="TextBox 219"/>
            <p:cNvSpPr txBox="1"/>
            <p:nvPr/>
          </p:nvSpPr>
          <p:spPr>
            <a:xfrm>
              <a:off x="191730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20" name="Group 220"/>
            <p:cNvGrpSpPr/>
            <p:nvPr/>
          </p:nvGrpSpPr>
          <p:grpSpPr>
            <a:xfrm>
              <a:off x="4219331" y="5407323"/>
              <a:ext cx="548139" cy="548139"/>
              <a:chOff x="0" y="0"/>
              <a:chExt cx="1913890" cy="1913890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3" name="TextBox 223"/>
            <p:cNvSpPr txBox="1"/>
            <p:nvPr/>
          </p:nvSpPr>
          <p:spPr>
            <a:xfrm>
              <a:off x="4426755" y="551892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9</a:t>
              </a:r>
            </a:p>
          </p:txBody>
        </p:sp>
        <p:sp>
          <p:nvSpPr>
            <p:cNvPr id="224" name="AutoShape 224"/>
            <p:cNvSpPr/>
            <p:nvPr/>
          </p:nvSpPr>
          <p:spPr>
            <a:xfrm>
              <a:off x="2764978" y="570492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25" name="Group 225"/>
            <p:cNvGrpSpPr/>
            <p:nvPr/>
          </p:nvGrpSpPr>
          <p:grpSpPr>
            <a:xfrm>
              <a:off x="0" y="5974905"/>
              <a:ext cx="567581" cy="567581"/>
              <a:chOff x="0" y="0"/>
              <a:chExt cx="1913890" cy="191389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7" name="Freeform 2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28" name="Group 228"/>
            <p:cNvGrpSpPr/>
            <p:nvPr/>
          </p:nvGrpSpPr>
          <p:grpSpPr>
            <a:xfrm>
              <a:off x="567581" y="5974905"/>
              <a:ext cx="567581" cy="567581"/>
              <a:chOff x="0" y="0"/>
              <a:chExt cx="1913890" cy="1913890"/>
            </a:xfrm>
          </p:grpSpPr>
          <p:sp>
            <p:nvSpPr>
              <p:cNvPr id="229" name="Freeform 22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31" name="Group 231"/>
            <p:cNvGrpSpPr/>
            <p:nvPr/>
          </p:nvGrpSpPr>
          <p:grpSpPr>
            <a:xfrm>
              <a:off x="1135163" y="5974905"/>
              <a:ext cx="567581" cy="567581"/>
              <a:chOff x="0" y="0"/>
              <a:chExt cx="1913890" cy="191389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3" name="Freeform 2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4" name="TextBox 234"/>
            <p:cNvSpPr txBox="1"/>
            <p:nvPr/>
          </p:nvSpPr>
          <p:spPr>
            <a:xfrm>
              <a:off x="214566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35" name="TextBox 235"/>
            <p:cNvSpPr txBox="1"/>
            <p:nvPr/>
          </p:nvSpPr>
          <p:spPr>
            <a:xfrm>
              <a:off x="78214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134972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37" name="Group 237"/>
            <p:cNvGrpSpPr/>
            <p:nvPr/>
          </p:nvGrpSpPr>
          <p:grpSpPr>
            <a:xfrm>
              <a:off x="1702744" y="5974905"/>
              <a:ext cx="567581" cy="567581"/>
              <a:chOff x="0" y="0"/>
              <a:chExt cx="1913890" cy="191389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9" name="Freeform 2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0" name="TextBox 240"/>
            <p:cNvSpPr txBox="1"/>
            <p:nvPr/>
          </p:nvSpPr>
          <p:spPr>
            <a:xfrm>
              <a:off x="191730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41" name="Group 241"/>
            <p:cNvGrpSpPr/>
            <p:nvPr/>
          </p:nvGrpSpPr>
          <p:grpSpPr>
            <a:xfrm>
              <a:off x="4219331" y="5974905"/>
              <a:ext cx="548139" cy="548139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3" name="Freeform 2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4" name="TextBox 244"/>
            <p:cNvSpPr txBox="1"/>
            <p:nvPr/>
          </p:nvSpPr>
          <p:spPr>
            <a:xfrm>
              <a:off x="4410821" y="6086508"/>
              <a:ext cx="16516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</a:t>
              </a:r>
            </a:p>
          </p:txBody>
        </p:sp>
        <p:sp>
          <p:nvSpPr>
            <p:cNvPr id="245" name="AutoShape 245"/>
            <p:cNvSpPr/>
            <p:nvPr/>
          </p:nvSpPr>
          <p:spPr>
            <a:xfrm>
              <a:off x="2764978" y="627250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46" name="Group 246"/>
            <p:cNvGrpSpPr/>
            <p:nvPr/>
          </p:nvGrpSpPr>
          <p:grpSpPr>
            <a:xfrm>
              <a:off x="0" y="6523043"/>
              <a:ext cx="567581" cy="567581"/>
              <a:chOff x="0" y="0"/>
              <a:chExt cx="1913890" cy="1913890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49" name="Group 249"/>
            <p:cNvGrpSpPr/>
            <p:nvPr/>
          </p:nvGrpSpPr>
          <p:grpSpPr>
            <a:xfrm>
              <a:off x="567581" y="6523043"/>
              <a:ext cx="567581" cy="567581"/>
              <a:chOff x="0" y="0"/>
              <a:chExt cx="1913890" cy="191389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1" name="Freeform 2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2" name="Group 252"/>
            <p:cNvGrpSpPr/>
            <p:nvPr/>
          </p:nvGrpSpPr>
          <p:grpSpPr>
            <a:xfrm>
              <a:off x="1135163" y="6523043"/>
              <a:ext cx="567581" cy="567581"/>
              <a:chOff x="0" y="0"/>
              <a:chExt cx="1913890" cy="1913890"/>
            </a:xfrm>
          </p:grpSpPr>
          <p:sp>
            <p:nvSpPr>
              <p:cNvPr id="253" name="Freeform 25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55" name="TextBox 255"/>
            <p:cNvSpPr txBox="1"/>
            <p:nvPr/>
          </p:nvSpPr>
          <p:spPr>
            <a:xfrm>
              <a:off x="214566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56" name="TextBox 256"/>
            <p:cNvSpPr txBox="1"/>
            <p:nvPr/>
          </p:nvSpPr>
          <p:spPr>
            <a:xfrm>
              <a:off x="78214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7" name="TextBox 257"/>
            <p:cNvSpPr txBox="1"/>
            <p:nvPr/>
          </p:nvSpPr>
          <p:spPr>
            <a:xfrm>
              <a:off x="134972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58" name="Group 258"/>
            <p:cNvGrpSpPr/>
            <p:nvPr/>
          </p:nvGrpSpPr>
          <p:grpSpPr>
            <a:xfrm>
              <a:off x="1702744" y="6523043"/>
              <a:ext cx="567581" cy="567581"/>
              <a:chOff x="0" y="0"/>
              <a:chExt cx="1913890" cy="1913890"/>
            </a:xfrm>
          </p:grpSpPr>
          <p:sp>
            <p:nvSpPr>
              <p:cNvPr id="259" name="Freeform 2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0" name="Freeform 2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1" name="TextBox 261"/>
            <p:cNvSpPr txBox="1"/>
            <p:nvPr/>
          </p:nvSpPr>
          <p:spPr>
            <a:xfrm>
              <a:off x="191730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62" name="Group 262"/>
            <p:cNvGrpSpPr/>
            <p:nvPr/>
          </p:nvGrpSpPr>
          <p:grpSpPr>
            <a:xfrm>
              <a:off x="4219331" y="6523043"/>
              <a:ext cx="548139" cy="548139"/>
              <a:chOff x="0" y="0"/>
              <a:chExt cx="1913890" cy="1913890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4" name="Freeform 2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5" name="TextBox 265"/>
            <p:cNvSpPr txBox="1"/>
            <p:nvPr/>
          </p:nvSpPr>
          <p:spPr>
            <a:xfrm>
              <a:off x="4416761" y="6634646"/>
              <a:ext cx="153276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</a:t>
              </a:r>
            </a:p>
          </p:txBody>
        </p:sp>
        <p:sp>
          <p:nvSpPr>
            <p:cNvPr id="266" name="AutoShape 266"/>
            <p:cNvSpPr/>
            <p:nvPr/>
          </p:nvSpPr>
          <p:spPr>
            <a:xfrm>
              <a:off x="2764978" y="682064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67" name="Group 267"/>
            <p:cNvGrpSpPr/>
            <p:nvPr/>
          </p:nvGrpSpPr>
          <p:grpSpPr>
            <a:xfrm>
              <a:off x="0" y="7090624"/>
              <a:ext cx="567581" cy="567581"/>
              <a:chOff x="0" y="0"/>
              <a:chExt cx="1913890" cy="191389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9" name="Freeform 2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0" name="Group 270"/>
            <p:cNvGrpSpPr/>
            <p:nvPr/>
          </p:nvGrpSpPr>
          <p:grpSpPr>
            <a:xfrm>
              <a:off x="567581" y="7090624"/>
              <a:ext cx="567581" cy="567581"/>
              <a:chOff x="0" y="0"/>
              <a:chExt cx="1913890" cy="1913890"/>
            </a:xfrm>
          </p:grpSpPr>
          <p:sp>
            <p:nvSpPr>
              <p:cNvPr id="271" name="Freeform 2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2" name="Freeform 2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3" name="Group 273"/>
            <p:cNvGrpSpPr/>
            <p:nvPr/>
          </p:nvGrpSpPr>
          <p:grpSpPr>
            <a:xfrm>
              <a:off x="1135163" y="7090624"/>
              <a:ext cx="567581" cy="567581"/>
              <a:chOff x="0" y="0"/>
              <a:chExt cx="1913890" cy="191389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5" name="Freeform 2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76" name="TextBox 276"/>
            <p:cNvSpPr txBox="1"/>
            <p:nvPr/>
          </p:nvSpPr>
          <p:spPr>
            <a:xfrm>
              <a:off x="214566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7" name="TextBox 277"/>
            <p:cNvSpPr txBox="1"/>
            <p:nvPr/>
          </p:nvSpPr>
          <p:spPr>
            <a:xfrm>
              <a:off x="78214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8" name="TextBox 278"/>
            <p:cNvSpPr txBox="1"/>
            <p:nvPr/>
          </p:nvSpPr>
          <p:spPr>
            <a:xfrm>
              <a:off x="134972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79" name="Group 279"/>
            <p:cNvGrpSpPr/>
            <p:nvPr/>
          </p:nvGrpSpPr>
          <p:grpSpPr>
            <a:xfrm>
              <a:off x="1702744" y="7090624"/>
              <a:ext cx="567581" cy="567581"/>
              <a:chOff x="0" y="0"/>
              <a:chExt cx="1913890" cy="191389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1" name="Freeform 2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2" name="TextBox 282"/>
            <p:cNvSpPr txBox="1"/>
            <p:nvPr/>
          </p:nvSpPr>
          <p:spPr>
            <a:xfrm>
              <a:off x="191730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83" name="Group 283"/>
            <p:cNvGrpSpPr/>
            <p:nvPr/>
          </p:nvGrpSpPr>
          <p:grpSpPr>
            <a:xfrm>
              <a:off x="4219331" y="7090624"/>
              <a:ext cx="548139" cy="548139"/>
              <a:chOff x="0" y="0"/>
              <a:chExt cx="1913890" cy="191389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5" name="Freeform 2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6" name="TextBox 286"/>
            <p:cNvSpPr txBox="1"/>
            <p:nvPr/>
          </p:nvSpPr>
          <p:spPr>
            <a:xfrm>
              <a:off x="4419591" y="7202228"/>
              <a:ext cx="14762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</a:t>
              </a:r>
            </a:p>
          </p:txBody>
        </p:sp>
        <p:sp>
          <p:nvSpPr>
            <p:cNvPr id="287" name="AutoShape 287"/>
            <p:cNvSpPr/>
            <p:nvPr/>
          </p:nvSpPr>
          <p:spPr>
            <a:xfrm>
              <a:off x="2764978" y="738822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88" name="Group 288"/>
            <p:cNvGrpSpPr/>
            <p:nvPr/>
          </p:nvGrpSpPr>
          <p:grpSpPr>
            <a:xfrm>
              <a:off x="0" y="7638763"/>
              <a:ext cx="567581" cy="567581"/>
              <a:chOff x="0" y="0"/>
              <a:chExt cx="1913890" cy="1913890"/>
            </a:xfrm>
          </p:grpSpPr>
          <p:sp>
            <p:nvSpPr>
              <p:cNvPr id="289" name="Freeform 28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0" name="Freeform 2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1" name="Group 291"/>
            <p:cNvGrpSpPr/>
            <p:nvPr/>
          </p:nvGrpSpPr>
          <p:grpSpPr>
            <a:xfrm>
              <a:off x="567581" y="7638763"/>
              <a:ext cx="567581" cy="567581"/>
              <a:chOff x="0" y="0"/>
              <a:chExt cx="1913890" cy="191389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3" name="Freeform 2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4" name="Group 294"/>
            <p:cNvGrpSpPr/>
            <p:nvPr/>
          </p:nvGrpSpPr>
          <p:grpSpPr>
            <a:xfrm>
              <a:off x="1135163" y="7638763"/>
              <a:ext cx="567581" cy="567581"/>
              <a:chOff x="0" y="0"/>
              <a:chExt cx="1913890" cy="1913890"/>
            </a:xfrm>
          </p:grpSpPr>
          <p:sp>
            <p:nvSpPr>
              <p:cNvPr id="295" name="Freeform 29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6" name="Freeform 2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7" name="TextBox 297"/>
            <p:cNvSpPr txBox="1"/>
            <p:nvPr/>
          </p:nvSpPr>
          <p:spPr>
            <a:xfrm>
              <a:off x="214566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8" name="TextBox 298"/>
            <p:cNvSpPr txBox="1"/>
            <p:nvPr/>
          </p:nvSpPr>
          <p:spPr>
            <a:xfrm>
              <a:off x="78214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9" name="TextBox 299"/>
            <p:cNvSpPr txBox="1"/>
            <p:nvPr/>
          </p:nvSpPr>
          <p:spPr>
            <a:xfrm>
              <a:off x="134972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0" name="Group 300"/>
            <p:cNvGrpSpPr/>
            <p:nvPr/>
          </p:nvGrpSpPr>
          <p:grpSpPr>
            <a:xfrm>
              <a:off x="1702744" y="7638763"/>
              <a:ext cx="567581" cy="567581"/>
              <a:chOff x="0" y="0"/>
              <a:chExt cx="1913890" cy="1913890"/>
            </a:xfrm>
          </p:grpSpPr>
          <p:sp>
            <p:nvSpPr>
              <p:cNvPr id="301" name="Freeform 3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2" name="Freeform 3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3" name="TextBox 303"/>
            <p:cNvSpPr txBox="1"/>
            <p:nvPr/>
          </p:nvSpPr>
          <p:spPr>
            <a:xfrm>
              <a:off x="191730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04" name="Group 304"/>
            <p:cNvGrpSpPr/>
            <p:nvPr/>
          </p:nvGrpSpPr>
          <p:grpSpPr>
            <a:xfrm>
              <a:off x="4219331" y="7638763"/>
              <a:ext cx="548139" cy="548139"/>
              <a:chOff x="0" y="0"/>
              <a:chExt cx="1913890" cy="1913890"/>
            </a:xfrm>
          </p:grpSpPr>
          <p:sp>
            <p:nvSpPr>
              <p:cNvPr id="305" name="Freeform 3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6" name="Freeform 3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7" name="TextBox 307"/>
            <p:cNvSpPr txBox="1"/>
            <p:nvPr/>
          </p:nvSpPr>
          <p:spPr>
            <a:xfrm>
              <a:off x="4409921" y="7750368"/>
              <a:ext cx="16696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</a:t>
              </a:r>
            </a:p>
          </p:txBody>
        </p:sp>
        <p:sp>
          <p:nvSpPr>
            <p:cNvPr id="308" name="AutoShape 308"/>
            <p:cNvSpPr/>
            <p:nvPr/>
          </p:nvSpPr>
          <p:spPr>
            <a:xfrm>
              <a:off x="2764978" y="793636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09" name="Group 309"/>
            <p:cNvGrpSpPr/>
            <p:nvPr/>
          </p:nvGrpSpPr>
          <p:grpSpPr>
            <a:xfrm>
              <a:off x="0" y="8206344"/>
              <a:ext cx="567581" cy="567581"/>
              <a:chOff x="0" y="0"/>
              <a:chExt cx="1913890" cy="191389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1" name="Freeform 3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567581" y="8206344"/>
              <a:ext cx="567581" cy="567581"/>
              <a:chOff x="0" y="0"/>
              <a:chExt cx="1913890" cy="1913890"/>
            </a:xfrm>
          </p:grpSpPr>
          <p:sp>
            <p:nvSpPr>
              <p:cNvPr id="313" name="Freeform 31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4" name="Freeform 3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5" name="Group 315"/>
            <p:cNvGrpSpPr/>
            <p:nvPr/>
          </p:nvGrpSpPr>
          <p:grpSpPr>
            <a:xfrm>
              <a:off x="1135163" y="8206344"/>
              <a:ext cx="567581" cy="567581"/>
              <a:chOff x="0" y="0"/>
              <a:chExt cx="1913890" cy="191389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7" name="Freeform 3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18" name="TextBox 318"/>
            <p:cNvSpPr txBox="1"/>
            <p:nvPr/>
          </p:nvSpPr>
          <p:spPr>
            <a:xfrm>
              <a:off x="214566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19" name="TextBox 319"/>
            <p:cNvSpPr txBox="1"/>
            <p:nvPr/>
          </p:nvSpPr>
          <p:spPr>
            <a:xfrm>
              <a:off x="78214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20" name="TextBox 320"/>
            <p:cNvSpPr txBox="1"/>
            <p:nvPr/>
          </p:nvSpPr>
          <p:spPr>
            <a:xfrm>
              <a:off x="134972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21" name="Group 321"/>
            <p:cNvGrpSpPr/>
            <p:nvPr/>
          </p:nvGrpSpPr>
          <p:grpSpPr>
            <a:xfrm>
              <a:off x="1702744" y="8206344"/>
              <a:ext cx="567581" cy="567581"/>
              <a:chOff x="0" y="0"/>
              <a:chExt cx="1913890" cy="191389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3" name="Freeform 3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4" name="TextBox 324"/>
            <p:cNvSpPr txBox="1"/>
            <p:nvPr/>
          </p:nvSpPr>
          <p:spPr>
            <a:xfrm>
              <a:off x="191730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25" name="Group 325"/>
            <p:cNvGrpSpPr/>
            <p:nvPr/>
          </p:nvGrpSpPr>
          <p:grpSpPr>
            <a:xfrm>
              <a:off x="4219331" y="8206344"/>
              <a:ext cx="548139" cy="548139"/>
              <a:chOff x="0" y="0"/>
              <a:chExt cx="1913890" cy="191389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7" name="Freeform 3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8" name="TextBox 328"/>
            <p:cNvSpPr txBox="1"/>
            <p:nvPr/>
          </p:nvSpPr>
          <p:spPr>
            <a:xfrm>
              <a:off x="4430977" y="8317948"/>
              <a:ext cx="124848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</a:t>
              </a:r>
            </a:p>
          </p:txBody>
        </p:sp>
        <p:sp>
          <p:nvSpPr>
            <p:cNvPr id="329" name="AutoShape 329"/>
            <p:cNvSpPr/>
            <p:nvPr/>
          </p:nvSpPr>
          <p:spPr>
            <a:xfrm>
              <a:off x="2764978" y="850394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30" name="Group 330"/>
            <p:cNvGrpSpPr/>
            <p:nvPr/>
          </p:nvGrpSpPr>
          <p:grpSpPr>
            <a:xfrm>
              <a:off x="0" y="8754483"/>
              <a:ext cx="567581" cy="567581"/>
              <a:chOff x="0" y="0"/>
              <a:chExt cx="1913890" cy="1913890"/>
            </a:xfrm>
          </p:grpSpPr>
          <p:sp>
            <p:nvSpPr>
              <p:cNvPr id="331" name="Freeform 3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2" name="Freeform 3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3" name="Group 333"/>
            <p:cNvGrpSpPr/>
            <p:nvPr/>
          </p:nvGrpSpPr>
          <p:grpSpPr>
            <a:xfrm>
              <a:off x="567581" y="8754483"/>
              <a:ext cx="567581" cy="567581"/>
              <a:chOff x="0" y="0"/>
              <a:chExt cx="1913890" cy="191389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5" name="Freeform 3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6" name="Group 336"/>
            <p:cNvGrpSpPr/>
            <p:nvPr/>
          </p:nvGrpSpPr>
          <p:grpSpPr>
            <a:xfrm>
              <a:off x="1135163" y="8754483"/>
              <a:ext cx="567581" cy="567581"/>
              <a:chOff x="0" y="0"/>
              <a:chExt cx="1913890" cy="1913890"/>
            </a:xfrm>
          </p:grpSpPr>
          <p:sp>
            <p:nvSpPr>
              <p:cNvPr id="337" name="Freeform 33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8" name="Freeform 3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39" name="TextBox 339"/>
            <p:cNvSpPr txBox="1"/>
            <p:nvPr/>
          </p:nvSpPr>
          <p:spPr>
            <a:xfrm>
              <a:off x="214566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0" name="TextBox 340"/>
            <p:cNvSpPr txBox="1"/>
            <p:nvPr/>
          </p:nvSpPr>
          <p:spPr>
            <a:xfrm>
              <a:off x="78214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1" name="TextBox 341"/>
            <p:cNvSpPr txBox="1"/>
            <p:nvPr/>
          </p:nvSpPr>
          <p:spPr>
            <a:xfrm>
              <a:off x="134972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2" name="Group 342"/>
            <p:cNvGrpSpPr/>
            <p:nvPr/>
          </p:nvGrpSpPr>
          <p:grpSpPr>
            <a:xfrm>
              <a:off x="1702744" y="8754483"/>
              <a:ext cx="567581" cy="567581"/>
              <a:chOff x="0" y="0"/>
              <a:chExt cx="1913890" cy="1913890"/>
            </a:xfrm>
          </p:grpSpPr>
          <p:sp>
            <p:nvSpPr>
              <p:cNvPr id="343" name="Freeform 3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4" name="Freeform 3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5" name="TextBox 345"/>
            <p:cNvSpPr txBox="1"/>
            <p:nvPr/>
          </p:nvSpPr>
          <p:spPr>
            <a:xfrm>
              <a:off x="191730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6" name="Group 346"/>
            <p:cNvGrpSpPr/>
            <p:nvPr/>
          </p:nvGrpSpPr>
          <p:grpSpPr>
            <a:xfrm>
              <a:off x="4219331" y="8754483"/>
              <a:ext cx="548139" cy="548139"/>
              <a:chOff x="0" y="0"/>
              <a:chExt cx="1913890" cy="1913890"/>
            </a:xfrm>
          </p:grpSpPr>
          <p:sp>
            <p:nvSpPr>
              <p:cNvPr id="347" name="Freeform 3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8" name="Freeform 3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9" name="TextBox 349"/>
            <p:cNvSpPr txBox="1"/>
            <p:nvPr/>
          </p:nvSpPr>
          <p:spPr>
            <a:xfrm>
              <a:off x="4432087" y="8866086"/>
              <a:ext cx="12263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F</a:t>
              </a:r>
            </a:p>
          </p:txBody>
        </p:sp>
        <p:sp>
          <p:nvSpPr>
            <p:cNvPr id="350" name="AutoShape 350"/>
            <p:cNvSpPr/>
            <p:nvPr/>
          </p:nvSpPr>
          <p:spPr>
            <a:xfrm>
              <a:off x="2764978" y="905208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1" name="AutoShape 351"/>
            <p:cNvSpPr/>
            <p:nvPr/>
          </p:nvSpPr>
          <p:spPr>
            <a:xfrm>
              <a:off x="2738728" y="5132519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2" name="TextBox 352"/>
          <p:cNvSpPr txBox="1"/>
          <p:nvPr/>
        </p:nvSpPr>
        <p:spPr>
          <a:xfrm>
            <a:off x="5818810" y="2477776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4608223" y="2936438"/>
            <a:ext cx="652554" cy="652554"/>
            <a:chOff x="0" y="0"/>
            <a:chExt cx="1913890" cy="1913890"/>
          </a:xfrm>
        </p:grpSpPr>
        <p:sp>
          <p:nvSpPr>
            <p:cNvPr id="354" name="Freeform 35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5" name="Freeform 35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6" name="Group 356"/>
          <p:cNvGrpSpPr/>
          <p:nvPr/>
        </p:nvGrpSpPr>
        <p:grpSpPr>
          <a:xfrm>
            <a:off x="5260777" y="2936438"/>
            <a:ext cx="652554" cy="652554"/>
            <a:chOff x="0" y="0"/>
            <a:chExt cx="1913890" cy="1913890"/>
          </a:xfrm>
        </p:grpSpPr>
        <p:sp>
          <p:nvSpPr>
            <p:cNvPr id="357" name="Freeform 3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8" name="Freeform 3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5913332" y="2936438"/>
            <a:ext cx="652554" cy="652554"/>
            <a:chOff x="0" y="0"/>
            <a:chExt cx="1913890" cy="1913890"/>
          </a:xfrm>
        </p:grpSpPr>
        <p:sp>
          <p:nvSpPr>
            <p:cNvPr id="360" name="Freeform 36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1" name="Freeform 36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2" name="TextBox 362"/>
          <p:cNvSpPr txBox="1"/>
          <p:nvPr/>
        </p:nvSpPr>
        <p:spPr>
          <a:xfrm>
            <a:off x="4854909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63" name="TextBox 363"/>
          <p:cNvSpPr txBox="1"/>
          <p:nvPr/>
        </p:nvSpPr>
        <p:spPr>
          <a:xfrm>
            <a:off x="5507463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64" name="TextBox 364"/>
          <p:cNvSpPr txBox="1"/>
          <p:nvPr/>
        </p:nvSpPr>
        <p:spPr>
          <a:xfrm>
            <a:off x="6160017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6565885" y="2936438"/>
            <a:ext cx="652554" cy="652554"/>
            <a:chOff x="0" y="0"/>
            <a:chExt cx="1913890" cy="1913890"/>
          </a:xfrm>
        </p:grpSpPr>
        <p:sp>
          <p:nvSpPr>
            <p:cNvPr id="366" name="Freeform 3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7" name="Freeform 3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8" name="TextBox 368"/>
          <p:cNvSpPr txBox="1"/>
          <p:nvPr/>
        </p:nvSpPr>
        <p:spPr>
          <a:xfrm>
            <a:off x="6812571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69" name="Group 369"/>
          <p:cNvGrpSpPr/>
          <p:nvPr/>
        </p:nvGrpSpPr>
        <p:grpSpPr>
          <a:xfrm>
            <a:off x="7217838" y="2936438"/>
            <a:ext cx="652554" cy="652554"/>
            <a:chOff x="0" y="0"/>
            <a:chExt cx="1913890" cy="1913890"/>
          </a:xfrm>
        </p:grpSpPr>
        <p:sp>
          <p:nvSpPr>
            <p:cNvPr id="370" name="Freeform 3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1" name="Freeform 3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7870392" y="2936438"/>
            <a:ext cx="652554" cy="652554"/>
            <a:chOff x="0" y="0"/>
            <a:chExt cx="1913890" cy="1913890"/>
          </a:xfrm>
        </p:grpSpPr>
        <p:sp>
          <p:nvSpPr>
            <p:cNvPr id="373" name="Freeform 3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4" name="Freeform 3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8522946" y="2936438"/>
            <a:ext cx="652554" cy="652554"/>
            <a:chOff x="0" y="0"/>
            <a:chExt cx="1913890" cy="1913890"/>
          </a:xfrm>
        </p:grpSpPr>
        <p:sp>
          <p:nvSpPr>
            <p:cNvPr id="376" name="Freeform 3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7" name="Freeform 3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78" name="TextBox 378"/>
          <p:cNvSpPr txBox="1"/>
          <p:nvPr/>
        </p:nvSpPr>
        <p:spPr>
          <a:xfrm>
            <a:off x="7464523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79" name="TextBox 379"/>
          <p:cNvSpPr txBox="1"/>
          <p:nvPr/>
        </p:nvSpPr>
        <p:spPr>
          <a:xfrm>
            <a:off x="8117077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80" name="TextBox 380"/>
          <p:cNvSpPr txBox="1"/>
          <p:nvPr/>
        </p:nvSpPr>
        <p:spPr>
          <a:xfrm>
            <a:off x="8769632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81" name="Group 381"/>
          <p:cNvGrpSpPr/>
          <p:nvPr/>
        </p:nvGrpSpPr>
        <p:grpSpPr>
          <a:xfrm>
            <a:off x="9175500" y="2936438"/>
            <a:ext cx="652554" cy="652554"/>
            <a:chOff x="0" y="0"/>
            <a:chExt cx="1913890" cy="1913890"/>
          </a:xfrm>
        </p:grpSpPr>
        <p:sp>
          <p:nvSpPr>
            <p:cNvPr id="382" name="Freeform 3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3" name="Freeform 3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84" name="TextBox 384"/>
          <p:cNvSpPr txBox="1"/>
          <p:nvPr/>
        </p:nvSpPr>
        <p:spPr>
          <a:xfrm>
            <a:off x="9422186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85" name="Freeform 385"/>
          <p:cNvSpPr/>
          <p:nvPr/>
        </p:nvSpPr>
        <p:spPr>
          <a:xfrm rot="-5400000">
            <a:off x="5722998" y="2809803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86" name="Freeform 386"/>
          <p:cNvSpPr/>
          <p:nvPr/>
        </p:nvSpPr>
        <p:spPr>
          <a:xfrm rot="-5400000">
            <a:off x="8334000" y="2809803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387" name="Group 387"/>
          <p:cNvGrpSpPr/>
          <p:nvPr/>
        </p:nvGrpSpPr>
        <p:grpSpPr>
          <a:xfrm>
            <a:off x="5741157" y="4839175"/>
            <a:ext cx="1423178" cy="1423178"/>
            <a:chOff x="0" y="0"/>
            <a:chExt cx="1913890" cy="1913890"/>
          </a:xfrm>
        </p:grpSpPr>
        <p:sp>
          <p:nvSpPr>
            <p:cNvPr id="388" name="Freeform 38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9" name="Freeform 38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90" name="Group 390"/>
          <p:cNvGrpSpPr/>
          <p:nvPr/>
        </p:nvGrpSpPr>
        <p:grpSpPr>
          <a:xfrm>
            <a:off x="7205444" y="4853786"/>
            <a:ext cx="1423178" cy="1423178"/>
            <a:chOff x="0" y="0"/>
            <a:chExt cx="1913890" cy="1913890"/>
          </a:xfrm>
        </p:grpSpPr>
        <p:sp>
          <p:nvSpPr>
            <p:cNvPr id="391" name="Freeform 39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2" name="Freeform 39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6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up / Create a binary to hexadecimal 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binary to hexadecimal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61503" y="2139761"/>
            <a:ext cx="7112669" cy="4422253"/>
            <a:chOff x="0" y="0"/>
            <a:chExt cx="581393" cy="3614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81393" cy="361477"/>
            </a:xfrm>
            <a:custGeom>
              <a:avLst/>
              <a:gdLst/>
              <a:ahLst/>
              <a:cxnLst/>
              <a:rect l="l" t="t" r="r" b="b"/>
              <a:pathLst>
                <a:path w="581393" h="361477">
                  <a:moveTo>
                    <a:pt x="177783" y="0"/>
                  </a:moveTo>
                  <a:lnTo>
                    <a:pt x="403610" y="0"/>
                  </a:lnTo>
                  <a:cubicBezTo>
                    <a:pt x="450761" y="0"/>
                    <a:pt x="495981" y="18731"/>
                    <a:pt x="529321" y="52072"/>
                  </a:cubicBezTo>
                  <a:cubicBezTo>
                    <a:pt x="562662" y="85412"/>
                    <a:pt x="581393" y="130632"/>
                    <a:pt x="581393" y="177783"/>
                  </a:cubicBezTo>
                  <a:lnTo>
                    <a:pt x="581393" y="183694"/>
                  </a:lnTo>
                  <a:cubicBezTo>
                    <a:pt x="581393" y="281881"/>
                    <a:pt x="501797" y="361477"/>
                    <a:pt x="403610" y="361477"/>
                  </a:cubicBezTo>
                  <a:lnTo>
                    <a:pt x="177783" y="361477"/>
                  </a:lnTo>
                  <a:cubicBezTo>
                    <a:pt x="79596" y="361477"/>
                    <a:pt x="0" y="281881"/>
                    <a:pt x="0" y="183694"/>
                  </a:cubicBezTo>
                  <a:lnTo>
                    <a:pt x="0" y="177783"/>
                  </a:lnTo>
                  <a:cubicBezTo>
                    <a:pt x="0" y="79596"/>
                    <a:pt x="79596" y="0"/>
                    <a:pt x="177783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581393" cy="4091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0561" y="1967985"/>
            <a:ext cx="2439892" cy="4147530"/>
            <a:chOff x="0" y="-104775"/>
            <a:chExt cx="4879784" cy="829505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48190"/>
              <a:ext cx="495926" cy="495926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95926" y="348190"/>
              <a:ext cx="495926" cy="495926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991853" y="348190"/>
              <a:ext cx="495926" cy="495926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87478" y="45596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83404" y="45596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79332" y="45596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487779" y="348190"/>
              <a:ext cx="495926" cy="495926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675258" y="45596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3686656" y="348190"/>
              <a:ext cx="478938" cy="478938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867894" y="451621"/>
              <a:ext cx="116464" cy="263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9"/>
                </a:lnSpc>
              </a:pPr>
              <a:r>
                <a:rPr lang="en-US" sz="785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2415910" y="608219"/>
              <a:ext cx="838541" cy="2740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75084" y="-104775"/>
              <a:ext cx="833536" cy="428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1"/>
                </a:lnSpc>
              </a:pPr>
              <a:r>
                <a:rPr lang="en-US" sz="95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Binary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088934" y="-104775"/>
              <a:ext cx="1790850" cy="428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1"/>
                </a:lnSpc>
              </a:pPr>
              <a:r>
                <a:rPr lang="en-US" sz="95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Hexadecimal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0" y="827128"/>
              <a:ext cx="495926" cy="495926"/>
              <a:chOff x="0" y="0"/>
              <a:chExt cx="1913890" cy="19138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495926" y="827128"/>
              <a:ext cx="495926" cy="495926"/>
              <a:chOff x="0" y="0"/>
              <a:chExt cx="1913890" cy="19138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991853" y="827128"/>
              <a:ext cx="495926" cy="495926"/>
              <a:chOff x="0" y="0"/>
              <a:chExt cx="1913890" cy="19138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187478" y="93490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83404" y="93490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179332" y="93490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487779" y="827128"/>
              <a:ext cx="495926" cy="495926"/>
              <a:chOff x="0" y="0"/>
              <a:chExt cx="1913890" cy="19138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675258" y="93490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3686656" y="827128"/>
              <a:ext cx="478938" cy="478938"/>
              <a:chOff x="0" y="0"/>
              <a:chExt cx="1913890" cy="19138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3867894" y="930563"/>
              <a:ext cx="116464" cy="263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9"/>
                </a:lnSpc>
              </a:pPr>
              <a:r>
                <a:rPr lang="en-US" sz="785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7" name="AutoShape 57"/>
            <p:cNvSpPr/>
            <p:nvPr/>
          </p:nvSpPr>
          <p:spPr>
            <a:xfrm>
              <a:off x="2415910" y="1087157"/>
              <a:ext cx="838541" cy="2740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0" y="1323054"/>
              <a:ext cx="495926" cy="495926"/>
              <a:chOff x="0" y="0"/>
              <a:chExt cx="1913890" cy="19138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495926" y="1323054"/>
              <a:ext cx="495926" cy="495926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991853" y="1323054"/>
              <a:ext cx="495926" cy="495926"/>
              <a:chOff x="0" y="0"/>
              <a:chExt cx="1913890" cy="19138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187478" y="1430831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683404" y="1430831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179332" y="1430831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1487779" y="1323054"/>
              <a:ext cx="495926" cy="495926"/>
              <a:chOff x="0" y="0"/>
              <a:chExt cx="1913890" cy="191389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1675258" y="1430831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3686656" y="1323054"/>
              <a:ext cx="478938" cy="478938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3867894" y="1426485"/>
              <a:ext cx="116464" cy="263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9"/>
                </a:lnSpc>
              </a:pPr>
              <a:r>
                <a:rPr lang="en-US" sz="785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78" name="AutoShape 78"/>
            <p:cNvSpPr/>
            <p:nvPr/>
          </p:nvSpPr>
          <p:spPr>
            <a:xfrm>
              <a:off x="2415910" y="1583083"/>
              <a:ext cx="838541" cy="2740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0" y="1801993"/>
              <a:ext cx="495926" cy="495926"/>
              <a:chOff x="0" y="0"/>
              <a:chExt cx="1913890" cy="191389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495926" y="1801993"/>
              <a:ext cx="495926" cy="495926"/>
              <a:chOff x="0" y="0"/>
              <a:chExt cx="1913890" cy="191389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991853" y="1801993"/>
              <a:ext cx="495926" cy="495926"/>
              <a:chOff x="0" y="0"/>
              <a:chExt cx="1913890" cy="191389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7" name="Freeform 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187478" y="1909771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683404" y="1909771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179332" y="1909771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1487779" y="1801993"/>
              <a:ext cx="495926" cy="495926"/>
              <a:chOff x="0" y="0"/>
              <a:chExt cx="1913890" cy="191389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3" name="Freeform 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1675258" y="1909771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3686656" y="1801993"/>
              <a:ext cx="478938" cy="478938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7" name="Freeform 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3867894" y="1905427"/>
              <a:ext cx="116464" cy="263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9"/>
                </a:lnSpc>
              </a:pPr>
              <a:r>
                <a:rPr lang="en-US" sz="785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</a:t>
              </a:r>
            </a:p>
          </p:txBody>
        </p:sp>
        <p:sp>
          <p:nvSpPr>
            <p:cNvPr id="99" name="AutoShape 99"/>
            <p:cNvSpPr/>
            <p:nvPr/>
          </p:nvSpPr>
          <p:spPr>
            <a:xfrm>
              <a:off x="2415910" y="2062021"/>
              <a:ext cx="838541" cy="2740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00" name="Group 100"/>
            <p:cNvGrpSpPr/>
            <p:nvPr/>
          </p:nvGrpSpPr>
          <p:grpSpPr>
            <a:xfrm>
              <a:off x="0" y="2297919"/>
              <a:ext cx="495926" cy="495926"/>
              <a:chOff x="0" y="0"/>
              <a:chExt cx="1913890" cy="191389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495926" y="2297919"/>
              <a:ext cx="495926" cy="495926"/>
              <a:chOff x="0" y="0"/>
              <a:chExt cx="1913890" cy="191389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991853" y="2297919"/>
              <a:ext cx="495926" cy="495926"/>
              <a:chOff x="0" y="0"/>
              <a:chExt cx="1913890" cy="191389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09" name="TextBox 109"/>
            <p:cNvSpPr txBox="1"/>
            <p:nvPr/>
          </p:nvSpPr>
          <p:spPr>
            <a:xfrm>
              <a:off x="187478" y="2405695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683404" y="2405695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1179332" y="2405695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2" name="Group 112"/>
            <p:cNvGrpSpPr/>
            <p:nvPr/>
          </p:nvGrpSpPr>
          <p:grpSpPr>
            <a:xfrm>
              <a:off x="1487779" y="2297919"/>
              <a:ext cx="495926" cy="495926"/>
              <a:chOff x="0" y="0"/>
              <a:chExt cx="1913890" cy="191389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4" name="Freeform 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675258" y="2405695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6" name="Group 116"/>
            <p:cNvGrpSpPr/>
            <p:nvPr/>
          </p:nvGrpSpPr>
          <p:grpSpPr>
            <a:xfrm>
              <a:off x="3686656" y="2297919"/>
              <a:ext cx="478938" cy="478938"/>
              <a:chOff x="0" y="0"/>
              <a:chExt cx="1913890" cy="191389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9" name="TextBox 119"/>
            <p:cNvSpPr txBox="1"/>
            <p:nvPr/>
          </p:nvSpPr>
          <p:spPr>
            <a:xfrm>
              <a:off x="3867894" y="2401353"/>
              <a:ext cx="116464" cy="263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9"/>
                </a:lnSpc>
              </a:pPr>
              <a:r>
                <a:rPr lang="en-US" sz="785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4</a:t>
              </a:r>
            </a:p>
          </p:txBody>
        </p:sp>
        <p:sp>
          <p:nvSpPr>
            <p:cNvPr id="120" name="AutoShape 120"/>
            <p:cNvSpPr/>
            <p:nvPr/>
          </p:nvSpPr>
          <p:spPr>
            <a:xfrm>
              <a:off x="2415910" y="2557948"/>
              <a:ext cx="838541" cy="2740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21" name="Group 121"/>
            <p:cNvGrpSpPr/>
            <p:nvPr/>
          </p:nvGrpSpPr>
          <p:grpSpPr>
            <a:xfrm>
              <a:off x="0" y="2776857"/>
              <a:ext cx="495926" cy="495926"/>
              <a:chOff x="0" y="0"/>
              <a:chExt cx="1913890" cy="191389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495926" y="2776857"/>
              <a:ext cx="495926" cy="495926"/>
              <a:chOff x="0" y="0"/>
              <a:chExt cx="1913890" cy="191389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991853" y="2776857"/>
              <a:ext cx="495926" cy="495926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187478" y="2884635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683404" y="2884635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1179332" y="2884635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33" name="Group 133"/>
            <p:cNvGrpSpPr/>
            <p:nvPr/>
          </p:nvGrpSpPr>
          <p:grpSpPr>
            <a:xfrm>
              <a:off x="1487779" y="2776857"/>
              <a:ext cx="495926" cy="495926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5" name="Freeform 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6" name="TextBox 136"/>
            <p:cNvSpPr txBox="1"/>
            <p:nvPr/>
          </p:nvSpPr>
          <p:spPr>
            <a:xfrm>
              <a:off x="1675258" y="2884635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37" name="Group 137"/>
            <p:cNvGrpSpPr/>
            <p:nvPr/>
          </p:nvGrpSpPr>
          <p:grpSpPr>
            <a:xfrm>
              <a:off x="3686656" y="2776857"/>
              <a:ext cx="478938" cy="478938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9" name="Freeform 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0" name="TextBox 140"/>
            <p:cNvSpPr txBox="1"/>
            <p:nvPr/>
          </p:nvSpPr>
          <p:spPr>
            <a:xfrm>
              <a:off x="3867894" y="2880291"/>
              <a:ext cx="116464" cy="263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9"/>
                </a:lnSpc>
              </a:pPr>
              <a:r>
                <a:rPr lang="en-US" sz="785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5</a:t>
              </a:r>
            </a:p>
          </p:txBody>
        </p:sp>
        <p:sp>
          <p:nvSpPr>
            <p:cNvPr id="141" name="AutoShape 141"/>
            <p:cNvSpPr/>
            <p:nvPr/>
          </p:nvSpPr>
          <p:spPr>
            <a:xfrm>
              <a:off x="2415910" y="3036886"/>
              <a:ext cx="838541" cy="2740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42" name="Group 142"/>
            <p:cNvGrpSpPr/>
            <p:nvPr/>
          </p:nvGrpSpPr>
          <p:grpSpPr>
            <a:xfrm>
              <a:off x="0" y="3272783"/>
              <a:ext cx="495926" cy="495926"/>
              <a:chOff x="0" y="0"/>
              <a:chExt cx="1913890" cy="1913890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495926" y="3272783"/>
              <a:ext cx="495926" cy="495926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7" name="Freeform 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991853" y="3272783"/>
              <a:ext cx="495926" cy="495926"/>
              <a:chOff x="0" y="0"/>
              <a:chExt cx="1913890" cy="1913890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1" name="TextBox 151"/>
            <p:cNvSpPr txBox="1"/>
            <p:nvPr/>
          </p:nvSpPr>
          <p:spPr>
            <a:xfrm>
              <a:off x="187478" y="3380563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683404" y="3380563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1179332" y="3380563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54" name="Group 154"/>
            <p:cNvGrpSpPr/>
            <p:nvPr/>
          </p:nvGrpSpPr>
          <p:grpSpPr>
            <a:xfrm>
              <a:off x="1487779" y="3272783"/>
              <a:ext cx="495926" cy="495926"/>
              <a:chOff x="0" y="0"/>
              <a:chExt cx="1913890" cy="1913890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7" name="TextBox 157"/>
            <p:cNvSpPr txBox="1"/>
            <p:nvPr/>
          </p:nvSpPr>
          <p:spPr>
            <a:xfrm>
              <a:off x="1675258" y="3380563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58" name="Group 158"/>
            <p:cNvGrpSpPr/>
            <p:nvPr/>
          </p:nvGrpSpPr>
          <p:grpSpPr>
            <a:xfrm>
              <a:off x="3686656" y="3272783"/>
              <a:ext cx="478938" cy="478938"/>
              <a:chOff x="0" y="0"/>
              <a:chExt cx="1913890" cy="1913890"/>
            </a:xfrm>
          </p:grpSpPr>
          <p:sp>
            <p:nvSpPr>
              <p:cNvPr id="159" name="Freeform 1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61" name="TextBox 161"/>
            <p:cNvSpPr txBox="1"/>
            <p:nvPr/>
          </p:nvSpPr>
          <p:spPr>
            <a:xfrm>
              <a:off x="3867894" y="3376217"/>
              <a:ext cx="116464" cy="263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9"/>
                </a:lnSpc>
              </a:pPr>
              <a:r>
                <a:rPr lang="en-US" sz="785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6</a:t>
              </a:r>
            </a:p>
          </p:txBody>
        </p:sp>
        <p:sp>
          <p:nvSpPr>
            <p:cNvPr id="162" name="AutoShape 162"/>
            <p:cNvSpPr/>
            <p:nvPr/>
          </p:nvSpPr>
          <p:spPr>
            <a:xfrm>
              <a:off x="2415910" y="3532812"/>
              <a:ext cx="838541" cy="2740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63" name="Group 163"/>
            <p:cNvGrpSpPr/>
            <p:nvPr/>
          </p:nvGrpSpPr>
          <p:grpSpPr>
            <a:xfrm>
              <a:off x="0" y="3751721"/>
              <a:ext cx="495926" cy="495926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5" name="Freeform 1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495926" y="3751721"/>
              <a:ext cx="495926" cy="495926"/>
              <a:chOff x="0" y="0"/>
              <a:chExt cx="1913890" cy="1913890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991853" y="3751721"/>
              <a:ext cx="495926" cy="495926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1" name="Freeform 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2" name="TextBox 172"/>
            <p:cNvSpPr txBox="1"/>
            <p:nvPr/>
          </p:nvSpPr>
          <p:spPr>
            <a:xfrm>
              <a:off x="187478" y="385949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683404" y="385949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1179332" y="385949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5" name="Group 175"/>
            <p:cNvGrpSpPr/>
            <p:nvPr/>
          </p:nvGrpSpPr>
          <p:grpSpPr>
            <a:xfrm>
              <a:off x="1487779" y="3751721"/>
              <a:ext cx="495926" cy="495926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7" name="Freeform 1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8" name="TextBox 178"/>
            <p:cNvSpPr txBox="1"/>
            <p:nvPr/>
          </p:nvSpPr>
          <p:spPr>
            <a:xfrm>
              <a:off x="1675258" y="3859499"/>
              <a:ext cx="120972" cy="265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7"/>
                </a:lnSpc>
              </a:pPr>
              <a:r>
                <a:rPr lang="en-US" sz="8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9" name="Group 179"/>
            <p:cNvGrpSpPr/>
            <p:nvPr/>
          </p:nvGrpSpPr>
          <p:grpSpPr>
            <a:xfrm>
              <a:off x="3686656" y="3751721"/>
              <a:ext cx="478938" cy="478938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1" name="Freeform 1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82" name="TextBox 182"/>
            <p:cNvSpPr txBox="1"/>
            <p:nvPr/>
          </p:nvSpPr>
          <p:spPr>
            <a:xfrm>
              <a:off x="3867894" y="3855155"/>
              <a:ext cx="116464" cy="263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9"/>
                </a:lnSpc>
              </a:pPr>
              <a:r>
                <a:rPr lang="en-US" sz="785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7</a:t>
              </a:r>
            </a:p>
          </p:txBody>
        </p:sp>
        <p:sp>
          <p:nvSpPr>
            <p:cNvPr id="183" name="AutoShape 183"/>
            <p:cNvSpPr/>
            <p:nvPr/>
          </p:nvSpPr>
          <p:spPr>
            <a:xfrm>
              <a:off x="2415910" y="4011750"/>
              <a:ext cx="838541" cy="2740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84" name="Group 184"/>
            <p:cNvGrpSpPr/>
            <p:nvPr/>
          </p:nvGrpSpPr>
          <p:grpSpPr>
            <a:xfrm>
              <a:off x="0" y="4269237"/>
              <a:ext cx="498672" cy="498672"/>
              <a:chOff x="0" y="0"/>
              <a:chExt cx="1913890" cy="1913890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6" name="Freeform 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498672" y="4269237"/>
              <a:ext cx="498672" cy="498672"/>
              <a:chOff x="0" y="0"/>
              <a:chExt cx="1913890" cy="191389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9" name="Freeform 18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997344" y="4269237"/>
              <a:ext cx="498672" cy="498672"/>
              <a:chOff x="0" y="0"/>
              <a:chExt cx="1913890" cy="1913890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3" name="TextBox 193"/>
            <p:cNvSpPr txBox="1"/>
            <p:nvPr/>
          </p:nvSpPr>
          <p:spPr>
            <a:xfrm>
              <a:off x="188516" y="4377714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687188" y="4377714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95" name="TextBox 195"/>
            <p:cNvSpPr txBox="1"/>
            <p:nvPr/>
          </p:nvSpPr>
          <p:spPr>
            <a:xfrm>
              <a:off x="1185860" y="4377714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96" name="Group 196"/>
            <p:cNvGrpSpPr/>
            <p:nvPr/>
          </p:nvGrpSpPr>
          <p:grpSpPr>
            <a:xfrm>
              <a:off x="1496016" y="4269237"/>
              <a:ext cx="498672" cy="498672"/>
              <a:chOff x="0" y="0"/>
              <a:chExt cx="1913890" cy="1913890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9" name="TextBox 199"/>
            <p:cNvSpPr txBox="1"/>
            <p:nvPr/>
          </p:nvSpPr>
          <p:spPr>
            <a:xfrm>
              <a:off x="1684530" y="4377714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3707068" y="4269237"/>
              <a:ext cx="481590" cy="481590"/>
              <a:chOff x="0" y="0"/>
              <a:chExt cx="1913890" cy="1913890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3" name="TextBox 203"/>
            <p:cNvSpPr txBox="1"/>
            <p:nvPr/>
          </p:nvSpPr>
          <p:spPr>
            <a:xfrm>
              <a:off x="3889308" y="4373346"/>
              <a:ext cx="117110" cy="26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"/>
                </a:lnSpc>
              </a:pPr>
              <a:r>
                <a:rPr lang="en-US" sz="789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8</a:t>
              </a:r>
            </a:p>
          </p:txBody>
        </p:sp>
        <p:grpSp>
          <p:nvGrpSpPr>
            <p:cNvPr id="204" name="Group 204"/>
            <p:cNvGrpSpPr/>
            <p:nvPr/>
          </p:nvGrpSpPr>
          <p:grpSpPr>
            <a:xfrm>
              <a:off x="0" y="4750827"/>
              <a:ext cx="498672" cy="498672"/>
              <a:chOff x="0" y="0"/>
              <a:chExt cx="1913890" cy="1913890"/>
            </a:xfrm>
          </p:grpSpPr>
          <p:sp>
            <p:nvSpPr>
              <p:cNvPr id="205" name="Freeform 2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7" name="Group 207"/>
            <p:cNvGrpSpPr/>
            <p:nvPr/>
          </p:nvGrpSpPr>
          <p:grpSpPr>
            <a:xfrm>
              <a:off x="498672" y="4750827"/>
              <a:ext cx="498672" cy="498672"/>
              <a:chOff x="0" y="0"/>
              <a:chExt cx="1913890" cy="191389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9" name="Freeform 2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0" name="Group 210"/>
            <p:cNvGrpSpPr/>
            <p:nvPr/>
          </p:nvGrpSpPr>
          <p:grpSpPr>
            <a:xfrm>
              <a:off x="997344" y="4750827"/>
              <a:ext cx="498672" cy="498672"/>
              <a:chOff x="0" y="0"/>
              <a:chExt cx="1913890" cy="1913890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3" name="TextBox 213"/>
            <p:cNvSpPr txBox="1"/>
            <p:nvPr/>
          </p:nvSpPr>
          <p:spPr>
            <a:xfrm>
              <a:off x="188516" y="4859306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687188" y="4859306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1185860" y="4859306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16" name="Group 216"/>
            <p:cNvGrpSpPr/>
            <p:nvPr/>
          </p:nvGrpSpPr>
          <p:grpSpPr>
            <a:xfrm>
              <a:off x="1496016" y="4750827"/>
              <a:ext cx="498672" cy="498672"/>
              <a:chOff x="0" y="0"/>
              <a:chExt cx="1913890" cy="1913890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9" name="TextBox 219"/>
            <p:cNvSpPr txBox="1"/>
            <p:nvPr/>
          </p:nvSpPr>
          <p:spPr>
            <a:xfrm>
              <a:off x="1684530" y="4859306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20" name="Group 220"/>
            <p:cNvGrpSpPr/>
            <p:nvPr/>
          </p:nvGrpSpPr>
          <p:grpSpPr>
            <a:xfrm>
              <a:off x="3707068" y="4750827"/>
              <a:ext cx="481590" cy="481590"/>
              <a:chOff x="0" y="0"/>
              <a:chExt cx="1913890" cy="1913890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3" name="TextBox 223"/>
            <p:cNvSpPr txBox="1"/>
            <p:nvPr/>
          </p:nvSpPr>
          <p:spPr>
            <a:xfrm>
              <a:off x="3889308" y="4854938"/>
              <a:ext cx="117110" cy="26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"/>
                </a:lnSpc>
              </a:pPr>
              <a:r>
                <a:rPr lang="en-US" sz="789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9</a:t>
              </a:r>
            </a:p>
          </p:txBody>
        </p:sp>
        <p:sp>
          <p:nvSpPr>
            <p:cNvPr id="224" name="AutoShape 224"/>
            <p:cNvSpPr/>
            <p:nvPr/>
          </p:nvSpPr>
          <p:spPr>
            <a:xfrm>
              <a:off x="2429286" y="5012296"/>
              <a:ext cx="843184" cy="2755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25" name="Group 225"/>
            <p:cNvGrpSpPr/>
            <p:nvPr/>
          </p:nvGrpSpPr>
          <p:grpSpPr>
            <a:xfrm>
              <a:off x="0" y="5249499"/>
              <a:ext cx="498672" cy="498672"/>
              <a:chOff x="0" y="0"/>
              <a:chExt cx="1913890" cy="191389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7" name="Freeform 2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28" name="Group 228"/>
            <p:cNvGrpSpPr/>
            <p:nvPr/>
          </p:nvGrpSpPr>
          <p:grpSpPr>
            <a:xfrm>
              <a:off x="498672" y="5249499"/>
              <a:ext cx="498672" cy="498672"/>
              <a:chOff x="0" y="0"/>
              <a:chExt cx="1913890" cy="1913890"/>
            </a:xfrm>
          </p:grpSpPr>
          <p:sp>
            <p:nvSpPr>
              <p:cNvPr id="229" name="Freeform 22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31" name="Group 231"/>
            <p:cNvGrpSpPr/>
            <p:nvPr/>
          </p:nvGrpSpPr>
          <p:grpSpPr>
            <a:xfrm>
              <a:off x="997344" y="5249499"/>
              <a:ext cx="498672" cy="498672"/>
              <a:chOff x="0" y="0"/>
              <a:chExt cx="1913890" cy="191389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3" name="Freeform 2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4" name="TextBox 234"/>
            <p:cNvSpPr txBox="1"/>
            <p:nvPr/>
          </p:nvSpPr>
          <p:spPr>
            <a:xfrm>
              <a:off x="188516" y="5357978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35" name="TextBox 235"/>
            <p:cNvSpPr txBox="1"/>
            <p:nvPr/>
          </p:nvSpPr>
          <p:spPr>
            <a:xfrm>
              <a:off x="687188" y="5357978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1185860" y="5357978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37" name="Group 237"/>
            <p:cNvGrpSpPr/>
            <p:nvPr/>
          </p:nvGrpSpPr>
          <p:grpSpPr>
            <a:xfrm>
              <a:off x="1496016" y="5249499"/>
              <a:ext cx="498672" cy="498672"/>
              <a:chOff x="0" y="0"/>
              <a:chExt cx="1913890" cy="191389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9" name="Freeform 2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0" name="TextBox 240"/>
            <p:cNvSpPr txBox="1"/>
            <p:nvPr/>
          </p:nvSpPr>
          <p:spPr>
            <a:xfrm>
              <a:off x="1684530" y="5357978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41" name="Group 241"/>
            <p:cNvGrpSpPr/>
            <p:nvPr/>
          </p:nvGrpSpPr>
          <p:grpSpPr>
            <a:xfrm>
              <a:off x="3707068" y="5249499"/>
              <a:ext cx="481590" cy="481590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3" name="Freeform 2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4" name="TextBox 244"/>
            <p:cNvSpPr txBox="1"/>
            <p:nvPr/>
          </p:nvSpPr>
          <p:spPr>
            <a:xfrm>
              <a:off x="3875308" y="5353610"/>
              <a:ext cx="145112" cy="26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"/>
                </a:lnSpc>
              </a:pPr>
              <a:r>
                <a:rPr lang="en-US" sz="789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</a:t>
              </a:r>
            </a:p>
          </p:txBody>
        </p:sp>
        <p:sp>
          <p:nvSpPr>
            <p:cNvPr id="245" name="AutoShape 245"/>
            <p:cNvSpPr/>
            <p:nvPr/>
          </p:nvSpPr>
          <p:spPr>
            <a:xfrm>
              <a:off x="2429286" y="5510967"/>
              <a:ext cx="843184" cy="2755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46" name="Group 246"/>
            <p:cNvGrpSpPr/>
            <p:nvPr/>
          </p:nvGrpSpPr>
          <p:grpSpPr>
            <a:xfrm>
              <a:off x="0" y="5731089"/>
              <a:ext cx="498672" cy="498672"/>
              <a:chOff x="0" y="0"/>
              <a:chExt cx="1913890" cy="1913890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49" name="Group 249"/>
            <p:cNvGrpSpPr/>
            <p:nvPr/>
          </p:nvGrpSpPr>
          <p:grpSpPr>
            <a:xfrm>
              <a:off x="498672" y="5731089"/>
              <a:ext cx="498672" cy="498672"/>
              <a:chOff x="0" y="0"/>
              <a:chExt cx="1913890" cy="191389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1" name="Freeform 2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2" name="Group 252"/>
            <p:cNvGrpSpPr/>
            <p:nvPr/>
          </p:nvGrpSpPr>
          <p:grpSpPr>
            <a:xfrm>
              <a:off x="997344" y="5731089"/>
              <a:ext cx="498672" cy="498672"/>
              <a:chOff x="0" y="0"/>
              <a:chExt cx="1913890" cy="1913890"/>
            </a:xfrm>
          </p:grpSpPr>
          <p:sp>
            <p:nvSpPr>
              <p:cNvPr id="253" name="Freeform 25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55" name="TextBox 255"/>
            <p:cNvSpPr txBox="1"/>
            <p:nvPr/>
          </p:nvSpPr>
          <p:spPr>
            <a:xfrm>
              <a:off x="188516" y="5839568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56" name="TextBox 256"/>
            <p:cNvSpPr txBox="1"/>
            <p:nvPr/>
          </p:nvSpPr>
          <p:spPr>
            <a:xfrm>
              <a:off x="687188" y="5839568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7" name="TextBox 257"/>
            <p:cNvSpPr txBox="1"/>
            <p:nvPr/>
          </p:nvSpPr>
          <p:spPr>
            <a:xfrm>
              <a:off x="1185860" y="5839568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58" name="Group 258"/>
            <p:cNvGrpSpPr/>
            <p:nvPr/>
          </p:nvGrpSpPr>
          <p:grpSpPr>
            <a:xfrm>
              <a:off x="1496016" y="5731089"/>
              <a:ext cx="498672" cy="498672"/>
              <a:chOff x="0" y="0"/>
              <a:chExt cx="1913890" cy="1913890"/>
            </a:xfrm>
          </p:grpSpPr>
          <p:sp>
            <p:nvSpPr>
              <p:cNvPr id="259" name="Freeform 2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0" name="Freeform 2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1" name="TextBox 261"/>
            <p:cNvSpPr txBox="1"/>
            <p:nvPr/>
          </p:nvSpPr>
          <p:spPr>
            <a:xfrm>
              <a:off x="1684530" y="5839568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62" name="Group 262"/>
            <p:cNvGrpSpPr/>
            <p:nvPr/>
          </p:nvGrpSpPr>
          <p:grpSpPr>
            <a:xfrm>
              <a:off x="3707068" y="5731089"/>
              <a:ext cx="481590" cy="481590"/>
              <a:chOff x="0" y="0"/>
              <a:chExt cx="1913890" cy="1913890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4" name="Freeform 2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5" name="TextBox 265"/>
            <p:cNvSpPr txBox="1"/>
            <p:nvPr/>
          </p:nvSpPr>
          <p:spPr>
            <a:xfrm>
              <a:off x="3880530" y="5835200"/>
              <a:ext cx="134668" cy="26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"/>
                </a:lnSpc>
              </a:pPr>
              <a:r>
                <a:rPr lang="en-US" sz="789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</a:t>
              </a:r>
            </a:p>
          </p:txBody>
        </p:sp>
        <p:sp>
          <p:nvSpPr>
            <p:cNvPr id="266" name="AutoShape 266"/>
            <p:cNvSpPr/>
            <p:nvPr/>
          </p:nvSpPr>
          <p:spPr>
            <a:xfrm>
              <a:off x="2429286" y="5992557"/>
              <a:ext cx="843184" cy="2755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67" name="Group 267"/>
            <p:cNvGrpSpPr/>
            <p:nvPr/>
          </p:nvGrpSpPr>
          <p:grpSpPr>
            <a:xfrm>
              <a:off x="0" y="6229761"/>
              <a:ext cx="498672" cy="498672"/>
              <a:chOff x="0" y="0"/>
              <a:chExt cx="1913890" cy="191389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9" name="Freeform 2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0" name="Group 270"/>
            <p:cNvGrpSpPr/>
            <p:nvPr/>
          </p:nvGrpSpPr>
          <p:grpSpPr>
            <a:xfrm>
              <a:off x="498672" y="6229761"/>
              <a:ext cx="498672" cy="498672"/>
              <a:chOff x="0" y="0"/>
              <a:chExt cx="1913890" cy="1913890"/>
            </a:xfrm>
          </p:grpSpPr>
          <p:sp>
            <p:nvSpPr>
              <p:cNvPr id="271" name="Freeform 2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2" name="Freeform 2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3" name="Group 273"/>
            <p:cNvGrpSpPr/>
            <p:nvPr/>
          </p:nvGrpSpPr>
          <p:grpSpPr>
            <a:xfrm>
              <a:off x="997344" y="6229761"/>
              <a:ext cx="498672" cy="498672"/>
              <a:chOff x="0" y="0"/>
              <a:chExt cx="1913890" cy="191389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5" name="Freeform 2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76" name="TextBox 276"/>
            <p:cNvSpPr txBox="1"/>
            <p:nvPr/>
          </p:nvSpPr>
          <p:spPr>
            <a:xfrm>
              <a:off x="188516" y="6338240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7" name="TextBox 277"/>
            <p:cNvSpPr txBox="1"/>
            <p:nvPr/>
          </p:nvSpPr>
          <p:spPr>
            <a:xfrm>
              <a:off x="687188" y="6338240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8" name="TextBox 278"/>
            <p:cNvSpPr txBox="1"/>
            <p:nvPr/>
          </p:nvSpPr>
          <p:spPr>
            <a:xfrm>
              <a:off x="1185860" y="6338240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79" name="Group 279"/>
            <p:cNvGrpSpPr/>
            <p:nvPr/>
          </p:nvGrpSpPr>
          <p:grpSpPr>
            <a:xfrm>
              <a:off x="1496016" y="6229761"/>
              <a:ext cx="498672" cy="498672"/>
              <a:chOff x="0" y="0"/>
              <a:chExt cx="1913890" cy="191389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1" name="Freeform 2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2" name="TextBox 282"/>
            <p:cNvSpPr txBox="1"/>
            <p:nvPr/>
          </p:nvSpPr>
          <p:spPr>
            <a:xfrm>
              <a:off x="1684530" y="6338240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83" name="Group 283"/>
            <p:cNvGrpSpPr/>
            <p:nvPr/>
          </p:nvGrpSpPr>
          <p:grpSpPr>
            <a:xfrm>
              <a:off x="3707068" y="6229761"/>
              <a:ext cx="481590" cy="481590"/>
              <a:chOff x="0" y="0"/>
              <a:chExt cx="1913890" cy="191389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5" name="Freeform 2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6" name="TextBox 286"/>
            <p:cNvSpPr txBox="1"/>
            <p:nvPr/>
          </p:nvSpPr>
          <p:spPr>
            <a:xfrm>
              <a:off x="3883012" y="6333872"/>
              <a:ext cx="129700" cy="26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"/>
                </a:lnSpc>
              </a:pPr>
              <a:r>
                <a:rPr lang="en-US" sz="789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</a:t>
              </a:r>
            </a:p>
          </p:txBody>
        </p:sp>
        <p:sp>
          <p:nvSpPr>
            <p:cNvPr id="287" name="AutoShape 287"/>
            <p:cNvSpPr/>
            <p:nvPr/>
          </p:nvSpPr>
          <p:spPr>
            <a:xfrm>
              <a:off x="2429286" y="6491229"/>
              <a:ext cx="843184" cy="2755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88" name="Group 288"/>
            <p:cNvGrpSpPr/>
            <p:nvPr/>
          </p:nvGrpSpPr>
          <p:grpSpPr>
            <a:xfrm>
              <a:off x="0" y="6711351"/>
              <a:ext cx="498672" cy="498672"/>
              <a:chOff x="0" y="0"/>
              <a:chExt cx="1913890" cy="1913890"/>
            </a:xfrm>
          </p:grpSpPr>
          <p:sp>
            <p:nvSpPr>
              <p:cNvPr id="289" name="Freeform 28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0" name="Freeform 2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1" name="Group 291"/>
            <p:cNvGrpSpPr/>
            <p:nvPr/>
          </p:nvGrpSpPr>
          <p:grpSpPr>
            <a:xfrm>
              <a:off x="498672" y="6711351"/>
              <a:ext cx="498672" cy="498672"/>
              <a:chOff x="0" y="0"/>
              <a:chExt cx="1913890" cy="191389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3" name="Freeform 2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4" name="Group 294"/>
            <p:cNvGrpSpPr/>
            <p:nvPr/>
          </p:nvGrpSpPr>
          <p:grpSpPr>
            <a:xfrm>
              <a:off x="997344" y="6711351"/>
              <a:ext cx="498672" cy="498672"/>
              <a:chOff x="0" y="0"/>
              <a:chExt cx="1913890" cy="1913890"/>
            </a:xfrm>
          </p:grpSpPr>
          <p:sp>
            <p:nvSpPr>
              <p:cNvPr id="295" name="Freeform 29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6" name="Freeform 2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7" name="TextBox 297"/>
            <p:cNvSpPr txBox="1"/>
            <p:nvPr/>
          </p:nvSpPr>
          <p:spPr>
            <a:xfrm>
              <a:off x="188516" y="6819830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8" name="TextBox 298"/>
            <p:cNvSpPr txBox="1"/>
            <p:nvPr/>
          </p:nvSpPr>
          <p:spPr>
            <a:xfrm>
              <a:off x="687188" y="6819830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9" name="TextBox 299"/>
            <p:cNvSpPr txBox="1"/>
            <p:nvPr/>
          </p:nvSpPr>
          <p:spPr>
            <a:xfrm>
              <a:off x="1185860" y="6819830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0" name="Group 300"/>
            <p:cNvGrpSpPr/>
            <p:nvPr/>
          </p:nvGrpSpPr>
          <p:grpSpPr>
            <a:xfrm>
              <a:off x="1496016" y="6711351"/>
              <a:ext cx="498672" cy="498672"/>
              <a:chOff x="0" y="0"/>
              <a:chExt cx="1913890" cy="1913890"/>
            </a:xfrm>
          </p:grpSpPr>
          <p:sp>
            <p:nvSpPr>
              <p:cNvPr id="301" name="Freeform 3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2" name="Freeform 3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3" name="TextBox 303"/>
            <p:cNvSpPr txBox="1"/>
            <p:nvPr/>
          </p:nvSpPr>
          <p:spPr>
            <a:xfrm>
              <a:off x="1684530" y="6819830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04" name="Group 304"/>
            <p:cNvGrpSpPr/>
            <p:nvPr/>
          </p:nvGrpSpPr>
          <p:grpSpPr>
            <a:xfrm>
              <a:off x="3707068" y="6711351"/>
              <a:ext cx="481590" cy="481590"/>
              <a:chOff x="0" y="0"/>
              <a:chExt cx="1913890" cy="1913890"/>
            </a:xfrm>
          </p:grpSpPr>
          <p:sp>
            <p:nvSpPr>
              <p:cNvPr id="305" name="Freeform 3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6" name="Freeform 3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7" name="TextBox 307"/>
            <p:cNvSpPr txBox="1"/>
            <p:nvPr/>
          </p:nvSpPr>
          <p:spPr>
            <a:xfrm>
              <a:off x="3874518" y="6815462"/>
              <a:ext cx="146688" cy="26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"/>
                </a:lnSpc>
              </a:pPr>
              <a:r>
                <a:rPr lang="en-US" sz="789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</a:t>
              </a:r>
            </a:p>
          </p:txBody>
        </p:sp>
        <p:sp>
          <p:nvSpPr>
            <p:cNvPr id="308" name="AutoShape 308"/>
            <p:cNvSpPr/>
            <p:nvPr/>
          </p:nvSpPr>
          <p:spPr>
            <a:xfrm>
              <a:off x="2429286" y="6972819"/>
              <a:ext cx="843184" cy="2755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09" name="Group 309"/>
            <p:cNvGrpSpPr/>
            <p:nvPr/>
          </p:nvGrpSpPr>
          <p:grpSpPr>
            <a:xfrm>
              <a:off x="0" y="7210023"/>
              <a:ext cx="498672" cy="498672"/>
              <a:chOff x="0" y="0"/>
              <a:chExt cx="1913890" cy="191389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1" name="Freeform 3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498672" y="7210023"/>
              <a:ext cx="498672" cy="498672"/>
              <a:chOff x="0" y="0"/>
              <a:chExt cx="1913890" cy="1913890"/>
            </a:xfrm>
          </p:grpSpPr>
          <p:sp>
            <p:nvSpPr>
              <p:cNvPr id="313" name="Freeform 31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4" name="Freeform 3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5" name="Group 315"/>
            <p:cNvGrpSpPr/>
            <p:nvPr/>
          </p:nvGrpSpPr>
          <p:grpSpPr>
            <a:xfrm>
              <a:off x="997344" y="7210023"/>
              <a:ext cx="498672" cy="498672"/>
              <a:chOff x="0" y="0"/>
              <a:chExt cx="1913890" cy="191389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7" name="Freeform 3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18" name="TextBox 318"/>
            <p:cNvSpPr txBox="1"/>
            <p:nvPr/>
          </p:nvSpPr>
          <p:spPr>
            <a:xfrm>
              <a:off x="188516" y="7318502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19" name="TextBox 319"/>
            <p:cNvSpPr txBox="1"/>
            <p:nvPr/>
          </p:nvSpPr>
          <p:spPr>
            <a:xfrm>
              <a:off x="687188" y="7318502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20" name="TextBox 320"/>
            <p:cNvSpPr txBox="1"/>
            <p:nvPr/>
          </p:nvSpPr>
          <p:spPr>
            <a:xfrm>
              <a:off x="1185860" y="7318502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21" name="Group 321"/>
            <p:cNvGrpSpPr/>
            <p:nvPr/>
          </p:nvGrpSpPr>
          <p:grpSpPr>
            <a:xfrm>
              <a:off x="1496016" y="7210023"/>
              <a:ext cx="498672" cy="498672"/>
              <a:chOff x="0" y="0"/>
              <a:chExt cx="1913890" cy="191389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3" name="Freeform 3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4" name="TextBox 324"/>
            <p:cNvSpPr txBox="1"/>
            <p:nvPr/>
          </p:nvSpPr>
          <p:spPr>
            <a:xfrm>
              <a:off x="1684530" y="7318502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25" name="Group 325"/>
            <p:cNvGrpSpPr/>
            <p:nvPr/>
          </p:nvGrpSpPr>
          <p:grpSpPr>
            <a:xfrm>
              <a:off x="3707068" y="7210023"/>
              <a:ext cx="481590" cy="481590"/>
              <a:chOff x="0" y="0"/>
              <a:chExt cx="1913890" cy="191389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7" name="Freeform 3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8" name="TextBox 328"/>
            <p:cNvSpPr txBox="1"/>
            <p:nvPr/>
          </p:nvSpPr>
          <p:spPr>
            <a:xfrm>
              <a:off x="3893018" y="7314134"/>
              <a:ext cx="109690" cy="26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"/>
                </a:lnSpc>
              </a:pPr>
              <a:r>
                <a:rPr lang="en-US" sz="789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</a:t>
              </a:r>
            </a:p>
          </p:txBody>
        </p:sp>
        <p:sp>
          <p:nvSpPr>
            <p:cNvPr id="329" name="AutoShape 329"/>
            <p:cNvSpPr/>
            <p:nvPr/>
          </p:nvSpPr>
          <p:spPr>
            <a:xfrm>
              <a:off x="2429286" y="7471491"/>
              <a:ext cx="843184" cy="2755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30" name="Group 330"/>
            <p:cNvGrpSpPr/>
            <p:nvPr/>
          </p:nvGrpSpPr>
          <p:grpSpPr>
            <a:xfrm>
              <a:off x="0" y="7691612"/>
              <a:ext cx="498672" cy="498672"/>
              <a:chOff x="0" y="0"/>
              <a:chExt cx="1913890" cy="1913890"/>
            </a:xfrm>
          </p:grpSpPr>
          <p:sp>
            <p:nvSpPr>
              <p:cNvPr id="331" name="Freeform 3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2" name="Freeform 3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3" name="Group 333"/>
            <p:cNvGrpSpPr/>
            <p:nvPr/>
          </p:nvGrpSpPr>
          <p:grpSpPr>
            <a:xfrm>
              <a:off x="498672" y="7691612"/>
              <a:ext cx="498672" cy="498672"/>
              <a:chOff x="0" y="0"/>
              <a:chExt cx="1913890" cy="191389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5" name="Freeform 3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6" name="Group 336"/>
            <p:cNvGrpSpPr/>
            <p:nvPr/>
          </p:nvGrpSpPr>
          <p:grpSpPr>
            <a:xfrm>
              <a:off x="997344" y="7691612"/>
              <a:ext cx="498672" cy="498672"/>
              <a:chOff x="0" y="0"/>
              <a:chExt cx="1913890" cy="1913890"/>
            </a:xfrm>
          </p:grpSpPr>
          <p:sp>
            <p:nvSpPr>
              <p:cNvPr id="337" name="Freeform 33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8" name="Freeform 3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39" name="TextBox 339"/>
            <p:cNvSpPr txBox="1"/>
            <p:nvPr/>
          </p:nvSpPr>
          <p:spPr>
            <a:xfrm>
              <a:off x="188516" y="7800092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0" name="TextBox 340"/>
            <p:cNvSpPr txBox="1"/>
            <p:nvPr/>
          </p:nvSpPr>
          <p:spPr>
            <a:xfrm>
              <a:off x="687188" y="7800092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1" name="TextBox 341"/>
            <p:cNvSpPr txBox="1"/>
            <p:nvPr/>
          </p:nvSpPr>
          <p:spPr>
            <a:xfrm>
              <a:off x="1185860" y="7800092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2" name="Group 342"/>
            <p:cNvGrpSpPr/>
            <p:nvPr/>
          </p:nvGrpSpPr>
          <p:grpSpPr>
            <a:xfrm>
              <a:off x="1496016" y="7691612"/>
              <a:ext cx="498672" cy="498672"/>
              <a:chOff x="0" y="0"/>
              <a:chExt cx="1913890" cy="1913890"/>
            </a:xfrm>
          </p:grpSpPr>
          <p:sp>
            <p:nvSpPr>
              <p:cNvPr id="343" name="Freeform 3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4" name="Freeform 3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5" name="TextBox 345"/>
            <p:cNvSpPr txBox="1"/>
            <p:nvPr/>
          </p:nvSpPr>
          <p:spPr>
            <a:xfrm>
              <a:off x="1684530" y="7800092"/>
              <a:ext cx="121644" cy="265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"/>
                </a:lnSpc>
              </a:pPr>
              <a:r>
                <a:rPr lang="en-US" sz="81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6" name="Group 346"/>
            <p:cNvGrpSpPr/>
            <p:nvPr/>
          </p:nvGrpSpPr>
          <p:grpSpPr>
            <a:xfrm>
              <a:off x="3707068" y="7691612"/>
              <a:ext cx="481590" cy="481590"/>
              <a:chOff x="0" y="0"/>
              <a:chExt cx="1913890" cy="1913890"/>
            </a:xfrm>
          </p:grpSpPr>
          <p:sp>
            <p:nvSpPr>
              <p:cNvPr id="347" name="Freeform 3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8" name="Freeform 3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9" name="TextBox 349"/>
            <p:cNvSpPr txBox="1"/>
            <p:nvPr/>
          </p:nvSpPr>
          <p:spPr>
            <a:xfrm>
              <a:off x="3893990" y="7795720"/>
              <a:ext cx="107740" cy="263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5"/>
                </a:lnSpc>
              </a:pPr>
              <a:r>
                <a:rPr lang="en-US" sz="789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F</a:t>
              </a:r>
            </a:p>
          </p:txBody>
        </p:sp>
        <p:sp>
          <p:nvSpPr>
            <p:cNvPr id="350" name="AutoShape 350"/>
            <p:cNvSpPr/>
            <p:nvPr/>
          </p:nvSpPr>
          <p:spPr>
            <a:xfrm>
              <a:off x="2429286" y="7953081"/>
              <a:ext cx="843184" cy="2755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1" name="AutoShape 351"/>
            <p:cNvSpPr/>
            <p:nvPr/>
          </p:nvSpPr>
          <p:spPr>
            <a:xfrm>
              <a:off x="2406223" y="4509386"/>
              <a:ext cx="843184" cy="2755"/>
            </a:xfrm>
            <a:prstGeom prst="line">
              <a:avLst/>
            </a:prstGeom>
            <a:ln w="22316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2" name="TextBox 352"/>
          <p:cNvSpPr txBox="1"/>
          <p:nvPr/>
        </p:nvSpPr>
        <p:spPr>
          <a:xfrm>
            <a:off x="5818810" y="2477776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4608223" y="2936438"/>
            <a:ext cx="652554" cy="652554"/>
            <a:chOff x="0" y="0"/>
            <a:chExt cx="1913890" cy="1913890"/>
          </a:xfrm>
        </p:grpSpPr>
        <p:sp>
          <p:nvSpPr>
            <p:cNvPr id="354" name="Freeform 35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5" name="Freeform 35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6" name="Group 356"/>
          <p:cNvGrpSpPr/>
          <p:nvPr/>
        </p:nvGrpSpPr>
        <p:grpSpPr>
          <a:xfrm>
            <a:off x="5260777" y="2936438"/>
            <a:ext cx="652554" cy="652554"/>
            <a:chOff x="0" y="0"/>
            <a:chExt cx="1913890" cy="1913890"/>
          </a:xfrm>
        </p:grpSpPr>
        <p:sp>
          <p:nvSpPr>
            <p:cNvPr id="357" name="Freeform 3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8" name="Freeform 3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5913332" y="2936438"/>
            <a:ext cx="652554" cy="652554"/>
            <a:chOff x="0" y="0"/>
            <a:chExt cx="1913890" cy="1913890"/>
          </a:xfrm>
        </p:grpSpPr>
        <p:sp>
          <p:nvSpPr>
            <p:cNvPr id="360" name="Freeform 36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1" name="Freeform 36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2" name="TextBox 362"/>
          <p:cNvSpPr txBox="1"/>
          <p:nvPr/>
        </p:nvSpPr>
        <p:spPr>
          <a:xfrm>
            <a:off x="4854909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63" name="TextBox 363"/>
          <p:cNvSpPr txBox="1"/>
          <p:nvPr/>
        </p:nvSpPr>
        <p:spPr>
          <a:xfrm>
            <a:off x="5507463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64" name="TextBox 364"/>
          <p:cNvSpPr txBox="1"/>
          <p:nvPr/>
        </p:nvSpPr>
        <p:spPr>
          <a:xfrm>
            <a:off x="6160017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6565885" y="2936438"/>
            <a:ext cx="652554" cy="652554"/>
            <a:chOff x="0" y="0"/>
            <a:chExt cx="1913890" cy="1913890"/>
          </a:xfrm>
        </p:grpSpPr>
        <p:sp>
          <p:nvSpPr>
            <p:cNvPr id="366" name="Freeform 3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7" name="Freeform 3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8" name="TextBox 368"/>
          <p:cNvSpPr txBox="1"/>
          <p:nvPr/>
        </p:nvSpPr>
        <p:spPr>
          <a:xfrm>
            <a:off x="6812571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69" name="Group 369"/>
          <p:cNvGrpSpPr/>
          <p:nvPr/>
        </p:nvGrpSpPr>
        <p:grpSpPr>
          <a:xfrm>
            <a:off x="7217838" y="2936438"/>
            <a:ext cx="652554" cy="652554"/>
            <a:chOff x="0" y="0"/>
            <a:chExt cx="1913890" cy="1913890"/>
          </a:xfrm>
        </p:grpSpPr>
        <p:sp>
          <p:nvSpPr>
            <p:cNvPr id="370" name="Freeform 3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1" name="Freeform 3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7870392" y="2936438"/>
            <a:ext cx="652554" cy="652554"/>
            <a:chOff x="0" y="0"/>
            <a:chExt cx="1913890" cy="1913890"/>
          </a:xfrm>
        </p:grpSpPr>
        <p:sp>
          <p:nvSpPr>
            <p:cNvPr id="373" name="Freeform 3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4" name="Freeform 3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8522946" y="2936438"/>
            <a:ext cx="652554" cy="652554"/>
            <a:chOff x="0" y="0"/>
            <a:chExt cx="1913890" cy="1913890"/>
          </a:xfrm>
        </p:grpSpPr>
        <p:sp>
          <p:nvSpPr>
            <p:cNvPr id="376" name="Freeform 3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7" name="Freeform 3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78" name="TextBox 378"/>
          <p:cNvSpPr txBox="1"/>
          <p:nvPr/>
        </p:nvSpPr>
        <p:spPr>
          <a:xfrm>
            <a:off x="7464523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79" name="TextBox 379"/>
          <p:cNvSpPr txBox="1"/>
          <p:nvPr/>
        </p:nvSpPr>
        <p:spPr>
          <a:xfrm>
            <a:off x="8117077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80" name="TextBox 380"/>
          <p:cNvSpPr txBox="1"/>
          <p:nvPr/>
        </p:nvSpPr>
        <p:spPr>
          <a:xfrm>
            <a:off x="8769632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81" name="Group 381"/>
          <p:cNvGrpSpPr/>
          <p:nvPr/>
        </p:nvGrpSpPr>
        <p:grpSpPr>
          <a:xfrm>
            <a:off x="9175500" y="2936438"/>
            <a:ext cx="652554" cy="652554"/>
            <a:chOff x="0" y="0"/>
            <a:chExt cx="1913890" cy="1913890"/>
          </a:xfrm>
        </p:grpSpPr>
        <p:sp>
          <p:nvSpPr>
            <p:cNvPr id="382" name="Freeform 3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3" name="Freeform 3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84" name="TextBox 384"/>
          <p:cNvSpPr txBox="1"/>
          <p:nvPr/>
        </p:nvSpPr>
        <p:spPr>
          <a:xfrm>
            <a:off x="9422186" y="306522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85" name="TextBox 385"/>
          <p:cNvSpPr txBox="1"/>
          <p:nvPr/>
        </p:nvSpPr>
        <p:spPr>
          <a:xfrm>
            <a:off x="5741157" y="4287389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Hexadecimal</a:t>
            </a:r>
          </a:p>
        </p:txBody>
      </p:sp>
      <p:sp>
        <p:nvSpPr>
          <p:cNvPr id="386" name="Freeform 386"/>
          <p:cNvSpPr/>
          <p:nvPr/>
        </p:nvSpPr>
        <p:spPr>
          <a:xfrm rot="-5400000">
            <a:off x="5722998" y="2809803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87" name="Freeform 387"/>
          <p:cNvSpPr/>
          <p:nvPr/>
        </p:nvSpPr>
        <p:spPr>
          <a:xfrm rot="-5400000">
            <a:off x="8334000" y="2809803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388" name="Group 388"/>
          <p:cNvGrpSpPr/>
          <p:nvPr/>
        </p:nvGrpSpPr>
        <p:grpSpPr>
          <a:xfrm>
            <a:off x="5741157" y="4839175"/>
            <a:ext cx="1423178" cy="1423178"/>
            <a:chOff x="0" y="0"/>
            <a:chExt cx="1913890" cy="1913890"/>
          </a:xfrm>
        </p:grpSpPr>
        <p:sp>
          <p:nvSpPr>
            <p:cNvPr id="389" name="Freeform 38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0" name="Freeform 39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1" name="TextBox 391"/>
          <p:cNvSpPr txBox="1"/>
          <p:nvPr/>
        </p:nvSpPr>
        <p:spPr>
          <a:xfrm>
            <a:off x="6279707" y="5114235"/>
            <a:ext cx="346075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392" name="Group 392"/>
          <p:cNvGrpSpPr/>
          <p:nvPr/>
        </p:nvGrpSpPr>
        <p:grpSpPr>
          <a:xfrm>
            <a:off x="7205444" y="4853786"/>
            <a:ext cx="1423178" cy="1423178"/>
            <a:chOff x="0" y="0"/>
            <a:chExt cx="1913890" cy="1913890"/>
          </a:xfrm>
        </p:grpSpPr>
        <p:sp>
          <p:nvSpPr>
            <p:cNvPr id="393" name="Freeform 39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4" name="Freeform 39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5" name="TextBox 395"/>
          <p:cNvSpPr txBox="1"/>
          <p:nvPr/>
        </p:nvSpPr>
        <p:spPr>
          <a:xfrm>
            <a:off x="7754958" y="5128846"/>
            <a:ext cx="324147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6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up / Create a binary to hexadecimal 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binary to hexadecimal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486709" y="2139762"/>
            <a:ext cx="7691928" cy="4469669"/>
            <a:chOff x="0" y="0"/>
            <a:chExt cx="628742" cy="3653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8742" cy="365353"/>
            </a:xfrm>
            <a:custGeom>
              <a:avLst/>
              <a:gdLst/>
              <a:ahLst/>
              <a:cxnLst/>
              <a:rect l="l" t="t" r="r" b="b"/>
              <a:pathLst>
                <a:path w="628742" h="365353">
                  <a:moveTo>
                    <a:pt x="164395" y="0"/>
                  </a:moveTo>
                  <a:lnTo>
                    <a:pt x="464347" y="0"/>
                  </a:lnTo>
                  <a:cubicBezTo>
                    <a:pt x="507947" y="0"/>
                    <a:pt x="549762" y="17320"/>
                    <a:pt x="580592" y="48150"/>
                  </a:cubicBezTo>
                  <a:cubicBezTo>
                    <a:pt x="611422" y="78980"/>
                    <a:pt x="628742" y="120795"/>
                    <a:pt x="628742" y="164395"/>
                  </a:cubicBezTo>
                  <a:lnTo>
                    <a:pt x="628742" y="200958"/>
                  </a:lnTo>
                  <a:cubicBezTo>
                    <a:pt x="628742" y="244558"/>
                    <a:pt x="611422" y="286373"/>
                    <a:pt x="580592" y="317203"/>
                  </a:cubicBezTo>
                  <a:cubicBezTo>
                    <a:pt x="549762" y="348033"/>
                    <a:pt x="507947" y="365353"/>
                    <a:pt x="464347" y="365353"/>
                  </a:cubicBezTo>
                  <a:lnTo>
                    <a:pt x="164395" y="365353"/>
                  </a:lnTo>
                  <a:cubicBezTo>
                    <a:pt x="120795" y="365353"/>
                    <a:pt x="78980" y="348033"/>
                    <a:pt x="48150" y="317203"/>
                  </a:cubicBezTo>
                  <a:cubicBezTo>
                    <a:pt x="17320" y="286373"/>
                    <a:pt x="0" y="244558"/>
                    <a:pt x="0" y="200958"/>
                  </a:cubicBezTo>
                  <a:lnTo>
                    <a:pt x="0" y="164395"/>
                  </a:lnTo>
                  <a:cubicBezTo>
                    <a:pt x="0" y="120795"/>
                    <a:pt x="17320" y="78980"/>
                    <a:pt x="48150" y="48150"/>
                  </a:cubicBezTo>
                  <a:cubicBezTo>
                    <a:pt x="78980" y="17320"/>
                    <a:pt x="120795" y="0"/>
                    <a:pt x="16439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28742" cy="4129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0562" y="1958460"/>
            <a:ext cx="2777050" cy="4722945"/>
            <a:chOff x="0" y="-123825"/>
            <a:chExt cx="5554099" cy="944588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96305"/>
              <a:ext cx="564456" cy="564456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64456" y="396305"/>
              <a:ext cx="564456" cy="564456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128912" y="396305"/>
              <a:ext cx="564456" cy="564456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13386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77840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42298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693369" y="396305"/>
              <a:ext cx="564456" cy="564456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906752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4196100" y="396305"/>
              <a:ext cx="545121" cy="545121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402381" y="50713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2749754" y="69226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54554" y="-123825"/>
              <a:ext cx="948718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Binary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515779" y="-123825"/>
              <a:ext cx="2038320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Hexadecimal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0" y="941425"/>
              <a:ext cx="564456" cy="564456"/>
              <a:chOff x="0" y="0"/>
              <a:chExt cx="1913890" cy="19138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564456" y="941425"/>
              <a:ext cx="564456" cy="564456"/>
              <a:chOff x="0" y="0"/>
              <a:chExt cx="1913890" cy="19138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128912" y="941425"/>
              <a:ext cx="564456" cy="564456"/>
              <a:chOff x="0" y="0"/>
              <a:chExt cx="1913890" cy="19138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13386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77840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42298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693369" y="941425"/>
              <a:ext cx="564456" cy="564456"/>
              <a:chOff x="0" y="0"/>
              <a:chExt cx="1913890" cy="19138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906752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4196100" y="941425"/>
              <a:ext cx="545121" cy="545121"/>
              <a:chOff x="0" y="0"/>
              <a:chExt cx="1913890" cy="19138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4402381" y="105225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7" name="AutoShape 57"/>
            <p:cNvSpPr/>
            <p:nvPr/>
          </p:nvSpPr>
          <p:spPr>
            <a:xfrm>
              <a:off x="2749754" y="123738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0" y="1505882"/>
              <a:ext cx="564456" cy="564456"/>
              <a:chOff x="0" y="0"/>
              <a:chExt cx="1913890" cy="19138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564456" y="1505882"/>
              <a:ext cx="564456" cy="564456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128912" y="1505882"/>
              <a:ext cx="564456" cy="564456"/>
              <a:chOff x="0" y="0"/>
              <a:chExt cx="1913890" cy="19138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13386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77840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342298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1693369" y="1505882"/>
              <a:ext cx="564456" cy="564456"/>
              <a:chOff x="0" y="0"/>
              <a:chExt cx="1913890" cy="191389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1906752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4196100" y="1505882"/>
              <a:ext cx="545121" cy="545121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4402381" y="161671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78" name="AutoShape 78"/>
            <p:cNvSpPr/>
            <p:nvPr/>
          </p:nvSpPr>
          <p:spPr>
            <a:xfrm>
              <a:off x="2749754" y="180184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0" y="2051002"/>
              <a:ext cx="564456" cy="564456"/>
              <a:chOff x="0" y="0"/>
              <a:chExt cx="1913890" cy="191389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564456" y="2051002"/>
              <a:ext cx="564456" cy="564456"/>
              <a:chOff x="0" y="0"/>
              <a:chExt cx="1913890" cy="191389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128912" y="2051002"/>
              <a:ext cx="564456" cy="564456"/>
              <a:chOff x="0" y="0"/>
              <a:chExt cx="1913890" cy="191389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7" name="Freeform 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213386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77840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342298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1693369" y="2051002"/>
              <a:ext cx="564456" cy="564456"/>
              <a:chOff x="0" y="0"/>
              <a:chExt cx="1913890" cy="191389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3" name="Freeform 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1906752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4196100" y="2051002"/>
              <a:ext cx="545121" cy="545121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7" name="Freeform 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4402381" y="216183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</a:t>
              </a:r>
            </a:p>
          </p:txBody>
        </p:sp>
        <p:sp>
          <p:nvSpPr>
            <p:cNvPr id="99" name="AutoShape 99"/>
            <p:cNvSpPr/>
            <p:nvPr/>
          </p:nvSpPr>
          <p:spPr>
            <a:xfrm>
              <a:off x="2749754" y="234696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00" name="Group 100"/>
            <p:cNvGrpSpPr/>
            <p:nvPr/>
          </p:nvGrpSpPr>
          <p:grpSpPr>
            <a:xfrm>
              <a:off x="0" y="2615458"/>
              <a:ext cx="564456" cy="564456"/>
              <a:chOff x="0" y="0"/>
              <a:chExt cx="1913890" cy="191389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564456" y="2615458"/>
              <a:ext cx="564456" cy="564456"/>
              <a:chOff x="0" y="0"/>
              <a:chExt cx="1913890" cy="191389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1128912" y="2615458"/>
              <a:ext cx="564456" cy="564456"/>
              <a:chOff x="0" y="0"/>
              <a:chExt cx="1913890" cy="191389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09" name="TextBox 109"/>
            <p:cNvSpPr txBox="1"/>
            <p:nvPr/>
          </p:nvSpPr>
          <p:spPr>
            <a:xfrm>
              <a:off x="213386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777840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1342298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2" name="Group 112"/>
            <p:cNvGrpSpPr/>
            <p:nvPr/>
          </p:nvGrpSpPr>
          <p:grpSpPr>
            <a:xfrm>
              <a:off x="1693369" y="2615458"/>
              <a:ext cx="564456" cy="564456"/>
              <a:chOff x="0" y="0"/>
              <a:chExt cx="1913890" cy="191389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4" name="Freeform 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906752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6" name="Group 116"/>
            <p:cNvGrpSpPr/>
            <p:nvPr/>
          </p:nvGrpSpPr>
          <p:grpSpPr>
            <a:xfrm>
              <a:off x="4196100" y="2615458"/>
              <a:ext cx="545121" cy="545121"/>
              <a:chOff x="0" y="0"/>
              <a:chExt cx="1913890" cy="191389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9" name="TextBox 119"/>
            <p:cNvSpPr txBox="1"/>
            <p:nvPr/>
          </p:nvSpPr>
          <p:spPr>
            <a:xfrm>
              <a:off x="4402381" y="272629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4</a:t>
              </a:r>
            </a:p>
          </p:txBody>
        </p:sp>
        <p:sp>
          <p:nvSpPr>
            <p:cNvPr id="120" name="AutoShape 120"/>
            <p:cNvSpPr/>
            <p:nvPr/>
          </p:nvSpPr>
          <p:spPr>
            <a:xfrm>
              <a:off x="2749754" y="2911419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21" name="Group 121"/>
            <p:cNvGrpSpPr/>
            <p:nvPr/>
          </p:nvGrpSpPr>
          <p:grpSpPr>
            <a:xfrm>
              <a:off x="0" y="3160579"/>
              <a:ext cx="564456" cy="564456"/>
              <a:chOff x="0" y="0"/>
              <a:chExt cx="1913890" cy="191389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564456" y="3160579"/>
              <a:ext cx="564456" cy="564456"/>
              <a:chOff x="0" y="0"/>
              <a:chExt cx="1913890" cy="191389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1128912" y="3160579"/>
              <a:ext cx="564456" cy="564456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13386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777840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1342298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33" name="Group 133"/>
            <p:cNvGrpSpPr/>
            <p:nvPr/>
          </p:nvGrpSpPr>
          <p:grpSpPr>
            <a:xfrm>
              <a:off x="1693369" y="3160579"/>
              <a:ext cx="564456" cy="564456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5" name="Freeform 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6" name="TextBox 136"/>
            <p:cNvSpPr txBox="1"/>
            <p:nvPr/>
          </p:nvSpPr>
          <p:spPr>
            <a:xfrm>
              <a:off x="1906752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37" name="Group 137"/>
            <p:cNvGrpSpPr/>
            <p:nvPr/>
          </p:nvGrpSpPr>
          <p:grpSpPr>
            <a:xfrm>
              <a:off x="4196100" y="3160579"/>
              <a:ext cx="545121" cy="545121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9" name="Freeform 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0" name="TextBox 140"/>
            <p:cNvSpPr txBox="1"/>
            <p:nvPr/>
          </p:nvSpPr>
          <p:spPr>
            <a:xfrm>
              <a:off x="4402381" y="327141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5</a:t>
              </a:r>
            </a:p>
          </p:txBody>
        </p:sp>
        <p:sp>
          <p:nvSpPr>
            <p:cNvPr id="141" name="AutoShape 141"/>
            <p:cNvSpPr/>
            <p:nvPr/>
          </p:nvSpPr>
          <p:spPr>
            <a:xfrm>
              <a:off x="2749754" y="3456540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42" name="Group 142"/>
            <p:cNvGrpSpPr/>
            <p:nvPr/>
          </p:nvGrpSpPr>
          <p:grpSpPr>
            <a:xfrm>
              <a:off x="0" y="3725035"/>
              <a:ext cx="564456" cy="564456"/>
              <a:chOff x="0" y="0"/>
              <a:chExt cx="1913890" cy="1913890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564456" y="3725035"/>
              <a:ext cx="564456" cy="564456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7" name="Freeform 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1128912" y="3725035"/>
              <a:ext cx="564456" cy="564456"/>
              <a:chOff x="0" y="0"/>
              <a:chExt cx="1913890" cy="1913890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1" name="TextBox 151"/>
            <p:cNvSpPr txBox="1"/>
            <p:nvPr/>
          </p:nvSpPr>
          <p:spPr>
            <a:xfrm>
              <a:off x="213386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777840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1342298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54" name="Group 154"/>
            <p:cNvGrpSpPr/>
            <p:nvPr/>
          </p:nvGrpSpPr>
          <p:grpSpPr>
            <a:xfrm>
              <a:off x="1693369" y="3725035"/>
              <a:ext cx="564456" cy="564456"/>
              <a:chOff x="0" y="0"/>
              <a:chExt cx="1913890" cy="1913890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7" name="TextBox 157"/>
            <p:cNvSpPr txBox="1"/>
            <p:nvPr/>
          </p:nvSpPr>
          <p:spPr>
            <a:xfrm>
              <a:off x="1906752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58" name="Group 158"/>
            <p:cNvGrpSpPr/>
            <p:nvPr/>
          </p:nvGrpSpPr>
          <p:grpSpPr>
            <a:xfrm>
              <a:off x="4196100" y="3725035"/>
              <a:ext cx="545121" cy="545121"/>
              <a:chOff x="0" y="0"/>
              <a:chExt cx="1913890" cy="1913890"/>
            </a:xfrm>
          </p:grpSpPr>
          <p:sp>
            <p:nvSpPr>
              <p:cNvPr id="159" name="Freeform 1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61" name="TextBox 161"/>
            <p:cNvSpPr txBox="1"/>
            <p:nvPr/>
          </p:nvSpPr>
          <p:spPr>
            <a:xfrm>
              <a:off x="4402381" y="3835867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6</a:t>
              </a:r>
            </a:p>
          </p:txBody>
        </p:sp>
        <p:sp>
          <p:nvSpPr>
            <p:cNvPr id="162" name="AutoShape 162"/>
            <p:cNvSpPr/>
            <p:nvPr/>
          </p:nvSpPr>
          <p:spPr>
            <a:xfrm>
              <a:off x="2749754" y="402099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63" name="Group 163"/>
            <p:cNvGrpSpPr/>
            <p:nvPr/>
          </p:nvGrpSpPr>
          <p:grpSpPr>
            <a:xfrm>
              <a:off x="0" y="4270156"/>
              <a:ext cx="564456" cy="564456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5" name="Freeform 1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564456" y="4270156"/>
              <a:ext cx="564456" cy="564456"/>
              <a:chOff x="0" y="0"/>
              <a:chExt cx="1913890" cy="1913890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1128912" y="4270156"/>
              <a:ext cx="564456" cy="564456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1" name="Freeform 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2" name="TextBox 172"/>
            <p:cNvSpPr txBox="1"/>
            <p:nvPr/>
          </p:nvSpPr>
          <p:spPr>
            <a:xfrm>
              <a:off x="213386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777840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1342298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5" name="Group 175"/>
            <p:cNvGrpSpPr/>
            <p:nvPr/>
          </p:nvGrpSpPr>
          <p:grpSpPr>
            <a:xfrm>
              <a:off x="1693369" y="4270156"/>
              <a:ext cx="564456" cy="564456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7" name="Freeform 1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8" name="TextBox 178"/>
            <p:cNvSpPr txBox="1"/>
            <p:nvPr/>
          </p:nvSpPr>
          <p:spPr>
            <a:xfrm>
              <a:off x="1906752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9" name="Group 179"/>
            <p:cNvGrpSpPr/>
            <p:nvPr/>
          </p:nvGrpSpPr>
          <p:grpSpPr>
            <a:xfrm>
              <a:off x="4196100" y="4270156"/>
              <a:ext cx="545121" cy="545121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1" name="Freeform 1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82" name="TextBox 182"/>
            <p:cNvSpPr txBox="1"/>
            <p:nvPr/>
          </p:nvSpPr>
          <p:spPr>
            <a:xfrm>
              <a:off x="4402381" y="4380991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7</a:t>
              </a:r>
            </a:p>
          </p:txBody>
        </p:sp>
        <p:sp>
          <p:nvSpPr>
            <p:cNvPr id="183" name="AutoShape 183"/>
            <p:cNvSpPr/>
            <p:nvPr/>
          </p:nvSpPr>
          <p:spPr>
            <a:xfrm>
              <a:off x="2749754" y="456611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84" name="Group 184"/>
            <p:cNvGrpSpPr/>
            <p:nvPr/>
          </p:nvGrpSpPr>
          <p:grpSpPr>
            <a:xfrm>
              <a:off x="0" y="4859185"/>
              <a:ext cx="567581" cy="567581"/>
              <a:chOff x="0" y="0"/>
              <a:chExt cx="1913890" cy="1913890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6" name="Freeform 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567581" y="4859185"/>
              <a:ext cx="567581" cy="567581"/>
              <a:chOff x="0" y="0"/>
              <a:chExt cx="1913890" cy="191389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9" name="Freeform 18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1135163" y="4859185"/>
              <a:ext cx="567581" cy="567581"/>
              <a:chOff x="0" y="0"/>
              <a:chExt cx="1913890" cy="1913890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3" name="TextBox 193"/>
            <p:cNvSpPr txBox="1"/>
            <p:nvPr/>
          </p:nvSpPr>
          <p:spPr>
            <a:xfrm>
              <a:off x="214566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78214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95" name="TextBox 195"/>
            <p:cNvSpPr txBox="1"/>
            <p:nvPr/>
          </p:nvSpPr>
          <p:spPr>
            <a:xfrm>
              <a:off x="134972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96" name="Group 196"/>
            <p:cNvGrpSpPr/>
            <p:nvPr/>
          </p:nvGrpSpPr>
          <p:grpSpPr>
            <a:xfrm>
              <a:off x="1702744" y="4859185"/>
              <a:ext cx="567581" cy="567581"/>
              <a:chOff x="0" y="0"/>
              <a:chExt cx="1913890" cy="1913890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9" name="TextBox 199"/>
            <p:cNvSpPr txBox="1"/>
            <p:nvPr/>
          </p:nvSpPr>
          <p:spPr>
            <a:xfrm>
              <a:off x="191730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4219331" y="4859185"/>
              <a:ext cx="548139" cy="548139"/>
              <a:chOff x="0" y="0"/>
              <a:chExt cx="1913890" cy="1913890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3" name="TextBox 203"/>
            <p:cNvSpPr txBox="1"/>
            <p:nvPr/>
          </p:nvSpPr>
          <p:spPr>
            <a:xfrm>
              <a:off x="4426755" y="497078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8</a:t>
              </a:r>
            </a:p>
          </p:txBody>
        </p:sp>
        <p:grpSp>
          <p:nvGrpSpPr>
            <p:cNvPr id="204" name="Group 204"/>
            <p:cNvGrpSpPr/>
            <p:nvPr/>
          </p:nvGrpSpPr>
          <p:grpSpPr>
            <a:xfrm>
              <a:off x="0" y="5407323"/>
              <a:ext cx="567581" cy="567581"/>
              <a:chOff x="0" y="0"/>
              <a:chExt cx="1913890" cy="1913890"/>
            </a:xfrm>
          </p:grpSpPr>
          <p:sp>
            <p:nvSpPr>
              <p:cNvPr id="205" name="Freeform 2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7" name="Group 207"/>
            <p:cNvGrpSpPr/>
            <p:nvPr/>
          </p:nvGrpSpPr>
          <p:grpSpPr>
            <a:xfrm>
              <a:off x="567581" y="5407323"/>
              <a:ext cx="567581" cy="567581"/>
              <a:chOff x="0" y="0"/>
              <a:chExt cx="1913890" cy="191389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9" name="Freeform 2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0" name="Group 210"/>
            <p:cNvGrpSpPr/>
            <p:nvPr/>
          </p:nvGrpSpPr>
          <p:grpSpPr>
            <a:xfrm>
              <a:off x="1135163" y="5407323"/>
              <a:ext cx="567581" cy="567581"/>
              <a:chOff x="0" y="0"/>
              <a:chExt cx="1913890" cy="1913890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3" name="TextBox 213"/>
            <p:cNvSpPr txBox="1"/>
            <p:nvPr/>
          </p:nvSpPr>
          <p:spPr>
            <a:xfrm>
              <a:off x="214566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78214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134972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16" name="Group 216"/>
            <p:cNvGrpSpPr/>
            <p:nvPr/>
          </p:nvGrpSpPr>
          <p:grpSpPr>
            <a:xfrm>
              <a:off x="1702744" y="5407323"/>
              <a:ext cx="567581" cy="567581"/>
              <a:chOff x="0" y="0"/>
              <a:chExt cx="1913890" cy="1913890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9" name="TextBox 219"/>
            <p:cNvSpPr txBox="1"/>
            <p:nvPr/>
          </p:nvSpPr>
          <p:spPr>
            <a:xfrm>
              <a:off x="191730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20" name="Group 220"/>
            <p:cNvGrpSpPr/>
            <p:nvPr/>
          </p:nvGrpSpPr>
          <p:grpSpPr>
            <a:xfrm>
              <a:off x="4219331" y="5407323"/>
              <a:ext cx="548139" cy="548139"/>
              <a:chOff x="0" y="0"/>
              <a:chExt cx="1913890" cy="1913890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3" name="TextBox 223"/>
            <p:cNvSpPr txBox="1"/>
            <p:nvPr/>
          </p:nvSpPr>
          <p:spPr>
            <a:xfrm>
              <a:off x="4426755" y="551892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9</a:t>
              </a:r>
            </a:p>
          </p:txBody>
        </p:sp>
        <p:sp>
          <p:nvSpPr>
            <p:cNvPr id="224" name="AutoShape 224"/>
            <p:cNvSpPr/>
            <p:nvPr/>
          </p:nvSpPr>
          <p:spPr>
            <a:xfrm>
              <a:off x="2764978" y="570492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25" name="Group 225"/>
            <p:cNvGrpSpPr/>
            <p:nvPr/>
          </p:nvGrpSpPr>
          <p:grpSpPr>
            <a:xfrm>
              <a:off x="0" y="5974905"/>
              <a:ext cx="567581" cy="567581"/>
              <a:chOff x="0" y="0"/>
              <a:chExt cx="1913890" cy="191389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7" name="Freeform 2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28" name="Group 228"/>
            <p:cNvGrpSpPr/>
            <p:nvPr/>
          </p:nvGrpSpPr>
          <p:grpSpPr>
            <a:xfrm>
              <a:off x="567581" y="5974905"/>
              <a:ext cx="567581" cy="567581"/>
              <a:chOff x="0" y="0"/>
              <a:chExt cx="1913890" cy="1913890"/>
            </a:xfrm>
          </p:grpSpPr>
          <p:sp>
            <p:nvSpPr>
              <p:cNvPr id="229" name="Freeform 22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31" name="Group 231"/>
            <p:cNvGrpSpPr/>
            <p:nvPr/>
          </p:nvGrpSpPr>
          <p:grpSpPr>
            <a:xfrm>
              <a:off x="1135163" y="5974905"/>
              <a:ext cx="567581" cy="567581"/>
              <a:chOff x="0" y="0"/>
              <a:chExt cx="1913890" cy="191389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3" name="Freeform 2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4" name="TextBox 234"/>
            <p:cNvSpPr txBox="1"/>
            <p:nvPr/>
          </p:nvSpPr>
          <p:spPr>
            <a:xfrm>
              <a:off x="214566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35" name="TextBox 235"/>
            <p:cNvSpPr txBox="1"/>
            <p:nvPr/>
          </p:nvSpPr>
          <p:spPr>
            <a:xfrm>
              <a:off x="78214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134972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37" name="Group 237"/>
            <p:cNvGrpSpPr/>
            <p:nvPr/>
          </p:nvGrpSpPr>
          <p:grpSpPr>
            <a:xfrm>
              <a:off x="1702744" y="5974905"/>
              <a:ext cx="567581" cy="567581"/>
              <a:chOff x="0" y="0"/>
              <a:chExt cx="1913890" cy="191389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9" name="Freeform 2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0" name="TextBox 240"/>
            <p:cNvSpPr txBox="1"/>
            <p:nvPr/>
          </p:nvSpPr>
          <p:spPr>
            <a:xfrm>
              <a:off x="191730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41" name="Group 241"/>
            <p:cNvGrpSpPr/>
            <p:nvPr/>
          </p:nvGrpSpPr>
          <p:grpSpPr>
            <a:xfrm>
              <a:off x="4219331" y="5974905"/>
              <a:ext cx="548139" cy="548139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3" name="Freeform 2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4" name="TextBox 244"/>
            <p:cNvSpPr txBox="1"/>
            <p:nvPr/>
          </p:nvSpPr>
          <p:spPr>
            <a:xfrm>
              <a:off x="4410821" y="6086508"/>
              <a:ext cx="16516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</a:t>
              </a:r>
            </a:p>
          </p:txBody>
        </p:sp>
        <p:sp>
          <p:nvSpPr>
            <p:cNvPr id="245" name="AutoShape 245"/>
            <p:cNvSpPr/>
            <p:nvPr/>
          </p:nvSpPr>
          <p:spPr>
            <a:xfrm>
              <a:off x="2764978" y="627250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46" name="Group 246"/>
            <p:cNvGrpSpPr/>
            <p:nvPr/>
          </p:nvGrpSpPr>
          <p:grpSpPr>
            <a:xfrm>
              <a:off x="0" y="6523043"/>
              <a:ext cx="567581" cy="567581"/>
              <a:chOff x="0" y="0"/>
              <a:chExt cx="1913890" cy="1913890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49" name="Group 249"/>
            <p:cNvGrpSpPr/>
            <p:nvPr/>
          </p:nvGrpSpPr>
          <p:grpSpPr>
            <a:xfrm>
              <a:off x="567581" y="6523043"/>
              <a:ext cx="567581" cy="567581"/>
              <a:chOff x="0" y="0"/>
              <a:chExt cx="1913890" cy="191389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1" name="Freeform 2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2" name="Group 252"/>
            <p:cNvGrpSpPr/>
            <p:nvPr/>
          </p:nvGrpSpPr>
          <p:grpSpPr>
            <a:xfrm>
              <a:off x="1135163" y="6523043"/>
              <a:ext cx="567581" cy="567581"/>
              <a:chOff x="0" y="0"/>
              <a:chExt cx="1913890" cy="1913890"/>
            </a:xfrm>
          </p:grpSpPr>
          <p:sp>
            <p:nvSpPr>
              <p:cNvPr id="253" name="Freeform 25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55" name="TextBox 255"/>
            <p:cNvSpPr txBox="1"/>
            <p:nvPr/>
          </p:nvSpPr>
          <p:spPr>
            <a:xfrm>
              <a:off x="214566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56" name="TextBox 256"/>
            <p:cNvSpPr txBox="1"/>
            <p:nvPr/>
          </p:nvSpPr>
          <p:spPr>
            <a:xfrm>
              <a:off x="78214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7" name="TextBox 257"/>
            <p:cNvSpPr txBox="1"/>
            <p:nvPr/>
          </p:nvSpPr>
          <p:spPr>
            <a:xfrm>
              <a:off x="134972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58" name="Group 258"/>
            <p:cNvGrpSpPr/>
            <p:nvPr/>
          </p:nvGrpSpPr>
          <p:grpSpPr>
            <a:xfrm>
              <a:off x="1702744" y="6523043"/>
              <a:ext cx="567581" cy="567581"/>
              <a:chOff x="0" y="0"/>
              <a:chExt cx="1913890" cy="1913890"/>
            </a:xfrm>
          </p:grpSpPr>
          <p:sp>
            <p:nvSpPr>
              <p:cNvPr id="259" name="Freeform 2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0" name="Freeform 2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1" name="TextBox 261"/>
            <p:cNvSpPr txBox="1"/>
            <p:nvPr/>
          </p:nvSpPr>
          <p:spPr>
            <a:xfrm>
              <a:off x="191730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62" name="Group 262"/>
            <p:cNvGrpSpPr/>
            <p:nvPr/>
          </p:nvGrpSpPr>
          <p:grpSpPr>
            <a:xfrm>
              <a:off x="4219331" y="6523043"/>
              <a:ext cx="548139" cy="548139"/>
              <a:chOff x="0" y="0"/>
              <a:chExt cx="1913890" cy="1913890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4" name="Freeform 2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5" name="TextBox 265"/>
            <p:cNvSpPr txBox="1"/>
            <p:nvPr/>
          </p:nvSpPr>
          <p:spPr>
            <a:xfrm>
              <a:off x="4416761" y="6634646"/>
              <a:ext cx="153276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</a:t>
              </a:r>
            </a:p>
          </p:txBody>
        </p:sp>
        <p:sp>
          <p:nvSpPr>
            <p:cNvPr id="266" name="AutoShape 266"/>
            <p:cNvSpPr/>
            <p:nvPr/>
          </p:nvSpPr>
          <p:spPr>
            <a:xfrm>
              <a:off x="2764978" y="682064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67" name="Group 267"/>
            <p:cNvGrpSpPr/>
            <p:nvPr/>
          </p:nvGrpSpPr>
          <p:grpSpPr>
            <a:xfrm>
              <a:off x="0" y="7090624"/>
              <a:ext cx="567581" cy="567581"/>
              <a:chOff x="0" y="0"/>
              <a:chExt cx="1913890" cy="191389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9" name="Freeform 2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0" name="Group 270"/>
            <p:cNvGrpSpPr/>
            <p:nvPr/>
          </p:nvGrpSpPr>
          <p:grpSpPr>
            <a:xfrm>
              <a:off x="567581" y="7090624"/>
              <a:ext cx="567581" cy="567581"/>
              <a:chOff x="0" y="0"/>
              <a:chExt cx="1913890" cy="1913890"/>
            </a:xfrm>
          </p:grpSpPr>
          <p:sp>
            <p:nvSpPr>
              <p:cNvPr id="271" name="Freeform 2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2" name="Freeform 2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3" name="Group 273"/>
            <p:cNvGrpSpPr/>
            <p:nvPr/>
          </p:nvGrpSpPr>
          <p:grpSpPr>
            <a:xfrm>
              <a:off x="1135163" y="7090624"/>
              <a:ext cx="567581" cy="567581"/>
              <a:chOff x="0" y="0"/>
              <a:chExt cx="1913890" cy="191389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5" name="Freeform 2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76" name="TextBox 276"/>
            <p:cNvSpPr txBox="1"/>
            <p:nvPr/>
          </p:nvSpPr>
          <p:spPr>
            <a:xfrm>
              <a:off x="214566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7" name="TextBox 277"/>
            <p:cNvSpPr txBox="1"/>
            <p:nvPr/>
          </p:nvSpPr>
          <p:spPr>
            <a:xfrm>
              <a:off x="78214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8" name="TextBox 278"/>
            <p:cNvSpPr txBox="1"/>
            <p:nvPr/>
          </p:nvSpPr>
          <p:spPr>
            <a:xfrm>
              <a:off x="134972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79" name="Group 279"/>
            <p:cNvGrpSpPr/>
            <p:nvPr/>
          </p:nvGrpSpPr>
          <p:grpSpPr>
            <a:xfrm>
              <a:off x="1702744" y="7090624"/>
              <a:ext cx="567581" cy="567581"/>
              <a:chOff x="0" y="0"/>
              <a:chExt cx="1913890" cy="191389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1" name="Freeform 2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2" name="TextBox 282"/>
            <p:cNvSpPr txBox="1"/>
            <p:nvPr/>
          </p:nvSpPr>
          <p:spPr>
            <a:xfrm>
              <a:off x="191730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83" name="Group 283"/>
            <p:cNvGrpSpPr/>
            <p:nvPr/>
          </p:nvGrpSpPr>
          <p:grpSpPr>
            <a:xfrm>
              <a:off x="4219331" y="7090624"/>
              <a:ext cx="548139" cy="548139"/>
              <a:chOff x="0" y="0"/>
              <a:chExt cx="1913890" cy="191389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5" name="Freeform 2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6" name="TextBox 286"/>
            <p:cNvSpPr txBox="1"/>
            <p:nvPr/>
          </p:nvSpPr>
          <p:spPr>
            <a:xfrm>
              <a:off x="4419591" y="7202228"/>
              <a:ext cx="14762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</a:t>
              </a:r>
            </a:p>
          </p:txBody>
        </p:sp>
        <p:sp>
          <p:nvSpPr>
            <p:cNvPr id="287" name="AutoShape 287"/>
            <p:cNvSpPr/>
            <p:nvPr/>
          </p:nvSpPr>
          <p:spPr>
            <a:xfrm>
              <a:off x="2764978" y="738822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88" name="Group 288"/>
            <p:cNvGrpSpPr/>
            <p:nvPr/>
          </p:nvGrpSpPr>
          <p:grpSpPr>
            <a:xfrm>
              <a:off x="0" y="7638763"/>
              <a:ext cx="567581" cy="567581"/>
              <a:chOff x="0" y="0"/>
              <a:chExt cx="1913890" cy="1913890"/>
            </a:xfrm>
          </p:grpSpPr>
          <p:sp>
            <p:nvSpPr>
              <p:cNvPr id="289" name="Freeform 28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0" name="Freeform 2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1" name="Group 291"/>
            <p:cNvGrpSpPr/>
            <p:nvPr/>
          </p:nvGrpSpPr>
          <p:grpSpPr>
            <a:xfrm>
              <a:off x="567581" y="7638763"/>
              <a:ext cx="567581" cy="567581"/>
              <a:chOff x="0" y="0"/>
              <a:chExt cx="1913890" cy="191389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3" name="Freeform 2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4" name="Group 294"/>
            <p:cNvGrpSpPr/>
            <p:nvPr/>
          </p:nvGrpSpPr>
          <p:grpSpPr>
            <a:xfrm>
              <a:off x="1135163" y="7638763"/>
              <a:ext cx="567581" cy="567581"/>
              <a:chOff x="0" y="0"/>
              <a:chExt cx="1913890" cy="1913890"/>
            </a:xfrm>
          </p:grpSpPr>
          <p:sp>
            <p:nvSpPr>
              <p:cNvPr id="295" name="Freeform 29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6" name="Freeform 2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7" name="TextBox 297"/>
            <p:cNvSpPr txBox="1"/>
            <p:nvPr/>
          </p:nvSpPr>
          <p:spPr>
            <a:xfrm>
              <a:off x="214566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8" name="TextBox 298"/>
            <p:cNvSpPr txBox="1"/>
            <p:nvPr/>
          </p:nvSpPr>
          <p:spPr>
            <a:xfrm>
              <a:off x="78214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9" name="TextBox 299"/>
            <p:cNvSpPr txBox="1"/>
            <p:nvPr/>
          </p:nvSpPr>
          <p:spPr>
            <a:xfrm>
              <a:off x="134972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0" name="Group 300"/>
            <p:cNvGrpSpPr/>
            <p:nvPr/>
          </p:nvGrpSpPr>
          <p:grpSpPr>
            <a:xfrm>
              <a:off x="1702744" y="7638763"/>
              <a:ext cx="567581" cy="567581"/>
              <a:chOff x="0" y="0"/>
              <a:chExt cx="1913890" cy="1913890"/>
            </a:xfrm>
          </p:grpSpPr>
          <p:sp>
            <p:nvSpPr>
              <p:cNvPr id="301" name="Freeform 3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2" name="Freeform 3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3" name="TextBox 303"/>
            <p:cNvSpPr txBox="1"/>
            <p:nvPr/>
          </p:nvSpPr>
          <p:spPr>
            <a:xfrm>
              <a:off x="191730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04" name="Group 304"/>
            <p:cNvGrpSpPr/>
            <p:nvPr/>
          </p:nvGrpSpPr>
          <p:grpSpPr>
            <a:xfrm>
              <a:off x="4219331" y="7638763"/>
              <a:ext cx="548139" cy="548139"/>
              <a:chOff x="0" y="0"/>
              <a:chExt cx="1913890" cy="1913890"/>
            </a:xfrm>
          </p:grpSpPr>
          <p:sp>
            <p:nvSpPr>
              <p:cNvPr id="305" name="Freeform 3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6" name="Freeform 3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7" name="TextBox 307"/>
            <p:cNvSpPr txBox="1"/>
            <p:nvPr/>
          </p:nvSpPr>
          <p:spPr>
            <a:xfrm>
              <a:off x="4409921" y="7750368"/>
              <a:ext cx="16696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</a:t>
              </a:r>
            </a:p>
          </p:txBody>
        </p:sp>
        <p:sp>
          <p:nvSpPr>
            <p:cNvPr id="308" name="AutoShape 308"/>
            <p:cNvSpPr/>
            <p:nvPr/>
          </p:nvSpPr>
          <p:spPr>
            <a:xfrm>
              <a:off x="2764978" y="793636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09" name="Group 309"/>
            <p:cNvGrpSpPr/>
            <p:nvPr/>
          </p:nvGrpSpPr>
          <p:grpSpPr>
            <a:xfrm>
              <a:off x="0" y="8206344"/>
              <a:ext cx="567581" cy="567581"/>
              <a:chOff x="0" y="0"/>
              <a:chExt cx="1913890" cy="191389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1" name="Freeform 3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567581" y="8206344"/>
              <a:ext cx="567581" cy="567581"/>
              <a:chOff x="0" y="0"/>
              <a:chExt cx="1913890" cy="1913890"/>
            </a:xfrm>
          </p:grpSpPr>
          <p:sp>
            <p:nvSpPr>
              <p:cNvPr id="313" name="Freeform 31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4" name="Freeform 3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5" name="Group 315"/>
            <p:cNvGrpSpPr/>
            <p:nvPr/>
          </p:nvGrpSpPr>
          <p:grpSpPr>
            <a:xfrm>
              <a:off x="1135163" y="8206344"/>
              <a:ext cx="567581" cy="567581"/>
              <a:chOff x="0" y="0"/>
              <a:chExt cx="1913890" cy="191389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7" name="Freeform 3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18" name="TextBox 318"/>
            <p:cNvSpPr txBox="1"/>
            <p:nvPr/>
          </p:nvSpPr>
          <p:spPr>
            <a:xfrm>
              <a:off x="214566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19" name="TextBox 319"/>
            <p:cNvSpPr txBox="1"/>
            <p:nvPr/>
          </p:nvSpPr>
          <p:spPr>
            <a:xfrm>
              <a:off x="78214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20" name="TextBox 320"/>
            <p:cNvSpPr txBox="1"/>
            <p:nvPr/>
          </p:nvSpPr>
          <p:spPr>
            <a:xfrm>
              <a:off x="134972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21" name="Group 321"/>
            <p:cNvGrpSpPr/>
            <p:nvPr/>
          </p:nvGrpSpPr>
          <p:grpSpPr>
            <a:xfrm>
              <a:off x="1702744" y="8206344"/>
              <a:ext cx="567581" cy="567581"/>
              <a:chOff x="0" y="0"/>
              <a:chExt cx="1913890" cy="191389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3" name="Freeform 3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4" name="TextBox 324"/>
            <p:cNvSpPr txBox="1"/>
            <p:nvPr/>
          </p:nvSpPr>
          <p:spPr>
            <a:xfrm>
              <a:off x="191730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25" name="Group 325"/>
            <p:cNvGrpSpPr/>
            <p:nvPr/>
          </p:nvGrpSpPr>
          <p:grpSpPr>
            <a:xfrm>
              <a:off x="4219331" y="8206344"/>
              <a:ext cx="548139" cy="548139"/>
              <a:chOff x="0" y="0"/>
              <a:chExt cx="1913890" cy="191389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7" name="Freeform 3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8" name="TextBox 328"/>
            <p:cNvSpPr txBox="1"/>
            <p:nvPr/>
          </p:nvSpPr>
          <p:spPr>
            <a:xfrm>
              <a:off x="4430977" y="8317948"/>
              <a:ext cx="124848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</a:t>
              </a:r>
            </a:p>
          </p:txBody>
        </p:sp>
        <p:sp>
          <p:nvSpPr>
            <p:cNvPr id="329" name="AutoShape 329"/>
            <p:cNvSpPr/>
            <p:nvPr/>
          </p:nvSpPr>
          <p:spPr>
            <a:xfrm>
              <a:off x="2764978" y="850394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30" name="Group 330"/>
            <p:cNvGrpSpPr/>
            <p:nvPr/>
          </p:nvGrpSpPr>
          <p:grpSpPr>
            <a:xfrm>
              <a:off x="0" y="8754483"/>
              <a:ext cx="567581" cy="567581"/>
              <a:chOff x="0" y="0"/>
              <a:chExt cx="1913890" cy="1913890"/>
            </a:xfrm>
          </p:grpSpPr>
          <p:sp>
            <p:nvSpPr>
              <p:cNvPr id="331" name="Freeform 3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2" name="Freeform 3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3" name="Group 333"/>
            <p:cNvGrpSpPr/>
            <p:nvPr/>
          </p:nvGrpSpPr>
          <p:grpSpPr>
            <a:xfrm>
              <a:off x="567581" y="8754483"/>
              <a:ext cx="567581" cy="567581"/>
              <a:chOff x="0" y="0"/>
              <a:chExt cx="1913890" cy="191389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5" name="Freeform 3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6" name="Group 336"/>
            <p:cNvGrpSpPr/>
            <p:nvPr/>
          </p:nvGrpSpPr>
          <p:grpSpPr>
            <a:xfrm>
              <a:off x="1135163" y="8754483"/>
              <a:ext cx="567581" cy="567581"/>
              <a:chOff x="0" y="0"/>
              <a:chExt cx="1913890" cy="1913890"/>
            </a:xfrm>
          </p:grpSpPr>
          <p:sp>
            <p:nvSpPr>
              <p:cNvPr id="337" name="Freeform 33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8" name="Freeform 3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39" name="TextBox 339"/>
            <p:cNvSpPr txBox="1"/>
            <p:nvPr/>
          </p:nvSpPr>
          <p:spPr>
            <a:xfrm>
              <a:off x="214566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0" name="TextBox 340"/>
            <p:cNvSpPr txBox="1"/>
            <p:nvPr/>
          </p:nvSpPr>
          <p:spPr>
            <a:xfrm>
              <a:off x="78214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1" name="TextBox 341"/>
            <p:cNvSpPr txBox="1"/>
            <p:nvPr/>
          </p:nvSpPr>
          <p:spPr>
            <a:xfrm>
              <a:off x="134972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2" name="Group 342"/>
            <p:cNvGrpSpPr/>
            <p:nvPr/>
          </p:nvGrpSpPr>
          <p:grpSpPr>
            <a:xfrm>
              <a:off x="1702744" y="8754483"/>
              <a:ext cx="567581" cy="567581"/>
              <a:chOff x="0" y="0"/>
              <a:chExt cx="1913890" cy="1913890"/>
            </a:xfrm>
          </p:grpSpPr>
          <p:sp>
            <p:nvSpPr>
              <p:cNvPr id="343" name="Freeform 3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4" name="Freeform 3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5" name="TextBox 345"/>
            <p:cNvSpPr txBox="1"/>
            <p:nvPr/>
          </p:nvSpPr>
          <p:spPr>
            <a:xfrm>
              <a:off x="191730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6" name="Group 346"/>
            <p:cNvGrpSpPr/>
            <p:nvPr/>
          </p:nvGrpSpPr>
          <p:grpSpPr>
            <a:xfrm>
              <a:off x="4219331" y="8754483"/>
              <a:ext cx="548139" cy="548139"/>
              <a:chOff x="0" y="0"/>
              <a:chExt cx="1913890" cy="1913890"/>
            </a:xfrm>
          </p:grpSpPr>
          <p:sp>
            <p:nvSpPr>
              <p:cNvPr id="347" name="Freeform 3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8" name="Freeform 3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9" name="TextBox 349"/>
            <p:cNvSpPr txBox="1"/>
            <p:nvPr/>
          </p:nvSpPr>
          <p:spPr>
            <a:xfrm>
              <a:off x="4432087" y="8866086"/>
              <a:ext cx="12263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F</a:t>
              </a:r>
            </a:p>
          </p:txBody>
        </p:sp>
        <p:sp>
          <p:nvSpPr>
            <p:cNvPr id="350" name="AutoShape 350"/>
            <p:cNvSpPr/>
            <p:nvPr/>
          </p:nvSpPr>
          <p:spPr>
            <a:xfrm>
              <a:off x="2764978" y="905208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1" name="AutoShape 351"/>
            <p:cNvSpPr/>
            <p:nvPr/>
          </p:nvSpPr>
          <p:spPr>
            <a:xfrm>
              <a:off x="2738728" y="5132519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2" name="TextBox 352"/>
          <p:cNvSpPr txBox="1"/>
          <p:nvPr/>
        </p:nvSpPr>
        <p:spPr>
          <a:xfrm>
            <a:off x="6009117" y="2477776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5295646" y="3042264"/>
            <a:ext cx="652554" cy="652554"/>
            <a:chOff x="0" y="0"/>
            <a:chExt cx="1913890" cy="1913890"/>
          </a:xfrm>
        </p:grpSpPr>
        <p:sp>
          <p:nvSpPr>
            <p:cNvPr id="354" name="Freeform 35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5" name="Freeform 35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6" name="Group 356"/>
          <p:cNvGrpSpPr/>
          <p:nvPr/>
        </p:nvGrpSpPr>
        <p:grpSpPr>
          <a:xfrm>
            <a:off x="5948201" y="3042264"/>
            <a:ext cx="652554" cy="652554"/>
            <a:chOff x="0" y="0"/>
            <a:chExt cx="1913890" cy="1913890"/>
          </a:xfrm>
        </p:grpSpPr>
        <p:sp>
          <p:nvSpPr>
            <p:cNvPr id="357" name="Freeform 3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8" name="Freeform 3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6600754" y="3042264"/>
            <a:ext cx="652554" cy="652554"/>
            <a:chOff x="0" y="0"/>
            <a:chExt cx="1913890" cy="1913890"/>
          </a:xfrm>
        </p:grpSpPr>
        <p:sp>
          <p:nvSpPr>
            <p:cNvPr id="360" name="Freeform 36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1" name="Freeform 36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2" name="TextBox 362"/>
          <p:cNvSpPr txBox="1"/>
          <p:nvPr/>
        </p:nvSpPr>
        <p:spPr>
          <a:xfrm>
            <a:off x="5542333" y="3171046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63" name="TextBox 363"/>
          <p:cNvSpPr txBox="1"/>
          <p:nvPr/>
        </p:nvSpPr>
        <p:spPr>
          <a:xfrm>
            <a:off x="6194886" y="3171046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64" name="TextBox 364"/>
          <p:cNvSpPr txBox="1"/>
          <p:nvPr/>
        </p:nvSpPr>
        <p:spPr>
          <a:xfrm>
            <a:off x="6847440" y="3171046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7253309" y="3042264"/>
            <a:ext cx="652554" cy="652554"/>
            <a:chOff x="0" y="0"/>
            <a:chExt cx="1913890" cy="1913890"/>
          </a:xfrm>
        </p:grpSpPr>
        <p:sp>
          <p:nvSpPr>
            <p:cNvPr id="366" name="Freeform 3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7" name="Freeform 3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8" name="TextBox 368"/>
          <p:cNvSpPr txBox="1"/>
          <p:nvPr/>
        </p:nvSpPr>
        <p:spPr>
          <a:xfrm>
            <a:off x="7499995" y="3171046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69" name="Group 369"/>
          <p:cNvGrpSpPr/>
          <p:nvPr/>
        </p:nvGrpSpPr>
        <p:grpSpPr>
          <a:xfrm>
            <a:off x="7905261" y="3042264"/>
            <a:ext cx="652554" cy="652554"/>
            <a:chOff x="0" y="0"/>
            <a:chExt cx="1913890" cy="1913890"/>
          </a:xfrm>
        </p:grpSpPr>
        <p:sp>
          <p:nvSpPr>
            <p:cNvPr id="370" name="Freeform 3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1" name="Freeform 3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8557816" y="3042264"/>
            <a:ext cx="652554" cy="652554"/>
            <a:chOff x="0" y="0"/>
            <a:chExt cx="1913890" cy="1913890"/>
          </a:xfrm>
        </p:grpSpPr>
        <p:sp>
          <p:nvSpPr>
            <p:cNvPr id="373" name="Freeform 3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4" name="Freeform 3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9210370" y="3042264"/>
            <a:ext cx="652554" cy="652554"/>
            <a:chOff x="0" y="0"/>
            <a:chExt cx="1913890" cy="1913890"/>
          </a:xfrm>
        </p:grpSpPr>
        <p:sp>
          <p:nvSpPr>
            <p:cNvPr id="376" name="Freeform 3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7" name="Freeform 3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78" name="TextBox 378"/>
          <p:cNvSpPr txBox="1"/>
          <p:nvPr/>
        </p:nvSpPr>
        <p:spPr>
          <a:xfrm>
            <a:off x="8151947" y="3171046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79" name="TextBox 379"/>
          <p:cNvSpPr txBox="1"/>
          <p:nvPr/>
        </p:nvSpPr>
        <p:spPr>
          <a:xfrm>
            <a:off x="8804501" y="3171046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80" name="TextBox 380"/>
          <p:cNvSpPr txBox="1"/>
          <p:nvPr/>
        </p:nvSpPr>
        <p:spPr>
          <a:xfrm>
            <a:off x="9457055" y="3171046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81" name="Group 381"/>
          <p:cNvGrpSpPr/>
          <p:nvPr/>
        </p:nvGrpSpPr>
        <p:grpSpPr>
          <a:xfrm>
            <a:off x="9862924" y="3042264"/>
            <a:ext cx="652554" cy="652554"/>
            <a:chOff x="0" y="0"/>
            <a:chExt cx="1913890" cy="1913890"/>
          </a:xfrm>
        </p:grpSpPr>
        <p:sp>
          <p:nvSpPr>
            <p:cNvPr id="382" name="Freeform 3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3" name="Freeform 3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84" name="TextBox 384"/>
          <p:cNvSpPr txBox="1"/>
          <p:nvPr/>
        </p:nvSpPr>
        <p:spPr>
          <a:xfrm>
            <a:off x="10109610" y="3171046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85" name="TextBox 385"/>
          <p:cNvSpPr txBox="1"/>
          <p:nvPr/>
        </p:nvSpPr>
        <p:spPr>
          <a:xfrm>
            <a:off x="6527885" y="4403669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Hexadecimal</a:t>
            </a:r>
          </a:p>
        </p:txBody>
      </p:sp>
      <p:sp>
        <p:nvSpPr>
          <p:cNvPr id="386" name="Freeform 386"/>
          <p:cNvSpPr/>
          <p:nvPr/>
        </p:nvSpPr>
        <p:spPr>
          <a:xfrm rot="-5400000">
            <a:off x="6410420" y="2915628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87" name="Freeform 387"/>
          <p:cNvSpPr/>
          <p:nvPr/>
        </p:nvSpPr>
        <p:spPr>
          <a:xfrm rot="-5400000">
            <a:off x="9021422" y="2915628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388" name="Group 388"/>
          <p:cNvGrpSpPr/>
          <p:nvPr/>
        </p:nvGrpSpPr>
        <p:grpSpPr>
          <a:xfrm>
            <a:off x="6527885" y="4955455"/>
            <a:ext cx="1423178" cy="1423178"/>
            <a:chOff x="0" y="0"/>
            <a:chExt cx="1913890" cy="1913890"/>
          </a:xfrm>
        </p:grpSpPr>
        <p:sp>
          <p:nvSpPr>
            <p:cNvPr id="389" name="Freeform 38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0" name="Freeform 39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1" name="TextBox 391"/>
          <p:cNvSpPr txBox="1"/>
          <p:nvPr/>
        </p:nvSpPr>
        <p:spPr>
          <a:xfrm>
            <a:off x="7066435" y="5230515"/>
            <a:ext cx="346075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392" name="Group 392"/>
          <p:cNvGrpSpPr/>
          <p:nvPr/>
        </p:nvGrpSpPr>
        <p:grpSpPr>
          <a:xfrm>
            <a:off x="7992173" y="4970066"/>
            <a:ext cx="1423178" cy="1423178"/>
            <a:chOff x="0" y="0"/>
            <a:chExt cx="1913890" cy="1913890"/>
          </a:xfrm>
        </p:grpSpPr>
        <p:sp>
          <p:nvSpPr>
            <p:cNvPr id="393" name="Freeform 39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4" name="Freeform 39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5" name="TextBox 395"/>
          <p:cNvSpPr txBox="1"/>
          <p:nvPr/>
        </p:nvSpPr>
        <p:spPr>
          <a:xfrm>
            <a:off x="8541688" y="5245126"/>
            <a:ext cx="324147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</a:t>
            </a:r>
          </a:p>
        </p:txBody>
      </p:sp>
      <p:grpSp>
        <p:nvGrpSpPr>
          <p:cNvPr id="396" name="Group 396"/>
          <p:cNvGrpSpPr/>
          <p:nvPr/>
        </p:nvGrpSpPr>
        <p:grpSpPr>
          <a:xfrm>
            <a:off x="3963472" y="3048516"/>
            <a:ext cx="652554" cy="652554"/>
            <a:chOff x="0" y="0"/>
            <a:chExt cx="1913890" cy="1913890"/>
          </a:xfrm>
        </p:grpSpPr>
        <p:sp>
          <p:nvSpPr>
            <p:cNvPr id="397" name="Freeform 39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8" name="Freeform 39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9" name="TextBox 399"/>
          <p:cNvSpPr txBox="1"/>
          <p:nvPr/>
        </p:nvSpPr>
        <p:spPr>
          <a:xfrm>
            <a:off x="4210157" y="3177297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00" name="Group 400"/>
          <p:cNvGrpSpPr/>
          <p:nvPr/>
        </p:nvGrpSpPr>
        <p:grpSpPr>
          <a:xfrm>
            <a:off x="4616026" y="3048516"/>
            <a:ext cx="652554" cy="652554"/>
            <a:chOff x="0" y="0"/>
            <a:chExt cx="1913890" cy="1913890"/>
          </a:xfrm>
        </p:grpSpPr>
        <p:sp>
          <p:nvSpPr>
            <p:cNvPr id="401" name="Freeform 40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2" name="Freeform 40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03" name="TextBox 403"/>
          <p:cNvSpPr txBox="1"/>
          <p:nvPr/>
        </p:nvSpPr>
        <p:spPr>
          <a:xfrm>
            <a:off x="4862712" y="3177297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04" name="Group 404"/>
          <p:cNvGrpSpPr/>
          <p:nvPr/>
        </p:nvGrpSpPr>
        <p:grpSpPr>
          <a:xfrm>
            <a:off x="5041608" y="4955455"/>
            <a:ext cx="1423178" cy="1423178"/>
            <a:chOff x="0" y="0"/>
            <a:chExt cx="1913890" cy="1913890"/>
          </a:xfrm>
        </p:grpSpPr>
        <p:sp>
          <p:nvSpPr>
            <p:cNvPr id="405" name="Freeform 40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6" name="Freeform 40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07" name="TextBox 407"/>
          <p:cNvSpPr txBox="1"/>
          <p:nvPr/>
        </p:nvSpPr>
        <p:spPr>
          <a:xfrm>
            <a:off x="5604071" y="5230515"/>
            <a:ext cx="298251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6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up / Create a binary to hexadecimal 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binary to hexadecimal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240995" y="2394631"/>
            <a:ext cx="8739584" cy="4166040"/>
            <a:chOff x="0" y="0"/>
            <a:chExt cx="714378" cy="3405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4378" cy="340534"/>
            </a:xfrm>
            <a:custGeom>
              <a:avLst/>
              <a:gdLst/>
              <a:ahLst/>
              <a:cxnLst/>
              <a:rect l="l" t="t" r="r" b="b"/>
              <a:pathLst>
                <a:path w="714378" h="340534">
                  <a:moveTo>
                    <a:pt x="144688" y="0"/>
                  </a:moveTo>
                  <a:lnTo>
                    <a:pt x="569690" y="0"/>
                  </a:lnTo>
                  <a:cubicBezTo>
                    <a:pt x="608063" y="0"/>
                    <a:pt x="644865" y="15244"/>
                    <a:pt x="671999" y="42378"/>
                  </a:cubicBezTo>
                  <a:cubicBezTo>
                    <a:pt x="699134" y="69512"/>
                    <a:pt x="714378" y="106314"/>
                    <a:pt x="714378" y="144688"/>
                  </a:cubicBezTo>
                  <a:lnTo>
                    <a:pt x="714378" y="195846"/>
                  </a:lnTo>
                  <a:cubicBezTo>
                    <a:pt x="714378" y="275755"/>
                    <a:pt x="649599" y="340534"/>
                    <a:pt x="569690" y="340534"/>
                  </a:cubicBezTo>
                  <a:lnTo>
                    <a:pt x="144688" y="340534"/>
                  </a:lnTo>
                  <a:cubicBezTo>
                    <a:pt x="64779" y="340534"/>
                    <a:pt x="0" y="275755"/>
                    <a:pt x="0" y="195846"/>
                  </a:cubicBezTo>
                  <a:lnTo>
                    <a:pt x="0" y="144688"/>
                  </a:lnTo>
                  <a:cubicBezTo>
                    <a:pt x="0" y="64779"/>
                    <a:pt x="64779" y="0"/>
                    <a:pt x="14468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714378" cy="3881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0562" y="1958460"/>
            <a:ext cx="2777050" cy="4722945"/>
            <a:chOff x="0" y="-123825"/>
            <a:chExt cx="5554099" cy="944588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396305"/>
              <a:ext cx="564456" cy="564456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64456" y="396305"/>
              <a:ext cx="564456" cy="564456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128912" y="396305"/>
              <a:ext cx="564456" cy="564456"/>
              <a:chOff x="0" y="0"/>
              <a:chExt cx="1913890" cy="19138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13386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77840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42298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693369" y="396305"/>
              <a:ext cx="564456" cy="564456"/>
              <a:chOff x="0" y="0"/>
              <a:chExt cx="1913890" cy="1913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906752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4196100" y="396305"/>
              <a:ext cx="545121" cy="545121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4402381" y="50713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34" name="AutoShape 34"/>
            <p:cNvSpPr/>
            <p:nvPr/>
          </p:nvSpPr>
          <p:spPr>
            <a:xfrm>
              <a:off x="2749754" y="69226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54554" y="-123825"/>
              <a:ext cx="948718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Binary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515779" y="-123825"/>
              <a:ext cx="2038320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Hexadecimal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0" y="941425"/>
              <a:ext cx="564456" cy="564456"/>
              <a:chOff x="0" y="0"/>
              <a:chExt cx="1913890" cy="191389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564456" y="941425"/>
              <a:ext cx="564456" cy="564456"/>
              <a:chOff x="0" y="0"/>
              <a:chExt cx="1913890" cy="19138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128912" y="941425"/>
              <a:ext cx="564456" cy="564456"/>
              <a:chOff x="0" y="0"/>
              <a:chExt cx="1913890" cy="191389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13386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77840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42298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693369" y="941425"/>
              <a:ext cx="564456" cy="564456"/>
              <a:chOff x="0" y="0"/>
              <a:chExt cx="1913890" cy="19138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1906752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4196100" y="941425"/>
              <a:ext cx="545121" cy="545121"/>
              <a:chOff x="0" y="0"/>
              <a:chExt cx="1913890" cy="19138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4402381" y="105225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7" name="AutoShape 57"/>
            <p:cNvSpPr/>
            <p:nvPr/>
          </p:nvSpPr>
          <p:spPr>
            <a:xfrm>
              <a:off x="2749754" y="123738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0" y="1505882"/>
              <a:ext cx="564456" cy="564456"/>
              <a:chOff x="0" y="0"/>
              <a:chExt cx="1913890" cy="19138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564456" y="1505882"/>
              <a:ext cx="564456" cy="564456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1128912" y="1505882"/>
              <a:ext cx="564456" cy="564456"/>
              <a:chOff x="0" y="0"/>
              <a:chExt cx="1913890" cy="19138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213386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77840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342298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1693369" y="1505882"/>
              <a:ext cx="564456" cy="564456"/>
              <a:chOff x="0" y="0"/>
              <a:chExt cx="1913890" cy="191389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1906752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4196100" y="1505882"/>
              <a:ext cx="545121" cy="545121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4402381" y="161671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78" name="AutoShape 78"/>
            <p:cNvSpPr/>
            <p:nvPr/>
          </p:nvSpPr>
          <p:spPr>
            <a:xfrm>
              <a:off x="2749754" y="180184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0" y="2051002"/>
              <a:ext cx="564456" cy="564456"/>
              <a:chOff x="0" y="0"/>
              <a:chExt cx="1913890" cy="191389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1" name="Freeform 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564456" y="2051002"/>
              <a:ext cx="564456" cy="564456"/>
              <a:chOff x="0" y="0"/>
              <a:chExt cx="1913890" cy="191389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5" name="Group 85"/>
            <p:cNvGrpSpPr/>
            <p:nvPr/>
          </p:nvGrpSpPr>
          <p:grpSpPr>
            <a:xfrm>
              <a:off x="1128912" y="2051002"/>
              <a:ext cx="564456" cy="564456"/>
              <a:chOff x="0" y="0"/>
              <a:chExt cx="1913890" cy="1913890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7" name="Freeform 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8" name="TextBox 88"/>
            <p:cNvSpPr txBox="1"/>
            <p:nvPr/>
          </p:nvSpPr>
          <p:spPr>
            <a:xfrm>
              <a:off x="213386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77840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342298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1693369" y="2051002"/>
              <a:ext cx="564456" cy="564456"/>
              <a:chOff x="0" y="0"/>
              <a:chExt cx="1913890" cy="1913890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3" name="Freeform 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1906752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4196100" y="2051002"/>
              <a:ext cx="545121" cy="545121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7" name="Freeform 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4402381" y="216183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</a:t>
              </a:r>
            </a:p>
          </p:txBody>
        </p:sp>
        <p:sp>
          <p:nvSpPr>
            <p:cNvPr id="99" name="AutoShape 99"/>
            <p:cNvSpPr/>
            <p:nvPr/>
          </p:nvSpPr>
          <p:spPr>
            <a:xfrm>
              <a:off x="2749754" y="234696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00" name="Group 100"/>
            <p:cNvGrpSpPr/>
            <p:nvPr/>
          </p:nvGrpSpPr>
          <p:grpSpPr>
            <a:xfrm>
              <a:off x="0" y="2615458"/>
              <a:ext cx="564456" cy="564456"/>
              <a:chOff x="0" y="0"/>
              <a:chExt cx="1913890" cy="191389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564456" y="2615458"/>
              <a:ext cx="564456" cy="564456"/>
              <a:chOff x="0" y="0"/>
              <a:chExt cx="1913890" cy="191389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1128912" y="2615458"/>
              <a:ext cx="564456" cy="564456"/>
              <a:chOff x="0" y="0"/>
              <a:chExt cx="1913890" cy="191389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09" name="TextBox 109"/>
            <p:cNvSpPr txBox="1"/>
            <p:nvPr/>
          </p:nvSpPr>
          <p:spPr>
            <a:xfrm>
              <a:off x="213386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777840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1342298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2" name="Group 112"/>
            <p:cNvGrpSpPr/>
            <p:nvPr/>
          </p:nvGrpSpPr>
          <p:grpSpPr>
            <a:xfrm>
              <a:off x="1693369" y="2615458"/>
              <a:ext cx="564456" cy="564456"/>
              <a:chOff x="0" y="0"/>
              <a:chExt cx="1913890" cy="1913890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4" name="Freeform 1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5" name="TextBox 115"/>
            <p:cNvSpPr txBox="1"/>
            <p:nvPr/>
          </p:nvSpPr>
          <p:spPr>
            <a:xfrm>
              <a:off x="1906752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6" name="Group 116"/>
            <p:cNvGrpSpPr/>
            <p:nvPr/>
          </p:nvGrpSpPr>
          <p:grpSpPr>
            <a:xfrm>
              <a:off x="4196100" y="2615458"/>
              <a:ext cx="545121" cy="545121"/>
              <a:chOff x="0" y="0"/>
              <a:chExt cx="1913890" cy="191389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9" name="TextBox 119"/>
            <p:cNvSpPr txBox="1"/>
            <p:nvPr/>
          </p:nvSpPr>
          <p:spPr>
            <a:xfrm>
              <a:off x="4402381" y="272629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4</a:t>
              </a:r>
            </a:p>
          </p:txBody>
        </p:sp>
        <p:sp>
          <p:nvSpPr>
            <p:cNvPr id="120" name="AutoShape 120"/>
            <p:cNvSpPr/>
            <p:nvPr/>
          </p:nvSpPr>
          <p:spPr>
            <a:xfrm>
              <a:off x="2749754" y="2911419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21" name="Group 121"/>
            <p:cNvGrpSpPr/>
            <p:nvPr/>
          </p:nvGrpSpPr>
          <p:grpSpPr>
            <a:xfrm>
              <a:off x="0" y="3160579"/>
              <a:ext cx="564456" cy="564456"/>
              <a:chOff x="0" y="0"/>
              <a:chExt cx="1913890" cy="191389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564456" y="3160579"/>
              <a:ext cx="564456" cy="564456"/>
              <a:chOff x="0" y="0"/>
              <a:chExt cx="1913890" cy="191389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1128912" y="3160579"/>
              <a:ext cx="564456" cy="564456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213386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777840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1342298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33" name="Group 133"/>
            <p:cNvGrpSpPr/>
            <p:nvPr/>
          </p:nvGrpSpPr>
          <p:grpSpPr>
            <a:xfrm>
              <a:off x="1693369" y="3160579"/>
              <a:ext cx="564456" cy="564456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5" name="Freeform 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6" name="TextBox 136"/>
            <p:cNvSpPr txBox="1"/>
            <p:nvPr/>
          </p:nvSpPr>
          <p:spPr>
            <a:xfrm>
              <a:off x="1906752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37" name="Group 137"/>
            <p:cNvGrpSpPr/>
            <p:nvPr/>
          </p:nvGrpSpPr>
          <p:grpSpPr>
            <a:xfrm>
              <a:off x="4196100" y="3160579"/>
              <a:ext cx="545121" cy="545121"/>
              <a:chOff x="0" y="0"/>
              <a:chExt cx="1913890" cy="1913890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9" name="Freeform 1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0" name="TextBox 140"/>
            <p:cNvSpPr txBox="1"/>
            <p:nvPr/>
          </p:nvSpPr>
          <p:spPr>
            <a:xfrm>
              <a:off x="4402381" y="327141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5</a:t>
              </a:r>
            </a:p>
          </p:txBody>
        </p:sp>
        <p:sp>
          <p:nvSpPr>
            <p:cNvPr id="141" name="AutoShape 141"/>
            <p:cNvSpPr/>
            <p:nvPr/>
          </p:nvSpPr>
          <p:spPr>
            <a:xfrm>
              <a:off x="2749754" y="3456540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42" name="Group 142"/>
            <p:cNvGrpSpPr/>
            <p:nvPr/>
          </p:nvGrpSpPr>
          <p:grpSpPr>
            <a:xfrm>
              <a:off x="0" y="3725035"/>
              <a:ext cx="564456" cy="564456"/>
              <a:chOff x="0" y="0"/>
              <a:chExt cx="1913890" cy="1913890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564456" y="3725035"/>
              <a:ext cx="564456" cy="564456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7" name="Freeform 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1128912" y="3725035"/>
              <a:ext cx="564456" cy="564456"/>
              <a:chOff x="0" y="0"/>
              <a:chExt cx="1913890" cy="1913890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0" name="Freeform 1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1" name="TextBox 151"/>
            <p:cNvSpPr txBox="1"/>
            <p:nvPr/>
          </p:nvSpPr>
          <p:spPr>
            <a:xfrm>
              <a:off x="213386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777840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1342298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54" name="Group 154"/>
            <p:cNvGrpSpPr/>
            <p:nvPr/>
          </p:nvGrpSpPr>
          <p:grpSpPr>
            <a:xfrm>
              <a:off x="1693369" y="3725035"/>
              <a:ext cx="564456" cy="564456"/>
              <a:chOff x="0" y="0"/>
              <a:chExt cx="1913890" cy="1913890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6" name="Freeform 1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7" name="TextBox 157"/>
            <p:cNvSpPr txBox="1"/>
            <p:nvPr/>
          </p:nvSpPr>
          <p:spPr>
            <a:xfrm>
              <a:off x="1906752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58" name="Group 158"/>
            <p:cNvGrpSpPr/>
            <p:nvPr/>
          </p:nvGrpSpPr>
          <p:grpSpPr>
            <a:xfrm>
              <a:off x="4196100" y="3725035"/>
              <a:ext cx="545121" cy="545121"/>
              <a:chOff x="0" y="0"/>
              <a:chExt cx="1913890" cy="1913890"/>
            </a:xfrm>
          </p:grpSpPr>
          <p:sp>
            <p:nvSpPr>
              <p:cNvPr id="159" name="Freeform 1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0" name="Freeform 1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61" name="TextBox 161"/>
            <p:cNvSpPr txBox="1"/>
            <p:nvPr/>
          </p:nvSpPr>
          <p:spPr>
            <a:xfrm>
              <a:off x="4402381" y="3835867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6</a:t>
              </a:r>
            </a:p>
          </p:txBody>
        </p:sp>
        <p:sp>
          <p:nvSpPr>
            <p:cNvPr id="162" name="AutoShape 162"/>
            <p:cNvSpPr/>
            <p:nvPr/>
          </p:nvSpPr>
          <p:spPr>
            <a:xfrm>
              <a:off x="2749754" y="402099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63" name="Group 163"/>
            <p:cNvGrpSpPr/>
            <p:nvPr/>
          </p:nvGrpSpPr>
          <p:grpSpPr>
            <a:xfrm>
              <a:off x="0" y="4270156"/>
              <a:ext cx="564456" cy="564456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5" name="Freeform 1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564456" y="4270156"/>
              <a:ext cx="564456" cy="564456"/>
              <a:chOff x="0" y="0"/>
              <a:chExt cx="1913890" cy="1913890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8" name="Freeform 1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1128912" y="4270156"/>
              <a:ext cx="564456" cy="564456"/>
              <a:chOff x="0" y="0"/>
              <a:chExt cx="1913890" cy="1913890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1" name="Freeform 1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2" name="TextBox 172"/>
            <p:cNvSpPr txBox="1"/>
            <p:nvPr/>
          </p:nvSpPr>
          <p:spPr>
            <a:xfrm>
              <a:off x="213386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73" name="TextBox 173"/>
            <p:cNvSpPr txBox="1"/>
            <p:nvPr/>
          </p:nvSpPr>
          <p:spPr>
            <a:xfrm>
              <a:off x="777840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1342298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5" name="Group 175"/>
            <p:cNvGrpSpPr/>
            <p:nvPr/>
          </p:nvGrpSpPr>
          <p:grpSpPr>
            <a:xfrm>
              <a:off x="1693369" y="4270156"/>
              <a:ext cx="564456" cy="564456"/>
              <a:chOff x="0" y="0"/>
              <a:chExt cx="1913890" cy="1913890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7" name="Freeform 1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8" name="TextBox 178"/>
            <p:cNvSpPr txBox="1"/>
            <p:nvPr/>
          </p:nvSpPr>
          <p:spPr>
            <a:xfrm>
              <a:off x="1906752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9" name="Group 179"/>
            <p:cNvGrpSpPr/>
            <p:nvPr/>
          </p:nvGrpSpPr>
          <p:grpSpPr>
            <a:xfrm>
              <a:off x="4196100" y="4270156"/>
              <a:ext cx="545121" cy="545121"/>
              <a:chOff x="0" y="0"/>
              <a:chExt cx="1913890" cy="1913890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1" name="Freeform 1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82" name="TextBox 182"/>
            <p:cNvSpPr txBox="1"/>
            <p:nvPr/>
          </p:nvSpPr>
          <p:spPr>
            <a:xfrm>
              <a:off x="4402381" y="4380991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7</a:t>
              </a:r>
            </a:p>
          </p:txBody>
        </p:sp>
        <p:sp>
          <p:nvSpPr>
            <p:cNvPr id="183" name="AutoShape 183"/>
            <p:cNvSpPr/>
            <p:nvPr/>
          </p:nvSpPr>
          <p:spPr>
            <a:xfrm>
              <a:off x="2749754" y="456611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84" name="Group 184"/>
            <p:cNvGrpSpPr/>
            <p:nvPr/>
          </p:nvGrpSpPr>
          <p:grpSpPr>
            <a:xfrm>
              <a:off x="0" y="4859185"/>
              <a:ext cx="567581" cy="567581"/>
              <a:chOff x="0" y="0"/>
              <a:chExt cx="1913890" cy="1913890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6" name="Freeform 1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567581" y="4859185"/>
              <a:ext cx="567581" cy="567581"/>
              <a:chOff x="0" y="0"/>
              <a:chExt cx="1913890" cy="1913890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9" name="Freeform 18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1135163" y="4859185"/>
              <a:ext cx="567581" cy="567581"/>
              <a:chOff x="0" y="0"/>
              <a:chExt cx="1913890" cy="1913890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3" name="TextBox 193"/>
            <p:cNvSpPr txBox="1"/>
            <p:nvPr/>
          </p:nvSpPr>
          <p:spPr>
            <a:xfrm>
              <a:off x="214566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78214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95" name="TextBox 195"/>
            <p:cNvSpPr txBox="1"/>
            <p:nvPr/>
          </p:nvSpPr>
          <p:spPr>
            <a:xfrm>
              <a:off x="134972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96" name="Group 196"/>
            <p:cNvGrpSpPr/>
            <p:nvPr/>
          </p:nvGrpSpPr>
          <p:grpSpPr>
            <a:xfrm>
              <a:off x="1702744" y="4859185"/>
              <a:ext cx="567581" cy="567581"/>
              <a:chOff x="0" y="0"/>
              <a:chExt cx="1913890" cy="1913890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9" name="TextBox 199"/>
            <p:cNvSpPr txBox="1"/>
            <p:nvPr/>
          </p:nvSpPr>
          <p:spPr>
            <a:xfrm>
              <a:off x="191730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00" name="Group 200"/>
            <p:cNvGrpSpPr/>
            <p:nvPr/>
          </p:nvGrpSpPr>
          <p:grpSpPr>
            <a:xfrm>
              <a:off x="4219331" y="4859185"/>
              <a:ext cx="548139" cy="548139"/>
              <a:chOff x="0" y="0"/>
              <a:chExt cx="1913890" cy="1913890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3" name="TextBox 203"/>
            <p:cNvSpPr txBox="1"/>
            <p:nvPr/>
          </p:nvSpPr>
          <p:spPr>
            <a:xfrm>
              <a:off x="4426755" y="497078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8</a:t>
              </a:r>
            </a:p>
          </p:txBody>
        </p:sp>
        <p:grpSp>
          <p:nvGrpSpPr>
            <p:cNvPr id="204" name="Group 204"/>
            <p:cNvGrpSpPr/>
            <p:nvPr/>
          </p:nvGrpSpPr>
          <p:grpSpPr>
            <a:xfrm>
              <a:off x="0" y="5407323"/>
              <a:ext cx="567581" cy="567581"/>
              <a:chOff x="0" y="0"/>
              <a:chExt cx="1913890" cy="1913890"/>
            </a:xfrm>
          </p:grpSpPr>
          <p:sp>
            <p:nvSpPr>
              <p:cNvPr id="205" name="Freeform 2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6" name="Freeform 2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7" name="Group 207"/>
            <p:cNvGrpSpPr/>
            <p:nvPr/>
          </p:nvGrpSpPr>
          <p:grpSpPr>
            <a:xfrm>
              <a:off x="567581" y="5407323"/>
              <a:ext cx="567581" cy="567581"/>
              <a:chOff x="0" y="0"/>
              <a:chExt cx="1913890" cy="1913890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9" name="Freeform 2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0" name="Group 210"/>
            <p:cNvGrpSpPr/>
            <p:nvPr/>
          </p:nvGrpSpPr>
          <p:grpSpPr>
            <a:xfrm>
              <a:off x="1135163" y="5407323"/>
              <a:ext cx="567581" cy="567581"/>
              <a:chOff x="0" y="0"/>
              <a:chExt cx="1913890" cy="1913890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3" name="TextBox 213"/>
            <p:cNvSpPr txBox="1"/>
            <p:nvPr/>
          </p:nvSpPr>
          <p:spPr>
            <a:xfrm>
              <a:off x="214566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78214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134972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16" name="Group 216"/>
            <p:cNvGrpSpPr/>
            <p:nvPr/>
          </p:nvGrpSpPr>
          <p:grpSpPr>
            <a:xfrm>
              <a:off x="1702744" y="5407323"/>
              <a:ext cx="567581" cy="567581"/>
              <a:chOff x="0" y="0"/>
              <a:chExt cx="1913890" cy="1913890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8" name="Freeform 2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9" name="TextBox 219"/>
            <p:cNvSpPr txBox="1"/>
            <p:nvPr/>
          </p:nvSpPr>
          <p:spPr>
            <a:xfrm>
              <a:off x="191730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20" name="Group 220"/>
            <p:cNvGrpSpPr/>
            <p:nvPr/>
          </p:nvGrpSpPr>
          <p:grpSpPr>
            <a:xfrm>
              <a:off x="4219331" y="5407323"/>
              <a:ext cx="548139" cy="548139"/>
              <a:chOff x="0" y="0"/>
              <a:chExt cx="1913890" cy="1913890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3" name="TextBox 223"/>
            <p:cNvSpPr txBox="1"/>
            <p:nvPr/>
          </p:nvSpPr>
          <p:spPr>
            <a:xfrm>
              <a:off x="4426755" y="551892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9</a:t>
              </a:r>
            </a:p>
          </p:txBody>
        </p:sp>
        <p:sp>
          <p:nvSpPr>
            <p:cNvPr id="224" name="AutoShape 224"/>
            <p:cNvSpPr/>
            <p:nvPr/>
          </p:nvSpPr>
          <p:spPr>
            <a:xfrm>
              <a:off x="2764978" y="570492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25" name="Group 225"/>
            <p:cNvGrpSpPr/>
            <p:nvPr/>
          </p:nvGrpSpPr>
          <p:grpSpPr>
            <a:xfrm>
              <a:off x="0" y="5974905"/>
              <a:ext cx="567581" cy="567581"/>
              <a:chOff x="0" y="0"/>
              <a:chExt cx="1913890" cy="1913890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7" name="Freeform 2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28" name="Group 228"/>
            <p:cNvGrpSpPr/>
            <p:nvPr/>
          </p:nvGrpSpPr>
          <p:grpSpPr>
            <a:xfrm>
              <a:off x="567581" y="5974905"/>
              <a:ext cx="567581" cy="567581"/>
              <a:chOff x="0" y="0"/>
              <a:chExt cx="1913890" cy="1913890"/>
            </a:xfrm>
          </p:grpSpPr>
          <p:sp>
            <p:nvSpPr>
              <p:cNvPr id="229" name="Freeform 22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0" name="Freeform 2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31" name="Group 231"/>
            <p:cNvGrpSpPr/>
            <p:nvPr/>
          </p:nvGrpSpPr>
          <p:grpSpPr>
            <a:xfrm>
              <a:off x="1135163" y="5974905"/>
              <a:ext cx="567581" cy="567581"/>
              <a:chOff x="0" y="0"/>
              <a:chExt cx="1913890" cy="1913890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3" name="Freeform 2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4" name="TextBox 234"/>
            <p:cNvSpPr txBox="1"/>
            <p:nvPr/>
          </p:nvSpPr>
          <p:spPr>
            <a:xfrm>
              <a:off x="214566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35" name="TextBox 235"/>
            <p:cNvSpPr txBox="1"/>
            <p:nvPr/>
          </p:nvSpPr>
          <p:spPr>
            <a:xfrm>
              <a:off x="78214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134972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37" name="Group 237"/>
            <p:cNvGrpSpPr/>
            <p:nvPr/>
          </p:nvGrpSpPr>
          <p:grpSpPr>
            <a:xfrm>
              <a:off x="1702744" y="5974905"/>
              <a:ext cx="567581" cy="567581"/>
              <a:chOff x="0" y="0"/>
              <a:chExt cx="1913890" cy="1913890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9" name="Freeform 2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0" name="TextBox 240"/>
            <p:cNvSpPr txBox="1"/>
            <p:nvPr/>
          </p:nvSpPr>
          <p:spPr>
            <a:xfrm>
              <a:off x="191730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41" name="Group 241"/>
            <p:cNvGrpSpPr/>
            <p:nvPr/>
          </p:nvGrpSpPr>
          <p:grpSpPr>
            <a:xfrm>
              <a:off x="4219331" y="5974905"/>
              <a:ext cx="548139" cy="548139"/>
              <a:chOff x="0" y="0"/>
              <a:chExt cx="1913890" cy="1913890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3" name="Freeform 2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4" name="TextBox 244"/>
            <p:cNvSpPr txBox="1"/>
            <p:nvPr/>
          </p:nvSpPr>
          <p:spPr>
            <a:xfrm>
              <a:off x="4410821" y="6086508"/>
              <a:ext cx="16516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</a:t>
              </a:r>
            </a:p>
          </p:txBody>
        </p:sp>
        <p:sp>
          <p:nvSpPr>
            <p:cNvPr id="245" name="AutoShape 245"/>
            <p:cNvSpPr/>
            <p:nvPr/>
          </p:nvSpPr>
          <p:spPr>
            <a:xfrm>
              <a:off x="2764978" y="627250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46" name="Group 246"/>
            <p:cNvGrpSpPr/>
            <p:nvPr/>
          </p:nvGrpSpPr>
          <p:grpSpPr>
            <a:xfrm>
              <a:off x="0" y="6523043"/>
              <a:ext cx="567581" cy="567581"/>
              <a:chOff x="0" y="0"/>
              <a:chExt cx="1913890" cy="1913890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49" name="Group 249"/>
            <p:cNvGrpSpPr/>
            <p:nvPr/>
          </p:nvGrpSpPr>
          <p:grpSpPr>
            <a:xfrm>
              <a:off x="567581" y="6523043"/>
              <a:ext cx="567581" cy="567581"/>
              <a:chOff x="0" y="0"/>
              <a:chExt cx="1913890" cy="1913890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1" name="Freeform 2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2" name="Group 252"/>
            <p:cNvGrpSpPr/>
            <p:nvPr/>
          </p:nvGrpSpPr>
          <p:grpSpPr>
            <a:xfrm>
              <a:off x="1135163" y="6523043"/>
              <a:ext cx="567581" cy="567581"/>
              <a:chOff x="0" y="0"/>
              <a:chExt cx="1913890" cy="1913890"/>
            </a:xfrm>
          </p:grpSpPr>
          <p:sp>
            <p:nvSpPr>
              <p:cNvPr id="253" name="Freeform 25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4" name="Freeform 2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55" name="TextBox 255"/>
            <p:cNvSpPr txBox="1"/>
            <p:nvPr/>
          </p:nvSpPr>
          <p:spPr>
            <a:xfrm>
              <a:off x="214566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56" name="TextBox 256"/>
            <p:cNvSpPr txBox="1"/>
            <p:nvPr/>
          </p:nvSpPr>
          <p:spPr>
            <a:xfrm>
              <a:off x="78214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7" name="TextBox 257"/>
            <p:cNvSpPr txBox="1"/>
            <p:nvPr/>
          </p:nvSpPr>
          <p:spPr>
            <a:xfrm>
              <a:off x="134972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58" name="Group 258"/>
            <p:cNvGrpSpPr/>
            <p:nvPr/>
          </p:nvGrpSpPr>
          <p:grpSpPr>
            <a:xfrm>
              <a:off x="1702744" y="6523043"/>
              <a:ext cx="567581" cy="567581"/>
              <a:chOff x="0" y="0"/>
              <a:chExt cx="1913890" cy="1913890"/>
            </a:xfrm>
          </p:grpSpPr>
          <p:sp>
            <p:nvSpPr>
              <p:cNvPr id="259" name="Freeform 2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0" name="Freeform 2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1" name="TextBox 261"/>
            <p:cNvSpPr txBox="1"/>
            <p:nvPr/>
          </p:nvSpPr>
          <p:spPr>
            <a:xfrm>
              <a:off x="191730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62" name="Group 262"/>
            <p:cNvGrpSpPr/>
            <p:nvPr/>
          </p:nvGrpSpPr>
          <p:grpSpPr>
            <a:xfrm>
              <a:off x="4219331" y="6523043"/>
              <a:ext cx="548139" cy="548139"/>
              <a:chOff x="0" y="0"/>
              <a:chExt cx="1913890" cy="1913890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4" name="Freeform 2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5" name="TextBox 265"/>
            <p:cNvSpPr txBox="1"/>
            <p:nvPr/>
          </p:nvSpPr>
          <p:spPr>
            <a:xfrm>
              <a:off x="4416761" y="6634646"/>
              <a:ext cx="153276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</a:t>
              </a:r>
            </a:p>
          </p:txBody>
        </p:sp>
        <p:sp>
          <p:nvSpPr>
            <p:cNvPr id="266" name="AutoShape 266"/>
            <p:cNvSpPr/>
            <p:nvPr/>
          </p:nvSpPr>
          <p:spPr>
            <a:xfrm>
              <a:off x="2764978" y="682064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67" name="Group 267"/>
            <p:cNvGrpSpPr/>
            <p:nvPr/>
          </p:nvGrpSpPr>
          <p:grpSpPr>
            <a:xfrm>
              <a:off x="0" y="7090624"/>
              <a:ext cx="567581" cy="567581"/>
              <a:chOff x="0" y="0"/>
              <a:chExt cx="1913890" cy="1913890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9" name="Freeform 2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0" name="Group 270"/>
            <p:cNvGrpSpPr/>
            <p:nvPr/>
          </p:nvGrpSpPr>
          <p:grpSpPr>
            <a:xfrm>
              <a:off x="567581" y="7090624"/>
              <a:ext cx="567581" cy="567581"/>
              <a:chOff x="0" y="0"/>
              <a:chExt cx="1913890" cy="1913890"/>
            </a:xfrm>
          </p:grpSpPr>
          <p:sp>
            <p:nvSpPr>
              <p:cNvPr id="271" name="Freeform 2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2" name="Freeform 2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3" name="Group 273"/>
            <p:cNvGrpSpPr/>
            <p:nvPr/>
          </p:nvGrpSpPr>
          <p:grpSpPr>
            <a:xfrm>
              <a:off x="1135163" y="7090624"/>
              <a:ext cx="567581" cy="567581"/>
              <a:chOff x="0" y="0"/>
              <a:chExt cx="1913890" cy="1913890"/>
            </a:xfrm>
          </p:grpSpPr>
          <p:sp>
            <p:nvSpPr>
              <p:cNvPr id="274" name="Freeform 27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5" name="Freeform 2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76" name="TextBox 276"/>
            <p:cNvSpPr txBox="1"/>
            <p:nvPr/>
          </p:nvSpPr>
          <p:spPr>
            <a:xfrm>
              <a:off x="214566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7" name="TextBox 277"/>
            <p:cNvSpPr txBox="1"/>
            <p:nvPr/>
          </p:nvSpPr>
          <p:spPr>
            <a:xfrm>
              <a:off x="78214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8" name="TextBox 278"/>
            <p:cNvSpPr txBox="1"/>
            <p:nvPr/>
          </p:nvSpPr>
          <p:spPr>
            <a:xfrm>
              <a:off x="134972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79" name="Group 279"/>
            <p:cNvGrpSpPr/>
            <p:nvPr/>
          </p:nvGrpSpPr>
          <p:grpSpPr>
            <a:xfrm>
              <a:off x="1702744" y="7090624"/>
              <a:ext cx="567581" cy="567581"/>
              <a:chOff x="0" y="0"/>
              <a:chExt cx="1913890" cy="1913890"/>
            </a:xfrm>
          </p:grpSpPr>
          <p:sp>
            <p:nvSpPr>
              <p:cNvPr id="280" name="Freeform 2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1" name="Freeform 2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2" name="TextBox 282"/>
            <p:cNvSpPr txBox="1"/>
            <p:nvPr/>
          </p:nvSpPr>
          <p:spPr>
            <a:xfrm>
              <a:off x="191730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83" name="Group 283"/>
            <p:cNvGrpSpPr/>
            <p:nvPr/>
          </p:nvGrpSpPr>
          <p:grpSpPr>
            <a:xfrm>
              <a:off x="4219331" y="7090624"/>
              <a:ext cx="548139" cy="548139"/>
              <a:chOff x="0" y="0"/>
              <a:chExt cx="1913890" cy="1913890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5" name="Freeform 2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6" name="TextBox 286"/>
            <p:cNvSpPr txBox="1"/>
            <p:nvPr/>
          </p:nvSpPr>
          <p:spPr>
            <a:xfrm>
              <a:off x="4419591" y="7202228"/>
              <a:ext cx="14762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</a:t>
              </a:r>
            </a:p>
          </p:txBody>
        </p:sp>
        <p:sp>
          <p:nvSpPr>
            <p:cNvPr id="287" name="AutoShape 287"/>
            <p:cNvSpPr/>
            <p:nvPr/>
          </p:nvSpPr>
          <p:spPr>
            <a:xfrm>
              <a:off x="2764978" y="738822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88" name="Group 288"/>
            <p:cNvGrpSpPr/>
            <p:nvPr/>
          </p:nvGrpSpPr>
          <p:grpSpPr>
            <a:xfrm>
              <a:off x="0" y="7638763"/>
              <a:ext cx="567581" cy="567581"/>
              <a:chOff x="0" y="0"/>
              <a:chExt cx="1913890" cy="1913890"/>
            </a:xfrm>
          </p:grpSpPr>
          <p:sp>
            <p:nvSpPr>
              <p:cNvPr id="289" name="Freeform 28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0" name="Freeform 2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1" name="Group 291"/>
            <p:cNvGrpSpPr/>
            <p:nvPr/>
          </p:nvGrpSpPr>
          <p:grpSpPr>
            <a:xfrm>
              <a:off x="567581" y="7638763"/>
              <a:ext cx="567581" cy="567581"/>
              <a:chOff x="0" y="0"/>
              <a:chExt cx="1913890" cy="1913890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3" name="Freeform 2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4" name="Group 294"/>
            <p:cNvGrpSpPr/>
            <p:nvPr/>
          </p:nvGrpSpPr>
          <p:grpSpPr>
            <a:xfrm>
              <a:off x="1135163" y="7638763"/>
              <a:ext cx="567581" cy="567581"/>
              <a:chOff x="0" y="0"/>
              <a:chExt cx="1913890" cy="1913890"/>
            </a:xfrm>
          </p:grpSpPr>
          <p:sp>
            <p:nvSpPr>
              <p:cNvPr id="295" name="Freeform 29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6" name="Freeform 2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7" name="TextBox 297"/>
            <p:cNvSpPr txBox="1"/>
            <p:nvPr/>
          </p:nvSpPr>
          <p:spPr>
            <a:xfrm>
              <a:off x="214566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8" name="TextBox 298"/>
            <p:cNvSpPr txBox="1"/>
            <p:nvPr/>
          </p:nvSpPr>
          <p:spPr>
            <a:xfrm>
              <a:off x="78214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9" name="TextBox 299"/>
            <p:cNvSpPr txBox="1"/>
            <p:nvPr/>
          </p:nvSpPr>
          <p:spPr>
            <a:xfrm>
              <a:off x="134972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0" name="Group 300"/>
            <p:cNvGrpSpPr/>
            <p:nvPr/>
          </p:nvGrpSpPr>
          <p:grpSpPr>
            <a:xfrm>
              <a:off x="1702744" y="7638763"/>
              <a:ext cx="567581" cy="567581"/>
              <a:chOff x="0" y="0"/>
              <a:chExt cx="1913890" cy="1913890"/>
            </a:xfrm>
          </p:grpSpPr>
          <p:sp>
            <p:nvSpPr>
              <p:cNvPr id="301" name="Freeform 3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2" name="Freeform 3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3" name="TextBox 303"/>
            <p:cNvSpPr txBox="1"/>
            <p:nvPr/>
          </p:nvSpPr>
          <p:spPr>
            <a:xfrm>
              <a:off x="191730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04" name="Group 304"/>
            <p:cNvGrpSpPr/>
            <p:nvPr/>
          </p:nvGrpSpPr>
          <p:grpSpPr>
            <a:xfrm>
              <a:off x="4219331" y="7638763"/>
              <a:ext cx="548139" cy="548139"/>
              <a:chOff x="0" y="0"/>
              <a:chExt cx="1913890" cy="1913890"/>
            </a:xfrm>
          </p:grpSpPr>
          <p:sp>
            <p:nvSpPr>
              <p:cNvPr id="305" name="Freeform 3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6" name="Freeform 3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7" name="TextBox 307"/>
            <p:cNvSpPr txBox="1"/>
            <p:nvPr/>
          </p:nvSpPr>
          <p:spPr>
            <a:xfrm>
              <a:off x="4409921" y="7750368"/>
              <a:ext cx="16696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</a:t>
              </a:r>
            </a:p>
          </p:txBody>
        </p:sp>
        <p:sp>
          <p:nvSpPr>
            <p:cNvPr id="308" name="AutoShape 308"/>
            <p:cNvSpPr/>
            <p:nvPr/>
          </p:nvSpPr>
          <p:spPr>
            <a:xfrm>
              <a:off x="2764978" y="793636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09" name="Group 309"/>
            <p:cNvGrpSpPr/>
            <p:nvPr/>
          </p:nvGrpSpPr>
          <p:grpSpPr>
            <a:xfrm>
              <a:off x="0" y="8206344"/>
              <a:ext cx="567581" cy="567581"/>
              <a:chOff x="0" y="0"/>
              <a:chExt cx="1913890" cy="1913890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1" name="Freeform 3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>
              <a:off x="567581" y="8206344"/>
              <a:ext cx="567581" cy="567581"/>
              <a:chOff x="0" y="0"/>
              <a:chExt cx="1913890" cy="1913890"/>
            </a:xfrm>
          </p:grpSpPr>
          <p:sp>
            <p:nvSpPr>
              <p:cNvPr id="313" name="Freeform 31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4" name="Freeform 3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5" name="Group 315"/>
            <p:cNvGrpSpPr/>
            <p:nvPr/>
          </p:nvGrpSpPr>
          <p:grpSpPr>
            <a:xfrm>
              <a:off x="1135163" y="8206344"/>
              <a:ext cx="567581" cy="567581"/>
              <a:chOff x="0" y="0"/>
              <a:chExt cx="1913890" cy="191389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7" name="Freeform 3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18" name="TextBox 318"/>
            <p:cNvSpPr txBox="1"/>
            <p:nvPr/>
          </p:nvSpPr>
          <p:spPr>
            <a:xfrm>
              <a:off x="214566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19" name="TextBox 319"/>
            <p:cNvSpPr txBox="1"/>
            <p:nvPr/>
          </p:nvSpPr>
          <p:spPr>
            <a:xfrm>
              <a:off x="78214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20" name="TextBox 320"/>
            <p:cNvSpPr txBox="1"/>
            <p:nvPr/>
          </p:nvSpPr>
          <p:spPr>
            <a:xfrm>
              <a:off x="134972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21" name="Group 321"/>
            <p:cNvGrpSpPr/>
            <p:nvPr/>
          </p:nvGrpSpPr>
          <p:grpSpPr>
            <a:xfrm>
              <a:off x="1702744" y="8206344"/>
              <a:ext cx="567581" cy="567581"/>
              <a:chOff x="0" y="0"/>
              <a:chExt cx="1913890" cy="191389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3" name="Freeform 3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4" name="TextBox 324"/>
            <p:cNvSpPr txBox="1"/>
            <p:nvPr/>
          </p:nvSpPr>
          <p:spPr>
            <a:xfrm>
              <a:off x="191730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25" name="Group 325"/>
            <p:cNvGrpSpPr/>
            <p:nvPr/>
          </p:nvGrpSpPr>
          <p:grpSpPr>
            <a:xfrm>
              <a:off x="4219331" y="8206344"/>
              <a:ext cx="548139" cy="548139"/>
              <a:chOff x="0" y="0"/>
              <a:chExt cx="1913890" cy="191389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7" name="Freeform 3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8" name="TextBox 328"/>
            <p:cNvSpPr txBox="1"/>
            <p:nvPr/>
          </p:nvSpPr>
          <p:spPr>
            <a:xfrm>
              <a:off x="4430977" y="8317948"/>
              <a:ext cx="124848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</a:t>
              </a:r>
            </a:p>
          </p:txBody>
        </p:sp>
        <p:sp>
          <p:nvSpPr>
            <p:cNvPr id="329" name="AutoShape 329"/>
            <p:cNvSpPr/>
            <p:nvPr/>
          </p:nvSpPr>
          <p:spPr>
            <a:xfrm>
              <a:off x="2764978" y="850394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30" name="Group 330"/>
            <p:cNvGrpSpPr/>
            <p:nvPr/>
          </p:nvGrpSpPr>
          <p:grpSpPr>
            <a:xfrm>
              <a:off x="0" y="8754483"/>
              <a:ext cx="567581" cy="567581"/>
              <a:chOff x="0" y="0"/>
              <a:chExt cx="1913890" cy="1913890"/>
            </a:xfrm>
          </p:grpSpPr>
          <p:sp>
            <p:nvSpPr>
              <p:cNvPr id="331" name="Freeform 3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2" name="Freeform 3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3" name="Group 333"/>
            <p:cNvGrpSpPr/>
            <p:nvPr/>
          </p:nvGrpSpPr>
          <p:grpSpPr>
            <a:xfrm>
              <a:off x="567581" y="8754483"/>
              <a:ext cx="567581" cy="567581"/>
              <a:chOff x="0" y="0"/>
              <a:chExt cx="1913890" cy="191389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5" name="Freeform 3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6" name="Group 336"/>
            <p:cNvGrpSpPr/>
            <p:nvPr/>
          </p:nvGrpSpPr>
          <p:grpSpPr>
            <a:xfrm>
              <a:off x="1135163" y="8754483"/>
              <a:ext cx="567581" cy="567581"/>
              <a:chOff x="0" y="0"/>
              <a:chExt cx="1913890" cy="1913890"/>
            </a:xfrm>
          </p:grpSpPr>
          <p:sp>
            <p:nvSpPr>
              <p:cNvPr id="337" name="Freeform 33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8" name="Freeform 3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39" name="TextBox 339"/>
            <p:cNvSpPr txBox="1"/>
            <p:nvPr/>
          </p:nvSpPr>
          <p:spPr>
            <a:xfrm>
              <a:off x="214566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0" name="TextBox 340"/>
            <p:cNvSpPr txBox="1"/>
            <p:nvPr/>
          </p:nvSpPr>
          <p:spPr>
            <a:xfrm>
              <a:off x="78214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1" name="TextBox 341"/>
            <p:cNvSpPr txBox="1"/>
            <p:nvPr/>
          </p:nvSpPr>
          <p:spPr>
            <a:xfrm>
              <a:off x="134972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2" name="Group 342"/>
            <p:cNvGrpSpPr/>
            <p:nvPr/>
          </p:nvGrpSpPr>
          <p:grpSpPr>
            <a:xfrm>
              <a:off x="1702744" y="8754483"/>
              <a:ext cx="567581" cy="567581"/>
              <a:chOff x="0" y="0"/>
              <a:chExt cx="1913890" cy="1913890"/>
            </a:xfrm>
          </p:grpSpPr>
          <p:sp>
            <p:nvSpPr>
              <p:cNvPr id="343" name="Freeform 3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4" name="Freeform 3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5" name="TextBox 345"/>
            <p:cNvSpPr txBox="1"/>
            <p:nvPr/>
          </p:nvSpPr>
          <p:spPr>
            <a:xfrm>
              <a:off x="191730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6" name="Group 346"/>
            <p:cNvGrpSpPr/>
            <p:nvPr/>
          </p:nvGrpSpPr>
          <p:grpSpPr>
            <a:xfrm>
              <a:off x="4219331" y="8754483"/>
              <a:ext cx="548139" cy="548139"/>
              <a:chOff x="0" y="0"/>
              <a:chExt cx="1913890" cy="1913890"/>
            </a:xfrm>
          </p:grpSpPr>
          <p:sp>
            <p:nvSpPr>
              <p:cNvPr id="347" name="Freeform 3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8" name="Freeform 3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9" name="TextBox 349"/>
            <p:cNvSpPr txBox="1"/>
            <p:nvPr/>
          </p:nvSpPr>
          <p:spPr>
            <a:xfrm>
              <a:off x="4432087" y="8866086"/>
              <a:ext cx="12263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F</a:t>
              </a:r>
            </a:p>
          </p:txBody>
        </p:sp>
        <p:sp>
          <p:nvSpPr>
            <p:cNvPr id="350" name="AutoShape 350"/>
            <p:cNvSpPr/>
            <p:nvPr/>
          </p:nvSpPr>
          <p:spPr>
            <a:xfrm>
              <a:off x="2764978" y="905208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1" name="AutoShape 351"/>
            <p:cNvSpPr/>
            <p:nvPr/>
          </p:nvSpPr>
          <p:spPr>
            <a:xfrm>
              <a:off x="2738728" y="5132519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2" name="TextBox 352"/>
          <p:cNvSpPr txBox="1"/>
          <p:nvPr/>
        </p:nvSpPr>
        <p:spPr>
          <a:xfrm>
            <a:off x="5872746" y="2468370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6305680" y="3083658"/>
            <a:ext cx="652554" cy="652554"/>
            <a:chOff x="0" y="0"/>
            <a:chExt cx="1913890" cy="1913890"/>
          </a:xfrm>
        </p:grpSpPr>
        <p:sp>
          <p:nvSpPr>
            <p:cNvPr id="354" name="Freeform 35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5" name="Freeform 35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6" name="Group 356"/>
          <p:cNvGrpSpPr/>
          <p:nvPr/>
        </p:nvGrpSpPr>
        <p:grpSpPr>
          <a:xfrm>
            <a:off x="6958234" y="3083658"/>
            <a:ext cx="652554" cy="652554"/>
            <a:chOff x="0" y="0"/>
            <a:chExt cx="1913890" cy="1913890"/>
          </a:xfrm>
        </p:grpSpPr>
        <p:sp>
          <p:nvSpPr>
            <p:cNvPr id="357" name="Freeform 3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8" name="Freeform 3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9" name="Group 359"/>
          <p:cNvGrpSpPr/>
          <p:nvPr/>
        </p:nvGrpSpPr>
        <p:grpSpPr>
          <a:xfrm>
            <a:off x="7610789" y="3083658"/>
            <a:ext cx="652554" cy="652554"/>
            <a:chOff x="0" y="0"/>
            <a:chExt cx="1913890" cy="1913890"/>
          </a:xfrm>
        </p:grpSpPr>
        <p:sp>
          <p:nvSpPr>
            <p:cNvPr id="360" name="Freeform 36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1" name="Freeform 36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2" name="TextBox 362"/>
          <p:cNvSpPr txBox="1"/>
          <p:nvPr/>
        </p:nvSpPr>
        <p:spPr>
          <a:xfrm>
            <a:off x="6552366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63" name="TextBox 363"/>
          <p:cNvSpPr txBox="1"/>
          <p:nvPr/>
        </p:nvSpPr>
        <p:spPr>
          <a:xfrm>
            <a:off x="7204920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64" name="TextBox 364"/>
          <p:cNvSpPr txBox="1"/>
          <p:nvPr/>
        </p:nvSpPr>
        <p:spPr>
          <a:xfrm>
            <a:off x="7857474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8263343" y="3083658"/>
            <a:ext cx="652554" cy="652554"/>
            <a:chOff x="0" y="0"/>
            <a:chExt cx="1913890" cy="1913890"/>
          </a:xfrm>
        </p:grpSpPr>
        <p:sp>
          <p:nvSpPr>
            <p:cNvPr id="366" name="Freeform 3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7" name="Freeform 3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8" name="TextBox 368"/>
          <p:cNvSpPr txBox="1"/>
          <p:nvPr/>
        </p:nvSpPr>
        <p:spPr>
          <a:xfrm>
            <a:off x="8510029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69" name="Group 369"/>
          <p:cNvGrpSpPr/>
          <p:nvPr/>
        </p:nvGrpSpPr>
        <p:grpSpPr>
          <a:xfrm>
            <a:off x="8915296" y="3083658"/>
            <a:ext cx="652554" cy="652554"/>
            <a:chOff x="0" y="0"/>
            <a:chExt cx="1913890" cy="1913890"/>
          </a:xfrm>
        </p:grpSpPr>
        <p:sp>
          <p:nvSpPr>
            <p:cNvPr id="370" name="Freeform 3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1" name="Freeform 3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2" name="Group 372"/>
          <p:cNvGrpSpPr/>
          <p:nvPr/>
        </p:nvGrpSpPr>
        <p:grpSpPr>
          <a:xfrm>
            <a:off x="9567850" y="3083658"/>
            <a:ext cx="652554" cy="652554"/>
            <a:chOff x="0" y="0"/>
            <a:chExt cx="1913890" cy="1913890"/>
          </a:xfrm>
        </p:grpSpPr>
        <p:sp>
          <p:nvSpPr>
            <p:cNvPr id="373" name="Freeform 3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4" name="Freeform 3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10220404" y="3083658"/>
            <a:ext cx="652554" cy="652554"/>
            <a:chOff x="0" y="0"/>
            <a:chExt cx="1913890" cy="1913890"/>
          </a:xfrm>
        </p:grpSpPr>
        <p:sp>
          <p:nvSpPr>
            <p:cNvPr id="376" name="Freeform 3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7" name="Freeform 3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78" name="TextBox 378"/>
          <p:cNvSpPr txBox="1"/>
          <p:nvPr/>
        </p:nvSpPr>
        <p:spPr>
          <a:xfrm>
            <a:off x="9161981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79" name="TextBox 379"/>
          <p:cNvSpPr txBox="1"/>
          <p:nvPr/>
        </p:nvSpPr>
        <p:spPr>
          <a:xfrm>
            <a:off x="9814535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80" name="TextBox 380"/>
          <p:cNvSpPr txBox="1"/>
          <p:nvPr/>
        </p:nvSpPr>
        <p:spPr>
          <a:xfrm>
            <a:off x="10467090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81" name="Group 381"/>
          <p:cNvGrpSpPr/>
          <p:nvPr/>
        </p:nvGrpSpPr>
        <p:grpSpPr>
          <a:xfrm>
            <a:off x="10872957" y="3083658"/>
            <a:ext cx="652554" cy="652554"/>
            <a:chOff x="0" y="0"/>
            <a:chExt cx="1913890" cy="1913890"/>
          </a:xfrm>
        </p:grpSpPr>
        <p:sp>
          <p:nvSpPr>
            <p:cNvPr id="382" name="Freeform 3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3" name="Freeform 3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84" name="TextBox 384"/>
          <p:cNvSpPr txBox="1"/>
          <p:nvPr/>
        </p:nvSpPr>
        <p:spPr>
          <a:xfrm>
            <a:off x="11119643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85" name="TextBox 385"/>
          <p:cNvSpPr txBox="1"/>
          <p:nvPr/>
        </p:nvSpPr>
        <p:spPr>
          <a:xfrm>
            <a:off x="5912066" y="4465474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Hexadecimal</a:t>
            </a:r>
          </a:p>
        </p:txBody>
      </p:sp>
      <p:sp>
        <p:nvSpPr>
          <p:cNvPr id="386" name="Freeform 386"/>
          <p:cNvSpPr/>
          <p:nvPr/>
        </p:nvSpPr>
        <p:spPr>
          <a:xfrm rot="-5400000">
            <a:off x="7420454" y="2957022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87" name="Freeform 387"/>
          <p:cNvSpPr/>
          <p:nvPr/>
        </p:nvSpPr>
        <p:spPr>
          <a:xfrm rot="-5400000">
            <a:off x="10031457" y="2957022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388" name="Group 388"/>
          <p:cNvGrpSpPr/>
          <p:nvPr/>
        </p:nvGrpSpPr>
        <p:grpSpPr>
          <a:xfrm>
            <a:off x="6786061" y="5027429"/>
            <a:ext cx="1423178" cy="1423178"/>
            <a:chOff x="0" y="0"/>
            <a:chExt cx="1913890" cy="1913890"/>
          </a:xfrm>
        </p:grpSpPr>
        <p:sp>
          <p:nvSpPr>
            <p:cNvPr id="389" name="Freeform 38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0" name="Freeform 39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1" name="TextBox 391"/>
          <p:cNvSpPr txBox="1"/>
          <p:nvPr/>
        </p:nvSpPr>
        <p:spPr>
          <a:xfrm>
            <a:off x="7324610" y="5302488"/>
            <a:ext cx="346075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392" name="Group 392"/>
          <p:cNvGrpSpPr/>
          <p:nvPr/>
        </p:nvGrpSpPr>
        <p:grpSpPr>
          <a:xfrm>
            <a:off x="8250348" y="5042040"/>
            <a:ext cx="1423178" cy="1423178"/>
            <a:chOff x="0" y="0"/>
            <a:chExt cx="1913890" cy="1913890"/>
          </a:xfrm>
        </p:grpSpPr>
        <p:sp>
          <p:nvSpPr>
            <p:cNvPr id="393" name="Freeform 39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4" name="Freeform 39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5" name="TextBox 395"/>
          <p:cNvSpPr txBox="1"/>
          <p:nvPr/>
        </p:nvSpPr>
        <p:spPr>
          <a:xfrm>
            <a:off x="8799862" y="5317101"/>
            <a:ext cx="324147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</a:t>
            </a:r>
          </a:p>
        </p:txBody>
      </p:sp>
      <p:grpSp>
        <p:nvGrpSpPr>
          <p:cNvPr id="396" name="Group 396"/>
          <p:cNvGrpSpPr/>
          <p:nvPr/>
        </p:nvGrpSpPr>
        <p:grpSpPr>
          <a:xfrm>
            <a:off x="4973506" y="3089910"/>
            <a:ext cx="652554" cy="652554"/>
            <a:chOff x="0" y="0"/>
            <a:chExt cx="1913890" cy="1913890"/>
          </a:xfrm>
        </p:grpSpPr>
        <p:sp>
          <p:nvSpPr>
            <p:cNvPr id="397" name="Freeform 39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8" name="Freeform 39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9" name="TextBox 399"/>
          <p:cNvSpPr txBox="1"/>
          <p:nvPr/>
        </p:nvSpPr>
        <p:spPr>
          <a:xfrm>
            <a:off x="5220191" y="3218692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00" name="Group 400"/>
          <p:cNvGrpSpPr/>
          <p:nvPr/>
        </p:nvGrpSpPr>
        <p:grpSpPr>
          <a:xfrm>
            <a:off x="5626060" y="3089910"/>
            <a:ext cx="652554" cy="652554"/>
            <a:chOff x="0" y="0"/>
            <a:chExt cx="1913890" cy="1913890"/>
          </a:xfrm>
        </p:grpSpPr>
        <p:sp>
          <p:nvSpPr>
            <p:cNvPr id="401" name="Freeform 40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2" name="Freeform 40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03" name="TextBox 403"/>
          <p:cNvSpPr txBox="1"/>
          <p:nvPr/>
        </p:nvSpPr>
        <p:spPr>
          <a:xfrm>
            <a:off x="5872746" y="3218692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04" name="Group 404"/>
          <p:cNvGrpSpPr/>
          <p:nvPr/>
        </p:nvGrpSpPr>
        <p:grpSpPr>
          <a:xfrm>
            <a:off x="5299782" y="5027429"/>
            <a:ext cx="1423178" cy="1423178"/>
            <a:chOff x="0" y="0"/>
            <a:chExt cx="1913890" cy="1913890"/>
          </a:xfrm>
        </p:grpSpPr>
        <p:sp>
          <p:nvSpPr>
            <p:cNvPr id="405" name="Freeform 40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6" name="Freeform 40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07" name="TextBox 407"/>
          <p:cNvSpPr txBox="1"/>
          <p:nvPr/>
        </p:nvSpPr>
        <p:spPr>
          <a:xfrm>
            <a:off x="5838333" y="5302488"/>
            <a:ext cx="346075" cy="77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1"/>
              </a:lnSpc>
            </a:pPr>
            <a:r>
              <a:rPr lang="en-US" sz="4665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408" name="Group 408"/>
          <p:cNvGrpSpPr/>
          <p:nvPr/>
        </p:nvGrpSpPr>
        <p:grpSpPr>
          <a:xfrm>
            <a:off x="3642997" y="3083658"/>
            <a:ext cx="652554" cy="652554"/>
            <a:chOff x="0" y="0"/>
            <a:chExt cx="1913890" cy="1913890"/>
          </a:xfrm>
        </p:grpSpPr>
        <p:sp>
          <p:nvSpPr>
            <p:cNvPr id="409" name="Freeform 40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EDE7F8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0" name="Freeform 4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11" name="TextBox 411"/>
          <p:cNvSpPr txBox="1"/>
          <p:nvPr/>
        </p:nvSpPr>
        <p:spPr>
          <a:xfrm>
            <a:off x="3889683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412" name="Group 412"/>
          <p:cNvGrpSpPr/>
          <p:nvPr/>
        </p:nvGrpSpPr>
        <p:grpSpPr>
          <a:xfrm>
            <a:off x="4295552" y="3083658"/>
            <a:ext cx="652554" cy="652554"/>
            <a:chOff x="0" y="0"/>
            <a:chExt cx="1913890" cy="1913890"/>
          </a:xfrm>
        </p:grpSpPr>
        <p:sp>
          <p:nvSpPr>
            <p:cNvPr id="413" name="Freeform 41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EDE7F8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4" name="Freeform 4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15" name="TextBox 415"/>
          <p:cNvSpPr txBox="1"/>
          <p:nvPr/>
        </p:nvSpPr>
        <p:spPr>
          <a:xfrm>
            <a:off x="4542237" y="3212440"/>
            <a:ext cx="159179" cy="35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sz="213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16" name="Freeform 416"/>
          <p:cNvSpPr/>
          <p:nvPr/>
        </p:nvSpPr>
        <p:spPr>
          <a:xfrm rot="-5400000">
            <a:off x="4845265" y="2957022"/>
            <a:ext cx="377890" cy="2114066"/>
          </a:xfrm>
          <a:custGeom>
            <a:avLst/>
            <a:gdLst/>
            <a:ahLst/>
            <a:cxnLst/>
            <a:rect l="l" t="t" r="r" b="b"/>
            <a:pathLst>
              <a:path w="566834" h="3171098">
                <a:moveTo>
                  <a:pt x="0" y="0"/>
                </a:moveTo>
                <a:lnTo>
                  <a:pt x="566834" y="0"/>
                </a:lnTo>
                <a:lnTo>
                  <a:pt x="566834" y="3171098"/>
                </a:lnTo>
                <a:lnTo>
                  <a:pt x="0" y="3171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56887" y="1710039"/>
            <a:ext cx="1718963" cy="171896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437925" y="1"/>
            <a:ext cx="1718963" cy="1718963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18964" y="1"/>
            <a:ext cx="1718963" cy="171896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" name="Freeform 8"/>
          <p:cNvSpPr/>
          <p:nvPr/>
        </p:nvSpPr>
        <p:spPr>
          <a:xfrm rot="-5400000" flipH="1" flipV="1">
            <a:off x="5156887" y="1"/>
            <a:ext cx="1718963" cy="1718963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 rot="-5400000">
            <a:off x="1" y="1"/>
            <a:ext cx="1718963" cy="1718963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4"/>
                </a:lnTo>
                <a:lnTo>
                  <a:pt x="0" y="2578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0" name="Group 10"/>
          <p:cNvGrpSpPr/>
          <p:nvPr/>
        </p:nvGrpSpPr>
        <p:grpSpPr>
          <a:xfrm>
            <a:off x="5156887" y="3429001"/>
            <a:ext cx="1718963" cy="1718963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2" name="Freeform 12"/>
          <p:cNvSpPr/>
          <p:nvPr/>
        </p:nvSpPr>
        <p:spPr>
          <a:xfrm rot="5400000" flipH="1" flipV="1">
            <a:off x="5156887" y="5151818"/>
            <a:ext cx="1718963" cy="1718963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3" name="Freeform 13"/>
          <p:cNvSpPr/>
          <p:nvPr/>
        </p:nvSpPr>
        <p:spPr>
          <a:xfrm>
            <a:off x="6875851" y="4142920"/>
            <a:ext cx="2993571" cy="27432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4" name="TextBox 14"/>
          <p:cNvSpPr txBox="1"/>
          <p:nvPr/>
        </p:nvSpPr>
        <p:spPr>
          <a:xfrm>
            <a:off x="566062" y="3390900"/>
            <a:ext cx="4185805" cy="139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4"/>
              </a:lnSpc>
            </a:pPr>
            <a:r>
              <a:rPr lang="en-US" sz="457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 </a:t>
            </a:r>
          </a:p>
          <a:p>
            <a:pPr algn="ctr">
              <a:lnSpc>
                <a:spcPts val="5494"/>
              </a:lnSpc>
              <a:spcBef>
                <a:spcPct val="0"/>
              </a:spcBef>
            </a:pPr>
            <a:r>
              <a:rPr lang="en-US" sz="457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Outline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1708" y="607368"/>
            <a:ext cx="1020557" cy="533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4"/>
              </a:lnSpc>
              <a:spcBef>
                <a:spcPct val="0"/>
              </a:spcBef>
            </a:pPr>
            <a:r>
              <a:rPr lang="en-US" sz="172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Number System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1708" y="258182"/>
            <a:ext cx="110231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  <a:spcBef>
                <a:spcPct val="0"/>
              </a:spcBef>
            </a:pPr>
            <a:r>
              <a:rPr lang="en-US" sz="1858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1.1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41500" y="594668"/>
            <a:ext cx="1680935" cy="726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  <a:spcBef>
                <a:spcPct val="0"/>
              </a:spcBef>
            </a:pPr>
            <a:r>
              <a:rPr lang="en-US" sz="155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Quantitative Data  Representation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30809" y="258182"/>
            <a:ext cx="110231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  <a:spcBef>
                <a:spcPct val="0"/>
              </a:spcBef>
            </a:pPr>
            <a:r>
              <a:rPr lang="en-US" sz="1858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1.2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34776" y="666752"/>
            <a:ext cx="1391002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  <a:spcBef>
                <a:spcPct val="0"/>
              </a:spcBef>
            </a:pPr>
            <a:r>
              <a:rPr lang="en-US" sz="185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Numerical Encoding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49076" y="293990"/>
            <a:ext cx="110231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  <a:spcBef>
                <a:spcPct val="0"/>
              </a:spcBef>
            </a:pPr>
            <a:r>
              <a:rPr lang="en-US" sz="1858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1.3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341038" y="691567"/>
            <a:ext cx="118194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8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Text Encoding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5198440" y="3803302"/>
            <a:ext cx="1635861" cy="757188"/>
            <a:chOff x="0" y="-9525"/>
            <a:chExt cx="3271722" cy="1514375"/>
          </a:xfrm>
        </p:grpSpPr>
        <p:sp>
          <p:nvSpPr>
            <p:cNvPr id="23" name="TextBox 23"/>
            <p:cNvSpPr txBox="1"/>
            <p:nvPr/>
          </p:nvSpPr>
          <p:spPr>
            <a:xfrm>
              <a:off x="0" y="530225"/>
              <a:ext cx="3271722" cy="97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2"/>
                </a:lnSpc>
                <a:spcBef>
                  <a:spcPct val="0"/>
                </a:spcBef>
              </a:pPr>
              <a:r>
                <a:rPr lang="en-US" sz="1585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Digital Image Representation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50444" y="-9525"/>
              <a:ext cx="2204634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9"/>
                </a:lnSpc>
                <a:spcBef>
                  <a:spcPct val="0"/>
                </a:spcBef>
              </a:pPr>
              <a:r>
                <a:rPr lang="en-US" sz="1858">
                  <a:solidFill>
                    <a:srgbClr val="FFFFFF"/>
                  </a:solidFill>
                  <a:latin typeface="Alatsi"/>
                  <a:ea typeface="Alatsi"/>
                  <a:cs typeface="Alatsi"/>
                  <a:sym typeface="Alatsi"/>
                </a:rPr>
                <a:t>1.6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420670" y="433690"/>
            <a:ext cx="110231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  <a:spcBef>
                <a:spcPct val="0"/>
              </a:spcBef>
            </a:pPr>
            <a:r>
              <a:rPr lang="en-US" sz="1858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1.4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373325" y="5686888"/>
            <a:ext cx="144535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5"/>
              </a:lnSpc>
              <a:spcBef>
                <a:spcPct val="0"/>
              </a:spcBef>
            </a:pPr>
            <a:r>
              <a:rPr lang="en-US" sz="142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Data Compression Methods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44843" y="5413840"/>
            <a:ext cx="1102317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9"/>
              </a:lnSpc>
              <a:spcBef>
                <a:spcPct val="0"/>
              </a:spcBef>
            </a:pPr>
            <a:r>
              <a:rPr lang="en-US" sz="1858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1.7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198440" y="2191177"/>
            <a:ext cx="1635861" cy="757188"/>
            <a:chOff x="0" y="-9525"/>
            <a:chExt cx="3271722" cy="1514373"/>
          </a:xfrm>
        </p:grpSpPr>
        <p:sp>
          <p:nvSpPr>
            <p:cNvPr id="29" name="TextBox 29"/>
            <p:cNvSpPr txBox="1"/>
            <p:nvPr/>
          </p:nvSpPr>
          <p:spPr>
            <a:xfrm>
              <a:off x="533544" y="-9525"/>
              <a:ext cx="2204634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9"/>
                </a:lnSpc>
                <a:spcBef>
                  <a:spcPct val="0"/>
                </a:spcBef>
              </a:pPr>
              <a:r>
                <a:rPr lang="en-US" sz="1858">
                  <a:solidFill>
                    <a:srgbClr val="FFFFFF"/>
                  </a:solidFill>
                  <a:latin typeface="Alatsi"/>
                  <a:ea typeface="Alatsi"/>
                  <a:cs typeface="Alatsi"/>
                  <a:sym typeface="Alatsi"/>
                </a:rPr>
                <a:t>1.5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30224"/>
              <a:ext cx="3271722" cy="974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2"/>
                </a:lnSpc>
                <a:spcBef>
                  <a:spcPct val="0"/>
                </a:spcBef>
              </a:pPr>
              <a:r>
                <a:rPr lang="en-US" sz="1585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Digital Sound Representation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5721227" y="860926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up / Create a binary to hexadecimal 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hexadecimal to binary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347690" y="2261282"/>
            <a:ext cx="7894939" cy="4311115"/>
            <a:chOff x="0" y="0"/>
            <a:chExt cx="645336" cy="3523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5336" cy="352393"/>
            </a:xfrm>
            <a:custGeom>
              <a:avLst/>
              <a:gdLst/>
              <a:ahLst/>
              <a:cxnLst/>
              <a:rect l="l" t="t" r="r" b="b"/>
              <a:pathLst>
                <a:path w="645336" h="352393">
                  <a:moveTo>
                    <a:pt x="160168" y="0"/>
                  </a:moveTo>
                  <a:lnTo>
                    <a:pt x="485168" y="0"/>
                  </a:lnTo>
                  <a:cubicBezTo>
                    <a:pt x="527648" y="0"/>
                    <a:pt x="568387" y="16875"/>
                    <a:pt x="598424" y="46912"/>
                  </a:cubicBezTo>
                  <a:cubicBezTo>
                    <a:pt x="628461" y="76949"/>
                    <a:pt x="645336" y="117689"/>
                    <a:pt x="645336" y="160168"/>
                  </a:cubicBezTo>
                  <a:lnTo>
                    <a:pt x="645336" y="192225"/>
                  </a:lnTo>
                  <a:cubicBezTo>
                    <a:pt x="645336" y="280683"/>
                    <a:pt x="573627" y="352393"/>
                    <a:pt x="485168" y="352393"/>
                  </a:cubicBezTo>
                  <a:lnTo>
                    <a:pt x="160168" y="352393"/>
                  </a:lnTo>
                  <a:cubicBezTo>
                    <a:pt x="71709" y="352393"/>
                    <a:pt x="0" y="280683"/>
                    <a:pt x="0" y="192225"/>
                  </a:cubicBezTo>
                  <a:lnTo>
                    <a:pt x="0" y="160168"/>
                  </a:lnTo>
                  <a:cubicBezTo>
                    <a:pt x="0" y="71709"/>
                    <a:pt x="71709" y="0"/>
                    <a:pt x="1601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45336" cy="400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818810" y="2389824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Hexadecimal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40562" y="1958460"/>
            <a:ext cx="2777050" cy="4722945"/>
            <a:chOff x="0" y="-123825"/>
            <a:chExt cx="5554099" cy="944588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396305"/>
              <a:ext cx="564456" cy="564456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564456" y="396305"/>
              <a:ext cx="564456" cy="564456"/>
              <a:chOff x="0" y="0"/>
              <a:chExt cx="1913890" cy="191389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128912" y="396305"/>
              <a:ext cx="564456" cy="564456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13386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77840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42298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693369" y="396305"/>
              <a:ext cx="564456" cy="564456"/>
              <a:chOff x="0" y="0"/>
              <a:chExt cx="1913890" cy="19138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906752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4196100" y="396305"/>
              <a:ext cx="545121" cy="545121"/>
              <a:chOff x="0" y="0"/>
              <a:chExt cx="1913890" cy="19138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4402381" y="50713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35" name="AutoShape 35"/>
            <p:cNvSpPr/>
            <p:nvPr/>
          </p:nvSpPr>
          <p:spPr>
            <a:xfrm>
              <a:off x="2749754" y="69226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54554" y="-123825"/>
              <a:ext cx="948718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Binary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515779" y="-123825"/>
              <a:ext cx="2038320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Hexadecimal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0" y="941425"/>
              <a:ext cx="564456" cy="564456"/>
              <a:chOff x="0" y="0"/>
              <a:chExt cx="1913890" cy="191389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564456" y="941425"/>
              <a:ext cx="564456" cy="564456"/>
              <a:chOff x="0" y="0"/>
              <a:chExt cx="1913890" cy="19138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128912" y="941425"/>
              <a:ext cx="564456" cy="564456"/>
              <a:chOff x="0" y="0"/>
              <a:chExt cx="1913890" cy="19138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13386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77840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342298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1693369" y="941425"/>
              <a:ext cx="564456" cy="564456"/>
              <a:chOff x="0" y="0"/>
              <a:chExt cx="1913890" cy="19138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1906752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4196100" y="941425"/>
              <a:ext cx="545121" cy="545121"/>
              <a:chOff x="0" y="0"/>
              <a:chExt cx="1913890" cy="191389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4402381" y="105225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8" name="AutoShape 58"/>
            <p:cNvSpPr/>
            <p:nvPr/>
          </p:nvSpPr>
          <p:spPr>
            <a:xfrm>
              <a:off x="2749754" y="123738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0" y="1505882"/>
              <a:ext cx="564456" cy="564456"/>
              <a:chOff x="0" y="0"/>
              <a:chExt cx="1913890" cy="191389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564456" y="1505882"/>
              <a:ext cx="564456" cy="564456"/>
              <a:chOff x="0" y="0"/>
              <a:chExt cx="1913890" cy="19138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1128912" y="1505882"/>
              <a:ext cx="564456" cy="564456"/>
              <a:chOff x="0" y="0"/>
              <a:chExt cx="1913890" cy="191389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213386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77840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342298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1693369" y="1505882"/>
              <a:ext cx="564456" cy="564456"/>
              <a:chOff x="0" y="0"/>
              <a:chExt cx="1913890" cy="191389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1906752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4196100" y="1505882"/>
              <a:ext cx="545121" cy="545121"/>
              <a:chOff x="0" y="0"/>
              <a:chExt cx="1913890" cy="191389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4402381" y="161671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79" name="AutoShape 79"/>
            <p:cNvSpPr/>
            <p:nvPr/>
          </p:nvSpPr>
          <p:spPr>
            <a:xfrm>
              <a:off x="2749754" y="180184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0" y="2051002"/>
              <a:ext cx="564456" cy="564456"/>
              <a:chOff x="0" y="0"/>
              <a:chExt cx="1913890" cy="191389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564456" y="2051002"/>
              <a:ext cx="564456" cy="564456"/>
              <a:chOff x="0" y="0"/>
              <a:chExt cx="1913890" cy="191389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1128912" y="2051002"/>
              <a:ext cx="564456" cy="564456"/>
              <a:chOff x="0" y="0"/>
              <a:chExt cx="1913890" cy="191389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8" name="Freeform 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213386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777840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342298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1693369" y="2051002"/>
              <a:ext cx="564456" cy="564456"/>
              <a:chOff x="0" y="0"/>
              <a:chExt cx="1913890" cy="191389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4" name="Freeform 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1906752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4196100" y="2051002"/>
              <a:ext cx="545121" cy="545121"/>
              <a:chOff x="0" y="0"/>
              <a:chExt cx="1913890" cy="191389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8" name="Freeform 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9" name="TextBox 99"/>
            <p:cNvSpPr txBox="1"/>
            <p:nvPr/>
          </p:nvSpPr>
          <p:spPr>
            <a:xfrm>
              <a:off x="4402381" y="216183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</a:t>
              </a:r>
            </a:p>
          </p:txBody>
        </p:sp>
        <p:sp>
          <p:nvSpPr>
            <p:cNvPr id="100" name="AutoShape 100"/>
            <p:cNvSpPr/>
            <p:nvPr/>
          </p:nvSpPr>
          <p:spPr>
            <a:xfrm>
              <a:off x="2749754" y="234696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01" name="Group 101"/>
            <p:cNvGrpSpPr/>
            <p:nvPr/>
          </p:nvGrpSpPr>
          <p:grpSpPr>
            <a:xfrm>
              <a:off x="0" y="2615458"/>
              <a:ext cx="564456" cy="564456"/>
              <a:chOff x="0" y="0"/>
              <a:chExt cx="1913890" cy="191389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3" name="Freeform 10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564456" y="2615458"/>
              <a:ext cx="564456" cy="564456"/>
              <a:chOff x="0" y="0"/>
              <a:chExt cx="1913890" cy="191389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6" name="Freeform 1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7" name="Group 107"/>
            <p:cNvGrpSpPr/>
            <p:nvPr/>
          </p:nvGrpSpPr>
          <p:grpSpPr>
            <a:xfrm>
              <a:off x="1128912" y="2615458"/>
              <a:ext cx="564456" cy="564456"/>
              <a:chOff x="0" y="0"/>
              <a:chExt cx="1913890" cy="191389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9" name="Freeform 1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213386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777840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1342298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3" name="Group 113"/>
            <p:cNvGrpSpPr/>
            <p:nvPr/>
          </p:nvGrpSpPr>
          <p:grpSpPr>
            <a:xfrm>
              <a:off x="1693369" y="2615458"/>
              <a:ext cx="564456" cy="564456"/>
              <a:chOff x="0" y="0"/>
              <a:chExt cx="1913890" cy="191389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5" name="Freeform 1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6" name="TextBox 116"/>
            <p:cNvSpPr txBox="1"/>
            <p:nvPr/>
          </p:nvSpPr>
          <p:spPr>
            <a:xfrm>
              <a:off x="1906752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7" name="Group 117"/>
            <p:cNvGrpSpPr/>
            <p:nvPr/>
          </p:nvGrpSpPr>
          <p:grpSpPr>
            <a:xfrm>
              <a:off x="4196100" y="2615458"/>
              <a:ext cx="545121" cy="545121"/>
              <a:chOff x="0" y="0"/>
              <a:chExt cx="1913890" cy="191389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4402381" y="272629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4</a:t>
              </a:r>
            </a:p>
          </p:txBody>
        </p:sp>
        <p:sp>
          <p:nvSpPr>
            <p:cNvPr id="121" name="AutoShape 121"/>
            <p:cNvSpPr/>
            <p:nvPr/>
          </p:nvSpPr>
          <p:spPr>
            <a:xfrm>
              <a:off x="2749754" y="2911419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22" name="Group 122"/>
            <p:cNvGrpSpPr/>
            <p:nvPr/>
          </p:nvGrpSpPr>
          <p:grpSpPr>
            <a:xfrm>
              <a:off x="0" y="3160579"/>
              <a:ext cx="564456" cy="564456"/>
              <a:chOff x="0" y="0"/>
              <a:chExt cx="1913890" cy="1913890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4" name="Freeform 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5" name="Group 125"/>
            <p:cNvGrpSpPr/>
            <p:nvPr/>
          </p:nvGrpSpPr>
          <p:grpSpPr>
            <a:xfrm>
              <a:off x="564456" y="3160579"/>
              <a:ext cx="564456" cy="564456"/>
              <a:chOff x="0" y="0"/>
              <a:chExt cx="1913890" cy="191389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7" name="Freeform 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>
              <a:off x="1128912" y="3160579"/>
              <a:ext cx="564456" cy="564456"/>
              <a:chOff x="0" y="0"/>
              <a:chExt cx="1913890" cy="1913890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1" name="TextBox 131"/>
            <p:cNvSpPr txBox="1"/>
            <p:nvPr/>
          </p:nvSpPr>
          <p:spPr>
            <a:xfrm>
              <a:off x="213386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777840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1342298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34" name="Group 134"/>
            <p:cNvGrpSpPr/>
            <p:nvPr/>
          </p:nvGrpSpPr>
          <p:grpSpPr>
            <a:xfrm>
              <a:off x="1693369" y="3160579"/>
              <a:ext cx="564456" cy="564456"/>
              <a:chOff x="0" y="0"/>
              <a:chExt cx="1913890" cy="191389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1906752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38" name="Group 138"/>
            <p:cNvGrpSpPr/>
            <p:nvPr/>
          </p:nvGrpSpPr>
          <p:grpSpPr>
            <a:xfrm>
              <a:off x="4196100" y="3160579"/>
              <a:ext cx="545121" cy="545121"/>
              <a:chOff x="0" y="0"/>
              <a:chExt cx="1913890" cy="1913890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1" name="TextBox 141"/>
            <p:cNvSpPr txBox="1"/>
            <p:nvPr/>
          </p:nvSpPr>
          <p:spPr>
            <a:xfrm>
              <a:off x="4402381" y="327141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5</a:t>
              </a:r>
            </a:p>
          </p:txBody>
        </p:sp>
        <p:sp>
          <p:nvSpPr>
            <p:cNvPr id="142" name="AutoShape 142"/>
            <p:cNvSpPr/>
            <p:nvPr/>
          </p:nvSpPr>
          <p:spPr>
            <a:xfrm>
              <a:off x="2749754" y="3456540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43" name="Group 143"/>
            <p:cNvGrpSpPr/>
            <p:nvPr/>
          </p:nvGrpSpPr>
          <p:grpSpPr>
            <a:xfrm>
              <a:off x="0" y="3725035"/>
              <a:ext cx="564456" cy="564456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5" name="Freeform 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6" name="Group 146"/>
            <p:cNvGrpSpPr/>
            <p:nvPr/>
          </p:nvGrpSpPr>
          <p:grpSpPr>
            <a:xfrm>
              <a:off x="564456" y="3725035"/>
              <a:ext cx="564456" cy="564456"/>
              <a:chOff x="0" y="0"/>
              <a:chExt cx="1913890" cy="1913890"/>
            </a:xfrm>
          </p:grpSpPr>
          <p:sp>
            <p:nvSpPr>
              <p:cNvPr id="147" name="Freeform 1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9" name="Group 149"/>
            <p:cNvGrpSpPr/>
            <p:nvPr/>
          </p:nvGrpSpPr>
          <p:grpSpPr>
            <a:xfrm>
              <a:off x="1128912" y="3725035"/>
              <a:ext cx="564456" cy="564456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1" name="Freeform 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2" name="TextBox 152"/>
            <p:cNvSpPr txBox="1"/>
            <p:nvPr/>
          </p:nvSpPr>
          <p:spPr>
            <a:xfrm>
              <a:off x="213386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777840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1342298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55" name="Group 155"/>
            <p:cNvGrpSpPr/>
            <p:nvPr/>
          </p:nvGrpSpPr>
          <p:grpSpPr>
            <a:xfrm>
              <a:off x="1693369" y="3725035"/>
              <a:ext cx="564456" cy="564456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7" name="Freeform 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8" name="TextBox 158"/>
            <p:cNvSpPr txBox="1"/>
            <p:nvPr/>
          </p:nvSpPr>
          <p:spPr>
            <a:xfrm>
              <a:off x="1906752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59" name="Group 159"/>
            <p:cNvGrpSpPr/>
            <p:nvPr/>
          </p:nvGrpSpPr>
          <p:grpSpPr>
            <a:xfrm>
              <a:off x="4196100" y="3725035"/>
              <a:ext cx="545121" cy="545121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1" name="Freeform 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62" name="TextBox 162"/>
            <p:cNvSpPr txBox="1"/>
            <p:nvPr/>
          </p:nvSpPr>
          <p:spPr>
            <a:xfrm>
              <a:off x="4402381" y="3835867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6</a:t>
              </a:r>
            </a:p>
          </p:txBody>
        </p:sp>
        <p:sp>
          <p:nvSpPr>
            <p:cNvPr id="163" name="AutoShape 163"/>
            <p:cNvSpPr/>
            <p:nvPr/>
          </p:nvSpPr>
          <p:spPr>
            <a:xfrm>
              <a:off x="2749754" y="402099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64" name="Group 164"/>
            <p:cNvGrpSpPr/>
            <p:nvPr/>
          </p:nvGrpSpPr>
          <p:grpSpPr>
            <a:xfrm>
              <a:off x="0" y="4270156"/>
              <a:ext cx="564456" cy="564456"/>
              <a:chOff x="0" y="0"/>
              <a:chExt cx="1913890" cy="1913890"/>
            </a:xfrm>
          </p:grpSpPr>
          <p:sp>
            <p:nvSpPr>
              <p:cNvPr id="165" name="Freeform 1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7" name="Group 167"/>
            <p:cNvGrpSpPr/>
            <p:nvPr/>
          </p:nvGrpSpPr>
          <p:grpSpPr>
            <a:xfrm>
              <a:off x="564456" y="4270156"/>
              <a:ext cx="564456" cy="564456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9" name="Freeform 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70" name="Group 170"/>
            <p:cNvGrpSpPr/>
            <p:nvPr/>
          </p:nvGrpSpPr>
          <p:grpSpPr>
            <a:xfrm>
              <a:off x="1128912" y="4270156"/>
              <a:ext cx="564456" cy="564456"/>
              <a:chOff x="0" y="0"/>
              <a:chExt cx="1913890" cy="1913890"/>
            </a:xfrm>
          </p:grpSpPr>
          <p:sp>
            <p:nvSpPr>
              <p:cNvPr id="171" name="Freeform 1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3" name="TextBox 173"/>
            <p:cNvSpPr txBox="1"/>
            <p:nvPr/>
          </p:nvSpPr>
          <p:spPr>
            <a:xfrm>
              <a:off x="213386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777840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75" name="TextBox 175"/>
            <p:cNvSpPr txBox="1"/>
            <p:nvPr/>
          </p:nvSpPr>
          <p:spPr>
            <a:xfrm>
              <a:off x="1342298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6" name="Group 176"/>
            <p:cNvGrpSpPr/>
            <p:nvPr/>
          </p:nvGrpSpPr>
          <p:grpSpPr>
            <a:xfrm>
              <a:off x="1693369" y="4270156"/>
              <a:ext cx="564456" cy="564456"/>
              <a:chOff x="0" y="0"/>
              <a:chExt cx="1913890" cy="1913890"/>
            </a:xfrm>
          </p:grpSpPr>
          <p:sp>
            <p:nvSpPr>
              <p:cNvPr id="177" name="Freeform 17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9" name="TextBox 179"/>
            <p:cNvSpPr txBox="1"/>
            <p:nvPr/>
          </p:nvSpPr>
          <p:spPr>
            <a:xfrm>
              <a:off x="1906752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4196100" y="4270156"/>
              <a:ext cx="545121" cy="545121"/>
              <a:chOff x="0" y="0"/>
              <a:chExt cx="1913890" cy="1913890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83" name="TextBox 183"/>
            <p:cNvSpPr txBox="1"/>
            <p:nvPr/>
          </p:nvSpPr>
          <p:spPr>
            <a:xfrm>
              <a:off x="4402381" y="4380991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7</a:t>
              </a:r>
            </a:p>
          </p:txBody>
        </p:sp>
        <p:sp>
          <p:nvSpPr>
            <p:cNvPr id="184" name="AutoShape 184"/>
            <p:cNvSpPr/>
            <p:nvPr/>
          </p:nvSpPr>
          <p:spPr>
            <a:xfrm>
              <a:off x="2749754" y="456611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85" name="Group 185"/>
            <p:cNvGrpSpPr/>
            <p:nvPr/>
          </p:nvGrpSpPr>
          <p:grpSpPr>
            <a:xfrm>
              <a:off x="0" y="4859185"/>
              <a:ext cx="567581" cy="567581"/>
              <a:chOff x="0" y="0"/>
              <a:chExt cx="1913890" cy="191389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7" name="Freeform 1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8" name="Group 188"/>
            <p:cNvGrpSpPr/>
            <p:nvPr/>
          </p:nvGrpSpPr>
          <p:grpSpPr>
            <a:xfrm>
              <a:off x="567581" y="4859185"/>
              <a:ext cx="567581" cy="567581"/>
              <a:chOff x="0" y="0"/>
              <a:chExt cx="1913890" cy="1913890"/>
            </a:xfrm>
          </p:grpSpPr>
          <p:sp>
            <p:nvSpPr>
              <p:cNvPr id="189" name="Freeform 18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91" name="Group 191"/>
            <p:cNvGrpSpPr/>
            <p:nvPr/>
          </p:nvGrpSpPr>
          <p:grpSpPr>
            <a:xfrm>
              <a:off x="1135163" y="4859185"/>
              <a:ext cx="567581" cy="567581"/>
              <a:chOff x="0" y="0"/>
              <a:chExt cx="1913890" cy="191389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3" name="Freeform 1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4" name="TextBox 194"/>
            <p:cNvSpPr txBox="1"/>
            <p:nvPr/>
          </p:nvSpPr>
          <p:spPr>
            <a:xfrm>
              <a:off x="214566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95" name="TextBox 195"/>
            <p:cNvSpPr txBox="1"/>
            <p:nvPr/>
          </p:nvSpPr>
          <p:spPr>
            <a:xfrm>
              <a:off x="78214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96" name="TextBox 196"/>
            <p:cNvSpPr txBox="1"/>
            <p:nvPr/>
          </p:nvSpPr>
          <p:spPr>
            <a:xfrm>
              <a:off x="134972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97" name="Group 197"/>
            <p:cNvGrpSpPr/>
            <p:nvPr/>
          </p:nvGrpSpPr>
          <p:grpSpPr>
            <a:xfrm>
              <a:off x="1702744" y="4859185"/>
              <a:ext cx="567581" cy="567581"/>
              <a:chOff x="0" y="0"/>
              <a:chExt cx="1913890" cy="191389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9" name="Freeform 19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0" name="TextBox 200"/>
            <p:cNvSpPr txBox="1"/>
            <p:nvPr/>
          </p:nvSpPr>
          <p:spPr>
            <a:xfrm>
              <a:off x="191730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01" name="Group 201"/>
            <p:cNvGrpSpPr/>
            <p:nvPr/>
          </p:nvGrpSpPr>
          <p:grpSpPr>
            <a:xfrm>
              <a:off x="4219331" y="4859185"/>
              <a:ext cx="548139" cy="548139"/>
              <a:chOff x="0" y="0"/>
              <a:chExt cx="1913890" cy="191389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3" name="Freeform 20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4" name="TextBox 204"/>
            <p:cNvSpPr txBox="1"/>
            <p:nvPr/>
          </p:nvSpPr>
          <p:spPr>
            <a:xfrm>
              <a:off x="4426755" y="497078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8</a:t>
              </a:r>
            </a:p>
          </p:txBody>
        </p:sp>
        <p:grpSp>
          <p:nvGrpSpPr>
            <p:cNvPr id="205" name="Group 205"/>
            <p:cNvGrpSpPr/>
            <p:nvPr/>
          </p:nvGrpSpPr>
          <p:grpSpPr>
            <a:xfrm>
              <a:off x="0" y="5407323"/>
              <a:ext cx="567581" cy="567581"/>
              <a:chOff x="0" y="0"/>
              <a:chExt cx="1913890" cy="191389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7" name="Freeform 20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567581" y="5407323"/>
              <a:ext cx="567581" cy="567581"/>
              <a:chOff x="0" y="0"/>
              <a:chExt cx="1913890" cy="1913890"/>
            </a:xfrm>
          </p:grpSpPr>
          <p:sp>
            <p:nvSpPr>
              <p:cNvPr id="209" name="Freeform 20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0" name="Freeform 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1135163" y="5407323"/>
              <a:ext cx="567581" cy="567581"/>
              <a:chOff x="0" y="0"/>
              <a:chExt cx="1913890" cy="191389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3" name="Freeform 2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4" name="TextBox 214"/>
            <p:cNvSpPr txBox="1"/>
            <p:nvPr/>
          </p:nvSpPr>
          <p:spPr>
            <a:xfrm>
              <a:off x="214566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78214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16" name="TextBox 216"/>
            <p:cNvSpPr txBox="1"/>
            <p:nvPr/>
          </p:nvSpPr>
          <p:spPr>
            <a:xfrm>
              <a:off x="134972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17" name="Group 217"/>
            <p:cNvGrpSpPr/>
            <p:nvPr/>
          </p:nvGrpSpPr>
          <p:grpSpPr>
            <a:xfrm>
              <a:off x="1702744" y="5407323"/>
              <a:ext cx="567581" cy="567581"/>
              <a:chOff x="0" y="0"/>
              <a:chExt cx="1913890" cy="191389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9" name="Freeform 2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0" name="TextBox 220"/>
            <p:cNvSpPr txBox="1"/>
            <p:nvPr/>
          </p:nvSpPr>
          <p:spPr>
            <a:xfrm>
              <a:off x="191730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21" name="Group 221"/>
            <p:cNvGrpSpPr/>
            <p:nvPr/>
          </p:nvGrpSpPr>
          <p:grpSpPr>
            <a:xfrm>
              <a:off x="4219331" y="5407323"/>
              <a:ext cx="548139" cy="548139"/>
              <a:chOff x="0" y="0"/>
              <a:chExt cx="1913890" cy="191389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3" name="Freeform 2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4" name="TextBox 224"/>
            <p:cNvSpPr txBox="1"/>
            <p:nvPr/>
          </p:nvSpPr>
          <p:spPr>
            <a:xfrm>
              <a:off x="4426755" y="551892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9</a:t>
              </a:r>
            </a:p>
          </p:txBody>
        </p:sp>
        <p:sp>
          <p:nvSpPr>
            <p:cNvPr id="225" name="AutoShape 225"/>
            <p:cNvSpPr/>
            <p:nvPr/>
          </p:nvSpPr>
          <p:spPr>
            <a:xfrm>
              <a:off x="2764978" y="570492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26" name="Group 226"/>
            <p:cNvGrpSpPr/>
            <p:nvPr/>
          </p:nvGrpSpPr>
          <p:grpSpPr>
            <a:xfrm>
              <a:off x="0" y="5974905"/>
              <a:ext cx="567581" cy="567581"/>
              <a:chOff x="0" y="0"/>
              <a:chExt cx="1913890" cy="1913890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8" name="Freeform 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29" name="Group 229"/>
            <p:cNvGrpSpPr/>
            <p:nvPr/>
          </p:nvGrpSpPr>
          <p:grpSpPr>
            <a:xfrm>
              <a:off x="567581" y="5974905"/>
              <a:ext cx="567581" cy="567581"/>
              <a:chOff x="0" y="0"/>
              <a:chExt cx="1913890" cy="191389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1" name="Freeform 2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32" name="Group 232"/>
            <p:cNvGrpSpPr/>
            <p:nvPr/>
          </p:nvGrpSpPr>
          <p:grpSpPr>
            <a:xfrm>
              <a:off x="1135163" y="5974905"/>
              <a:ext cx="567581" cy="567581"/>
              <a:chOff x="0" y="0"/>
              <a:chExt cx="1913890" cy="1913890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4" name="Freeform 2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5" name="TextBox 235"/>
            <p:cNvSpPr txBox="1"/>
            <p:nvPr/>
          </p:nvSpPr>
          <p:spPr>
            <a:xfrm>
              <a:off x="214566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78214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37" name="TextBox 237"/>
            <p:cNvSpPr txBox="1"/>
            <p:nvPr/>
          </p:nvSpPr>
          <p:spPr>
            <a:xfrm>
              <a:off x="134972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38" name="Group 238"/>
            <p:cNvGrpSpPr/>
            <p:nvPr/>
          </p:nvGrpSpPr>
          <p:grpSpPr>
            <a:xfrm>
              <a:off x="1702744" y="5974905"/>
              <a:ext cx="567581" cy="567581"/>
              <a:chOff x="0" y="0"/>
              <a:chExt cx="1913890" cy="1913890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0" name="Freeform 2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1" name="TextBox 241"/>
            <p:cNvSpPr txBox="1"/>
            <p:nvPr/>
          </p:nvSpPr>
          <p:spPr>
            <a:xfrm>
              <a:off x="191730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42" name="Group 242"/>
            <p:cNvGrpSpPr/>
            <p:nvPr/>
          </p:nvGrpSpPr>
          <p:grpSpPr>
            <a:xfrm>
              <a:off x="4219331" y="5974905"/>
              <a:ext cx="548139" cy="548139"/>
              <a:chOff x="0" y="0"/>
              <a:chExt cx="1913890" cy="1913890"/>
            </a:xfrm>
          </p:grpSpPr>
          <p:sp>
            <p:nvSpPr>
              <p:cNvPr id="243" name="Freeform 2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4" name="Freeform 2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5" name="TextBox 245"/>
            <p:cNvSpPr txBox="1"/>
            <p:nvPr/>
          </p:nvSpPr>
          <p:spPr>
            <a:xfrm>
              <a:off x="4410821" y="6086508"/>
              <a:ext cx="16516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</a:t>
              </a:r>
            </a:p>
          </p:txBody>
        </p:sp>
        <p:sp>
          <p:nvSpPr>
            <p:cNvPr id="246" name="AutoShape 246"/>
            <p:cNvSpPr/>
            <p:nvPr/>
          </p:nvSpPr>
          <p:spPr>
            <a:xfrm>
              <a:off x="2764978" y="627250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47" name="Group 247"/>
            <p:cNvGrpSpPr/>
            <p:nvPr/>
          </p:nvGrpSpPr>
          <p:grpSpPr>
            <a:xfrm>
              <a:off x="0" y="6523043"/>
              <a:ext cx="567581" cy="567581"/>
              <a:chOff x="0" y="0"/>
              <a:chExt cx="1913890" cy="191389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9" name="Freeform 2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0" name="Group 250"/>
            <p:cNvGrpSpPr/>
            <p:nvPr/>
          </p:nvGrpSpPr>
          <p:grpSpPr>
            <a:xfrm>
              <a:off x="567581" y="6523043"/>
              <a:ext cx="567581" cy="567581"/>
              <a:chOff x="0" y="0"/>
              <a:chExt cx="1913890" cy="1913890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2" name="Freeform 2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3" name="Group 253"/>
            <p:cNvGrpSpPr/>
            <p:nvPr/>
          </p:nvGrpSpPr>
          <p:grpSpPr>
            <a:xfrm>
              <a:off x="1135163" y="6523043"/>
              <a:ext cx="567581" cy="567581"/>
              <a:chOff x="0" y="0"/>
              <a:chExt cx="1913890" cy="191389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5" name="Freeform 2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56" name="TextBox 256"/>
            <p:cNvSpPr txBox="1"/>
            <p:nvPr/>
          </p:nvSpPr>
          <p:spPr>
            <a:xfrm>
              <a:off x="214566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57" name="TextBox 257"/>
            <p:cNvSpPr txBox="1"/>
            <p:nvPr/>
          </p:nvSpPr>
          <p:spPr>
            <a:xfrm>
              <a:off x="78214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8" name="TextBox 258"/>
            <p:cNvSpPr txBox="1"/>
            <p:nvPr/>
          </p:nvSpPr>
          <p:spPr>
            <a:xfrm>
              <a:off x="134972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59" name="Group 259"/>
            <p:cNvGrpSpPr/>
            <p:nvPr/>
          </p:nvGrpSpPr>
          <p:grpSpPr>
            <a:xfrm>
              <a:off x="1702744" y="6523043"/>
              <a:ext cx="567581" cy="567581"/>
              <a:chOff x="0" y="0"/>
              <a:chExt cx="1913890" cy="191389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1" name="Freeform 2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2" name="TextBox 262"/>
            <p:cNvSpPr txBox="1"/>
            <p:nvPr/>
          </p:nvSpPr>
          <p:spPr>
            <a:xfrm>
              <a:off x="191730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63" name="Group 263"/>
            <p:cNvGrpSpPr/>
            <p:nvPr/>
          </p:nvGrpSpPr>
          <p:grpSpPr>
            <a:xfrm>
              <a:off x="4219331" y="6523043"/>
              <a:ext cx="548139" cy="548139"/>
              <a:chOff x="0" y="0"/>
              <a:chExt cx="1913890" cy="191389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5" name="Freeform 2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6" name="TextBox 266"/>
            <p:cNvSpPr txBox="1"/>
            <p:nvPr/>
          </p:nvSpPr>
          <p:spPr>
            <a:xfrm>
              <a:off x="4416761" y="6634646"/>
              <a:ext cx="153276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</a:t>
              </a:r>
            </a:p>
          </p:txBody>
        </p:sp>
        <p:sp>
          <p:nvSpPr>
            <p:cNvPr id="267" name="AutoShape 267"/>
            <p:cNvSpPr/>
            <p:nvPr/>
          </p:nvSpPr>
          <p:spPr>
            <a:xfrm>
              <a:off x="2764978" y="682064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68" name="Group 268"/>
            <p:cNvGrpSpPr/>
            <p:nvPr/>
          </p:nvGrpSpPr>
          <p:grpSpPr>
            <a:xfrm>
              <a:off x="0" y="7090624"/>
              <a:ext cx="567581" cy="567581"/>
              <a:chOff x="0" y="0"/>
              <a:chExt cx="1913890" cy="1913890"/>
            </a:xfrm>
          </p:grpSpPr>
          <p:sp>
            <p:nvSpPr>
              <p:cNvPr id="269" name="Freeform 26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0" name="Freeform 2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567581" y="7090624"/>
              <a:ext cx="567581" cy="567581"/>
              <a:chOff x="0" y="0"/>
              <a:chExt cx="1913890" cy="191389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3" name="Freeform 2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>
              <a:off x="1135163" y="7090624"/>
              <a:ext cx="567581" cy="567581"/>
              <a:chOff x="0" y="0"/>
              <a:chExt cx="1913890" cy="1913890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6" name="Freeform 2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77" name="TextBox 277"/>
            <p:cNvSpPr txBox="1"/>
            <p:nvPr/>
          </p:nvSpPr>
          <p:spPr>
            <a:xfrm>
              <a:off x="214566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8" name="TextBox 278"/>
            <p:cNvSpPr txBox="1"/>
            <p:nvPr/>
          </p:nvSpPr>
          <p:spPr>
            <a:xfrm>
              <a:off x="78214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9" name="TextBox 279"/>
            <p:cNvSpPr txBox="1"/>
            <p:nvPr/>
          </p:nvSpPr>
          <p:spPr>
            <a:xfrm>
              <a:off x="134972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80" name="Group 280"/>
            <p:cNvGrpSpPr/>
            <p:nvPr/>
          </p:nvGrpSpPr>
          <p:grpSpPr>
            <a:xfrm>
              <a:off x="1702744" y="7090624"/>
              <a:ext cx="567581" cy="567581"/>
              <a:chOff x="0" y="0"/>
              <a:chExt cx="1913890" cy="1913890"/>
            </a:xfrm>
          </p:grpSpPr>
          <p:sp>
            <p:nvSpPr>
              <p:cNvPr id="281" name="Freeform 28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2" name="Freeform 2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3" name="TextBox 283"/>
            <p:cNvSpPr txBox="1"/>
            <p:nvPr/>
          </p:nvSpPr>
          <p:spPr>
            <a:xfrm>
              <a:off x="191730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84" name="Group 284"/>
            <p:cNvGrpSpPr/>
            <p:nvPr/>
          </p:nvGrpSpPr>
          <p:grpSpPr>
            <a:xfrm>
              <a:off x="4219331" y="7090624"/>
              <a:ext cx="548139" cy="548139"/>
              <a:chOff x="0" y="0"/>
              <a:chExt cx="1913890" cy="1913890"/>
            </a:xfrm>
          </p:grpSpPr>
          <p:sp>
            <p:nvSpPr>
              <p:cNvPr id="285" name="Freeform 28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6" name="Freeform 2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7" name="TextBox 287"/>
            <p:cNvSpPr txBox="1"/>
            <p:nvPr/>
          </p:nvSpPr>
          <p:spPr>
            <a:xfrm>
              <a:off x="4419591" y="7202228"/>
              <a:ext cx="14762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</a:t>
              </a:r>
            </a:p>
          </p:txBody>
        </p:sp>
        <p:sp>
          <p:nvSpPr>
            <p:cNvPr id="288" name="AutoShape 288"/>
            <p:cNvSpPr/>
            <p:nvPr/>
          </p:nvSpPr>
          <p:spPr>
            <a:xfrm>
              <a:off x="2764978" y="738822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89" name="Group 289"/>
            <p:cNvGrpSpPr/>
            <p:nvPr/>
          </p:nvGrpSpPr>
          <p:grpSpPr>
            <a:xfrm>
              <a:off x="0" y="7638763"/>
              <a:ext cx="567581" cy="567581"/>
              <a:chOff x="0" y="0"/>
              <a:chExt cx="1913890" cy="191389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1" name="Freeform 29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2" name="Group 292"/>
            <p:cNvGrpSpPr/>
            <p:nvPr/>
          </p:nvGrpSpPr>
          <p:grpSpPr>
            <a:xfrm>
              <a:off x="567581" y="7638763"/>
              <a:ext cx="567581" cy="567581"/>
              <a:chOff x="0" y="0"/>
              <a:chExt cx="1913890" cy="1913890"/>
            </a:xfrm>
          </p:grpSpPr>
          <p:sp>
            <p:nvSpPr>
              <p:cNvPr id="293" name="Freeform 29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4" name="Freeform 2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5" name="Group 295"/>
            <p:cNvGrpSpPr/>
            <p:nvPr/>
          </p:nvGrpSpPr>
          <p:grpSpPr>
            <a:xfrm>
              <a:off x="1135163" y="7638763"/>
              <a:ext cx="567581" cy="567581"/>
              <a:chOff x="0" y="0"/>
              <a:chExt cx="1913890" cy="191389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7" name="Freeform 2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8" name="TextBox 298"/>
            <p:cNvSpPr txBox="1"/>
            <p:nvPr/>
          </p:nvSpPr>
          <p:spPr>
            <a:xfrm>
              <a:off x="214566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9" name="TextBox 299"/>
            <p:cNvSpPr txBox="1"/>
            <p:nvPr/>
          </p:nvSpPr>
          <p:spPr>
            <a:xfrm>
              <a:off x="78214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00" name="TextBox 300"/>
            <p:cNvSpPr txBox="1"/>
            <p:nvPr/>
          </p:nvSpPr>
          <p:spPr>
            <a:xfrm>
              <a:off x="134972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1" name="Group 301"/>
            <p:cNvGrpSpPr/>
            <p:nvPr/>
          </p:nvGrpSpPr>
          <p:grpSpPr>
            <a:xfrm>
              <a:off x="1702744" y="7638763"/>
              <a:ext cx="567581" cy="567581"/>
              <a:chOff x="0" y="0"/>
              <a:chExt cx="1913890" cy="191389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3" name="Freeform 30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4" name="TextBox 304"/>
            <p:cNvSpPr txBox="1"/>
            <p:nvPr/>
          </p:nvSpPr>
          <p:spPr>
            <a:xfrm>
              <a:off x="191730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05" name="Group 305"/>
            <p:cNvGrpSpPr/>
            <p:nvPr/>
          </p:nvGrpSpPr>
          <p:grpSpPr>
            <a:xfrm>
              <a:off x="4219331" y="7638763"/>
              <a:ext cx="548139" cy="548139"/>
              <a:chOff x="0" y="0"/>
              <a:chExt cx="1913890" cy="191389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7" name="Freeform 30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8" name="TextBox 308"/>
            <p:cNvSpPr txBox="1"/>
            <p:nvPr/>
          </p:nvSpPr>
          <p:spPr>
            <a:xfrm>
              <a:off x="4409921" y="7750368"/>
              <a:ext cx="16696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</a:t>
              </a:r>
            </a:p>
          </p:txBody>
        </p:sp>
        <p:sp>
          <p:nvSpPr>
            <p:cNvPr id="309" name="AutoShape 309"/>
            <p:cNvSpPr/>
            <p:nvPr/>
          </p:nvSpPr>
          <p:spPr>
            <a:xfrm>
              <a:off x="2764978" y="793636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10" name="Group 310"/>
            <p:cNvGrpSpPr/>
            <p:nvPr/>
          </p:nvGrpSpPr>
          <p:grpSpPr>
            <a:xfrm>
              <a:off x="0" y="8206344"/>
              <a:ext cx="567581" cy="567581"/>
              <a:chOff x="0" y="0"/>
              <a:chExt cx="1913890" cy="1913890"/>
            </a:xfrm>
          </p:grpSpPr>
          <p:sp>
            <p:nvSpPr>
              <p:cNvPr id="311" name="Freeform 3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2" name="Freeform 3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3" name="Group 313"/>
            <p:cNvGrpSpPr/>
            <p:nvPr/>
          </p:nvGrpSpPr>
          <p:grpSpPr>
            <a:xfrm>
              <a:off x="567581" y="8206344"/>
              <a:ext cx="567581" cy="567581"/>
              <a:chOff x="0" y="0"/>
              <a:chExt cx="1913890" cy="191389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5" name="Freeform 3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6" name="Group 316"/>
            <p:cNvGrpSpPr/>
            <p:nvPr/>
          </p:nvGrpSpPr>
          <p:grpSpPr>
            <a:xfrm>
              <a:off x="1135163" y="8206344"/>
              <a:ext cx="567581" cy="567581"/>
              <a:chOff x="0" y="0"/>
              <a:chExt cx="1913890" cy="1913890"/>
            </a:xfrm>
          </p:grpSpPr>
          <p:sp>
            <p:nvSpPr>
              <p:cNvPr id="317" name="Freeform 3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8" name="Freeform 3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19" name="TextBox 319"/>
            <p:cNvSpPr txBox="1"/>
            <p:nvPr/>
          </p:nvSpPr>
          <p:spPr>
            <a:xfrm>
              <a:off x="214566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20" name="TextBox 320"/>
            <p:cNvSpPr txBox="1"/>
            <p:nvPr/>
          </p:nvSpPr>
          <p:spPr>
            <a:xfrm>
              <a:off x="78214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21" name="TextBox 321"/>
            <p:cNvSpPr txBox="1"/>
            <p:nvPr/>
          </p:nvSpPr>
          <p:spPr>
            <a:xfrm>
              <a:off x="134972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22" name="Group 322"/>
            <p:cNvGrpSpPr/>
            <p:nvPr/>
          </p:nvGrpSpPr>
          <p:grpSpPr>
            <a:xfrm>
              <a:off x="1702744" y="8206344"/>
              <a:ext cx="567581" cy="567581"/>
              <a:chOff x="0" y="0"/>
              <a:chExt cx="1913890" cy="1913890"/>
            </a:xfrm>
          </p:grpSpPr>
          <p:sp>
            <p:nvSpPr>
              <p:cNvPr id="323" name="Freeform 32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4" name="Freeform 3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5" name="TextBox 325"/>
            <p:cNvSpPr txBox="1"/>
            <p:nvPr/>
          </p:nvSpPr>
          <p:spPr>
            <a:xfrm>
              <a:off x="191730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26" name="Group 326"/>
            <p:cNvGrpSpPr/>
            <p:nvPr/>
          </p:nvGrpSpPr>
          <p:grpSpPr>
            <a:xfrm>
              <a:off x="4219331" y="8206344"/>
              <a:ext cx="548139" cy="548139"/>
              <a:chOff x="0" y="0"/>
              <a:chExt cx="1913890" cy="1913890"/>
            </a:xfrm>
          </p:grpSpPr>
          <p:sp>
            <p:nvSpPr>
              <p:cNvPr id="327" name="Freeform 32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8" name="Freeform 3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9" name="TextBox 329"/>
            <p:cNvSpPr txBox="1"/>
            <p:nvPr/>
          </p:nvSpPr>
          <p:spPr>
            <a:xfrm>
              <a:off x="4430977" y="8317948"/>
              <a:ext cx="124848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</a:t>
              </a:r>
            </a:p>
          </p:txBody>
        </p:sp>
        <p:sp>
          <p:nvSpPr>
            <p:cNvPr id="330" name="AutoShape 330"/>
            <p:cNvSpPr/>
            <p:nvPr/>
          </p:nvSpPr>
          <p:spPr>
            <a:xfrm>
              <a:off x="2764978" y="850394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31" name="Group 331"/>
            <p:cNvGrpSpPr/>
            <p:nvPr/>
          </p:nvGrpSpPr>
          <p:grpSpPr>
            <a:xfrm>
              <a:off x="0" y="8754483"/>
              <a:ext cx="567581" cy="567581"/>
              <a:chOff x="0" y="0"/>
              <a:chExt cx="1913890" cy="191389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3" name="Freeform 3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4" name="Group 334"/>
            <p:cNvGrpSpPr/>
            <p:nvPr/>
          </p:nvGrpSpPr>
          <p:grpSpPr>
            <a:xfrm>
              <a:off x="567581" y="8754483"/>
              <a:ext cx="567581" cy="567581"/>
              <a:chOff x="0" y="0"/>
              <a:chExt cx="1913890" cy="1913890"/>
            </a:xfrm>
          </p:grpSpPr>
          <p:sp>
            <p:nvSpPr>
              <p:cNvPr id="335" name="Freeform 33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6" name="Freeform 3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7" name="Group 337"/>
            <p:cNvGrpSpPr/>
            <p:nvPr/>
          </p:nvGrpSpPr>
          <p:grpSpPr>
            <a:xfrm>
              <a:off x="1135163" y="8754483"/>
              <a:ext cx="567581" cy="567581"/>
              <a:chOff x="0" y="0"/>
              <a:chExt cx="1913890" cy="191389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9" name="Freeform 3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0" name="TextBox 340"/>
            <p:cNvSpPr txBox="1"/>
            <p:nvPr/>
          </p:nvSpPr>
          <p:spPr>
            <a:xfrm>
              <a:off x="214566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1" name="TextBox 341"/>
            <p:cNvSpPr txBox="1"/>
            <p:nvPr/>
          </p:nvSpPr>
          <p:spPr>
            <a:xfrm>
              <a:off x="78214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2" name="TextBox 342"/>
            <p:cNvSpPr txBox="1"/>
            <p:nvPr/>
          </p:nvSpPr>
          <p:spPr>
            <a:xfrm>
              <a:off x="134972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3" name="Group 343"/>
            <p:cNvGrpSpPr/>
            <p:nvPr/>
          </p:nvGrpSpPr>
          <p:grpSpPr>
            <a:xfrm>
              <a:off x="1702744" y="8754483"/>
              <a:ext cx="567581" cy="567581"/>
              <a:chOff x="0" y="0"/>
              <a:chExt cx="1913890" cy="191389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5" name="Freeform 3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6" name="TextBox 346"/>
            <p:cNvSpPr txBox="1"/>
            <p:nvPr/>
          </p:nvSpPr>
          <p:spPr>
            <a:xfrm>
              <a:off x="191730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7" name="Group 347"/>
            <p:cNvGrpSpPr/>
            <p:nvPr/>
          </p:nvGrpSpPr>
          <p:grpSpPr>
            <a:xfrm>
              <a:off x="4219331" y="8754483"/>
              <a:ext cx="548139" cy="548139"/>
              <a:chOff x="0" y="0"/>
              <a:chExt cx="1913890" cy="191389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9" name="Freeform 3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50" name="TextBox 350"/>
            <p:cNvSpPr txBox="1"/>
            <p:nvPr/>
          </p:nvSpPr>
          <p:spPr>
            <a:xfrm>
              <a:off x="4432087" y="8866086"/>
              <a:ext cx="12263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F</a:t>
              </a:r>
            </a:p>
          </p:txBody>
        </p:sp>
        <p:sp>
          <p:nvSpPr>
            <p:cNvPr id="351" name="AutoShape 351"/>
            <p:cNvSpPr/>
            <p:nvPr/>
          </p:nvSpPr>
          <p:spPr>
            <a:xfrm>
              <a:off x="2764978" y="905208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2" name="AutoShape 352"/>
            <p:cNvSpPr/>
            <p:nvPr/>
          </p:nvSpPr>
          <p:spPr>
            <a:xfrm>
              <a:off x="2738728" y="5132519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6167888" y="2757460"/>
            <a:ext cx="2269066" cy="1109927"/>
            <a:chOff x="0" y="0"/>
            <a:chExt cx="4538130" cy="2219853"/>
          </a:xfrm>
        </p:grpSpPr>
        <p:grpSp>
          <p:nvGrpSpPr>
            <p:cNvPr id="354" name="Group 354"/>
            <p:cNvGrpSpPr/>
            <p:nvPr/>
          </p:nvGrpSpPr>
          <p:grpSpPr>
            <a:xfrm>
              <a:off x="2318277" y="0"/>
              <a:ext cx="2219853" cy="2219853"/>
              <a:chOff x="0" y="0"/>
              <a:chExt cx="1913890" cy="1913890"/>
            </a:xfrm>
          </p:grpSpPr>
          <p:sp>
            <p:nvSpPr>
              <p:cNvPr id="355" name="Freeform 3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56" name="Freeform 3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57" name="TextBox 357"/>
            <p:cNvSpPr txBox="1"/>
            <p:nvPr/>
          </p:nvSpPr>
          <p:spPr>
            <a:xfrm>
              <a:off x="3158301" y="462928"/>
              <a:ext cx="539802" cy="122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4"/>
                </a:lnSpc>
              </a:pPr>
              <a:r>
                <a:rPr lang="en-US" sz="363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</a:t>
              </a:r>
            </a:p>
          </p:txBody>
        </p:sp>
        <p:grpSp>
          <p:nvGrpSpPr>
            <p:cNvPr id="358" name="Group 358"/>
            <p:cNvGrpSpPr/>
            <p:nvPr/>
          </p:nvGrpSpPr>
          <p:grpSpPr>
            <a:xfrm>
              <a:off x="0" y="0"/>
              <a:ext cx="2219853" cy="2219853"/>
              <a:chOff x="0" y="0"/>
              <a:chExt cx="1913890" cy="1913890"/>
            </a:xfrm>
          </p:grpSpPr>
          <p:sp>
            <p:nvSpPr>
              <p:cNvPr id="359" name="Freeform 3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60" name="Freeform 3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61" name="TextBox 361"/>
            <p:cNvSpPr txBox="1"/>
            <p:nvPr/>
          </p:nvSpPr>
          <p:spPr>
            <a:xfrm>
              <a:off x="840026" y="462928"/>
              <a:ext cx="539802" cy="122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4"/>
                </a:lnSpc>
              </a:pPr>
              <a:r>
                <a:rPr lang="en-US" sz="363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</a:t>
              </a:r>
            </a:p>
          </p:txBody>
        </p:sp>
      </p:grpSp>
      <p:grpSp>
        <p:nvGrpSpPr>
          <p:cNvPr id="362" name="Group 362"/>
          <p:cNvGrpSpPr/>
          <p:nvPr/>
        </p:nvGrpSpPr>
        <p:grpSpPr>
          <a:xfrm>
            <a:off x="4177841" y="4945765"/>
            <a:ext cx="6290797" cy="786349"/>
            <a:chOff x="0" y="0"/>
            <a:chExt cx="12581593" cy="1572699"/>
          </a:xfrm>
        </p:grpSpPr>
        <p:grpSp>
          <p:nvGrpSpPr>
            <p:cNvPr id="363" name="Group 363"/>
            <p:cNvGrpSpPr/>
            <p:nvPr/>
          </p:nvGrpSpPr>
          <p:grpSpPr>
            <a:xfrm>
              <a:off x="7863496" y="0"/>
              <a:ext cx="1572699" cy="1572699"/>
              <a:chOff x="0" y="0"/>
              <a:chExt cx="1913890" cy="191389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65" name="Freeform 3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66" name="Group 366"/>
            <p:cNvGrpSpPr/>
            <p:nvPr/>
          </p:nvGrpSpPr>
          <p:grpSpPr>
            <a:xfrm>
              <a:off x="9436195" y="0"/>
              <a:ext cx="1572699" cy="1572699"/>
              <a:chOff x="0" y="0"/>
              <a:chExt cx="1913890" cy="1913890"/>
            </a:xfrm>
          </p:grpSpPr>
          <p:sp>
            <p:nvSpPr>
              <p:cNvPr id="367" name="Freeform 36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68" name="Freeform 3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69" name="Group 369"/>
            <p:cNvGrpSpPr/>
            <p:nvPr/>
          </p:nvGrpSpPr>
          <p:grpSpPr>
            <a:xfrm>
              <a:off x="11008894" y="0"/>
              <a:ext cx="1572699" cy="1572699"/>
              <a:chOff x="0" y="0"/>
              <a:chExt cx="1913890" cy="191389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71" name="Freeform 3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72" name="TextBox 372"/>
            <p:cNvSpPr txBox="1"/>
            <p:nvPr/>
          </p:nvSpPr>
          <p:spPr>
            <a:xfrm>
              <a:off x="8458029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</p:txBody>
        </p:sp>
        <p:sp>
          <p:nvSpPr>
            <p:cNvPr id="373" name="TextBox 373"/>
            <p:cNvSpPr txBox="1"/>
            <p:nvPr/>
          </p:nvSpPr>
          <p:spPr>
            <a:xfrm>
              <a:off x="10030729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</p:txBody>
        </p:sp>
        <p:sp>
          <p:nvSpPr>
            <p:cNvPr id="374" name="TextBox 374"/>
            <p:cNvSpPr txBox="1"/>
            <p:nvPr/>
          </p:nvSpPr>
          <p:spPr>
            <a:xfrm>
              <a:off x="11603427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</p:txBody>
        </p:sp>
        <p:grpSp>
          <p:nvGrpSpPr>
            <p:cNvPr id="375" name="Group 375"/>
            <p:cNvGrpSpPr/>
            <p:nvPr/>
          </p:nvGrpSpPr>
          <p:grpSpPr>
            <a:xfrm>
              <a:off x="6290797" y="0"/>
              <a:ext cx="1572699" cy="1572699"/>
              <a:chOff x="0" y="0"/>
              <a:chExt cx="1913890" cy="191389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77" name="Freeform 3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78" name="TextBox 378"/>
            <p:cNvSpPr txBox="1"/>
            <p:nvPr/>
          </p:nvSpPr>
          <p:spPr>
            <a:xfrm>
              <a:off x="6885329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</p:txBody>
        </p:sp>
        <p:grpSp>
          <p:nvGrpSpPr>
            <p:cNvPr id="379" name="Group 379"/>
            <p:cNvGrpSpPr/>
            <p:nvPr/>
          </p:nvGrpSpPr>
          <p:grpSpPr>
            <a:xfrm>
              <a:off x="1572699" y="0"/>
              <a:ext cx="1572699" cy="1572699"/>
              <a:chOff x="0" y="0"/>
              <a:chExt cx="1913890" cy="191389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81" name="Freeform 3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82" name="Group 382"/>
            <p:cNvGrpSpPr/>
            <p:nvPr/>
          </p:nvGrpSpPr>
          <p:grpSpPr>
            <a:xfrm>
              <a:off x="3145398" y="0"/>
              <a:ext cx="1572699" cy="1572699"/>
              <a:chOff x="0" y="0"/>
              <a:chExt cx="1913890" cy="1913890"/>
            </a:xfrm>
          </p:grpSpPr>
          <p:sp>
            <p:nvSpPr>
              <p:cNvPr id="383" name="Freeform 38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84" name="Freeform 3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85" name="Group 385"/>
            <p:cNvGrpSpPr/>
            <p:nvPr/>
          </p:nvGrpSpPr>
          <p:grpSpPr>
            <a:xfrm>
              <a:off x="4718097" y="0"/>
              <a:ext cx="1572699" cy="1572699"/>
              <a:chOff x="0" y="0"/>
              <a:chExt cx="1913890" cy="1913890"/>
            </a:xfrm>
          </p:grpSpPr>
          <p:sp>
            <p:nvSpPr>
              <p:cNvPr id="386" name="Freeform 3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87" name="Freeform 3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88" name="TextBox 388"/>
            <p:cNvSpPr txBox="1"/>
            <p:nvPr/>
          </p:nvSpPr>
          <p:spPr>
            <a:xfrm>
              <a:off x="2167236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</p:txBody>
        </p:sp>
        <p:sp>
          <p:nvSpPr>
            <p:cNvPr id="389" name="TextBox 389"/>
            <p:cNvSpPr txBox="1"/>
            <p:nvPr/>
          </p:nvSpPr>
          <p:spPr>
            <a:xfrm>
              <a:off x="3739932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</p:txBody>
        </p:sp>
        <p:sp>
          <p:nvSpPr>
            <p:cNvPr id="390" name="TextBox 390"/>
            <p:cNvSpPr txBox="1"/>
            <p:nvPr/>
          </p:nvSpPr>
          <p:spPr>
            <a:xfrm>
              <a:off x="5312632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</p:txBody>
        </p:sp>
        <p:grpSp>
          <p:nvGrpSpPr>
            <p:cNvPr id="391" name="Group 391"/>
            <p:cNvGrpSpPr/>
            <p:nvPr/>
          </p:nvGrpSpPr>
          <p:grpSpPr>
            <a:xfrm>
              <a:off x="0" y="0"/>
              <a:ext cx="1572699" cy="1572699"/>
              <a:chOff x="0" y="0"/>
              <a:chExt cx="1913890" cy="1913890"/>
            </a:xfrm>
          </p:grpSpPr>
          <p:sp>
            <p:nvSpPr>
              <p:cNvPr id="392" name="Freeform 3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93" name="Freeform 3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94" name="TextBox 394"/>
            <p:cNvSpPr txBox="1"/>
            <p:nvPr/>
          </p:nvSpPr>
          <p:spPr>
            <a:xfrm>
              <a:off x="594536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</a:t>
              </a:r>
            </a:p>
          </p:txBody>
        </p:sp>
      </p:grpSp>
      <p:sp>
        <p:nvSpPr>
          <p:cNvPr id="395" name="TextBox 395"/>
          <p:cNvSpPr txBox="1"/>
          <p:nvPr/>
        </p:nvSpPr>
        <p:spPr>
          <a:xfrm>
            <a:off x="5845959" y="4533677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5721227" y="860926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Look up / Create a binary to hexadecimal table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 hexadecimal to binary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347690" y="2261282"/>
            <a:ext cx="7894939" cy="4311115"/>
            <a:chOff x="0" y="0"/>
            <a:chExt cx="645336" cy="3523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45336" cy="352393"/>
            </a:xfrm>
            <a:custGeom>
              <a:avLst/>
              <a:gdLst/>
              <a:ahLst/>
              <a:cxnLst/>
              <a:rect l="l" t="t" r="r" b="b"/>
              <a:pathLst>
                <a:path w="645336" h="352393">
                  <a:moveTo>
                    <a:pt x="160168" y="0"/>
                  </a:moveTo>
                  <a:lnTo>
                    <a:pt x="485168" y="0"/>
                  </a:lnTo>
                  <a:cubicBezTo>
                    <a:pt x="527648" y="0"/>
                    <a:pt x="568387" y="16875"/>
                    <a:pt x="598424" y="46912"/>
                  </a:cubicBezTo>
                  <a:cubicBezTo>
                    <a:pt x="628461" y="76949"/>
                    <a:pt x="645336" y="117689"/>
                    <a:pt x="645336" y="160168"/>
                  </a:cubicBezTo>
                  <a:lnTo>
                    <a:pt x="645336" y="192225"/>
                  </a:lnTo>
                  <a:cubicBezTo>
                    <a:pt x="645336" y="280683"/>
                    <a:pt x="573627" y="352393"/>
                    <a:pt x="485168" y="352393"/>
                  </a:cubicBezTo>
                  <a:lnTo>
                    <a:pt x="160168" y="352393"/>
                  </a:lnTo>
                  <a:cubicBezTo>
                    <a:pt x="71709" y="352393"/>
                    <a:pt x="0" y="280683"/>
                    <a:pt x="0" y="192225"/>
                  </a:cubicBezTo>
                  <a:lnTo>
                    <a:pt x="0" y="160168"/>
                  </a:lnTo>
                  <a:cubicBezTo>
                    <a:pt x="0" y="71709"/>
                    <a:pt x="71709" y="0"/>
                    <a:pt x="1601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45336" cy="4000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818810" y="2389824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Hexadecimal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40562" y="1958460"/>
            <a:ext cx="2777050" cy="4722945"/>
            <a:chOff x="0" y="-123825"/>
            <a:chExt cx="5554099" cy="944588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396305"/>
              <a:ext cx="564456" cy="564456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564456" y="396305"/>
              <a:ext cx="564456" cy="564456"/>
              <a:chOff x="0" y="0"/>
              <a:chExt cx="1913890" cy="191389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128912" y="396305"/>
              <a:ext cx="564456" cy="564456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213386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77840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42298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693369" y="396305"/>
              <a:ext cx="564456" cy="564456"/>
              <a:chOff x="0" y="0"/>
              <a:chExt cx="1913890" cy="19138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906752" y="512083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4196100" y="396305"/>
              <a:ext cx="545121" cy="545121"/>
              <a:chOff x="0" y="0"/>
              <a:chExt cx="1913890" cy="191389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4402381" y="50713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35" name="AutoShape 35"/>
            <p:cNvSpPr/>
            <p:nvPr/>
          </p:nvSpPr>
          <p:spPr>
            <a:xfrm>
              <a:off x="2749754" y="69226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54554" y="-123825"/>
              <a:ext cx="948718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Binary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515779" y="-123825"/>
              <a:ext cx="2038320" cy="49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63"/>
                </a:lnSpc>
              </a:pPr>
              <a:r>
                <a:rPr lang="en-US" sz="108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Hexadecimal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0" y="941425"/>
              <a:ext cx="564456" cy="564456"/>
              <a:chOff x="0" y="0"/>
              <a:chExt cx="1913890" cy="191389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564456" y="941425"/>
              <a:ext cx="564456" cy="564456"/>
              <a:chOff x="0" y="0"/>
              <a:chExt cx="1913890" cy="19138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128912" y="941425"/>
              <a:ext cx="564456" cy="564456"/>
              <a:chOff x="0" y="0"/>
              <a:chExt cx="1913890" cy="19138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13386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77840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342298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1693369" y="941425"/>
              <a:ext cx="564456" cy="564456"/>
              <a:chOff x="0" y="0"/>
              <a:chExt cx="1913890" cy="19138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1906752" y="105720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4196100" y="941425"/>
              <a:ext cx="545121" cy="545121"/>
              <a:chOff x="0" y="0"/>
              <a:chExt cx="1913890" cy="191389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4402381" y="1052259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8" name="AutoShape 58"/>
            <p:cNvSpPr/>
            <p:nvPr/>
          </p:nvSpPr>
          <p:spPr>
            <a:xfrm>
              <a:off x="2749754" y="123738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0" y="1505882"/>
              <a:ext cx="564456" cy="564456"/>
              <a:chOff x="0" y="0"/>
              <a:chExt cx="1913890" cy="191389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1" name="Freeform 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564456" y="1505882"/>
              <a:ext cx="564456" cy="564456"/>
              <a:chOff x="0" y="0"/>
              <a:chExt cx="1913890" cy="19138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1128912" y="1505882"/>
              <a:ext cx="564456" cy="564456"/>
              <a:chOff x="0" y="0"/>
              <a:chExt cx="1913890" cy="191389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213386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77840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342298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1693369" y="1505882"/>
              <a:ext cx="564456" cy="564456"/>
              <a:chOff x="0" y="0"/>
              <a:chExt cx="1913890" cy="191389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3" name="Freeform 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4" name="TextBox 74"/>
            <p:cNvSpPr txBox="1"/>
            <p:nvPr/>
          </p:nvSpPr>
          <p:spPr>
            <a:xfrm>
              <a:off x="1906752" y="16216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4196100" y="1505882"/>
              <a:ext cx="545121" cy="545121"/>
              <a:chOff x="0" y="0"/>
              <a:chExt cx="1913890" cy="191389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8" name="TextBox 78"/>
            <p:cNvSpPr txBox="1"/>
            <p:nvPr/>
          </p:nvSpPr>
          <p:spPr>
            <a:xfrm>
              <a:off x="4402381" y="161671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2</a:t>
              </a:r>
            </a:p>
          </p:txBody>
        </p:sp>
        <p:sp>
          <p:nvSpPr>
            <p:cNvPr id="79" name="AutoShape 79"/>
            <p:cNvSpPr/>
            <p:nvPr/>
          </p:nvSpPr>
          <p:spPr>
            <a:xfrm>
              <a:off x="2749754" y="180184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0" y="2051002"/>
              <a:ext cx="564456" cy="564456"/>
              <a:chOff x="0" y="0"/>
              <a:chExt cx="1913890" cy="191389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564456" y="2051002"/>
              <a:ext cx="564456" cy="564456"/>
              <a:chOff x="0" y="0"/>
              <a:chExt cx="1913890" cy="191389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1128912" y="2051002"/>
              <a:ext cx="564456" cy="564456"/>
              <a:chOff x="0" y="0"/>
              <a:chExt cx="1913890" cy="191389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8" name="Freeform 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213386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777840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342298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2" name="Group 92"/>
            <p:cNvGrpSpPr/>
            <p:nvPr/>
          </p:nvGrpSpPr>
          <p:grpSpPr>
            <a:xfrm>
              <a:off x="1693369" y="2051002"/>
              <a:ext cx="564456" cy="564456"/>
              <a:chOff x="0" y="0"/>
              <a:chExt cx="1913890" cy="191389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4" name="Freeform 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1906752" y="216677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6" name="Group 96"/>
            <p:cNvGrpSpPr/>
            <p:nvPr/>
          </p:nvGrpSpPr>
          <p:grpSpPr>
            <a:xfrm>
              <a:off x="4196100" y="2051002"/>
              <a:ext cx="545121" cy="545121"/>
              <a:chOff x="0" y="0"/>
              <a:chExt cx="1913890" cy="191389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8" name="Freeform 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9" name="TextBox 99"/>
            <p:cNvSpPr txBox="1"/>
            <p:nvPr/>
          </p:nvSpPr>
          <p:spPr>
            <a:xfrm>
              <a:off x="4402381" y="2161835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</a:t>
              </a:r>
            </a:p>
          </p:txBody>
        </p:sp>
        <p:sp>
          <p:nvSpPr>
            <p:cNvPr id="100" name="AutoShape 100"/>
            <p:cNvSpPr/>
            <p:nvPr/>
          </p:nvSpPr>
          <p:spPr>
            <a:xfrm>
              <a:off x="2749754" y="2346963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01" name="Group 101"/>
            <p:cNvGrpSpPr/>
            <p:nvPr/>
          </p:nvGrpSpPr>
          <p:grpSpPr>
            <a:xfrm>
              <a:off x="0" y="2615458"/>
              <a:ext cx="564456" cy="564456"/>
              <a:chOff x="0" y="0"/>
              <a:chExt cx="1913890" cy="1913890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3" name="Freeform 10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564456" y="2615458"/>
              <a:ext cx="564456" cy="564456"/>
              <a:chOff x="0" y="0"/>
              <a:chExt cx="1913890" cy="191389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6" name="Freeform 10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7" name="Group 107"/>
            <p:cNvGrpSpPr/>
            <p:nvPr/>
          </p:nvGrpSpPr>
          <p:grpSpPr>
            <a:xfrm>
              <a:off x="1128912" y="2615458"/>
              <a:ext cx="564456" cy="564456"/>
              <a:chOff x="0" y="0"/>
              <a:chExt cx="1913890" cy="1913890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9" name="Freeform 10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213386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777840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1342298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3" name="Group 113"/>
            <p:cNvGrpSpPr/>
            <p:nvPr/>
          </p:nvGrpSpPr>
          <p:grpSpPr>
            <a:xfrm>
              <a:off x="1693369" y="2615458"/>
              <a:ext cx="564456" cy="564456"/>
              <a:chOff x="0" y="0"/>
              <a:chExt cx="1913890" cy="191389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5" name="Freeform 1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6" name="TextBox 116"/>
            <p:cNvSpPr txBox="1"/>
            <p:nvPr/>
          </p:nvSpPr>
          <p:spPr>
            <a:xfrm>
              <a:off x="1906752" y="273123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17" name="Group 117"/>
            <p:cNvGrpSpPr/>
            <p:nvPr/>
          </p:nvGrpSpPr>
          <p:grpSpPr>
            <a:xfrm>
              <a:off x="4196100" y="2615458"/>
              <a:ext cx="545121" cy="545121"/>
              <a:chOff x="0" y="0"/>
              <a:chExt cx="1913890" cy="191389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4402381" y="272629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4</a:t>
              </a:r>
            </a:p>
          </p:txBody>
        </p:sp>
        <p:sp>
          <p:nvSpPr>
            <p:cNvPr id="121" name="AutoShape 121"/>
            <p:cNvSpPr/>
            <p:nvPr/>
          </p:nvSpPr>
          <p:spPr>
            <a:xfrm>
              <a:off x="2749754" y="2911419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22" name="Group 122"/>
            <p:cNvGrpSpPr/>
            <p:nvPr/>
          </p:nvGrpSpPr>
          <p:grpSpPr>
            <a:xfrm>
              <a:off x="0" y="3160579"/>
              <a:ext cx="564456" cy="564456"/>
              <a:chOff x="0" y="0"/>
              <a:chExt cx="1913890" cy="1913890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4" name="Freeform 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5" name="Group 125"/>
            <p:cNvGrpSpPr/>
            <p:nvPr/>
          </p:nvGrpSpPr>
          <p:grpSpPr>
            <a:xfrm>
              <a:off x="564456" y="3160579"/>
              <a:ext cx="564456" cy="564456"/>
              <a:chOff x="0" y="0"/>
              <a:chExt cx="1913890" cy="191389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7" name="Freeform 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>
              <a:off x="1128912" y="3160579"/>
              <a:ext cx="564456" cy="564456"/>
              <a:chOff x="0" y="0"/>
              <a:chExt cx="1913890" cy="1913890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1" name="TextBox 131"/>
            <p:cNvSpPr txBox="1"/>
            <p:nvPr/>
          </p:nvSpPr>
          <p:spPr>
            <a:xfrm>
              <a:off x="213386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777840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1342298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34" name="Group 134"/>
            <p:cNvGrpSpPr/>
            <p:nvPr/>
          </p:nvGrpSpPr>
          <p:grpSpPr>
            <a:xfrm>
              <a:off x="1693369" y="3160579"/>
              <a:ext cx="564456" cy="564456"/>
              <a:chOff x="0" y="0"/>
              <a:chExt cx="1913890" cy="191389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1906752" y="3276359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38" name="Group 138"/>
            <p:cNvGrpSpPr/>
            <p:nvPr/>
          </p:nvGrpSpPr>
          <p:grpSpPr>
            <a:xfrm>
              <a:off x="4196100" y="3160579"/>
              <a:ext cx="545121" cy="545121"/>
              <a:chOff x="0" y="0"/>
              <a:chExt cx="1913890" cy="1913890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1" name="TextBox 141"/>
            <p:cNvSpPr txBox="1"/>
            <p:nvPr/>
          </p:nvSpPr>
          <p:spPr>
            <a:xfrm>
              <a:off x="4402381" y="3271413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5</a:t>
              </a:r>
            </a:p>
          </p:txBody>
        </p:sp>
        <p:sp>
          <p:nvSpPr>
            <p:cNvPr id="142" name="AutoShape 142"/>
            <p:cNvSpPr/>
            <p:nvPr/>
          </p:nvSpPr>
          <p:spPr>
            <a:xfrm>
              <a:off x="2749754" y="3456540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43" name="Group 143"/>
            <p:cNvGrpSpPr/>
            <p:nvPr/>
          </p:nvGrpSpPr>
          <p:grpSpPr>
            <a:xfrm>
              <a:off x="0" y="3725035"/>
              <a:ext cx="564456" cy="564456"/>
              <a:chOff x="0" y="0"/>
              <a:chExt cx="1913890" cy="191389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5" name="Freeform 1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6" name="Group 146"/>
            <p:cNvGrpSpPr/>
            <p:nvPr/>
          </p:nvGrpSpPr>
          <p:grpSpPr>
            <a:xfrm>
              <a:off x="564456" y="3725035"/>
              <a:ext cx="564456" cy="564456"/>
              <a:chOff x="0" y="0"/>
              <a:chExt cx="1913890" cy="1913890"/>
            </a:xfrm>
          </p:grpSpPr>
          <p:sp>
            <p:nvSpPr>
              <p:cNvPr id="147" name="Freeform 1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8" name="Freeform 1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9" name="Group 149"/>
            <p:cNvGrpSpPr/>
            <p:nvPr/>
          </p:nvGrpSpPr>
          <p:grpSpPr>
            <a:xfrm>
              <a:off x="1128912" y="3725035"/>
              <a:ext cx="564456" cy="564456"/>
              <a:chOff x="0" y="0"/>
              <a:chExt cx="1913890" cy="1913890"/>
            </a:xfrm>
          </p:grpSpPr>
          <p:sp>
            <p:nvSpPr>
              <p:cNvPr id="150" name="Freeform 1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1" name="Freeform 1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2" name="TextBox 152"/>
            <p:cNvSpPr txBox="1"/>
            <p:nvPr/>
          </p:nvSpPr>
          <p:spPr>
            <a:xfrm>
              <a:off x="213386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777840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1342298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55" name="Group 155"/>
            <p:cNvGrpSpPr/>
            <p:nvPr/>
          </p:nvGrpSpPr>
          <p:grpSpPr>
            <a:xfrm>
              <a:off x="1693369" y="3725035"/>
              <a:ext cx="564456" cy="564456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7" name="Freeform 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8" name="TextBox 158"/>
            <p:cNvSpPr txBox="1"/>
            <p:nvPr/>
          </p:nvSpPr>
          <p:spPr>
            <a:xfrm>
              <a:off x="1906752" y="384081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59" name="Group 159"/>
            <p:cNvGrpSpPr/>
            <p:nvPr/>
          </p:nvGrpSpPr>
          <p:grpSpPr>
            <a:xfrm>
              <a:off x="4196100" y="3725035"/>
              <a:ext cx="545121" cy="545121"/>
              <a:chOff x="0" y="0"/>
              <a:chExt cx="1913890" cy="1913890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1" name="Freeform 1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62" name="TextBox 162"/>
            <p:cNvSpPr txBox="1"/>
            <p:nvPr/>
          </p:nvSpPr>
          <p:spPr>
            <a:xfrm>
              <a:off x="4402381" y="3835867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6</a:t>
              </a:r>
            </a:p>
          </p:txBody>
        </p:sp>
        <p:sp>
          <p:nvSpPr>
            <p:cNvPr id="163" name="AutoShape 163"/>
            <p:cNvSpPr/>
            <p:nvPr/>
          </p:nvSpPr>
          <p:spPr>
            <a:xfrm>
              <a:off x="2749754" y="4020996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64" name="Group 164"/>
            <p:cNvGrpSpPr/>
            <p:nvPr/>
          </p:nvGrpSpPr>
          <p:grpSpPr>
            <a:xfrm>
              <a:off x="0" y="4270156"/>
              <a:ext cx="564456" cy="564456"/>
              <a:chOff x="0" y="0"/>
              <a:chExt cx="1913890" cy="1913890"/>
            </a:xfrm>
          </p:grpSpPr>
          <p:sp>
            <p:nvSpPr>
              <p:cNvPr id="165" name="Freeform 1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7" name="Group 167"/>
            <p:cNvGrpSpPr/>
            <p:nvPr/>
          </p:nvGrpSpPr>
          <p:grpSpPr>
            <a:xfrm>
              <a:off x="564456" y="4270156"/>
              <a:ext cx="564456" cy="564456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9" name="Freeform 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70" name="Group 170"/>
            <p:cNvGrpSpPr/>
            <p:nvPr/>
          </p:nvGrpSpPr>
          <p:grpSpPr>
            <a:xfrm>
              <a:off x="1128912" y="4270156"/>
              <a:ext cx="564456" cy="564456"/>
              <a:chOff x="0" y="0"/>
              <a:chExt cx="1913890" cy="1913890"/>
            </a:xfrm>
          </p:grpSpPr>
          <p:sp>
            <p:nvSpPr>
              <p:cNvPr id="171" name="Freeform 1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2" name="Freeform 1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3" name="TextBox 173"/>
            <p:cNvSpPr txBox="1"/>
            <p:nvPr/>
          </p:nvSpPr>
          <p:spPr>
            <a:xfrm>
              <a:off x="213386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777840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75" name="TextBox 175"/>
            <p:cNvSpPr txBox="1"/>
            <p:nvPr/>
          </p:nvSpPr>
          <p:spPr>
            <a:xfrm>
              <a:off x="1342298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6" name="Group 176"/>
            <p:cNvGrpSpPr/>
            <p:nvPr/>
          </p:nvGrpSpPr>
          <p:grpSpPr>
            <a:xfrm>
              <a:off x="1693369" y="4270156"/>
              <a:ext cx="564456" cy="564456"/>
              <a:chOff x="0" y="0"/>
              <a:chExt cx="1913890" cy="1913890"/>
            </a:xfrm>
          </p:grpSpPr>
          <p:sp>
            <p:nvSpPr>
              <p:cNvPr id="177" name="Freeform 17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8" name="Freeform 17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9" name="TextBox 179"/>
            <p:cNvSpPr txBox="1"/>
            <p:nvPr/>
          </p:nvSpPr>
          <p:spPr>
            <a:xfrm>
              <a:off x="1906752" y="4385935"/>
              <a:ext cx="137690" cy="311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5"/>
                </a:lnSpc>
              </a:pPr>
              <a:r>
                <a:rPr lang="en-US" sz="92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4196100" y="4270156"/>
              <a:ext cx="545121" cy="545121"/>
              <a:chOff x="0" y="0"/>
              <a:chExt cx="1913890" cy="1913890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83" name="TextBox 183"/>
            <p:cNvSpPr txBox="1"/>
            <p:nvPr/>
          </p:nvSpPr>
          <p:spPr>
            <a:xfrm>
              <a:off x="4402381" y="4380991"/>
              <a:ext cx="132556" cy="309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1"/>
                </a:lnSpc>
              </a:pPr>
              <a:r>
                <a:rPr lang="en-US" sz="893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7</a:t>
              </a:r>
            </a:p>
          </p:txBody>
        </p:sp>
        <p:sp>
          <p:nvSpPr>
            <p:cNvPr id="184" name="AutoShape 184"/>
            <p:cNvSpPr/>
            <p:nvPr/>
          </p:nvSpPr>
          <p:spPr>
            <a:xfrm>
              <a:off x="2749754" y="4566117"/>
              <a:ext cx="954416" cy="3118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185" name="Group 185"/>
            <p:cNvGrpSpPr/>
            <p:nvPr/>
          </p:nvGrpSpPr>
          <p:grpSpPr>
            <a:xfrm>
              <a:off x="0" y="4859185"/>
              <a:ext cx="567581" cy="567581"/>
              <a:chOff x="0" y="0"/>
              <a:chExt cx="1913890" cy="191389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7" name="Freeform 1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8" name="Group 188"/>
            <p:cNvGrpSpPr/>
            <p:nvPr/>
          </p:nvGrpSpPr>
          <p:grpSpPr>
            <a:xfrm>
              <a:off x="567581" y="4859185"/>
              <a:ext cx="567581" cy="567581"/>
              <a:chOff x="0" y="0"/>
              <a:chExt cx="1913890" cy="1913890"/>
            </a:xfrm>
          </p:grpSpPr>
          <p:sp>
            <p:nvSpPr>
              <p:cNvPr id="189" name="Freeform 18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91" name="Group 191"/>
            <p:cNvGrpSpPr/>
            <p:nvPr/>
          </p:nvGrpSpPr>
          <p:grpSpPr>
            <a:xfrm>
              <a:off x="1135163" y="4859185"/>
              <a:ext cx="567581" cy="567581"/>
              <a:chOff x="0" y="0"/>
              <a:chExt cx="1913890" cy="191389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3" name="Freeform 1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4" name="TextBox 194"/>
            <p:cNvSpPr txBox="1"/>
            <p:nvPr/>
          </p:nvSpPr>
          <p:spPr>
            <a:xfrm>
              <a:off x="214566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95" name="TextBox 195"/>
            <p:cNvSpPr txBox="1"/>
            <p:nvPr/>
          </p:nvSpPr>
          <p:spPr>
            <a:xfrm>
              <a:off x="78214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96" name="TextBox 196"/>
            <p:cNvSpPr txBox="1"/>
            <p:nvPr/>
          </p:nvSpPr>
          <p:spPr>
            <a:xfrm>
              <a:off x="134972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97" name="Group 197"/>
            <p:cNvGrpSpPr/>
            <p:nvPr/>
          </p:nvGrpSpPr>
          <p:grpSpPr>
            <a:xfrm>
              <a:off x="1702744" y="4859185"/>
              <a:ext cx="567581" cy="567581"/>
              <a:chOff x="0" y="0"/>
              <a:chExt cx="1913890" cy="191389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9" name="Freeform 19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0" name="TextBox 200"/>
            <p:cNvSpPr txBox="1"/>
            <p:nvPr/>
          </p:nvSpPr>
          <p:spPr>
            <a:xfrm>
              <a:off x="1917308" y="49757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01" name="Group 201"/>
            <p:cNvGrpSpPr/>
            <p:nvPr/>
          </p:nvGrpSpPr>
          <p:grpSpPr>
            <a:xfrm>
              <a:off x="4219331" y="4859185"/>
              <a:ext cx="548139" cy="548139"/>
              <a:chOff x="0" y="0"/>
              <a:chExt cx="1913890" cy="1913890"/>
            </a:xfrm>
          </p:grpSpPr>
          <p:sp>
            <p:nvSpPr>
              <p:cNvPr id="202" name="Freeform 20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3" name="Freeform 20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4" name="TextBox 204"/>
            <p:cNvSpPr txBox="1"/>
            <p:nvPr/>
          </p:nvSpPr>
          <p:spPr>
            <a:xfrm>
              <a:off x="4426755" y="497078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8</a:t>
              </a:r>
            </a:p>
          </p:txBody>
        </p:sp>
        <p:grpSp>
          <p:nvGrpSpPr>
            <p:cNvPr id="205" name="Group 205"/>
            <p:cNvGrpSpPr/>
            <p:nvPr/>
          </p:nvGrpSpPr>
          <p:grpSpPr>
            <a:xfrm>
              <a:off x="0" y="5407323"/>
              <a:ext cx="567581" cy="567581"/>
              <a:chOff x="0" y="0"/>
              <a:chExt cx="1913890" cy="1913890"/>
            </a:xfrm>
          </p:grpSpPr>
          <p:sp>
            <p:nvSpPr>
              <p:cNvPr id="206" name="Freeform 20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7" name="Freeform 20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567581" y="5407323"/>
              <a:ext cx="567581" cy="567581"/>
              <a:chOff x="0" y="0"/>
              <a:chExt cx="1913890" cy="1913890"/>
            </a:xfrm>
          </p:grpSpPr>
          <p:sp>
            <p:nvSpPr>
              <p:cNvPr id="209" name="Freeform 20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0" name="Freeform 2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1135163" y="5407323"/>
              <a:ext cx="567581" cy="567581"/>
              <a:chOff x="0" y="0"/>
              <a:chExt cx="1913890" cy="1913890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3" name="Freeform 2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4" name="TextBox 214"/>
            <p:cNvSpPr txBox="1"/>
            <p:nvPr/>
          </p:nvSpPr>
          <p:spPr>
            <a:xfrm>
              <a:off x="214566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78214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16" name="TextBox 216"/>
            <p:cNvSpPr txBox="1"/>
            <p:nvPr/>
          </p:nvSpPr>
          <p:spPr>
            <a:xfrm>
              <a:off x="134972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17" name="Group 217"/>
            <p:cNvGrpSpPr/>
            <p:nvPr/>
          </p:nvGrpSpPr>
          <p:grpSpPr>
            <a:xfrm>
              <a:off x="1702744" y="5407323"/>
              <a:ext cx="567581" cy="567581"/>
              <a:chOff x="0" y="0"/>
              <a:chExt cx="1913890" cy="1913890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9" name="Freeform 2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0" name="TextBox 220"/>
            <p:cNvSpPr txBox="1"/>
            <p:nvPr/>
          </p:nvSpPr>
          <p:spPr>
            <a:xfrm>
              <a:off x="1917308" y="55239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21" name="Group 221"/>
            <p:cNvGrpSpPr/>
            <p:nvPr/>
          </p:nvGrpSpPr>
          <p:grpSpPr>
            <a:xfrm>
              <a:off x="4219331" y="5407323"/>
              <a:ext cx="548139" cy="548139"/>
              <a:chOff x="0" y="0"/>
              <a:chExt cx="1913890" cy="191389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3" name="Freeform 2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4" name="TextBox 224"/>
            <p:cNvSpPr txBox="1"/>
            <p:nvPr/>
          </p:nvSpPr>
          <p:spPr>
            <a:xfrm>
              <a:off x="4426755" y="5518928"/>
              <a:ext cx="133292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9</a:t>
              </a:r>
            </a:p>
          </p:txBody>
        </p:sp>
        <p:sp>
          <p:nvSpPr>
            <p:cNvPr id="225" name="AutoShape 225"/>
            <p:cNvSpPr/>
            <p:nvPr/>
          </p:nvSpPr>
          <p:spPr>
            <a:xfrm>
              <a:off x="2764978" y="570492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26" name="Group 226"/>
            <p:cNvGrpSpPr/>
            <p:nvPr/>
          </p:nvGrpSpPr>
          <p:grpSpPr>
            <a:xfrm>
              <a:off x="0" y="5974905"/>
              <a:ext cx="567581" cy="567581"/>
              <a:chOff x="0" y="0"/>
              <a:chExt cx="1913890" cy="1913890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8" name="Freeform 2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29" name="Group 229"/>
            <p:cNvGrpSpPr/>
            <p:nvPr/>
          </p:nvGrpSpPr>
          <p:grpSpPr>
            <a:xfrm>
              <a:off x="567581" y="5974905"/>
              <a:ext cx="567581" cy="567581"/>
              <a:chOff x="0" y="0"/>
              <a:chExt cx="1913890" cy="1913890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1" name="Freeform 2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32" name="Group 232"/>
            <p:cNvGrpSpPr/>
            <p:nvPr/>
          </p:nvGrpSpPr>
          <p:grpSpPr>
            <a:xfrm>
              <a:off x="1135163" y="5974905"/>
              <a:ext cx="567581" cy="567581"/>
              <a:chOff x="0" y="0"/>
              <a:chExt cx="1913890" cy="1913890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4" name="Freeform 2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5" name="TextBox 235"/>
            <p:cNvSpPr txBox="1"/>
            <p:nvPr/>
          </p:nvSpPr>
          <p:spPr>
            <a:xfrm>
              <a:off x="214566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36" name="TextBox 236"/>
            <p:cNvSpPr txBox="1"/>
            <p:nvPr/>
          </p:nvSpPr>
          <p:spPr>
            <a:xfrm>
              <a:off x="78214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37" name="TextBox 237"/>
            <p:cNvSpPr txBox="1"/>
            <p:nvPr/>
          </p:nvSpPr>
          <p:spPr>
            <a:xfrm>
              <a:off x="134972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38" name="Group 238"/>
            <p:cNvGrpSpPr/>
            <p:nvPr/>
          </p:nvGrpSpPr>
          <p:grpSpPr>
            <a:xfrm>
              <a:off x="1702744" y="5974905"/>
              <a:ext cx="567581" cy="567581"/>
              <a:chOff x="0" y="0"/>
              <a:chExt cx="1913890" cy="1913890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0" name="Freeform 2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1" name="TextBox 241"/>
            <p:cNvSpPr txBox="1"/>
            <p:nvPr/>
          </p:nvSpPr>
          <p:spPr>
            <a:xfrm>
              <a:off x="1917308" y="609148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42" name="Group 242"/>
            <p:cNvGrpSpPr/>
            <p:nvPr/>
          </p:nvGrpSpPr>
          <p:grpSpPr>
            <a:xfrm>
              <a:off x="4219331" y="5974905"/>
              <a:ext cx="548139" cy="548139"/>
              <a:chOff x="0" y="0"/>
              <a:chExt cx="1913890" cy="1913890"/>
            </a:xfrm>
          </p:grpSpPr>
          <p:sp>
            <p:nvSpPr>
              <p:cNvPr id="243" name="Freeform 2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4" name="Freeform 2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5" name="TextBox 245"/>
            <p:cNvSpPr txBox="1"/>
            <p:nvPr/>
          </p:nvSpPr>
          <p:spPr>
            <a:xfrm>
              <a:off x="4410821" y="6086508"/>
              <a:ext cx="16516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A</a:t>
              </a:r>
            </a:p>
          </p:txBody>
        </p:sp>
        <p:sp>
          <p:nvSpPr>
            <p:cNvPr id="246" name="AutoShape 246"/>
            <p:cNvSpPr/>
            <p:nvPr/>
          </p:nvSpPr>
          <p:spPr>
            <a:xfrm>
              <a:off x="2764978" y="627250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47" name="Group 247"/>
            <p:cNvGrpSpPr/>
            <p:nvPr/>
          </p:nvGrpSpPr>
          <p:grpSpPr>
            <a:xfrm>
              <a:off x="0" y="6523043"/>
              <a:ext cx="567581" cy="567581"/>
              <a:chOff x="0" y="0"/>
              <a:chExt cx="1913890" cy="1913890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9" name="Freeform 2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0" name="Group 250"/>
            <p:cNvGrpSpPr/>
            <p:nvPr/>
          </p:nvGrpSpPr>
          <p:grpSpPr>
            <a:xfrm>
              <a:off x="567581" y="6523043"/>
              <a:ext cx="567581" cy="567581"/>
              <a:chOff x="0" y="0"/>
              <a:chExt cx="1913890" cy="1913890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2" name="Freeform 2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3" name="Group 253"/>
            <p:cNvGrpSpPr/>
            <p:nvPr/>
          </p:nvGrpSpPr>
          <p:grpSpPr>
            <a:xfrm>
              <a:off x="1135163" y="6523043"/>
              <a:ext cx="567581" cy="567581"/>
              <a:chOff x="0" y="0"/>
              <a:chExt cx="1913890" cy="1913890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5" name="Freeform 2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56" name="TextBox 256"/>
            <p:cNvSpPr txBox="1"/>
            <p:nvPr/>
          </p:nvSpPr>
          <p:spPr>
            <a:xfrm>
              <a:off x="214566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57" name="TextBox 257"/>
            <p:cNvSpPr txBox="1"/>
            <p:nvPr/>
          </p:nvSpPr>
          <p:spPr>
            <a:xfrm>
              <a:off x="78214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8" name="TextBox 258"/>
            <p:cNvSpPr txBox="1"/>
            <p:nvPr/>
          </p:nvSpPr>
          <p:spPr>
            <a:xfrm>
              <a:off x="134972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59" name="Group 259"/>
            <p:cNvGrpSpPr/>
            <p:nvPr/>
          </p:nvGrpSpPr>
          <p:grpSpPr>
            <a:xfrm>
              <a:off x="1702744" y="6523043"/>
              <a:ext cx="567581" cy="567581"/>
              <a:chOff x="0" y="0"/>
              <a:chExt cx="1913890" cy="1913890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1" name="Freeform 2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2" name="TextBox 262"/>
            <p:cNvSpPr txBox="1"/>
            <p:nvPr/>
          </p:nvSpPr>
          <p:spPr>
            <a:xfrm>
              <a:off x="1917308" y="66396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63" name="Group 263"/>
            <p:cNvGrpSpPr/>
            <p:nvPr/>
          </p:nvGrpSpPr>
          <p:grpSpPr>
            <a:xfrm>
              <a:off x="4219331" y="6523043"/>
              <a:ext cx="548139" cy="548139"/>
              <a:chOff x="0" y="0"/>
              <a:chExt cx="1913890" cy="1913890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65" name="Freeform 2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66" name="TextBox 266"/>
            <p:cNvSpPr txBox="1"/>
            <p:nvPr/>
          </p:nvSpPr>
          <p:spPr>
            <a:xfrm>
              <a:off x="4416761" y="6634646"/>
              <a:ext cx="153276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B</a:t>
              </a:r>
            </a:p>
          </p:txBody>
        </p:sp>
        <p:sp>
          <p:nvSpPr>
            <p:cNvPr id="267" name="AutoShape 267"/>
            <p:cNvSpPr/>
            <p:nvPr/>
          </p:nvSpPr>
          <p:spPr>
            <a:xfrm>
              <a:off x="2764978" y="682064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68" name="Group 268"/>
            <p:cNvGrpSpPr/>
            <p:nvPr/>
          </p:nvGrpSpPr>
          <p:grpSpPr>
            <a:xfrm>
              <a:off x="0" y="7090624"/>
              <a:ext cx="567581" cy="567581"/>
              <a:chOff x="0" y="0"/>
              <a:chExt cx="1913890" cy="1913890"/>
            </a:xfrm>
          </p:grpSpPr>
          <p:sp>
            <p:nvSpPr>
              <p:cNvPr id="269" name="Freeform 26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0" name="Freeform 2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>
              <a:off x="567581" y="7090624"/>
              <a:ext cx="567581" cy="567581"/>
              <a:chOff x="0" y="0"/>
              <a:chExt cx="1913890" cy="1913890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3" name="Freeform 2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>
              <a:off x="1135163" y="7090624"/>
              <a:ext cx="567581" cy="567581"/>
              <a:chOff x="0" y="0"/>
              <a:chExt cx="1913890" cy="1913890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76" name="Freeform 2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77" name="TextBox 277"/>
            <p:cNvSpPr txBox="1"/>
            <p:nvPr/>
          </p:nvSpPr>
          <p:spPr>
            <a:xfrm>
              <a:off x="214566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8" name="TextBox 278"/>
            <p:cNvSpPr txBox="1"/>
            <p:nvPr/>
          </p:nvSpPr>
          <p:spPr>
            <a:xfrm>
              <a:off x="78214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79" name="TextBox 279"/>
            <p:cNvSpPr txBox="1"/>
            <p:nvPr/>
          </p:nvSpPr>
          <p:spPr>
            <a:xfrm>
              <a:off x="134972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80" name="Group 280"/>
            <p:cNvGrpSpPr/>
            <p:nvPr/>
          </p:nvGrpSpPr>
          <p:grpSpPr>
            <a:xfrm>
              <a:off x="1702744" y="7090624"/>
              <a:ext cx="567581" cy="567581"/>
              <a:chOff x="0" y="0"/>
              <a:chExt cx="1913890" cy="1913890"/>
            </a:xfrm>
          </p:grpSpPr>
          <p:sp>
            <p:nvSpPr>
              <p:cNvPr id="281" name="Freeform 28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2" name="Freeform 2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3" name="TextBox 283"/>
            <p:cNvSpPr txBox="1"/>
            <p:nvPr/>
          </p:nvSpPr>
          <p:spPr>
            <a:xfrm>
              <a:off x="1917308" y="720720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84" name="Group 284"/>
            <p:cNvGrpSpPr/>
            <p:nvPr/>
          </p:nvGrpSpPr>
          <p:grpSpPr>
            <a:xfrm>
              <a:off x="4219331" y="7090624"/>
              <a:ext cx="548139" cy="548139"/>
              <a:chOff x="0" y="0"/>
              <a:chExt cx="1913890" cy="1913890"/>
            </a:xfrm>
          </p:grpSpPr>
          <p:sp>
            <p:nvSpPr>
              <p:cNvPr id="285" name="Freeform 28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86" name="Freeform 2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87" name="TextBox 287"/>
            <p:cNvSpPr txBox="1"/>
            <p:nvPr/>
          </p:nvSpPr>
          <p:spPr>
            <a:xfrm>
              <a:off x="4419591" y="7202228"/>
              <a:ext cx="147624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</a:t>
              </a:r>
            </a:p>
          </p:txBody>
        </p:sp>
        <p:sp>
          <p:nvSpPr>
            <p:cNvPr id="288" name="AutoShape 288"/>
            <p:cNvSpPr/>
            <p:nvPr/>
          </p:nvSpPr>
          <p:spPr>
            <a:xfrm>
              <a:off x="2764978" y="738822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289" name="Group 289"/>
            <p:cNvGrpSpPr/>
            <p:nvPr/>
          </p:nvGrpSpPr>
          <p:grpSpPr>
            <a:xfrm>
              <a:off x="0" y="7638763"/>
              <a:ext cx="567581" cy="567581"/>
              <a:chOff x="0" y="0"/>
              <a:chExt cx="1913890" cy="1913890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1" name="Freeform 29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2" name="Group 292"/>
            <p:cNvGrpSpPr/>
            <p:nvPr/>
          </p:nvGrpSpPr>
          <p:grpSpPr>
            <a:xfrm>
              <a:off x="567581" y="7638763"/>
              <a:ext cx="567581" cy="567581"/>
              <a:chOff x="0" y="0"/>
              <a:chExt cx="1913890" cy="1913890"/>
            </a:xfrm>
          </p:grpSpPr>
          <p:sp>
            <p:nvSpPr>
              <p:cNvPr id="293" name="Freeform 29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4" name="Freeform 2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95" name="Group 295"/>
            <p:cNvGrpSpPr/>
            <p:nvPr/>
          </p:nvGrpSpPr>
          <p:grpSpPr>
            <a:xfrm>
              <a:off x="1135163" y="7638763"/>
              <a:ext cx="567581" cy="567581"/>
              <a:chOff x="0" y="0"/>
              <a:chExt cx="1913890" cy="1913890"/>
            </a:xfrm>
          </p:grpSpPr>
          <p:sp>
            <p:nvSpPr>
              <p:cNvPr id="296" name="Freeform 29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7" name="Freeform 2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98" name="TextBox 298"/>
            <p:cNvSpPr txBox="1"/>
            <p:nvPr/>
          </p:nvSpPr>
          <p:spPr>
            <a:xfrm>
              <a:off x="214566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99" name="TextBox 299"/>
            <p:cNvSpPr txBox="1"/>
            <p:nvPr/>
          </p:nvSpPr>
          <p:spPr>
            <a:xfrm>
              <a:off x="78214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00" name="TextBox 300"/>
            <p:cNvSpPr txBox="1"/>
            <p:nvPr/>
          </p:nvSpPr>
          <p:spPr>
            <a:xfrm>
              <a:off x="134972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01" name="Group 301"/>
            <p:cNvGrpSpPr/>
            <p:nvPr/>
          </p:nvGrpSpPr>
          <p:grpSpPr>
            <a:xfrm>
              <a:off x="1702744" y="7638763"/>
              <a:ext cx="567581" cy="567581"/>
              <a:chOff x="0" y="0"/>
              <a:chExt cx="1913890" cy="1913890"/>
            </a:xfrm>
          </p:grpSpPr>
          <p:sp>
            <p:nvSpPr>
              <p:cNvPr id="302" name="Freeform 30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3" name="Freeform 30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4" name="TextBox 304"/>
            <p:cNvSpPr txBox="1"/>
            <p:nvPr/>
          </p:nvSpPr>
          <p:spPr>
            <a:xfrm>
              <a:off x="1917308" y="775534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05" name="Group 305"/>
            <p:cNvGrpSpPr/>
            <p:nvPr/>
          </p:nvGrpSpPr>
          <p:grpSpPr>
            <a:xfrm>
              <a:off x="4219331" y="7638763"/>
              <a:ext cx="548139" cy="548139"/>
              <a:chOff x="0" y="0"/>
              <a:chExt cx="1913890" cy="191389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07" name="Freeform 30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08" name="TextBox 308"/>
            <p:cNvSpPr txBox="1"/>
            <p:nvPr/>
          </p:nvSpPr>
          <p:spPr>
            <a:xfrm>
              <a:off x="4409921" y="7750368"/>
              <a:ext cx="16696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D</a:t>
              </a:r>
            </a:p>
          </p:txBody>
        </p:sp>
        <p:sp>
          <p:nvSpPr>
            <p:cNvPr id="309" name="AutoShape 309"/>
            <p:cNvSpPr/>
            <p:nvPr/>
          </p:nvSpPr>
          <p:spPr>
            <a:xfrm>
              <a:off x="2764978" y="793636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10" name="Group 310"/>
            <p:cNvGrpSpPr/>
            <p:nvPr/>
          </p:nvGrpSpPr>
          <p:grpSpPr>
            <a:xfrm>
              <a:off x="0" y="8206344"/>
              <a:ext cx="567581" cy="567581"/>
              <a:chOff x="0" y="0"/>
              <a:chExt cx="1913890" cy="1913890"/>
            </a:xfrm>
          </p:grpSpPr>
          <p:sp>
            <p:nvSpPr>
              <p:cNvPr id="311" name="Freeform 3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2" name="Freeform 3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3" name="Group 313"/>
            <p:cNvGrpSpPr/>
            <p:nvPr/>
          </p:nvGrpSpPr>
          <p:grpSpPr>
            <a:xfrm>
              <a:off x="567581" y="8206344"/>
              <a:ext cx="567581" cy="567581"/>
              <a:chOff x="0" y="0"/>
              <a:chExt cx="1913890" cy="1913890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5" name="Freeform 3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16" name="Group 316"/>
            <p:cNvGrpSpPr/>
            <p:nvPr/>
          </p:nvGrpSpPr>
          <p:grpSpPr>
            <a:xfrm>
              <a:off x="1135163" y="8206344"/>
              <a:ext cx="567581" cy="567581"/>
              <a:chOff x="0" y="0"/>
              <a:chExt cx="1913890" cy="1913890"/>
            </a:xfrm>
          </p:grpSpPr>
          <p:sp>
            <p:nvSpPr>
              <p:cNvPr id="317" name="Freeform 3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18" name="Freeform 3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19" name="TextBox 319"/>
            <p:cNvSpPr txBox="1"/>
            <p:nvPr/>
          </p:nvSpPr>
          <p:spPr>
            <a:xfrm>
              <a:off x="214566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20" name="TextBox 320"/>
            <p:cNvSpPr txBox="1"/>
            <p:nvPr/>
          </p:nvSpPr>
          <p:spPr>
            <a:xfrm>
              <a:off x="78214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21" name="TextBox 321"/>
            <p:cNvSpPr txBox="1"/>
            <p:nvPr/>
          </p:nvSpPr>
          <p:spPr>
            <a:xfrm>
              <a:off x="134972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22" name="Group 322"/>
            <p:cNvGrpSpPr/>
            <p:nvPr/>
          </p:nvGrpSpPr>
          <p:grpSpPr>
            <a:xfrm>
              <a:off x="1702744" y="8206344"/>
              <a:ext cx="567581" cy="567581"/>
              <a:chOff x="0" y="0"/>
              <a:chExt cx="1913890" cy="1913890"/>
            </a:xfrm>
          </p:grpSpPr>
          <p:sp>
            <p:nvSpPr>
              <p:cNvPr id="323" name="Freeform 32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4" name="Freeform 3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5" name="TextBox 325"/>
            <p:cNvSpPr txBox="1"/>
            <p:nvPr/>
          </p:nvSpPr>
          <p:spPr>
            <a:xfrm>
              <a:off x="1917308" y="832292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26" name="Group 326"/>
            <p:cNvGrpSpPr/>
            <p:nvPr/>
          </p:nvGrpSpPr>
          <p:grpSpPr>
            <a:xfrm>
              <a:off x="4219331" y="8206344"/>
              <a:ext cx="548139" cy="548139"/>
              <a:chOff x="0" y="0"/>
              <a:chExt cx="1913890" cy="1913890"/>
            </a:xfrm>
          </p:grpSpPr>
          <p:sp>
            <p:nvSpPr>
              <p:cNvPr id="327" name="Freeform 32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28" name="Freeform 32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29" name="TextBox 329"/>
            <p:cNvSpPr txBox="1"/>
            <p:nvPr/>
          </p:nvSpPr>
          <p:spPr>
            <a:xfrm>
              <a:off x="4430977" y="8317948"/>
              <a:ext cx="124848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E</a:t>
              </a:r>
            </a:p>
          </p:txBody>
        </p:sp>
        <p:sp>
          <p:nvSpPr>
            <p:cNvPr id="330" name="AutoShape 330"/>
            <p:cNvSpPr/>
            <p:nvPr/>
          </p:nvSpPr>
          <p:spPr>
            <a:xfrm>
              <a:off x="2764978" y="8503944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grpSp>
          <p:nvGrpSpPr>
            <p:cNvPr id="331" name="Group 331"/>
            <p:cNvGrpSpPr/>
            <p:nvPr/>
          </p:nvGrpSpPr>
          <p:grpSpPr>
            <a:xfrm>
              <a:off x="0" y="8754483"/>
              <a:ext cx="567581" cy="567581"/>
              <a:chOff x="0" y="0"/>
              <a:chExt cx="1913890" cy="191389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3" name="Freeform 3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4" name="Group 334"/>
            <p:cNvGrpSpPr/>
            <p:nvPr/>
          </p:nvGrpSpPr>
          <p:grpSpPr>
            <a:xfrm>
              <a:off x="567581" y="8754483"/>
              <a:ext cx="567581" cy="567581"/>
              <a:chOff x="0" y="0"/>
              <a:chExt cx="1913890" cy="1913890"/>
            </a:xfrm>
          </p:grpSpPr>
          <p:sp>
            <p:nvSpPr>
              <p:cNvPr id="335" name="Freeform 33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6" name="Freeform 3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37" name="Group 337"/>
            <p:cNvGrpSpPr/>
            <p:nvPr/>
          </p:nvGrpSpPr>
          <p:grpSpPr>
            <a:xfrm>
              <a:off x="1135163" y="8754483"/>
              <a:ext cx="567581" cy="567581"/>
              <a:chOff x="0" y="0"/>
              <a:chExt cx="1913890" cy="191389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39" name="Freeform 33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0" name="TextBox 340"/>
            <p:cNvSpPr txBox="1"/>
            <p:nvPr/>
          </p:nvSpPr>
          <p:spPr>
            <a:xfrm>
              <a:off x="214566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1" name="TextBox 341"/>
            <p:cNvSpPr txBox="1"/>
            <p:nvPr/>
          </p:nvSpPr>
          <p:spPr>
            <a:xfrm>
              <a:off x="78214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42" name="TextBox 342"/>
            <p:cNvSpPr txBox="1"/>
            <p:nvPr/>
          </p:nvSpPr>
          <p:spPr>
            <a:xfrm>
              <a:off x="134972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3" name="Group 343"/>
            <p:cNvGrpSpPr/>
            <p:nvPr/>
          </p:nvGrpSpPr>
          <p:grpSpPr>
            <a:xfrm>
              <a:off x="1702744" y="8754483"/>
              <a:ext cx="567581" cy="567581"/>
              <a:chOff x="0" y="0"/>
              <a:chExt cx="1913890" cy="191389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5" name="Freeform 3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46" name="TextBox 346"/>
            <p:cNvSpPr txBox="1"/>
            <p:nvPr/>
          </p:nvSpPr>
          <p:spPr>
            <a:xfrm>
              <a:off x="1917308" y="8871060"/>
              <a:ext cx="138452" cy="311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2"/>
                </a:lnSpc>
              </a:pPr>
              <a:r>
                <a:rPr lang="en-US" sz="93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47" name="Group 347"/>
            <p:cNvGrpSpPr/>
            <p:nvPr/>
          </p:nvGrpSpPr>
          <p:grpSpPr>
            <a:xfrm>
              <a:off x="4219331" y="8754483"/>
              <a:ext cx="548139" cy="548139"/>
              <a:chOff x="0" y="0"/>
              <a:chExt cx="1913890" cy="191389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9" name="Freeform 3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50" name="TextBox 350"/>
            <p:cNvSpPr txBox="1"/>
            <p:nvPr/>
          </p:nvSpPr>
          <p:spPr>
            <a:xfrm>
              <a:off x="4432087" y="8866086"/>
              <a:ext cx="122630" cy="30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58"/>
                </a:lnSpc>
              </a:pPr>
              <a:r>
                <a:rPr lang="en-US" sz="89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F</a:t>
              </a:r>
            </a:p>
          </p:txBody>
        </p:sp>
        <p:sp>
          <p:nvSpPr>
            <p:cNvPr id="351" name="AutoShape 351"/>
            <p:cNvSpPr/>
            <p:nvPr/>
          </p:nvSpPr>
          <p:spPr>
            <a:xfrm>
              <a:off x="2764978" y="9052083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2" name="AutoShape 352"/>
            <p:cNvSpPr/>
            <p:nvPr/>
          </p:nvSpPr>
          <p:spPr>
            <a:xfrm>
              <a:off x="2738728" y="5132519"/>
              <a:ext cx="959700" cy="3136"/>
            </a:xfrm>
            <a:prstGeom prst="line">
              <a:avLst/>
            </a:prstGeom>
            <a:ln w="25400" cap="flat">
              <a:solidFill>
                <a:srgbClr val="642EC7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6167888" y="2757460"/>
            <a:ext cx="2269066" cy="1109927"/>
            <a:chOff x="0" y="0"/>
            <a:chExt cx="4538130" cy="2219853"/>
          </a:xfrm>
        </p:grpSpPr>
        <p:grpSp>
          <p:nvGrpSpPr>
            <p:cNvPr id="354" name="Group 354"/>
            <p:cNvGrpSpPr/>
            <p:nvPr/>
          </p:nvGrpSpPr>
          <p:grpSpPr>
            <a:xfrm>
              <a:off x="2318277" y="0"/>
              <a:ext cx="2219853" cy="2219853"/>
              <a:chOff x="0" y="0"/>
              <a:chExt cx="1913890" cy="1913890"/>
            </a:xfrm>
          </p:grpSpPr>
          <p:sp>
            <p:nvSpPr>
              <p:cNvPr id="355" name="Freeform 3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56" name="Freeform 3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57" name="TextBox 357"/>
            <p:cNvSpPr txBox="1"/>
            <p:nvPr/>
          </p:nvSpPr>
          <p:spPr>
            <a:xfrm>
              <a:off x="3158301" y="462928"/>
              <a:ext cx="539802" cy="122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4"/>
                </a:lnSpc>
              </a:pPr>
              <a:r>
                <a:rPr lang="en-US" sz="363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3</a:t>
              </a:r>
            </a:p>
          </p:txBody>
        </p:sp>
        <p:grpSp>
          <p:nvGrpSpPr>
            <p:cNvPr id="358" name="Group 358"/>
            <p:cNvGrpSpPr/>
            <p:nvPr/>
          </p:nvGrpSpPr>
          <p:grpSpPr>
            <a:xfrm>
              <a:off x="0" y="0"/>
              <a:ext cx="2219853" cy="2219853"/>
              <a:chOff x="0" y="0"/>
              <a:chExt cx="1913890" cy="1913890"/>
            </a:xfrm>
          </p:grpSpPr>
          <p:sp>
            <p:nvSpPr>
              <p:cNvPr id="359" name="Freeform 3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3F404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60" name="Freeform 3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642EC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61" name="TextBox 361"/>
            <p:cNvSpPr txBox="1"/>
            <p:nvPr/>
          </p:nvSpPr>
          <p:spPr>
            <a:xfrm>
              <a:off x="840026" y="462928"/>
              <a:ext cx="539802" cy="122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94"/>
                </a:lnSpc>
              </a:pPr>
              <a:r>
                <a:rPr lang="en-US" sz="3638">
                  <a:solidFill>
                    <a:srgbClr val="FAFAFA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C</a:t>
              </a:r>
            </a:p>
          </p:txBody>
        </p:sp>
      </p:grpSp>
      <p:grpSp>
        <p:nvGrpSpPr>
          <p:cNvPr id="362" name="Group 362"/>
          <p:cNvGrpSpPr/>
          <p:nvPr/>
        </p:nvGrpSpPr>
        <p:grpSpPr>
          <a:xfrm>
            <a:off x="4177841" y="4945765"/>
            <a:ext cx="6290797" cy="786349"/>
            <a:chOff x="0" y="0"/>
            <a:chExt cx="12581593" cy="1572699"/>
          </a:xfrm>
        </p:grpSpPr>
        <p:grpSp>
          <p:nvGrpSpPr>
            <p:cNvPr id="363" name="Group 363"/>
            <p:cNvGrpSpPr/>
            <p:nvPr/>
          </p:nvGrpSpPr>
          <p:grpSpPr>
            <a:xfrm>
              <a:off x="7863496" y="0"/>
              <a:ext cx="1572699" cy="1572699"/>
              <a:chOff x="0" y="0"/>
              <a:chExt cx="1913890" cy="191389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65" name="Freeform 3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66" name="Group 366"/>
            <p:cNvGrpSpPr/>
            <p:nvPr/>
          </p:nvGrpSpPr>
          <p:grpSpPr>
            <a:xfrm>
              <a:off x="9436195" y="0"/>
              <a:ext cx="1572699" cy="1572699"/>
              <a:chOff x="0" y="0"/>
              <a:chExt cx="1913890" cy="1913890"/>
            </a:xfrm>
          </p:grpSpPr>
          <p:sp>
            <p:nvSpPr>
              <p:cNvPr id="367" name="Freeform 36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68" name="Freeform 36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69" name="Group 369"/>
            <p:cNvGrpSpPr/>
            <p:nvPr/>
          </p:nvGrpSpPr>
          <p:grpSpPr>
            <a:xfrm>
              <a:off x="11008894" y="0"/>
              <a:ext cx="1572699" cy="1572699"/>
              <a:chOff x="0" y="0"/>
              <a:chExt cx="1913890" cy="191389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71" name="Freeform 3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72" name="TextBox 372"/>
            <p:cNvSpPr txBox="1"/>
            <p:nvPr/>
          </p:nvSpPr>
          <p:spPr>
            <a:xfrm>
              <a:off x="8458029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373" name="TextBox 373"/>
            <p:cNvSpPr txBox="1"/>
            <p:nvPr/>
          </p:nvSpPr>
          <p:spPr>
            <a:xfrm>
              <a:off x="10030729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74" name="TextBox 374"/>
            <p:cNvSpPr txBox="1"/>
            <p:nvPr/>
          </p:nvSpPr>
          <p:spPr>
            <a:xfrm>
              <a:off x="11603427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375" name="Group 375"/>
            <p:cNvGrpSpPr/>
            <p:nvPr/>
          </p:nvGrpSpPr>
          <p:grpSpPr>
            <a:xfrm>
              <a:off x="6290797" y="0"/>
              <a:ext cx="1572699" cy="1572699"/>
              <a:chOff x="0" y="0"/>
              <a:chExt cx="1913890" cy="191389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77" name="Freeform 37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78" name="TextBox 378"/>
            <p:cNvSpPr txBox="1"/>
            <p:nvPr/>
          </p:nvSpPr>
          <p:spPr>
            <a:xfrm>
              <a:off x="6885329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79" name="Group 379"/>
            <p:cNvGrpSpPr/>
            <p:nvPr/>
          </p:nvGrpSpPr>
          <p:grpSpPr>
            <a:xfrm>
              <a:off x="1572699" y="0"/>
              <a:ext cx="1572699" cy="1572699"/>
              <a:chOff x="0" y="0"/>
              <a:chExt cx="1913890" cy="191389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81" name="Freeform 38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82" name="Group 382"/>
            <p:cNvGrpSpPr/>
            <p:nvPr/>
          </p:nvGrpSpPr>
          <p:grpSpPr>
            <a:xfrm>
              <a:off x="3145398" y="0"/>
              <a:ext cx="1572699" cy="1572699"/>
              <a:chOff x="0" y="0"/>
              <a:chExt cx="1913890" cy="1913890"/>
            </a:xfrm>
          </p:grpSpPr>
          <p:sp>
            <p:nvSpPr>
              <p:cNvPr id="383" name="Freeform 38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84" name="Freeform 38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85" name="Group 385"/>
            <p:cNvGrpSpPr/>
            <p:nvPr/>
          </p:nvGrpSpPr>
          <p:grpSpPr>
            <a:xfrm>
              <a:off x="4718097" y="0"/>
              <a:ext cx="1572699" cy="1572699"/>
              <a:chOff x="0" y="0"/>
              <a:chExt cx="1913890" cy="1913890"/>
            </a:xfrm>
          </p:grpSpPr>
          <p:sp>
            <p:nvSpPr>
              <p:cNvPr id="386" name="Freeform 3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87" name="Freeform 3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88" name="TextBox 388"/>
            <p:cNvSpPr txBox="1"/>
            <p:nvPr/>
          </p:nvSpPr>
          <p:spPr>
            <a:xfrm>
              <a:off x="2167236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389" name="TextBox 389"/>
            <p:cNvSpPr txBox="1"/>
            <p:nvPr/>
          </p:nvSpPr>
          <p:spPr>
            <a:xfrm>
              <a:off x="3739932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390" name="TextBox 390"/>
            <p:cNvSpPr txBox="1"/>
            <p:nvPr/>
          </p:nvSpPr>
          <p:spPr>
            <a:xfrm>
              <a:off x="5312632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391" name="Group 391"/>
            <p:cNvGrpSpPr/>
            <p:nvPr/>
          </p:nvGrpSpPr>
          <p:grpSpPr>
            <a:xfrm>
              <a:off x="0" y="0"/>
              <a:ext cx="1572699" cy="1572699"/>
              <a:chOff x="0" y="0"/>
              <a:chExt cx="1913890" cy="1913890"/>
            </a:xfrm>
          </p:grpSpPr>
          <p:sp>
            <p:nvSpPr>
              <p:cNvPr id="392" name="Freeform 39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93" name="Freeform 39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394" name="TextBox 394"/>
            <p:cNvSpPr txBox="1"/>
            <p:nvPr/>
          </p:nvSpPr>
          <p:spPr>
            <a:xfrm>
              <a:off x="594536" y="326000"/>
              <a:ext cx="383632" cy="863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9"/>
                </a:lnSpc>
              </a:pPr>
              <a:r>
                <a:rPr lang="en-US" sz="2578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</p:grpSp>
      <p:sp>
        <p:nvSpPr>
          <p:cNvPr id="395" name="TextBox 395"/>
          <p:cNvSpPr txBox="1"/>
          <p:nvPr/>
        </p:nvSpPr>
        <p:spPr>
          <a:xfrm>
            <a:off x="5845959" y="4533677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hexadecimal to denary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20734" y="850346"/>
            <a:ext cx="4969570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Multiply the digit value by the place value.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463441" y="2883764"/>
            <a:ext cx="1657293" cy="1657293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120734" y="2883764"/>
            <a:ext cx="1657293" cy="1657293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778027" y="2883764"/>
            <a:ext cx="1657293" cy="1657293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543157" y="2305731"/>
            <a:ext cx="127029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61885" y="2305731"/>
            <a:ext cx="378933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27484" y="2305731"/>
            <a:ext cx="729207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256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89956" y="319964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98870" y="3199646"/>
            <a:ext cx="501021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417340" y="3199646"/>
            <a:ext cx="378663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806150" y="2883764"/>
            <a:ext cx="1657293" cy="1657293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134492" y="2305731"/>
            <a:ext cx="1000605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4096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32663" y="319964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659631" y="3998416"/>
            <a:ext cx="625178" cy="42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8" i="1">
                <a:solidFill>
                  <a:srgbClr val="642EC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= 10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292930" y="3998416"/>
            <a:ext cx="625178" cy="42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8" i="1">
                <a:solidFill>
                  <a:srgbClr val="642EC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= 15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hexadecimal to denary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20734" y="850346"/>
            <a:ext cx="4969570" cy="450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Multiply the digit value by the place value.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463441" y="2883764"/>
            <a:ext cx="1657293" cy="1657293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120734" y="2883764"/>
            <a:ext cx="1657293" cy="1657293"/>
            <a:chOff x="0" y="0"/>
            <a:chExt cx="1913890" cy="1913890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778027" y="2883764"/>
            <a:ext cx="1657293" cy="1657293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543157" y="2305731"/>
            <a:ext cx="127029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61885" y="2305731"/>
            <a:ext cx="378933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27484" y="2305731"/>
            <a:ext cx="729207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256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89956" y="319964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98870" y="3199646"/>
            <a:ext cx="501021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417340" y="3199646"/>
            <a:ext cx="378663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2806150" y="2883764"/>
            <a:ext cx="1657293" cy="1657293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134492" y="2305731"/>
            <a:ext cx="1000605" cy="53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4096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32663" y="3199646"/>
            <a:ext cx="404266" cy="9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6"/>
              </a:lnSpc>
            </a:pPr>
            <a:r>
              <a:rPr lang="en-US" sz="5432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040429" y="5140221"/>
            <a:ext cx="8254917" cy="109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4"/>
              </a:lnSpc>
            </a:pPr>
            <a:r>
              <a:rPr lang="en-US" sz="3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(15x1) + (10x16) + (2x256) + (1x4096)</a:t>
            </a:r>
          </a:p>
          <a:p>
            <a:pPr algn="ctr">
              <a:lnSpc>
                <a:spcPts val="4364"/>
              </a:lnSpc>
            </a:pPr>
            <a:r>
              <a:rPr lang="en-US" sz="3117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=4783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659631" y="3998416"/>
            <a:ext cx="625178" cy="42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8" i="1">
                <a:solidFill>
                  <a:srgbClr val="642EC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= 10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292930" y="3998416"/>
            <a:ext cx="625178" cy="42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8" i="1">
                <a:solidFill>
                  <a:srgbClr val="642EC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= 15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7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dividing the denary number by 16. Obtain the remainder. Construct the answer.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denary to hexadecimal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4364" y="2331132"/>
            <a:ext cx="9943667" cy="4350278"/>
            <a:chOff x="0" y="0"/>
            <a:chExt cx="812800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355594"/>
            </a:xfrm>
            <a:custGeom>
              <a:avLst/>
              <a:gdLst/>
              <a:ahLst/>
              <a:cxnLst/>
              <a:rect l="l" t="t" r="r" b="b"/>
              <a:pathLst>
                <a:path w="812800" h="355594">
                  <a:moveTo>
                    <a:pt x="127168" y="0"/>
                  </a:moveTo>
                  <a:lnTo>
                    <a:pt x="685632" y="0"/>
                  </a:lnTo>
                  <a:cubicBezTo>
                    <a:pt x="719359" y="0"/>
                    <a:pt x="751705" y="13398"/>
                    <a:pt x="775553" y="37247"/>
                  </a:cubicBezTo>
                  <a:cubicBezTo>
                    <a:pt x="799402" y="61095"/>
                    <a:pt x="812800" y="93441"/>
                    <a:pt x="812800" y="127168"/>
                  </a:cubicBezTo>
                  <a:lnTo>
                    <a:pt x="812800" y="228426"/>
                  </a:lnTo>
                  <a:cubicBezTo>
                    <a:pt x="812800" y="262153"/>
                    <a:pt x="799402" y="294499"/>
                    <a:pt x="775553" y="318347"/>
                  </a:cubicBezTo>
                  <a:cubicBezTo>
                    <a:pt x="751705" y="342196"/>
                    <a:pt x="719359" y="355594"/>
                    <a:pt x="685632" y="355594"/>
                  </a:cubicBezTo>
                  <a:lnTo>
                    <a:pt x="127168" y="355594"/>
                  </a:lnTo>
                  <a:cubicBezTo>
                    <a:pt x="93441" y="355594"/>
                    <a:pt x="61095" y="342196"/>
                    <a:pt x="37247" y="318347"/>
                  </a:cubicBezTo>
                  <a:cubicBezTo>
                    <a:pt x="13398" y="294499"/>
                    <a:pt x="0" y="262153"/>
                    <a:pt x="0" y="228426"/>
                  </a:cubicBezTo>
                  <a:lnTo>
                    <a:pt x="0" y="127168"/>
                  </a:lnTo>
                  <a:cubicBezTo>
                    <a:pt x="0" y="93441"/>
                    <a:pt x="13398" y="61095"/>
                    <a:pt x="37247" y="37247"/>
                  </a:cubicBezTo>
                  <a:cubicBezTo>
                    <a:pt x="61095" y="13398"/>
                    <a:pt x="93441" y="0"/>
                    <a:pt x="1271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608916" y="2472725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=3179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722424" y="2982049"/>
            <a:ext cx="1445701" cy="598237"/>
            <a:chOff x="0" y="0"/>
            <a:chExt cx="1564688" cy="6474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68124" y="2982049"/>
            <a:ext cx="1445701" cy="598237"/>
            <a:chOff x="0" y="0"/>
            <a:chExt cx="1564688" cy="6474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737646" y="2982049"/>
            <a:ext cx="984778" cy="598237"/>
            <a:chOff x="0" y="0"/>
            <a:chExt cx="1065829" cy="6474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613824" y="2982049"/>
            <a:ext cx="984778" cy="598237"/>
            <a:chOff x="0" y="0"/>
            <a:chExt cx="1065829" cy="6474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722424" y="3580284"/>
            <a:ext cx="1445701" cy="598237"/>
            <a:chOff x="0" y="0"/>
            <a:chExt cx="1564688" cy="6474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168124" y="3580284"/>
            <a:ext cx="1445701" cy="598237"/>
            <a:chOff x="0" y="0"/>
            <a:chExt cx="1564688" cy="6474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737646" y="3580284"/>
            <a:ext cx="984778" cy="598237"/>
            <a:chOff x="0" y="0"/>
            <a:chExt cx="1065829" cy="64747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613824" y="3580284"/>
            <a:ext cx="984778" cy="598237"/>
            <a:chOff x="0" y="0"/>
            <a:chExt cx="1065829" cy="6474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722424" y="4178521"/>
            <a:ext cx="1445701" cy="598237"/>
            <a:chOff x="0" y="0"/>
            <a:chExt cx="1564688" cy="64747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168124" y="4178521"/>
            <a:ext cx="1445701" cy="598237"/>
            <a:chOff x="0" y="0"/>
            <a:chExt cx="1564688" cy="6474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737646" y="4178521"/>
            <a:ext cx="984778" cy="598237"/>
            <a:chOff x="0" y="0"/>
            <a:chExt cx="1065829" cy="64747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613824" y="4178521"/>
            <a:ext cx="984778" cy="598237"/>
            <a:chOff x="0" y="0"/>
            <a:chExt cx="1065829" cy="64747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722424" y="4740566"/>
            <a:ext cx="1445701" cy="598237"/>
            <a:chOff x="0" y="0"/>
            <a:chExt cx="1564688" cy="64747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168124" y="4740566"/>
            <a:ext cx="1445701" cy="598237"/>
            <a:chOff x="0" y="0"/>
            <a:chExt cx="1564688" cy="64747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737646" y="4740566"/>
            <a:ext cx="984778" cy="598237"/>
            <a:chOff x="0" y="0"/>
            <a:chExt cx="1065829" cy="64747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13824" y="4740566"/>
            <a:ext cx="984778" cy="598237"/>
            <a:chOff x="0" y="0"/>
            <a:chExt cx="1065829" cy="64747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892591" y="2912200"/>
            <a:ext cx="1105367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3179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953695" y="3526580"/>
            <a:ext cx="552683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16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946757" y="3526580"/>
            <a:ext cx="828917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198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289440" y="3727178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774233" y="3526580"/>
            <a:ext cx="552685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11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289440" y="4307456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289440" y="4857261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grpSp>
        <p:nvGrpSpPr>
          <p:cNvPr id="53" name="Group 53"/>
          <p:cNvGrpSpPr/>
          <p:nvPr/>
        </p:nvGrpSpPr>
        <p:grpSpPr>
          <a:xfrm rot="-5400000">
            <a:off x="7334591" y="3957771"/>
            <a:ext cx="2309535" cy="409213"/>
            <a:chOff x="0" y="0"/>
            <a:chExt cx="2867080" cy="508000"/>
          </a:xfrm>
        </p:grpSpPr>
        <p:sp>
          <p:nvSpPr>
            <p:cNvPr id="54" name="Freeform 54"/>
            <p:cNvSpPr/>
            <p:nvPr/>
          </p:nvSpPr>
          <p:spPr>
            <a:xfrm>
              <a:off x="0" y="215900"/>
              <a:ext cx="2571170" cy="76200"/>
            </a:xfrm>
            <a:custGeom>
              <a:avLst/>
              <a:gdLst/>
              <a:ahLst/>
              <a:cxnLst/>
              <a:rect l="l" t="t" r="r" b="b"/>
              <a:pathLst>
                <a:path w="2571170" h="76200">
                  <a:moveTo>
                    <a:pt x="0" y="0"/>
                  </a:moveTo>
                  <a:lnTo>
                    <a:pt x="2571170" y="0"/>
                  </a:lnTo>
                  <a:lnTo>
                    <a:pt x="25711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24924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8489358" y="3693247"/>
            <a:ext cx="2568674" cy="57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645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Read the remainder </a:t>
            </a:r>
          </a:p>
          <a:p>
            <a:pPr algn="ctr">
              <a:lnSpc>
                <a:spcPts val="2303"/>
              </a:lnSpc>
            </a:pPr>
            <a:r>
              <a:rPr lang="en-US" sz="1645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from bottom to top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598601" y="3584648"/>
            <a:ext cx="518815" cy="42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8" i="1">
                <a:solidFill>
                  <a:srgbClr val="642EC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= B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7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dividing the denary number by 16. Obtain the remainder. Construct the answer.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denary to hexadecimal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4364" y="2331132"/>
            <a:ext cx="9943667" cy="4350278"/>
            <a:chOff x="0" y="0"/>
            <a:chExt cx="812800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355594"/>
            </a:xfrm>
            <a:custGeom>
              <a:avLst/>
              <a:gdLst/>
              <a:ahLst/>
              <a:cxnLst/>
              <a:rect l="l" t="t" r="r" b="b"/>
              <a:pathLst>
                <a:path w="812800" h="355594">
                  <a:moveTo>
                    <a:pt x="127168" y="0"/>
                  </a:moveTo>
                  <a:lnTo>
                    <a:pt x="685632" y="0"/>
                  </a:lnTo>
                  <a:cubicBezTo>
                    <a:pt x="719359" y="0"/>
                    <a:pt x="751705" y="13398"/>
                    <a:pt x="775553" y="37247"/>
                  </a:cubicBezTo>
                  <a:cubicBezTo>
                    <a:pt x="799402" y="61095"/>
                    <a:pt x="812800" y="93441"/>
                    <a:pt x="812800" y="127168"/>
                  </a:cubicBezTo>
                  <a:lnTo>
                    <a:pt x="812800" y="228426"/>
                  </a:lnTo>
                  <a:cubicBezTo>
                    <a:pt x="812800" y="262153"/>
                    <a:pt x="799402" y="294499"/>
                    <a:pt x="775553" y="318347"/>
                  </a:cubicBezTo>
                  <a:cubicBezTo>
                    <a:pt x="751705" y="342196"/>
                    <a:pt x="719359" y="355594"/>
                    <a:pt x="685632" y="355594"/>
                  </a:cubicBezTo>
                  <a:lnTo>
                    <a:pt x="127168" y="355594"/>
                  </a:lnTo>
                  <a:cubicBezTo>
                    <a:pt x="93441" y="355594"/>
                    <a:pt x="61095" y="342196"/>
                    <a:pt x="37247" y="318347"/>
                  </a:cubicBezTo>
                  <a:cubicBezTo>
                    <a:pt x="13398" y="294499"/>
                    <a:pt x="0" y="262153"/>
                    <a:pt x="0" y="228426"/>
                  </a:cubicBezTo>
                  <a:lnTo>
                    <a:pt x="0" y="127168"/>
                  </a:lnTo>
                  <a:cubicBezTo>
                    <a:pt x="0" y="93441"/>
                    <a:pt x="13398" y="61095"/>
                    <a:pt x="37247" y="37247"/>
                  </a:cubicBezTo>
                  <a:cubicBezTo>
                    <a:pt x="61095" y="13398"/>
                    <a:pt x="93441" y="0"/>
                    <a:pt x="1271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608916" y="2472725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=3179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3722424" y="2982049"/>
            <a:ext cx="1445701" cy="598237"/>
            <a:chOff x="0" y="0"/>
            <a:chExt cx="1564688" cy="6474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68124" y="2982049"/>
            <a:ext cx="1445701" cy="598237"/>
            <a:chOff x="0" y="0"/>
            <a:chExt cx="1564688" cy="6474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737646" y="2982049"/>
            <a:ext cx="984778" cy="598237"/>
            <a:chOff x="0" y="0"/>
            <a:chExt cx="1065829" cy="6474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613824" y="2982049"/>
            <a:ext cx="984778" cy="598237"/>
            <a:chOff x="0" y="0"/>
            <a:chExt cx="1065829" cy="6474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722424" y="3580284"/>
            <a:ext cx="1445701" cy="598237"/>
            <a:chOff x="0" y="0"/>
            <a:chExt cx="1564688" cy="6474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168124" y="3580284"/>
            <a:ext cx="1445701" cy="598237"/>
            <a:chOff x="0" y="0"/>
            <a:chExt cx="1564688" cy="6474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737646" y="3580284"/>
            <a:ext cx="984778" cy="598237"/>
            <a:chOff x="0" y="0"/>
            <a:chExt cx="1065829" cy="64747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613824" y="3580284"/>
            <a:ext cx="984778" cy="598237"/>
            <a:chOff x="0" y="0"/>
            <a:chExt cx="1065829" cy="6474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722424" y="4178521"/>
            <a:ext cx="1445701" cy="598237"/>
            <a:chOff x="0" y="0"/>
            <a:chExt cx="1564688" cy="64747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168124" y="4178521"/>
            <a:ext cx="1445701" cy="598237"/>
            <a:chOff x="0" y="0"/>
            <a:chExt cx="1564688" cy="6474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737646" y="4178521"/>
            <a:ext cx="984778" cy="598237"/>
            <a:chOff x="0" y="0"/>
            <a:chExt cx="1065829" cy="64747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613824" y="4178521"/>
            <a:ext cx="984778" cy="598237"/>
            <a:chOff x="0" y="0"/>
            <a:chExt cx="1065829" cy="64747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953695" y="4108672"/>
            <a:ext cx="552683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68042" y="4124817"/>
            <a:ext cx="276342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6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3722424" y="4740566"/>
            <a:ext cx="1445701" cy="598237"/>
            <a:chOff x="0" y="0"/>
            <a:chExt cx="1564688" cy="647474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168124" y="4740566"/>
            <a:ext cx="1445701" cy="598237"/>
            <a:chOff x="0" y="0"/>
            <a:chExt cx="1564688" cy="64747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2737646" y="4740566"/>
            <a:ext cx="984778" cy="598237"/>
            <a:chOff x="0" y="0"/>
            <a:chExt cx="1065829" cy="64747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613824" y="4740566"/>
            <a:ext cx="984778" cy="598237"/>
            <a:chOff x="0" y="0"/>
            <a:chExt cx="1065829" cy="64747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3892591" y="2912200"/>
            <a:ext cx="1105367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3179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953695" y="3526580"/>
            <a:ext cx="552683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16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946757" y="3526580"/>
            <a:ext cx="828917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198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289440" y="3727178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774233" y="3526580"/>
            <a:ext cx="552685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11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084875" y="4092528"/>
            <a:ext cx="552685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289440" y="4307456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289440" y="4857261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grpSp>
        <p:nvGrpSpPr>
          <p:cNvPr id="56" name="Group 56"/>
          <p:cNvGrpSpPr/>
          <p:nvPr/>
        </p:nvGrpSpPr>
        <p:grpSpPr>
          <a:xfrm rot="-5400000">
            <a:off x="7334591" y="3957771"/>
            <a:ext cx="2309535" cy="409213"/>
            <a:chOff x="0" y="0"/>
            <a:chExt cx="2867080" cy="508000"/>
          </a:xfrm>
        </p:grpSpPr>
        <p:sp>
          <p:nvSpPr>
            <p:cNvPr id="57" name="Freeform 57"/>
            <p:cNvSpPr/>
            <p:nvPr/>
          </p:nvSpPr>
          <p:spPr>
            <a:xfrm>
              <a:off x="0" y="215900"/>
              <a:ext cx="2571170" cy="76200"/>
            </a:xfrm>
            <a:custGeom>
              <a:avLst/>
              <a:gdLst/>
              <a:ahLst/>
              <a:cxnLst/>
              <a:rect l="l" t="t" r="r" b="b"/>
              <a:pathLst>
                <a:path w="2571170" h="76200">
                  <a:moveTo>
                    <a:pt x="0" y="0"/>
                  </a:moveTo>
                  <a:lnTo>
                    <a:pt x="2571170" y="0"/>
                  </a:lnTo>
                  <a:lnTo>
                    <a:pt x="25711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24924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8489358" y="3693247"/>
            <a:ext cx="2568674" cy="57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645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Read the remainder </a:t>
            </a:r>
          </a:p>
          <a:p>
            <a:pPr algn="ctr">
              <a:lnSpc>
                <a:spcPts val="2303"/>
              </a:lnSpc>
            </a:pPr>
            <a:r>
              <a:rPr lang="en-US" sz="1645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from bottom to top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7598601" y="3584648"/>
            <a:ext cx="518815" cy="42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8" i="1">
                <a:solidFill>
                  <a:srgbClr val="642EC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= B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359573" y="1910181"/>
            <a:ext cx="4828216" cy="113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>
            <a:off x="5187843" y="1910181"/>
            <a:ext cx="330182" cy="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6167889" y="903707"/>
            <a:ext cx="5812691" cy="96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Keep dividing the denary number by 16. Obtain the remainder. Construct the answer.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384" y="926544"/>
            <a:ext cx="4764525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Converting from denary to hexadecimal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4364" y="2331132"/>
            <a:ext cx="9943667" cy="4350278"/>
            <a:chOff x="0" y="0"/>
            <a:chExt cx="812800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355594"/>
            </a:xfrm>
            <a:custGeom>
              <a:avLst/>
              <a:gdLst/>
              <a:ahLst/>
              <a:cxnLst/>
              <a:rect l="l" t="t" r="r" b="b"/>
              <a:pathLst>
                <a:path w="812800" h="355594">
                  <a:moveTo>
                    <a:pt x="127168" y="0"/>
                  </a:moveTo>
                  <a:lnTo>
                    <a:pt x="685632" y="0"/>
                  </a:lnTo>
                  <a:cubicBezTo>
                    <a:pt x="719359" y="0"/>
                    <a:pt x="751705" y="13398"/>
                    <a:pt x="775553" y="37247"/>
                  </a:cubicBezTo>
                  <a:cubicBezTo>
                    <a:pt x="799402" y="61095"/>
                    <a:pt x="812800" y="93441"/>
                    <a:pt x="812800" y="127168"/>
                  </a:cubicBezTo>
                  <a:lnTo>
                    <a:pt x="812800" y="228426"/>
                  </a:lnTo>
                  <a:cubicBezTo>
                    <a:pt x="812800" y="262153"/>
                    <a:pt x="799402" y="294499"/>
                    <a:pt x="775553" y="318347"/>
                  </a:cubicBezTo>
                  <a:cubicBezTo>
                    <a:pt x="751705" y="342196"/>
                    <a:pt x="719359" y="355594"/>
                    <a:pt x="685632" y="355594"/>
                  </a:cubicBezTo>
                  <a:lnTo>
                    <a:pt x="127168" y="355594"/>
                  </a:lnTo>
                  <a:cubicBezTo>
                    <a:pt x="93441" y="355594"/>
                    <a:pt x="61095" y="342196"/>
                    <a:pt x="37247" y="318347"/>
                  </a:cubicBezTo>
                  <a:cubicBezTo>
                    <a:pt x="13398" y="294499"/>
                    <a:pt x="0" y="262153"/>
                    <a:pt x="0" y="228426"/>
                  </a:cubicBezTo>
                  <a:lnTo>
                    <a:pt x="0" y="127168"/>
                  </a:lnTo>
                  <a:cubicBezTo>
                    <a:pt x="0" y="93441"/>
                    <a:pt x="13398" y="61095"/>
                    <a:pt x="37247" y="37247"/>
                  </a:cubicBezTo>
                  <a:cubicBezTo>
                    <a:pt x="61095" y="13398"/>
                    <a:pt x="93441" y="0"/>
                    <a:pt x="1271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618719" y="5892918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Hexadecimal = C6B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08916" y="2472725"/>
            <a:ext cx="2954563" cy="34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=3179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722424" y="2982049"/>
            <a:ext cx="1445701" cy="598237"/>
            <a:chOff x="0" y="0"/>
            <a:chExt cx="1564688" cy="6474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168124" y="2982049"/>
            <a:ext cx="1445701" cy="598237"/>
            <a:chOff x="0" y="0"/>
            <a:chExt cx="1564688" cy="64747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737646" y="2982049"/>
            <a:ext cx="984778" cy="598237"/>
            <a:chOff x="0" y="0"/>
            <a:chExt cx="1065829" cy="6474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613824" y="2982049"/>
            <a:ext cx="984778" cy="598237"/>
            <a:chOff x="0" y="0"/>
            <a:chExt cx="1065829" cy="64747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722424" y="3580284"/>
            <a:ext cx="1445701" cy="598237"/>
            <a:chOff x="0" y="0"/>
            <a:chExt cx="1564688" cy="6474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168124" y="3580284"/>
            <a:ext cx="1445701" cy="598237"/>
            <a:chOff x="0" y="0"/>
            <a:chExt cx="1564688" cy="6474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737646" y="3580284"/>
            <a:ext cx="984778" cy="598237"/>
            <a:chOff x="0" y="0"/>
            <a:chExt cx="1065829" cy="6474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613824" y="3580284"/>
            <a:ext cx="984778" cy="598237"/>
            <a:chOff x="0" y="0"/>
            <a:chExt cx="1065829" cy="64747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722424" y="4178521"/>
            <a:ext cx="1445701" cy="598237"/>
            <a:chOff x="0" y="0"/>
            <a:chExt cx="1564688" cy="64747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168124" y="4178521"/>
            <a:ext cx="1445701" cy="598237"/>
            <a:chOff x="0" y="0"/>
            <a:chExt cx="1564688" cy="64747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737646" y="4178521"/>
            <a:ext cx="984778" cy="598237"/>
            <a:chOff x="0" y="0"/>
            <a:chExt cx="1065829" cy="64747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613824" y="4178521"/>
            <a:ext cx="984778" cy="598237"/>
            <a:chOff x="0" y="0"/>
            <a:chExt cx="1065829" cy="64747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2953695" y="4108672"/>
            <a:ext cx="552683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16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968042" y="4124817"/>
            <a:ext cx="276342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6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3722424" y="4740566"/>
            <a:ext cx="1445701" cy="598237"/>
            <a:chOff x="0" y="0"/>
            <a:chExt cx="1564688" cy="64747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168124" y="4740566"/>
            <a:ext cx="1445701" cy="598237"/>
            <a:chOff x="0" y="0"/>
            <a:chExt cx="1564688" cy="64747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564689" cy="647474"/>
            </a:xfrm>
            <a:custGeom>
              <a:avLst/>
              <a:gdLst/>
              <a:ahLst/>
              <a:cxnLst/>
              <a:rect l="l" t="t" r="r" b="b"/>
              <a:pathLst>
                <a:path w="1564689" h="647474">
                  <a:moveTo>
                    <a:pt x="0" y="0"/>
                  </a:moveTo>
                  <a:lnTo>
                    <a:pt x="0" y="647474"/>
                  </a:lnTo>
                  <a:lnTo>
                    <a:pt x="1564689" y="647474"/>
                  </a:lnTo>
                  <a:lnTo>
                    <a:pt x="1564689" y="0"/>
                  </a:lnTo>
                  <a:lnTo>
                    <a:pt x="0" y="0"/>
                  </a:lnTo>
                  <a:close/>
                  <a:moveTo>
                    <a:pt x="1503728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503728" y="59690"/>
                  </a:lnTo>
                  <a:lnTo>
                    <a:pt x="1503728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737646" y="4740566"/>
            <a:ext cx="984778" cy="598237"/>
            <a:chOff x="0" y="0"/>
            <a:chExt cx="1065829" cy="64747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13824" y="4740566"/>
            <a:ext cx="984778" cy="598237"/>
            <a:chOff x="0" y="0"/>
            <a:chExt cx="1065829" cy="64747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65829" cy="647474"/>
            </a:xfrm>
            <a:custGeom>
              <a:avLst/>
              <a:gdLst/>
              <a:ahLst/>
              <a:cxnLst/>
              <a:rect l="l" t="t" r="r" b="b"/>
              <a:pathLst>
                <a:path w="1065829" h="647474">
                  <a:moveTo>
                    <a:pt x="0" y="0"/>
                  </a:moveTo>
                  <a:lnTo>
                    <a:pt x="0" y="647474"/>
                  </a:lnTo>
                  <a:lnTo>
                    <a:pt x="1065829" y="647474"/>
                  </a:lnTo>
                  <a:lnTo>
                    <a:pt x="1065829" y="0"/>
                  </a:lnTo>
                  <a:lnTo>
                    <a:pt x="0" y="0"/>
                  </a:lnTo>
                  <a:close/>
                  <a:moveTo>
                    <a:pt x="1004869" y="586514"/>
                  </a:moveTo>
                  <a:lnTo>
                    <a:pt x="59690" y="586514"/>
                  </a:lnTo>
                  <a:lnTo>
                    <a:pt x="59690" y="59690"/>
                  </a:lnTo>
                  <a:lnTo>
                    <a:pt x="1004869" y="59690"/>
                  </a:lnTo>
                  <a:lnTo>
                    <a:pt x="1004869" y="586514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3892591" y="2912200"/>
            <a:ext cx="1105367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3179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953695" y="3526580"/>
            <a:ext cx="552683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946757" y="3526580"/>
            <a:ext cx="828917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198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289440" y="3727178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774233" y="3526580"/>
            <a:ext cx="552685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084875" y="4092528"/>
            <a:ext cx="552685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289440" y="4307456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953695" y="4674620"/>
            <a:ext cx="552683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16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223046" y="4657132"/>
            <a:ext cx="276342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289440" y="4857261"/>
            <a:ext cx="1203069" cy="28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</a:pPr>
            <a:r>
              <a:rPr lang="en-US" sz="1743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remainder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829870" y="4657132"/>
            <a:ext cx="552685" cy="62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714">
                <a:solidFill>
                  <a:srgbClr val="019D97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12</a:t>
            </a:r>
          </a:p>
        </p:txBody>
      </p:sp>
      <p:grpSp>
        <p:nvGrpSpPr>
          <p:cNvPr id="60" name="Group 60"/>
          <p:cNvGrpSpPr/>
          <p:nvPr/>
        </p:nvGrpSpPr>
        <p:grpSpPr>
          <a:xfrm rot="-5400000">
            <a:off x="7334591" y="3957771"/>
            <a:ext cx="2309535" cy="409213"/>
            <a:chOff x="0" y="0"/>
            <a:chExt cx="2867080" cy="508000"/>
          </a:xfrm>
        </p:grpSpPr>
        <p:sp>
          <p:nvSpPr>
            <p:cNvPr id="61" name="Freeform 61"/>
            <p:cNvSpPr/>
            <p:nvPr/>
          </p:nvSpPr>
          <p:spPr>
            <a:xfrm>
              <a:off x="0" y="215900"/>
              <a:ext cx="2571170" cy="76200"/>
            </a:xfrm>
            <a:custGeom>
              <a:avLst/>
              <a:gdLst/>
              <a:ahLst/>
              <a:cxnLst/>
              <a:rect l="l" t="t" r="r" b="b"/>
              <a:pathLst>
                <a:path w="2571170" h="76200">
                  <a:moveTo>
                    <a:pt x="0" y="0"/>
                  </a:moveTo>
                  <a:lnTo>
                    <a:pt x="2571170" y="0"/>
                  </a:lnTo>
                  <a:lnTo>
                    <a:pt x="257117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249243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8489358" y="3693247"/>
            <a:ext cx="2568674" cy="57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3"/>
              </a:lnSpc>
            </a:pPr>
            <a:r>
              <a:rPr lang="en-US" sz="1645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Read the remainder </a:t>
            </a:r>
          </a:p>
          <a:p>
            <a:pPr algn="ctr">
              <a:lnSpc>
                <a:spcPts val="2303"/>
              </a:lnSpc>
            </a:pPr>
            <a:r>
              <a:rPr lang="en-US" sz="1645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from bottom to top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598600" y="4782362"/>
            <a:ext cx="569317" cy="42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8" i="1">
                <a:solidFill>
                  <a:srgbClr val="642EC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= C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598601" y="3584648"/>
            <a:ext cx="518815" cy="426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4"/>
              </a:lnSpc>
            </a:pPr>
            <a:r>
              <a:rPr lang="en-US" sz="2488" i="1">
                <a:solidFill>
                  <a:srgbClr val="642EC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= 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87923" y="1538460"/>
            <a:ext cx="1005901" cy="464298"/>
            <a:chOff x="0" y="0"/>
            <a:chExt cx="397393" cy="183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7393" cy="183426"/>
            </a:xfrm>
            <a:custGeom>
              <a:avLst/>
              <a:gdLst/>
              <a:ahLst/>
              <a:cxnLst/>
              <a:rect l="l" t="t" r="r" b="b"/>
              <a:pathLst>
                <a:path w="397393" h="183426">
                  <a:moveTo>
                    <a:pt x="91713" y="0"/>
                  </a:moveTo>
                  <a:lnTo>
                    <a:pt x="305680" y="0"/>
                  </a:lnTo>
                  <a:cubicBezTo>
                    <a:pt x="356331" y="0"/>
                    <a:pt x="397393" y="41061"/>
                    <a:pt x="397393" y="91713"/>
                  </a:cubicBezTo>
                  <a:lnTo>
                    <a:pt x="397393" y="91713"/>
                  </a:lnTo>
                  <a:cubicBezTo>
                    <a:pt x="397393" y="142365"/>
                    <a:pt x="356331" y="183426"/>
                    <a:pt x="305680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97393" cy="212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4004" y="1054490"/>
            <a:ext cx="9932982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In mathematics, here are a few ways that we can use to represent large numbers ... 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64025" y="2002759"/>
            <a:ext cx="9547453" cy="40091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9712635" y="1980532"/>
            <a:ext cx="1513410" cy="2219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  <p:sp>
        <p:nvSpPr>
          <p:cNvPr id="12" name="Freeform 12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3" name="Group 13"/>
          <p:cNvGrpSpPr/>
          <p:nvPr/>
        </p:nvGrpSpPr>
        <p:grpSpPr>
          <a:xfrm>
            <a:off x="2957652" y="2706642"/>
            <a:ext cx="6257090" cy="1844479"/>
            <a:chOff x="0" y="-95251"/>
            <a:chExt cx="12514178" cy="368895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1"/>
              <a:ext cx="12514178" cy="36889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9551" lvl="1" indent="-379775" algn="ctr">
                <a:lnSpc>
                  <a:spcPts val="4924"/>
                </a:lnSpc>
                <a:buFont typeface="Arial"/>
                <a:buChar char="•"/>
              </a:pPr>
              <a:r>
                <a:rPr lang="en-US" sz="35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689000 grams</a:t>
              </a:r>
            </a:p>
            <a:p>
              <a:pPr marL="759551" lvl="1" indent="-379775" algn="ctr">
                <a:lnSpc>
                  <a:spcPts val="4924"/>
                </a:lnSpc>
                <a:buFont typeface="Arial"/>
                <a:buChar char="•"/>
              </a:pPr>
              <a:r>
                <a:rPr lang="en-US" sz="35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6.89 x 10  grams </a:t>
              </a:r>
            </a:p>
            <a:p>
              <a:pPr marL="759551" lvl="1" indent="-379775" algn="ctr">
                <a:lnSpc>
                  <a:spcPts val="4924"/>
                </a:lnSpc>
                <a:buFont typeface="Arial"/>
                <a:buChar char="•"/>
              </a:pPr>
              <a:r>
                <a:rPr lang="en-US" sz="35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689 </a:t>
              </a:r>
              <a:r>
                <a:rPr lang="en-US" sz="3518" b="1">
                  <a:solidFill>
                    <a:srgbClr val="FF149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kilo</a:t>
              </a:r>
              <a:r>
                <a:rPr lang="en-US" sz="351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grams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192725" y="1091997"/>
              <a:ext cx="397072" cy="696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0"/>
                </a:lnSpc>
              </a:pPr>
              <a:r>
                <a:rPr lang="en-US" sz="209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8033" y="1251342"/>
            <a:ext cx="637002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Decimal Prefix table 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68055" y="1740819"/>
            <a:ext cx="3579495" cy="12773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3848084" y="1718596"/>
            <a:ext cx="1068133" cy="2222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6" name="Group 6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" name="Freeform 8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2138440" y="2025645"/>
          <a:ext cx="7499502" cy="3470865"/>
        </p:xfrm>
        <a:graphic>
          <a:graphicData uri="http://schemas.openxmlformats.org/drawingml/2006/table">
            <a:tbl>
              <a:tblPr/>
              <a:tblGrid>
                <a:gridCol w="2499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173"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Decimal Prefix Name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Symbol used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Factor applied to the value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173"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kilo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k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10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173"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mega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M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10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173"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giga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G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10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173"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tera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T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3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10</a:t>
                      </a:r>
                      <a:endParaRPr lang="en-US" sz="700"/>
                    </a:p>
                  </a:txBody>
                  <a:tcPr marL="132919" marR="132919" marT="132919" marB="132919" anchor="ctr">
                    <a:lnL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1734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10"/>
          <p:cNvGrpSpPr/>
          <p:nvPr/>
        </p:nvGrpSpPr>
        <p:grpSpPr>
          <a:xfrm>
            <a:off x="8193044" y="2754439"/>
            <a:ext cx="221962" cy="2219697"/>
            <a:chOff x="0" y="-47625"/>
            <a:chExt cx="443923" cy="443939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443923" cy="454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3"/>
                </a:lnSpc>
                <a:spcBef>
                  <a:spcPct val="0"/>
                </a:spcBef>
              </a:pPr>
              <a:r>
                <a:rPr lang="en-US" sz="135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78052"/>
              <a:ext cx="443923" cy="454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3"/>
                </a:lnSpc>
                <a:spcBef>
                  <a:spcPct val="0"/>
                </a:spcBef>
              </a:pPr>
              <a:r>
                <a:rPr lang="en-US" sz="135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514370"/>
              <a:ext cx="443923" cy="454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3"/>
                </a:lnSpc>
                <a:spcBef>
                  <a:spcPct val="0"/>
                </a:spcBef>
              </a:pPr>
              <a:r>
                <a:rPr lang="en-US" sz="135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936771"/>
              <a:ext cx="443923" cy="454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3"/>
                </a:lnSpc>
                <a:spcBef>
                  <a:spcPct val="0"/>
                </a:spcBef>
              </a:pPr>
              <a:r>
                <a:rPr lang="en-US" sz="1352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12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17655" y="1430887"/>
            <a:ext cx="980631" cy="375224"/>
            <a:chOff x="0" y="0"/>
            <a:chExt cx="387410" cy="1482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410" cy="148237"/>
            </a:xfrm>
            <a:custGeom>
              <a:avLst/>
              <a:gdLst/>
              <a:ahLst/>
              <a:cxnLst/>
              <a:rect l="l" t="t" r="r" b="b"/>
              <a:pathLst>
                <a:path w="387410" h="148237">
                  <a:moveTo>
                    <a:pt x="74118" y="0"/>
                  </a:moveTo>
                  <a:lnTo>
                    <a:pt x="313291" y="0"/>
                  </a:lnTo>
                  <a:cubicBezTo>
                    <a:pt x="354226" y="0"/>
                    <a:pt x="387410" y="33184"/>
                    <a:pt x="387410" y="74118"/>
                  </a:cubicBezTo>
                  <a:lnTo>
                    <a:pt x="387410" y="74118"/>
                  </a:lnTo>
                  <a:cubicBezTo>
                    <a:pt x="387410" y="93776"/>
                    <a:pt x="379601" y="112628"/>
                    <a:pt x="365701" y="126528"/>
                  </a:cubicBezTo>
                  <a:cubicBezTo>
                    <a:pt x="351801" y="140428"/>
                    <a:pt x="332949" y="148237"/>
                    <a:pt x="313291" y="148237"/>
                  </a:cubicBezTo>
                  <a:lnTo>
                    <a:pt x="74118" y="148237"/>
                  </a:lnTo>
                  <a:cubicBezTo>
                    <a:pt x="33184" y="148237"/>
                    <a:pt x="0" y="115053"/>
                    <a:pt x="0" y="74118"/>
                  </a:cubicBezTo>
                  <a:lnTo>
                    <a:pt x="0" y="74118"/>
                  </a:lnTo>
                  <a:cubicBezTo>
                    <a:pt x="0" y="33184"/>
                    <a:pt x="33184" y="0"/>
                    <a:pt x="74118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87410" cy="1768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7934" y="1405228"/>
            <a:ext cx="10749894" cy="248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binary prefix? Computer works only with binary.</a:t>
            </a:r>
          </a:p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When a new digit is added to the binary, the value is multiplied by 2. Eg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(binary) =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 (binary) =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 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100 (binary) =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10000000000 (binary) = </a:t>
            </a: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1024 = </a:t>
            </a:r>
            <a:r>
              <a:rPr lang="en-US" sz="200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kibi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endParaRPr lang="en-US" sz="2000" b="1">
              <a:solidFill>
                <a:srgbClr val="FF1495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268055" y="1324890"/>
            <a:ext cx="2343368" cy="12773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2611762" y="1294333"/>
            <a:ext cx="1502369" cy="14720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2744630" y="3610264"/>
          <a:ext cx="6846519" cy="3168650"/>
        </p:xfrm>
        <a:graphic>
          <a:graphicData uri="http://schemas.openxmlformats.org/drawingml/2006/table">
            <a:tbl>
              <a:tblPr/>
              <a:tblGrid>
                <a:gridCol w="2282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2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73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Binary Prefix Name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Symbol used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Factor applied to the value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Kibi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Ki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2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Mebi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Mi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2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Gibi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Gi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2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3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Tebi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Ti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latsi"/>
                          <a:ea typeface="Alatsi"/>
                          <a:cs typeface="Alatsi"/>
                          <a:sym typeface="Alatsi"/>
                        </a:rPr>
                        <a:t>2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14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268030" y="805972"/>
            <a:ext cx="5827970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prefix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96240" y="4332579"/>
            <a:ext cx="212079" cy="21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9"/>
              </a:lnSpc>
              <a:spcBef>
                <a:spcPct val="0"/>
              </a:spcBef>
            </a:pPr>
            <a:r>
              <a:rPr lang="en-US" sz="12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96240" y="4965905"/>
            <a:ext cx="212079" cy="21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9"/>
              </a:lnSpc>
              <a:spcBef>
                <a:spcPct val="0"/>
              </a:spcBef>
            </a:pPr>
            <a:r>
              <a:rPr lang="en-US" sz="12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96240" y="5556539"/>
            <a:ext cx="212079" cy="21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9"/>
              </a:lnSpc>
              <a:spcBef>
                <a:spcPct val="0"/>
              </a:spcBef>
            </a:pPr>
            <a:r>
              <a:rPr lang="en-US" sz="12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96240" y="6236074"/>
            <a:ext cx="212079" cy="215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9"/>
              </a:lnSpc>
              <a:spcBef>
                <a:spcPct val="0"/>
              </a:spcBef>
            </a:pPr>
            <a:r>
              <a:rPr lang="en-US" sz="129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56563" y="1499618"/>
            <a:ext cx="3072510" cy="1661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3329086" y="1499620"/>
            <a:ext cx="145263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632700" y="2061974"/>
            <a:ext cx="410058" cy="397904"/>
            <a:chOff x="0" y="0"/>
            <a:chExt cx="161998" cy="157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998" cy="157197"/>
            </a:xfrm>
            <a:custGeom>
              <a:avLst/>
              <a:gdLst/>
              <a:ahLst/>
              <a:cxnLst/>
              <a:rect l="l" t="t" r="r" b="b"/>
              <a:pathLst>
                <a:path w="161998" h="157197">
                  <a:moveTo>
                    <a:pt x="78598" y="0"/>
                  </a:moveTo>
                  <a:lnTo>
                    <a:pt x="83400" y="0"/>
                  </a:lnTo>
                  <a:cubicBezTo>
                    <a:pt x="104245" y="0"/>
                    <a:pt x="124237" y="8281"/>
                    <a:pt x="138977" y="23021"/>
                  </a:cubicBezTo>
                  <a:cubicBezTo>
                    <a:pt x="153717" y="37761"/>
                    <a:pt x="161998" y="57753"/>
                    <a:pt x="161998" y="78598"/>
                  </a:cubicBezTo>
                  <a:lnTo>
                    <a:pt x="161998" y="78598"/>
                  </a:lnTo>
                  <a:cubicBezTo>
                    <a:pt x="161998" y="99444"/>
                    <a:pt x="153717" y="119436"/>
                    <a:pt x="138977" y="134176"/>
                  </a:cubicBezTo>
                  <a:cubicBezTo>
                    <a:pt x="124237" y="148916"/>
                    <a:pt x="104245" y="157197"/>
                    <a:pt x="83400" y="157197"/>
                  </a:cubicBezTo>
                  <a:lnTo>
                    <a:pt x="78598" y="157197"/>
                  </a:lnTo>
                  <a:cubicBezTo>
                    <a:pt x="57753" y="157197"/>
                    <a:pt x="37761" y="148916"/>
                    <a:pt x="23021" y="134176"/>
                  </a:cubicBezTo>
                  <a:cubicBezTo>
                    <a:pt x="8281" y="119436"/>
                    <a:pt x="0" y="99444"/>
                    <a:pt x="0" y="78598"/>
                  </a:cubicBezTo>
                  <a:lnTo>
                    <a:pt x="0" y="78598"/>
                  </a:lnTo>
                  <a:cubicBezTo>
                    <a:pt x="0" y="57753"/>
                    <a:pt x="8281" y="37761"/>
                    <a:pt x="23021" y="23021"/>
                  </a:cubicBezTo>
                  <a:cubicBezTo>
                    <a:pt x="37761" y="8281"/>
                    <a:pt x="57753" y="0"/>
                    <a:pt x="78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61998" cy="185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6542" y="999000"/>
            <a:ext cx="314679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NUMBERS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513718" y="2542146"/>
            <a:ext cx="1554685" cy="397904"/>
            <a:chOff x="0" y="0"/>
            <a:chExt cx="614196" cy="1571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4196" cy="157197"/>
            </a:xfrm>
            <a:custGeom>
              <a:avLst/>
              <a:gdLst/>
              <a:ahLst/>
              <a:cxnLst/>
              <a:rect l="l" t="t" r="r" b="b"/>
              <a:pathLst>
                <a:path w="614196" h="157197">
                  <a:moveTo>
                    <a:pt x="78598" y="0"/>
                  </a:moveTo>
                  <a:lnTo>
                    <a:pt x="535598" y="0"/>
                  </a:lnTo>
                  <a:cubicBezTo>
                    <a:pt x="556443" y="0"/>
                    <a:pt x="576435" y="8281"/>
                    <a:pt x="591175" y="23021"/>
                  </a:cubicBezTo>
                  <a:cubicBezTo>
                    <a:pt x="605915" y="37761"/>
                    <a:pt x="614196" y="57753"/>
                    <a:pt x="614196" y="78598"/>
                  </a:cubicBezTo>
                  <a:lnTo>
                    <a:pt x="614196" y="78598"/>
                  </a:lnTo>
                  <a:cubicBezTo>
                    <a:pt x="614196" y="99444"/>
                    <a:pt x="605915" y="119436"/>
                    <a:pt x="591175" y="134176"/>
                  </a:cubicBezTo>
                  <a:cubicBezTo>
                    <a:pt x="576435" y="148916"/>
                    <a:pt x="556443" y="157197"/>
                    <a:pt x="535598" y="157197"/>
                  </a:cubicBezTo>
                  <a:lnTo>
                    <a:pt x="78598" y="157197"/>
                  </a:lnTo>
                  <a:cubicBezTo>
                    <a:pt x="57753" y="157197"/>
                    <a:pt x="37761" y="148916"/>
                    <a:pt x="23021" y="134176"/>
                  </a:cubicBezTo>
                  <a:cubicBezTo>
                    <a:pt x="8281" y="119436"/>
                    <a:pt x="0" y="99444"/>
                    <a:pt x="0" y="78598"/>
                  </a:cubicBezTo>
                  <a:lnTo>
                    <a:pt x="0" y="78598"/>
                  </a:lnTo>
                  <a:cubicBezTo>
                    <a:pt x="0" y="57753"/>
                    <a:pt x="8281" y="37761"/>
                    <a:pt x="23021" y="23021"/>
                  </a:cubicBezTo>
                  <a:cubicBezTo>
                    <a:pt x="37761" y="8281"/>
                    <a:pt x="57753" y="0"/>
                    <a:pt x="78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614196" cy="185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56540" y="1581490"/>
            <a:ext cx="11249661" cy="126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006" lvl="1" indent="-216003">
              <a:lnSpc>
                <a:spcPts val="3422"/>
              </a:lnSpc>
              <a:buFont typeface="Arial"/>
              <a:buChar char="•"/>
            </a:pP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Base-10 number system </a:t>
            </a:r>
          </a:p>
          <a:p>
            <a:pPr marL="432006" lvl="1" indent="-216003">
              <a:lnSpc>
                <a:spcPts val="3422"/>
              </a:lnSpc>
              <a:buFont typeface="Arial"/>
              <a:buChar char="•"/>
            </a:pPr>
            <a:r>
              <a:rPr lang="en-US" sz="2001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unique symbols (0,1,2,3,4,5,6,7,8,9)</a:t>
            </a:r>
          </a:p>
          <a:p>
            <a:pPr marL="432006" lvl="1" indent="-216003">
              <a:lnSpc>
                <a:spcPts val="3422"/>
              </a:lnSpc>
              <a:buFont typeface="Arial"/>
              <a:buChar char="•"/>
            </a:pP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value that a digit represents is defined by the </a:t>
            </a:r>
            <a:r>
              <a:rPr lang="en-US" sz="2001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place values</a:t>
            </a: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the digits in the number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8508" y="6328628"/>
            <a:ext cx="1301674" cy="29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Highlighter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422339" y="3969216"/>
            <a:ext cx="1830366" cy="1830366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52704" y="3969216"/>
            <a:ext cx="1830366" cy="1830366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083072" y="3969216"/>
            <a:ext cx="1830366" cy="1830366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928107" y="3333752"/>
            <a:ext cx="140295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851909" y="3333752"/>
            <a:ext cx="415429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92241" y="3333752"/>
            <a:ext cx="690563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114282" y="4329361"/>
            <a:ext cx="44648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944647" y="4329361"/>
            <a:ext cx="44648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5013" y="4329361"/>
            <a:ext cx="44648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5641" y="817050"/>
            <a:ext cx="6303218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Storage Terminology Overview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221956" y="1338467"/>
            <a:ext cx="5374120" cy="23886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5596175" y="1316241"/>
            <a:ext cx="1056999" cy="22226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6" name="Group 6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" name="Freeform 8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595247" y="1714777"/>
            <a:ext cx="1968433" cy="1069028"/>
            <a:chOff x="0" y="0"/>
            <a:chExt cx="3936865" cy="2138057"/>
          </a:xfrm>
        </p:grpSpPr>
        <p:grpSp>
          <p:nvGrpSpPr>
            <p:cNvPr id="10" name="Group 10"/>
            <p:cNvGrpSpPr/>
            <p:nvPr/>
          </p:nvGrpSpPr>
          <p:grpSpPr>
            <a:xfrm>
              <a:off x="1968432" y="0"/>
              <a:ext cx="984216" cy="984216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952649" y="0"/>
              <a:ext cx="984216" cy="984216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984216" cy="984216"/>
              <a:chOff x="0" y="0"/>
              <a:chExt cx="1913890" cy="19138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984216" y="0"/>
              <a:ext cx="984216" cy="984216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" name="Freeform 22"/>
            <p:cNvSpPr/>
            <p:nvPr/>
          </p:nvSpPr>
          <p:spPr>
            <a:xfrm rot="-5400000">
              <a:off x="1704539" y="-68924"/>
              <a:ext cx="527786" cy="2952649"/>
            </a:xfrm>
            <a:custGeom>
              <a:avLst/>
              <a:gdLst/>
              <a:ahLst/>
              <a:cxnLst/>
              <a:rect l="l" t="t" r="r" b="b"/>
              <a:pathLst>
                <a:path w="527786" h="2952649">
                  <a:moveTo>
                    <a:pt x="0" y="0"/>
                  </a:moveTo>
                  <a:lnTo>
                    <a:pt x="527786" y="0"/>
                  </a:lnTo>
                  <a:lnTo>
                    <a:pt x="527786" y="2952649"/>
                  </a:lnTo>
                  <a:lnTo>
                    <a:pt x="0" y="2952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340501" y="213604"/>
              <a:ext cx="240084" cy="549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8"/>
                </a:lnSpc>
              </a:pPr>
              <a:r>
                <a:rPr lang="en-US" sz="16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324715" y="213604"/>
              <a:ext cx="240084" cy="549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8"/>
                </a:lnSpc>
              </a:pPr>
              <a:r>
                <a:rPr lang="en-US" sz="16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72068" y="213604"/>
              <a:ext cx="240084" cy="549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8"/>
                </a:lnSpc>
              </a:pPr>
              <a:r>
                <a:rPr lang="en-US" sz="16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356284" y="213604"/>
              <a:ext cx="240084" cy="549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8"/>
                </a:lnSpc>
              </a:pPr>
              <a:r>
                <a:rPr lang="en-US" sz="1613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872703" y="1765276"/>
              <a:ext cx="901668" cy="372781"/>
              <a:chOff x="0" y="0"/>
              <a:chExt cx="453490" cy="18748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453490" cy="187488"/>
              </a:xfrm>
              <a:custGeom>
                <a:avLst/>
                <a:gdLst/>
                <a:ahLst/>
                <a:cxnLst/>
                <a:rect l="l" t="t" r="r" b="b"/>
                <a:pathLst>
                  <a:path w="453490" h="187488">
                    <a:moveTo>
                      <a:pt x="93744" y="0"/>
                    </a:moveTo>
                    <a:lnTo>
                      <a:pt x="359746" y="0"/>
                    </a:lnTo>
                    <a:cubicBezTo>
                      <a:pt x="384608" y="0"/>
                      <a:pt x="408452" y="9877"/>
                      <a:pt x="426033" y="27457"/>
                    </a:cubicBezTo>
                    <a:cubicBezTo>
                      <a:pt x="443613" y="45038"/>
                      <a:pt x="453490" y="68882"/>
                      <a:pt x="453490" y="93744"/>
                    </a:cubicBezTo>
                    <a:lnTo>
                      <a:pt x="453490" y="93744"/>
                    </a:lnTo>
                    <a:cubicBezTo>
                      <a:pt x="453490" y="118607"/>
                      <a:pt x="443613" y="142451"/>
                      <a:pt x="426033" y="160031"/>
                    </a:cubicBezTo>
                    <a:cubicBezTo>
                      <a:pt x="408452" y="177612"/>
                      <a:pt x="384608" y="187488"/>
                      <a:pt x="359746" y="187488"/>
                    </a:cubicBezTo>
                    <a:lnTo>
                      <a:pt x="93744" y="187488"/>
                    </a:lnTo>
                    <a:cubicBezTo>
                      <a:pt x="68882" y="187488"/>
                      <a:pt x="45038" y="177612"/>
                      <a:pt x="27457" y="160031"/>
                    </a:cubicBezTo>
                    <a:cubicBezTo>
                      <a:pt x="9877" y="142451"/>
                      <a:pt x="0" y="118607"/>
                      <a:pt x="0" y="93744"/>
                    </a:cubicBezTo>
                    <a:lnTo>
                      <a:pt x="0" y="93744"/>
                    </a:lnTo>
                    <a:cubicBezTo>
                      <a:pt x="0" y="68882"/>
                      <a:pt x="9877" y="45038"/>
                      <a:pt x="27457" y="27457"/>
                    </a:cubicBezTo>
                    <a:cubicBezTo>
                      <a:pt x="45038" y="9877"/>
                      <a:pt x="68882" y="0"/>
                      <a:pt x="93744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453490" cy="21606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30"/>
                  </a:lnSpc>
                </a:pPr>
                <a:endParaRPr sz="800"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300652" y="1735655"/>
              <a:ext cx="3144105" cy="36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9"/>
                </a:lnSpc>
              </a:pPr>
              <a:r>
                <a:rPr lang="en-US" sz="7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 bits =  </a:t>
              </a:r>
              <a:r>
                <a:rPr lang="en-US" sz="799">
                  <a:solidFill>
                    <a:srgbClr val="FAFAFA"/>
                  </a:solidFill>
                  <a:latin typeface="Poppins"/>
                  <a:ea typeface="Poppins"/>
                  <a:cs typeface="Poppins"/>
                  <a:sym typeface="Poppins"/>
                </a:rPr>
                <a:t>1 nibble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245055" y="1714777"/>
            <a:ext cx="3037271" cy="1305127"/>
            <a:chOff x="0" y="0"/>
            <a:chExt cx="6074542" cy="2610255"/>
          </a:xfrm>
        </p:grpSpPr>
        <p:grpSp>
          <p:nvGrpSpPr>
            <p:cNvPr id="32" name="Group 32"/>
            <p:cNvGrpSpPr/>
            <p:nvPr/>
          </p:nvGrpSpPr>
          <p:grpSpPr>
            <a:xfrm>
              <a:off x="3796588" y="0"/>
              <a:ext cx="759318" cy="759318"/>
              <a:chOff x="0" y="0"/>
              <a:chExt cx="1913890" cy="191389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4555906" y="0"/>
              <a:ext cx="759318" cy="759318"/>
              <a:chOff x="0" y="0"/>
              <a:chExt cx="1913890" cy="191389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5315224" y="0"/>
              <a:ext cx="759318" cy="759318"/>
              <a:chOff x="0" y="0"/>
              <a:chExt cx="1913890" cy="191389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518635" y="0"/>
              <a:ext cx="759318" cy="759318"/>
              <a:chOff x="0" y="0"/>
              <a:chExt cx="1913890" cy="19138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2277953" y="0"/>
              <a:ext cx="759318" cy="759318"/>
              <a:chOff x="0" y="0"/>
              <a:chExt cx="1913890" cy="19138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3037271" y="0"/>
              <a:ext cx="759318" cy="759318"/>
              <a:chOff x="0" y="0"/>
              <a:chExt cx="1913890" cy="191389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0" y="0"/>
              <a:ext cx="759318" cy="759318"/>
              <a:chOff x="0" y="0"/>
              <a:chExt cx="1913890" cy="19138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2" name="Freeform 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759318" y="0"/>
              <a:ext cx="759318" cy="759318"/>
              <a:chOff x="0" y="0"/>
              <a:chExt cx="1913890" cy="19138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6" name="Freeform 56"/>
            <p:cNvSpPr/>
            <p:nvPr/>
          </p:nvSpPr>
          <p:spPr>
            <a:xfrm rot="-5400000">
              <a:off x="2671229" y="-1224408"/>
              <a:ext cx="917036" cy="5130272"/>
            </a:xfrm>
            <a:custGeom>
              <a:avLst/>
              <a:gdLst/>
              <a:ahLst/>
              <a:cxnLst/>
              <a:rect l="l" t="t" r="r" b="b"/>
              <a:pathLst>
                <a:path w="917036" h="5130272">
                  <a:moveTo>
                    <a:pt x="0" y="0"/>
                  </a:moveTo>
                  <a:lnTo>
                    <a:pt x="917036" y="0"/>
                  </a:lnTo>
                  <a:lnTo>
                    <a:pt x="917036" y="5130272"/>
                  </a:lnTo>
                  <a:lnTo>
                    <a:pt x="0" y="5130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083636" y="146560"/>
              <a:ext cx="185222" cy="409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2"/>
                </a:lnSpc>
              </a:pPr>
              <a:r>
                <a:rPr lang="en-US" sz="124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4842954" y="146560"/>
              <a:ext cx="185222" cy="409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2"/>
                </a:lnSpc>
              </a:pPr>
              <a:r>
                <a:rPr lang="en-US" sz="124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5602274" y="146560"/>
              <a:ext cx="185222" cy="409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2"/>
                </a:lnSpc>
              </a:pPr>
              <a:r>
                <a:rPr lang="en-US" sz="124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805682" y="146560"/>
              <a:ext cx="185222" cy="409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2"/>
                </a:lnSpc>
              </a:pPr>
              <a:r>
                <a:rPr lang="en-US" sz="124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2565002" y="146560"/>
              <a:ext cx="185222" cy="409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2"/>
                </a:lnSpc>
              </a:pPr>
              <a:r>
                <a:rPr lang="en-US" sz="124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3324320" y="146560"/>
              <a:ext cx="185222" cy="409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2"/>
                </a:lnSpc>
              </a:pPr>
              <a:r>
                <a:rPr lang="en-US" sz="124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287050" y="146560"/>
              <a:ext cx="185222" cy="409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2"/>
                </a:lnSpc>
              </a:pPr>
              <a:r>
                <a:rPr lang="en-US" sz="124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046364" y="146560"/>
              <a:ext cx="185222" cy="409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2"/>
                </a:lnSpc>
              </a:pPr>
              <a:r>
                <a:rPr lang="en-US" sz="1245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2963416" y="1962543"/>
              <a:ext cx="1566662" cy="647712"/>
              <a:chOff x="0" y="0"/>
              <a:chExt cx="453490" cy="18748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453490" cy="187488"/>
              </a:xfrm>
              <a:custGeom>
                <a:avLst/>
                <a:gdLst/>
                <a:ahLst/>
                <a:cxnLst/>
                <a:rect l="l" t="t" r="r" b="b"/>
                <a:pathLst>
                  <a:path w="453490" h="187488">
                    <a:moveTo>
                      <a:pt x="93744" y="0"/>
                    </a:moveTo>
                    <a:lnTo>
                      <a:pt x="359746" y="0"/>
                    </a:lnTo>
                    <a:cubicBezTo>
                      <a:pt x="384608" y="0"/>
                      <a:pt x="408452" y="9877"/>
                      <a:pt x="426033" y="27457"/>
                    </a:cubicBezTo>
                    <a:cubicBezTo>
                      <a:pt x="443613" y="45038"/>
                      <a:pt x="453490" y="68882"/>
                      <a:pt x="453490" y="93744"/>
                    </a:cubicBezTo>
                    <a:lnTo>
                      <a:pt x="453490" y="93744"/>
                    </a:lnTo>
                    <a:cubicBezTo>
                      <a:pt x="453490" y="118607"/>
                      <a:pt x="443613" y="142451"/>
                      <a:pt x="426033" y="160031"/>
                    </a:cubicBezTo>
                    <a:cubicBezTo>
                      <a:pt x="408452" y="177612"/>
                      <a:pt x="384608" y="187488"/>
                      <a:pt x="359746" y="187488"/>
                    </a:cubicBezTo>
                    <a:lnTo>
                      <a:pt x="93744" y="187488"/>
                    </a:lnTo>
                    <a:cubicBezTo>
                      <a:pt x="68882" y="187488"/>
                      <a:pt x="45038" y="177612"/>
                      <a:pt x="27457" y="160031"/>
                    </a:cubicBezTo>
                    <a:cubicBezTo>
                      <a:pt x="9877" y="142451"/>
                      <a:pt x="0" y="118607"/>
                      <a:pt x="0" y="93744"/>
                    </a:cubicBezTo>
                    <a:lnTo>
                      <a:pt x="0" y="93744"/>
                    </a:lnTo>
                    <a:cubicBezTo>
                      <a:pt x="0" y="68882"/>
                      <a:pt x="9877" y="45038"/>
                      <a:pt x="27457" y="27457"/>
                    </a:cubicBezTo>
                    <a:cubicBezTo>
                      <a:pt x="45038" y="9877"/>
                      <a:pt x="68882" y="0"/>
                      <a:pt x="93744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28575"/>
                <a:ext cx="453490" cy="21606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30"/>
                  </a:lnSpc>
                </a:pPr>
                <a:endParaRPr sz="800"/>
              </a:p>
            </p:txBody>
          </p:sp>
        </p:grpSp>
        <p:sp>
          <p:nvSpPr>
            <p:cNvPr id="68" name="TextBox 68"/>
            <p:cNvSpPr txBox="1"/>
            <p:nvPr/>
          </p:nvSpPr>
          <p:spPr>
            <a:xfrm>
              <a:off x="139340" y="1895603"/>
              <a:ext cx="5462934" cy="638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3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8 bits =    </a:t>
              </a:r>
              <a:r>
                <a:rPr lang="en-US" sz="1389">
                  <a:solidFill>
                    <a:srgbClr val="FAFAFA"/>
                  </a:solidFill>
                  <a:latin typeface="Poppins"/>
                  <a:ea typeface="Poppins"/>
                  <a:cs typeface="Poppins"/>
                  <a:sym typeface="Poppins"/>
                </a:rPr>
                <a:t>1 byte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665147" y="1677964"/>
            <a:ext cx="5441209" cy="1105842"/>
            <a:chOff x="0" y="0"/>
            <a:chExt cx="10882417" cy="2211684"/>
          </a:xfrm>
        </p:grpSpPr>
        <p:grpSp>
          <p:nvGrpSpPr>
            <p:cNvPr id="70" name="Group 70"/>
            <p:cNvGrpSpPr/>
            <p:nvPr/>
          </p:nvGrpSpPr>
          <p:grpSpPr>
            <a:xfrm>
              <a:off x="0" y="0"/>
              <a:ext cx="10882417" cy="2186284"/>
              <a:chOff x="0" y="0"/>
              <a:chExt cx="444767" cy="89354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444767" cy="89354"/>
              </a:xfrm>
              <a:custGeom>
                <a:avLst/>
                <a:gdLst/>
                <a:ahLst/>
                <a:cxnLst/>
                <a:rect l="l" t="t" r="r" b="b"/>
                <a:pathLst>
                  <a:path w="444767" h="89354">
                    <a:moveTo>
                      <a:pt x="44677" y="0"/>
                    </a:moveTo>
                    <a:lnTo>
                      <a:pt x="400090" y="0"/>
                    </a:lnTo>
                    <a:cubicBezTo>
                      <a:pt x="424764" y="0"/>
                      <a:pt x="444767" y="20003"/>
                      <a:pt x="444767" y="44677"/>
                    </a:cubicBezTo>
                    <a:lnTo>
                      <a:pt x="444767" y="44677"/>
                    </a:lnTo>
                    <a:cubicBezTo>
                      <a:pt x="444767" y="56526"/>
                      <a:pt x="440060" y="67890"/>
                      <a:pt x="431681" y="76268"/>
                    </a:cubicBezTo>
                    <a:cubicBezTo>
                      <a:pt x="423303" y="84647"/>
                      <a:pt x="411939" y="89354"/>
                      <a:pt x="400090" y="89354"/>
                    </a:cubicBezTo>
                    <a:lnTo>
                      <a:pt x="44677" y="89354"/>
                    </a:lnTo>
                    <a:cubicBezTo>
                      <a:pt x="20003" y="89354"/>
                      <a:pt x="0" y="69351"/>
                      <a:pt x="0" y="44677"/>
                    </a:cubicBezTo>
                    <a:lnTo>
                      <a:pt x="0" y="44677"/>
                    </a:lnTo>
                    <a:cubicBezTo>
                      <a:pt x="0" y="20003"/>
                      <a:pt x="20003" y="0"/>
                      <a:pt x="44677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47625"/>
                <a:ext cx="444767" cy="136979"/>
              </a:xfrm>
              <a:prstGeom prst="rect">
                <a:avLst/>
              </a:prstGeom>
            </p:spPr>
            <p:txBody>
              <a:bodyPr lIns="45469" tIns="45469" rIns="45469" bIns="45469" rtlCol="0" anchor="ctr"/>
              <a:lstStyle/>
              <a:p>
                <a:pPr algn="ctr">
                  <a:lnSpc>
                    <a:spcPts val="2395"/>
                  </a:lnSpc>
                </a:pPr>
                <a:endParaRPr sz="800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2796900" y="647016"/>
              <a:ext cx="3017236" cy="670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1024   x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7537824" y="92855"/>
              <a:ext cx="529044" cy="529044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>
              <a:off x="8066868" y="92855"/>
              <a:ext cx="529044" cy="529044"/>
              <a:chOff x="0" y="0"/>
              <a:chExt cx="1913890" cy="1913890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9" name="Freeform 7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>
              <a:off x="8595913" y="92855"/>
              <a:ext cx="529044" cy="529044"/>
              <a:chOff x="0" y="0"/>
              <a:chExt cx="1913890" cy="191389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5950691" y="92855"/>
              <a:ext cx="529044" cy="529044"/>
              <a:chOff x="0" y="0"/>
              <a:chExt cx="1913890" cy="191389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6479736" y="92855"/>
              <a:ext cx="529044" cy="529044"/>
              <a:chOff x="0" y="0"/>
              <a:chExt cx="1913890" cy="191389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8" name="Freeform 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7008780" y="92855"/>
              <a:ext cx="529044" cy="529044"/>
              <a:chOff x="0" y="0"/>
              <a:chExt cx="1913890" cy="191389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1" name="Freeform 9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4892603" y="92855"/>
              <a:ext cx="529044" cy="529044"/>
              <a:chOff x="0" y="0"/>
              <a:chExt cx="1913890" cy="1913890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4" name="Freeform 9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5421647" y="92855"/>
              <a:ext cx="529044" cy="529044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7" name="Freeform 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8" name="Freeform 98"/>
            <p:cNvSpPr/>
            <p:nvPr/>
          </p:nvSpPr>
          <p:spPr>
            <a:xfrm rot="-5400000">
              <a:off x="6753745" y="-760235"/>
              <a:ext cx="638932" cy="3574447"/>
            </a:xfrm>
            <a:custGeom>
              <a:avLst/>
              <a:gdLst/>
              <a:ahLst/>
              <a:cxnLst/>
              <a:rect l="l" t="t" r="r" b="b"/>
              <a:pathLst>
                <a:path w="638932" h="3574447">
                  <a:moveTo>
                    <a:pt x="0" y="0"/>
                  </a:moveTo>
                  <a:lnTo>
                    <a:pt x="638933" y="0"/>
                  </a:lnTo>
                  <a:lnTo>
                    <a:pt x="638933" y="3574447"/>
                  </a:lnTo>
                  <a:lnTo>
                    <a:pt x="0" y="3574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737821" y="190052"/>
              <a:ext cx="129052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"/>
                </a:lnSpc>
              </a:pPr>
              <a:r>
                <a:rPr lang="en-US" sz="86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8266865" y="190052"/>
              <a:ext cx="129052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"/>
                </a:lnSpc>
              </a:pPr>
              <a:r>
                <a:rPr lang="en-US" sz="86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8795909" y="190052"/>
              <a:ext cx="129052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"/>
                </a:lnSpc>
              </a:pPr>
              <a:r>
                <a:rPr lang="en-US" sz="86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6150687" y="190052"/>
              <a:ext cx="129052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"/>
                </a:lnSpc>
              </a:pPr>
              <a:r>
                <a:rPr lang="en-US" sz="86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6679733" y="190052"/>
              <a:ext cx="129052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"/>
                </a:lnSpc>
              </a:pPr>
              <a:r>
                <a:rPr lang="en-US" sz="86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7208775" y="190052"/>
              <a:ext cx="129052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"/>
                </a:lnSpc>
              </a:pPr>
              <a:r>
                <a:rPr lang="en-US" sz="86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5092602" y="190052"/>
              <a:ext cx="129052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"/>
                </a:lnSpc>
              </a:pPr>
              <a:r>
                <a:rPr lang="en-US" sz="86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5621643" y="190052"/>
              <a:ext cx="129052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3"/>
                </a:lnSpc>
              </a:pPr>
              <a:r>
                <a:rPr lang="en-US" sz="867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07" name="Group 107"/>
            <p:cNvGrpSpPr/>
            <p:nvPr/>
          </p:nvGrpSpPr>
          <p:grpSpPr>
            <a:xfrm>
              <a:off x="6957323" y="1460230"/>
              <a:ext cx="1091550" cy="451285"/>
              <a:chOff x="0" y="0"/>
              <a:chExt cx="453490" cy="187488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453490" cy="187488"/>
              </a:xfrm>
              <a:custGeom>
                <a:avLst/>
                <a:gdLst/>
                <a:ahLst/>
                <a:cxnLst/>
                <a:rect l="l" t="t" r="r" b="b"/>
                <a:pathLst>
                  <a:path w="453490" h="187488">
                    <a:moveTo>
                      <a:pt x="93744" y="0"/>
                    </a:moveTo>
                    <a:lnTo>
                      <a:pt x="359746" y="0"/>
                    </a:lnTo>
                    <a:cubicBezTo>
                      <a:pt x="384608" y="0"/>
                      <a:pt x="408452" y="9877"/>
                      <a:pt x="426033" y="27457"/>
                    </a:cubicBezTo>
                    <a:cubicBezTo>
                      <a:pt x="443613" y="45038"/>
                      <a:pt x="453490" y="68882"/>
                      <a:pt x="453490" y="93744"/>
                    </a:cubicBezTo>
                    <a:lnTo>
                      <a:pt x="453490" y="93744"/>
                    </a:lnTo>
                    <a:cubicBezTo>
                      <a:pt x="453490" y="118607"/>
                      <a:pt x="443613" y="142451"/>
                      <a:pt x="426033" y="160031"/>
                    </a:cubicBezTo>
                    <a:cubicBezTo>
                      <a:pt x="408452" y="177612"/>
                      <a:pt x="384608" y="187488"/>
                      <a:pt x="359746" y="187488"/>
                    </a:cubicBezTo>
                    <a:lnTo>
                      <a:pt x="93744" y="187488"/>
                    </a:lnTo>
                    <a:cubicBezTo>
                      <a:pt x="68882" y="187488"/>
                      <a:pt x="45038" y="177612"/>
                      <a:pt x="27457" y="160031"/>
                    </a:cubicBezTo>
                    <a:cubicBezTo>
                      <a:pt x="9877" y="142451"/>
                      <a:pt x="0" y="118607"/>
                      <a:pt x="0" y="93744"/>
                    </a:cubicBezTo>
                    <a:lnTo>
                      <a:pt x="0" y="93744"/>
                    </a:lnTo>
                    <a:cubicBezTo>
                      <a:pt x="0" y="68882"/>
                      <a:pt x="9877" y="45038"/>
                      <a:pt x="27457" y="27457"/>
                    </a:cubicBezTo>
                    <a:cubicBezTo>
                      <a:pt x="45038" y="9877"/>
                      <a:pt x="68882" y="0"/>
                      <a:pt x="93744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0" y="-28575"/>
                <a:ext cx="453490" cy="21606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30"/>
                  </a:lnSpc>
                </a:pPr>
                <a:endParaRPr sz="800"/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4989688" y="1415856"/>
              <a:ext cx="3806224" cy="434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6"/>
                </a:lnSpc>
              </a:pPr>
              <a:r>
                <a:rPr lang="en-US" sz="968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8 bits =    </a:t>
              </a:r>
              <a:r>
                <a:rPr lang="en-US" sz="968">
                  <a:solidFill>
                    <a:srgbClr val="FAFAFA"/>
                  </a:solidFill>
                  <a:latin typeface="Poppins"/>
                  <a:ea typeface="Poppins"/>
                  <a:cs typeface="Poppins"/>
                  <a:sym typeface="Poppins"/>
                </a:rPr>
                <a:t>1 byte</a:t>
              </a:r>
            </a:p>
          </p:txBody>
        </p:sp>
        <p:sp>
          <p:nvSpPr>
            <p:cNvPr id="111" name="Freeform 111"/>
            <p:cNvSpPr/>
            <p:nvPr/>
          </p:nvSpPr>
          <p:spPr>
            <a:xfrm>
              <a:off x="15097" y="25400"/>
              <a:ext cx="2186284" cy="2186284"/>
            </a:xfrm>
            <a:custGeom>
              <a:avLst/>
              <a:gdLst/>
              <a:ahLst/>
              <a:cxnLst/>
              <a:rect l="l" t="t" r="r" b="b"/>
              <a:pathLst>
                <a:path w="2186284" h="2186284">
                  <a:moveTo>
                    <a:pt x="0" y="0"/>
                  </a:moveTo>
                  <a:lnTo>
                    <a:pt x="2186284" y="0"/>
                  </a:lnTo>
                  <a:lnTo>
                    <a:pt x="2186284" y="2186284"/>
                  </a:lnTo>
                  <a:lnTo>
                    <a:pt x="0" y="2186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501338" y="496430"/>
              <a:ext cx="1275356" cy="1090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81"/>
                </a:lnSpc>
              </a:pPr>
              <a:r>
                <a:rPr lang="en-US" sz="155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 kibi</a:t>
              </a:r>
            </a:p>
            <a:p>
              <a:pPr>
                <a:lnSpc>
                  <a:spcPts val="2181"/>
                </a:lnSpc>
                <a:spcBef>
                  <a:spcPct val="0"/>
                </a:spcBef>
              </a:pPr>
              <a:r>
                <a:rPr lang="en-US" sz="155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bytes</a:t>
              </a: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2078400" y="4010503"/>
            <a:ext cx="6058394" cy="1661843"/>
            <a:chOff x="0" y="0"/>
            <a:chExt cx="12116789" cy="3323686"/>
          </a:xfrm>
        </p:grpSpPr>
        <p:grpSp>
          <p:nvGrpSpPr>
            <p:cNvPr id="114" name="Group 114"/>
            <p:cNvGrpSpPr/>
            <p:nvPr/>
          </p:nvGrpSpPr>
          <p:grpSpPr>
            <a:xfrm>
              <a:off x="0" y="0"/>
              <a:ext cx="12116789" cy="3323686"/>
              <a:chOff x="0" y="0"/>
              <a:chExt cx="526678" cy="144470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526678" cy="144470"/>
              </a:xfrm>
              <a:custGeom>
                <a:avLst/>
                <a:gdLst/>
                <a:ahLst/>
                <a:cxnLst/>
                <a:rect l="l" t="t" r="r" b="b"/>
                <a:pathLst>
                  <a:path w="526678" h="144470">
                    <a:moveTo>
                      <a:pt x="72235" y="0"/>
                    </a:moveTo>
                    <a:lnTo>
                      <a:pt x="454443" y="0"/>
                    </a:lnTo>
                    <a:cubicBezTo>
                      <a:pt x="494337" y="0"/>
                      <a:pt x="526678" y="32341"/>
                      <a:pt x="526678" y="72235"/>
                    </a:cubicBezTo>
                    <a:lnTo>
                      <a:pt x="526678" y="72235"/>
                    </a:lnTo>
                    <a:cubicBezTo>
                      <a:pt x="526678" y="112129"/>
                      <a:pt x="494337" y="144470"/>
                      <a:pt x="454443" y="144470"/>
                    </a:cubicBezTo>
                    <a:lnTo>
                      <a:pt x="72235" y="144470"/>
                    </a:lnTo>
                    <a:cubicBezTo>
                      <a:pt x="32341" y="144470"/>
                      <a:pt x="0" y="112129"/>
                      <a:pt x="0" y="72235"/>
                    </a:cubicBezTo>
                    <a:lnTo>
                      <a:pt x="0" y="72235"/>
                    </a:lnTo>
                    <a:cubicBezTo>
                      <a:pt x="0" y="32341"/>
                      <a:pt x="32341" y="0"/>
                      <a:pt x="72235" y="0"/>
                    </a:cubicBezTo>
                    <a:close/>
                  </a:path>
                </a:pathLst>
              </a:custGeom>
              <a:solidFill>
                <a:srgbClr val="EDE7F8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0" y="-47625"/>
                <a:ext cx="526678" cy="192095"/>
              </a:xfrm>
              <a:prstGeom prst="rect">
                <a:avLst/>
              </a:prstGeom>
            </p:spPr>
            <p:txBody>
              <a:bodyPr lIns="77162" tIns="77162" rIns="77162" bIns="77162" rtlCol="0" anchor="ctr"/>
              <a:lstStyle/>
              <a:p>
                <a:pPr algn="ctr">
                  <a:lnSpc>
                    <a:spcPts val="2395"/>
                  </a:lnSpc>
                </a:pPr>
                <a:endParaRPr sz="800"/>
              </a:p>
            </p:txBody>
          </p:sp>
        </p:grpSp>
        <p:sp>
          <p:nvSpPr>
            <p:cNvPr id="117" name="Freeform 117"/>
            <p:cNvSpPr/>
            <p:nvPr/>
          </p:nvSpPr>
          <p:spPr>
            <a:xfrm>
              <a:off x="14195" y="0"/>
              <a:ext cx="3323686" cy="3323686"/>
            </a:xfrm>
            <a:custGeom>
              <a:avLst/>
              <a:gdLst/>
              <a:ahLst/>
              <a:cxnLst/>
              <a:rect l="l" t="t" r="r" b="b"/>
              <a:pathLst>
                <a:path w="3323686" h="3323686">
                  <a:moveTo>
                    <a:pt x="0" y="0"/>
                  </a:moveTo>
                  <a:lnTo>
                    <a:pt x="3323686" y="0"/>
                  </a:lnTo>
                  <a:lnTo>
                    <a:pt x="3323686" y="3323686"/>
                  </a:lnTo>
                  <a:lnTo>
                    <a:pt x="0" y="3323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780874" y="881870"/>
              <a:ext cx="1598880" cy="1341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5"/>
                </a:lnSpc>
              </a:pPr>
              <a:r>
                <a:rPr lang="en-US" sz="1954">
                  <a:solidFill>
                    <a:srgbClr val="FAFAFA"/>
                  </a:solidFill>
                  <a:latin typeface="Open Sans"/>
                  <a:ea typeface="Open Sans"/>
                  <a:cs typeface="Open Sans"/>
                  <a:sym typeface="Open Sans"/>
                </a:rPr>
                <a:t>1 mebi</a:t>
              </a:r>
            </a:p>
            <a:p>
              <a:pPr>
                <a:lnSpc>
                  <a:spcPts val="2735"/>
                </a:lnSpc>
                <a:spcBef>
                  <a:spcPct val="0"/>
                </a:spcBef>
              </a:pPr>
              <a:r>
                <a:rPr lang="en-US" sz="1954">
                  <a:solidFill>
                    <a:srgbClr val="FAFAFA"/>
                  </a:solidFill>
                  <a:latin typeface="Open Sans"/>
                  <a:ea typeface="Open Sans"/>
                  <a:cs typeface="Open Sans"/>
                  <a:sym typeface="Open Sans"/>
                </a:rPr>
                <a:t>bytes</a:t>
              </a:r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3467438" y="1327626"/>
              <a:ext cx="2836994" cy="624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3"/>
                </a:lnSpc>
                <a:spcBef>
                  <a:spcPct val="0"/>
                </a:spcBef>
              </a:pPr>
              <a:r>
                <a:rPr lang="en-US" sz="188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1024   x</a:t>
              </a:r>
            </a:p>
          </p:txBody>
        </p:sp>
        <p:grpSp>
          <p:nvGrpSpPr>
            <p:cNvPr id="120" name="Group 120"/>
            <p:cNvGrpSpPr/>
            <p:nvPr/>
          </p:nvGrpSpPr>
          <p:grpSpPr>
            <a:xfrm>
              <a:off x="5614072" y="1049129"/>
              <a:ext cx="6029622" cy="1211355"/>
              <a:chOff x="0" y="0"/>
              <a:chExt cx="444767" cy="89354"/>
            </a:xfrm>
          </p:grpSpPr>
          <p:sp>
            <p:nvSpPr>
              <p:cNvPr id="121" name="Freeform 121"/>
              <p:cNvSpPr/>
              <p:nvPr/>
            </p:nvSpPr>
            <p:spPr>
              <a:xfrm>
                <a:off x="0" y="0"/>
                <a:ext cx="444767" cy="89354"/>
              </a:xfrm>
              <a:custGeom>
                <a:avLst/>
                <a:gdLst/>
                <a:ahLst/>
                <a:cxnLst/>
                <a:rect l="l" t="t" r="r" b="b"/>
                <a:pathLst>
                  <a:path w="444767" h="89354">
                    <a:moveTo>
                      <a:pt x="44677" y="0"/>
                    </a:moveTo>
                    <a:lnTo>
                      <a:pt x="400090" y="0"/>
                    </a:lnTo>
                    <a:cubicBezTo>
                      <a:pt x="424764" y="0"/>
                      <a:pt x="444767" y="20003"/>
                      <a:pt x="444767" y="44677"/>
                    </a:cubicBezTo>
                    <a:lnTo>
                      <a:pt x="444767" y="44677"/>
                    </a:lnTo>
                    <a:cubicBezTo>
                      <a:pt x="444767" y="56526"/>
                      <a:pt x="440060" y="67890"/>
                      <a:pt x="431681" y="76268"/>
                    </a:cubicBezTo>
                    <a:cubicBezTo>
                      <a:pt x="423303" y="84647"/>
                      <a:pt x="411939" y="89354"/>
                      <a:pt x="400090" y="89354"/>
                    </a:cubicBezTo>
                    <a:lnTo>
                      <a:pt x="44677" y="89354"/>
                    </a:lnTo>
                    <a:cubicBezTo>
                      <a:pt x="20003" y="89354"/>
                      <a:pt x="0" y="69351"/>
                      <a:pt x="0" y="44677"/>
                    </a:cubicBezTo>
                    <a:lnTo>
                      <a:pt x="0" y="44677"/>
                    </a:lnTo>
                    <a:cubicBezTo>
                      <a:pt x="0" y="20003"/>
                      <a:pt x="20003" y="0"/>
                      <a:pt x="44677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0" y="-47625"/>
                <a:ext cx="444767" cy="136979"/>
              </a:xfrm>
              <a:prstGeom prst="rect">
                <a:avLst/>
              </a:prstGeom>
            </p:spPr>
            <p:txBody>
              <a:bodyPr lIns="45469" tIns="45469" rIns="45469" bIns="45469" rtlCol="0" anchor="ctr"/>
              <a:lstStyle/>
              <a:p>
                <a:pPr algn="ctr">
                  <a:lnSpc>
                    <a:spcPts val="2395"/>
                  </a:lnSpc>
                </a:pPr>
                <a:endParaRPr sz="800"/>
              </a:p>
            </p:txBody>
          </p:sp>
        </p:grpSp>
        <p:sp>
          <p:nvSpPr>
            <p:cNvPr id="123" name="TextBox 123"/>
            <p:cNvSpPr txBox="1"/>
            <p:nvPr/>
          </p:nvSpPr>
          <p:spPr>
            <a:xfrm>
              <a:off x="7163751" y="1395908"/>
              <a:ext cx="1671756" cy="381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51"/>
                </a:lnSpc>
                <a:spcBef>
                  <a:spcPct val="0"/>
                </a:spcBef>
              </a:pPr>
              <a:r>
                <a:rPr lang="en-US" sz="110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1024   x</a:t>
              </a:r>
            </a:p>
          </p:txBody>
        </p:sp>
        <p:grpSp>
          <p:nvGrpSpPr>
            <p:cNvPr id="124" name="Group 124"/>
            <p:cNvGrpSpPr/>
            <p:nvPr/>
          </p:nvGrpSpPr>
          <p:grpSpPr>
            <a:xfrm>
              <a:off x="9790555" y="1100577"/>
              <a:ext cx="293128" cy="293128"/>
              <a:chOff x="0" y="0"/>
              <a:chExt cx="1913890" cy="1913890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10083683" y="1100577"/>
              <a:ext cx="293128" cy="293128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0" name="Group 130"/>
            <p:cNvGrpSpPr/>
            <p:nvPr/>
          </p:nvGrpSpPr>
          <p:grpSpPr>
            <a:xfrm>
              <a:off x="10376810" y="1100577"/>
              <a:ext cx="293128" cy="293128"/>
              <a:chOff x="0" y="0"/>
              <a:chExt cx="1913890" cy="1913890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8911172" y="1100577"/>
              <a:ext cx="293128" cy="293128"/>
              <a:chOff x="0" y="0"/>
              <a:chExt cx="1913890" cy="1913890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5" name="Freeform 1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>
              <a:off x="9204300" y="1100577"/>
              <a:ext cx="293128" cy="293128"/>
              <a:chOff x="0" y="0"/>
              <a:chExt cx="1913890" cy="1913890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8" name="Freeform 13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9" name="Group 139"/>
            <p:cNvGrpSpPr/>
            <p:nvPr/>
          </p:nvGrpSpPr>
          <p:grpSpPr>
            <a:xfrm>
              <a:off x="9497427" y="1100577"/>
              <a:ext cx="293128" cy="293128"/>
              <a:chOff x="0" y="0"/>
              <a:chExt cx="1913890" cy="1913890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1" name="Freeform 1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2" name="Group 142"/>
            <p:cNvGrpSpPr/>
            <p:nvPr/>
          </p:nvGrpSpPr>
          <p:grpSpPr>
            <a:xfrm>
              <a:off x="8324917" y="1100577"/>
              <a:ext cx="293128" cy="293128"/>
              <a:chOff x="0" y="0"/>
              <a:chExt cx="1913890" cy="1913890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4" name="Freeform 14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8618044" y="1100577"/>
              <a:ext cx="293128" cy="293128"/>
              <a:chOff x="0" y="0"/>
              <a:chExt cx="1913890" cy="1913890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7" name="Freeform 1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8" name="Freeform 148"/>
            <p:cNvSpPr/>
            <p:nvPr/>
          </p:nvSpPr>
          <p:spPr>
            <a:xfrm rot="-5400000">
              <a:off x="9356120" y="627906"/>
              <a:ext cx="354013" cy="1980494"/>
            </a:xfrm>
            <a:custGeom>
              <a:avLst/>
              <a:gdLst/>
              <a:ahLst/>
              <a:cxnLst/>
              <a:rect l="l" t="t" r="r" b="b"/>
              <a:pathLst>
                <a:path w="354013" h="1980494">
                  <a:moveTo>
                    <a:pt x="0" y="0"/>
                  </a:moveTo>
                  <a:lnTo>
                    <a:pt x="354014" y="0"/>
                  </a:lnTo>
                  <a:lnTo>
                    <a:pt x="354014" y="1980494"/>
                  </a:lnTo>
                  <a:lnTo>
                    <a:pt x="0" y="1980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9901367" y="1156492"/>
              <a:ext cx="71500" cy="16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"/>
                </a:lnSpc>
              </a:pPr>
              <a:r>
                <a:rPr lang="en-US" sz="48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0" name="TextBox 150"/>
            <p:cNvSpPr txBox="1"/>
            <p:nvPr/>
          </p:nvSpPr>
          <p:spPr>
            <a:xfrm>
              <a:off x="10194497" y="1156492"/>
              <a:ext cx="71500" cy="16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"/>
                </a:lnSpc>
              </a:pPr>
              <a:r>
                <a:rPr lang="en-US" sz="48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1" name="TextBox 151"/>
            <p:cNvSpPr txBox="1"/>
            <p:nvPr/>
          </p:nvSpPr>
          <p:spPr>
            <a:xfrm>
              <a:off x="10487625" y="1156492"/>
              <a:ext cx="71500" cy="16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"/>
                </a:lnSpc>
              </a:pPr>
              <a:r>
                <a:rPr lang="en-US" sz="48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9021983" y="1156492"/>
              <a:ext cx="71500" cy="16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"/>
                </a:lnSpc>
              </a:pPr>
              <a:r>
                <a:rPr lang="en-US" sz="48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3" name="TextBox 153"/>
            <p:cNvSpPr txBox="1"/>
            <p:nvPr/>
          </p:nvSpPr>
          <p:spPr>
            <a:xfrm>
              <a:off x="9315111" y="1156492"/>
              <a:ext cx="71500" cy="16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"/>
                </a:lnSpc>
              </a:pPr>
              <a:r>
                <a:rPr lang="en-US" sz="48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9608239" y="1156492"/>
              <a:ext cx="71500" cy="16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"/>
                </a:lnSpc>
              </a:pPr>
              <a:r>
                <a:rPr lang="en-US" sz="48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8435729" y="1156492"/>
              <a:ext cx="71500" cy="16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"/>
                </a:lnSpc>
              </a:pPr>
              <a:r>
                <a:rPr lang="en-US" sz="48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56" name="TextBox 156"/>
            <p:cNvSpPr txBox="1"/>
            <p:nvPr/>
          </p:nvSpPr>
          <p:spPr>
            <a:xfrm>
              <a:off x="8728855" y="1156492"/>
              <a:ext cx="71500" cy="166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"/>
                </a:lnSpc>
              </a:pPr>
              <a:r>
                <a:rPr lang="en-US" sz="480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57" name="Group 157"/>
            <p:cNvGrpSpPr/>
            <p:nvPr/>
          </p:nvGrpSpPr>
          <p:grpSpPr>
            <a:xfrm>
              <a:off x="9468916" y="1858199"/>
              <a:ext cx="604795" cy="250043"/>
              <a:chOff x="0" y="0"/>
              <a:chExt cx="453490" cy="187488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453490" cy="187488"/>
              </a:xfrm>
              <a:custGeom>
                <a:avLst/>
                <a:gdLst/>
                <a:ahLst/>
                <a:cxnLst/>
                <a:rect l="l" t="t" r="r" b="b"/>
                <a:pathLst>
                  <a:path w="453490" h="187488">
                    <a:moveTo>
                      <a:pt x="93744" y="0"/>
                    </a:moveTo>
                    <a:lnTo>
                      <a:pt x="359746" y="0"/>
                    </a:lnTo>
                    <a:cubicBezTo>
                      <a:pt x="384608" y="0"/>
                      <a:pt x="408452" y="9877"/>
                      <a:pt x="426033" y="27457"/>
                    </a:cubicBezTo>
                    <a:cubicBezTo>
                      <a:pt x="443613" y="45038"/>
                      <a:pt x="453490" y="68882"/>
                      <a:pt x="453490" y="93744"/>
                    </a:cubicBezTo>
                    <a:lnTo>
                      <a:pt x="453490" y="93744"/>
                    </a:lnTo>
                    <a:cubicBezTo>
                      <a:pt x="453490" y="118607"/>
                      <a:pt x="443613" y="142451"/>
                      <a:pt x="426033" y="160031"/>
                    </a:cubicBezTo>
                    <a:cubicBezTo>
                      <a:pt x="408452" y="177612"/>
                      <a:pt x="384608" y="187488"/>
                      <a:pt x="359746" y="187488"/>
                    </a:cubicBezTo>
                    <a:lnTo>
                      <a:pt x="93744" y="187488"/>
                    </a:lnTo>
                    <a:cubicBezTo>
                      <a:pt x="68882" y="187488"/>
                      <a:pt x="45038" y="177612"/>
                      <a:pt x="27457" y="160031"/>
                    </a:cubicBezTo>
                    <a:cubicBezTo>
                      <a:pt x="9877" y="142451"/>
                      <a:pt x="0" y="118607"/>
                      <a:pt x="0" y="93744"/>
                    </a:cubicBezTo>
                    <a:lnTo>
                      <a:pt x="0" y="93744"/>
                    </a:lnTo>
                    <a:cubicBezTo>
                      <a:pt x="0" y="68882"/>
                      <a:pt x="9877" y="45038"/>
                      <a:pt x="27457" y="27457"/>
                    </a:cubicBezTo>
                    <a:cubicBezTo>
                      <a:pt x="45038" y="9877"/>
                      <a:pt x="68882" y="0"/>
                      <a:pt x="93744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9" name="TextBox 159"/>
              <p:cNvSpPr txBox="1"/>
              <p:nvPr/>
            </p:nvSpPr>
            <p:spPr>
              <a:xfrm>
                <a:off x="0" y="-28575"/>
                <a:ext cx="453490" cy="216063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30"/>
                  </a:lnSpc>
                </a:pPr>
                <a:endParaRPr sz="800"/>
              </a:p>
            </p:txBody>
          </p:sp>
        </p:grpSp>
        <p:sp>
          <p:nvSpPr>
            <p:cNvPr id="160" name="TextBox 160"/>
            <p:cNvSpPr txBox="1"/>
            <p:nvPr/>
          </p:nvSpPr>
          <p:spPr>
            <a:xfrm>
              <a:off x="8378707" y="1826020"/>
              <a:ext cx="2108916" cy="250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3"/>
                </a:lnSpc>
              </a:pPr>
              <a:r>
                <a:rPr lang="en-US" sz="53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8 bits =    </a:t>
              </a:r>
              <a:r>
                <a:rPr lang="en-US" sz="536">
                  <a:solidFill>
                    <a:srgbClr val="FAFAFA"/>
                  </a:solidFill>
                  <a:latin typeface="Poppins"/>
                  <a:ea typeface="Poppins"/>
                  <a:cs typeface="Poppins"/>
                  <a:sym typeface="Poppins"/>
                </a:rPr>
                <a:t>1 byte</a:t>
              </a:r>
            </a:p>
          </p:txBody>
        </p:sp>
        <p:sp>
          <p:nvSpPr>
            <p:cNvPr id="161" name="Freeform 161"/>
            <p:cNvSpPr/>
            <p:nvPr/>
          </p:nvSpPr>
          <p:spPr>
            <a:xfrm>
              <a:off x="5622437" y="1063202"/>
              <a:ext cx="1211355" cy="1211355"/>
            </a:xfrm>
            <a:custGeom>
              <a:avLst/>
              <a:gdLst/>
              <a:ahLst/>
              <a:cxnLst/>
              <a:rect l="l" t="t" r="r" b="b"/>
              <a:pathLst>
                <a:path w="1211355" h="1211355">
                  <a:moveTo>
                    <a:pt x="0" y="0"/>
                  </a:moveTo>
                  <a:lnTo>
                    <a:pt x="1211354" y="0"/>
                  </a:lnTo>
                  <a:lnTo>
                    <a:pt x="1211354" y="1211355"/>
                  </a:lnTo>
                  <a:lnTo>
                    <a:pt x="0" y="12113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2" name="TextBox 162"/>
            <p:cNvSpPr txBox="1"/>
            <p:nvPr/>
          </p:nvSpPr>
          <p:spPr>
            <a:xfrm>
              <a:off x="5891848" y="1312474"/>
              <a:ext cx="706636" cy="595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9"/>
                </a:lnSpc>
              </a:pPr>
              <a:r>
                <a:rPr lang="en-US" sz="86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 kibi</a:t>
              </a:r>
            </a:p>
            <a:p>
              <a:pPr>
                <a:lnSpc>
                  <a:spcPts val="1209"/>
                </a:lnSpc>
                <a:spcBef>
                  <a:spcPct val="0"/>
                </a:spcBef>
              </a:pPr>
              <a:r>
                <a:rPr lang="en-US" sz="86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bytes</a:t>
              </a:r>
            </a:p>
          </p:txBody>
        </p:sp>
      </p:grpSp>
      <p:sp>
        <p:nvSpPr>
          <p:cNvPr id="163" name="TextBox 163"/>
          <p:cNvSpPr txBox="1"/>
          <p:nvPr/>
        </p:nvSpPr>
        <p:spPr>
          <a:xfrm>
            <a:off x="8863671" y="4515477"/>
            <a:ext cx="618165" cy="563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5"/>
              </a:lnSpc>
              <a:spcBef>
                <a:spcPct val="0"/>
              </a:spcBef>
            </a:pPr>
            <a:r>
              <a:rPr lang="en-US" sz="3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... 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21956" y="1333325"/>
            <a:ext cx="5609089" cy="29027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5818811" y="1347838"/>
            <a:ext cx="751826" cy="257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185641" y="817050"/>
            <a:ext cx="6303218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Storage Conversion Cheatsheet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387333" y="1624104"/>
            <a:ext cx="5119172" cy="5013113"/>
            <a:chOff x="0" y="-57151"/>
            <a:chExt cx="10238344" cy="10026225"/>
          </a:xfrm>
        </p:grpSpPr>
        <p:sp>
          <p:nvSpPr>
            <p:cNvPr id="10" name="Freeform 10"/>
            <p:cNvSpPr/>
            <p:nvPr/>
          </p:nvSpPr>
          <p:spPr>
            <a:xfrm rot="5400000">
              <a:off x="5026195" y="826123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0" y="0"/>
                  </a:moveTo>
                  <a:lnTo>
                    <a:pt x="1622795" y="0"/>
                  </a:lnTo>
                  <a:lnTo>
                    <a:pt x="1622795" y="580149"/>
                  </a:lnTo>
                  <a:lnTo>
                    <a:pt x="0" y="580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733166" y="-57151"/>
              <a:ext cx="4308512" cy="671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886846" y="1565093"/>
              <a:ext cx="4308512" cy="671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Byte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886846" y="3495493"/>
              <a:ext cx="4308512" cy="671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Kibibytes (KiB)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886846" y="5358148"/>
              <a:ext cx="4308512" cy="671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Mebibytes (MiB)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886846" y="7285744"/>
              <a:ext cx="4308512" cy="671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Gibibytes (GiB)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886846" y="9297992"/>
              <a:ext cx="4308512" cy="671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Tebibytes (TiB)</a:t>
              </a:r>
            </a:p>
          </p:txBody>
        </p:sp>
        <p:sp>
          <p:nvSpPr>
            <p:cNvPr id="17" name="Freeform 17"/>
            <p:cNvSpPr/>
            <p:nvPr/>
          </p:nvSpPr>
          <p:spPr>
            <a:xfrm rot="5400000">
              <a:off x="6383961" y="2598514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0" y="0"/>
                  </a:moveTo>
                  <a:lnTo>
                    <a:pt x="1622795" y="0"/>
                  </a:lnTo>
                  <a:lnTo>
                    <a:pt x="1622795" y="580149"/>
                  </a:lnTo>
                  <a:lnTo>
                    <a:pt x="0" y="580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6495887" y="4572367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0" y="0"/>
                  </a:moveTo>
                  <a:lnTo>
                    <a:pt x="1622796" y="0"/>
                  </a:lnTo>
                  <a:lnTo>
                    <a:pt x="1622796" y="580149"/>
                  </a:lnTo>
                  <a:lnTo>
                    <a:pt x="0" y="580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Freeform 19"/>
            <p:cNvSpPr/>
            <p:nvPr/>
          </p:nvSpPr>
          <p:spPr>
            <a:xfrm rot="5400000">
              <a:off x="6383961" y="6546220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0" y="0"/>
                  </a:moveTo>
                  <a:lnTo>
                    <a:pt x="1622795" y="0"/>
                  </a:lnTo>
                  <a:lnTo>
                    <a:pt x="1622795" y="580149"/>
                  </a:lnTo>
                  <a:lnTo>
                    <a:pt x="0" y="580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Freeform 20"/>
            <p:cNvSpPr/>
            <p:nvPr/>
          </p:nvSpPr>
          <p:spPr>
            <a:xfrm rot="5400000">
              <a:off x="6383961" y="8558469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0" y="0"/>
                  </a:moveTo>
                  <a:lnTo>
                    <a:pt x="1622795" y="0"/>
                  </a:lnTo>
                  <a:lnTo>
                    <a:pt x="1622795" y="580149"/>
                  </a:lnTo>
                  <a:lnTo>
                    <a:pt x="0" y="580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Freeform 21"/>
            <p:cNvSpPr/>
            <p:nvPr/>
          </p:nvSpPr>
          <p:spPr>
            <a:xfrm rot="5400000" flipH="1" flipV="1">
              <a:off x="3315274" y="826123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1622796" y="580149"/>
                  </a:moveTo>
                  <a:lnTo>
                    <a:pt x="0" y="580149"/>
                  </a:lnTo>
                  <a:lnTo>
                    <a:pt x="0" y="0"/>
                  </a:lnTo>
                  <a:lnTo>
                    <a:pt x="1622796" y="0"/>
                  </a:lnTo>
                  <a:lnTo>
                    <a:pt x="1622796" y="58014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Freeform 22"/>
            <p:cNvSpPr/>
            <p:nvPr/>
          </p:nvSpPr>
          <p:spPr>
            <a:xfrm rot="5400000" flipH="1" flipV="1">
              <a:off x="2075449" y="2598514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1622795" y="580149"/>
                  </a:moveTo>
                  <a:lnTo>
                    <a:pt x="0" y="580149"/>
                  </a:lnTo>
                  <a:lnTo>
                    <a:pt x="0" y="0"/>
                  </a:lnTo>
                  <a:lnTo>
                    <a:pt x="1622795" y="0"/>
                  </a:lnTo>
                  <a:lnTo>
                    <a:pt x="1622795" y="58014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Freeform 23"/>
            <p:cNvSpPr/>
            <p:nvPr/>
          </p:nvSpPr>
          <p:spPr>
            <a:xfrm rot="5400000" flipH="1" flipV="1">
              <a:off x="1785374" y="4572367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1622796" y="580149"/>
                  </a:moveTo>
                  <a:lnTo>
                    <a:pt x="0" y="580149"/>
                  </a:lnTo>
                  <a:lnTo>
                    <a:pt x="0" y="0"/>
                  </a:lnTo>
                  <a:lnTo>
                    <a:pt x="1622796" y="0"/>
                  </a:lnTo>
                  <a:lnTo>
                    <a:pt x="1622796" y="58014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 rot="5400000" flipH="1" flipV="1">
              <a:off x="1921769" y="6546220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1622795" y="580149"/>
                  </a:moveTo>
                  <a:lnTo>
                    <a:pt x="0" y="580149"/>
                  </a:lnTo>
                  <a:lnTo>
                    <a:pt x="0" y="0"/>
                  </a:lnTo>
                  <a:lnTo>
                    <a:pt x="1622795" y="0"/>
                  </a:lnTo>
                  <a:lnTo>
                    <a:pt x="1622795" y="58014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 rot="5400000" flipH="1" flipV="1">
              <a:off x="1921769" y="8558469"/>
              <a:ext cx="1622796" cy="580149"/>
            </a:xfrm>
            <a:custGeom>
              <a:avLst/>
              <a:gdLst/>
              <a:ahLst/>
              <a:cxnLst/>
              <a:rect l="l" t="t" r="r" b="b"/>
              <a:pathLst>
                <a:path w="1622796" h="580149">
                  <a:moveTo>
                    <a:pt x="1622795" y="580149"/>
                  </a:moveTo>
                  <a:lnTo>
                    <a:pt x="0" y="580149"/>
                  </a:lnTo>
                  <a:lnTo>
                    <a:pt x="0" y="0"/>
                  </a:lnTo>
                  <a:lnTo>
                    <a:pt x="1622795" y="0"/>
                  </a:lnTo>
                  <a:lnTo>
                    <a:pt x="1622795" y="580149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6407067" y="705896"/>
              <a:ext cx="602657" cy="542391"/>
            </a:xfrm>
            <a:custGeom>
              <a:avLst/>
              <a:gdLst/>
              <a:ahLst/>
              <a:cxnLst/>
              <a:rect l="l" t="t" r="r" b="b"/>
              <a:pathLst>
                <a:path w="602657" h="542391">
                  <a:moveTo>
                    <a:pt x="0" y="0"/>
                  </a:moveTo>
                  <a:lnTo>
                    <a:pt x="602657" y="0"/>
                  </a:lnTo>
                  <a:lnTo>
                    <a:pt x="602657" y="542391"/>
                  </a:lnTo>
                  <a:lnTo>
                    <a:pt x="0" y="54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596772" y="601121"/>
              <a:ext cx="1077358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x8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2310061"/>
              <a:ext cx="2658420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4124" y="4272475"/>
              <a:ext cx="2658420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6235876"/>
              <a:ext cx="2658420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8411692"/>
              <a:ext cx="2658420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146118" y="519269"/>
              <a:ext cx="708452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733194" y="2228205"/>
              <a:ext cx="1505150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465388" y="4313403"/>
              <a:ext cx="1505150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601782" y="6287254"/>
              <a:ext cx="1505150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601782" y="8299504"/>
              <a:ext cx="1505150" cy="802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77"/>
                </a:lnSpc>
                <a:spcBef>
                  <a:spcPct val="0"/>
                </a:spcBef>
              </a:pPr>
              <a:r>
                <a:rPr lang="en-US" sz="2341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7990837" y="2414837"/>
              <a:ext cx="602657" cy="542391"/>
            </a:xfrm>
            <a:custGeom>
              <a:avLst/>
              <a:gdLst/>
              <a:ahLst/>
              <a:cxnLst/>
              <a:rect l="l" t="t" r="r" b="b"/>
              <a:pathLst>
                <a:path w="602657" h="542391">
                  <a:moveTo>
                    <a:pt x="0" y="0"/>
                  </a:moveTo>
                  <a:lnTo>
                    <a:pt x="602656" y="0"/>
                  </a:lnTo>
                  <a:lnTo>
                    <a:pt x="602656" y="542391"/>
                  </a:lnTo>
                  <a:lnTo>
                    <a:pt x="0" y="54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748430" y="4455828"/>
              <a:ext cx="602657" cy="542391"/>
            </a:xfrm>
            <a:custGeom>
              <a:avLst/>
              <a:gdLst/>
              <a:ahLst/>
              <a:cxnLst/>
              <a:rect l="l" t="t" r="r" b="b"/>
              <a:pathLst>
                <a:path w="602657" h="542391">
                  <a:moveTo>
                    <a:pt x="0" y="0"/>
                  </a:moveTo>
                  <a:lnTo>
                    <a:pt x="602657" y="0"/>
                  </a:lnTo>
                  <a:lnTo>
                    <a:pt x="602657" y="542391"/>
                  </a:lnTo>
                  <a:lnTo>
                    <a:pt x="0" y="54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7884825" y="6473885"/>
              <a:ext cx="602657" cy="542391"/>
            </a:xfrm>
            <a:custGeom>
              <a:avLst/>
              <a:gdLst/>
              <a:ahLst/>
              <a:cxnLst/>
              <a:rect l="l" t="t" r="r" b="b"/>
              <a:pathLst>
                <a:path w="602657" h="542391">
                  <a:moveTo>
                    <a:pt x="0" y="0"/>
                  </a:moveTo>
                  <a:lnTo>
                    <a:pt x="602657" y="0"/>
                  </a:lnTo>
                  <a:lnTo>
                    <a:pt x="602657" y="542391"/>
                  </a:lnTo>
                  <a:lnTo>
                    <a:pt x="0" y="542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7884825" y="8476776"/>
              <a:ext cx="602657" cy="542391"/>
            </a:xfrm>
            <a:custGeom>
              <a:avLst/>
              <a:gdLst/>
              <a:ahLst/>
              <a:cxnLst/>
              <a:rect l="l" t="t" r="r" b="b"/>
              <a:pathLst>
                <a:path w="602657" h="542391">
                  <a:moveTo>
                    <a:pt x="0" y="0"/>
                  </a:moveTo>
                  <a:lnTo>
                    <a:pt x="602657" y="0"/>
                  </a:lnTo>
                  <a:lnTo>
                    <a:pt x="602657" y="542392"/>
                  </a:lnTo>
                  <a:lnTo>
                    <a:pt x="0" y="542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85997" y="1295416"/>
            <a:ext cx="1500552" cy="12398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1686808" y="1270621"/>
            <a:ext cx="751826" cy="257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185641" y="817050"/>
            <a:ext cx="6303218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7934" y="1405228"/>
            <a:ext cx="4425642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Convert 8756000 bytes to Mebibytes.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7934" y="1957679"/>
            <a:ext cx="8306933" cy="4350278"/>
            <a:chOff x="0" y="0"/>
            <a:chExt cx="679013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9013" cy="355594"/>
            </a:xfrm>
            <a:custGeom>
              <a:avLst/>
              <a:gdLst/>
              <a:ahLst/>
              <a:cxnLst/>
              <a:rect l="l" t="t" r="r" b="b"/>
              <a:pathLst>
                <a:path w="679013" h="355594">
                  <a:moveTo>
                    <a:pt x="152224" y="0"/>
                  </a:moveTo>
                  <a:lnTo>
                    <a:pt x="526789" y="0"/>
                  </a:lnTo>
                  <a:cubicBezTo>
                    <a:pt x="567161" y="0"/>
                    <a:pt x="605880" y="16038"/>
                    <a:pt x="634427" y="44585"/>
                  </a:cubicBezTo>
                  <a:cubicBezTo>
                    <a:pt x="662975" y="73133"/>
                    <a:pt x="679013" y="111852"/>
                    <a:pt x="679013" y="152224"/>
                  </a:cubicBezTo>
                  <a:lnTo>
                    <a:pt x="679013" y="203370"/>
                  </a:lnTo>
                  <a:cubicBezTo>
                    <a:pt x="679013" y="287441"/>
                    <a:pt x="610860" y="355594"/>
                    <a:pt x="526789" y="355594"/>
                  </a:cubicBezTo>
                  <a:lnTo>
                    <a:pt x="152224" y="355594"/>
                  </a:lnTo>
                  <a:cubicBezTo>
                    <a:pt x="111852" y="355594"/>
                    <a:pt x="73133" y="339556"/>
                    <a:pt x="44585" y="311008"/>
                  </a:cubicBezTo>
                  <a:cubicBezTo>
                    <a:pt x="16038" y="282461"/>
                    <a:pt x="0" y="243742"/>
                    <a:pt x="0" y="203370"/>
                  </a:cubicBezTo>
                  <a:lnTo>
                    <a:pt x="0" y="152224"/>
                  </a:lnTo>
                  <a:cubicBezTo>
                    <a:pt x="0" y="111852"/>
                    <a:pt x="16038" y="73133"/>
                    <a:pt x="44585" y="44585"/>
                  </a:cubicBezTo>
                  <a:cubicBezTo>
                    <a:pt x="73133" y="16038"/>
                    <a:pt x="111852" y="0"/>
                    <a:pt x="15222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79013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63385" y="2774348"/>
            <a:ext cx="5316029" cy="127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8756000 / 1024 = </a:t>
            </a:r>
            <a:r>
              <a:rPr lang="en-US" sz="24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8550 kibibytes</a:t>
            </a:r>
          </a:p>
          <a:p>
            <a:pPr>
              <a:lnSpc>
                <a:spcPts val="3363"/>
              </a:lnSpc>
            </a:pPr>
            <a:endParaRPr lang="en-US" sz="240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363"/>
              </a:lnSpc>
              <a:spcBef>
                <a:spcPct val="0"/>
              </a:spcBef>
            </a:pPr>
            <a:endParaRPr lang="en-US" sz="240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651067" y="285888"/>
            <a:ext cx="3337251" cy="3265580"/>
            <a:chOff x="0" y="-47625"/>
            <a:chExt cx="6674503" cy="6531158"/>
          </a:xfrm>
        </p:grpSpPr>
        <p:sp>
          <p:nvSpPr>
            <p:cNvPr id="15" name="Freeform 15"/>
            <p:cNvSpPr/>
            <p:nvPr/>
          </p:nvSpPr>
          <p:spPr>
            <a:xfrm rot="5400000">
              <a:off x="3276639" y="538560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7"/>
                  </a:lnTo>
                  <a:lnTo>
                    <a:pt x="0" y="37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81784" y="-47625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81972" y="1009937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Byte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881972" y="2268388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Kibibytes (KiB)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81972" y="3482674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Mebibytes (MiB)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81972" y="4739296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Gibibytes (GiB)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81972" y="6051107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Tebibytes (TiB)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5400000">
              <a:off x="4161784" y="1694004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7"/>
                  </a:lnTo>
                  <a:lnTo>
                    <a:pt x="0" y="37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Freeform 23"/>
            <p:cNvSpPr/>
            <p:nvPr/>
          </p:nvSpPr>
          <p:spPr>
            <a:xfrm rot="5400000">
              <a:off x="4234750" y="298078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7"/>
                  </a:lnTo>
                  <a:lnTo>
                    <a:pt x="0" y="37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 rot="5400000">
              <a:off x="4161784" y="426756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6"/>
                  </a:lnTo>
                  <a:lnTo>
                    <a:pt x="0" y="378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 rot="5400000">
              <a:off x="4161784" y="557937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7"/>
                  </a:lnTo>
                  <a:lnTo>
                    <a:pt x="0" y="37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 rot="5400000" flipH="1" flipV="1">
              <a:off x="2161269" y="538560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1" y="378207"/>
                  </a:moveTo>
                  <a:lnTo>
                    <a:pt x="0" y="378207"/>
                  </a:lnTo>
                  <a:lnTo>
                    <a:pt x="0" y="0"/>
                  </a:lnTo>
                  <a:lnTo>
                    <a:pt x="1057921" y="0"/>
                  </a:lnTo>
                  <a:lnTo>
                    <a:pt x="1057921" y="378207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 rot="5400000" flipH="1" flipV="1">
              <a:off x="1353011" y="1694004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1" y="378207"/>
                  </a:moveTo>
                  <a:lnTo>
                    <a:pt x="0" y="378207"/>
                  </a:lnTo>
                  <a:lnTo>
                    <a:pt x="0" y="0"/>
                  </a:lnTo>
                  <a:lnTo>
                    <a:pt x="1057921" y="0"/>
                  </a:lnTo>
                  <a:lnTo>
                    <a:pt x="1057921" y="378207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 rot="5400000" flipH="1" flipV="1">
              <a:off x="1163908" y="298078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0" y="378207"/>
                  </a:moveTo>
                  <a:lnTo>
                    <a:pt x="0" y="378207"/>
                  </a:lnTo>
                  <a:lnTo>
                    <a:pt x="0" y="0"/>
                  </a:lnTo>
                  <a:lnTo>
                    <a:pt x="1057920" y="0"/>
                  </a:lnTo>
                  <a:lnTo>
                    <a:pt x="1057920" y="378207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 rot="5400000" flipH="1" flipV="1">
              <a:off x="1252825" y="426756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1" y="378206"/>
                  </a:moveTo>
                  <a:lnTo>
                    <a:pt x="0" y="378206"/>
                  </a:lnTo>
                  <a:lnTo>
                    <a:pt x="0" y="0"/>
                  </a:lnTo>
                  <a:lnTo>
                    <a:pt x="1057921" y="0"/>
                  </a:lnTo>
                  <a:lnTo>
                    <a:pt x="1057921" y="378206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 rot="5400000" flipH="1" flipV="1">
              <a:off x="1252825" y="557937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1" y="378207"/>
                  </a:moveTo>
                  <a:lnTo>
                    <a:pt x="0" y="378207"/>
                  </a:lnTo>
                  <a:lnTo>
                    <a:pt x="0" y="0"/>
                  </a:lnTo>
                  <a:lnTo>
                    <a:pt x="1057921" y="0"/>
                  </a:lnTo>
                  <a:lnTo>
                    <a:pt x="1057921" y="378207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176847" y="460183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80" y="0"/>
                  </a:lnTo>
                  <a:lnTo>
                    <a:pt x="392880" y="353591"/>
                  </a:lnTo>
                  <a:lnTo>
                    <a:pt x="0" y="35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92868" y="403035"/>
              <a:ext cx="702342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x8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517113"/>
              <a:ext cx="1733056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4400" y="2796432"/>
              <a:ext cx="1733056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4076402"/>
              <a:ext cx="1733056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5494841"/>
              <a:ext cx="1733056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658643" y="349671"/>
              <a:ext cx="461848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693279" y="1463751"/>
              <a:ext cx="981224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518691" y="2823116"/>
              <a:ext cx="981224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607611" y="4109896"/>
              <a:ext cx="981224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607611" y="5421705"/>
              <a:ext cx="981224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5209326" y="1574263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80" y="0"/>
                  </a:lnTo>
                  <a:lnTo>
                    <a:pt x="392880" y="353591"/>
                  </a:lnTo>
                  <a:lnTo>
                    <a:pt x="0" y="35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051299" y="2904810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79" y="0"/>
                  </a:lnTo>
                  <a:lnTo>
                    <a:pt x="392879" y="353592"/>
                  </a:lnTo>
                  <a:lnTo>
                    <a:pt x="0" y="353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140216" y="4220407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80" y="0"/>
                  </a:lnTo>
                  <a:lnTo>
                    <a:pt x="392880" y="353591"/>
                  </a:lnTo>
                  <a:lnTo>
                    <a:pt x="0" y="35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5140216" y="5526117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80" y="0"/>
                  </a:lnTo>
                  <a:lnTo>
                    <a:pt x="392880" y="353591"/>
                  </a:lnTo>
                  <a:lnTo>
                    <a:pt x="0" y="35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85997" y="1295416"/>
            <a:ext cx="1500552" cy="12398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1686808" y="1270621"/>
            <a:ext cx="751826" cy="257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185641" y="817050"/>
            <a:ext cx="6303218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7934" y="1405228"/>
            <a:ext cx="4425642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Convert 8756000 bytes to Mebibytes.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7934" y="1957679"/>
            <a:ext cx="8306933" cy="4350278"/>
            <a:chOff x="0" y="0"/>
            <a:chExt cx="679013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9013" cy="355594"/>
            </a:xfrm>
            <a:custGeom>
              <a:avLst/>
              <a:gdLst/>
              <a:ahLst/>
              <a:cxnLst/>
              <a:rect l="l" t="t" r="r" b="b"/>
              <a:pathLst>
                <a:path w="679013" h="355594">
                  <a:moveTo>
                    <a:pt x="152224" y="0"/>
                  </a:moveTo>
                  <a:lnTo>
                    <a:pt x="526789" y="0"/>
                  </a:lnTo>
                  <a:cubicBezTo>
                    <a:pt x="567161" y="0"/>
                    <a:pt x="605880" y="16038"/>
                    <a:pt x="634427" y="44585"/>
                  </a:cubicBezTo>
                  <a:cubicBezTo>
                    <a:pt x="662975" y="73133"/>
                    <a:pt x="679013" y="111852"/>
                    <a:pt x="679013" y="152224"/>
                  </a:cubicBezTo>
                  <a:lnTo>
                    <a:pt x="679013" y="203370"/>
                  </a:lnTo>
                  <a:cubicBezTo>
                    <a:pt x="679013" y="287441"/>
                    <a:pt x="610860" y="355594"/>
                    <a:pt x="526789" y="355594"/>
                  </a:cubicBezTo>
                  <a:lnTo>
                    <a:pt x="152224" y="355594"/>
                  </a:lnTo>
                  <a:cubicBezTo>
                    <a:pt x="111852" y="355594"/>
                    <a:pt x="73133" y="339556"/>
                    <a:pt x="44585" y="311008"/>
                  </a:cubicBezTo>
                  <a:cubicBezTo>
                    <a:pt x="16038" y="282461"/>
                    <a:pt x="0" y="243742"/>
                    <a:pt x="0" y="203370"/>
                  </a:cubicBezTo>
                  <a:lnTo>
                    <a:pt x="0" y="152224"/>
                  </a:lnTo>
                  <a:cubicBezTo>
                    <a:pt x="0" y="111852"/>
                    <a:pt x="16038" y="73133"/>
                    <a:pt x="44585" y="44585"/>
                  </a:cubicBezTo>
                  <a:cubicBezTo>
                    <a:pt x="73133" y="16038"/>
                    <a:pt x="111852" y="0"/>
                    <a:pt x="15222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79013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63385" y="2774349"/>
            <a:ext cx="5316029" cy="127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8756000 / 1024 = </a:t>
            </a:r>
            <a:r>
              <a:rPr lang="en-US" sz="24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8550 kibibytes</a:t>
            </a:r>
          </a:p>
          <a:p>
            <a:pPr>
              <a:lnSpc>
                <a:spcPts val="3363"/>
              </a:lnSpc>
            </a:pPr>
            <a:endParaRPr lang="en-US" sz="240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363"/>
              </a:lnSpc>
              <a:spcBef>
                <a:spcPct val="0"/>
              </a:spcBef>
            </a:pPr>
            <a:r>
              <a:rPr lang="en-US" sz="240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8550/ 1024 = </a:t>
            </a:r>
            <a:r>
              <a:rPr lang="en-US" sz="2402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8.34 Mebibytes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651067" y="285888"/>
            <a:ext cx="3337251" cy="3265580"/>
            <a:chOff x="0" y="-47625"/>
            <a:chExt cx="6674503" cy="6531158"/>
          </a:xfrm>
        </p:grpSpPr>
        <p:sp>
          <p:nvSpPr>
            <p:cNvPr id="15" name="Freeform 15"/>
            <p:cNvSpPr/>
            <p:nvPr/>
          </p:nvSpPr>
          <p:spPr>
            <a:xfrm rot="5400000">
              <a:off x="3276639" y="538560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7"/>
                  </a:lnTo>
                  <a:lnTo>
                    <a:pt x="0" y="37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81784" y="-47625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881972" y="1009937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Byte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881972" y="2268388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Kibibytes (KiB)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81972" y="3482674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Mebibytes (MiB)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81972" y="4739296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Gibibytes (GiB)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881972" y="6051107"/>
              <a:ext cx="2808772" cy="432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6"/>
                </a:lnSpc>
                <a:spcBef>
                  <a:spcPct val="0"/>
                </a:spcBef>
              </a:pPr>
              <a:r>
                <a:rPr lang="en-US" sz="1303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Tebibytes (TiB)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5400000">
              <a:off x="4161784" y="1694004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7"/>
                  </a:lnTo>
                  <a:lnTo>
                    <a:pt x="0" y="37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Freeform 23"/>
            <p:cNvSpPr/>
            <p:nvPr/>
          </p:nvSpPr>
          <p:spPr>
            <a:xfrm rot="5400000">
              <a:off x="4234750" y="298078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7"/>
                  </a:lnTo>
                  <a:lnTo>
                    <a:pt x="0" y="37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 rot="5400000">
              <a:off x="4161784" y="426756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6"/>
                  </a:lnTo>
                  <a:lnTo>
                    <a:pt x="0" y="378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 rot="5400000">
              <a:off x="4161784" y="557937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0" y="0"/>
                  </a:moveTo>
                  <a:lnTo>
                    <a:pt x="1057921" y="0"/>
                  </a:lnTo>
                  <a:lnTo>
                    <a:pt x="1057921" y="378207"/>
                  </a:lnTo>
                  <a:lnTo>
                    <a:pt x="0" y="378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 rot="5400000" flipH="1" flipV="1">
              <a:off x="2161269" y="538560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1" y="378207"/>
                  </a:moveTo>
                  <a:lnTo>
                    <a:pt x="0" y="378207"/>
                  </a:lnTo>
                  <a:lnTo>
                    <a:pt x="0" y="0"/>
                  </a:lnTo>
                  <a:lnTo>
                    <a:pt x="1057921" y="0"/>
                  </a:lnTo>
                  <a:lnTo>
                    <a:pt x="1057921" y="378207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 rot="5400000" flipH="1" flipV="1">
              <a:off x="1353011" y="1694004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1" y="378207"/>
                  </a:moveTo>
                  <a:lnTo>
                    <a:pt x="0" y="378207"/>
                  </a:lnTo>
                  <a:lnTo>
                    <a:pt x="0" y="0"/>
                  </a:lnTo>
                  <a:lnTo>
                    <a:pt x="1057921" y="0"/>
                  </a:lnTo>
                  <a:lnTo>
                    <a:pt x="1057921" y="378207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 rot="5400000" flipH="1" flipV="1">
              <a:off x="1163908" y="298078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0" y="378207"/>
                  </a:moveTo>
                  <a:lnTo>
                    <a:pt x="0" y="378207"/>
                  </a:lnTo>
                  <a:lnTo>
                    <a:pt x="0" y="0"/>
                  </a:lnTo>
                  <a:lnTo>
                    <a:pt x="1057920" y="0"/>
                  </a:lnTo>
                  <a:lnTo>
                    <a:pt x="1057920" y="378207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 rot="5400000" flipH="1" flipV="1">
              <a:off x="1252825" y="426756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1" y="378206"/>
                  </a:moveTo>
                  <a:lnTo>
                    <a:pt x="0" y="378206"/>
                  </a:lnTo>
                  <a:lnTo>
                    <a:pt x="0" y="0"/>
                  </a:lnTo>
                  <a:lnTo>
                    <a:pt x="1057921" y="0"/>
                  </a:lnTo>
                  <a:lnTo>
                    <a:pt x="1057921" y="378206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 rot="5400000" flipH="1" flipV="1">
              <a:off x="1252825" y="5579373"/>
              <a:ext cx="1057921" cy="378207"/>
            </a:xfrm>
            <a:custGeom>
              <a:avLst/>
              <a:gdLst/>
              <a:ahLst/>
              <a:cxnLst/>
              <a:rect l="l" t="t" r="r" b="b"/>
              <a:pathLst>
                <a:path w="1057921" h="378207">
                  <a:moveTo>
                    <a:pt x="1057921" y="378207"/>
                  </a:moveTo>
                  <a:lnTo>
                    <a:pt x="0" y="378207"/>
                  </a:lnTo>
                  <a:lnTo>
                    <a:pt x="0" y="0"/>
                  </a:lnTo>
                  <a:lnTo>
                    <a:pt x="1057921" y="0"/>
                  </a:lnTo>
                  <a:lnTo>
                    <a:pt x="1057921" y="378207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176847" y="460183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80" y="0"/>
                  </a:lnTo>
                  <a:lnTo>
                    <a:pt x="392880" y="353591"/>
                  </a:lnTo>
                  <a:lnTo>
                    <a:pt x="0" y="35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92868" y="403035"/>
              <a:ext cx="702342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x8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517113"/>
              <a:ext cx="1733056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4400" y="2796432"/>
              <a:ext cx="1733056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4076402"/>
              <a:ext cx="1733056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5494841"/>
              <a:ext cx="1733056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658643" y="349671"/>
              <a:ext cx="461848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693279" y="1463751"/>
              <a:ext cx="981224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518691" y="2823116"/>
              <a:ext cx="981224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607611" y="4109896"/>
              <a:ext cx="981224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607611" y="5421705"/>
              <a:ext cx="981224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36"/>
                </a:lnSpc>
                <a:spcBef>
                  <a:spcPct val="0"/>
                </a:spcBef>
              </a:pPr>
              <a:r>
                <a:rPr lang="en-US" sz="1526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5209326" y="1574263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80" y="0"/>
                  </a:lnTo>
                  <a:lnTo>
                    <a:pt x="392880" y="353591"/>
                  </a:lnTo>
                  <a:lnTo>
                    <a:pt x="0" y="35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051299" y="2904810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79" y="0"/>
                  </a:lnTo>
                  <a:lnTo>
                    <a:pt x="392879" y="353592"/>
                  </a:lnTo>
                  <a:lnTo>
                    <a:pt x="0" y="353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5140216" y="4220407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80" y="0"/>
                  </a:lnTo>
                  <a:lnTo>
                    <a:pt x="392880" y="353591"/>
                  </a:lnTo>
                  <a:lnTo>
                    <a:pt x="0" y="35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5140216" y="5526117"/>
              <a:ext cx="392880" cy="353592"/>
            </a:xfrm>
            <a:custGeom>
              <a:avLst/>
              <a:gdLst/>
              <a:ahLst/>
              <a:cxnLst/>
              <a:rect l="l" t="t" r="r" b="b"/>
              <a:pathLst>
                <a:path w="392880" h="353592">
                  <a:moveTo>
                    <a:pt x="0" y="0"/>
                  </a:moveTo>
                  <a:lnTo>
                    <a:pt x="392880" y="0"/>
                  </a:lnTo>
                  <a:lnTo>
                    <a:pt x="392880" y="353591"/>
                  </a:lnTo>
                  <a:lnTo>
                    <a:pt x="0" y="35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85997" y="1295416"/>
            <a:ext cx="1500552" cy="12398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1686808" y="1270621"/>
            <a:ext cx="751826" cy="257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185641" y="817050"/>
            <a:ext cx="6303218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7933" y="1405229"/>
            <a:ext cx="5683813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Convert 1.34 Gibibytes to Kibibytes.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7934" y="1957679"/>
            <a:ext cx="8306933" cy="4350278"/>
            <a:chOff x="0" y="0"/>
            <a:chExt cx="679013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9013" cy="355594"/>
            </a:xfrm>
            <a:custGeom>
              <a:avLst/>
              <a:gdLst/>
              <a:ahLst/>
              <a:cxnLst/>
              <a:rect l="l" t="t" r="r" b="b"/>
              <a:pathLst>
                <a:path w="679013" h="355594">
                  <a:moveTo>
                    <a:pt x="152224" y="0"/>
                  </a:moveTo>
                  <a:lnTo>
                    <a:pt x="526789" y="0"/>
                  </a:lnTo>
                  <a:cubicBezTo>
                    <a:pt x="567161" y="0"/>
                    <a:pt x="605880" y="16038"/>
                    <a:pt x="634427" y="44585"/>
                  </a:cubicBezTo>
                  <a:cubicBezTo>
                    <a:pt x="662975" y="73133"/>
                    <a:pt x="679013" y="111852"/>
                    <a:pt x="679013" y="152224"/>
                  </a:cubicBezTo>
                  <a:lnTo>
                    <a:pt x="679013" y="203370"/>
                  </a:lnTo>
                  <a:cubicBezTo>
                    <a:pt x="679013" y="287441"/>
                    <a:pt x="610860" y="355594"/>
                    <a:pt x="526789" y="355594"/>
                  </a:cubicBezTo>
                  <a:lnTo>
                    <a:pt x="152224" y="355594"/>
                  </a:lnTo>
                  <a:cubicBezTo>
                    <a:pt x="111852" y="355594"/>
                    <a:pt x="73133" y="339556"/>
                    <a:pt x="44585" y="311008"/>
                  </a:cubicBezTo>
                  <a:cubicBezTo>
                    <a:pt x="16038" y="282461"/>
                    <a:pt x="0" y="243742"/>
                    <a:pt x="0" y="203370"/>
                  </a:cubicBezTo>
                  <a:lnTo>
                    <a:pt x="0" y="152224"/>
                  </a:lnTo>
                  <a:cubicBezTo>
                    <a:pt x="0" y="111852"/>
                    <a:pt x="16038" y="73133"/>
                    <a:pt x="44585" y="44585"/>
                  </a:cubicBezTo>
                  <a:cubicBezTo>
                    <a:pt x="73133" y="16038"/>
                    <a:pt x="111852" y="0"/>
                    <a:pt x="15222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79013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63385" y="2696897"/>
            <a:ext cx="5316029" cy="127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1.34 x 1024 = </a:t>
            </a:r>
            <a:r>
              <a:rPr lang="en-US" sz="24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1372 Mebibytes</a:t>
            </a:r>
          </a:p>
          <a:p>
            <a:pPr>
              <a:lnSpc>
                <a:spcPts val="3363"/>
              </a:lnSpc>
            </a:pPr>
            <a:endParaRPr lang="en-US" sz="240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363"/>
              </a:lnSpc>
              <a:spcBef>
                <a:spcPct val="0"/>
              </a:spcBef>
            </a:pPr>
            <a:endParaRPr lang="en-US" sz="240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932633" y="72255"/>
            <a:ext cx="3101251" cy="3037308"/>
            <a:chOff x="0" y="-28575"/>
            <a:chExt cx="6202503" cy="6074616"/>
          </a:xfrm>
        </p:grpSpPr>
        <p:sp>
          <p:nvSpPr>
            <p:cNvPr id="17" name="Freeform 17"/>
            <p:cNvSpPr/>
            <p:nvPr/>
          </p:nvSpPr>
          <p:spPr>
            <a:xfrm rot="5400000">
              <a:off x="3044926" y="500475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7" y="0"/>
                  </a:lnTo>
                  <a:lnTo>
                    <a:pt x="983107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5782" y="-28575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48884" y="954199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Byte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48884" y="2123657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Kibibytes (KiB)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748884" y="3252075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Mebibytes (MiB)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48884" y="4419837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Gibibytes (GiB)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48884" y="5638877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Tebibytes (TiB)</a:t>
              </a:r>
            </a:p>
          </p:txBody>
        </p:sp>
        <p:sp>
          <p:nvSpPr>
            <p:cNvPr id="24" name="Freeform 24"/>
            <p:cNvSpPr/>
            <p:nvPr/>
          </p:nvSpPr>
          <p:spPr>
            <a:xfrm rot="5400000">
              <a:off x="3867475" y="1574209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8" y="0"/>
                  </a:lnTo>
                  <a:lnTo>
                    <a:pt x="983108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 rot="5400000">
              <a:off x="3935282" y="2769992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8" y="0"/>
                  </a:lnTo>
                  <a:lnTo>
                    <a:pt x="983108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 rot="5400000">
              <a:off x="3867475" y="3965774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8" y="0"/>
                  </a:lnTo>
                  <a:lnTo>
                    <a:pt x="983108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 rot="5400000">
              <a:off x="3867475" y="5184817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8" y="0"/>
                  </a:lnTo>
                  <a:lnTo>
                    <a:pt x="983108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 rot="5400000" flipH="1" flipV="1">
              <a:off x="2008431" y="500475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7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7" y="0"/>
                  </a:lnTo>
                  <a:lnTo>
                    <a:pt x="983107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 rot="5400000" flipH="1" flipV="1">
              <a:off x="1257330" y="1574209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8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8" y="0"/>
                  </a:lnTo>
                  <a:lnTo>
                    <a:pt x="983108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 rot="5400000" flipH="1" flipV="1">
              <a:off x="1081600" y="2769992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8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8" y="0"/>
                  </a:lnTo>
                  <a:lnTo>
                    <a:pt x="983108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 rot="5400000" flipH="1" flipV="1">
              <a:off x="1164229" y="3965774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8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8" y="0"/>
                  </a:lnTo>
                  <a:lnTo>
                    <a:pt x="983108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Freeform 32"/>
            <p:cNvSpPr/>
            <p:nvPr/>
          </p:nvSpPr>
          <p:spPr>
            <a:xfrm rot="5400000" flipH="1" flipV="1">
              <a:off x="1164229" y="5184817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8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8" y="0"/>
                  </a:lnTo>
                  <a:lnTo>
                    <a:pt x="983108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881474" y="427640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7"/>
                  </a:lnTo>
                  <a:lnTo>
                    <a:pt x="0" y="328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573152" y="370491"/>
              <a:ext cx="65267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x8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405787"/>
              <a:ext cx="1610500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9140" y="2594635"/>
              <a:ext cx="1610500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784089"/>
              <a:ext cx="1610500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5102225"/>
              <a:ext cx="1610500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329199" y="320901"/>
              <a:ext cx="429188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290667" y="1356197"/>
              <a:ext cx="91183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128427" y="2619431"/>
              <a:ext cx="91183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211057" y="3815217"/>
              <a:ext cx="91183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211057" y="5034261"/>
              <a:ext cx="91183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4840939" y="1462936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6"/>
                  </a:lnTo>
                  <a:lnTo>
                    <a:pt x="0" y="328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694087" y="2699391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7"/>
                  </a:lnTo>
                  <a:lnTo>
                    <a:pt x="0" y="328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776716" y="3921953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6"/>
                  </a:lnTo>
                  <a:lnTo>
                    <a:pt x="0" y="328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4776716" y="5135327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7"/>
                  </a:lnTo>
                  <a:lnTo>
                    <a:pt x="0" y="328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185997" y="1295416"/>
            <a:ext cx="1500552" cy="12398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1686808" y="1270621"/>
            <a:ext cx="751826" cy="257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185641" y="817050"/>
            <a:ext cx="6303218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7933" y="1405229"/>
            <a:ext cx="5683813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Convert 1.34 Gibibytes to Kibibytes.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7934" y="1957679"/>
            <a:ext cx="8306933" cy="4350278"/>
            <a:chOff x="0" y="0"/>
            <a:chExt cx="679013" cy="3555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9013" cy="355594"/>
            </a:xfrm>
            <a:custGeom>
              <a:avLst/>
              <a:gdLst/>
              <a:ahLst/>
              <a:cxnLst/>
              <a:rect l="l" t="t" r="r" b="b"/>
              <a:pathLst>
                <a:path w="679013" h="355594">
                  <a:moveTo>
                    <a:pt x="152224" y="0"/>
                  </a:moveTo>
                  <a:lnTo>
                    <a:pt x="526789" y="0"/>
                  </a:lnTo>
                  <a:cubicBezTo>
                    <a:pt x="567161" y="0"/>
                    <a:pt x="605880" y="16038"/>
                    <a:pt x="634427" y="44585"/>
                  </a:cubicBezTo>
                  <a:cubicBezTo>
                    <a:pt x="662975" y="73133"/>
                    <a:pt x="679013" y="111852"/>
                    <a:pt x="679013" y="152224"/>
                  </a:cubicBezTo>
                  <a:lnTo>
                    <a:pt x="679013" y="203370"/>
                  </a:lnTo>
                  <a:cubicBezTo>
                    <a:pt x="679013" y="287441"/>
                    <a:pt x="610860" y="355594"/>
                    <a:pt x="526789" y="355594"/>
                  </a:cubicBezTo>
                  <a:lnTo>
                    <a:pt x="152224" y="355594"/>
                  </a:lnTo>
                  <a:cubicBezTo>
                    <a:pt x="111852" y="355594"/>
                    <a:pt x="73133" y="339556"/>
                    <a:pt x="44585" y="311008"/>
                  </a:cubicBezTo>
                  <a:cubicBezTo>
                    <a:pt x="16038" y="282461"/>
                    <a:pt x="0" y="243742"/>
                    <a:pt x="0" y="203370"/>
                  </a:cubicBezTo>
                  <a:lnTo>
                    <a:pt x="0" y="152224"/>
                  </a:lnTo>
                  <a:cubicBezTo>
                    <a:pt x="0" y="111852"/>
                    <a:pt x="16038" y="73133"/>
                    <a:pt x="44585" y="44585"/>
                  </a:cubicBezTo>
                  <a:cubicBezTo>
                    <a:pt x="73133" y="16038"/>
                    <a:pt x="111852" y="0"/>
                    <a:pt x="152224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79013" cy="4032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63385" y="2696898"/>
            <a:ext cx="5316029" cy="127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1.34 x 1024 = </a:t>
            </a:r>
            <a:r>
              <a:rPr lang="en-US" sz="240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1372 Mebibytes</a:t>
            </a:r>
          </a:p>
          <a:p>
            <a:pPr>
              <a:lnSpc>
                <a:spcPts val="3363"/>
              </a:lnSpc>
            </a:pPr>
            <a:endParaRPr lang="en-US" sz="2402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363"/>
              </a:lnSpc>
              <a:spcBef>
                <a:spcPct val="0"/>
              </a:spcBef>
            </a:pPr>
            <a:r>
              <a:rPr lang="en-US" sz="240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1372 x 1024 = </a:t>
            </a:r>
            <a:r>
              <a:rPr lang="en-US" sz="2402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140, 4928 Kibibytes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932633" y="72255"/>
            <a:ext cx="3101251" cy="3037308"/>
            <a:chOff x="0" y="-28575"/>
            <a:chExt cx="6202503" cy="6074616"/>
          </a:xfrm>
        </p:grpSpPr>
        <p:sp>
          <p:nvSpPr>
            <p:cNvPr id="17" name="Freeform 17"/>
            <p:cNvSpPr/>
            <p:nvPr/>
          </p:nvSpPr>
          <p:spPr>
            <a:xfrm rot="5400000">
              <a:off x="3044926" y="500475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7" y="0"/>
                  </a:lnTo>
                  <a:lnTo>
                    <a:pt x="983107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5782" y="-28575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Bit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48884" y="954199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Byte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48884" y="2123657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Kibibytes (KiB)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748884" y="3252075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Mebibytes (MiB)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748884" y="4419837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Gibibytes (GiB)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48884" y="5638877"/>
              <a:ext cx="2610144" cy="40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6"/>
                </a:lnSpc>
                <a:spcBef>
                  <a:spcPct val="0"/>
                </a:spcBef>
              </a:pPr>
              <a:r>
                <a:rPr lang="en-US" sz="1211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Tebibytes (TiB)</a:t>
              </a:r>
            </a:p>
          </p:txBody>
        </p:sp>
        <p:sp>
          <p:nvSpPr>
            <p:cNvPr id="24" name="Freeform 24"/>
            <p:cNvSpPr/>
            <p:nvPr/>
          </p:nvSpPr>
          <p:spPr>
            <a:xfrm rot="5400000">
              <a:off x="3867475" y="1574209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8" y="0"/>
                  </a:lnTo>
                  <a:lnTo>
                    <a:pt x="983108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 rot="5400000">
              <a:off x="3935282" y="2769992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8" y="0"/>
                  </a:lnTo>
                  <a:lnTo>
                    <a:pt x="983108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 rot="5400000">
              <a:off x="3867475" y="3965774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8" y="0"/>
                  </a:lnTo>
                  <a:lnTo>
                    <a:pt x="983108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 rot="5400000">
              <a:off x="3867475" y="5184817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0" y="0"/>
                  </a:moveTo>
                  <a:lnTo>
                    <a:pt x="983108" y="0"/>
                  </a:lnTo>
                  <a:lnTo>
                    <a:pt x="983108" y="351461"/>
                  </a:lnTo>
                  <a:lnTo>
                    <a:pt x="0" y="3514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 rot="5400000" flipH="1" flipV="1">
              <a:off x="2008431" y="500475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7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7" y="0"/>
                  </a:lnTo>
                  <a:lnTo>
                    <a:pt x="983107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 rot="5400000" flipH="1" flipV="1">
              <a:off x="1257330" y="1574209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8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8" y="0"/>
                  </a:lnTo>
                  <a:lnTo>
                    <a:pt x="983108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 rot="5400000" flipH="1" flipV="1">
              <a:off x="1081600" y="2769992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8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8" y="0"/>
                  </a:lnTo>
                  <a:lnTo>
                    <a:pt x="983108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 rot="5400000" flipH="1" flipV="1">
              <a:off x="1164229" y="3965774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8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8" y="0"/>
                  </a:lnTo>
                  <a:lnTo>
                    <a:pt x="983108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Freeform 32"/>
            <p:cNvSpPr/>
            <p:nvPr/>
          </p:nvSpPr>
          <p:spPr>
            <a:xfrm rot="5400000" flipH="1" flipV="1">
              <a:off x="1164229" y="5184817"/>
              <a:ext cx="983108" cy="351461"/>
            </a:xfrm>
            <a:custGeom>
              <a:avLst/>
              <a:gdLst/>
              <a:ahLst/>
              <a:cxnLst/>
              <a:rect l="l" t="t" r="r" b="b"/>
              <a:pathLst>
                <a:path w="983108" h="351461">
                  <a:moveTo>
                    <a:pt x="983108" y="351461"/>
                  </a:moveTo>
                  <a:lnTo>
                    <a:pt x="0" y="351461"/>
                  </a:lnTo>
                  <a:lnTo>
                    <a:pt x="0" y="0"/>
                  </a:lnTo>
                  <a:lnTo>
                    <a:pt x="983108" y="0"/>
                  </a:lnTo>
                  <a:lnTo>
                    <a:pt x="983108" y="351461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3881474" y="427640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7"/>
                  </a:lnTo>
                  <a:lnTo>
                    <a:pt x="0" y="328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573152" y="370491"/>
              <a:ext cx="65267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x8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405787"/>
              <a:ext cx="1610500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9140" y="2594635"/>
              <a:ext cx="1610500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784089"/>
              <a:ext cx="1610500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5102225"/>
              <a:ext cx="1610500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x1024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329199" y="320901"/>
              <a:ext cx="429188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8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290667" y="1356197"/>
              <a:ext cx="91183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128427" y="2619431"/>
              <a:ext cx="91183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211057" y="3815217"/>
              <a:ext cx="91183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211057" y="5034261"/>
              <a:ext cx="911836" cy="486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6"/>
                </a:lnSpc>
                <a:spcBef>
                  <a:spcPct val="0"/>
                </a:spcBef>
              </a:pPr>
              <a:r>
                <a:rPr lang="en-US" sz="1418" b="1">
                  <a:solidFill>
                    <a:srgbClr val="FF149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1024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4840939" y="1462936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6"/>
                  </a:lnTo>
                  <a:lnTo>
                    <a:pt x="0" y="328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4694087" y="2699391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7"/>
                  </a:lnTo>
                  <a:lnTo>
                    <a:pt x="0" y="328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776716" y="3921953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6"/>
                  </a:lnTo>
                  <a:lnTo>
                    <a:pt x="0" y="328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4776716" y="5135327"/>
              <a:ext cx="365096" cy="328587"/>
            </a:xfrm>
            <a:custGeom>
              <a:avLst/>
              <a:gdLst/>
              <a:ahLst/>
              <a:cxnLst/>
              <a:rect l="l" t="t" r="r" b="b"/>
              <a:pathLst>
                <a:path w="365096" h="328587">
                  <a:moveTo>
                    <a:pt x="0" y="0"/>
                  </a:moveTo>
                  <a:lnTo>
                    <a:pt x="365096" y="0"/>
                  </a:lnTo>
                  <a:lnTo>
                    <a:pt x="365096" y="328587"/>
                  </a:lnTo>
                  <a:lnTo>
                    <a:pt x="0" y="328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6420" y="147197"/>
            <a:ext cx="5552751" cy="34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1"/>
              </a:lnSpc>
              <a:spcBef>
                <a:spcPct val="0"/>
              </a:spcBef>
            </a:pPr>
            <a:r>
              <a:rPr lang="en-US" sz="2429" b="1" spc="-7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1.2 Quantitative Data Representation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Positive Integer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256731" y="1475648"/>
            <a:ext cx="2796798" cy="1246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10" name="AutoShape 10"/>
          <p:cNvSpPr/>
          <p:nvPr/>
        </p:nvSpPr>
        <p:spPr>
          <a:xfrm flipV="1">
            <a:off x="3053694" y="1475235"/>
            <a:ext cx="1728187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1" name="Group 11"/>
          <p:cNvGrpSpPr/>
          <p:nvPr/>
        </p:nvGrpSpPr>
        <p:grpSpPr>
          <a:xfrm>
            <a:off x="3962616" y="1974419"/>
            <a:ext cx="3604310" cy="710229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73031" y="0"/>
                  </a:moveTo>
                  <a:lnTo>
                    <a:pt x="878446" y="0"/>
                  </a:lnTo>
                  <a:cubicBezTo>
                    <a:pt x="918780" y="0"/>
                    <a:pt x="951477" y="32697"/>
                    <a:pt x="951477" y="73031"/>
                  </a:cubicBezTo>
                  <a:lnTo>
                    <a:pt x="951477" y="114458"/>
                  </a:lnTo>
                  <a:cubicBezTo>
                    <a:pt x="951477" y="133827"/>
                    <a:pt x="943782" y="152402"/>
                    <a:pt x="930087" y="166098"/>
                  </a:cubicBezTo>
                  <a:cubicBezTo>
                    <a:pt x="916391" y="179794"/>
                    <a:pt x="897815" y="187488"/>
                    <a:pt x="878446" y="187488"/>
                  </a:cubicBezTo>
                  <a:lnTo>
                    <a:pt x="73031" y="187488"/>
                  </a:lnTo>
                  <a:cubicBezTo>
                    <a:pt x="32697" y="187488"/>
                    <a:pt x="0" y="154791"/>
                    <a:pt x="0" y="114458"/>
                  </a:cubicBezTo>
                  <a:lnTo>
                    <a:pt x="0" y="73031"/>
                  </a:lnTo>
                  <a:cubicBezTo>
                    <a:pt x="0" y="32697"/>
                    <a:pt x="32697" y="0"/>
                    <a:pt x="7303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07522" y="1904610"/>
            <a:ext cx="2108237" cy="62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299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Eg. 107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600385" y="3667212"/>
            <a:ext cx="1196754" cy="1196754"/>
            <a:chOff x="0" y="0"/>
            <a:chExt cx="1913890" cy="191389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797139" y="3667212"/>
            <a:ext cx="1196754" cy="1196754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993892" y="3667212"/>
            <a:ext cx="1196754" cy="1196754"/>
            <a:chOff x="0" y="0"/>
            <a:chExt cx="1913890" cy="191389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9546404" y="3244150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42340" y="3244150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108653" y="3244150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052799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249554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446308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4206876" y="3667212"/>
            <a:ext cx="1196754" cy="1196754"/>
            <a:chOff x="0" y="0"/>
            <a:chExt cx="1913890" cy="191389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5403630" y="3667212"/>
            <a:ext cx="1196754" cy="1196754"/>
            <a:chOff x="0" y="0"/>
            <a:chExt cx="1913890" cy="1913890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5911607" y="3244150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597649" y="3244152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659292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856046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032903" y="4962042"/>
            <a:ext cx="5960991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 + 2 + 8 + 32 + 64</a:t>
            </a:r>
          </a:p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= 107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1813369" y="3667212"/>
            <a:ext cx="1196754" cy="1196754"/>
            <a:chOff x="0" y="0"/>
            <a:chExt cx="1913890" cy="1913890"/>
          </a:xfrm>
        </p:grpSpPr>
        <p:sp>
          <p:nvSpPr>
            <p:cNvPr id="60" name="Freeform 6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3010123" y="3667212"/>
            <a:ext cx="1196754" cy="1196754"/>
            <a:chOff x="0" y="0"/>
            <a:chExt cx="1913890" cy="1913890"/>
          </a:xfrm>
        </p:grpSpPr>
        <p:sp>
          <p:nvSpPr>
            <p:cNvPr id="63" name="Freeform 6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3441744" y="3244152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159897" y="3244152"/>
            <a:ext cx="36211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265783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462538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AutoShape 9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0" name="Group 10"/>
          <p:cNvGrpSpPr/>
          <p:nvPr/>
        </p:nvGrpSpPr>
        <p:grpSpPr>
          <a:xfrm>
            <a:off x="3962616" y="1974419"/>
            <a:ext cx="3604310" cy="710229"/>
            <a:chOff x="0" y="0"/>
            <a:chExt cx="951477" cy="18748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73031" y="0"/>
                  </a:moveTo>
                  <a:lnTo>
                    <a:pt x="878446" y="0"/>
                  </a:lnTo>
                  <a:cubicBezTo>
                    <a:pt x="918780" y="0"/>
                    <a:pt x="951477" y="32697"/>
                    <a:pt x="951477" y="73031"/>
                  </a:cubicBezTo>
                  <a:lnTo>
                    <a:pt x="951477" y="114458"/>
                  </a:lnTo>
                  <a:cubicBezTo>
                    <a:pt x="951477" y="133827"/>
                    <a:pt x="943782" y="152402"/>
                    <a:pt x="930087" y="166098"/>
                  </a:cubicBezTo>
                  <a:cubicBezTo>
                    <a:pt x="916391" y="179794"/>
                    <a:pt x="897815" y="187488"/>
                    <a:pt x="878446" y="187488"/>
                  </a:cubicBezTo>
                  <a:lnTo>
                    <a:pt x="73031" y="187488"/>
                  </a:lnTo>
                  <a:cubicBezTo>
                    <a:pt x="32697" y="187488"/>
                    <a:pt x="0" y="154791"/>
                    <a:pt x="0" y="114458"/>
                  </a:cubicBezTo>
                  <a:lnTo>
                    <a:pt x="0" y="73031"/>
                  </a:lnTo>
                  <a:cubicBezTo>
                    <a:pt x="0" y="32697"/>
                    <a:pt x="32697" y="0"/>
                    <a:pt x="7303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707522" y="1904610"/>
            <a:ext cx="2108237" cy="62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299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-32 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600385" y="3667212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797139" y="3667212"/>
            <a:ext cx="1196754" cy="1196754"/>
            <a:chOff x="0" y="0"/>
            <a:chExt cx="1913890" cy="191389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8993892" y="3667212"/>
            <a:ext cx="1196754" cy="1196754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9546404" y="3244150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242340" y="3244150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108653" y="3244150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072975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269729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466481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4206876" y="3667212"/>
            <a:ext cx="1196754" cy="1196754"/>
            <a:chOff x="0" y="0"/>
            <a:chExt cx="1913890" cy="1913890"/>
          </a:xfrm>
        </p:grpSpPr>
        <p:sp>
          <p:nvSpPr>
            <p:cNvPr id="48" name="Freeform 4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5403630" y="3667212"/>
            <a:ext cx="1196754" cy="1196754"/>
            <a:chOff x="0" y="0"/>
            <a:chExt cx="1913890" cy="191389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5911607" y="3244150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597649" y="3244152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679465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876220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813369" y="3667212"/>
            <a:ext cx="1196754" cy="1196754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010123" y="3667212"/>
            <a:ext cx="1196754" cy="1196754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3441744" y="3244152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159897" y="3244152"/>
            <a:ext cx="36211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285959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482713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3962616" y="1974419"/>
            <a:ext cx="3604310" cy="710229"/>
            <a:chOff x="0" y="0"/>
            <a:chExt cx="951477" cy="187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73031" y="0"/>
                  </a:moveTo>
                  <a:lnTo>
                    <a:pt x="878446" y="0"/>
                  </a:lnTo>
                  <a:cubicBezTo>
                    <a:pt x="918780" y="0"/>
                    <a:pt x="951477" y="32697"/>
                    <a:pt x="951477" y="73031"/>
                  </a:cubicBezTo>
                  <a:lnTo>
                    <a:pt x="951477" y="114458"/>
                  </a:lnTo>
                  <a:cubicBezTo>
                    <a:pt x="951477" y="133827"/>
                    <a:pt x="943782" y="152402"/>
                    <a:pt x="930087" y="166098"/>
                  </a:cubicBezTo>
                  <a:cubicBezTo>
                    <a:pt x="916391" y="179794"/>
                    <a:pt x="897815" y="187488"/>
                    <a:pt x="878446" y="187488"/>
                  </a:cubicBezTo>
                  <a:lnTo>
                    <a:pt x="73031" y="187488"/>
                  </a:lnTo>
                  <a:cubicBezTo>
                    <a:pt x="32697" y="187488"/>
                    <a:pt x="0" y="154791"/>
                    <a:pt x="0" y="114458"/>
                  </a:cubicBezTo>
                  <a:lnTo>
                    <a:pt x="0" y="73031"/>
                  </a:lnTo>
                  <a:cubicBezTo>
                    <a:pt x="0" y="32697"/>
                    <a:pt x="32697" y="0"/>
                    <a:pt x="7303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00385" y="3667212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97139" y="3667212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993892" y="3667212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206876" y="3667212"/>
            <a:ext cx="1196754" cy="1196754"/>
            <a:chOff x="0" y="0"/>
            <a:chExt cx="1913890" cy="191389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403630" y="3667212"/>
            <a:ext cx="1196754" cy="1196754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632195" y="3667212"/>
            <a:ext cx="1196754" cy="1196754"/>
            <a:chOff x="0" y="0"/>
            <a:chExt cx="1913890" cy="191389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010123" y="3667212"/>
            <a:ext cx="1196754" cy="1196754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7" name="Freeform 47"/>
          <p:cNvSpPr/>
          <p:nvPr/>
        </p:nvSpPr>
        <p:spPr>
          <a:xfrm rot="3195772">
            <a:off x="1926172" y="2899317"/>
            <a:ext cx="585674" cy="209379"/>
          </a:xfrm>
          <a:custGeom>
            <a:avLst/>
            <a:gdLst/>
            <a:ahLst/>
            <a:cxnLst/>
            <a:rect l="l" t="t" r="r" b="b"/>
            <a:pathLst>
              <a:path w="878511" h="314068">
                <a:moveTo>
                  <a:pt x="0" y="0"/>
                </a:moveTo>
                <a:lnTo>
                  <a:pt x="878511" y="0"/>
                </a:lnTo>
                <a:lnTo>
                  <a:pt x="878511" y="314068"/>
                </a:lnTo>
                <a:lnTo>
                  <a:pt x="0" y="314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48" name="TextBox 48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707522" y="1904610"/>
            <a:ext cx="2108237" cy="62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299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-32 ?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546404" y="3244150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242340" y="3244150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108653" y="3244150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72975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269729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466481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911607" y="3244150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597649" y="3244152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679465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876220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441744" y="3244152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959954" y="3244152"/>
            <a:ext cx="541238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-64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104785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482713" y="3897068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5976" y="2057010"/>
            <a:ext cx="1868197" cy="832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1"/>
              </a:lnSpc>
            </a:pPr>
            <a:r>
              <a:rPr lang="en-US" sz="156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Solution: </a:t>
            </a:r>
          </a:p>
          <a:p>
            <a:pPr algn="ctr">
              <a:lnSpc>
                <a:spcPts val="2191"/>
              </a:lnSpc>
            </a:pPr>
            <a:r>
              <a:rPr lang="en-US" sz="156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Make the leftmost</a:t>
            </a:r>
          </a:p>
          <a:p>
            <a:pPr algn="ctr">
              <a:lnSpc>
                <a:spcPts val="2191"/>
              </a:lnSpc>
            </a:pPr>
            <a:r>
              <a:rPr lang="en-US" sz="156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bit the signed bit </a:t>
            </a:r>
          </a:p>
        </p:txBody>
      </p:sp>
      <p:sp>
        <p:nvSpPr>
          <p:cNvPr id="69" name="Freeform 69"/>
          <p:cNvSpPr/>
          <p:nvPr/>
        </p:nvSpPr>
        <p:spPr>
          <a:xfrm rot="-3106366" flipV="1">
            <a:off x="1921786" y="5066797"/>
            <a:ext cx="585674" cy="209379"/>
          </a:xfrm>
          <a:custGeom>
            <a:avLst/>
            <a:gdLst/>
            <a:ahLst/>
            <a:cxnLst/>
            <a:rect l="l" t="t" r="r" b="b"/>
            <a:pathLst>
              <a:path w="878511" h="314068">
                <a:moveTo>
                  <a:pt x="0" y="314068"/>
                </a:moveTo>
                <a:lnTo>
                  <a:pt x="878511" y="314068"/>
                </a:lnTo>
                <a:lnTo>
                  <a:pt x="878511" y="0"/>
                </a:lnTo>
                <a:lnTo>
                  <a:pt x="0" y="0"/>
                </a:lnTo>
                <a:lnTo>
                  <a:pt x="0" y="31406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0" name="TextBox 70"/>
          <p:cNvSpPr txBox="1"/>
          <p:nvPr/>
        </p:nvSpPr>
        <p:spPr>
          <a:xfrm>
            <a:off x="711076" y="5421860"/>
            <a:ext cx="1240103" cy="54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1"/>
              </a:lnSpc>
            </a:pPr>
            <a:r>
              <a:rPr lang="en-US" sz="156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 = Positive</a:t>
            </a:r>
          </a:p>
          <a:p>
            <a:pPr algn="ctr">
              <a:lnSpc>
                <a:spcPts val="2191"/>
              </a:lnSpc>
            </a:pPr>
            <a:r>
              <a:rPr lang="en-US" sz="156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 = Negative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3962616" y="1974419"/>
            <a:ext cx="3604310" cy="710229"/>
            <a:chOff x="0" y="0"/>
            <a:chExt cx="951477" cy="187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73031" y="0"/>
                  </a:moveTo>
                  <a:lnTo>
                    <a:pt x="878446" y="0"/>
                  </a:lnTo>
                  <a:cubicBezTo>
                    <a:pt x="918780" y="0"/>
                    <a:pt x="951477" y="32697"/>
                    <a:pt x="951477" y="73031"/>
                  </a:cubicBezTo>
                  <a:lnTo>
                    <a:pt x="951477" y="114458"/>
                  </a:lnTo>
                  <a:cubicBezTo>
                    <a:pt x="951477" y="133827"/>
                    <a:pt x="943782" y="152402"/>
                    <a:pt x="930087" y="166098"/>
                  </a:cubicBezTo>
                  <a:cubicBezTo>
                    <a:pt x="916391" y="179794"/>
                    <a:pt x="897815" y="187488"/>
                    <a:pt x="878446" y="187488"/>
                  </a:cubicBezTo>
                  <a:lnTo>
                    <a:pt x="73031" y="187488"/>
                  </a:lnTo>
                  <a:cubicBezTo>
                    <a:pt x="32697" y="187488"/>
                    <a:pt x="0" y="154791"/>
                    <a:pt x="0" y="114458"/>
                  </a:cubicBezTo>
                  <a:lnTo>
                    <a:pt x="0" y="73031"/>
                  </a:lnTo>
                  <a:cubicBezTo>
                    <a:pt x="0" y="32697"/>
                    <a:pt x="32697" y="0"/>
                    <a:pt x="7303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600385" y="3667212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97139" y="3667212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993892" y="3667212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206876" y="3667212"/>
            <a:ext cx="1196754" cy="1196754"/>
            <a:chOff x="0" y="0"/>
            <a:chExt cx="1913890" cy="191389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403630" y="3667212"/>
            <a:ext cx="1196754" cy="1196754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632195" y="3667212"/>
            <a:ext cx="1196754" cy="1196754"/>
            <a:chOff x="0" y="0"/>
            <a:chExt cx="1913890" cy="191389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010123" y="3667212"/>
            <a:ext cx="1196754" cy="1196754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707522" y="1904610"/>
            <a:ext cx="2108237" cy="62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299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-32 ?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546404" y="3244150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242340" y="3244150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108653" y="3244150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7052799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8249554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446308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911607" y="3244150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597649" y="3244152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659292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856046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441744" y="3244152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959954" y="3244152"/>
            <a:ext cx="541238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-64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084610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3462538" y="3897068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56563" y="1499618"/>
            <a:ext cx="3072510" cy="1661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3329086" y="1499620"/>
            <a:ext cx="145263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632700" y="2061974"/>
            <a:ext cx="410058" cy="397904"/>
            <a:chOff x="0" y="0"/>
            <a:chExt cx="161998" cy="157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1998" cy="157197"/>
            </a:xfrm>
            <a:custGeom>
              <a:avLst/>
              <a:gdLst/>
              <a:ahLst/>
              <a:cxnLst/>
              <a:rect l="l" t="t" r="r" b="b"/>
              <a:pathLst>
                <a:path w="161998" h="157197">
                  <a:moveTo>
                    <a:pt x="78598" y="0"/>
                  </a:moveTo>
                  <a:lnTo>
                    <a:pt x="83400" y="0"/>
                  </a:lnTo>
                  <a:cubicBezTo>
                    <a:pt x="104245" y="0"/>
                    <a:pt x="124237" y="8281"/>
                    <a:pt x="138977" y="23021"/>
                  </a:cubicBezTo>
                  <a:cubicBezTo>
                    <a:pt x="153717" y="37761"/>
                    <a:pt x="161998" y="57753"/>
                    <a:pt x="161998" y="78598"/>
                  </a:cubicBezTo>
                  <a:lnTo>
                    <a:pt x="161998" y="78598"/>
                  </a:lnTo>
                  <a:cubicBezTo>
                    <a:pt x="161998" y="99444"/>
                    <a:pt x="153717" y="119436"/>
                    <a:pt x="138977" y="134176"/>
                  </a:cubicBezTo>
                  <a:cubicBezTo>
                    <a:pt x="124237" y="148916"/>
                    <a:pt x="104245" y="157197"/>
                    <a:pt x="83400" y="157197"/>
                  </a:cubicBezTo>
                  <a:lnTo>
                    <a:pt x="78598" y="157197"/>
                  </a:lnTo>
                  <a:cubicBezTo>
                    <a:pt x="57753" y="157197"/>
                    <a:pt x="37761" y="148916"/>
                    <a:pt x="23021" y="134176"/>
                  </a:cubicBezTo>
                  <a:cubicBezTo>
                    <a:pt x="8281" y="119436"/>
                    <a:pt x="0" y="99444"/>
                    <a:pt x="0" y="78598"/>
                  </a:cubicBezTo>
                  <a:lnTo>
                    <a:pt x="0" y="78598"/>
                  </a:lnTo>
                  <a:cubicBezTo>
                    <a:pt x="0" y="57753"/>
                    <a:pt x="8281" y="37761"/>
                    <a:pt x="23021" y="23021"/>
                  </a:cubicBezTo>
                  <a:cubicBezTo>
                    <a:pt x="37761" y="8281"/>
                    <a:pt x="57753" y="0"/>
                    <a:pt x="78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61998" cy="185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6542" y="999000"/>
            <a:ext cx="314679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DENARY NUMBERS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513718" y="2542146"/>
            <a:ext cx="1554685" cy="397904"/>
            <a:chOff x="0" y="0"/>
            <a:chExt cx="614196" cy="1571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4196" cy="157197"/>
            </a:xfrm>
            <a:custGeom>
              <a:avLst/>
              <a:gdLst/>
              <a:ahLst/>
              <a:cxnLst/>
              <a:rect l="l" t="t" r="r" b="b"/>
              <a:pathLst>
                <a:path w="614196" h="157197">
                  <a:moveTo>
                    <a:pt x="78598" y="0"/>
                  </a:moveTo>
                  <a:lnTo>
                    <a:pt x="535598" y="0"/>
                  </a:lnTo>
                  <a:cubicBezTo>
                    <a:pt x="556443" y="0"/>
                    <a:pt x="576435" y="8281"/>
                    <a:pt x="591175" y="23021"/>
                  </a:cubicBezTo>
                  <a:cubicBezTo>
                    <a:pt x="605915" y="37761"/>
                    <a:pt x="614196" y="57753"/>
                    <a:pt x="614196" y="78598"/>
                  </a:cubicBezTo>
                  <a:lnTo>
                    <a:pt x="614196" y="78598"/>
                  </a:lnTo>
                  <a:cubicBezTo>
                    <a:pt x="614196" y="99444"/>
                    <a:pt x="605915" y="119436"/>
                    <a:pt x="591175" y="134176"/>
                  </a:cubicBezTo>
                  <a:cubicBezTo>
                    <a:pt x="576435" y="148916"/>
                    <a:pt x="556443" y="157197"/>
                    <a:pt x="535598" y="157197"/>
                  </a:cubicBezTo>
                  <a:lnTo>
                    <a:pt x="78598" y="157197"/>
                  </a:lnTo>
                  <a:cubicBezTo>
                    <a:pt x="57753" y="157197"/>
                    <a:pt x="37761" y="148916"/>
                    <a:pt x="23021" y="134176"/>
                  </a:cubicBezTo>
                  <a:cubicBezTo>
                    <a:pt x="8281" y="119436"/>
                    <a:pt x="0" y="99444"/>
                    <a:pt x="0" y="78598"/>
                  </a:cubicBezTo>
                  <a:lnTo>
                    <a:pt x="0" y="78598"/>
                  </a:lnTo>
                  <a:cubicBezTo>
                    <a:pt x="0" y="57753"/>
                    <a:pt x="8281" y="37761"/>
                    <a:pt x="23021" y="23021"/>
                  </a:cubicBezTo>
                  <a:cubicBezTo>
                    <a:pt x="37761" y="8281"/>
                    <a:pt x="57753" y="0"/>
                    <a:pt x="78598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614196" cy="18577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56540" y="1581490"/>
            <a:ext cx="11249661" cy="1265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006" lvl="1" indent="-216003">
              <a:lnSpc>
                <a:spcPts val="3422"/>
              </a:lnSpc>
              <a:buFont typeface="Arial"/>
              <a:buChar char="•"/>
            </a:pP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Base-10 number system </a:t>
            </a:r>
          </a:p>
          <a:p>
            <a:pPr marL="432006" lvl="1" indent="-216003">
              <a:lnSpc>
                <a:spcPts val="3422"/>
              </a:lnSpc>
              <a:buFont typeface="Arial"/>
              <a:buChar char="•"/>
            </a:pPr>
            <a:r>
              <a:rPr lang="en-US" sz="2001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unique symbols (0,1,2,3,4,5,6,7,8,9)</a:t>
            </a:r>
          </a:p>
          <a:p>
            <a:pPr marL="432006" lvl="1" indent="-216003">
              <a:lnSpc>
                <a:spcPts val="3422"/>
              </a:lnSpc>
              <a:buFont typeface="Arial"/>
              <a:buChar char="•"/>
            </a:pP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value that a digit represents is defined by the </a:t>
            </a:r>
            <a:r>
              <a:rPr lang="en-US" sz="2001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place values</a:t>
            </a:r>
            <a:r>
              <a:rPr lang="en-US" sz="20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the digits in the number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8508" y="6328628"/>
            <a:ext cx="1301674" cy="290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Highlighter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422339" y="3969216"/>
            <a:ext cx="1830366" cy="1830366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52704" y="3969216"/>
            <a:ext cx="1830366" cy="1830366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083072" y="3969216"/>
            <a:ext cx="1830366" cy="1830366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975702" y="3333752"/>
            <a:ext cx="415429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14282" y="4329361"/>
            <a:ext cx="44648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44647" y="4329361"/>
            <a:ext cx="44648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5013" y="4329361"/>
            <a:ext cx="446485" cy="100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06068" y="3332348"/>
            <a:ext cx="415429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45128" y="3351801"/>
            <a:ext cx="415429" cy="58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9"/>
              </a:lnSpc>
            </a:pPr>
            <a:r>
              <a:rPr lang="en-US" sz="3442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560766" y="3281785"/>
            <a:ext cx="116619" cy="26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</a:pPr>
            <a:r>
              <a:rPr lang="en-US" sz="1593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60397" y="3281785"/>
            <a:ext cx="64922" cy="26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</a:pPr>
            <a:r>
              <a:rPr lang="en-US" sz="1593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90275" y="3281785"/>
            <a:ext cx="127363" cy="268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0"/>
              </a:lnSpc>
            </a:pPr>
            <a:r>
              <a:rPr lang="en-US" sz="1593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3962616" y="1974419"/>
            <a:ext cx="3604310" cy="710229"/>
            <a:chOff x="0" y="0"/>
            <a:chExt cx="951477" cy="187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73031" y="0"/>
                  </a:moveTo>
                  <a:lnTo>
                    <a:pt x="878446" y="0"/>
                  </a:lnTo>
                  <a:cubicBezTo>
                    <a:pt x="918780" y="0"/>
                    <a:pt x="951477" y="32697"/>
                    <a:pt x="951477" y="73031"/>
                  </a:cubicBezTo>
                  <a:lnTo>
                    <a:pt x="951477" y="114458"/>
                  </a:lnTo>
                  <a:cubicBezTo>
                    <a:pt x="951477" y="133827"/>
                    <a:pt x="943782" y="152402"/>
                    <a:pt x="930087" y="166098"/>
                  </a:cubicBezTo>
                  <a:cubicBezTo>
                    <a:pt x="916391" y="179794"/>
                    <a:pt x="897815" y="187488"/>
                    <a:pt x="878446" y="187488"/>
                  </a:cubicBezTo>
                  <a:lnTo>
                    <a:pt x="73031" y="187488"/>
                  </a:lnTo>
                  <a:cubicBezTo>
                    <a:pt x="32697" y="187488"/>
                    <a:pt x="0" y="154791"/>
                    <a:pt x="0" y="114458"/>
                  </a:cubicBezTo>
                  <a:lnTo>
                    <a:pt x="0" y="73031"/>
                  </a:lnTo>
                  <a:cubicBezTo>
                    <a:pt x="0" y="32697"/>
                    <a:pt x="32697" y="0"/>
                    <a:pt x="7303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64956" y="3551494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61710" y="3551494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258462" y="3551494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51550" y="3551494"/>
            <a:ext cx="1196754" cy="1196754"/>
            <a:chOff x="0" y="0"/>
            <a:chExt cx="1913890" cy="191389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707522" y="1904610"/>
            <a:ext cx="2108237" cy="62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299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-7 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810974" y="3128435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506911" y="3128435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373223" y="3128435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337545" y="3781350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34299" y="3781350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31052" y="3781350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974458" y="3128436"/>
            <a:ext cx="350937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024137" y="3781350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3962616" y="1974419"/>
            <a:ext cx="3604310" cy="710229"/>
            <a:chOff x="0" y="0"/>
            <a:chExt cx="951477" cy="187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73031" y="0"/>
                  </a:moveTo>
                  <a:lnTo>
                    <a:pt x="878446" y="0"/>
                  </a:lnTo>
                  <a:cubicBezTo>
                    <a:pt x="918780" y="0"/>
                    <a:pt x="951477" y="32697"/>
                    <a:pt x="951477" y="73031"/>
                  </a:cubicBezTo>
                  <a:lnTo>
                    <a:pt x="951477" y="114458"/>
                  </a:lnTo>
                  <a:cubicBezTo>
                    <a:pt x="951477" y="133827"/>
                    <a:pt x="943782" y="152402"/>
                    <a:pt x="930087" y="166098"/>
                  </a:cubicBezTo>
                  <a:cubicBezTo>
                    <a:pt x="916391" y="179794"/>
                    <a:pt x="897815" y="187488"/>
                    <a:pt x="878446" y="187488"/>
                  </a:cubicBezTo>
                  <a:lnTo>
                    <a:pt x="73031" y="187488"/>
                  </a:lnTo>
                  <a:cubicBezTo>
                    <a:pt x="32697" y="187488"/>
                    <a:pt x="0" y="154791"/>
                    <a:pt x="0" y="114458"/>
                  </a:cubicBezTo>
                  <a:lnTo>
                    <a:pt x="0" y="73031"/>
                  </a:lnTo>
                  <a:cubicBezTo>
                    <a:pt x="0" y="32697"/>
                    <a:pt x="32697" y="0"/>
                    <a:pt x="7303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64956" y="3551494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061710" y="3551494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258462" y="3551494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51550" y="3551494"/>
            <a:ext cx="1196754" cy="1196754"/>
            <a:chOff x="0" y="0"/>
            <a:chExt cx="1913890" cy="191389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707522" y="1904610"/>
            <a:ext cx="2108237" cy="62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</a:pPr>
            <a:r>
              <a:rPr lang="en-US" sz="2993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-7 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810974" y="3128435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506911" y="3128435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373223" y="3128435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317370" y="3781350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514124" y="3781350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10878" y="3781350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974458" y="3128436"/>
            <a:ext cx="350937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003964" y="3781350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947060" y="2861980"/>
            <a:ext cx="1196754" cy="1196754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143814" y="2861980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340566" y="2861980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62198" y="2870350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0728" y="1518170"/>
            <a:ext cx="11609949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Convert the two's complement  1110011 into denary.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893080" y="2438920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589015" y="2438920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55327" y="2438920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399474" y="309183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596228" y="309183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792982" y="309183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489958" y="2447290"/>
            <a:ext cx="541238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-64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614614" y="310020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3358953" y="2870350"/>
            <a:ext cx="1196754" cy="1196754"/>
            <a:chOff x="0" y="0"/>
            <a:chExt cx="1913890" cy="1913890"/>
          </a:xfrm>
        </p:grpSpPr>
        <p:sp>
          <p:nvSpPr>
            <p:cNvPr id="50" name="Freeform 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555708" y="2870350"/>
            <a:ext cx="1196754" cy="1196754"/>
            <a:chOff x="0" y="0"/>
            <a:chExt cx="1913890" cy="191389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752462" y="2870350"/>
            <a:ext cx="1196754" cy="1196754"/>
            <a:chOff x="0" y="0"/>
            <a:chExt cx="1913890" cy="1913890"/>
          </a:xfrm>
        </p:grpSpPr>
        <p:sp>
          <p:nvSpPr>
            <p:cNvPr id="56" name="Freeform 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260437" y="2447289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46479" y="2447290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790574" y="2447290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811368" y="310020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008122" y="310020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204876" y="310020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0" y="6224783"/>
            <a:ext cx="12192597" cy="624655"/>
            <a:chOff x="558461" y="-3439361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558461" y="-3439361"/>
              <a:ext cx="34026378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947060" y="2861980"/>
            <a:ext cx="1196754" cy="1196754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143814" y="2861980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340566" y="2861980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62198" y="2870350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0728" y="1518170"/>
            <a:ext cx="11609949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Convert the two's complement  1110011 into denary.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893080" y="2438920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589015" y="2438920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455327" y="2438920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399474" y="309183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596228" y="309183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792982" y="309183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489958" y="2447290"/>
            <a:ext cx="541238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-64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614614" y="310020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3358953" y="2870350"/>
            <a:ext cx="1196754" cy="1196754"/>
            <a:chOff x="0" y="0"/>
            <a:chExt cx="1913890" cy="1913890"/>
          </a:xfrm>
        </p:grpSpPr>
        <p:sp>
          <p:nvSpPr>
            <p:cNvPr id="50" name="Freeform 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555708" y="2870350"/>
            <a:ext cx="1196754" cy="1196754"/>
            <a:chOff x="0" y="0"/>
            <a:chExt cx="1913890" cy="191389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752462" y="2870350"/>
            <a:ext cx="1196754" cy="1196754"/>
            <a:chOff x="0" y="0"/>
            <a:chExt cx="1913890" cy="1913890"/>
          </a:xfrm>
        </p:grpSpPr>
        <p:sp>
          <p:nvSpPr>
            <p:cNvPr id="56" name="Freeform 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260437" y="2447289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946479" y="2447290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790574" y="2447290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811368" y="310020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008122" y="310020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204876" y="310020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127175" y="4905303"/>
            <a:ext cx="5960991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-64 + 32 + 16 + 2 + 1 </a:t>
            </a:r>
          </a:p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= -13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37174" y="3128680"/>
            <a:ext cx="1196754" cy="1196754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33929" y="3128680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930683" y="3128680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38265" y="3128680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0728" y="1518169"/>
            <a:ext cx="11609949" cy="87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Give the smallest and largest two’s complement binary number that can be represented using 8 bits.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483195" y="2705619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179129" y="2705619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045444" y="2705619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009764" y="3358536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06519" y="3358536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403273" y="3358536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25889" y="2705620"/>
            <a:ext cx="621506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-128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10855" y="3358536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3949068" y="3137049"/>
            <a:ext cx="1196754" cy="1196754"/>
            <a:chOff x="0" y="0"/>
            <a:chExt cx="1913890" cy="1913890"/>
          </a:xfrm>
        </p:grpSpPr>
        <p:sp>
          <p:nvSpPr>
            <p:cNvPr id="50" name="Freeform 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145822" y="3137049"/>
            <a:ext cx="1196754" cy="1196754"/>
            <a:chOff x="0" y="0"/>
            <a:chExt cx="1913890" cy="191389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342576" y="3137049"/>
            <a:ext cx="1196754" cy="1196754"/>
            <a:chOff x="0" y="0"/>
            <a:chExt cx="1913890" cy="1913890"/>
          </a:xfrm>
        </p:grpSpPr>
        <p:sp>
          <p:nvSpPr>
            <p:cNvPr id="56" name="Freeform 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850552" y="2713990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36594" y="2713991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380690" y="2713991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421657" y="3366905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618412" y="3366905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815166" y="3366905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2752313" y="3137049"/>
            <a:ext cx="1196754" cy="1196754"/>
            <a:chOff x="0" y="0"/>
            <a:chExt cx="1913890" cy="1913890"/>
          </a:xfrm>
        </p:grpSpPr>
        <p:sp>
          <p:nvSpPr>
            <p:cNvPr id="65" name="Freeform 6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3169631" y="2713991"/>
            <a:ext cx="36211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224903" y="3366905"/>
            <a:ext cx="251575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81710" y="3626000"/>
            <a:ext cx="1196754" cy="1196754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78465" y="3626000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975220" y="3626000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82801" y="3626000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0728" y="1518169"/>
            <a:ext cx="11609949" cy="87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Give the smallest and largest </a:t>
            </a:r>
            <a:r>
              <a:rPr lang="en-US" sz="20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two’s complement binary number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that can be represented using 8 bits.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dirty="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527732" y="3202939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23666" y="3202939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089981" y="3202939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034126" y="385585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0880" y="385585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427634" y="385585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70425" y="3202940"/>
            <a:ext cx="621506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-128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35217" y="385585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3993606" y="3634369"/>
            <a:ext cx="1196754" cy="1196754"/>
            <a:chOff x="0" y="0"/>
            <a:chExt cx="1913890" cy="1913890"/>
          </a:xfrm>
        </p:grpSpPr>
        <p:sp>
          <p:nvSpPr>
            <p:cNvPr id="50" name="Freeform 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190358" y="3634369"/>
            <a:ext cx="1196754" cy="1196754"/>
            <a:chOff x="0" y="0"/>
            <a:chExt cx="1913890" cy="191389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387113" y="3634369"/>
            <a:ext cx="1196754" cy="1196754"/>
            <a:chOff x="0" y="0"/>
            <a:chExt cx="1913890" cy="1913890"/>
          </a:xfrm>
        </p:grpSpPr>
        <p:sp>
          <p:nvSpPr>
            <p:cNvPr id="56" name="Freeform 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895090" y="3211310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81131" y="3211311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425226" y="3211311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446020" y="3864225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642774" y="3864225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839528" y="3864225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171710" y="2581984"/>
            <a:ext cx="5606754" cy="36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</a:pPr>
            <a:r>
              <a:rPr lang="en-US" sz="2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Smallest: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2796852" y="3634369"/>
            <a:ext cx="1196754" cy="1196754"/>
            <a:chOff x="0" y="0"/>
            <a:chExt cx="1913890" cy="1913890"/>
          </a:xfrm>
        </p:grpSpPr>
        <p:sp>
          <p:nvSpPr>
            <p:cNvPr id="66" name="Freeform 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3214169" y="3211311"/>
            <a:ext cx="36211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249266" y="3864225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581710" y="3626000"/>
            <a:ext cx="1196754" cy="1196754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778465" y="3626000"/>
            <a:ext cx="1196754" cy="11967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975220" y="3626000"/>
            <a:ext cx="1196754" cy="119675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82801" y="3626000"/>
            <a:ext cx="1196754" cy="11967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0728" y="1518169"/>
            <a:ext cx="11609949" cy="87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Give the smallest and largest </a:t>
            </a:r>
            <a:r>
              <a:rPr lang="en-US" sz="20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two’s complement binary number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that can be represented using 8 bits.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527732" y="3202939"/>
            <a:ext cx="9173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223666" y="3202939"/>
            <a:ext cx="16477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089981" y="3202939"/>
            <a:ext cx="180216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034126" y="385585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30880" y="385585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427634" y="385585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70425" y="3202940"/>
            <a:ext cx="621506" cy="799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-128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35217" y="3855856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3993606" y="3634369"/>
            <a:ext cx="1196754" cy="1196754"/>
            <a:chOff x="0" y="0"/>
            <a:chExt cx="1913890" cy="1913890"/>
          </a:xfrm>
        </p:grpSpPr>
        <p:sp>
          <p:nvSpPr>
            <p:cNvPr id="50" name="Freeform 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190358" y="3634369"/>
            <a:ext cx="1196754" cy="1196754"/>
            <a:chOff x="0" y="0"/>
            <a:chExt cx="1913890" cy="1913890"/>
          </a:xfrm>
        </p:grpSpPr>
        <p:sp>
          <p:nvSpPr>
            <p:cNvPr id="53" name="Freeform 5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387113" y="3634369"/>
            <a:ext cx="1196754" cy="1196754"/>
            <a:chOff x="0" y="0"/>
            <a:chExt cx="1913890" cy="1913890"/>
          </a:xfrm>
        </p:grpSpPr>
        <p:sp>
          <p:nvSpPr>
            <p:cNvPr id="56" name="Freeform 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6895090" y="3211310"/>
            <a:ext cx="180800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81131" y="3211311"/>
            <a:ext cx="273632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425226" y="3211311"/>
            <a:ext cx="33350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446020" y="3864225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642774" y="3864225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839528" y="3864225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3171710" y="2581984"/>
            <a:ext cx="5606754" cy="36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</a:pPr>
            <a:r>
              <a:rPr lang="en-US" sz="211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Largest: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2796852" y="3634369"/>
            <a:ext cx="1196754" cy="1196754"/>
            <a:chOff x="0" y="0"/>
            <a:chExt cx="1913890" cy="1913890"/>
          </a:xfrm>
        </p:grpSpPr>
        <p:sp>
          <p:nvSpPr>
            <p:cNvPr id="66" name="Freeform 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3214169" y="3211311"/>
            <a:ext cx="362119" cy="38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</a:pPr>
            <a:r>
              <a:rPr lang="en-US" sz="2251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249266" y="3864225"/>
            <a:ext cx="291926" cy="65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2"/>
              </a:lnSpc>
            </a:pPr>
            <a:r>
              <a:rPr lang="en-US" sz="3923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70" name="Freeform 70"/>
          <p:cNvSpPr/>
          <p:nvPr/>
        </p:nvSpPr>
        <p:spPr>
          <a:xfrm>
            <a:off x="11033223" y="65974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1" name="TextBox 71"/>
          <p:cNvSpPr txBox="1"/>
          <p:nvPr/>
        </p:nvSpPr>
        <p:spPr>
          <a:xfrm>
            <a:off x="11249473" y="6546657"/>
            <a:ext cx="2777074" cy="2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800">
                <a:solidFill>
                  <a:srgbClr val="000000">
                    <a:alpha val="34902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james gan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31" y="1475754"/>
            <a:ext cx="2963295" cy="1142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3220040" y="1475234"/>
            <a:ext cx="1561842" cy="103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687782" y="3553046"/>
            <a:ext cx="828030" cy="828030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515811" y="3553046"/>
            <a:ext cx="828030" cy="828030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343842" y="3553046"/>
            <a:ext cx="828030" cy="828030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919678" y="3558838"/>
            <a:ext cx="828030" cy="828030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56719" y="974643"/>
            <a:ext cx="3157904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Negative Integer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0728" y="1518169"/>
            <a:ext cx="11609949" cy="879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Facts: You can get the same denary value even if you have two different two's complement value. Eg.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726125" y="3270561"/>
            <a:ext cx="63467" cy="2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823845" y="3270561"/>
            <a:ext cx="114008" cy="2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039450" y="3270561"/>
            <a:ext cx="124691" cy="2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000805" y="3707656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828836" y="3707656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656867" y="3707656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176212" y="3276353"/>
            <a:ext cx="314962" cy="2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-16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232703" y="3713448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7861243" y="3558838"/>
            <a:ext cx="828030" cy="828030"/>
            <a:chOff x="0" y="0"/>
            <a:chExt cx="1913890" cy="1913890"/>
          </a:xfrm>
        </p:grpSpPr>
        <p:sp>
          <p:nvSpPr>
            <p:cNvPr id="50" name="Freeform 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8212711" y="3276353"/>
            <a:ext cx="125095" cy="2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8174267" y="3713448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690647" y="2461851"/>
            <a:ext cx="946991" cy="59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7"/>
              </a:lnSpc>
            </a:pPr>
            <a:r>
              <a:rPr lang="en-US" sz="28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11100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2619488" y="3558838"/>
            <a:ext cx="828030" cy="828030"/>
            <a:chOff x="0" y="0"/>
            <a:chExt cx="1913890" cy="1913890"/>
          </a:xfrm>
        </p:grpSpPr>
        <p:sp>
          <p:nvSpPr>
            <p:cNvPr id="56" name="Freeform 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3447518" y="3558838"/>
            <a:ext cx="828030" cy="828030"/>
            <a:chOff x="0" y="0"/>
            <a:chExt cx="1913890" cy="1913890"/>
          </a:xfrm>
        </p:grpSpPr>
        <p:sp>
          <p:nvSpPr>
            <p:cNvPr id="59" name="Freeform 5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4275549" y="3558838"/>
            <a:ext cx="828030" cy="828030"/>
            <a:chOff x="0" y="0"/>
            <a:chExt cx="1913890" cy="1913890"/>
          </a:xfrm>
        </p:grpSpPr>
        <p:sp>
          <p:nvSpPr>
            <p:cNvPr id="62" name="Freeform 6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632195" y="3546904"/>
            <a:ext cx="828030" cy="828030"/>
            <a:chOff x="0" y="0"/>
            <a:chExt cx="1913890" cy="1913890"/>
          </a:xfrm>
        </p:grpSpPr>
        <p:sp>
          <p:nvSpPr>
            <p:cNvPr id="65" name="Freeform 6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4657831" y="3276353"/>
            <a:ext cx="63467" cy="2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755551" y="3276353"/>
            <a:ext cx="114008" cy="2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971157" y="3276353"/>
            <a:ext cx="124691" cy="26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932512" y="3713448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760543" y="3713448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588573" y="3713448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924804" y="3264419"/>
            <a:ext cx="242813" cy="549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1"/>
              </a:lnSpc>
            </a:pPr>
            <a:r>
              <a:rPr lang="en-US" sz="1557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-8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945219" y="3701514"/>
            <a:ext cx="201983" cy="45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714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974024" y="2461852"/>
            <a:ext cx="946991" cy="592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7"/>
              </a:lnSpc>
            </a:pPr>
            <a:r>
              <a:rPr lang="en-US" sz="28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1100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460226" y="4666267"/>
            <a:ext cx="2060415" cy="1246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28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-8 + 4</a:t>
            </a:r>
          </a:p>
          <a:p>
            <a:pPr algn="ctr">
              <a:lnSpc>
                <a:spcPts val="5127"/>
              </a:lnSpc>
            </a:pPr>
            <a:r>
              <a:rPr lang="en-US" sz="284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= -4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071591" y="4580421"/>
            <a:ext cx="2060415" cy="1246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28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-16 + 8 + 4</a:t>
            </a:r>
          </a:p>
          <a:p>
            <a:pPr algn="ctr">
              <a:lnSpc>
                <a:spcPts val="5127"/>
              </a:lnSpc>
            </a:pPr>
            <a:r>
              <a:rPr lang="en-US" sz="2848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= -4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12" y="1576714"/>
            <a:ext cx="4796062" cy="12776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5057564" y="1567270"/>
            <a:ext cx="1414413" cy="2222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686685" y="3527282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729</a:t>
            </a:r>
          </a:p>
        </p:txBody>
      </p:sp>
      <p:sp>
        <p:nvSpPr>
          <p:cNvPr id="24" name="AutoShape 24"/>
          <p:cNvSpPr/>
          <p:nvPr/>
        </p:nvSpPr>
        <p:spPr>
          <a:xfrm>
            <a:off x="4787088" y="4434448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5" name="AutoShape 25"/>
          <p:cNvSpPr/>
          <p:nvPr/>
        </p:nvSpPr>
        <p:spPr>
          <a:xfrm>
            <a:off x="4786862" y="5502552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" name="Freeform 26"/>
          <p:cNvSpPr/>
          <p:nvPr/>
        </p:nvSpPr>
        <p:spPr>
          <a:xfrm flipH="1">
            <a:off x="6450570" y="2496587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5" y="0"/>
                </a:moveTo>
                <a:lnTo>
                  <a:pt x="0" y="0"/>
                </a:lnTo>
                <a:lnTo>
                  <a:pt x="0" y="243077"/>
                </a:lnTo>
                <a:lnTo>
                  <a:pt x="679935" y="243077"/>
                </a:lnTo>
                <a:lnTo>
                  <a:pt x="67993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7" name="TextBox 27"/>
          <p:cNvSpPr txBox="1"/>
          <p:nvPr/>
        </p:nvSpPr>
        <p:spPr>
          <a:xfrm>
            <a:off x="256542" y="1042792"/>
            <a:ext cx="574546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Arithmetic - Adding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6542" y="1683496"/>
            <a:ext cx="982618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Before considering how to add 2 binary numbers, let's revise how we add 2 denary numbers ...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11311" y="2705848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593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82382" y="3445640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323162" y="4415621"/>
            <a:ext cx="161621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1322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37657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825224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05902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850991" y="2375646"/>
            <a:ext cx="843231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Carry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9680" y="3045156"/>
            <a:ext cx="359584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All the possible digits in denary: </a:t>
            </a:r>
          </a:p>
          <a:p>
            <a:pPr>
              <a:lnSpc>
                <a:spcPts val="2800"/>
              </a:lnSpc>
            </a:pPr>
            <a:endParaRPr lang="en-US" sz="2000" i="1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0,1,2,3,4,5,6,7,8,9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12" y="1576714"/>
            <a:ext cx="4796062" cy="12776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5057564" y="1567270"/>
            <a:ext cx="1414413" cy="2222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9024554" y="562220"/>
            <a:ext cx="2408426" cy="2991370"/>
            <a:chOff x="0" y="0"/>
            <a:chExt cx="951477" cy="11817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181776"/>
            </a:xfrm>
            <a:custGeom>
              <a:avLst/>
              <a:gdLst/>
              <a:ahLst/>
              <a:cxnLst/>
              <a:rect l="l" t="t" r="r" b="b"/>
              <a:pathLst>
                <a:path w="951477" h="1181776">
                  <a:moveTo>
                    <a:pt x="109294" y="0"/>
                  </a:moveTo>
                  <a:lnTo>
                    <a:pt x="842183" y="0"/>
                  </a:lnTo>
                  <a:cubicBezTo>
                    <a:pt x="902544" y="0"/>
                    <a:pt x="951477" y="48932"/>
                    <a:pt x="951477" y="109294"/>
                  </a:cubicBezTo>
                  <a:lnTo>
                    <a:pt x="951477" y="1072482"/>
                  </a:lnTo>
                  <a:cubicBezTo>
                    <a:pt x="951477" y="1132844"/>
                    <a:pt x="902544" y="1181776"/>
                    <a:pt x="842183" y="1181776"/>
                  </a:cubicBezTo>
                  <a:lnTo>
                    <a:pt x="109294" y="1181776"/>
                  </a:lnTo>
                  <a:cubicBezTo>
                    <a:pt x="48932" y="1181776"/>
                    <a:pt x="0" y="1132844"/>
                    <a:pt x="0" y="1072482"/>
                  </a:cubicBezTo>
                  <a:lnTo>
                    <a:pt x="0" y="109294"/>
                  </a:lnTo>
                  <a:cubicBezTo>
                    <a:pt x="0" y="48932"/>
                    <a:pt x="48932" y="0"/>
                    <a:pt x="10929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12103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686685" y="3527282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</a:t>
            </a:r>
          </a:p>
        </p:txBody>
      </p:sp>
      <p:sp>
        <p:nvSpPr>
          <p:cNvPr id="27" name="AutoShape 27"/>
          <p:cNvSpPr/>
          <p:nvPr/>
        </p:nvSpPr>
        <p:spPr>
          <a:xfrm>
            <a:off x="4787088" y="4434448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8" name="AutoShape 28"/>
          <p:cNvSpPr/>
          <p:nvPr/>
        </p:nvSpPr>
        <p:spPr>
          <a:xfrm>
            <a:off x="4786862" y="5502552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" name="Freeform 29"/>
          <p:cNvSpPr/>
          <p:nvPr/>
        </p:nvSpPr>
        <p:spPr>
          <a:xfrm flipH="1">
            <a:off x="6450570" y="2496587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5" y="0"/>
                </a:moveTo>
                <a:lnTo>
                  <a:pt x="0" y="0"/>
                </a:lnTo>
                <a:lnTo>
                  <a:pt x="0" y="243077"/>
                </a:lnTo>
                <a:lnTo>
                  <a:pt x="679935" y="243077"/>
                </a:lnTo>
                <a:lnTo>
                  <a:pt x="67993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0" name="TextBox 30"/>
          <p:cNvSpPr txBox="1"/>
          <p:nvPr/>
        </p:nvSpPr>
        <p:spPr>
          <a:xfrm>
            <a:off x="256542" y="1042792"/>
            <a:ext cx="574546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Arithmetic - Adding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22306" y="513759"/>
            <a:ext cx="1408739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Notes: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711311" y="2705848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82382" y="3445640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26088" y="4463864"/>
            <a:ext cx="1713290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37657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850991" y="2375646"/>
            <a:ext cx="843231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Carry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56652" y="2930856"/>
            <a:ext cx="359584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All the possible digits in binary: </a:t>
            </a:r>
          </a:p>
          <a:p>
            <a:pPr>
              <a:lnSpc>
                <a:spcPts val="2800"/>
              </a:lnSpc>
            </a:pPr>
            <a:endParaRPr lang="en-US" sz="2000" i="1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0,1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198425" y="985641"/>
            <a:ext cx="2056503" cy="226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0+0 = 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0+1 = 1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1+0 = 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1+1 = 10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1+1+1 = 11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56563" y="1499618"/>
            <a:ext cx="3072510" cy="1661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3329086" y="1499620"/>
            <a:ext cx="145263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604908" y="2628946"/>
            <a:ext cx="1635207" cy="474581"/>
            <a:chOff x="0" y="0"/>
            <a:chExt cx="646008" cy="1874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6008" cy="187488"/>
            </a:xfrm>
            <a:custGeom>
              <a:avLst/>
              <a:gdLst/>
              <a:ahLst/>
              <a:cxnLst/>
              <a:rect l="l" t="t" r="r" b="b"/>
              <a:pathLst>
                <a:path w="646008" h="187488">
                  <a:moveTo>
                    <a:pt x="93744" y="0"/>
                  </a:moveTo>
                  <a:lnTo>
                    <a:pt x="552264" y="0"/>
                  </a:lnTo>
                  <a:cubicBezTo>
                    <a:pt x="604037" y="0"/>
                    <a:pt x="646008" y="41971"/>
                    <a:pt x="646008" y="93744"/>
                  </a:cubicBezTo>
                  <a:lnTo>
                    <a:pt x="646008" y="93744"/>
                  </a:lnTo>
                  <a:cubicBezTo>
                    <a:pt x="646008" y="118607"/>
                    <a:pt x="636131" y="142451"/>
                    <a:pt x="618551" y="160031"/>
                  </a:cubicBezTo>
                  <a:cubicBezTo>
                    <a:pt x="600970" y="177612"/>
                    <a:pt x="577126" y="187488"/>
                    <a:pt x="552264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646008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4907" y="2117440"/>
            <a:ext cx="310905" cy="474581"/>
            <a:chOff x="0" y="0"/>
            <a:chExt cx="12282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827" cy="187488"/>
            </a:xfrm>
            <a:custGeom>
              <a:avLst/>
              <a:gdLst/>
              <a:ahLst/>
              <a:cxnLst/>
              <a:rect l="l" t="t" r="r" b="b"/>
              <a:pathLst>
                <a:path w="122827" h="187488">
                  <a:moveTo>
                    <a:pt x="61413" y="0"/>
                  </a:moveTo>
                  <a:lnTo>
                    <a:pt x="61413" y="0"/>
                  </a:lnTo>
                  <a:cubicBezTo>
                    <a:pt x="95331" y="0"/>
                    <a:pt x="122827" y="27496"/>
                    <a:pt x="122827" y="61413"/>
                  </a:cubicBezTo>
                  <a:lnTo>
                    <a:pt x="122827" y="126075"/>
                  </a:lnTo>
                  <a:cubicBezTo>
                    <a:pt x="122827" y="159993"/>
                    <a:pt x="95331" y="187488"/>
                    <a:pt x="61413" y="187488"/>
                  </a:cubicBezTo>
                  <a:lnTo>
                    <a:pt x="61413" y="187488"/>
                  </a:lnTo>
                  <a:cubicBezTo>
                    <a:pt x="27496" y="187488"/>
                    <a:pt x="0" y="159993"/>
                    <a:pt x="0" y="126075"/>
                  </a:cubicBezTo>
                  <a:lnTo>
                    <a:pt x="0" y="61413"/>
                  </a:lnTo>
                  <a:cubicBezTo>
                    <a:pt x="0" y="27496"/>
                    <a:pt x="27496" y="0"/>
                    <a:pt x="61413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2282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4909" y="1583182"/>
            <a:ext cx="927823" cy="474581"/>
            <a:chOff x="0" y="0"/>
            <a:chExt cx="36654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6547" cy="187488"/>
            </a:xfrm>
            <a:custGeom>
              <a:avLst/>
              <a:gdLst/>
              <a:ahLst/>
              <a:cxnLst/>
              <a:rect l="l" t="t" r="r" b="b"/>
              <a:pathLst>
                <a:path w="366547" h="187488">
                  <a:moveTo>
                    <a:pt x="93744" y="0"/>
                  </a:moveTo>
                  <a:lnTo>
                    <a:pt x="272803" y="0"/>
                  </a:lnTo>
                  <a:cubicBezTo>
                    <a:pt x="297665" y="0"/>
                    <a:pt x="321510" y="9877"/>
                    <a:pt x="339090" y="27457"/>
                  </a:cubicBezTo>
                  <a:cubicBezTo>
                    <a:pt x="356671" y="45038"/>
                    <a:pt x="366547" y="68882"/>
                    <a:pt x="366547" y="93744"/>
                  </a:cubicBezTo>
                  <a:lnTo>
                    <a:pt x="366547" y="93744"/>
                  </a:lnTo>
                  <a:cubicBezTo>
                    <a:pt x="366547" y="118607"/>
                    <a:pt x="356671" y="142451"/>
                    <a:pt x="339090" y="160031"/>
                  </a:cubicBezTo>
                  <a:cubicBezTo>
                    <a:pt x="321510" y="177612"/>
                    <a:pt x="297665" y="187488"/>
                    <a:pt x="27280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6654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7" name="Freeform 17"/>
          <p:cNvSpPr/>
          <p:nvPr/>
        </p:nvSpPr>
        <p:spPr>
          <a:xfrm>
            <a:off x="4500064" y="3722339"/>
            <a:ext cx="2781445" cy="2743200"/>
          </a:xfrm>
          <a:custGeom>
            <a:avLst/>
            <a:gdLst/>
            <a:ahLst/>
            <a:cxnLst/>
            <a:rect l="l" t="t" r="r" b="b"/>
            <a:pathLst>
              <a:path w="4172167" h="4114800">
                <a:moveTo>
                  <a:pt x="0" y="0"/>
                </a:moveTo>
                <a:lnTo>
                  <a:pt x="4172167" y="0"/>
                </a:lnTo>
                <a:lnTo>
                  <a:pt x="41721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8" name="TextBox 18"/>
          <p:cNvSpPr txBox="1"/>
          <p:nvPr/>
        </p:nvSpPr>
        <p:spPr>
          <a:xfrm>
            <a:off x="256541" y="1525219"/>
            <a:ext cx="10871418" cy="198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Base-2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number system </a:t>
            </a:r>
          </a:p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unique symbols (0,1)</a:t>
            </a:r>
          </a:p>
          <a:p>
            <a:pPr marL="431800" lvl="1" indent="-215901">
              <a:lnSpc>
                <a:spcPts val="4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Why Binary?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Electronic components can only reliably represent two states: on/off or high/low voltage.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6542" y="999000"/>
            <a:ext cx="314679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NUMBERS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63313" y="3765188"/>
            <a:ext cx="1631762" cy="77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6"/>
              </a:lnSpc>
            </a:pPr>
            <a:r>
              <a:rPr lang="en-US" sz="3438">
                <a:solidFill>
                  <a:srgbClr val="FAFAFA"/>
                </a:solidFill>
                <a:latin typeface="Open Sans"/>
                <a:ea typeface="Open Sans"/>
                <a:cs typeface="Open Sans"/>
                <a:sym typeface="Open Sans"/>
              </a:rPr>
              <a:t>On =1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70866" y="5317578"/>
            <a:ext cx="1415331" cy="77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6"/>
              </a:lnSpc>
            </a:pPr>
            <a:r>
              <a:rPr lang="en-US" sz="343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Off = 0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12" y="1576714"/>
            <a:ext cx="4796062" cy="12776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5057564" y="1567270"/>
            <a:ext cx="1414413" cy="2222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9024554" y="562220"/>
            <a:ext cx="2408426" cy="2991370"/>
            <a:chOff x="0" y="0"/>
            <a:chExt cx="951477" cy="11817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181776"/>
            </a:xfrm>
            <a:custGeom>
              <a:avLst/>
              <a:gdLst/>
              <a:ahLst/>
              <a:cxnLst/>
              <a:rect l="l" t="t" r="r" b="b"/>
              <a:pathLst>
                <a:path w="951477" h="1181776">
                  <a:moveTo>
                    <a:pt x="109294" y="0"/>
                  </a:moveTo>
                  <a:lnTo>
                    <a:pt x="842183" y="0"/>
                  </a:lnTo>
                  <a:cubicBezTo>
                    <a:pt x="902544" y="0"/>
                    <a:pt x="951477" y="48932"/>
                    <a:pt x="951477" y="109294"/>
                  </a:cubicBezTo>
                  <a:lnTo>
                    <a:pt x="951477" y="1072482"/>
                  </a:lnTo>
                  <a:cubicBezTo>
                    <a:pt x="951477" y="1132844"/>
                    <a:pt x="902544" y="1181776"/>
                    <a:pt x="842183" y="1181776"/>
                  </a:cubicBezTo>
                  <a:lnTo>
                    <a:pt x="109294" y="1181776"/>
                  </a:lnTo>
                  <a:cubicBezTo>
                    <a:pt x="48932" y="1181776"/>
                    <a:pt x="0" y="1132844"/>
                    <a:pt x="0" y="1072482"/>
                  </a:cubicBezTo>
                  <a:lnTo>
                    <a:pt x="0" y="109294"/>
                  </a:lnTo>
                  <a:cubicBezTo>
                    <a:pt x="0" y="48932"/>
                    <a:pt x="48932" y="0"/>
                    <a:pt x="10929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12103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686685" y="3527282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</a:t>
            </a:r>
          </a:p>
        </p:txBody>
      </p:sp>
      <p:sp>
        <p:nvSpPr>
          <p:cNvPr id="27" name="AutoShape 27"/>
          <p:cNvSpPr/>
          <p:nvPr/>
        </p:nvSpPr>
        <p:spPr>
          <a:xfrm>
            <a:off x="4787088" y="4434448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8" name="AutoShape 28"/>
          <p:cNvSpPr/>
          <p:nvPr/>
        </p:nvSpPr>
        <p:spPr>
          <a:xfrm>
            <a:off x="4786862" y="5502552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" name="Freeform 29"/>
          <p:cNvSpPr/>
          <p:nvPr/>
        </p:nvSpPr>
        <p:spPr>
          <a:xfrm flipH="1">
            <a:off x="6450570" y="2496587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5" y="0"/>
                </a:moveTo>
                <a:lnTo>
                  <a:pt x="0" y="0"/>
                </a:lnTo>
                <a:lnTo>
                  <a:pt x="0" y="243077"/>
                </a:lnTo>
                <a:lnTo>
                  <a:pt x="679935" y="243077"/>
                </a:lnTo>
                <a:lnTo>
                  <a:pt x="67993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0" name="TextBox 30"/>
          <p:cNvSpPr txBox="1"/>
          <p:nvPr/>
        </p:nvSpPr>
        <p:spPr>
          <a:xfrm>
            <a:off x="256542" y="1042792"/>
            <a:ext cx="574546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Arithmetic - Adding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22306" y="513759"/>
            <a:ext cx="1408739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Notes: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711311" y="2705848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82382" y="3445640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85004" y="4460944"/>
            <a:ext cx="1713290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37657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825224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850991" y="2375646"/>
            <a:ext cx="843231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Carry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56652" y="2930856"/>
            <a:ext cx="359584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All the possible digits in binary: </a:t>
            </a:r>
          </a:p>
          <a:p>
            <a:pPr>
              <a:lnSpc>
                <a:spcPts val="2800"/>
              </a:lnSpc>
            </a:pPr>
            <a:endParaRPr lang="en-US" sz="2000" i="1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0,1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198425" y="985641"/>
            <a:ext cx="2056503" cy="226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0+0 = 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0+1 = 1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1+0 = 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1+1 = 10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1+1+1 = 11 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12" y="1576714"/>
            <a:ext cx="4796062" cy="12776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5057564" y="1567270"/>
            <a:ext cx="1414413" cy="2222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9024554" y="562220"/>
            <a:ext cx="2408426" cy="2991370"/>
            <a:chOff x="0" y="0"/>
            <a:chExt cx="951477" cy="11817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181776"/>
            </a:xfrm>
            <a:custGeom>
              <a:avLst/>
              <a:gdLst/>
              <a:ahLst/>
              <a:cxnLst/>
              <a:rect l="l" t="t" r="r" b="b"/>
              <a:pathLst>
                <a:path w="951477" h="1181776">
                  <a:moveTo>
                    <a:pt x="109294" y="0"/>
                  </a:moveTo>
                  <a:lnTo>
                    <a:pt x="842183" y="0"/>
                  </a:lnTo>
                  <a:cubicBezTo>
                    <a:pt x="902544" y="0"/>
                    <a:pt x="951477" y="48932"/>
                    <a:pt x="951477" y="109294"/>
                  </a:cubicBezTo>
                  <a:lnTo>
                    <a:pt x="951477" y="1072482"/>
                  </a:lnTo>
                  <a:cubicBezTo>
                    <a:pt x="951477" y="1132844"/>
                    <a:pt x="902544" y="1181776"/>
                    <a:pt x="842183" y="1181776"/>
                  </a:cubicBezTo>
                  <a:lnTo>
                    <a:pt x="109294" y="1181776"/>
                  </a:lnTo>
                  <a:cubicBezTo>
                    <a:pt x="48932" y="1181776"/>
                    <a:pt x="0" y="1132844"/>
                    <a:pt x="0" y="1072482"/>
                  </a:cubicBezTo>
                  <a:lnTo>
                    <a:pt x="0" y="109294"/>
                  </a:lnTo>
                  <a:cubicBezTo>
                    <a:pt x="0" y="48932"/>
                    <a:pt x="48932" y="0"/>
                    <a:pt x="10929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12103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686685" y="3527282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</a:t>
            </a:r>
          </a:p>
        </p:txBody>
      </p:sp>
      <p:sp>
        <p:nvSpPr>
          <p:cNvPr id="27" name="AutoShape 27"/>
          <p:cNvSpPr/>
          <p:nvPr/>
        </p:nvSpPr>
        <p:spPr>
          <a:xfrm>
            <a:off x="4787088" y="4434448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8" name="AutoShape 28"/>
          <p:cNvSpPr/>
          <p:nvPr/>
        </p:nvSpPr>
        <p:spPr>
          <a:xfrm>
            <a:off x="4786862" y="5502552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" name="Freeform 29"/>
          <p:cNvSpPr/>
          <p:nvPr/>
        </p:nvSpPr>
        <p:spPr>
          <a:xfrm flipH="1">
            <a:off x="6450570" y="2496587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5" y="0"/>
                </a:moveTo>
                <a:lnTo>
                  <a:pt x="0" y="0"/>
                </a:lnTo>
                <a:lnTo>
                  <a:pt x="0" y="243077"/>
                </a:lnTo>
                <a:lnTo>
                  <a:pt x="679935" y="243077"/>
                </a:lnTo>
                <a:lnTo>
                  <a:pt x="67993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0" name="TextBox 30"/>
          <p:cNvSpPr txBox="1"/>
          <p:nvPr/>
        </p:nvSpPr>
        <p:spPr>
          <a:xfrm>
            <a:off x="256542" y="1042792"/>
            <a:ext cx="574546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Arithmetic - Adding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22306" y="513759"/>
            <a:ext cx="1408739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Notes: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711311" y="2705848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82382" y="3445640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85004" y="4460944"/>
            <a:ext cx="1713290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337657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825224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405902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850991" y="2375646"/>
            <a:ext cx="843231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Carry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56652" y="2930856"/>
            <a:ext cx="359584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All the possible digits in binary: </a:t>
            </a:r>
          </a:p>
          <a:p>
            <a:pPr>
              <a:lnSpc>
                <a:spcPts val="2800"/>
              </a:lnSpc>
            </a:pPr>
            <a:endParaRPr lang="en-US" sz="2000" i="1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0,1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198425" y="985641"/>
            <a:ext cx="2056503" cy="226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0+0 = 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0+1 = 1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1+0 = 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1+1 = 10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1+1+1 = 11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12" y="1575186"/>
            <a:ext cx="5507562" cy="14305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5764772" y="1567269"/>
            <a:ext cx="707206" cy="15834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686685" y="3527282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729</a:t>
            </a:r>
          </a:p>
        </p:txBody>
      </p:sp>
      <p:sp>
        <p:nvSpPr>
          <p:cNvPr id="24" name="AutoShape 24"/>
          <p:cNvSpPr/>
          <p:nvPr/>
        </p:nvSpPr>
        <p:spPr>
          <a:xfrm>
            <a:off x="4787088" y="4434448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5" name="AutoShape 25"/>
          <p:cNvSpPr/>
          <p:nvPr/>
        </p:nvSpPr>
        <p:spPr>
          <a:xfrm>
            <a:off x="4786862" y="5502552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" name="Freeform 26"/>
          <p:cNvSpPr/>
          <p:nvPr/>
        </p:nvSpPr>
        <p:spPr>
          <a:xfrm flipH="1">
            <a:off x="6800157" y="2496587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6" y="0"/>
                </a:moveTo>
                <a:lnTo>
                  <a:pt x="0" y="0"/>
                </a:lnTo>
                <a:lnTo>
                  <a:pt x="0" y="243077"/>
                </a:lnTo>
                <a:lnTo>
                  <a:pt x="679936" y="243077"/>
                </a:lnTo>
                <a:lnTo>
                  <a:pt x="67993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7" name="TextBox 27"/>
          <p:cNvSpPr txBox="1"/>
          <p:nvPr/>
        </p:nvSpPr>
        <p:spPr>
          <a:xfrm>
            <a:off x="256542" y="1042792"/>
            <a:ext cx="574546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Arithmetic - Subtracting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6542" y="1683496"/>
            <a:ext cx="982618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Before considering how to subtract binary numbers, let's revise how carry out subtraction for denary numbers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285004" y="2705848"/>
            <a:ext cx="1678998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1593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82382" y="3445640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323162" y="4415621"/>
            <a:ext cx="161621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864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50572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825224" y="2620538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253447" y="2291862"/>
            <a:ext cx="105915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Borrow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9680" y="3045156"/>
            <a:ext cx="359584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All the possible digits in denary: </a:t>
            </a:r>
          </a:p>
          <a:p>
            <a:pPr>
              <a:lnSpc>
                <a:spcPts val="2800"/>
              </a:lnSpc>
            </a:pPr>
            <a:endParaRPr lang="en-US" sz="2000" i="1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0,1,2,3,4,5,6,7,8,9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9024554" y="562220"/>
            <a:ext cx="2408426" cy="2991370"/>
            <a:chOff x="0" y="0"/>
            <a:chExt cx="951477" cy="11817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1477" cy="1181776"/>
            </a:xfrm>
            <a:custGeom>
              <a:avLst/>
              <a:gdLst/>
              <a:ahLst/>
              <a:cxnLst/>
              <a:rect l="l" t="t" r="r" b="b"/>
              <a:pathLst>
                <a:path w="951477" h="1181776">
                  <a:moveTo>
                    <a:pt x="109294" y="0"/>
                  </a:moveTo>
                  <a:lnTo>
                    <a:pt x="842183" y="0"/>
                  </a:lnTo>
                  <a:cubicBezTo>
                    <a:pt x="902544" y="0"/>
                    <a:pt x="951477" y="48932"/>
                    <a:pt x="951477" y="109294"/>
                  </a:cubicBezTo>
                  <a:lnTo>
                    <a:pt x="951477" y="1072482"/>
                  </a:lnTo>
                  <a:cubicBezTo>
                    <a:pt x="951477" y="1132844"/>
                    <a:pt x="902544" y="1181776"/>
                    <a:pt x="842183" y="1181776"/>
                  </a:cubicBezTo>
                  <a:lnTo>
                    <a:pt x="109294" y="1181776"/>
                  </a:lnTo>
                  <a:cubicBezTo>
                    <a:pt x="48932" y="1181776"/>
                    <a:pt x="0" y="1132844"/>
                    <a:pt x="0" y="1072482"/>
                  </a:cubicBezTo>
                  <a:lnTo>
                    <a:pt x="0" y="109294"/>
                  </a:lnTo>
                  <a:cubicBezTo>
                    <a:pt x="0" y="48932"/>
                    <a:pt x="48932" y="0"/>
                    <a:pt x="10929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51477" cy="12103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686685" y="3527282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011</a:t>
            </a:r>
          </a:p>
        </p:txBody>
      </p:sp>
      <p:sp>
        <p:nvSpPr>
          <p:cNvPr id="25" name="AutoShape 25"/>
          <p:cNvSpPr/>
          <p:nvPr/>
        </p:nvSpPr>
        <p:spPr>
          <a:xfrm>
            <a:off x="4787088" y="4434448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" name="AutoShape 26"/>
          <p:cNvSpPr/>
          <p:nvPr/>
        </p:nvSpPr>
        <p:spPr>
          <a:xfrm>
            <a:off x="4786862" y="5502552"/>
            <a:ext cx="2176914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7" name="Freeform 27"/>
          <p:cNvSpPr/>
          <p:nvPr/>
        </p:nvSpPr>
        <p:spPr>
          <a:xfrm flipH="1">
            <a:off x="6834845" y="2382286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6" y="0"/>
                </a:moveTo>
                <a:lnTo>
                  <a:pt x="0" y="0"/>
                </a:lnTo>
                <a:lnTo>
                  <a:pt x="0" y="243077"/>
                </a:lnTo>
                <a:lnTo>
                  <a:pt x="679936" y="243077"/>
                </a:lnTo>
                <a:lnTo>
                  <a:pt x="67993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8" name="TextBox 28"/>
          <p:cNvSpPr txBox="1"/>
          <p:nvPr/>
        </p:nvSpPr>
        <p:spPr>
          <a:xfrm>
            <a:off x="9522306" y="513759"/>
            <a:ext cx="1408739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Notes: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711311" y="2705848"/>
            <a:ext cx="125269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782382" y="3445640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054513" y="4460944"/>
            <a:ext cx="83562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658063" y="2531165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224639" y="2531165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291373" y="2283514"/>
            <a:ext cx="133676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Borrow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6652" y="2930856"/>
            <a:ext cx="359584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All the possible digits in binary: </a:t>
            </a:r>
          </a:p>
          <a:p>
            <a:pPr>
              <a:lnSpc>
                <a:spcPts val="2800"/>
              </a:lnSpc>
            </a:pPr>
            <a:endParaRPr lang="en-US" sz="2000" i="1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0,1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198425" y="985641"/>
            <a:ext cx="2056503" cy="2264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0-0 = 0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0-1 = 1 </a:t>
            </a:r>
            <a:r>
              <a:rPr lang="en-US" sz="20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(after borrow)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1-0 =1 </a:t>
            </a:r>
          </a:p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1-1 =0 </a:t>
            </a:r>
          </a:p>
        </p:txBody>
      </p:sp>
      <p:sp>
        <p:nvSpPr>
          <p:cNvPr id="41" name="AutoShape 41"/>
          <p:cNvSpPr/>
          <p:nvPr/>
        </p:nvSpPr>
        <p:spPr>
          <a:xfrm flipV="1">
            <a:off x="256712" y="1575186"/>
            <a:ext cx="5507562" cy="14305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2" name="AutoShape 42"/>
          <p:cNvSpPr/>
          <p:nvPr/>
        </p:nvSpPr>
        <p:spPr>
          <a:xfrm flipV="1">
            <a:off x="5764772" y="1567269"/>
            <a:ext cx="707206" cy="15834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43" name="TextBox 43"/>
          <p:cNvSpPr txBox="1"/>
          <p:nvPr/>
        </p:nvSpPr>
        <p:spPr>
          <a:xfrm>
            <a:off x="256542" y="1042792"/>
            <a:ext cx="574546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Arithmetic - Subtracting</a:t>
            </a:r>
          </a:p>
        </p:txBody>
      </p:sp>
      <p:sp>
        <p:nvSpPr>
          <p:cNvPr id="44" name="AutoShape 44"/>
          <p:cNvSpPr/>
          <p:nvPr/>
        </p:nvSpPr>
        <p:spPr>
          <a:xfrm>
            <a:off x="6231154" y="2927228"/>
            <a:ext cx="160357" cy="585757"/>
          </a:xfrm>
          <a:prstGeom prst="line">
            <a:avLst/>
          </a:prstGeom>
          <a:ln w="38100" cap="flat">
            <a:solidFill>
              <a:srgbClr val="FF149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45" name="AutoShape 45"/>
          <p:cNvSpPr/>
          <p:nvPr/>
        </p:nvSpPr>
        <p:spPr>
          <a:xfrm>
            <a:off x="5829400" y="2931636"/>
            <a:ext cx="160357" cy="585757"/>
          </a:xfrm>
          <a:prstGeom prst="line">
            <a:avLst/>
          </a:prstGeom>
          <a:ln w="38100" cap="flat">
            <a:solidFill>
              <a:srgbClr val="FF149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46" name="TextBox 46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12" y="1587824"/>
            <a:ext cx="6409199" cy="1667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6665916" y="1566429"/>
            <a:ext cx="1292605" cy="3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432242" y="3803613"/>
            <a:ext cx="4018329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10111011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532646" y="4710776"/>
            <a:ext cx="4159761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5" name="AutoShape 25"/>
          <p:cNvSpPr/>
          <p:nvPr/>
        </p:nvSpPr>
        <p:spPr>
          <a:xfrm>
            <a:off x="1532417" y="5778882"/>
            <a:ext cx="4159987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" name="Freeform 26"/>
          <p:cNvSpPr/>
          <p:nvPr/>
        </p:nvSpPr>
        <p:spPr>
          <a:xfrm flipH="1">
            <a:off x="5091579" y="2686990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6" y="0"/>
                </a:moveTo>
                <a:lnTo>
                  <a:pt x="0" y="0"/>
                </a:lnTo>
                <a:lnTo>
                  <a:pt x="0" y="243077"/>
                </a:lnTo>
                <a:lnTo>
                  <a:pt x="679936" y="243077"/>
                </a:lnTo>
                <a:lnTo>
                  <a:pt x="67993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7" name="TextBox 27"/>
          <p:cNvSpPr txBox="1"/>
          <p:nvPr/>
        </p:nvSpPr>
        <p:spPr>
          <a:xfrm>
            <a:off x="256540" y="1042792"/>
            <a:ext cx="6594450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Overflow problem in binary addition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56868" y="2982176"/>
            <a:ext cx="399370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11110011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27939" y="3721968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66573" y="4740192"/>
            <a:ext cx="366196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110101110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14796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27679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23467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92000" y="2566049"/>
            <a:ext cx="843231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Carry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56182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570780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151459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56541" y="1683496"/>
            <a:ext cx="672103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occurrence where the outcome of a computation exceeds bit-defined storage.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12" y="1587824"/>
            <a:ext cx="6409199" cy="1667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6665916" y="1566429"/>
            <a:ext cx="1292605" cy="3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432242" y="3803613"/>
            <a:ext cx="4018329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10111011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532646" y="4710776"/>
            <a:ext cx="4159761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5" name="AutoShape 25"/>
          <p:cNvSpPr/>
          <p:nvPr/>
        </p:nvSpPr>
        <p:spPr>
          <a:xfrm>
            <a:off x="1532417" y="5778882"/>
            <a:ext cx="4159987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" name="Freeform 26"/>
          <p:cNvSpPr/>
          <p:nvPr/>
        </p:nvSpPr>
        <p:spPr>
          <a:xfrm flipH="1">
            <a:off x="5091579" y="2686990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6" y="0"/>
                </a:moveTo>
                <a:lnTo>
                  <a:pt x="0" y="0"/>
                </a:lnTo>
                <a:lnTo>
                  <a:pt x="0" y="243077"/>
                </a:lnTo>
                <a:lnTo>
                  <a:pt x="679936" y="243077"/>
                </a:lnTo>
                <a:lnTo>
                  <a:pt x="67993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7" name="TextBox 27"/>
          <p:cNvSpPr txBox="1"/>
          <p:nvPr/>
        </p:nvSpPr>
        <p:spPr>
          <a:xfrm>
            <a:off x="256540" y="1042792"/>
            <a:ext cx="6594450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Overflow problem in binary addition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56868" y="2982176"/>
            <a:ext cx="399370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11110011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27939" y="3721968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66573" y="4740192"/>
            <a:ext cx="366196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110101110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14796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27679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23467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92000" y="2566049"/>
            <a:ext cx="843231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Carry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956182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570780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151459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7443826" y="1821924"/>
            <a:ext cx="4766570" cy="4350278"/>
            <a:chOff x="0" y="0"/>
            <a:chExt cx="9533140" cy="8700556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9533140" cy="8700556"/>
              <a:chOff x="0" y="0"/>
              <a:chExt cx="389622" cy="35559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389622" cy="355594"/>
              </a:xfrm>
              <a:custGeom>
                <a:avLst/>
                <a:gdLst/>
                <a:ahLst/>
                <a:cxnLst/>
                <a:rect l="l" t="t" r="r" b="b"/>
                <a:pathLst>
                  <a:path w="389622" h="355594">
                    <a:moveTo>
                      <a:pt x="177797" y="0"/>
                    </a:moveTo>
                    <a:lnTo>
                      <a:pt x="211825" y="0"/>
                    </a:lnTo>
                    <a:cubicBezTo>
                      <a:pt x="310019" y="0"/>
                      <a:pt x="389622" y="79602"/>
                      <a:pt x="389622" y="177797"/>
                    </a:cubicBezTo>
                    <a:lnTo>
                      <a:pt x="389622" y="177797"/>
                    </a:lnTo>
                    <a:cubicBezTo>
                      <a:pt x="389622" y="275991"/>
                      <a:pt x="310019" y="355594"/>
                      <a:pt x="211825" y="355594"/>
                    </a:cubicBezTo>
                    <a:lnTo>
                      <a:pt x="177797" y="355594"/>
                    </a:lnTo>
                    <a:cubicBezTo>
                      <a:pt x="79602" y="355594"/>
                      <a:pt x="0" y="275991"/>
                      <a:pt x="0" y="177797"/>
                    </a:cubicBezTo>
                    <a:lnTo>
                      <a:pt x="0" y="177797"/>
                    </a:lnTo>
                    <a:cubicBezTo>
                      <a:pt x="0" y="79602"/>
                      <a:pt x="79602" y="0"/>
                      <a:pt x="177797" y="0"/>
                    </a:cubicBezTo>
                    <a:close/>
                  </a:path>
                </a:pathLst>
              </a:custGeom>
              <a:solidFill>
                <a:srgbClr val="F2F2F2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389622" cy="40321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395"/>
                  </a:lnSpc>
                </a:pPr>
                <a:endParaRPr sz="800"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5918073" y="2362476"/>
              <a:ext cx="993793" cy="993793"/>
              <a:chOff x="0" y="0"/>
              <a:chExt cx="1913890" cy="19138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8" name="Freeform 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6911866" y="2362476"/>
              <a:ext cx="993793" cy="993793"/>
              <a:chOff x="0" y="0"/>
              <a:chExt cx="1913890" cy="191389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905659" y="2362476"/>
              <a:ext cx="993793" cy="993793"/>
              <a:chOff x="0" y="0"/>
              <a:chExt cx="1913890" cy="191389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6293760" y="2578528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287552" y="2578528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8281348" y="2578528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2938484" y="2369426"/>
              <a:ext cx="993793" cy="993793"/>
              <a:chOff x="0" y="0"/>
              <a:chExt cx="1913890" cy="191389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3932277" y="2369426"/>
              <a:ext cx="993793" cy="993793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4926070" y="2369426"/>
              <a:ext cx="993793" cy="993793"/>
              <a:chOff x="0" y="0"/>
              <a:chExt cx="1913890" cy="19138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3314172" y="258548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4307966" y="258548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5301758" y="258548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70" name="Group 70"/>
            <p:cNvGrpSpPr/>
            <p:nvPr/>
          </p:nvGrpSpPr>
          <p:grpSpPr>
            <a:xfrm>
              <a:off x="1944691" y="2369426"/>
              <a:ext cx="993793" cy="993793"/>
              <a:chOff x="0" y="0"/>
              <a:chExt cx="1913890" cy="191389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3" name="TextBox 73"/>
            <p:cNvSpPr txBox="1"/>
            <p:nvPr/>
          </p:nvSpPr>
          <p:spPr>
            <a:xfrm>
              <a:off x="2320380" y="258548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967592" y="2374917"/>
              <a:ext cx="993793" cy="993793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1343280" y="259097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8" name="Group 78"/>
            <p:cNvGrpSpPr/>
            <p:nvPr/>
          </p:nvGrpSpPr>
          <p:grpSpPr>
            <a:xfrm>
              <a:off x="5910621" y="3818117"/>
              <a:ext cx="993793" cy="993793"/>
              <a:chOff x="0" y="0"/>
              <a:chExt cx="1913890" cy="191389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6904414" y="3818117"/>
              <a:ext cx="993793" cy="993793"/>
              <a:chOff x="0" y="0"/>
              <a:chExt cx="1913890" cy="191389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3" name="Freeform 8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7898207" y="3818117"/>
              <a:ext cx="993793" cy="993793"/>
              <a:chOff x="0" y="0"/>
              <a:chExt cx="1913890" cy="191389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7" name="TextBox 87"/>
            <p:cNvSpPr txBox="1"/>
            <p:nvPr/>
          </p:nvSpPr>
          <p:spPr>
            <a:xfrm>
              <a:off x="6286308" y="403417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280104" y="403417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8273896" y="403417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0" name="Group 90"/>
            <p:cNvGrpSpPr/>
            <p:nvPr/>
          </p:nvGrpSpPr>
          <p:grpSpPr>
            <a:xfrm>
              <a:off x="2931032" y="3825067"/>
              <a:ext cx="993793" cy="993793"/>
              <a:chOff x="0" y="0"/>
              <a:chExt cx="1913890" cy="1913890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2" name="Freeform 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3924825" y="3825067"/>
              <a:ext cx="993793" cy="993793"/>
              <a:chOff x="0" y="0"/>
              <a:chExt cx="1913890" cy="191389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5" name="Freeform 9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>
              <a:off x="4918618" y="3825067"/>
              <a:ext cx="993793" cy="993793"/>
              <a:chOff x="0" y="0"/>
              <a:chExt cx="1913890" cy="1913890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8" name="Freeform 9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9" name="TextBox 99"/>
            <p:cNvSpPr txBox="1"/>
            <p:nvPr/>
          </p:nvSpPr>
          <p:spPr>
            <a:xfrm>
              <a:off x="3306720" y="404112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4300512" y="404112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5294304" y="404112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02" name="Group 102"/>
            <p:cNvGrpSpPr/>
            <p:nvPr/>
          </p:nvGrpSpPr>
          <p:grpSpPr>
            <a:xfrm>
              <a:off x="1937239" y="3825067"/>
              <a:ext cx="993793" cy="993793"/>
              <a:chOff x="0" y="0"/>
              <a:chExt cx="1913890" cy="1913890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05" name="TextBox 105"/>
            <p:cNvSpPr txBox="1"/>
            <p:nvPr/>
          </p:nvSpPr>
          <p:spPr>
            <a:xfrm>
              <a:off x="2312928" y="4041120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06" name="Group 106"/>
            <p:cNvGrpSpPr/>
            <p:nvPr/>
          </p:nvGrpSpPr>
          <p:grpSpPr>
            <a:xfrm>
              <a:off x="960140" y="3830557"/>
              <a:ext cx="993793" cy="993793"/>
              <a:chOff x="0" y="0"/>
              <a:chExt cx="1913890" cy="191389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09" name="TextBox 109"/>
            <p:cNvSpPr txBox="1"/>
            <p:nvPr/>
          </p:nvSpPr>
          <p:spPr>
            <a:xfrm>
              <a:off x="1335828" y="4046612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10" name="Group 110"/>
            <p:cNvGrpSpPr/>
            <p:nvPr/>
          </p:nvGrpSpPr>
          <p:grpSpPr>
            <a:xfrm>
              <a:off x="5903169" y="5667192"/>
              <a:ext cx="993793" cy="993793"/>
              <a:chOff x="0" y="0"/>
              <a:chExt cx="1913890" cy="1913890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2" name="Freeform 1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13" name="Group 113"/>
            <p:cNvGrpSpPr/>
            <p:nvPr/>
          </p:nvGrpSpPr>
          <p:grpSpPr>
            <a:xfrm>
              <a:off x="6896962" y="5667192"/>
              <a:ext cx="993793" cy="993793"/>
              <a:chOff x="0" y="0"/>
              <a:chExt cx="1913890" cy="1913890"/>
            </a:xfrm>
          </p:grpSpPr>
          <p:sp>
            <p:nvSpPr>
              <p:cNvPr id="114" name="Freeform 11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5" name="Freeform 1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16" name="Group 116"/>
            <p:cNvGrpSpPr/>
            <p:nvPr/>
          </p:nvGrpSpPr>
          <p:grpSpPr>
            <a:xfrm>
              <a:off x="7890755" y="5667192"/>
              <a:ext cx="993793" cy="993793"/>
              <a:chOff x="0" y="0"/>
              <a:chExt cx="1913890" cy="1913890"/>
            </a:xfrm>
          </p:grpSpPr>
          <p:sp>
            <p:nvSpPr>
              <p:cNvPr id="117" name="Freeform 11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19" name="TextBox 119"/>
            <p:cNvSpPr txBox="1"/>
            <p:nvPr/>
          </p:nvSpPr>
          <p:spPr>
            <a:xfrm>
              <a:off x="6278856" y="5883244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20" name="TextBox 120"/>
            <p:cNvSpPr txBox="1"/>
            <p:nvPr/>
          </p:nvSpPr>
          <p:spPr>
            <a:xfrm>
              <a:off x="7272650" y="5883244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8266444" y="5883244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22" name="Group 122"/>
            <p:cNvGrpSpPr/>
            <p:nvPr/>
          </p:nvGrpSpPr>
          <p:grpSpPr>
            <a:xfrm>
              <a:off x="2923580" y="5674143"/>
              <a:ext cx="993793" cy="993793"/>
              <a:chOff x="0" y="0"/>
              <a:chExt cx="1913890" cy="1913890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4" name="Freeform 1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5" name="Group 125"/>
            <p:cNvGrpSpPr/>
            <p:nvPr/>
          </p:nvGrpSpPr>
          <p:grpSpPr>
            <a:xfrm>
              <a:off x="3917373" y="5674143"/>
              <a:ext cx="993793" cy="993793"/>
              <a:chOff x="0" y="0"/>
              <a:chExt cx="1913890" cy="1913890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7" name="Freeform 12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>
              <a:off x="4911166" y="5674143"/>
              <a:ext cx="993793" cy="993793"/>
              <a:chOff x="0" y="0"/>
              <a:chExt cx="1913890" cy="1913890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1" name="TextBox 131"/>
            <p:cNvSpPr txBox="1"/>
            <p:nvPr/>
          </p:nvSpPr>
          <p:spPr>
            <a:xfrm>
              <a:off x="3299268" y="5890196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4293060" y="5890196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5286856" y="5890196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34" name="Group 134"/>
            <p:cNvGrpSpPr/>
            <p:nvPr/>
          </p:nvGrpSpPr>
          <p:grpSpPr>
            <a:xfrm>
              <a:off x="1929787" y="5674143"/>
              <a:ext cx="993793" cy="993793"/>
              <a:chOff x="0" y="0"/>
              <a:chExt cx="1913890" cy="191389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305476" y="5890196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38" name="Group 138"/>
            <p:cNvGrpSpPr/>
            <p:nvPr/>
          </p:nvGrpSpPr>
          <p:grpSpPr>
            <a:xfrm>
              <a:off x="952688" y="5679633"/>
              <a:ext cx="993793" cy="993793"/>
              <a:chOff x="0" y="0"/>
              <a:chExt cx="1913890" cy="1913890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1" name="TextBox 141"/>
            <p:cNvSpPr txBox="1"/>
            <p:nvPr/>
          </p:nvSpPr>
          <p:spPr>
            <a:xfrm>
              <a:off x="1328376" y="5895684"/>
              <a:ext cx="242420" cy="5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0"/>
                </a:lnSpc>
              </a:pPr>
              <a:r>
                <a:rPr lang="en-US" sz="162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42" name="TextBox 142"/>
            <p:cNvSpPr txBox="1"/>
            <p:nvPr/>
          </p:nvSpPr>
          <p:spPr>
            <a:xfrm>
              <a:off x="3391544" y="566364"/>
              <a:ext cx="3039248" cy="836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000" b="1" i="1">
                  <a:solidFill>
                    <a:srgbClr val="642EC7"/>
                  </a:solidFill>
                  <a:latin typeface="Poppins Bold Italics"/>
                  <a:ea typeface="Poppins Bold Italics"/>
                  <a:cs typeface="Poppins Bold Italics"/>
                  <a:sym typeface="Poppins Bold Italics"/>
                </a:rPr>
                <a:t>CPU View</a:t>
              </a:r>
            </a:p>
          </p:txBody>
        </p:sp>
      </p:grpSp>
      <p:sp>
        <p:nvSpPr>
          <p:cNvPr id="143" name="TextBox 143"/>
          <p:cNvSpPr txBox="1"/>
          <p:nvPr/>
        </p:nvSpPr>
        <p:spPr>
          <a:xfrm>
            <a:off x="7888908" y="2642880"/>
            <a:ext cx="1429303" cy="34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667" b="1" i="1">
                <a:solidFill>
                  <a:srgbClr val="019D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Register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7888908" y="3403756"/>
            <a:ext cx="1429303" cy="34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667" b="1" i="1">
                <a:solidFill>
                  <a:srgbClr val="019D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Register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7888908" y="4293482"/>
            <a:ext cx="1429303" cy="34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667" b="1" i="1">
                <a:solidFill>
                  <a:srgbClr val="019D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Register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7514118" y="4742306"/>
            <a:ext cx="462798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147" name="Freeform 147"/>
          <p:cNvSpPr/>
          <p:nvPr/>
        </p:nvSpPr>
        <p:spPr>
          <a:xfrm rot="-6891459" flipH="1">
            <a:off x="7581477" y="5339137"/>
            <a:ext cx="453291" cy="162051"/>
          </a:xfrm>
          <a:custGeom>
            <a:avLst/>
            <a:gdLst/>
            <a:ahLst/>
            <a:cxnLst/>
            <a:rect l="l" t="t" r="r" b="b"/>
            <a:pathLst>
              <a:path w="679936" h="243077">
                <a:moveTo>
                  <a:pt x="679936" y="0"/>
                </a:moveTo>
                <a:lnTo>
                  <a:pt x="0" y="0"/>
                </a:lnTo>
                <a:lnTo>
                  <a:pt x="0" y="243077"/>
                </a:lnTo>
                <a:lnTo>
                  <a:pt x="679936" y="243077"/>
                </a:lnTo>
                <a:lnTo>
                  <a:pt x="67993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48" name="TextBox 148"/>
          <p:cNvSpPr txBox="1"/>
          <p:nvPr/>
        </p:nvSpPr>
        <p:spPr>
          <a:xfrm>
            <a:off x="8029063" y="5338456"/>
            <a:ext cx="884359" cy="348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667" b="1" i="1">
                <a:solidFill>
                  <a:srgbClr val="642EC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Lost bit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256541" y="1683496"/>
            <a:ext cx="672103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occurrence where the outcome of a computation exceeds bit-defined storage.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56712" y="1587824"/>
            <a:ext cx="6409199" cy="1667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6665916" y="1566429"/>
            <a:ext cx="1292605" cy="3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432242" y="3803613"/>
            <a:ext cx="4018329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00111011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532646" y="4710776"/>
            <a:ext cx="4159761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5" name="AutoShape 25"/>
          <p:cNvSpPr/>
          <p:nvPr/>
        </p:nvSpPr>
        <p:spPr>
          <a:xfrm>
            <a:off x="1532417" y="5778882"/>
            <a:ext cx="4159987" cy="22222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" name="Freeform 26"/>
          <p:cNvSpPr/>
          <p:nvPr/>
        </p:nvSpPr>
        <p:spPr>
          <a:xfrm>
            <a:off x="6926868" y="3636904"/>
            <a:ext cx="2268218" cy="2119753"/>
          </a:xfrm>
          <a:custGeom>
            <a:avLst/>
            <a:gdLst/>
            <a:ahLst/>
            <a:cxnLst/>
            <a:rect l="l" t="t" r="r" b="b"/>
            <a:pathLst>
              <a:path w="3402326" h="3179629">
                <a:moveTo>
                  <a:pt x="0" y="0"/>
                </a:moveTo>
                <a:lnTo>
                  <a:pt x="3402327" y="0"/>
                </a:lnTo>
                <a:lnTo>
                  <a:pt x="3402327" y="3179629"/>
                </a:lnTo>
                <a:lnTo>
                  <a:pt x="0" y="31796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7" name="TextBox 27"/>
          <p:cNvSpPr txBox="1"/>
          <p:nvPr/>
        </p:nvSpPr>
        <p:spPr>
          <a:xfrm>
            <a:off x="256540" y="1042792"/>
            <a:ext cx="6594450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Overflow problem in binary addition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56868" y="2982176"/>
            <a:ext cx="399370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01110011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27939" y="3721968"/>
            <a:ext cx="540781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966573" y="4740192"/>
            <a:ext cx="3661963" cy="899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546"/>
              </a:lnSpc>
              <a:spcBef>
                <a:spcPct val="0"/>
              </a:spcBef>
            </a:pPr>
            <a:r>
              <a:rPr lang="en-US" sz="53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10101110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14796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27679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23467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56182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70780" y="2807494"/>
            <a:ext cx="176785" cy="34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  <a:spcBef>
                <a:spcPct val="0"/>
              </a:spcBef>
            </a:pPr>
            <a:r>
              <a:rPr lang="en-US" sz="2051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56706" y="1618064"/>
            <a:ext cx="6721034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Overflow problem can result in problems when 2 two's complement are added.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496140" y="3215095"/>
            <a:ext cx="1011738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= 115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494294" y="4036530"/>
            <a:ext cx="1011738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= 115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89834" y="4970191"/>
            <a:ext cx="1011738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= - 82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863689" y="2412810"/>
            <a:ext cx="3328312" cy="1771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is why we need processor to detect overflow and output an error message (to be discussed in C6). 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45074" y="1035421"/>
            <a:ext cx="502846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Coded Decimal (BCD)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5089" y="1755471"/>
            <a:ext cx="5249206" cy="141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Binary Coded Decimal (BCD) is a coding scheme representing each decimal digit with its binary equivalent (4 bits) to enable accurate arithmetic operations.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245096" y="1589801"/>
            <a:ext cx="5109045" cy="11735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10" name="AutoShape 10"/>
          <p:cNvSpPr/>
          <p:nvPr/>
        </p:nvSpPr>
        <p:spPr>
          <a:xfrm flipV="1">
            <a:off x="5354220" y="1572613"/>
            <a:ext cx="61245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1" name="Group 11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085928" y="562219"/>
            <a:ext cx="520734" cy="52073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282982" y="663640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085928" y="1108779"/>
            <a:ext cx="520734" cy="520734"/>
            <a:chOff x="0" y="0"/>
            <a:chExt cx="1913890" cy="191389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7282982" y="1210202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085928" y="1647984"/>
            <a:ext cx="520734" cy="520734"/>
            <a:chOff x="0" y="0"/>
            <a:chExt cx="1913890" cy="1913890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7282982" y="1749407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2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7085928" y="2194118"/>
            <a:ext cx="520734" cy="520734"/>
            <a:chOff x="0" y="0"/>
            <a:chExt cx="1913890" cy="191389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7282982" y="2295540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7085928" y="2733323"/>
            <a:ext cx="520734" cy="520734"/>
            <a:chOff x="0" y="0"/>
            <a:chExt cx="1913890" cy="1913890"/>
          </a:xfrm>
        </p:grpSpPr>
        <p:sp>
          <p:nvSpPr>
            <p:cNvPr id="46" name="Freeform 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7282982" y="2834746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4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7085928" y="3279458"/>
            <a:ext cx="520734" cy="520734"/>
            <a:chOff x="0" y="0"/>
            <a:chExt cx="1913890" cy="1913890"/>
          </a:xfrm>
        </p:grpSpPr>
        <p:sp>
          <p:nvSpPr>
            <p:cNvPr id="50" name="Freeform 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7282982" y="3380879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7085928" y="3818664"/>
            <a:ext cx="520734" cy="520734"/>
            <a:chOff x="0" y="0"/>
            <a:chExt cx="1913890" cy="1913890"/>
          </a:xfrm>
        </p:grpSpPr>
        <p:sp>
          <p:nvSpPr>
            <p:cNvPr id="54" name="Freeform 5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7282982" y="3920084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6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7085928" y="4364798"/>
            <a:ext cx="520734" cy="520734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7282982" y="4466218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7085928" y="4904582"/>
            <a:ext cx="520734" cy="520734"/>
            <a:chOff x="0" y="0"/>
            <a:chExt cx="1913890" cy="1913890"/>
          </a:xfrm>
        </p:grpSpPr>
        <p:sp>
          <p:nvSpPr>
            <p:cNvPr id="62" name="Freeform 6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7282982" y="5006002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8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7085928" y="5450715"/>
            <a:ext cx="520734" cy="520734"/>
            <a:chOff x="0" y="0"/>
            <a:chExt cx="1913890" cy="1913890"/>
          </a:xfrm>
        </p:grpSpPr>
        <p:sp>
          <p:nvSpPr>
            <p:cNvPr id="66" name="Freeform 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7282982" y="5552138"/>
            <a:ext cx="126627" cy="287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9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8528560" y="562218"/>
            <a:ext cx="521994" cy="521994"/>
            <a:chOff x="0" y="0"/>
            <a:chExt cx="1913890" cy="1913890"/>
          </a:xfrm>
        </p:grpSpPr>
        <p:sp>
          <p:nvSpPr>
            <p:cNvPr id="70" name="Freeform 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9050554" y="562218"/>
            <a:ext cx="521994" cy="521994"/>
            <a:chOff x="0" y="0"/>
            <a:chExt cx="1913890" cy="1913890"/>
          </a:xfrm>
        </p:grpSpPr>
        <p:sp>
          <p:nvSpPr>
            <p:cNvPr id="73" name="Freeform 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9572546" y="562218"/>
            <a:ext cx="521994" cy="521994"/>
            <a:chOff x="0" y="0"/>
            <a:chExt cx="1913890" cy="1913890"/>
          </a:xfrm>
        </p:grpSpPr>
        <p:sp>
          <p:nvSpPr>
            <p:cNvPr id="76" name="Freeform 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8" name="TextBox 78"/>
          <p:cNvSpPr txBox="1"/>
          <p:nvPr/>
        </p:nvSpPr>
        <p:spPr>
          <a:xfrm>
            <a:off x="8725890" y="66396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9247885" y="66396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769877" y="66396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10094540" y="562218"/>
            <a:ext cx="521994" cy="521994"/>
            <a:chOff x="0" y="0"/>
            <a:chExt cx="1913890" cy="1913890"/>
          </a:xfrm>
        </p:grpSpPr>
        <p:sp>
          <p:nvSpPr>
            <p:cNvPr id="82" name="Freeform 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4" name="TextBox 84"/>
          <p:cNvSpPr txBox="1"/>
          <p:nvPr/>
        </p:nvSpPr>
        <p:spPr>
          <a:xfrm>
            <a:off x="10291871" y="66396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8528560" y="1108780"/>
            <a:ext cx="521994" cy="521994"/>
            <a:chOff x="0" y="0"/>
            <a:chExt cx="1913890" cy="1913890"/>
          </a:xfrm>
        </p:grpSpPr>
        <p:sp>
          <p:nvSpPr>
            <p:cNvPr id="86" name="Freeform 8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9050554" y="1108780"/>
            <a:ext cx="521994" cy="521994"/>
            <a:chOff x="0" y="0"/>
            <a:chExt cx="1913890" cy="1913890"/>
          </a:xfrm>
        </p:grpSpPr>
        <p:sp>
          <p:nvSpPr>
            <p:cNvPr id="89" name="Freeform 8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9572546" y="1108780"/>
            <a:ext cx="521994" cy="521994"/>
            <a:chOff x="0" y="0"/>
            <a:chExt cx="1913890" cy="1913890"/>
          </a:xfrm>
        </p:grpSpPr>
        <p:sp>
          <p:nvSpPr>
            <p:cNvPr id="92" name="Freeform 9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8725890" y="121052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247885" y="121052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769877" y="121052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10094540" y="1108780"/>
            <a:ext cx="521994" cy="521994"/>
            <a:chOff x="0" y="0"/>
            <a:chExt cx="1913890" cy="1913890"/>
          </a:xfrm>
        </p:grpSpPr>
        <p:sp>
          <p:nvSpPr>
            <p:cNvPr id="98" name="Freeform 9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9" name="Freeform 9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0" name="TextBox 100"/>
          <p:cNvSpPr txBox="1"/>
          <p:nvPr/>
        </p:nvSpPr>
        <p:spPr>
          <a:xfrm>
            <a:off x="10291871" y="121052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8528560" y="1647985"/>
            <a:ext cx="521994" cy="521994"/>
            <a:chOff x="0" y="0"/>
            <a:chExt cx="1913890" cy="1913890"/>
          </a:xfrm>
        </p:grpSpPr>
        <p:sp>
          <p:nvSpPr>
            <p:cNvPr id="102" name="Freeform 10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9050554" y="1647985"/>
            <a:ext cx="521994" cy="521994"/>
            <a:chOff x="0" y="0"/>
            <a:chExt cx="1913890" cy="1913890"/>
          </a:xfrm>
        </p:grpSpPr>
        <p:sp>
          <p:nvSpPr>
            <p:cNvPr id="105" name="Freeform 10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9572546" y="1647985"/>
            <a:ext cx="521994" cy="521994"/>
            <a:chOff x="0" y="0"/>
            <a:chExt cx="1913890" cy="1913890"/>
          </a:xfrm>
        </p:grpSpPr>
        <p:sp>
          <p:nvSpPr>
            <p:cNvPr id="108" name="Freeform 10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9" name="Freeform 10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0" name="TextBox 110"/>
          <p:cNvSpPr txBox="1"/>
          <p:nvPr/>
        </p:nvSpPr>
        <p:spPr>
          <a:xfrm>
            <a:off x="8725890" y="174972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9247885" y="174972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9769877" y="174972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13" name="Group 113"/>
          <p:cNvGrpSpPr/>
          <p:nvPr/>
        </p:nvGrpSpPr>
        <p:grpSpPr>
          <a:xfrm>
            <a:off x="10094540" y="1647985"/>
            <a:ext cx="521994" cy="521994"/>
            <a:chOff x="0" y="0"/>
            <a:chExt cx="1913890" cy="1913890"/>
          </a:xfrm>
        </p:grpSpPr>
        <p:sp>
          <p:nvSpPr>
            <p:cNvPr id="114" name="Freeform 11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5" name="Freeform 1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6" name="TextBox 116"/>
          <p:cNvSpPr txBox="1"/>
          <p:nvPr/>
        </p:nvSpPr>
        <p:spPr>
          <a:xfrm>
            <a:off x="10291871" y="174972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117" name="Group 117"/>
          <p:cNvGrpSpPr/>
          <p:nvPr/>
        </p:nvGrpSpPr>
        <p:grpSpPr>
          <a:xfrm>
            <a:off x="8528560" y="2195378"/>
            <a:ext cx="521994" cy="521994"/>
            <a:chOff x="0" y="0"/>
            <a:chExt cx="1913890" cy="1913890"/>
          </a:xfrm>
        </p:grpSpPr>
        <p:sp>
          <p:nvSpPr>
            <p:cNvPr id="118" name="Freeform 11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9" name="Freeform 1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9050554" y="2195378"/>
            <a:ext cx="521994" cy="521994"/>
            <a:chOff x="0" y="0"/>
            <a:chExt cx="1913890" cy="1913890"/>
          </a:xfrm>
        </p:grpSpPr>
        <p:sp>
          <p:nvSpPr>
            <p:cNvPr id="121" name="Freeform 12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2" name="Freeform 1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9572546" y="2195378"/>
            <a:ext cx="521994" cy="521994"/>
            <a:chOff x="0" y="0"/>
            <a:chExt cx="1913890" cy="1913890"/>
          </a:xfrm>
        </p:grpSpPr>
        <p:sp>
          <p:nvSpPr>
            <p:cNvPr id="124" name="Freeform 1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5" name="Freeform 1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26" name="TextBox 126"/>
          <p:cNvSpPr txBox="1"/>
          <p:nvPr/>
        </p:nvSpPr>
        <p:spPr>
          <a:xfrm>
            <a:off x="8725890" y="229712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9247885" y="229712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9769877" y="229712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29" name="Group 129"/>
          <p:cNvGrpSpPr/>
          <p:nvPr/>
        </p:nvGrpSpPr>
        <p:grpSpPr>
          <a:xfrm>
            <a:off x="10094540" y="2195378"/>
            <a:ext cx="521994" cy="521994"/>
            <a:chOff x="0" y="0"/>
            <a:chExt cx="1913890" cy="1913890"/>
          </a:xfrm>
        </p:grpSpPr>
        <p:sp>
          <p:nvSpPr>
            <p:cNvPr id="130" name="Freeform 1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1" name="Freeform 1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32" name="TextBox 132"/>
          <p:cNvSpPr txBox="1"/>
          <p:nvPr/>
        </p:nvSpPr>
        <p:spPr>
          <a:xfrm>
            <a:off x="10291871" y="2297121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33" name="Group 133"/>
          <p:cNvGrpSpPr/>
          <p:nvPr/>
        </p:nvGrpSpPr>
        <p:grpSpPr>
          <a:xfrm>
            <a:off x="8528560" y="2742772"/>
            <a:ext cx="521994" cy="521994"/>
            <a:chOff x="0" y="0"/>
            <a:chExt cx="1913890" cy="1913890"/>
          </a:xfrm>
        </p:grpSpPr>
        <p:sp>
          <p:nvSpPr>
            <p:cNvPr id="134" name="Freeform 1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9050554" y="2742772"/>
            <a:ext cx="521994" cy="521994"/>
            <a:chOff x="0" y="0"/>
            <a:chExt cx="1913890" cy="1913890"/>
          </a:xfrm>
        </p:grpSpPr>
        <p:sp>
          <p:nvSpPr>
            <p:cNvPr id="137" name="Freeform 1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8" name="Freeform 1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9572546" y="2742772"/>
            <a:ext cx="521994" cy="521994"/>
            <a:chOff x="0" y="0"/>
            <a:chExt cx="1913890" cy="1913890"/>
          </a:xfrm>
        </p:grpSpPr>
        <p:sp>
          <p:nvSpPr>
            <p:cNvPr id="140" name="Freeform 1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42" name="TextBox 142"/>
          <p:cNvSpPr txBox="1"/>
          <p:nvPr/>
        </p:nvSpPr>
        <p:spPr>
          <a:xfrm>
            <a:off x="8725890" y="284451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9247885" y="284451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9769877" y="284451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10094540" y="2742772"/>
            <a:ext cx="521994" cy="521994"/>
            <a:chOff x="0" y="0"/>
            <a:chExt cx="1913890" cy="1913890"/>
          </a:xfrm>
        </p:grpSpPr>
        <p:sp>
          <p:nvSpPr>
            <p:cNvPr id="146" name="Freeform 1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48" name="TextBox 148"/>
          <p:cNvSpPr txBox="1"/>
          <p:nvPr/>
        </p:nvSpPr>
        <p:spPr>
          <a:xfrm>
            <a:off x="10291871" y="2844514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149" name="Group 149"/>
          <p:cNvGrpSpPr/>
          <p:nvPr/>
        </p:nvGrpSpPr>
        <p:grpSpPr>
          <a:xfrm>
            <a:off x="8528560" y="3290165"/>
            <a:ext cx="521994" cy="521994"/>
            <a:chOff x="0" y="0"/>
            <a:chExt cx="1913890" cy="1913890"/>
          </a:xfrm>
        </p:grpSpPr>
        <p:sp>
          <p:nvSpPr>
            <p:cNvPr id="150" name="Freeform 1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1" name="Freeform 1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9050554" y="3290165"/>
            <a:ext cx="521994" cy="521994"/>
            <a:chOff x="0" y="0"/>
            <a:chExt cx="1913890" cy="1913890"/>
          </a:xfrm>
        </p:grpSpPr>
        <p:sp>
          <p:nvSpPr>
            <p:cNvPr id="153" name="Freeform 15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4" name="Freeform 15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5" name="Group 155"/>
          <p:cNvGrpSpPr/>
          <p:nvPr/>
        </p:nvGrpSpPr>
        <p:grpSpPr>
          <a:xfrm>
            <a:off x="9572546" y="3290165"/>
            <a:ext cx="521994" cy="521994"/>
            <a:chOff x="0" y="0"/>
            <a:chExt cx="1913890" cy="1913890"/>
          </a:xfrm>
        </p:grpSpPr>
        <p:sp>
          <p:nvSpPr>
            <p:cNvPr id="156" name="Freeform 1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7" name="Freeform 1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58" name="TextBox 158"/>
          <p:cNvSpPr txBox="1"/>
          <p:nvPr/>
        </p:nvSpPr>
        <p:spPr>
          <a:xfrm>
            <a:off x="8725890" y="339190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9247885" y="339190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9769877" y="339190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161" name="Group 161"/>
          <p:cNvGrpSpPr/>
          <p:nvPr/>
        </p:nvGrpSpPr>
        <p:grpSpPr>
          <a:xfrm>
            <a:off x="10094540" y="3290165"/>
            <a:ext cx="521994" cy="521994"/>
            <a:chOff x="0" y="0"/>
            <a:chExt cx="1913890" cy="1913890"/>
          </a:xfrm>
        </p:grpSpPr>
        <p:sp>
          <p:nvSpPr>
            <p:cNvPr id="162" name="Freeform 16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3" name="Freeform 16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64" name="TextBox 164"/>
          <p:cNvSpPr txBox="1"/>
          <p:nvPr/>
        </p:nvSpPr>
        <p:spPr>
          <a:xfrm>
            <a:off x="10291871" y="339190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65" name="Group 165"/>
          <p:cNvGrpSpPr/>
          <p:nvPr/>
        </p:nvGrpSpPr>
        <p:grpSpPr>
          <a:xfrm>
            <a:off x="8528560" y="3847161"/>
            <a:ext cx="521994" cy="521994"/>
            <a:chOff x="0" y="0"/>
            <a:chExt cx="1913890" cy="1913890"/>
          </a:xfrm>
        </p:grpSpPr>
        <p:sp>
          <p:nvSpPr>
            <p:cNvPr id="166" name="Freeform 1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7" name="Freeform 1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9050554" y="3847161"/>
            <a:ext cx="521994" cy="521994"/>
            <a:chOff x="0" y="0"/>
            <a:chExt cx="1913890" cy="1913890"/>
          </a:xfrm>
        </p:grpSpPr>
        <p:sp>
          <p:nvSpPr>
            <p:cNvPr id="169" name="Freeform 16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0" name="Freeform 17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9572546" y="3847161"/>
            <a:ext cx="521994" cy="521994"/>
            <a:chOff x="0" y="0"/>
            <a:chExt cx="1913890" cy="1913890"/>
          </a:xfrm>
        </p:grpSpPr>
        <p:sp>
          <p:nvSpPr>
            <p:cNvPr id="172" name="Freeform 17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3" name="Freeform 17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74" name="TextBox 174"/>
          <p:cNvSpPr txBox="1"/>
          <p:nvPr/>
        </p:nvSpPr>
        <p:spPr>
          <a:xfrm>
            <a:off x="8725890" y="394890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9247885" y="394890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9769877" y="394890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77" name="Group 177"/>
          <p:cNvGrpSpPr/>
          <p:nvPr/>
        </p:nvGrpSpPr>
        <p:grpSpPr>
          <a:xfrm>
            <a:off x="10094540" y="3847161"/>
            <a:ext cx="521994" cy="521994"/>
            <a:chOff x="0" y="0"/>
            <a:chExt cx="1913890" cy="1913890"/>
          </a:xfrm>
        </p:grpSpPr>
        <p:sp>
          <p:nvSpPr>
            <p:cNvPr id="178" name="Freeform 17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9" name="Freeform 17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80" name="TextBox 180"/>
          <p:cNvSpPr txBox="1"/>
          <p:nvPr/>
        </p:nvSpPr>
        <p:spPr>
          <a:xfrm>
            <a:off x="10291871" y="3948902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181" name="Group 181"/>
          <p:cNvGrpSpPr/>
          <p:nvPr/>
        </p:nvGrpSpPr>
        <p:grpSpPr>
          <a:xfrm>
            <a:off x="8528560" y="4394554"/>
            <a:ext cx="521994" cy="521994"/>
            <a:chOff x="0" y="0"/>
            <a:chExt cx="1913890" cy="1913890"/>
          </a:xfrm>
        </p:grpSpPr>
        <p:sp>
          <p:nvSpPr>
            <p:cNvPr id="182" name="Freeform 1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3" name="Freeform 1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84" name="Group 184"/>
          <p:cNvGrpSpPr/>
          <p:nvPr/>
        </p:nvGrpSpPr>
        <p:grpSpPr>
          <a:xfrm>
            <a:off x="9050554" y="4394554"/>
            <a:ext cx="521994" cy="521994"/>
            <a:chOff x="0" y="0"/>
            <a:chExt cx="1913890" cy="1913890"/>
          </a:xfrm>
        </p:grpSpPr>
        <p:sp>
          <p:nvSpPr>
            <p:cNvPr id="185" name="Freeform 18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6" name="Freeform 18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87" name="Group 187"/>
          <p:cNvGrpSpPr/>
          <p:nvPr/>
        </p:nvGrpSpPr>
        <p:grpSpPr>
          <a:xfrm>
            <a:off x="9572546" y="4394554"/>
            <a:ext cx="521994" cy="521994"/>
            <a:chOff x="0" y="0"/>
            <a:chExt cx="1913890" cy="1913890"/>
          </a:xfrm>
        </p:grpSpPr>
        <p:sp>
          <p:nvSpPr>
            <p:cNvPr id="188" name="Freeform 18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9" name="Freeform 18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0" name="TextBox 190"/>
          <p:cNvSpPr txBox="1"/>
          <p:nvPr/>
        </p:nvSpPr>
        <p:spPr>
          <a:xfrm>
            <a:off x="8725890" y="449629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9247885" y="449629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9769877" y="449629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93" name="Group 193"/>
          <p:cNvGrpSpPr/>
          <p:nvPr/>
        </p:nvGrpSpPr>
        <p:grpSpPr>
          <a:xfrm>
            <a:off x="10094540" y="4394554"/>
            <a:ext cx="521994" cy="521994"/>
            <a:chOff x="0" y="0"/>
            <a:chExt cx="1913890" cy="1913890"/>
          </a:xfrm>
        </p:grpSpPr>
        <p:sp>
          <p:nvSpPr>
            <p:cNvPr id="194" name="Freeform 19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5" name="Freeform 19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6" name="TextBox 196"/>
          <p:cNvSpPr txBox="1"/>
          <p:nvPr/>
        </p:nvSpPr>
        <p:spPr>
          <a:xfrm>
            <a:off x="10291871" y="4496296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97" name="Group 197"/>
          <p:cNvGrpSpPr/>
          <p:nvPr/>
        </p:nvGrpSpPr>
        <p:grpSpPr>
          <a:xfrm>
            <a:off x="8528560" y="4941948"/>
            <a:ext cx="521994" cy="521994"/>
            <a:chOff x="0" y="0"/>
            <a:chExt cx="1913890" cy="1913890"/>
          </a:xfrm>
        </p:grpSpPr>
        <p:sp>
          <p:nvSpPr>
            <p:cNvPr id="198" name="Freeform 19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9" name="Freeform 19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9050554" y="4941948"/>
            <a:ext cx="521994" cy="521994"/>
            <a:chOff x="0" y="0"/>
            <a:chExt cx="1913890" cy="1913890"/>
          </a:xfrm>
        </p:grpSpPr>
        <p:sp>
          <p:nvSpPr>
            <p:cNvPr id="201" name="Freeform 20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2" name="Freeform 20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3" name="Group 203"/>
          <p:cNvGrpSpPr/>
          <p:nvPr/>
        </p:nvGrpSpPr>
        <p:grpSpPr>
          <a:xfrm>
            <a:off x="9572546" y="4941948"/>
            <a:ext cx="521994" cy="521994"/>
            <a:chOff x="0" y="0"/>
            <a:chExt cx="1913890" cy="1913890"/>
          </a:xfrm>
        </p:grpSpPr>
        <p:sp>
          <p:nvSpPr>
            <p:cNvPr id="204" name="Freeform 20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5" name="Freeform 20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06" name="TextBox 206"/>
          <p:cNvSpPr txBox="1"/>
          <p:nvPr/>
        </p:nvSpPr>
        <p:spPr>
          <a:xfrm>
            <a:off x="8725890" y="504368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9247885" y="504368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9769877" y="504368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209" name="Group 209"/>
          <p:cNvGrpSpPr/>
          <p:nvPr/>
        </p:nvGrpSpPr>
        <p:grpSpPr>
          <a:xfrm>
            <a:off x="10094540" y="4941948"/>
            <a:ext cx="521994" cy="521994"/>
            <a:chOff x="0" y="0"/>
            <a:chExt cx="1913890" cy="1913890"/>
          </a:xfrm>
        </p:grpSpPr>
        <p:sp>
          <p:nvSpPr>
            <p:cNvPr id="210" name="Freeform 21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1" name="Freeform 2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12" name="TextBox 212"/>
          <p:cNvSpPr txBox="1"/>
          <p:nvPr/>
        </p:nvSpPr>
        <p:spPr>
          <a:xfrm>
            <a:off x="10291871" y="504368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213" name="Group 213"/>
          <p:cNvGrpSpPr/>
          <p:nvPr/>
        </p:nvGrpSpPr>
        <p:grpSpPr>
          <a:xfrm>
            <a:off x="8528560" y="5489341"/>
            <a:ext cx="521994" cy="521994"/>
            <a:chOff x="0" y="0"/>
            <a:chExt cx="1913890" cy="1913890"/>
          </a:xfrm>
        </p:grpSpPr>
        <p:sp>
          <p:nvSpPr>
            <p:cNvPr id="214" name="Freeform 21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5" name="Freeform 2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9050554" y="5489341"/>
            <a:ext cx="521994" cy="521994"/>
            <a:chOff x="0" y="0"/>
            <a:chExt cx="1913890" cy="1913890"/>
          </a:xfrm>
        </p:grpSpPr>
        <p:sp>
          <p:nvSpPr>
            <p:cNvPr id="217" name="Freeform 21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8" name="Freeform 2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9572546" y="5489341"/>
            <a:ext cx="521994" cy="521994"/>
            <a:chOff x="0" y="0"/>
            <a:chExt cx="1913890" cy="1913890"/>
          </a:xfrm>
        </p:grpSpPr>
        <p:sp>
          <p:nvSpPr>
            <p:cNvPr id="220" name="Freeform 22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1" name="Freeform 2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22" name="TextBox 222"/>
          <p:cNvSpPr txBox="1"/>
          <p:nvPr/>
        </p:nvSpPr>
        <p:spPr>
          <a:xfrm>
            <a:off x="8725890" y="559108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9247885" y="559108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9769877" y="559108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225" name="Group 225"/>
          <p:cNvGrpSpPr/>
          <p:nvPr/>
        </p:nvGrpSpPr>
        <p:grpSpPr>
          <a:xfrm>
            <a:off x="10094540" y="5489341"/>
            <a:ext cx="521994" cy="521994"/>
            <a:chOff x="0" y="0"/>
            <a:chExt cx="1913890" cy="1913890"/>
          </a:xfrm>
        </p:grpSpPr>
        <p:sp>
          <p:nvSpPr>
            <p:cNvPr id="226" name="Freeform 2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7" name="Freeform 2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28" name="TextBox 228"/>
          <p:cNvSpPr txBox="1"/>
          <p:nvPr/>
        </p:nvSpPr>
        <p:spPr>
          <a:xfrm>
            <a:off x="10291871" y="559108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6878042" y="162590"/>
            <a:ext cx="992473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Denary</a:t>
            </a:r>
          </a:p>
        </p:txBody>
      </p:sp>
      <p:sp>
        <p:nvSpPr>
          <p:cNvPr id="230" name="TextBox 230"/>
          <p:cNvSpPr txBox="1"/>
          <p:nvPr/>
        </p:nvSpPr>
        <p:spPr>
          <a:xfrm>
            <a:off x="9076310" y="162590"/>
            <a:ext cx="992473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Binary</a:t>
            </a:r>
          </a:p>
        </p:txBody>
      </p:sp>
      <p:sp>
        <p:nvSpPr>
          <p:cNvPr id="231" name="TextBox 231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45074" y="1035421"/>
            <a:ext cx="502846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Coded Decimal (BCD)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245096" y="1589801"/>
            <a:ext cx="5109045" cy="11735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AutoShape 9"/>
          <p:cNvSpPr/>
          <p:nvPr/>
        </p:nvSpPr>
        <p:spPr>
          <a:xfrm flipV="1">
            <a:off x="5354220" y="1572613"/>
            <a:ext cx="61245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0" name="Group 10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351520" y="2169041"/>
            <a:ext cx="901167" cy="901167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692534" y="2336003"/>
            <a:ext cx="219138" cy="49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</a:pPr>
            <a:r>
              <a:rPr lang="en-US" sz="2954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5342601" y="2176421"/>
            <a:ext cx="881467" cy="881467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676160" y="2351046"/>
            <a:ext cx="214347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2890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8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334389" y="2169039"/>
            <a:ext cx="881467" cy="881467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667949" y="2343665"/>
            <a:ext cx="214347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2890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9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838310" y="4172951"/>
            <a:ext cx="2087974" cy="909873"/>
            <a:chOff x="0" y="-76200"/>
            <a:chExt cx="4175947" cy="1819745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699558"/>
              <a:ext cx="1043987" cy="1043987"/>
              <a:chOff x="0" y="0"/>
              <a:chExt cx="1913890" cy="19138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043987" y="699558"/>
              <a:ext cx="1043987" cy="1043987"/>
              <a:chOff x="0" y="0"/>
              <a:chExt cx="1913890" cy="19138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2087973" y="699558"/>
              <a:ext cx="1043987" cy="1043987"/>
              <a:chOff x="0" y="0"/>
              <a:chExt cx="1913890" cy="191389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0" name="TextBox 50"/>
            <p:cNvSpPr txBox="1"/>
            <p:nvPr/>
          </p:nvSpPr>
          <p:spPr>
            <a:xfrm>
              <a:off x="394664" y="918919"/>
              <a:ext cx="254664" cy="57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438648" y="918919"/>
              <a:ext cx="254664" cy="57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2482635" y="918919"/>
              <a:ext cx="254664" cy="57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3131960" y="699558"/>
              <a:ext cx="1043987" cy="1043987"/>
              <a:chOff x="0" y="0"/>
              <a:chExt cx="1913890" cy="191389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3526623" y="918919"/>
              <a:ext cx="254664" cy="57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3492167" y="-76200"/>
              <a:ext cx="161786" cy="68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2482635" y="-76200"/>
              <a:ext cx="290620" cy="68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375462" y="-76200"/>
              <a:ext cx="317852" cy="68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394664" y="-61436"/>
              <a:ext cx="318880" cy="68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8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632196" y="4162090"/>
            <a:ext cx="2087974" cy="906182"/>
            <a:chOff x="0" y="-76200"/>
            <a:chExt cx="4175947" cy="1812364"/>
          </a:xfrm>
        </p:grpSpPr>
        <p:grpSp>
          <p:nvGrpSpPr>
            <p:cNvPr id="62" name="Group 62"/>
            <p:cNvGrpSpPr/>
            <p:nvPr/>
          </p:nvGrpSpPr>
          <p:grpSpPr>
            <a:xfrm>
              <a:off x="0" y="692177"/>
              <a:ext cx="1043987" cy="1043987"/>
              <a:chOff x="0" y="0"/>
              <a:chExt cx="1913890" cy="19138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>
              <a:off x="1043987" y="692177"/>
              <a:ext cx="1043987" cy="1043987"/>
              <a:chOff x="0" y="0"/>
              <a:chExt cx="1913890" cy="191389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7" name="Freeform 6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2087973" y="692177"/>
              <a:ext cx="1043987" cy="1043987"/>
              <a:chOff x="0" y="0"/>
              <a:chExt cx="1913890" cy="191389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0" name="Freeform 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394664" y="911540"/>
              <a:ext cx="254664" cy="57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1438648" y="911540"/>
              <a:ext cx="254664" cy="57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2482635" y="911540"/>
              <a:ext cx="254664" cy="57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74" name="Group 74"/>
            <p:cNvGrpSpPr/>
            <p:nvPr/>
          </p:nvGrpSpPr>
          <p:grpSpPr>
            <a:xfrm>
              <a:off x="3131960" y="692177"/>
              <a:ext cx="1043987" cy="1043987"/>
              <a:chOff x="0" y="0"/>
              <a:chExt cx="1913890" cy="191389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6" name="Freeform 7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7" name="TextBox 77"/>
            <p:cNvSpPr txBox="1"/>
            <p:nvPr/>
          </p:nvSpPr>
          <p:spPr>
            <a:xfrm>
              <a:off x="3526623" y="911540"/>
              <a:ext cx="254664" cy="575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3555831" y="-76200"/>
              <a:ext cx="161786" cy="68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2546301" y="-76200"/>
              <a:ext cx="290620" cy="68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1439128" y="-76200"/>
              <a:ext cx="317852" cy="68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458330" y="-61436"/>
              <a:ext cx="318880" cy="681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8</a:t>
              </a: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4720785" y="4180329"/>
            <a:ext cx="2087974" cy="902493"/>
            <a:chOff x="0" y="-76200"/>
            <a:chExt cx="4175947" cy="1804983"/>
          </a:xfrm>
        </p:grpSpPr>
        <p:grpSp>
          <p:nvGrpSpPr>
            <p:cNvPr id="83" name="Group 83"/>
            <p:cNvGrpSpPr/>
            <p:nvPr/>
          </p:nvGrpSpPr>
          <p:grpSpPr>
            <a:xfrm>
              <a:off x="0" y="684796"/>
              <a:ext cx="1043987" cy="1043987"/>
              <a:chOff x="0" y="0"/>
              <a:chExt cx="1913890" cy="191389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1043987" y="684796"/>
              <a:ext cx="1043987" cy="1043987"/>
              <a:chOff x="0" y="0"/>
              <a:chExt cx="1913890" cy="191389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8" name="Freeform 8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>
              <a:off x="2087973" y="684796"/>
              <a:ext cx="1043987" cy="1043987"/>
              <a:chOff x="0" y="0"/>
              <a:chExt cx="1913890" cy="1913890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1" name="Freeform 9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2" name="TextBox 92"/>
            <p:cNvSpPr txBox="1"/>
            <p:nvPr/>
          </p:nvSpPr>
          <p:spPr>
            <a:xfrm>
              <a:off x="394664" y="904156"/>
              <a:ext cx="254664" cy="575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1438648" y="904156"/>
              <a:ext cx="254664" cy="575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2482635" y="904156"/>
              <a:ext cx="254664" cy="575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95" name="Group 95"/>
            <p:cNvGrpSpPr/>
            <p:nvPr/>
          </p:nvGrpSpPr>
          <p:grpSpPr>
            <a:xfrm>
              <a:off x="3131960" y="684796"/>
              <a:ext cx="1043987" cy="1043987"/>
              <a:chOff x="0" y="0"/>
              <a:chExt cx="1913890" cy="1913890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7" name="Freeform 9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8" name="TextBox 98"/>
            <p:cNvSpPr txBox="1"/>
            <p:nvPr/>
          </p:nvSpPr>
          <p:spPr>
            <a:xfrm>
              <a:off x="3526623" y="904156"/>
              <a:ext cx="254664" cy="575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5"/>
                </a:lnSpc>
              </a:pPr>
              <a:r>
                <a:rPr lang="en-US" sz="1711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3492167" y="-76200"/>
              <a:ext cx="161786" cy="681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2482635" y="-76200"/>
              <a:ext cx="290620" cy="681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1375462" y="-76200"/>
              <a:ext cx="317852" cy="681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394664" y="-61436"/>
              <a:ext cx="318880" cy="681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642EC7"/>
                  </a:solidFill>
                  <a:latin typeface="Poppins"/>
                  <a:ea typeface="Poppins"/>
                  <a:cs typeface="Poppins"/>
                  <a:sym typeface="Poppins"/>
                </a:rPr>
                <a:t>8</a:t>
              </a:r>
            </a:p>
          </p:txBody>
        </p:sp>
      </p:grpSp>
      <p:sp>
        <p:nvSpPr>
          <p:cNvPr id="103" name="TextBox 103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45074" y="1035421"/>
            <a:ext cx="6745551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Types of BCD - One BCD Per Byte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245096" y="1595668"/>
            <a:ext cx="5717007" cy="5869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AutoShape 9"/>
          <p:cNvSpPr/>
          <p:nvPr/>
        </p:nvSpPr>
        <p:spPr>
          <a:xfrm flipV="1">
            <a:off x="5980539" y="1572613"/>
            <a:ext cx="61245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0" name="Group 10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100059" y="2606853"/>
            <a:ext cx="901167" cy="881467"/>
            <a:chOff x="0" y="0"/>
            <a:chExt cx="1913890" cy="1872051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08551"/>
            </a:xfrm>
            <a:custGeom>
              <a:avLst/>
              <a:gdLst/>
              <a:ahLst/>
              <a:cxnLst/>
              <a:rect l="l" t="t" r="r" b="b"/>
              <a:pathLst>
                <a:path w="1850390" h="1808551">
                  <a:moveTo>
                    <a:pt x="1757680" y="1808551"/>
                  </a:moveTo>
                  <a:lnTo>
                    <a:pt x="92710" y="1808551"/>
                  </a:lnTo>
                  <a:cubicBezTo>
                    <a:pt x="41910" y="1808551"/>
                    <a:pt x="0" y="1766641"/>
                    <a:pt x="0" y="17158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14571"/>
                  </a:lnTo>
                  <a:cubicBezTo>
                    <a:pt x="1850390" y="1766641"/>
                    <a:pt x="1808480" y="1808551"/>
                    <a:pt x="1757680" y="1808551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872051"/>
            </a:xfrm>
            <a:custGeom>
              <a:avLst/>
              <a:gdLst/>
              <a:ahLst/>
              <a:cxnLst/>
              <a:rect l="l" t="t" r="r" b="b"/>
              <a:pathLst>
                <a:path w="1913890" h="1872051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47591"/>
                  </a:lnTo>
                  <a:cubicBezTo>
                    <a:pt x="1854200" y="1783151"/>
                    <a:pt x="1824990" y="1812361"/>
                    <a:pt x="1789430" y="1812361"/>
                  </a:cubicBezTo>
                  <a:lnTo>
                    <a:pt x="124460" y="1812361"/>
                  </a:lnTo>
                  <a:cubicBezTo>
                    <a:pt x="88900" y="1812361"/>
                    <a:pt x="59690" y="1783151"/>
                    <a:pt x="59690" y="17475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47591"/>
                  </a:lnTo>
                  <a:cubicBezTo>
                    <a:pt x="0" y="1816171"/>
                    <a:pt x="55880" y="1872051"/>
                    <a:pt x="124460" y="1872051"/>
                  </a:cubicBezTo>
                  <a:lnTo>
                    <a:pt x="1789430" y="1872051"/>
                  </a:lnTo>
                  <a:cubicBezTo>
                    <a:pt x="1858010" y="1872051"/>
                    <a:pt x="1913890" y="1816171"/>
                    <a:pt x="1913890" y="1747591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441073" y="2773817"/>
            <a:ext cx="219138" cy="49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</a:pPr>
            <a:r>
              <a:rPr lang="en-US" sz="2954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151015" y="2603215"/>
            <a:ext cx="881467" cy="881467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484575" y="2777840"/>
            <a:ext cx="214347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2890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048832" y="2620423"/>
            <a:ext cx="881467" cy="881467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382392" y="2795048"/>
            <a:ext cx="214347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2890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10279799" y="2603215"/>
            <a:ext cx="881467" cy="881467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613359" y="2777840"/>
            <a:ext cx="214347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2890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209818" y="3829766"/>
            <a:ext cx="2853359" cy="362581"/>
            <a:chOff x="0" y="0"/>
            <a:chExt cx="5706718" cy="725163"/>
          </a:xfrm>
        </p:grpSpPr>
        <p:grpSp>
          <p:nvGrpSpPr>
            <p:cNvPr id="45" name="Group 45"/>
            <p:cNvGrpSpPr/>
            <p:nvPr/>
          </p:nvGrpSpPr>
          <p:grpSpPr>
            <a:xfrm>
              <a:off x="2853359" y="11823"/>
              <a:ext cx="713340" cy="713340"/>
              <a:chOff x="0" y="0"/>
              <a:chExt cx="1913890" cy="191389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3566699" y="11823"/>
              <a:ext cx="713340" cy="713340"/>
              <a:chOff x="0" y="0"/>
              <a:chExt cx="1913890" cy="191389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4280038" y="0"/>
              <a:ext cx="713340" cy="713340"/>
              <a:chOff x="0" y="0"/>
              <a:chExt cx="1913890" cy="191389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3123026" y="165676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3836364" y="165676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4549706" y="15385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4993378" y="0"/>
              <a:ext cx="713340" cy="713340"/>
              <a:chOff x="0" y="0"/>
              <a:chExt cx="1913890" cy="191389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5263046" y="15385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1426679" y="7882"/>
              <a:ext cx="713340" cy="713340"/>
              <a:chOff x="0" y="0"/>
              <a:chExt cx="1913890" cy="191389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>
              <a:off x="2140019" y="7882"/>
              <a:ext cx="713340" cy="713340"/>
              <a:chOff x="0" y="0"/>
              <a:chExt cx="1913890" cy="19138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1696346" y="161734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439138" y="161734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0" y="3941"/>
              <a:ext cx="713340" cy="713340"/>
              <a:chOff x="0" y="0"/>
              <a:chExt cx="1913890" cy="191389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1" name="Freeform 7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713340" y="3941"/>
              <a:ext cx="713340" cy="713340"/>
              <a:chOff x="0" y="0"/>
              <a:chExt cx="1913890" cy="191389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74" name="Freeform 7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269668" y="15779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983004" y="15779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3250925" y="3829766"/>
            <a:ext cx="2853359" cy="362581"/>
            <a:chOff x="0" y="0"/>
            <a:chExt cx="5706718" cy="725163"/>
          </a:xfrm>
        </p:grpSpPr>
        <p:grpSp>
          <p:nvGrpSpPr>
            <p:cNvPr id="78" name="Group 78"/>
            <p:cNvGrpSpPr/>
            <p:nvPr/>
          </p:nvGrpSpPr>
          <p:grpSpPr>
            <a:xfrm>
              <a:off x="2853359" y="11823"/>
              <a:ext cx="713340" cy="713340"/>
              <a:chOff x="0" y="0"/>
              <a:chExt cx="1913890" cy="1913890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>
              <a:off x="3566699" y="11823"/>
              <a:ext cx="713340" cy="713340"/>
              <a:chOff x="0" y="0"/>
              <a:chExt cx="1913890" cy="1913890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3" name="Freeform 8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>
              <a:off x="4280038" y="0"/>
              <a:ext cx="713340" cy="713340"/>
              <a:chOff x="0" y="0"/>
              <a:chExt cx="1913890" cy="1913890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87" name="TextBox 87"/>
            <p:cNvSpPr txBox="1"/>
            <p:nvPr/>
          </p:nvSpPr>
          <p:spPr>
            <a:xfrm>
              <a:off x="3123026" y="165676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3836364" y="165676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4549706" y="15385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90" name="Group 90"/>
            <p:cNvGrpSpPr/>
            <p:nvPr/>
          </p:nvGrpSpPr>
          <p:grpSpPr>
            <a:xfrm>
              <a:off x="4993378" y="0"/>
              <a:ext cx="713340" cy="713340"/>
              <a:chOff x="0" y="0"/>
              <a:chExt cx="1913890" cy="1913890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2" name="Freeform 9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93" name="TextBox 93"/>
            <p:cNvSpPr txBox="1"/>
            <p:nvPr/>
          </p:nvSpPr>
          <p:spPr>
            <a:xfrm>
              <a:off x="5263046" y="15385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94" name="Group 94"/>
            <p:cNvGrpSpPr/>
            <p:nvPr/>
          </p:nvGrpSpPr>
          <p:grpSpPr>
            <a:xfrm>
              <a:off x="1426679" y="7882"/>
              <a:ext cx="713340" cy="713340"/>
              <a:chOff x="0" y="0"/>
              <a:chExt cx="1913890" cy="1913890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6" name="Freeform 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>
              <a:off x="2140019" y="7882"/>
              <a:ext cx="713340" cy="713340"/>
              <a:chOff x="0" y="0"/>
              <a:chExt cx="1913890" cy="1913890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99" name="Freeform 9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00" name="TextBox 100"/>
            <p:cNvSpPr txBox="1"/>
            <p:nvPr/>
          </p:nvSpPr>
          <p:spPr>
            <a:xfrm>
              <a:off x="1696346" y="161734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2439138" y="161734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02" name="Group 102"/>
            <p:cNvGrpSpPr/>
            <p:nvPr/>
          </p:nvGrpSpPr>
          <p:grpSpPr>
            <a:xfrm>
              <a:off x="0" y="3941"/>
              <a:ext cx="713340" cy="713340"/>
              <a:chOff x="0" y="0"/>
              <a:chExt cx="1913890" cy="1913890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>
              <a:off x="713340" y="3941"/>
              <a:ext cx="713340" cy="713340"/>
              <a:chOff x="0" y="0"/>
              <a:chExt cx="1913890" cy="1913890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08" name="TextBox 108"/>
            <p:cNvSpPr txBox="1"/>
            <p:nvPr/>
          </p:nvSpPr>
          <p:spPr>
            <a:xfrm>
              <a:off x="269668" y="15779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983004" y="15779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6294784" y="3829766"/>
            <a:ext cx="2853359" cy="362581"/>
            <a:chOff x="0" y="0"/>
            <a:chExt cx="5706718" cy="725163"/>
          </a:xfrm>
        </p:grpSpPr>
        <p:grpSp>
          <p:nvGrpSpPr>
            <p:cNvPr id="111" name="Group 111"/>
            <p:cNvGrpSpPr/>
            <p:nvPr/>
          </p:nvGrpSpPr>
          <p:grpSpPr>
            <a:xfrm>
              <a:off x="2853359" y="11823"/>
              <a:ext cx="713340" cy="713340"/>
              <a:chOff x="0" y="0"/>
              <a:chExt cx="1913890" cy="191389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3" name="Freeform 1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3566699" y="11823"/>
              <a:ext cx="713340" cy="713340"/>
              <a:chOff x="0" y="0"/>
              <a:chExt cx="1913890" cy="1913890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17" name="Group 117"/>
            <p:cNvGrpSpPr/>
            <p:nvPr/>
          </p:nvGrpSpPr>
          <p:grpSpPr>
            <a:xfrm>
              <a:off x="4280038" y="0"/>
              <a:ext cx="713340" cy="713340"/>
              <a:chOff x="0" y="0"/>
              <a:chExt cx="1913890" cy="1913890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20" name="TextBox 120"/>
            <p:cNvSpPr txBox="1"/>
            <p:nvPr/>
          </p:nvSpPr>
          <p:spPr>
            <a:xfrm>
              <a:off x="3123026" y="165676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3836364" y="165676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4549706" y="15385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4993378" y="0"/>
              <a:ext cx="713340" cy="713340"/>
              <a:chOff x="0" y="0"/>
              <a:chExt cx="1913890" cy="1913890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5" name="Freeform 1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26" name="TextBox 126"/>
            <p:cNvSpPr txBox="1"/>
            <p:nvPr/>
          </p:nvSpPr>
          <p:spPr>
            <a:xfrm>
              <a:off x="5263046" y="15385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27" name="Group 127"/>
            <p:cNvGrpSpPr/>
            <p:nvPr/>
          </p:nvGrpSpPr>
          <p:grpSpPr>
            <a:xfrm>
              <a:off x="1426679" y="7882"/>
              <a:ext cx="713340" cy="713340"/>
              <a:chOff x="0" y="0"/>
              <a:chExt cx="1913890" cy="1913890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0" name="Group 130"/>
            <p:cNvGrpSpPr/>
            <p:nvPr/>
          </p:nvGrpSpPr>
          <p:grpSpPr>
            <a:xfrm>
              <a:off x="2140019" y="7882"/>
              <a:ext cx="713340" cy="713340"/>
              <a:chOff x="0" y="0"/>
              <a:chExt cx="1913890" cy="1913890"/>
            </a:xfrm>
          </p:grpSpPr>
          <p:sp>
            <p:nvSpPr>
              <p:cNvPr id="131" name="Freeform 1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3" name="TextBox 133"/>
            <p:cNvSpPr txBox="1"/>
            <p:nvPr/>
          </p:nvSpPr>
          <p:spPr>
            <a:xfrm>
              <a:off x="1696346" y="161734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2439138" y="161734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35" name="Group 135"/>
            <p:cNvGrpSpPr/>
            <p:nvPr/>
          </p:nvGrpSpPr>
          <p:grpSpPr>
            <a:xfrm>
              <a:off x="0" y="3941"/>
              <a:ext cx="713340" cy="713340"/>
              <a:chOff x="0" y="0"/>
              <a:chExt cx="1913890" cy="1913890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7" name="Freeform 1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>
              <a:off x="713340" y="3941"/>
              <a:ext cx="713340" cy="713340"/>
              <a:chOff x="0" y="0"/>
              <a:chExt cx="1913890" cy="1913890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1" name="TextBox 141"/>
            <p:cNvSpPr txBox="1"/>
            <p:nvPr/>
          </p:nvSpPr>
          <p:spPr>
            <a:xfrm>
              <a:off x="269668" y="15779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42" name="TextBox 142"/>
            <p:cNvSpPr txBox="1"/>
            <p:nvPr/>
          </p:nvSpPr>
          <p:spPr>
            <a:xfrm>
              <a:off x="983004" y="15779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9338643" y="3829766"/>
            <a:ext cx="2853359" cy="362581"/>
            <a:chOff x="0" y="0"/>
            <a:chExt cx="5706718" cy="725163"/>
          </a:xfrm>
        </p:grpSpPr>
        <p:grpSp>
          <p:nvGrpSpPr>
            <p:cNvPr id="144" name="Group 144"/>
            <p:cNvGrpSpPr/>
            <p:nvPr/>
          </p:nvGrpSpPr>
          <p:grpSpPr>
            <a:xfrm>
              <a:off x="2853359" y="11823"/>
              <a:ext cx="713340" cy="713340"/>
              <a:chOff x="0" y="0"/>
              <a:chExt cx="1913890" cy="1913890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3566699" y="11823"/>
              <a:ext cx="713340" cy="713340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9" name="Freeform 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>
              <a:off x="4280038" y="0"/>
              <a:ext cx="713340" cy="713340"/>
              <a:chOff x="0" y="0"/>
              <a:chExt cx="1913890" cy="1913890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2" name="Freeform 15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3" name="TextBox 153"/>
            <p:cNvSpPr txBox="1"/>
            <p:nvPr/>
          </p:nvSpPr>
          <p:spPr>
            <a:xfrm>
              <a:off x="3123026" y="165676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3836364" y="165676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4549706" y="15385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56" name="Group 156"/>
            <p:cNvGrpSpPr/>
            <p:nvPr/>
          </p:nvGrpSpPr>
          <p:grpSpPr>
            <a:xfrm>
              <a:off x="4993378" y="0"/>
              <a:ext cx="713340" cy="713340"/>
              <a:chOff x="0" y="0"/>
              <a:chExt cx="1913890" cy="1913890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8" name="Freeform 15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9" name="TextBox 159"/>
            <p:cNvSpPr txBox="1"/>
            <p:nvPr/>
          </p:nvSpPr>
          <p:spPr>
            <a:xfrm>
              <a:off x="5263046" y="15385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60" name="Group 160"/>
            <p:cNvGrpSpPr/>
            <p:nvPr/>
          </p:nvGrpSpPr>
          <p:grpSpPr>
            <a:xfrm>
              <a:off x="1426679" y="7882"/>
              <a:ext cx="713340" cy="713340"/>
              <a:chOff x="0" y="0"/>
              <a:chExt cx="1913890" cy="1913890"/>
            </a:xfrm>
          </p:grpSpPr>
          <p:sp>
            <p:nvSpPr>
              <p:cNvPr id="161" name="Freeform 16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2" name="Freeform 16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2140019" y="7882"/>
              <a:ext cx="713340" cy="713340"/>
              <a:chOff x="0" y="0"/>
              <a:chExt cx="1913890" cy="1913890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5" name="Freeform 1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66" name="TextBox 166"/>
            <p:cNvSpPr txBox="1"/>
            <p:nvPr/>
          </p:nvSpPr>
          <p:spPr>
            <a:xfrm>
              <a:off x="1696346" y="161734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2439138" y="161734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68" name="Group 168"/>
            <p:cNvGrpSpPr/>
            <p:nvPr/>
          </p:nvGrpSpPr>
          <p:grpSpPr>
            <a:xfrm>
              <a:off x="0" y="3941"/>
              <a:ext cx="713340" cy="713340"/>
              <a:chOff x="0" y="0"/>
              <a:chExt cx="1913890" cy="1913890"/>
            </a:xfrm>
          </p:grpSpPr>
          <p:sp>
            <p:nvSpPr>
              <p:cNvPr id="169" name="Freeform 16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0" name="Freeform 17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71" name="Group 171"/>
            <p:cNvGrpSpPr/>
            <p:nvPr/>
          </p:nvGrpSpPr>
          <p:grpSpPr>
            <a:xfrm>
              <a:off x="713340" y="3941"/>
              <a:ext cx="713340" cy="713340"/>
              <a:chOff x="0" y="0"/>
              <a:chExt cx="1913890" cy="1913890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3" name="Freeform 17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4" name="TextBox 174"/>
            <p:cNvSpPr txBox="1"/>
            <p:nvPr/>
          </p:nvSpPr>
          <p:spPr>
            <a:xfrm>
              <a:off x="269668" y="15779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75" name="TextBox 175"/>
            <p:cNvSpPr txBox="1"/>
            <p:nvPr/>
          </p:nvSpPr>
          <p:spPr>
            <a:xfrm>
              <a:off x="983004" y="157792"/>
              <a:ext cx="174006" cy="385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7"/>
                </a:lnSpc>
              </a:pPr>
              <a:r>
                <a:rPr lang="en-US" sz="1169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</p:grpSp>
      <p:sp>
        <p:nvSpPr>
          <p:cNvPr id="176" name="Freeform 176"/>
          <p:cNvSpPr/>
          <p:nvPr/>
        </p:nvSpPr>
        <p:spPr>
          <a:xfrm>
            <a:off x="11033223" y="65974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0" y="0"/>
                </a:moveTo>
                <a:lnTo>
                  <a:pt x="274320" y="0"/>
                </a:lnTo>
                <a:lnTo>
                  <a:pt x="274320" y="274320"/>
                </a:lnTo>
                <a:lnTo>
                  <a:pt x="0" y="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77" name="TextBox 177"/>
          <p:cNvSpPr txBox="1"/>
          <p:nvPr/>
        </p:nvSpPr>
        <p:spPr>
          <a:xfrm>
            <a:off x="11249473" y="6546657"/>
            <a:ext cx="2777074" cy="2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en-US" sz="800">
                <a:solidFill>
                  <a:srgbClr val="000000">
                    <a:alpha val="34902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james gan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24533"/>
            <a:ext cx="4935279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4" y="60412"/>
            <a:ext cx="440630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56563" y="1488506"/>
            <a:ext cx="3146414" cy="127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3403337" y="1466282"/>
            <a:ext cx="1398943" cy="11112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4570309" y="-67315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256542" y="999000"/>
            <a:ext cx="314679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NUMBERS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179733" y="2467090"/>
            <a:ext cx="1252987" cy="1252987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32719" y="2467090"/>
            <a:ext cx="1252987" cy="1252987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85706" y="2467090"/>
            <a:ext cx="1252987" cy="1252987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64180" y="2033786"/>
            <a:ext cx="96040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898839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11884" y="2033786"/>
            <a:ext cx="188685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653406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06393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59380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420771" y="2467090"/>
            <a:ext cx="1252987" cy="1252987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673758" y="2467090"/>
            <a:ext cx="1252987" cy="1252987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5926745" y="2467090"/>
            <a:ext cx="1252987" cy="1252987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458593" y="2033786"/>
            <a:ext cx="189295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82894" y="2033784"/>
            <a:ext cx="286490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872676" y="2033784"/>
            <a:ext cx="349181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894445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47433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400419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14797" y="2467090"/>
            <a:ext cx="1252987" cy="1252987"/>
            <a:chOff x="0" y="0"/>
            <a:chExt cx="1913890" cy="191389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2167785" y="2467090"/>
            <a:ext cx="1252987" cy="1252987"/>
            <a:chOff x="0" y="0"/>
            <a:chExt cx="1913890" cy="1913890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2530597" y="2033784"/>
            <a:ext cx="379133" cy="8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12434" y="2033784"/>
            <a:ext cx="457718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128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88471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641458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3348886" y="4822288"/>
            <a:ext cx="1805366" cy="474581"/>
            <a:chOff x="0" y="0"/>
            <a:chExt cx="713231" cy="18748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713231" cy="187488"/>
            </a:xfrm>
            <a:custGeom>
              <a:avLst/>
              <a:gdLst/>
              <a:ahLst/>
              <a:cxnLst/>
              <a:rect l="l" t="t" r="r" b="b"/>
              <a:pathLst>
                <a:path w="713231" h="187488">
                  <a:moveTo>
                    <a:pt x="93744" y="0"/>
                  </a:moveTo>
                  <a:lnTo>
                    <a:pt x="619487" y="0"/>
                  </a:lnTo>
                  <a:cubicBezTo>
                    <a:pt x="644349" y="0"/>
                    <a:pt x="668194" y="9877"/>
                    <a:pt x="685774" y="27457"/>
                  </a:cubicBezTo>
                  <a:cubicBezTo>
                    <a:pt x="703355" y="45038"/>
                    <a:pt x="713231" y="68882"/>
                    <a:pt x="713231" y="93744"/>
                  </a:cubicBezTo>
                  <a:lnTo>
                    <a:pt x="713231" y="93744"/>
                  </a:lnTo>
                  <a:cubicBezTo>
                    <a:pt x="713231" y="118607"/>
                    <a:pt x="703355" y="142451"/>
                    <a:pt x="685774" y="160031"/>
                  </a:cubicBezTo>
                  <a:cubicBezTo>
                    <a:pt x="668194" y="177612"/>
                    <a:pt x="644349" y="187488"/>
                    <a:pt x="619487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713231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430854" y="4180936"/>
            <a:ext cx="9330293" cy="99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2"/>
              </a:lnSpc>
            </a:pPr>
            <a:r>
              <a:rPr lang="en-US" sz="20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Like in Denary, the value that a digit represents is defined by the </a:t>
            </a:r>
          </a:p>
          <a:p>
            <a:pPr algn="ctr">
              <a:lnSpc>
                <a:spcPts val="4072"/>
              </a:lnSpc>
            </a:pPr>
            <a:r>
              <a:rPr lang="en-US" sz="2037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place values</a:t>
            </a:r>
            <a:r>
              <a:rPr lang="en-US" sz="20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of the digits in the number.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245074" y="829781"/>
            <a:ext cx="6745551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Types of BCD - Packed BCD / Two BCD Per Byte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209838" y="1805725"/>
            <a:ext cx="6560045" cy="415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AutoShape 9"/>
          <p:cNvSpPr/>
          <p:nvPr/>
        </p:nvSpPr>
        <p:spPr>
          <a:xfrm flipV="1">
            <a:off x="6769913" y="1805309"/>
            <a:ext cx="61245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0" name="Group 10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514128" y="2279762"/>
            <a:ext cx="901167" cy="881467"/>
            <a:chOff x="0" y="0"/>
            <a:chExt cx="1913890" cy="1872051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08551"/>
            </a:xfrm>
            <a:custGeom>
              <a:avLst/>
              <a:gdLst/>
              <a:ahLst/>
              <a:cxnLst/>
              <a:rect l="l" t="t" r="r" b="b"/>
              <a:pathLst>
                <a:path w="1850390" h="1808551">
                  <a:moveTo>
                    <a:pt x="1757680" y="1808551"/>
                  </a:moveTo>
                  <a:lnTo>
                    <a:pt x="92710" y="1808551"/>
                  </a:lnTo>
                  <a:cubicBezTo>
                    <a:pt x="41910" y="1808551"/>
                    <a:pt x="0" y="1766641"/>
                    <a:pt x="0" y="17158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14571"/>
                  </a:lnTo>
                  <a:cubicBezTo>
                    <a:pt x="1850390" y="1766641"/>
                    <a:pt x="1808480" y="1808551"/>
                    <a:pt x="1757680" y="1808551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872051"/>
            </a:xfrm>
            <a:custGeom>
              <a:avLst/>
              <a:gdLst/>
              <a:ahLst/>
              <a:cxnLst/>
              <a:rect l="l" t="t" r="r" b="b"/>
              <a:pathLst>
                <a:path w="1913890" h="1872051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47591"/>
                  </a:lnTo>
                  <a:cubicBezTo>
                    <a:pt x="1854200" y="1783151"/>
                    <a:pt x="1824990" y="1812361"/>
                    <a:pt x="1789430" y="1812361"/>
                  </a:cubicBezTo>
                  <a:lnTo>
                    <a:pt x="124460" y="1812361"/>
                  </a:lnTo>
                  <a:cubicBezTo>
                    <a:pt x="88900" y="1812361"/>
                    <a:pt x="59690" y="1783151"/>
                    <a:pt x="59690" y="17475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47591"/>
                  </a:lnTo>
                  <a:cubicBezTo>
                    <a:pt x="0" y="1816171"/>
                    <a:pt x="55880" y="1872051"/>
                    <a:pt x="124460" y="1872051"/>
                  </a:cubicBezTo>
                  <a:lnTo>
                    <a:pt x="1789430" y="1872051"/>
                  </a:lnTo>
                  <a:cubicBezTo>
                    <a:pt x="1858010" y="1872051"/>
                    <a:pt x="1913890" y="1816171"/>
                    <a:pt x="1913890" y="1747591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855142" y="2446726"/>
            <a:ext cx="219138" cy="492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</a:pPr>
            <a:r>
              <a:rPr lang="en-US" sz="2954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449922" y="2279762"/>
            <a:ext cx="881467" cy="881467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783482" y="2454387"/>
            <a:ext cx="214347" cy="480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5"/>
              </a:lnSpc>
            </a:pPr>
            <a:r>
              <a:rPr lang="en-US" sz="2890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7548007" y="2271879"/>
            <a:ext cx="864259" cy="864259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7875055" y="2442106"/>
            <a:ext cx="210163" cy="47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6"/>
              </a:lnSpc>
            </a:pPr>
            <a:r>
              <a:rPr lang="en-US" sz="283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8443397" y="2271879"/>
            <a:ext cx="864259" cy="864259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8770445" y="2442106"/>
            <a:ext cx="210163" cy="478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6"/>
              </a:lnSpc>
            </a:pPr>
            <a:r>
              <a:rPr lang="en-US" sz="283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045002" y="3947696"/>
            <a:ext cx="356670" cy="356670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401672" y="3947696"/>
            <a:ext cx="356670" cy="356670"/>
            <a:chOff x="0" y="0"/>
            <a:chExt cx="1913890" cy="1913890"/>
          </a:xfrm>
        </p:grpSpPr>
        <p:sp>
          <p:nvSpPr>
            <p:cNvPr id="48" name="Freeform 4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758342" y="3941784"/>
            <a:ext cx="356670" cy="356670"/>
            <a:chOff x="0" y="0"/>
            <a:chExt cx="1913890" cy="191389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3179837" y="4019861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36506" y="4019861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893177" y="4013949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4115011" y="3941784"/>
            <a:ext cx="356670" cy="356670"/>
            <a:chOff x="0" y="0"/>
            <a:chExt cx="1913890" cy="1913890"/>
          </a:xfrm>
        </p:grpSpPr>
        <p:sp>
          <p:nvSpPr>
            <p:cNvPr id="57" name="Freeform 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4249847" y="4013949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4482598" y="3941784"/>
            <a:ext cx="356670" cy="356670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4839267" y="3941784"/>
            <a:ext cx="356670" cy="356670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5195936" y="3935872"/>
            <a:ext cx="356670" cy="356670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4617433" y="4013949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974102" y="4013949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330772" y="4008037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5552608" y="3935872"/>
            <a:ext cx="356670" cy="356670"/>
            <a:chOff x="0" y="0"/>
            <a:chExt cx="1913890" cy="1913890"/>
          </a:xfrm>
        </p:grpSpPr>
        <p:sp>
          <p:nvSpPr>
            <p:cNvPr id="73" name="Freeform 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5687442" y="4008037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6968394" y="3935872"/>
            <a:ext cx="356670" cy="356670"/>
            <a:chOff x="0" y="0"/>
            <a:chExt cx="1913890" cy="1913890"/>
          </a:xfrm>
        </p:grpSpPr>
        <p:sp>
          <p:nvSpPr>
            <p:cNvPr id="77" name="Freeform 7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7325064" y="3935872"/>
            <a:ext cx="356670" cy="356670"/>
            <a:chOff x="0" y="0"/>
            <a:chExt cx="1913890" cy="1913890"/>
          </a:xfrm>
        </p:grpSpPr>
        <p:sp>
          <p:nvSpPr>
            <p:cNvPr id="80" name="Freeform 8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7681734" y="3929962"/>
            <a:ext cx="356670" cy="356670"/>
            <a:chOff x="0" y="0"/>
            <a:chExt cx="1913890" cy="1913890"/>
          </a:xfrm>
        </p:grpSpPr>
        <p:sp>
          <p:nvSpPr>
            <p:cNvPr id="83" name="Freeform 8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7103229" y="4008037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7459898" y="4008037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7816569" y="4002125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8038403" y="3929962"/>
            <a:ext cx="356670" cy="356670"/>
            <a:chOff x="0" y="0"/>
            <a:chExt cx="1913890" cy="1913890"/>
          </a:xfrm>
        </p:grpSpPr>
        <p:sp>
          <p:nvSpPr>
            <p:cNvPr id="89" name="Freeform 8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8173239" y="4002125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92" name="Group 92"/>
          <p:cNvGrpSpPr/>
          <p:nvPr/>
        </p:nvGrpSpPr>
        <p:grpSpPr>
          <a:xfrm>
            <a:off x="8429459" y="3929962"/>
            <a:ext cx="356670" cy="356670"/>
            <a:chOff x="0" y="0"/>
            <a:chExt cx="1913890" cy="1913890"/>
          </a:xfrm>
        </p:grpSpPr>
        <p:sp>
          <p:nvSpPr>
            <p:cNvPr id="93" name="Freeform 9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8786128" y="3929962"/>
            <a:ext cx="356670" cy="356670"/>
            <a:chOff x="0" y="0"/>
            <a:chExt cx="1913890" cy="1913890"/>
          </a:xfrm>
        </p:grpSpPr>
        <p:sp>
          <p:nvSpPr>
            <p:cNvPr id="96" name="Freeform 9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9142798" y="3924051"/>
            <a:ext cx="356670" cy="356670"/>
            <a:chOff x="0" y="0"/>
            <a:chExt cx="1913890" cy="1913890"/>
          </a:xfrm>
        </p:grpSpPr>
        <p:sp>
          <p:nvSpPr>
            <p:cNvPr id="99" name="Freeform 9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1" name="TextBox 101"/>
          <p:cNvSpPr txBox="1"/>
          <p:nvPr/>
        </p:nvSpPr>
        <p:spPr>
          <a:xfrm>
            <a:off x="8564294" y="4002125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8920964" y="4002125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9277633" y="3996214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9499469" y="3924051"/>
            <a:ext cx="356670" cy="356670"/>
            <a:chOff x="0" y="0"/>
            <a:chExt cx="1913890" cy="1913890"/>
          </a:xfrm>
        </p:grpSpPr>
        <p:sp>
          <p:nvSpPr>
            <p:cNvPr id="105" name="Freeform 10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9634303" y="3996214"/>
            <a:ext cx="87003" cy="192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7"/>
              </a:lnSpc>
            </a:pPr>
            <a:r>
              <a:rPr lang="en-US" sz="116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TextBox 7"/>
          <p:cNvSpPr txBox="1"/>
          <p:nvPr/>
        </p:nvSpPr>
        <p:spPr>
          <a:xfrm>
            <a:off x="433248" y="3560852"/>
            <a:ext cx="6029118" cy="40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7"/>
              </a:lnSpc>
              <a:spcBef>
                <a:spcPct val="0"/>
              </a:spcBef>
            </a:pPr>
            <a:r>
              <a:rPr lang="en-US" sz="2383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Packed BCD / Two BCD Per Byte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454516" y="4010390"/>
            <a:ext cx="5863314" cy="371"/>
          </a:xfrm>
          <a:prstGeom prst="line">
            <a:avLst/>
          </a:prstGeom>
          <a:ln w="57150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AutoShape 9"/>
          <p:cNvSpPr/>
          <p:nvPr/>
        </p:nvSpPr>
        <p:spPr>
          <a:xfrm flipV="1">
            <a:off x="6317858" y="4010020"/>
            <a:ext cx="547402" cy="742"/>
          </a:xfrm>
          <a:prstGeom prst="line">
            <a:avLst/>
          </a:prstGeom>
          <a:ln w="57150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0" name="Group 10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761605" y="4160141"/>
            <a:ext cx="805455" cy="787848"/>
            <a:chOff x="0" y="0"/>
            <a:chExt cx="1913890" cy="1872051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08551"/>
            </a:xfrm>
            <a:custGeom>
              <a:avLst/>
              <a:gdLst/>
              <a:ahLst/>
              <a:cxnLst/>
              <a:rect l="l" t="t" r="r" b="b"/>
              <a:pathLst>
                <a:path w="1850390" h="1808551">
                  <a:moveTo>
                    <a:pt x="1757680" y="1808551"/>
                  </a:moveTo>
                  <a:lnTo>
                    <a:pt x="92710" y="1808551"/>
                  </a:lnTo>
                  <a:cubicBezTo>
                    <a:pt x="41910" y="1808551"/>
                    <a:pt x="0" y="1766641"/>
                    <a:pt x="0" y="17158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14571"/>
                  </a:lnTo>
                  <a:cubicBezTo>
                    <a:pt x="1850390" y="1766641"/>
                    <a:pt x="1808480" y="1808551"/>
                    <a:pt x="1757680" y="1808551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872051"/>
            </a:xfrm>
            <a:custGeom>
              <a:avLst/>
              <a:gdLst/>
              <a:ahLst/>
              <a:cxnLst/>
              <a:rect l="l" t="t" r="r" b="b"/>
              <a:pathLst>
                <a:path w="1913890" h="1872051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47591"/>
                  </a:lnTo>
                  <a:cubicBezTo>
                    <a:pt x="1854200" y="1783151"/>
                    <a:pt x="1824990" y="1812361"/>
                    <a:pt x="1789430" y="1812361"/>
                  </a:cubicBezTo>
                  <a:lnTo>
                    <a:pt x="124460" y="1812361"/>
                  </a:lnTo>
                  <a:cubicBezTo>
                    <a:pt x="88900" y="1812361"/>
                    <a:pt x="59690" y="1783151"/>
                    <a:pt x="59690" y="17475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47591"/>
                  </a:lnTo>
                  <a:cubicBezTo>
                    <a:pt x="0" y="1816171"/>
                    <a:pt x="55880" y="1872051"/>
                    <a:pt x="124460" y="1872051"/>
                  </a:cubicBezTo>
                  <a:lnTo>
                    <a:pt x="1789430" y="1872051"/>
                  </a:lnTo>
                  <a:cubicBezTo>
                    <a:pt x="1858010" y="1872051"/>
                    <a:pt x="1913890" y="1816171"/>
                    <a:pt x="1913890" y="1747591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66401" y="4315328"/>
            <a:ext cx="195863" cy="443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2640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598010" y="4160141"/>
            <a:ext cx="787848" cy="787848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896144" y="4310825"/>
            <a:ext cx="191581" cy="431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6"/>
              </a:lnSpc>
            </a:pPr>
            <a:r>
              <a:rPr lang="en-US" sz="2582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3965862" y="4153097"/>
            <a:ext cx="772467" cy="772467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4258174" y="4299845"/>
            <a:ext cx="187842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5"/>
              </a:lnSpc>
            </a:pPr>
            <a:r>
              <a:rPr lang="en-US" sz="253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4766153" y="4153097"/>
            <a:ext cx="772467" cy="772467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5058465" y="4299845"/>
            <a:ext cx="187842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5"/>
              </a:lnSpc>
            </a:pPr>
            <a:r>
              <a:rPr lang="en-US" sz="2533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342305" y="5650928"/>
            <a:ext cx="318789" cy="318789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1093" y="5650928"/>
            <a:ext cx="318789" cy="318789"/>
            <a:chOff x="0" y="0"/>
            <a:chExt cx="1913890" cy="1913890"/>
          </a:xfrm>
        </p:grpSpPr>
        <p:sp>
          <p:nvSpPr>
            <p:cNvPr id="48" name="Freeform 4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79882" y="5645644"/>
            <a:ext cx="318789" cy="318789"/>
            <a:chOff x="0" y="0"/>
            <a:chExt cx="1913890" cy="191389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462815" y="5713403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81605" y="5713403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00394" y="5708120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1298671" y="5645644"/>
            <a:ext cx="318789" cy="318789"/>
            <a:chOff x="0" y="0"/>
            <a:chExt cx="1913890" cy="1913890"/>
          </a:xfrm>
        </p:grpSpPr>
        <p:sp>
          <p:nvSpPr>
            <p:cNvPr id="57" name="Freeform 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419183" y="5708120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627216" y="5645644"/>
            <a:ext cx="318789" cy="318789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946005" y="5645644"/>
            <a:ext cx="318789" cy="318789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2264793" y="5640360"/>
            <a:ext cx="318789" cy="318789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1747727" y="5708120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066517" y="5708120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385305" y="5702835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2583581" y="5640360"/>
            <a:ext cx="318789" cy="318789"/>
            <a:chOff x="0" y="0"/>
            <a:chExt cx="1913890" cy="1913890"/>
          </a:xfrm>
        </p:grpSpPr>
        <p:sp>
          <p:nvSpPr>
            <p:cNvPr id="73" name="Freeform 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2704093" y="5702835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3447810" y="5640360"/>
            <a:ext cx="318789" cy="318789"/>
            <a:chOff x="0" y="0"/>
            <a:chExt cx="1913890" cy="1913890"/>
          </a:xfrm>
        </p:grpSpPr>
        <p:sp>
          <p:nvSpPr>
            <p:cNvPr id="77" name="Freeform 7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3766597" y="5640360"/>
            <a:ext cx="318789" cy="318789"/>
            <a:chOff x="0" y="0"/>
            <a:chExt cx="1913890" cy="1913890"/>
          </a:xfrm>
        </p:grpSpPr>
        <p:sp>
          <p:nvSpPr>
            <p:cNvPr id="80" name="Freeform 8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4085386" y="5635077"/>
            <a:ext cx="318789" cy="318789"/>
            <a:chOff x="0" y="0"/>
            <a:chExt cx="1913890" cy="1913890"/>
          </a:xfrm>
        </p:grpSpPr>
        <p:sp>
          <p:nvSpPr>
            <p:cNvPr id="83" name="Freeform 8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3568321" y="5702835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887109" y="5702835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205898" y="5697552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4404175" y="5635077"/>
            <a:ext cx="318789" cy="318789"/>
            <a:chOff x="0" y="0"/>
            <a:chExt cx="1913890" cy="1913890"/>
          </a:xfrm>
        </p:grpSpPr>
        <p:sp>
          <p:nvSpPr>
            <p:cNvPr id="89" name="Freeform 8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4524687" y="5697552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92" name="Group 92"/>
          <p:cNvGrpSpPr/>
          <p:nvPr/>
        </p:nvGrpSpPr>
        <p:grpSpPr>
          <a:xfrm>
            <a:off x="4753697" y="5635077"/>
            <a:ext cx="318789" cy="318789"/>
            <a:chOff x="0" y="0"/>
            <a:chExt cx="1913890" cy="1913890"/>
          </a:xfrm>
        </p:grpSpPr>
        <p:sp>
          <p:nvSpPr>
            <p:cNvPr id="93" name="Freeform 9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5072485" y="5635077"/>
            <a:ext cx="318789" cy="318789"/>
            <a:chOff x="0" y="0"/>
            <a:chExt cx="1913890" cy="1913890"/>
          </a:xfrm>
        </p:grpSpPr>
        <p:sp>
          <p:nvSpPr>
            <p:cNvPr id="96" name="Freeform 9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5391274" y="5629793"/>
            <a:ext cx="318789" cy="318789"/>
            <a:chOff x="0" y="0"/>
            <a:chExt cx="1913890" cy="1913890"/>
          </a:xfrm>
        </p:grpSpPr>
        <p:sp>
          <p:nvSpPr>
            <p:cNvPr id="99" name="Freeform 9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1" name="TextBox 101"/>
          <p:cNvSpPr txBox="1"/>
          <p:nvPr/>
        </p:nvSpPr>
        <p:spPr>
          <a:xfrm>
            <a:off x="4874209" y="5697552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5192997" y="5697552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5511786" y="5692269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5710063" y="5629793"/>
            <a:ext cx="318789" cy="318789"/>
            <a:chOff x="0" y="0"/>
            <a:chExt cx="1913890" cy="1913890"/>
          </a:xfrm>
        </p:grpSpPr>
        <p:sp>
          <p:nvSpPr>
            <p:cNvPr id="105" name="Freeform 10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5830575" y="5692269"/>
            <a:ext cx="77763" cy="178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"/>
              </a:lnSpc>
            </a:pPr>
            <a:r>
              <a:rPr lang="en-US" sz="104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369606" y="813169"/>
            <a:ext cx="5223789" cy="413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Types of BCD - One BCD Per Byte</a:t>
            </a:r>
          </a:p>
        </p:txBody>
      </p:sp>
      <p:sp>
        <p:nvSpPr>
          <p:cNvPr id="109" name="AutoShape 109"/>
          <p:cNvSpPr/>
          <p:nvPr/>
        </p:nvSpPr>
        <p:spPr>
          <a:xfrm flipV="1">
            <a:off x="369624" y="1257869"/>
            <a:ext cx="4427277" cy="4544"/>
          </a:xfrm>
          <a:prstGeom prst="line">
            <a:avLst/>
          </a:prstGeom>
          <a:ln w="4762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110" name="AutoShape 110"/>
          <p:cNvSpPr/>
          <p:nvPr/>
        </p:nvSpPr>
        <p:spPr>
          <a:xfrm flipV="1">
            <a:off x="4811181" y="1240014"/>
            <a:ext cx="474283" cy="643"/>
          </a:xfrm>
          <a:prstGeom prst="line">
            <a:avLst/>
          </a:prstGeom>
          <a:ln w="4762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11" name="Group 111"/>
          <p:cNvGrpSpPr/>
          <p:nvPr/>
        </p:nvGrpSpPr>
        <p:grpSpPr>
          <a:xfrm>
            <a:off x="1098196" y="1374303"/>
            <a:ext cx="697869" cy="682613"/>
            <a:chOff x="0" y="0"/>
            <a:chExt cx="1913890" cy="1872051"/>
          </a:xfrm>
        </p:grpSpPr>
        <p:sp>
          <p:nvSpPr>
            <p:cNvPr id="112" name="Freeform 112"/>
            <p:cNvSpPr/>
            <p:nvPr/>
          </p:nvSpPr>
          <p:spPr>
            <a:xfrm>
              <a:off x="31750" y="31750"/>
              <a:ext cx="1850390" cy="1808551"/>
            </a:xfrm>
            <a:custGeom>
              <a:avLst/>
              <a:gdLst/>
              <a:ahLst/>
              <a:cxnLst/>
              <a:rect l="l" t="t" r="r" b="b"/>
              <a:pathLst>
                <a:path w="1850390" h="1808551">
                  <a:moveTo>
                    <a:pt x="1757680" y="1808551"/>
                  </a:moveTo>
                  <a:lnTo>
                    <a:pt x="92710" y="1808551"/>
                  </a:lnTo>
                  <a:cubicBezTo>
                    <a:pt x="41910" y="1808551"/>
                    <a:pt x="0" y="1766641"/>
                    <a:pt x="0" y="17158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14571"/>
                  </a:lnTo>
                  <a:cubicBezTo>
                    <a:pt x="1850390" y="1766641"/>
                    <a:pt x="1808480" y="1808551"/>
                    <a:pt x="1757680" y="1808551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0" y="0"/>
              <a:ext cx="1913890" cy="1872051"/>
            </a:xfrm>
            <a:custGeom>
              <a:avLst/>
              <a:gdLst/>
              <a:ahLst/>
              <a:cxnLst/>
              <a:rect l="l" t="t" r="r" b="b"/>
              <a:pathLst>
                <a:path w="1913890" h="1872051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47591"/>
                  </a:lnTo>
                  <a:cubicBezTo>
                    <a:pt x="1854200" y="1783151"/>
                    <a:pt x="1824990" y="1812361"/>
                    <a:pt x="1789430" y="1812361"/>
                  </a:cubicBezTo>
                  <a:lnTo>
                    <a:pt x="124460" y="1812361"/>
                  </a:lnTo>
                  <a:cubicBezTo>
                    <a:pt x="88900" y="1812361"/>
                    <a:pt x="59690" y="1783151"/>
                    <a:pt x="59690" y="17475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47591"/>
                  </a:lnTo>
                  <a:cubicBezTo>
                    <a:pt x="0" y="1816171"/>
                    <a:pt x="55880" y="1872051"/>
                    <a:pt x="124460" y="1872051"/>
                  </a:cubicBezTo>
                  <a:lnTo>
                    <a:pt x="1789430" y="1872051"/>
                  </a:lnTo>
                  <a:cubicBezTo>
                    <a:pt x="1858010" y="1872051"/>
                    <a:pt x="1913890" y="1816171"/>
                    <a:pt x="1913890" y="1747591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4" name="TextBox 114"/>
          <p:cNvSpPr txBox="1"/>
          <p:nvPr/>
        </p:nvSpPr>
        <p:spPr>
          <a:xfrm>
            <a:off x="1362280" y="1508324"/>
            <a:ext cx="169701" cy="383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3"/>
              </a:lnSpc>
            </a:pPr>
            <a:r>
              <a:rPr lang="en-US" sz="228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115" name="Group 115"/>
          <p:cNvGrpSpPr/>
          <p:nvPr/>
        </p:nvGrpSpPr>
        <p:grpSpPr>
          <a:xfrm>
            <a:off x="3460874" y="1371485"/>
            <a:ext cx="682613" cy="682613"/>
            <a:chOff x="0" y="0"/>
            <a:chExt cx="1913890" cy="1913890"/>
          </a:xfrm>
        </p:grpSpPr>
        <p:sp>
          <p:nvSpPr>
            <p:cNvPr id="116" name="Freeform 11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7" name="Freeform 1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8" name="TextBox 118"/>
          <p:cNvSpPr txBox="1"/>
          <p:nvPr/>
        </p:nvSpPr>
        <p:spPr>
          <a:xfrm>
            <a:off x="3719185" y="1501606"/>
            <a:ext cx="165991" cy="37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3"/>
              </a:lnSpc>
            </a:pPr>
            <a:r>
              <a:rPr lang="en-US" sz="223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5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5704957" y="1384812"/>
            <a:ext cx="682613" cy="682613"/>
            <a:chOff x="0" y="0"/>
            <a:chExt cx="1913890" cy="1913890"/>
          </a:xfrm>
        </p:grpSpPr>
        <p:sp>
          <p:nvSpPr>
            <p:cNvPr id="120" name="Freeform 12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1" name="Freeform 1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22" name="TextBox 122"/>
          <p:cNvSpPr txBox="1"/>
          <p:nvPr/>
        </p:nvSpPr>
        <p:spPr>
          <a:xfrm>
            <a:off x="5963268" y="1514932"/>
            <a:ext cx="165991" cy="37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3"/>
              </a:lnSpc>
            </a:pPr>
            <a:r>
              <a:rPr lang="en-US" sz="223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7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8207034" y="1371485"/>
            <a:ext cx="682613" cy="682613"/>
            <a:chOff x="0" y="0"/>
            <a:chExt cx="1913890" cy="1913890"/>
          </a:xfrm>
        </p:grpSpPr>
        <p:sp>
          <p:nvSpPr>
            <p:cNvPr id="124" name="Freeform 1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3F404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5" name="Freeform 1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26" name="TextBox 126"/>
          <p:cNvSpPr txBox="1"/>
          <p:nvPr/>
        </p:nvSpPr>
        <p:spPr>
          <a:xfrm>
            <a:off x="8465345" y="1501606"/>
            <a:ext cx="165991" cy="37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3"/>
              </a:lnSpc>
            </a:pPr>
            <a:r>
              <a:rPr lang="en-US" sz="2237">
                <a:solidFill>
                  <a:srgbClr val="FAFAF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3</a:t>
            </a:r>
          </a:p>
        </p:txBody>
      </p:sp>
      <p:grpSp>
        <p:nvGrpSpPr>
          <p:cNvPr id="127" name="Group 127"/>
          <p:cNvGrpSpPr/>
          <p:nvPr/>
        </p:nvGrpSpPr>
        <p:grpSpPr>
          <a:xfrm>
            <a:off x="408790" y="2321332"/>
            <a:ext cx="2209655" cy="280786"/>
            <a:chOff x="0" y="0"/>
            <a:chExt cx="4419310" cy="561570"/>
          </a:xfrm>
        </p:grpSpPr>
        <p:grpSp>
          <p:nvGrpSpPr>
            <p:cNvPr id="128" name="Group 128"/>
            <p:cNvGrpSpPr/>
            <p:nvPr/>
          </p:nvGrpSpPr>
          <p:grpSpPr>
            <a:xfrm>
              <a:off x="2209655" y="9156"/>
              <a:ext cx="552414" cy="552414"/>
              <a:chOff x="0" y="0"/>
              <a:chExt cx="1913890" cy="1913890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0" name="Freeform 13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2762069" y="9156"/>
              <a:ext cx="552414" cy="552414"/>
              <a:chOff x="0" y="0"/>
              <a:chExt cx="1913890" cy="1913890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3" name="Freeform 13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34" name="Group 134"/>
            <p:cNvGrpSpPr/>
            <p:nvPr/>
          </p:nvGrpSpPr>
          <p:grpSpPr>
            <a:xfrm>
              <a:off x="3314482" y="0"/>
              <a:ext cx="552414" cy="552414"/>
              <a:chOff x="0" y="0"/>
              <a:chExt cx="1913890" cy="1913890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37" name="TextBox 137"/>
            <p:cNvSpPr txBox="1"/>
            <p:nvPr/>
          </p:nvSpPr>
          <p:spPr>
            <a:xfrm>
              <a:off x="2418486" y="112330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2970900" y="112330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3523314" y="103174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40" name="Group 140"/>
            <p:cNvGrpSpPr/>
            <p:nvPr/>
          </p:nvGrpSpPr>
          <p:grpSpPr>
            <a:xfrm>
              <a:off x="3866896" y="0"/>
              <a:ext cx="552414" cy="552414"/>
              <a:chOff x="0" y="0"/>
              <a:chExt cx="1913890" cy="1913890"/>
            </a:xfrm>
          </p:grpSpPr>
          <p:sp>
            <p:nvSpPr>
              <p:cNvPr id="141" name="Freeform 14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43" name="TextBox 143"/>
            <p:cNvSpPr txBox="1"/>
            <p:nvPr/>
          </p:nvSpPr>
          <p:spPr>
            <a:xfrm>
              <a:off x="4075728" y="103174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44" name="Group 144"/>
            <p:cNvGrpSpPr/>
            <p:nvPr/>
          </p:nvGrpSpPr>
          <p:grpSpPr>
            <a:xfrm>
              <a:off x="1104827" y="6104"/>
              <a:ext cx="552414" cy="552414"/>
              <a:chOff x="0" y="0"/>
              <a:chExt cx="1913890" cy="1913890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6" name="Freeform 14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>
              <a:off x="1657241" y="6104"/>
              <a:ext cx="552414" cy="552414"/>
              <a:chOff x="0" y="0"/>
              <a:chExt cx="1913890" cy="1913890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49" name="Freeform 14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0" name="TextBox 150"/>
            <p:cNvSpPr txBox="1"/>
            <p:nvPr/>
          </p:nvSpPr>
          <p:spPr>
            <a:xfrm>
              <a:off x="1313658" y="10927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1" name="TextBox 151"/>
            <p:cNvSpPr txBox="1"/>
            <p:nvPr/>
          </p:nvSpPr>
          <p:spPr>
            <a:xfrm>
              <a:off x="1888882" y="10927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52" name="Group 152"/>
            <p:cNvGrpSpPr/>
            <p:nvPr/>
          </p:nvGrpSpPr>
          <p:grpSpPr>
            <a:xfrm>
              <a:off x="0" y="3052"/>
              <a:ext cx="552414" cy="552414"/>
              <a:chOff x="0" y="0"/>
              <a:chExt cx="1913890" cy="1913890"/>
            </a:xfrm>
          </p:grpSpPr>
          <p:sp>
            <p:nvSpPr>
              <p:cNvPr id="153" name="Freeform 153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55" name="Group 155"/>
            <p:cNvGrpSpPr/>
            <p:nvPr/>
          </p:nvGrpSpPr>
          <p:grpSpPr>
            <a:xfrm>
              <a:off x="552414" y="3052"/>
              <a:ext cx="552414" cy="552414"/>
              <a:chOff x="0" y="0"/>
              <a:chExt cx="1913890" cy="1913890"/>
            </a:xfrm>
          </p:grpSpPr>
          <p:sp>
            <p:nvSpPr>
              <p:cNvPr id="156" name="Freeform 15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57" name="Freeform 1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58" name="TextBox 158"/>
            <p:cNvSpPr txBox="1"/>
            <p:nvPr/>
          </p:nvSpPr>
          <p:spPr>
            <a:xfrm>
              <a:off x="208832" y="10622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59" name="TextBox 159"/>
            <p:cNvSpPr txBox="1"/>
            <p:nvPr/>
          </p:nvSpPr>
          <p:spPr>
            <a:xfrm>
              <a:off x="761244" y="10622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2763839" y="2321332"/>
            <a:ext cx="2209655" cy="280786"/>
            <a:chOff x="0" y="0"/>
            <a:chExt cx="4419310" cy="561570"/>
          </a:xfrm>
        </p:grpSpPr>
        <p:grpSp>
          <p:nvGrpSpPr>
            <p:cNvPr id="161" name="Group 161"/>
            <p:cNvGrpSpPr/>
            <p:nvPr/>
          </p:nvGrpSpPr>
          <p:grpSpPr>
            <a:xfrm>
              <a:off x="2209655" y="9156"/>
              <a:ext cx="552414" cy="552414"/>
              <a:chOff x="0" y="0"/>
              <a:chExt cx="1913890" cy="191389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3" name="Freeform 1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4" name="Group 164"/>
            <p:cNvGrpSpPr/>
            <p:nvPr/>
          </p:nvGrpSpPr>
          <p:grpSpPr>
            <a:xfrm>
              <a:off x="2762069" y="9156"/>
              <a:ext cx="552414" cy="552414"/>
              <a:chOff x="0" y="0"/>
              <a:chExt cx="1913890" cy="1913890"/>
            </a:xfrm>
          </p:grpSpPr>
          <p:sp>
            <p:nvSpPr>
              <p:cNvPr id="165" name="Freeform 16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6" name="Freeform 16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67" name="Group 167"/>
            <p:cNvGrpSpPr/>
            <p:nvPr/>
          </p:nvGrpSpPr>
          <p:grpSpPr>
            <a:xfrm>
              <a:off x="3314482" y="0"/>
              <a:ext cx="552414" cy="552414"/>
              <a:chOff x="0" y="0"/>
              <a:chExt cx="1913890" cy="1913890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69" name="Freeform 16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0" name="TextBox 170"/>
            <p:cNvSpPr txBox="1"/>
            <p:nvPr/>
          </p:nvSpPr>
          <p:spPr>
            <a:xfrm>
              <a:off x="2418486" y="112330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71" name="TextBox 171"/>
            <p:cNvSpPr txBox="1"/>
            <p:nvPr/>
          </p:nvSpPr>
          <p:spPr>
            <a:xfrm>
              <a:off x="2970900" y="112330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172" name="TextBox 172"/>
            <p:cNvSpPr txBox="1"/>
            <p:nvPr/>
          </p:nvSpPr>
          <p:spPr>
            <a:xfrm>
              <a:off x="3523314" y="103174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73" name="Group 173"/>
            <p:cNvGrpSpPr/>
            <p:nvPr/>
          </p:nvGrpSpPr>
          <p:grpSpPr>
            <a:xfrm>
              <a:off x="3866896" y="0"/>
              <a:ext cx="552414" cy="552414"/>
              <a:chOff x="0" y="0"/>
              <a:chExt cx="1913890" cy="1913890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5" name="Freeform 17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76" name="TextBox 176"/>
            <p:cNvSpPr txBox="1"/>
            <p:nvPr/>
          </p:nvSpPr>
          <p:spPr>
            <a:xfrm>
              <a:off x="4075728" y="103174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177" name="Group 177"/>
            <p:cNvGrpSpPr/>
            <p:nvPr/>
          </p:nvGrpSpPr>
          <p:grpSpPr>
            <a:xfrm>
              <a:off x="1104827" y="6104"/>
              <a:ext cx="552414" cy="552414"/>
              <a:chOff x="0" y="0"/>
              <a:chExt cx="1913890" cy="1913890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79" name="Freeform 17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0" name="Group 180"/>
            <p:cNvGrpSpPr/>
            <p:nvPr/>
          </p:nvGrpSpPr>
          <p:grpSpPr>
            <a:xfrm>
              <a:off x="1657241" y="6104"/>
              <a:ext cx="552414" cy="552414"/>
              <a:chOff x="0" y="0"/>
              <a:chExt cx="1913890" cy="1913890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83" name="TextBox 183"/>
            <p:cNvSpPr txBox="1"/>
            <p:nvPr/>
          </p:nvSpPr>
          <p:spPr>
            <a:xfrm>
              <a:off x="1313658" y="10927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84" name="TextBox 184"/>
            <p:cNvSpPr txBox="1"/>
            <p:nvPr/>
          </p:nvSpPr>
          <p:spPr>
            <a:xfrm>
              <a:off x="1888882" y="10927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185" name="Group 185"/>
            <p:cNvGrpSpPr/>
            <p:nvPr/>
          </p:nvGrpSpPr>
          <p:grpSpPr>
            <a:xfrm>
              <a:off x="0" y="3052"/>
              <a:ext cx="552414" cy="552414"/>
              <a:chOff x="0" y="0"/>
              <a:chExt cx="1913890" cy="1913890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87" name="Freeform 18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88" name="Group 188"/>
            <p:cNvGrpSpPr/>
            <p:nvPr/>
          </p:nvGrpSpPr>
          <p:grpSpPr>
            <a:xfrm>
              <a:off x="552414" y="3052"/>
              <a:ext cx="552414" cy="552414"/>
              <a:chOff x="0" y="0"/>
              <a:chExt cx="1913890" cy="1913890"/>
            </a:xfrm>
          </p:grpSpPr>
          <p:sp>
            <p:nvSpPr>
              <p:cNvPr id="189" name="Freeform 18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191" name="TextBox 191"/>
            <p:cNvSpPr txBox="1"/>
            <p:nvPr/>
          </p:nvSpPr>
          <p:spPr>
            <a:xfrm>
              <a:off x="208832" y="10622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192" name="TextBox 192"/>
            <p:cNvSpPr txBox="1"/>
            <p:nvPr/>
          </p:nvSpPr>
          <p:spPr>
            <a:xfrm>
              <a:off x="761244" y="10622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5121017" y="2321332"/>
            <a:ext cx="2209655" cy="280786"/>
            <a:chOff x="0" y="0"/>
            <a:chExt cx="4419310" cy="561570"/>
          </a:xfrm>
        </p:grpSpPr>
        <p:grpSp>
          <p:nvGrpSpPr>
            <p:cNvPr id="194" name="Group 194"/>
            <p:cNvGrpSpPr/>
            <p:nvPr/>
          </p:nvGrpSpPr>
          <p:grpSpPr>
            <a:xfrm>
              <a:off x="2209655" y="9156"/>
              <a:ext cx="552414" cy="552414"/>
              <a:chOff x="0" y="0"/>
              <a:chExt cx="1913890" cy="1913890"/>
            </a:xfrm>
          </p:grpSpPr>
          <p:sp>
            <p:nvSpPr>
              <p:cNvPr id="195" name="Freeform 19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6" name="Freeform 19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197" name="Group 197"/>
            <p:cNvGrpSpPr/>
            <p:nvPr/>
          </p:nvGrpSpPr>
          <p:grpSpPr>
            <a:xfrm>
              <a:off x="2762069" y="9156"/>
              <a:ext cx="552414" cy="552414"/>
              <a:chOff x="0" y="0"/>
              <a:chExt cx="1913890" cy="1913890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199" name="Freeform 19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00" name="Group 200"/>
            <p:cNvGrpSpPr/>
            <p:nvPr/>
          </p:nvGrpSpPr>
          <p:grpSpPr>
            <a:xfrm>
              <a:off x="3314482" y="0"/>
              <a:ext cx="552414" cy="552414"/>
              <a:chOff x="0" y="0"/>
              <a:chExt cx="1913890" cy="1913890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2" name="Freeform 20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3" name="TextBox 203"/>
            <p:cNvSpPr txBox="1"/>
            <p:nvPr/>
          </p:nvSpPr>
          <p:spPr>
            <a:xfrm>
              <a:off x="2418486" y="112330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04" name="TextBox 204"/>
            <p:cNvSpPr txBox="1"/>
            <p:nvPr/>
          </p:nvSpPr>
          <p:spPr>
            <a:xfrm>
              <a:off x="2970900" y="112330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sp>
          <p:nvSpPr>
            <p:cNvPr id="205" name="TextBox 205"/>
            <p:cNvSpPr txBox="1"/>
            <p:nvPr/>
          </p:nvSpPr>
          <p:spPr>
            <a:xfrm>
              <a:off x="3523314" y="103174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06" name="Group 206"/>
            <p:cNvGrpSpPr/>
            <p:nvPr/>
          </p:nvGrpSpPr>
          <p:grpSpPr>
            <a:xfrm>
              <a:off x="3866896" y="0"/>
              <a:ext cx="552414" cy="552414"/>
              <a:chOff x="0" y="0"/>
              <a:chExt cx="1913890" cy="1913890"/>
            </a:xfrm>
          </p:grpSpPr>
          <p:sp>
            <p:nvSpPr>
              <p:cNvPr id="207" name="Freeform 20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08" name="Freeform 20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09" name="TextBox 209"/>
            <p:cNvSpPr txBox="1"/>
            <p:nvPr/>
          </p:nvSpPr>
          <p:spPr>
            <a:xfrm>
              <a:off x="4075728" y="103174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10" name="Group 210"/>
            <p:cNvGrpSpPr/>
            <p:nvPr/>
          </p:nvGrpSpPr>
          <p:grpSpPr>
            <a:xfrm>
              <a:off x="1104827" y="6104"/>
              <a:ext cx="552414" cy="552414"/>
              <a:chOff x="0" y="0"/>
              <a:chExt cx="1913890" cy="1913890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13" name="Group 213"/>
            <p:cNvGrpSpPr/>
            <p:nvPr/>
          </p:nvGrpSpPr>
          <p:grpSpPr>
            <a:xfrm>
              <a:off x="1657241" y="6104"/>
              <a:ext cx="552414" cy="552414"/>
              <a:chOff x="0" y="0"/>
              <a:chExt cx="1913890" cy="1913890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15" name="Freeform 2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16" name="TextBox 216"/>
            <p:cNvSpPr txBox="1"/>
            <p:nvPr/>
          </p:nvSpPr>
          <p:spPr>
            <a:xfrm>
              <a:off x="1313658" y="10927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17" name="TextBox 217"/>
            <p:cNvSpPr txBox="1"/>
            <p:nvPr/>
          </p:nvSpPr>
          <p:spPr>
            <a:xfrm>
              <a:off x="1888882" y="10927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18" name="Group 218"/>
            <p:cNvGrpSpPr/>
            <p:nvPr/>
          </p:nvGrpSpPr>
          <p:grpSpPr>
            <a:xfrm>
              <a:off x="0" y="3052"/>
              <a:ext cx="552414" cy="552414"/>
              <a:chOff x="0" y="0"/>
              <a:chExt cx="1913890" cy="1913890"/>
            </a:xfrm>
          </p:grpSpPr>
          <p:sp>
            <p:nvSpPr>
              <p:cNvPr id="219" name="Freeform 219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0" name="Freeform 2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21" name="Group 221"/>
            <p:cNvGrpSpPr/>
            <p:nvPr/>
          </p:nvGrpSpPr>
          <p:grpSpPr>
            <a:xfrm>
              <a:off x="552414" y="3052"/>
              <a:ext cx="552414" cy="552414"/>
              <a:chOff x="0" y="0"/>
              <a:chExt cx="1913890" cy="1913890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3" name="Freeform 22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24" name="TextBox 224"/>
            <p:cNvSpPr txBox="1"/>
            <p:nvPr/>
          </p:nvSpPr>
          <p:spPr>
            <a:xfrm>
              <a:off x="208832" y="10622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25" name="TextBox 225"/>
            <p:cNvSpPr txBox="1"/>
            <p:nvPr/>
          </p:nvSpPr>
          <p:spPr>
            <a:xfrm>
              <a:off x="761244" y="10622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7478196" y="2321332"/>
            <a:ext cx="2209655" cy="280786"/>
            <a:chOff x="0" y="0"/>
            <a:chExt cx="4419310" cy="561570"/>
          </a:xfrm>
        </p:grpSpPr>
        <p:grpSp>
          <p:nvGrpSpPr>
            <p:cNvPr id="227" name="Group 227"/>
            <p:cNvGrpSpPr/>
            <p:nvPr/>
          </p:nvGrpSpPr>
          <p:grpSpPr>
            <a:xfrm>
              <a:off x="2209655" y="9156"/>
              <a:ext cx="552414" cy="552414"/>
              <a:chOff x="0" y="0"/>
              <a:chExt cx="1913890" cy="1913890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29" name="Freeform 2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30" name="Group 230"/>
            <p:cNvGrpSpPr/>
            <p:nvPr/>
          </p:nvGrpSpPr>
          <p:grpSpPr>
            <a:xfrm>
              <a:off x="2762069" y="9156"/>
              <a:ext cx="552414" cy="552414"/>
              <a:chOff x="0" y="0"/>
              <a:chExt cx="1913890" cy="1913890"/>
            </a:xfrm>
          </p:grpSpPr>
          <p:sp>
            <p:nvSpPr>
              <p:cNvPr id="231" name="Freeform 231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2" name="Freeform 23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33" name="Group 233"/>
            <p:cNvGrpSpPr/>
            <p:nvPr/>
          </p:nvGrpSpPr>
          <p:grpSpPr>
            <a:xfrm>
              <a:off x="3314482" y="0"/>
              <a:ext cx="552414" cy="552414"/>
              <a:chOff x="0" y="0"/>
              <a:chExt cx="1913890" cy="1913890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35" name="Freeform 23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36" name="TextBox 236"/>
            <p:cNvSpPr txBox="1"/>
            <p:nvPr/>
          </p:nvSpPr>
          <p:spPr>
            <a:xfrm>
              <a:off x="2418486" y="112330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37" name="TextBox 237"/>
            <p:cNvSpPr txBox="1"/>
            <p:nvPr/>
          </p:nvSpPr>
          <p:spPr>
            <a:xfrm>
              <a:off x="2970900" y="112330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38" name="TextBox 238"/>
            <p:cNvSpPr txBox="1"/>
            <p:nvPr/>
          </p:nvSpPr>
          <p:spPr>
            <a:xfrm>
              <a:off x="3523314" y="103174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39" name="Group 239"/>
            <p:cNvGrpSpPr/>
            <p:nvPr/>
          </p:nvGrpSpPr>
          <p:grpSpPr>
            <a:xfrm>
              <a:off x="3866896" y="0"/>
              <a:ext cx="552414" cy="552414"/>
              <a:chOff x="0" y="0"/>
              <a:chExt cx="1913890" cy="1913890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1" name="Freeform 2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2" name="TextBox 242"/>
            <p:cNvSpPr txBox="1"/>
            <p:nvPr/>
          </p:nvSpPr>
          <p:spPr>
            <a:xfrm>
              <a:off x="4075728" y="103174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</a:t>
              </a:r>
            </a:p>
          </p:txBody>
        </p:sp>
        <p:grpSp>
          <p:nvGrpSpPr>
            <p:cNvPr id="243" name="Group 243"/>
            <p:cNvGrpSpPr/>
            <p:nvPr/>
          </p:nvGrpSpPr>
          <p:grpSpPr>
            <a:xfrm>
              <a:off x="1104827" y="6104"/>
              <a:ext cx="552414" cy="552414"/>
              <a:chOff x="0" y="0"/>
              <a:chExt cx="1913890" cy="1913890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5" name="Freeform 2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46" name="Group 246"/>
            <p:cNvGrpSpPr/>
            <p:nvPr/>
          </p:nvGrpSpPr>
          <p:grpSpPr>
            <a:xfrm>
              <a:off x="1657241" y="6104"/>
              <a:ext cx="552414" cy="552414"/>
              <a:chOff x="0" y="0"/>
              <a:chExt cx="1913890" cy="1913890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49" name="TextBox 249"/>
            <p:cNvSpPr txBox="1"/>
            <p:nvPr/>
          </p:nvSpPr>
          <p:spPr>
            <a:xfrm>
              <a:off x="1313658" y="10927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0" name="TextBox 250"/>
            <p:cNvSpPr txBox="1"/>
            <p:nvPr/>
          </p:nvSpPr>
          <p:spPr>
            <a:xfrm>
              <a:off x="1888882" y="10927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grpSp>
          <p:nvGrpSpPr>
            <p:cNvPr id="251" name="Group 251"/>
            <p:cNvGrpSpPr/>
            <p:nvPr/>
          </p:nvGrpSpPr>
          <p:grpSpPr>
            <a:xfrm>
              <a:off x="0" y="3052"/>
              <a:ext cx="552414" cy="552414"/>
              <a:chOff x="0" y="0"/>
              <a:chExt cx="1913890" cy="1913890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3" name="Freeform 25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grpSp>
          <p:nvGrpSpPr>
            <p:cNvPr id="254" name="Group 254"/>
            <p:cNvGrpSpPr/>
            <p:nvPr/>
          </p:nvGrpSpPr>
          <p:grpSpPr>
            <a:xfrm>
              <a:off x="552414" y="3052"/>
              <a:ext cx="552414" cy="552414"/>
              <a:chOff x="0" y="0"/>
              <a:chExt cx="1913890" cy="1913890"/>
            </a:xfrm>
          </p:grpSpPr>
          <p:sp>
            <p:nvSpPr>
              <p:cNvPr id="255" name="Freeform 255"/>
              <p:cNvSpPr/>
              <p:nvPr/>
            </p:nvSpPr>
            <p:spPr>
              <a:xfrm>
                <a:off x="31750" y="31750"/>
                <a:ext cx="1850390" cy="1850390"/>
              </a:xfrm>
              <a:custGeom>
                <a:avLst/>
                <a:gdLst/>
                <a:ahLst/>
                <a:cxnLst/>
                <a:rect l="l" t="t" r="r" b="b"/>
                <a:pathLst>
                  <a:path w="1850390" h="1850390">
                    <a:moveTo>
                      <a:pt x="1757680" y="1850390"/>
                    </a:moveTo>
                    <a:lnTo>
                      <a:pt x="92710" y="1850390"/>
                    </a:lnTo>
                    <a:cubicBezTo>
                      <a:pt x="41910" y="1850390"/>
                      <a:pt x="0" y="1808480"/>
                      <a:pt x="0" y="175768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756410" y="0"/>
                    </a:lnTo>
                    <a:cubicBezTo>
                      <a:pt x="1807210" y="0"/>
                      <a:pt x="1849120" y="41910"/>
                      <a:pt x="1849120" y="92710"/>
                    </a:cubicBezTo>
                    <a:lnTo>
                      <a:pt x="1849120" y="1756410"/>
                    </a:lnTo>
                    <a:cubicBezTo>
                      <a:pt x="1850390" y="1808480"/>
                      <a:pt x="1808480" y="1850390"/>
                      <a:pt x="1757680" y="185039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  <p:txBody>
              <a:bodyPr/>
              <a:lstStyle/>
              <a:p>
                <a:endParaRPr lang="en-PH" sz="800"/>
              </a:p>
            </p:txBody>
          </p:sp>
          <p:sp>
            <p:nvSpPr>
              <p:cNvPr id="256" name="Freeform 25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19D97"/>
              </a:solidFill>
            </p:spPr>
            <p:txBody>
              <a:bodyPr/>
              <a:lstStyle/>
              <a:p>
                <a:endParaRPr lang="en-PH" sz="800"/>
              </a:p>
            </p:txBody>
          </p:sp>
        </p:grpSp>
        <p:sp>
          <p:nvSpPr>
            <p:cNvPr id="257" name="TextBox 257"/>
            <p:cNvSpPr txBox="1"/>
            <p:nvPr/>
          </p:nvSpPr>
          <p:spPr>
            <a:xfrm>
              <a:off x="208832" y="10622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  <p:sp>
          <p:nvSpPr>
            <p:cNvPr id="258" name="TextBox 258"/>
            <p:cNvSpPr txBox="1"/>
            <p:nvPr/>
          </p:nvSpPr>
          <p:spPr>
            <a:xfrm>
              <a:off x="761244" y="106226"/>
              <a:ext cx="134752" cy="310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7"/>
                </a:lnSpc>
              </a:pPr>
              <a:r>
                <a:rPr lang="en-US" sz="906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</a:p>
          </p:txBody>
        </p:sp>
      </p:grpSp>
      <p:sp>
        <p:nvSpPr>
          <p:cNvPr id="259" name="TextBox 259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45095" y="1600290"/>
            <a:ext cx="3893363" cy="1246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4157798" y="1599875"/>
            <a:ext cx="61245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3" name="Freeform 23"/>
          <p:cNvSpPr/>
          <p:nvPr/>
        </p:nvSpPr>
        <p:spPr>
          <a:xfrm>
            <a:off x="4372969" y="2733371"/>
            <a:ext cx="3258077" cy="3181069"/>
          </a:xfrm>
          <a:custGeom>
            <a:avLst/>
            <a:gdLst/>
            <a:ahLst/>
            <a:cxnLst/>
            <a:rect l="l" t="t" r="r" b="b"/>
            <a:pathLst>
              <a:path w="4887115" h="4771602">
                <a:moveTo>
                  <a:pt x="0" y="0"/>
                </a:moveTo>
                <a:lnTo>
                  <a:pt x="4887115" y="0"/>
                </a:lnTo>
                <a:lnTo>
                  <a:pt x="4887115" y="4771601"/>
                </a:lnTo>
                <a:lnTo>
                  <a:pt x="0" y="47716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4" name="TextBox 24"/>
          <p:cNvSpPr txBox="1"/>
          <p:nvPr/>
        </p:nvSpPr>
        <p:spPr>
          <a:xfrm>
            <a:off x="245074" y="1035421"/>
            <a:ext cx="502846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Coded Decimal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5089" y="1755472"/>
            <a:ext cx="945148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Application examples: Calculator, where denary digits are to be displayed. Also include floating point numbers (More detail in chapter 16).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45095" y="1600290"/>
            <a:ext cx="3893363" cy="1246"/>
          </a:xfrm>
          <a:prstGeom prst="line">
            <a:avLst/>
          </a:prstGeom>
          <a:ln w="66675" cap="rnd">
            <a:solidFill>
              <a:srgbClr val="019D9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4157798" y="1599875"/>
            <a:ext cx="61245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450570" y="2283845"/>
            <a:ext cx="521994" cy="521994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972564" y="2283845"/>
            <a:ext cx="521994" cy="52199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494557" y="2283845"/>
            <a:ext cx="521994" cy="521994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016550" y="2283845"/>
            <a:ext cx="521994" cy="52199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538544" y="2283845"/>
            <a:ext cx="521994" cy="521994"/>
            <a:chOff x="0" y="0"/>
            <a:chExt cx="1913890" cy="1913890"/>
          </a:xfrm>
        </p:grpSpPr>
        <p:sp>
          <p:nvSpPr>
            <p:cNvPr id="36" name="Freeform 3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060537" y="2283845"/>
            <a:ext cx="521994" cy="521994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582530" y="2283845"/>
            <a:ext cx="521994" cy="521994"/>
            <a:chOff x="0" y="0"/>
            <a:chExt cx="1913890" cy="1913890"/>
          </a:xfrm>
        </p:grpSpPr>
        <p:sp>
          <p:nvSpPr>
            <p:cNvPr id="42" name="Freeform 4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0104524" y="2283845"/>
            <a:ext cx="521994" cy="521994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538544" y="3381086"/>
            <a:ext cx="521994" cy="521994"/>
            <a:chOff x="0" y="0"/>
            <a:chExt cx="1913890" cy="1913890"/>
          </a:xfrm>
        </p:grpSpPr>
        <p:sp>
          <p:nvSpPr>
            <p:cNvPr id="48" name="Freeform 4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060537" y="3381086"/>
            <a:ext cx="521994" cy="521994"/>
            <a:chOff x="0" y="0"/>
            <a:chExt cx="1913890" cy="1913890"/>
          </a:xfrm>
        </p:grpSpPr>
        <p:sp>
          <p:nvSpPr>
            <p:cNvPr id="51" name="Freeform 5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582530" y="3381086"/>
            <a:ext cx="521994" cy="521994"/>
            <a:chOff x="0" y="0"/>
            <a:chExt cx="1913890" cy="1913890"/>
          </a:xfrm>
        </p:grpSpPr>
        <p:sp>
          <p:nvSpPr>
            <p:cNvPr id="54" name="Freeform 5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0104524" y="3381086"/>
            <a:ext cx="521994" cy="521994"/>
            <a:chOff x="0" y="0"/>
            <a:chExt cx="1913890" cy="1913890"/>
          </a:xfrm>
        </p:grpSpPr>
        <p:sp>
          <p:nvSpPr>
            <p:cNvPr id="57" name="Freeform 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450570" y="3381086"/>
            <a:ext cx="521994" cy="521994"/>
            <a:chOff x="0" y="0"/>
            <a:chExt cx="1913890" cy="1913890"/>
          </a:xfrm>
        </p:grpSpPr>
        <p:sp>
          <p:nvSpPr>
            <p:cNvPr id="60" name="Freeform 6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972564" y="3381086"/>
            <a:ext cx="521994" cy="521994"/>
            <a:chOff x="0" y="0"/>
            <a:chExt cx="1913890" cy="1913890"/>
          </a:xfrm>
        </p:grpSpPr>
        <p:sp>
          <p:nvSpPr>
            <p:cNvPr id="63" name="Freeform 6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7494557" y="3381086"/>
            <a:ext cx="521994" cy="521994"/>
            <a:chOff x="0" y="0"/>
            <a:chExt cx="1913890" cy="1913890"/>
          </a:xfrm>
        </p:grpSpPr>
        <p:sp>
          <p:nvSpPr>
            <p:cNvPr id="66" name="Freeform 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8016550" y="3381086"/>
            <a:ext cx="521994" cy="521994"/>
            <a:chOff x="0" y="0"/>
            <a:chExt cx="1913890" cy="1913890"/>
          </a:xfrm>
        </p:grpSpPr>
        <p:sp>
          <p:nvSpPr>
            <p:cNvPr id="69" name="Freeform 6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707442" y="2285288"/>
            <a:ext cx="521994" cy="521994"/>
            <a:chOff x="0" y="0"/>
            <a:chExt cx="1913890" cy="1913890"/>
          </a:xfrm>
        </p:grpSpPr>
        <p:sp>
          <p:nvSpPr>
            <p:cNvPr id="72" name="Freeform 7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2229436" y="2285288"/>
            <a:ext cx="521994" cy="521994"/>
            <a:chOff x="0" y="0"/>
            <a:chExt cx="1913890" cy="1913890"/>
          </a:xfrm>
        </p:grpSpPr>
        <p:sp>
          <p:nvSpPr>
            <p:cNvPr id="75" name="Freeform 7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2751429" y="2285288"/>
            <a:ext cx="521994" cy="521994"/>
            <a:chOff x="0" y="0"/>
            <a:chExt cx="1913890" cy="1913890"/>
          </a:xfrm>
        </p:grpSpPr>
        <p:sp>
          <p:nvSpPr>
            <p:cNvPr id="78" name="Freeform 7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3273423" y="2285288"/>
            <a:ext cx="521994" cy="521994"/>
            <a:chOff x="0" y="0"/>
            <a:chExt cx="1913890" cy="1913890"/>
          </a:xfrm>
        </p:grpSpPr>
        <p:sp>
          <p:nvSpPr>
            <p:cNvPr id="81" name="Freeform 8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3795416" y="2288172"/>
            <a:ext cx="521994" cy="521994"/>
            <a:chOff x="0" y="0"/>
            <a:chExt cx="1913890" cy="1913890"/>
          </a:xfrm>
        </p:grpSpPr>
        <p:sp>
          <p:nvSpPr>
            <p:cNvPr id="84" name="Freeform 8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4317410" y="2288172"/>
            <a:ext cx="521994" cy="521994"/>
            <a:chOff x="0" y="0"/>
            <a:chExt cx="1913890" cy="1913890"/>
          </a:xfrm>
        </p:grpSpPr>
        <p:sp>
          <p:nvSpPr>
            <p:cNvPr id="87" name="Freeform 8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839402" y="2288172"/>
            <a:ext cx="521994" cy="521994"/>
            <a:chOff x="0" y="0"/>
            <a:chExt cx="1913890" cy="1913890"/>
          </a:xfrm>
        </p:grpSpPr>
        <p:sp>
          <p:nvSpPr>
            <p:cNvPr id="90" name="Freeform 9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5361396" y="2288172"/>
            <a:ext cx="521994" cy="521994"/>
            <a:chOff x="0" y="0"/>
            <a:chExt cx="1913890" cy="1913890"/>
          </a:xfrm>
        </p:grpSpPr>
        <p:sp>
          <p:nvSpPr>
            <p:cNvPr id="93" name="Freeform 9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1707442" y="3378202"/>
            <a:ext cx="521994" cy="521994"/>
            <a:chOff x="0" y="0"/>
            <a:chExt cx="1913890" cy="1913890"/>
          </a:xfrm>
        </p:grpSpPr>
        <p:sp>
          <p:nvSpPr>
            <p:cNvPr id="96" name="Freeform 9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2229436" y="3378202"/>
            <a:ext cx="521994" cy="521994"/>
            <a:chOff x="0" y="0"/>
            <a:chExt cx="1913890" cy="1913890"/>
          </a:xfrm>
        </p:grpSpPr>
        <p:sp>
          <p:nvSpPr>
            <p:cNvPr id="99" name="Freeform 9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2751429" y="3378202"/>
            <a:ext cx="521994" cy="521994"/>
            <a:chOff x="0" y="0"/>
            <a:chExt cx="1913890" cy="1913890"/>
          </a:xfrm>
        </p:grpSpPr>
        <p:sp>
          <p:nvSpPr>
            <p:cNvPr id="102" name="Freeform 10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3273423" y="3378202"/>
            <a:ext cx="521994" cy="521994"/>
            <a:chOff x="0" y="0"/>
            <a:chExt cx="1913890" cy="1913890"/>
          </a:xfrm>
        </p:grpSpPr>
        <p:sp>
          <p:nvSpPr>
            <p:cNvPr id="105" name="Freeform 10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3795416" y="3381086"/>
            <a:ext cx="521994" cy="521994"/>
            <a:chOff x="0" y="0"/>
            <a:chExt cx="1913890" cy="1913890"/>
          </a:xfrm>
        </p:grpSpPr>
        <p:sp>
          <p:nvSpPr>
            <p:cNvPr id="108" name="Freeform 10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9" name="Freeform 10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4317410" y="3381086"/>
            <a:ext cx="521994" cy="521994"/>
            <a:chOff x="0" y="0"/>
            <a:chExt cx="1913890" cy="1913890"/>
          </a:xfrm>
        </p:grpSpPr>
        <p:sp>
          <p:nvSpPr>
            <p:cNvPr id="111" name="Freeform 11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2" name="Freeform 1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4839402" y="3381086"/>
            <a:ext cx="521994" cy="521994"/>
            <a:chOff x="0" y="0"/>
            <a:chExt cx="1913890" cy="1913890"/>
          </a:xfrm>
        </p:grpSpPr>
        <p:sp>
          <p:nvSpPr>
            <p:cNvPr id="114" name="Freeform 11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5" name="Freeform 1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5361396" y="3381086"/>
            <a:ext cx="521994" cy="521994"/>
            <a:chOff x="0" y="0"/>
            <a:chExt cx="1913890" cy="1913890"/>
          </a:xfrm>
        </p:grpSpPr>
        <p:sp>
          <p:nvSpPr>
            <p:cNvPr id="117" name="Freeform 11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8" name="Freeform 1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9" name="Freeform 119"/>
          <p:cNvSpPr/>
          <p:nvPr/>
        </p:nvSpPr>
        <p:spPr>
          <a:xfrm rot="5400000">
            <a:off x="5628881" y="4042700"/>
            <a:ext cx="1110595" cy="315131"/>
          </a:xfrm>
          <a:custGeom>
            <a:avLst/>
            <a:gdLst/>
            <a:ahLst/>
            <a:cxnLst/>
            <a:rect l="l" t="t" r="r" b="b"/>
            <a:pathLst>
              <a:path w="1665893" h="472697">
                <a:moveTo>
                  <a:pt x="0" y="0"/>
                </a:moveTo>
                <a:lnTo>
                  <a:pt x="1665893" y="0"/>
                </a:lnTo>
                <a:lnTo>
                  <a:pt x="1665893" y="472697"/>
                </a:lnTo>
                <a:lnTo>
                  <a:pt x="0" y="4726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20" name="Group 120"/>
          <p:cNvGrpSpPr/>
          <p:nvPr/>
        </p:nvGrpSpPr>
        <p:grpSpPr>
          <a:xfrm>
            <a:off x="8538544" y="4973572"/>
            <a:ext cx="521994" cy="521994"/>
            <a:chOff x="0" y="0"/>
            <a:chExt cx="1913890" cy="1913890"/>
          </a:xfrm>
        </p:grpSpPr>
        <p:sp>
          <p:nvSpPr>
            <p:cNvPr id="121" name="Freeform 12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2" name="Freeform 1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9060537" y="4973572"/>
            <a:ext cx="521994" cy="521994"/>
            <a:chOff x="0" y="0"/>
            <a:chExt cx="1913890" cy="1913890"/>
          </a:xfrm>
        </p:grpSpPr>
        <p:sp>
          <p:nvSpPr>
            <p:cNvPr id="124" name="Freeform 1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5" name="Freeform 1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9582530" y="4973572"/>
            <a:ext cx="521994" cy="521994"/>
            <a:chOff x="0" y="0"/>
            <a:chExt cx="1913890" cy="1913890"/>
          </a:xfrm>
        </p:grpSpPr>
        <p:sp>
          <p:nvSpPr>
            <p:cNvPr id="127" name="Freeform 1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8" name="Freeform 1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10104524" y="4973572"/>
            <a:ext cx="521994" cy="521994"/>
            <a:chOff x="0" y="0"/>
            <a:chExt cx="1913890" cy="1913890"/>
          </a:xfrm>
        </p:grpSpPr>
        <p:sp>
          <p:nvSpPr>
            <p:cNvPr id="130" name="Freeform 1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1" name="Freeform 1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6450570" y="4973572"/>
            <a:ext cx="521994" cy="521994"/>
            <a:chOff x="0" y="0"/>
            <a:chExt cx="1913890" cy="1913890"/>
          </a:xfrm>
        </p:grpSpPr>
        <p:sp>
          <p:nvSpPr>
            <p:cNvPr id="133" name="Freeform 1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4" name="Freeform 1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6972564" y="4973572"/>
            <a:ext cx="521994" cy="521994"/>
            <a:chOff x="0" y="0"/>
            <a:chExt cx="1913890" cy="1913890"/>
          </a:xfrm>
        </p:grpSpPr>
        <p:sp>
          <p:nvSpPr>
            <p:cNvPr id="136" name="Freeform 13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7" name="Freeform 1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7494557" y="4973572"/>
            <a:ext cx="521994" cy="521994"/>
            <a:chOff x="0" y="0"/>
            <a:chExt cx="1913890" cy="1913890"/>
          </a:xfrm>
        </p:grpSpPr>
        <p:sp>
          <p:nvSpPr>
            <p:cNvPr id="139" name="Freeform 1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0" name="Freeform 1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1" name="Group 141"/>
          <p:cNvGrpSpPr/>
          <p:nvPr/>
        </p:nvGrpSpPr>
        <p:grpSpPr>
          <a:xfrm>
            <a:off x="8016550" y="4973572"/>
            <a:ext cx="521994" cy="521994"/>
            <a:chOff x="0" y="0"/>
            <a:chExt cx="1913890" cy="1913890"/>
          </a:xfrm>
        </p:grpSpPr>
        <p:sp>
          <p:nvSpPr>
            <p:cNvPr id="142" name="Freeform 14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3" name="Freeform 1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4" name="Group 144"/>
          <p:cNvGrpSpPr/>
          <p:nvPr/>
        </p:nvGrpSpPr>
        <p:grpSpPr>
          <a:xfrm>
            <a:off x="1707442" y="4970688"/>
            <a:ext cx="521994" cy="521994"/>
            <a:chOff x="0" y="0"/>
            <a:chExt cx="1913890" cy="1913890"/>
          </a:xfrm>
        </p:grpSpPr>
        <p:sp>
          <p:nvSpPr>
            <p:cNvPr id="145" name="Freeform 1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6" name="Freeform 1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2229436" y="4970688"/>
            <a:ext cx="521994" cy="521994"/>
            <a:chOff x="0" y="0"/>
            <a:chExt cx="1913890" cy="1913890"/>
          </a:xfrm>
        </p:grpSpPr>
        <p:sp>
          <p:nvSpPr>
            <p:cNvPr id="148" name="Freeform 14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9" name="Freeform 14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2751429" y="4970688"/>
            <a:ext cx="521994" cy="521994"/>
            <a:chOff x="0" y="0"/>
            <a:chExt cx="1913890" cy="1913890"/>
          </a:xfrm>
        </p:grpSpPr>
        <p:sp>
          <p:nvSpPr>
            <p:cNvPr id="151" name="Freeform 15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2" name="Freeform 1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3273423" y="4970688"/>
            <a:ext cx="521994" cy="521994"/>
            <a:chOff x="0" y="0"/>
            <a:chExt cx="1913890" cy="1913890"/>
          </a:xfrm>
        </p:grpSpPr>
        <p:sp>
          <p:nvSpPr>
            <p:cNvPr id="154" name="Freeform 15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5" name="Freeform 15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6" name="Group 156"/>
          <p:cNvGrpSpPr/>
          <p:nvPr/>
        </p:nvGrpSpPr>
        <p:grpSpPr>
          <a:xfrm>
            <a:off x="3795416" y="4973572"/>
            <a:ext cx="521994" cy="521994"/>
            <a:chOff x="0" y="0"/>
            <a:chExt cx="1913890" cy="1913890"/>
          </a:xfrm>
        </p:grpSpPr>
        <p:sp>
          <p:nvSpPr>
            <p:cNvPr id="157" name="Freeform 1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8" name="Freeform 1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4317410" y="4973572"/>
            <a:ext cx="521994" cy="521994"/>
            <a:chOff x="0" y="0"/>
            <a:chExt cx="1913890" cy="1913890"/>
          </a:xfrm>
        </p:grpSpPr>
        <p:sp>
          <p:nvSpPr>
            <p:cNvPr id="160" name="Freeform 16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1" name="Freeform 16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4839402" y="4973572"/>
            <a:ext cx="521994" cy="521994"/>
            <a:chOff x="0" y="0"/>
            <a:chExt cx="1913890" cy="1913890"/>
          </a:xfrm>
        </p:grpSpPr>
        <p:sp>
          <p:nvSpPr>
            <p:cNvPr id="163" name="Freeform 16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4" name="Freeform 16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5361396" y="4973572"/>
            <a:ext cx="521994" cy="521994"/>
            <a:chOff x="0" y="0"/>
            <a:chExt cx="1913890" cy="1913890"/>
          </a:xfrm>
        </p:grpSpPr>
        <p:sp>
          <p:nvSpPr>
            <p:cNvPr id="166" name="Freeform 16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7" name="Freeform 16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68" name="Freeform 168"/>
          <p:cNvSpPr/>
          <p:nvPr/>
        </p:nvSpPr>
        <p:spPr>
          <a:xfrm rot="-5400000">
            <a:off x="7330757" y="4743003"/>
            <a:ext cx="327599" cy="1832722"/>
          </a:xfrm>
          <a:custGeom>
            <a:avLst/>
            <a:gdLst/>
            <a:ahLst/>
            <a:cxnLst/>
            <a:rect l="l" t="t" r="r" b="b"/>
            <a:pathLst>
              <a:path w="491398" h="2749082">
                <a:moveTo>
                  <a:pt x="0" y="0"/>
                </a:moveTo>
                <a:lnTo>
                  <a:pt x="491399" y="0"/>
                </a:lnTo>
                <a:lnTo>
                  <a:pt x="491399" y="2749082"/>
                </a:lnTo>
                <a:lnTo>
                  <a:pt x="0" y="2749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69" name="TextBox 169"/>
          <p:cNvSpPr txBox="1"/>
          <p:nvPr/>
        </p:nvSpPr>
        <p:spPr>
          <a:xfrm>
            <a:off x="245074" y="1035421"/>
            <a:ext cx="502846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BCD Addition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245089" y="1649160"/>
            <a:ext cx="1179577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Say we want to add up the following numbers (assume that 2-bytes packed BCD is used): 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427981" y="2412858"/>
            <a:ext cx="822200" cy="37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3"/>
              </a:lnSpc>
              <a:spcBef>
                <a:spcPct val="0"/>
              </a:spcBef>
            </a:pPr>
            <a:r>
              <a:rPr lang="en-US" sz="22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0.87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427981" y="3420191"/>
            <a:ext cx="822200" cy="37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3"/>
              </a:lnSpc>
              <a:spcBef>
                <a:spcPct val="0"/>
              </a:spcBef>
            </a:pPr>
            <a:r>
              <a:rPr lang="en-US" sz="224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0.28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6647901" y="238558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7169895" y="238558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7691887" y="238558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8213881" y="238558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8735874" y="238558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9257868" y="238558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9779861" y="238558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10301855" y="2385588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8735874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9257868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9779861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10301855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6647901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7169895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7691887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8213881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1904773" y="238703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2426767" y="238703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2948759" y="238703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3470754" y="238703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3992746" y="23899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4514741" y="23899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5036733" y="23899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5558727" y="23899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1904773" y="3479945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2426767" y="3479945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2948759" y="3479945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3470754" y="3479945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3992746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4514741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5036733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5558727" y="3482829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6095703" y="2952031"/>
            <a:ext cx="176950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8735874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9257868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9779861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10301855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6647901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7169895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7691887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8213881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1904773" y="507243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2426767" y="507243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2948759" y="507243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3470754" y="5072430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3992746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4514741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5036733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5" name="TextBox 225"/>
          <p:cNvSpPr txBox="1"/>
          <p:nvPr/>
        </p:nvSpPr>
        <p:spPr>
          <a:xfrm>
            <a:off x="5558727" y="5075313"/>
            <a:ext cx="127331" cy="28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6" name="Freeform 226"/>
          <p:cNvSpPr/>
          <p:nvPr/>
        </p:nvSpPr>
        <p:spPr>
          <a:xfrm rot="-5400000">
            <a:off x="9418731" y="4743003"/>
            <a:ext cx="327599" cy="1832722"/>
          </a:xfrm>
          <a:custGeom>
            <a:avLst/>
            <a:gdLst/>
            <a:ahLst/>
            <a:cxnLst/>
            <a:rect l="l" t="t" r="r" b="b"/>
            <a:pathLst>
              <a:path w="491398" h="2749082">
                <a:moveTo>
                  <a:pt x="0" y="0"/>
                </a:moveTo>
                <a:lnTo>
                  <a:pt x="491398" y="0"/>
                </a:lnTo>
                <a:lnTo>
                  <a:pt x="491398" y="2749082"/>
                </a:lnTo>
                <a:lnTo>
                  <a:pt x="0" y="2749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227" name="TextBox 227"/>
          <p:cNvSpPr txBox="1"/>
          <p:nvPr/>
        </p:nvSpPr>
        <p:spPr>
          <a:xfrm>
            <a:off x="7083764" y="5829302"/>
            <a:ext cx="821586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Invalid</a:t>
            </a:r>
          </a:p>
        </p:txBody>
      </p:sp>
      <p:sp>
        <p:nvSpPr>
          <p:cNvPr id="228" name="TextBox 228"/>
          <p:cNvSpPr txBox="1"/>
          <p:nvPr/>
        </p:nvSpPr>
        <p:spPr>
          <a:xfrm>
            <a:off x="9171737" y="5829302"/>
            <a:ext cx="821586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Invalid</a:t>
            </a:r>
          </a:p>
        </p:txBody>
      </p:sp>
      <p:sp>
        <p:nvSpPr>
          <p:cNvPr id="229" name="TextBox 229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010053" y="844371"/>
            <a:ext cx="309787" cy="309787"/>
            <a:chOff x="0" y="0"/>
            <a:chExt cx="1913890" cy="191389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19841" y="844371"/>
            <a:ext cx="309787" cy="309787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29629" y="844371"/>
            <a:ext cx="309787" cy="309787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939415" y="844371"/>
            <a:ext cx="309787" cy="309787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249203" y="844371"/>
            <a:ext cx="309787" cy="309787"/>
            <a:chOff x="0" y="0"/>
            <a:chExt cx="1913890" cy="191389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558991" y="844371"/>
            <a:ext cx="309787" cy="309787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68778" y="844371"/>
            <a:ext cx="309787" cy="309787"/>
            <a:chOff x="0" y="0"/>
            <a:chExt cx="1913890" cy="191389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178566" y="844371"/>
            <a:ext cx="309787" cy="309787"/>
            <a:chOff x="0" y="0"/>
            <a:chExt cx="1913890" cy="1913890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249203" y="1495551"/>
            <a:ext cx="309787" cy="309787"/>
            <a:chOff x="0" y="0"/>
            <a:chExt cx="1913890" cy="1913890"/>
          </a:xfrm>
        </p:grpSpPr>
        <p:sp>
          <p:nvSpPr>
            <p:cNvPr id="46" name="Freeform 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558991" y="1495551"/>
            <a:ext cx="309787" cy="309787"/>
            <a:chOff x="0" y="0"/>
            <a:chExt cx="1913890" cy="191389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868778" y="1495551"/>
            <a:ext cx="309787" cy="309787"/>
            <a:chOff x="0" y="0"/>
            <a:chExt cx="1913890" cy="1913890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178566" y="1495551"/>
            <a:ext cx="309787" cy="309787"/>
            <a:chOff x="0" y="0"/>
            <a:chExt cx="1913890" cy="1913890"/>
          </a:xfrm>
        </p:grpSpPr>
        <p:sp>
          <p:nvSpPr>
            <p:cNvPr id="55" name="Freeform 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010053" y="1495551"/>
            <a:ext cx="309787" cy="309787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319841" y="1495551"/>
            <a:ext cx="309787" cy="309787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629629" y="1495551"/>
            <a:ext cx="309787" cy="309787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939415" y="1495551"/>
            <a:ext cx="309787" cy="309787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3195149" y="845227"/>
            <a:ext cx="309787" cy="309787"/>
            <a:chOff x="0" y="0"/>
            <a:chExt cx="1913890" cy="1913890"/>
          </a:xfrm>
        </p:grpSpPr>
        <p:sp>
          <p:nvSpPr>
            <p:cNvPr id="70" name="Freeform 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3504937" y="845227"/>
            <a:ext cx="309787" cy="309787"/>
            <a:chOff x="0" y="0"/>
            <a:chExt cx="1913890" cy="1913890"/>
          </a:xfrm>
        </p:grpSpPr>
        <p:sp>
          <p:nvSpPr>
            <p:cNvPr id="73" name="Freeform 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814724" y="845227"/>
            <a:ext cx="309787" cy="309787"/>
            <a:chOff x="0" y="0"/>
            <a:chExt cx="1913890" cy="1913890"/>
          </a:xfrm>
        </p:grpSpPr>
        <p:sp>
          <p:nvSpPr>
            <p:cNvPr id="76" name="Freeform 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4124511" y="845227"/>
            <a:ext cx="309787" cy="309787"/>
            <a:chOff x="0" y="0"/>
            <a:chExt cx="1913890" cy="1913890"/>
          </a:xfrm>
        </p:grpSpPr>
        <p:sp>
          <p:nvSpPr>
            <p:cNvPr id="79" name="Freeform 7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4434298" y="846938"/>
            <a:ext cx="309787" cy="309787"/>
            <a:chOff x="0" y="0"/>
            <a:chExt cx="1913890" cy="1913890"/>
          </a:xfrm>
        </p:grpSpPr>
        <p:sp>
          <p:nvSpPr>
            <p:cNvPr id="82" name="Freeform 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4744086" y="846938"/>
            <a:ext cx="309787" cy="309787"/>
            <a:chOff x="0" y="0"/>
            <a:chExt cx="1913890" cy="1913890"/>
          </a:xfrm>
        </p:grpSpPr>
        <p:sp>
          <p:nvSpPr>
            <p:cNvPr id="85" name="Freeform 8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5053873" y="846938"/>
            <a:ext cx="309787" cy="309787"/>
            <a:chOff x="0" y="0"/>
            <a:chExt cx="1913890" cy="1913890"/>
          </a:xfrm>
        </p:grpSpPr>
        <p:sp>
          <p:nvSpPr>
            <p:cNvPr id="88" name="Freeform 8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363661" y="846938"/>
            <a:ext cx="309787" cy="309787"/>
            <a:chOff x="0" y="0"/>
            <a:chExt cx="1913890" cy="1913890"/>
          </a:xfrm>
        </p:grpSpPr>
        <p:sp>
          <p:nvSpPr>
            <p:cNvPr id="91" name="Freeform 9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195149" y="1493839"/>
            <a:ext cx="309787" cy="309787"/>
            <a:chOff x="0" y="0"/>
            <a:chExt cx="1913890" cy="1913890"/>
          </a:xfrm>
        </p:grpSpPr>
        <p:sp>
          <p:nvSpPr>
            <p:cNvPr id="94" name="Freeform 9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3504937" y="1493839"/>
            <a:ext cx="309787" cy="309787"/>
            <a:chOff x="0" y="0"/>
            <a:chExt cx="1913890" cy="1913890"/>
          </a:xfrm>
        </p:grpSpPr>
        <p:sp>
          <p:nvSpPr>
            <p:cNvPr id="97" name="Freeform 9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3814724" y="1493839"/>
            <a:ext cx="309787" cy="309787"/>
            <a:chOff x="0" y="0"/>
            <a:chExt cx="1913890" cy="1913890"/>
          </a:xfrm>
        </p:grpSpPr>
        <p:sp>
          <p:nvSpPr>
            <p:cNvPr id="100" name="Freeform 10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1" name="Freeform 10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4124511" y="1493839"/>
            <a:ext cx="309787" cy="309787"/>
            <a:chOff x="0" y="0"/>
            <a:chExt cx="1913890" cy="1913890"/>
          </a:xfrm>
        </p:grpSpPr>
        <p:sp>
          <p:nvSpPr>
            <p:cNvPr id="103" name="Freeform 10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4434298" y="1495551"/>
            <a:ext cx="309787" cy="309787"/>
            <a:chOff x="0" y="0"/>
            <a:chExt cx="1913890" cy="1913890"/>
          </a:xfrm>
        </p:grpSpPr>
        <p:sp>
          <p:nvSpPr>
            <p:cNvPr id="106" name="Freeform 10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4744086" y="1495551"/>
            <a:ext cx="309787" cy="309787"/>
            <a:chOff x="0" y="0"/>
            <a:chExt cx="1913890" cy="1913890"/>
          </a:xfrm>
        </p:grpSpPr>
        <p:sp>
          <p:nvSpPr>
            <p:cNvPr id="109" name="Freeform 10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5053873" y="1495551"/>
            <a:ext cx="309787" cy="309787"/>
            <a:chOff x="0" y="0"/>
            <a:chExt cx="1913890" cy="1913890"/>
          </a:xfrm>
        </p:grpSpPr>
        <p:sp>
          <p:nvSpPr>
            <p:cNvPr id="112" name="Freeform 11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5363661" y="1495551"/>
            <a:ext cx="309787" cy="309787"/>
            <a:chOff x="0" y="0"/>
            <a:chExt cx="1913890" cy="1913890"/>
          </a:xfrm>
        </p:grpSpPr>
        <p:sp>
          <p:nvSpPr>
            <p:cNvPr id="115" name="Freeform 11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6" name="Freeform 1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7" name="Freeform 117"/>
          <p:cNvSpPr/>
          <p:nvPr/>
        </p:nvSpPr>
        <p:spPr>
          <a:xfrm rot="5400000">
            <a:off x="5522404" y="1888197"/>
            <a:ext cx="659105" cy="187021"/>
          </a:xfrm>
          <a:custGeom>
            <a:avLst/>
            <a:gdLst/>
            <a:ahLst/>
            <a:cxnLst/>
            <a:rect l="l" t="t" r="r" b="b"/>
            <a:pathLst>
              <a:path w="988657" h="280532">
                <a:moveTo>
                  <a:pt x="0" y="0"/>
                </a:moveTo>
                <a:lnTo>
                  <a:pt x="988657" y="0"/>
                </a:lnTo>
                <a:lnTo>
                  <a:pt x="988657" y="280531"/>
                </a:lnTo>
                <a:lnTo>
                  <a:pt x="0" y="2805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18" name="Group 118"/>
          <p:cNvGrpSpPr/>
          <p:nvPr/>
        </p:nvGrpSpPr>
        <p:grpSpPr>
          <a:xfrm>
            <a:off x="7249203" y="2440643"/>
            <a:ext cx="309787" cy="309787"/>
            <a:chOff x="0" y="0"/>
            <a:chExt cx="1913890" cy="1913890"/>
          </a:xfrm>
        </p:grpSpPr>
        <p:sp>
          <p:nvSpPr>
            <p:cNvPr id="119" name="Freeform 11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0" name="Freeform 1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7558991" y="2440643"/>
            <a:ext cx="309787" cy="309787"/>
            <a:chOff x="0" y="0"/>
            <a:chExt cx="1913890" cy="1913890"/>
          </a:xfrm>
        </p:grpSpPr>
        <p:sp>
          <p:nvSpPr>
            <p:cNvPr id="122" name="Freeform 1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3" name="Freeform 1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7868778" y="2440643"/>
            <a:ext cx="309787" cy="309787"/>
            <a:chOff x="0" y="0"/>
            <a:chExt cx="1913890" cy="1913890"/>
          </a:xfrm>
        </p:grpSpPr>
        <p:sp>
          <p:nvSpPr>
            <p:cNvPr id="125" name="Freeform 1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6" name="Freeform 1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8178566" y="2440643"/>
            <a:ext cx="309787" cy="309787"/>
            <a:chOff x="0" y="0"/>
            <a:chExt cx="1913890" cy="1913890"/>
          </a:xfrm>
        </p:grpSpPr>
        <p:sp>
          <p:nvSpPr>
            <p:cNvPr id="128" name="Freeform 1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6010053" y="2440643"/>
            <a:ext cx="309787" cy="309787"/>
            <a:chOff x="0" y="0"/>
            <a:chExt cx="1913890" cy="1913890"/>
          </a:xfrm>
        </p:grpSpPr>
        <p:sp>
          <p:nvSpPr>
            <p:cNvPr id="131" name="Freeform 1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6319841" y="2440643"/>
            <a:ext cx="309787" cy="309787"/>
            <a:chOff x="0" y="0"/>
            <a:chExt cx="1913890" cy="1913890"/>
          </a:xfrm>
        </p:grpSpPr>
        <p:sp>
          <p:nvSpPr>
            <p:cNvPr id="134" name="Freeform 1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6629629" y="2440643"/>
            <a:ext cx="309787" cy="309787"/>
            <a:chOff x="0" y="0"/>
            <a:chExt cx="1913890" cy="1913890"/>
          </a:xfrm>
        </p:grpSpPr>
        <p:sp>
          <p:nvSpPr>
            <p:cNvPr id="137" name="Freeform 1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8" name="Freeform 1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6939415" y="2440643"/>
            <a:ext cx="309787" cy="309787"/>
            <a:chOff x="0" y="0"/>
            <a:chExt cx="1913890" cy="1913890"/>
          </a:xfrm>
        </p:grpSpPr>
        <p:sp>
          <p:nvSpPr>
            <p:cNvPr id="140" name="Freeform 1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3195149" y="2438932"/>
            <a:ext cx="309787" cy="309787"/>
            <a:chOff x="0" y="0"/>
            <a:chExt cx="1913890" cy="1913890"/>
          </a:xfrm>
        </p:grpSpPr>
        <p:sp>
          <p:nvSpPr>
            <p:cNvPr id="143" name="Freeform 1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4" name="Freeform 1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3504937" y="2438932"/>
            <a:ext cx="309787" cy="309787"/>
            <a:chOff x="0" y="0"/>
            <a:chExt cx="1913890" cy="1913890"/>
          </a:xfrm>
        </p:grpSpPr>
        <p:sp>
          <p:nvSpPr>
            <p:cNvPr id="146" name="Freeform 1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3814724" y="2438932"/>
            <a:ext cx="309787" cy="309787"/>
            <a:chOff x="0" y="0"/>
            <a:chExt cx="1913890" cy="1913890"/>
          </a:xfrm>
        </p:grpSpPr>
        <p:sp>
          <p:nvSpPr>
            <p:cNvPr id="149" name="Freeform 1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4124511" y="2438932"/>
            <a:ext cx="309787" cy="309787"/>
            <a:chOff x="0" y="0"/>
            <a:chExt cx="1913890" cy="1913890"/>
          </a:xfrm>
        </p:grpSpPr>
        <p:sp>
          <p:nvSpPr>
            <p:cNvPr id="152" name="Freeform 1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3" name="Freeform 1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4434298" y="2440643"/>
            <a:ext cx="309787" cy="309787"/>
            <a:chOff x="0" y="0"/>
            <a:chExt cx="1913890" cy="1913890"/>
          </a:xfrm>
        </p:grpSpPr>
        <p:sp>
          <p:nvSpPr>
            <p:cNvPr id="155" name="Freeform 1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6" name="Freeform 1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4744086" y="2440643"/>
            <a:ext cx="309787" cy="309787"/>
            <a:chOff x="0" y="0"/>
            <a:chExt cx="1913890" cy="1913890"/>
          </a:xfrm>
        </p:grpSpPr>
        <p:sp>
          <p:nvSpPr>
            <p:cNvPr id="158" name="Freeform 1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9" name="Freeform 1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5053873" y="2440643"/>
            <a:ext cx="309787" cy="309787"/>
            <a:chOff x="0" y="0"/>
            <a:chExt cx="1913890" cy="1913890"/>
          </a:xfrm>
        </p:grpSpPr>
        <p:sp>
          <p:nvSpPr>
            <p:cNvPr id="161" name="Freeform 1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2" name="Freeform 1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5363661" y="2440643"/>
            <a:ext cx="309787" cy="309787"/>
            <a:chOff x="0" y="0"/>
            <a:chExt cx="1913890" cy="1913890"/>
          </a:xfrm>
        </p:grpSpPr>
        <p:sp>
          <p:nvSpPr>
            <p:cNvPr id="164" name="Freeform 1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66" name="TextBox 166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2435827" y="925685"/>
            <a:ext cx="487951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0.87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2435827" y="1523507"/>
            <a:ext cx="487951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0.28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6127163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6436951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6746738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7056525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7366312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7676101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7985888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8295675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7366312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767610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798588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8295675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6127163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643695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674673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7056525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3312259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3622045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3931833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4241621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4551408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4861196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5170983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5480771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3312259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3622045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3931833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4241621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455140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4861196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5170983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548077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799449" y="1250828"/>
            <a:ext cx="105015" cy="2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1"/>
              </a:lnSpc>
              <a:spcBef>
                <a:spcPct val="0"/>
              </a:spcBef>
            </a:pPr>
            <a:r>
              <a:rPr lang="en-US" sz="1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7366312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767610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798588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8295675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6127163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643695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674673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7056525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3312259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3622045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3931833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4241621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455140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4861196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5170983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548077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427982" y="3211379"/>
            <a:ext cx="2279717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Step 1: Add "0110" to the least significant nibble 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7056526" y="2797888"/>
            <a:ext cx="309787" cy="38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4"/>
              </a:lnSpc>
              <a:spcBef>
                <a:spcPct val="0"/>
              </a:spcBef>
            </a:pPr>
            <a:r>
              <a:rPr lang="en-US" sz="22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7249203" y="2842338"/>
            <a:ext cx="309787" cy="309787"/>
            <a:chOff x="0" y="0"/>
            <a:chExt cx="1913890" cy="1913890"/>
          </a:xfrm>
        </p:grpSpPr>
        <p:sp>
          <p:nvSpPr>
            <p:cNvPr id="224" name="Freeform 2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5" name="Freeform 2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7558991" y="2842338"/>
            <a:ext cx="309787" cy="309787"/>
            <a:chOff x="0" y="0"/>
            <a:chExt cx="1913890" cy="1913890"/>
          </a:xfrm>
        </p:grpSpPr>
        <p:sp>
          <p:nvSpPr>
            <p:cNvPr id="227" name="Freeform 2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8" name="Freeform 2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7868778" y="2842338"/>
            <a:ext cx="309787" cy="309787"/>
            <a:chOff x="0" y="0"/>
            <a:chExt cx="1913890" cy="1913890"/>
          </a:xfrm>
        </p:grpSpPr>
        <p:sp>
          <p:nvSpPr>
            <p:cNvPr id="230" name="Freeform 2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1" name="Freeform 2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8178566" y="2842338"/>
            <a:ext cx="309787" cy="309787"/>
            <a:chOff x="0" y="0"/>
            <a:chExt cx="1913890" cy="1913890"/>
          </a:xfrm>
        </p:grpSpPr>
        <p:sp>
          <p:nvSpPr>
            <p:cNvPr id="233" name="Freeform 2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4" name="Freeform 2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35" name="TextBox 235"/>
          <p:cNvSpPr txBox="1"/>
          <p:nvPr/>
        </p:nvSpPr>
        <p:spPr>
          <a:xfrm>
            <a:off x="7366312" y="290251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7676101" y="290251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7985888" y="290251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8295675" y="290251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9" name="AutoShape 239"/>
          <p:cNvSpPr/>
          <p:nvPr/>
        </p:nvSpPr>
        <p:spPr>
          <a:xfrm>
            <a:off x="7211418" y="3262178"/>
            <a:ext cx="135626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40" name="Group 240"/>
          <p:cNvGrpSpPr/>
          <p:nvPr/>
        </p:nvGrpSpPr>
        <p:grpSpPr>
          <a:xfrm>
            <a:off x="7249203" y="3363780"/>
            <a:ext cx="309787" cy="309787"/>
            <a:chOff x="0" y="0"/>
            <a:chExt cx="1913890" cy="1913890"/>
          </a:xfrm>
        </p:grpSpPr>
        <p:sp>
          <p:nvSpPr>
            <p:cNvPr id="241" name="Freeform 24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2" name="Freeform 24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7558991" y="3363780"/>
            <a:ext cx="309787" cy="309787"/>
            <a:chOff x="0" y="0"/>
            <a:chExt cx="1913890" cy="1913890"/>
          </a:xfrm>
        </p:grpSpPr>
        <p:sp>
          <p:nvSpPr>
            <p:cNvPr id="244" name="Freeform 24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5" name="Freeform 24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7868778" y="3363780"/>
            <a:ext cx="309787" cy="309787"/>
            <a:chOff x="0" y="0"/>
            <a:chExt cx="1913890" cy="1913890"/>
          </a:xfrm>
        </p:grpSpPr>
        <p:sp>
          <p:nvSpPr>
            <p:cNvPr id="247" name="Freeform 24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8" name="Freeform 24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8178566" y="3363780"/>
            <a:ext cx="309787" cy="309787"/>
            <a:chOff x="0" y="0"/>
            <a:chExt cx="1913890" cy="1913890"/>
          </a:xfrm>
        </p:grpSpPr>
        <p:sp>
          <p:nvSpPr>
            <p:cNvPr id="250" name="Freeform 2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1" name="Freeform 2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52" name="TextBox 252"/>
          <p:cNvSpPr txBox="1"/>
          <p:nvPr/>
        </p:nvSpPr>
        <p:spPr>
          <a:xfrm>
            <a:off x="7366312" y="342395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7676101" y="342395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7985888" y="342395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8295675" y="342395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6901633" y="3365491"/>
            <a:ext cx="309787" cy="309787"/>
            <a:chOff x="0" y="0"/>
            <a:chExt cx="1913890" cy="1913890"/>
          </a:xfrm>
        </p:grpSpPr>
        <p:sp>
          <p:nvSpPr>
            <p:cNvPr id="257" name="Freeform 2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8" name="Freeform 2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59" name="TextBox 259"/>
          <p:cNvSpPr txBox="1"/>
          <p:nvPr/>
        </p:nvSpPr>
        <p:spPr>
          <a:xfrm>
            <a:off x="7018741" y="342566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60" name="TextBox 260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010053" y="844371"/>
            <a:ext cx="309787" cy="309787"/>
            <a:chOff x="0" y="0"/>
            <a:chExt cx="1913890" cy="191389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19841" y="844371"/>
            <a:ext cx="309787" cy="309787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29629" y="844371"/>
            <a:ext cx="309787" cy="309787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939415" y="844371"/>
            <a:ext cx="309787" cy="309787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249203" y="844371"/>
            <a:ext cx="309787" cy="309787"/>
            <a:chOff x="0" y="0"/>
            <a:chExt cx="1913890" cy="191389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558991" y="844371"/>
            <a:ext cx="309787" cy="309787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68778" y="844371"/>
            <a:ext cx="309787" cy="309787"/>
            <a:chOff x="0" y="0"/>
            <a:chExt cx="1913890" cy="191389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178566" y="844371"/>
            <a:ext cx="309787" cy="309787"/>
            <a:chOff x="0" y="0"/>
            <a:chExt cx="1913890" cy="1913890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249203" y="1495551"/>
            <a:ext cx="309787" cy="309787"/>
            <a:chOff x="0" y="0"/>
            <a:chExt cx="1913890" cy="1913890"/>
          </a:xfrm>
        </p:grpSpPr>
        <p:sp>
          <p:nvSpPr>
            <p:cNvPr id="46" name="Freeform 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558991" y="1495551"/>
            <a:ext cx="309787" cy="309787"/>
            <a:chOff x="0" y="0"/>
            <a:chExt cx="1913890" cy="191389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868778" y="1495551"/>
            <a:ext cx="309787" cy="309787"/>
            <a:chOff x="0" y="0"/>
            <a:chExt cx="1913890" cy="1913890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178566" y="1495551"/>
            <a:ext cx="309787" cy="309787"/>
            <a:chOff x="0" y="0"/>
            <a:chExt cx="1913890" cy="1913890"/>
          </a:xfrm>
        </p:grpSpPr>
        <p:sp>
          <p:nvSpPr>
            <p:cNvPr id="55" name="Freeform 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010053" y="1495551"/>
            <a:ext cx="309787" cy="309787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319841" y="1495551"/>
            <a:ext cx="309787" cy="309787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629629" y="1495551"/>
            <a:ext cx="309787" cy="309787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939415" y="1495551"/>
            <a:ext cx="309787" cy="309787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3195149" y="845227"/>
            <a:ext cx="309787" cy="309787"/>
            <a:chOff x="0" y="0"/>
            <a:chExt cx="1913890" cy="1913890"/>
          </a:xfrm>
        </p:grpSpPr>
        <p:sp>
          <p:nvSpPr>
            <p:cNvPr id="70" name="Freeform 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3504937" y="845227"/>
            <a:ext cx="309787" cy="309787"/>
            <a:chOff x="0" y="0"/>
            <a:chExt cx="1913890" cy="1913890"/>
          </a:xfrm>
        </p:grpSpPr>
        <p:sp>
          <p:nvSpPr>
            <p:cNvPr id="73" name="Freeform 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814724" y="845227"/>
            <a:ext cx="309787" cy="309787"/>
            <a:chOff x="0" y="0"/>
            <a:chExt cx="1913890" cy="1913890"/>
          </a:xfrm>
        </p:grpSpPr>
        <p:sp>
          <p:nvSpPr>
            <p:cNvPr id="76" name="Freeform 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4124511" y="845227"/>
            <a:ext cx="309787" cy="309787"/>
            <a:chOff x="0" y="0"/>
            <a:chExt cx="1913890" cy="1913890"/>
          </a:xfrm>
        </p:grpSpPr>
        <p:sp>
          <p:nvSpPr>
            <p:cNvPr id="79" name="Freeform 7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4434298" y="846938"/>
            <a:ext cx="309787" cy="309787"/>
            <a:chOff x="0" y="0"/>
            <a:chExt cx="1913890" cy="1913890"/>
          </a:xfrm>
        </p:grpSpPr>
        <p:sp>
          <p:nvSpPr>
            <p:cNvPr id="82" name="Freeform 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4744086" y="846938"/>
            <a:ext cx="309787" cy="309787"/>
            <a:chOff x="0" y="0"/>
            <a:chExt cx="1913890" cy="1913890"/>
          </a:xfrm>
        </p:grpSpPr>
        <p:sp>
          <p:nvSpPr>
            <p:cNvPr id="85" name="Freeform 8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5053873" y="846938"/>
            <a:ext cx="309787" cy="309787"/>
            <a:chOff x="0" y="0"/>
            <a:chExt cx="1913890" cy="1913890"/>
          </a:xfrm>
        </p:grpSpPr>
        <p:sp>
          <p:nvSpPr>
            <p:cNvPr id="88" name="Freeform 8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363661" y="846938"/>
            <a:ext cx="309787" cy="309787"/>
            <a:chOff x="0" y="0"/>
            <a:chExt cx="1913890" cy="1913890"/>
          </a:xfrm>
        </p:grpSpPr>
        <p:sp>
          <p:nvSpPr>
            <p:cNvPr id="91" name="Freeform 9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195149" y="1493839"/>
            <a:ext cx="309787" cy="309787"/>
            <a:chOff x="0" y="0"/>
            <a:chExt cx="1913890" cy="1913890"/>
          </a:xfrm>
        </p:grpSpPr>
        <p:sp>
          <p:nvSpPr>
            <p:cNvPr id="94" name="Freeform 9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3504937" y="1493839"/>
            <a:ext cx="309787" cy="309787"/>
            <a:chOff x="0" y="0"/>
            <a:chExt cx="1913890" cy="1913890"/>
          </a:xfrm>
        </p:grpSpPr>
        <p:sp>
          <p:nvSpPr>
            <p:cNvPr id="97" name="Freeform 9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3814724" y="1493839"/>
            <a:ext cx="309787" cy="309787"/>
            <a:chOff x="0" y="0"/>
            <a:chExt cx="1913890" cy="1913890"/>
          </a:xfrm>
        </p:grpSpPr>
        <p:sp>
          <p:nvSpPr>
            <p:cNvPr id="100" name="Freeform 10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1" name="Freeform 10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4124511" y="1493839"/>
            <a:ext cx="309787" cy="309787"/>
            <a:chOff x="0" y="0"/>
            <a:chExt cx="1913890" cy="1913890"/>
          </a:xfrm>
        </p:grpSpPr>
        <p:sp>
          <p:nvSpPr>
            <p:cNvPr id="103" name="Freeform 10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4434298" y="1495551"/>
            <a:ext cx="309787" cy="309787"/>
            <a:chOff x="0" y="0"/>
            <a:chExt cx="1913890" cy="1913890"/>
          </a:xfrm>
        </p:grpSpPr>
        <p:sp>
          <p:nvSpPr>
            <p:cNvPr id="106" name="Freeform 10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4744086" y="1495551"/>
            <a:ext cx="309787" cy="309787"/>
            <a:chOff x="0" y="0"/>
            <a:chExt cx="1913890" cy="1913890"/>
          </a:xfrm>
        </p:grpSpPr>
        <p:sp>
          <p:nvSpPr>
            <p:cNvPr id="109" name="Freeform 10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5053873" y="1495551"/>
            <a:ext cx="309787" cy="309787"/>
            <a:chOff x="0" y="0"/>
            <a:chExt cx="1913890" cy="1913890"/>
          </a:xfrm>
        </p:grpSpPr>
        <p:sp>
          <p:nvSpPr>
            <p:cNvPr id="112" name="Freeform 11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5363661" y="1495551"/>
            <a:ext cx="309787" cy="309787"/>
            <a:chOff x="0" y="0"/>
            <a:chExt cx="1913890" cy="1913890"/>
          </a:xfrm>
        </p:grpSpPr>
        <p:sp>
          <p:nvSpPr>
            <p:cNvPr id="115" name="Freeform 11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6" name="Freeform 1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7" name="Freeform 117"/>
          <p:cNvSpPr/>
          <p:nvPr/>
        </p:nvSpPr>
        <p:spPr>
          <a:xfrm rot="5400000">
            <a:off x="5522404" y="1888197"/>
            <a:ext cx="659105" cy="187021"/>
          </a:xfrm>
          <a:custGeom>
            <a:avLst/>
            <a:gdLst/>
            <a:ahLst/>
            <a:cxnLst/>
            <a:rect l="l" t="t" r="r" b="b"/>
            <a:pathLst>
              <a:path w="988657" h="280532">
                <a:moveTo>
                  <a:pt x="0" y="0"/>
                </a:moveTo>
                <a:lnTo>
                  <a:pt x="988657" y="0"/>
                </a:lnTo>
                <a:lnTo>
                  <a:pt x="988657" y="280531"/>
                </a:lnTo>
                <a:lnTo>
                  <a:pt x="0" y="2805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18" name="Group 118"/>
          <p:cNvGrpSpPr/>
          <p:nvPr/>
        </p:nvGrpSpPr>
        <p:grpSpPr>
          <a:xfrm>
            <a:off x="7249203" y="2440643"/>
            <a:ext cx="309787" cy="309787"/>
            <a:chOff x="0" y="0"/>
            <a:chExt cx="1913890" cy="1913890"/>
          </a:xfrm>
        </p:grpSpPr>
        <p:sp>
          <p:nvSpPr>
            <p:cNvPr id="119" name="Freeform 11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0" name="Freeform 1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7558991" y="2440643"/>
            <a:ext cx="309787" cy="309787"/>
            <a:chOff x="0" y="0"/>
            <a:chExt cx="1913890" cy="1913890"/>
          </a:xfrm>
        </p:grpSpPr>
        <p:sp>
          <p:nvSpPr>
            <p:cNvPr id="122" name="Freeform 1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3" name="Freeform 1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7868778" y="2440643"/>
            <a:ext cx="309787" cy="309787"/>
            <a:chOff x="0" y="0"/>
            <a:chExt cx="1913890" cy="1913890"/>
          </a:xfrm>
        </p:grpSpPr>
        <p:sp>
          <p:nvSpPr>
            <p:cNvPr id="125" name="Freeform 1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6" name="Freeform 1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8178566" y="2440643"/>
            <a:ext cx="309787" cy="309787"/>
            <a:chOff x="0" y="0"/>
            <a:chExt cx="1913890" cy="1913890"/>
          </a:xfrm>
        </p:grpSpPr>
        <p:sp>
          <p:nvSpPr>
            <p:cNvPr id="128" name="Freeform 1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6010053" y="2440643"/>
            <a:ext cx="309787" cy="309787"/>
            <a:chOff x="0" y="0"/>
            <a:chExt cx="1913890" cy="1913890"/>
          </a:xfrm>
        </p:grpSpPr>
        <p:sp>
          <p:nvSpPr>
            <p:cNvPr id="131" name="Freeform 1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6319841" y="2440643"/>
            <a:ext cx="309787" cy="309787"/>
            <a:chOff x="0" y="0"/>
            <a:chExt cx="1913890" cy="1913890"/>
          </a:xfrm>
        </p:grpSpPr>
        <p:sp>
          <p:nvSpPr>
            <p:cNvPr id="134" name="Freeform 1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6629629" y="2440643"/>
            <a:ext cx="309787" cy="309787"/>
            <a:chOff x="0" y="0"/>
            <a:chExt cx="1913890" cy="1913890"/>
          </a:xfrm>
        </p:grpSpPr>
        <p:sp>
          <p:nvSpPr>
            <p:cNvPr id="137" name="Freeform 1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8" name="Freeform 1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6939415" y="2440643"/>
            <a:ext cx="309787" cy="309787"/>
            <a:chOff x="0" y="0"/>
            <a:chExt cx="1913890" cy="1913890"/>
          </a:xfrm>
        </p:grpSpPr>
        <p:sp>
          <p:nvSpPr>
            <p:cNvPr id="140" name="Freeform 1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3195149" y="2438932"/>
            <a:ext cx="309787" cy="309787"/>
            <a:chOff x="0" y="0"/>
            <a:chExt cx="1913890" cy="1913890"/>
          </a:xfrm>
        </p:grpSpPr>
        <p:sp>
          <p:nvSpPr>
            <p:cNvPr id="143" name="Freeform 1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4" name="Freeform 1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3504937" y="2438932"/>
            <a:ext cx="309787" cy="309787"/>
            <a:chOff x="0" y="0"/>
            <a:chExt cx="1913890" cy="1913890"/>
          </a:xfrm>
        </p:grpSpPr>
        <p:sp>
          <p:nvSpPr>
            <p:cNvPr id="146" name="Freeform 1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3814724" y="2438932"/>
            <a:ext cx="309787" cy="309787"/>
            <a:chOff x="0" y="0"/>
            <a:chExt cx="1913890" cy="1913890"/>
          </a:xfrm>
        </p:grpSpPr>
        <p:sp>
          <p:nvSpPr>
            <p:cNvPr id="149" name="Freeform 1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4124511" y="2438932"/>
            <a:ext cx="309787" cy="309787"/>
            <a:chOff x="0" y="0"/>
            <a:chExt cx="1913890" cy="1913890"/>
          </a:xfrm>
        </p:grpSpPr>
        <p:sp>
          <p:nvSpPr>
            <p:cNvPr id="152" name="Freeform 1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3" name="Freeform 1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4434298" y="2440643"/>
            <a:ext cx="309787" cy="309787"/>
            <a:chOff x="0" y="0"/>
            <a:chExt cx="1913890" cy="1913890"/>
          </a:xfrm>
        </p:grpSpPr>
        <p:sp>
          <p:nvSpPr>
            <p:cNvPr id="155" name="Freeform 1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6" name="Freeform 1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4744086" y="2440643"/>
            <a:ext cx="309787" cy="309787"/>
            <a:chOff x="0" y="0"/>
            <a:chExt cx="1913890" cy="1913890"/>
          </a:xfrm>
        </p:grpSpPr>
        <p:sp>
          <p:nvSpPr>
            <p:cNvPr id="158" name="Freeform 1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9" name="Freeform 1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5053873" y="2440643"/>
            <a:ext cx="309787" cy="309787"/>
            <a:chOff x="0" y="0"/>
            <a:chExt cx="1913890" cy="1913890"/>
          </a:xfrm>
        </p:grpSpPr>
        <p:sp>
          <p:nvSpPr>
            <p:cNvPr id="161" name="Freeform 1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2" name="Freeform 1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5363661" y="2440643"/>
            <a:ext cx="309787" cy="309787"/>
            <a:chOff x="0" y="0"/>
            <a:chExt cx="1913890" cy="1913890"/>
          </a:xfrm>
        </p:grpSpPr>
        <p:sp>
          <p:nvSpPr>
            <p:cNvPr id="164" name="Freeform 1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66" name="TextBox 166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2435827" y="925685"/>
            <a:ext cx="487951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0.87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2435827" y="1523507"/>
            <a:ext cx="487951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0.28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6127163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6436951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6746738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7056525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7366312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7676101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7985888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8295675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7366312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767610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798588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8295675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6127163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643695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674673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7056525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3312259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3622045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3931833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4241621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4551408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4861196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5170983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5480771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3312259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3622045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3931833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4241621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455140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4861196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5170983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548077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799449" y="1250828"/>
            <a:ext cx="105015" cy="2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1"/>
              </a:lnSpc>
              <a:spcBef>
                <a:spcPct val="0"/>
              </a:spcBef>
            </a:pPr>
            <a:r>
              <a:rPr lang="en-US" sz="1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7366312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767610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798588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8295675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6127163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643695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674673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7056525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3312259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3622045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3931833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4241621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455140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4861196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5170983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548077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427982" y="3211377"/>
            <a:ext cx="2279717" cy="141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Step 2: Add correction plus carry to the next nibble. 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5799450" y="2772488"/>
            <a:ext cx="309787" cy="38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4"/>
              </a:lnSpc>
              <a:spcBef>
                <a:spcPct val="0"/>
              </a:spcBef>
            </a:pPr>
            <a:r>
              <a:rPr lang="en-US" sz="22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</a:p>
        </p:txBody>
      </p:sp>
      <p:grpSp>
        <p:nvGrpSpPr>
          <p:cNvPr id="223" name="Group 223"/>
          <p:cNvGrpSpPr/>
          <p:nvPr/>
        </p:nvGrpSpPr>
        <p:grpSpPr>
          <a:xfrm>
            <a:off x="5992127" y="2816938"/>
            <a:ext cx="309787" cy="309787"/>
            <a:chOff x="0" y="0"/>
            <a:chExt cx="1913890" cy="1913890"/>
          </a:xfrm>
        </p:grpSpPr>
        <p:sp>
          <p:nvSpPr>
            <p:cNvPr id="224" name="Freeform 2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5" name="Freeform 2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6" name="Group 226"/>
          <p:cNvGrpSpPr/>
          <p:nvPr/>
        </p:nvGrpSpPr>
        <p:grpSpPr>
          <a:xfrm>
            <a:off x="6301914" y="2816938"/>
            <a:ext cx="309787" cy="309787"/>
            <a:chOff x="0" y="0"/>
            <a:chExt cx="1913890" cy="1913890"/>
          </a:xfrm>
        </p:grpSpPr>
        <p:sp>
          <p:nvSpPr>
            <p:cNvPr id="227" name="Freeform 2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8" name="Freeform 2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6611703" y="2816938"/>
            <a:ext cx="309787" cy="309787"/>
            <a:chOff x="0" y="0"/>
            <a:chExt cx="1913890" cy="1913890"/>
          </a:xfrm>
        </p:grpSpPr>
        <p:sp>
          <p:nvSpPr>
            <p:cNvPr id="230" name="Freeform 2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1" name="Freeform 2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6921490" y="2816938"/>
            <a:ext cx="309787" cy="309787"/>
            <a:chOff x="0" y="0"/>
            <a:chExt cx="1913890" cy="1913890"/>
          </a:xfrm>
        </p:grpSpPr>
        <p:sp>
          <p:nvSpPr>
            <p:cNvPr id="233" name="Freeform 23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4" name="Freeform 23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BB99FF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35" name="TextBox 235"/>
          <p:cNvSpPr txBox="1"/>
          <p:nvPr/>
        </p:nvSpPr>
        <p:spPr>
          <a:xfrm>
            <a:off x="6109237" y="287711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6419024" y="287711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6728812" y="287711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7038599" y="287711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9" name="AutoShape 239"/>
          <p:cNvSpPr/>
          <p:nvPr/>
        </p:nvSpPr>
        <p:spPr>
          <a:xfrm>
            <a:off x="5892942" y="3543621"/>
            <a:ext cx="135626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40" name="Group 240"/>
          <p:cNvGrpSpPr/>
          <p:nvPr/>
        </p:nvGrpSpPr>
        <p:grpSpPr>
          <a:xfrm>
            <a:off x="7276341" y="4695786"/>
            <a:ext cx="309787" cy="309787"/>
            <a:chOff x="0" y="0"/>
            <a:chExt cx="1913890" cy="1913890"/>
          </a:xfrm>
        </p:grpSpPr>
        <p:sp>
          <p:nvSpPr>
            <p:cNvPr id="241" name="Freeform 24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2" name="Freeform 24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7586127" y="4695786"/>
            <a:ext cx="309787" cy="309787"/>
            <a:chOff x="0" y="0"/>
            <a:chExt cx="1913890" cy="1913890"/>
          </a:xfrm>
        </p:grpSpPr>
        <p:sp>
          <p:nvSpPr>
            <p:cNvPr id="244" name="Freeform 24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5" name="Freeform 24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7895915" y="4695786"/>
            <a:ext cx="309787" cy="309787"/>
            <a:chOff x="0" y="0"/>
            <a:chExt cx="1913890" cy="1913890"/>
          </a:xfrm>
        </p:grpSpPr>
        <p:sp>
          <p:nvSpPr>
            <p:cNvPr id="247" name="Freeform 24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8" name="Freeform 24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8205703" y="4695786"/>
            <a:ext cx="309787" cy="309787"/>
            <a:chOff x="0" y="0"/>
            <a:chExt cx="1913890" cy="1913890"/>
          </a:xfrm>
        </p:grpSpPr>
        <p:sp>
          <p:nvSpPr>
            <p:cNvPr id="250" name="Freeform 2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1" name="Freeform 2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52" name="TextBox 252"/>
          <p:cNvSpPr txBox="1"/>
          <p:nvPr/>
        </p:nvSpPr>
        <p:spPr>
          <a:xfrm>
            <a:off x="7393450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7703237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8013025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8322813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6890111" y="3160271"/>
            <a:ext cx="309787" cy="309787"/>
            <a:chOff x="0" y="0"/>
            <a:chExt cx="1913890" cy="1913890"/>
          </a:xfrm>
        </p:grpSpPr>
        <p:sp>
          <p:nvSpPr>
            <p:cNvPr id="257" name="Freeform 2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8" name="Freeform 2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59" name="TextBox 259"/>
          <p:cNvSpPr txBox="1"/>
          <p:nvPr/>
        </p:nvSpPr>
        <p:spPr>
          <a:xfrm>
            <a:off x="7007221" y="322044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60" name="Group 260"/>
          <p:cNvGrpSpPr/>
          <p:nvPr/>
        </p:nvGrpSpPr>
        <p:grpSpPr>
          <a:xfrm>
            <a:off x="5992127" y="3588073"/>
            <a:ext cx="309787" cy="309787"/>
            <a:chOff x="0" y="0"/>
            <a:chExt cx="1913890" cy="1913890"/>
          </a:xfrm>
        </p:grpSpPr>
        <p:sp>
          <p:nvSpPr>
            <p:cNvPr id="261" name="Freeform 2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2" name="Freeform 2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6301914" y="3588073"/>
            <a:ext cx="309787" cy="309787"/>
            <a:chOff x="0" y="0"/>
            <a:chExt cx="1913890" cy="1913890"/>
          </a:xfrm>
        </p:grpSpPr>
        <p:sp>
          <p:nvSpPr>
            <p:cNvPr id="264" name="Freeform 2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5" name="Freeform 2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6" name="Group 266"/>
          <p:cNvGrpSpPr/>
          <p:nvPr/>
        </p:nvGrpSpPr>
        <p:grpSpPr>
          <a:xfrm>
            <a:off x="6611703" y="3588073"/>
            <a:ext cx="309787" cy="309787"/>
            <a:chOff x="0" y="0"/>
            <a:chExt cx="1913890" cy="1913890"/>
          </a:xfrm>
        </p:grpSpPr>
        <p:sp>
          <p:nvSpPr>
            <p:cNvPr id="267" name="Freeform 2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8" name="Freeform 2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6921490" y="3588073"/>
            <a:ext cx="309787" cy="309787"/>
            <a:chOff x="0" y="0"/>
            <a:chExt cx="1913890" cy="1913890"/>
          </a:xfrm>
        </p:grpSpPr>
        <p:sp>
          <p:nvSpPr>
            <p:cNvPr id="270" name="Freeform 2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1" name="Freeform 2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72" name="TextBox 272"/>
          <p:cNvSpPr txBox="1"/>
          <p:nvPr/>
        </p:nvSpPr>
        <p:spPr>
          <a:xfrm>
            <a:off x="6109237" y="364824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3" name="TextBox 273"/>
          <p:cNvSpPr txBox="1"/>
          <p:nvPr/>
        </p:nvSpPr>
        <p:spPr>
          <a:xfrm>
            <a:off x="6419024" y="364824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6728812" y="364824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7038599" y="364824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76" name="Group 276"/>
          <p:cNvGrpSpPr/>
          <p:nvPr/>
        </p:nvGrpSpPr>
        <p:grpSpPr>
          <a:xfrm>
            <a:off x="5603553" y="3589785"/>
            <a:ext cx="309787" cy="309787"/>
            <a:chOff x="0" y="0"/>
            <a:chExt cx="1913890" cy="1913890"/>
          </a:xfrm>
        </p:grpSpPr>
        <p:sp>
          <p:nvSpPr>
            <p:cNvPr id="277" name="Freeform 27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8" name="Freeform 27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79" name="TextBox 279"/>
          <p:cNvSpPr txBox="1"/>
          <p:nvPr/>
        </p:nvSpPr>
        <p:spPr>
          <a:xfrm>
            <a:off x="5720663" y="3649959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80" name="AutoShape 280"/>
          <p:cNvSpPr/>
          <p:nvPr/>
        </p:nvSpPr>
        <p:spPr>
          <a:xfrm>
            <a:off x="7883213" y="2896162"/>
            <a:ext cx="0" cy="1653574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81" name="TextBox 281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010053" y="844371"/>
            <a:ext cx="309787" cy="309787"/>
            <a:chOff x="0" y="0"/>
            <a:chExt cx="1913890" cy="191389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19841" y="844371"/>
            <a:ext cx="309787" cy="309787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29629" y="844371"/>
            <a:ext cx="309787" cy="309787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939415" y="844371"/>
            <a:ext cx="309787" cy="309787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249203" y="844371"/>
            <a:ext cx="309787" cy="309787"/>
            <a:chOff x="0" y="0"/>
            <a:chExt cx="1913890" cy="191389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558991" y="844371"/>
            <a:ext cx="309787" cy="309787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68778" y="844371"/>
            <a:ext cx="309787" cy="309787"/>
            <a:chOff x="0" y="0"/>
            <a:chExt cx="1913890" cy="191389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178566" y="844371"/>
            <a:ext cx="309787" cy="309787"/>
            <a:chOff x="0" y="0"/>
            <a:chExt cx="1913890" cy="1913890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249203" y="1495551"/>
            <a:ext cx="309787" cy="309787"/>
            <a:chOff x="0" y="0"/>
            <a:chExt cx="1913890" cy="1913890"/>
          </a:xfrm>
        </p:grpSpPr>
        <p:sp>
          <p:nvSpPr>
            <p:cNvPr id="46" name="Freeform 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558991" y="1495551"/>
            <a:ext cx="309787" cy="309787"/>
            <a:chOff x="0" y="0"/>
            <a:chExt cx="1913890" cy="191389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868778" y="1495551"/>
            <a:ext cx="309787" cy="309787"/>
            <a:chOff x="0" y="0"/>
            <a:chExt cx="1913890" cy="1913890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178566" y="1495551"/>
            <a:ext cx="309787" cy="309787"/>
            <a:chOff x="0" y="0"/>
            <a:chExt cx="1913890" cy="1913890"/>
          </a:xfrm>
        </p:grpSpPr>
        <p:sp>
          <p:nvSpPr>
            <p:cNvPr id="55" name="Freeform 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010053" y="1495551"/>
            <a:ext cx="309787" cy="309787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319841" y="1495551"/>
            <a:ext cx="309787" cy="309787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629629" y="1495551"/>
            <a:ext cx="309787" cy="309787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939415" y="1495551"/>
            <a:ext cx="309787" cy="309787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3195149" y="845227"/>
            <a:ext cx="309787" cy="309787"/>
            <a:chOff x="0" y="0"/>
            <a:chExt cx="1913890" cy="1913890"/>
          </a:xfrm>
        </p:grpSpPr>
        <p:sp>
          <p:nvSpPr>
            <p:cNvPr id="70" name="Freeform 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3504937" y="845227"/>
            <a:ext cx="309787" cy="309787"/>
            <a:chOff x="0" y="0"/>
            <a:chExt cx="1913890" cy="1913890"/>
          </a:xfrm>
        </p:grpSpPr>
        <p:sp>
          <p:nvSpPr>
            <p:cNvPr id="73" name="Freeform 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814724" y="845227"/>
            <a:ext cx="309787" cy="309787"/>
            <a:chOff x="0" y="0"/>
            <a:chExt cx="1913890" cy="1913890"/>
          </a:xfrm>
        </p:grpSpPr>
        <p:sp>
          <p:nvSpPr>
            <p:cNvPr id="76" name="Freeform 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4124511" y="845227"/>
            <a:ext cx="309787" cy="309787"/>
            <a:chOff x="0" y="0"/>
            <a:chExt cx="1913890" cy="1913890"/>
          </a:xfrm>
        </p:grpSpPr>
        <p:sp>
          <p:nvSpPr>
            <p:cNvPr id="79" name="Freeform 7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4434298" y="846938"/>
            <a:ext cx="309787" cy="309787"/>
            <a:chOff x="0" y="0"/>
            <a:chExt cx="1913890" cy="1913890"/>
          </a:xfrm>
        </p:grpSpPr>
        <p:sp>
          <p:nvSpPr>
            <p:cNvPr id="82" name="Freeform 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4744086" y="846938"/>
            <a:ext cx="309787" cy="309787"/>
            <a:chOff x="0" y="0"/>
            <a:chExt cx="1913890" cy="1913890"/>
          </a:xfrm>
        </p:grpSpPr>
        <p:sp>
          <p:nvSpPr>
            <p:cNvPr id="85" name="Freeform 8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5053873" y="846938"/>
            <a:ext cx="309787" cy="309787"/>
            <a:chOff x="0" y="0"/>
            <a:chExt cx="1913890" cy="1913890"/>
          </a:xfrm>
        </p:grpSpPr>
        <p:sp>
          <p:nvSpPr>
            <p:cNvPr id="88" name="Freeform 8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363661" y="846938"/>
            <a:ext cx="309787" cy="309787"/>
            <a:chOff x="0" y="0"/>
            <a:chExt cx="1913890" cy="1913890"/>
          </a:xfrm>
        </p:grpSpPr>
        <p:sp>
          <p:nvSpPr>
            <p:cNvPr id="91" name="Freeform 9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195149" y="1493839"/>
            <a:ext cx="309787" cy="309787"/>
            <a:chOff x="0" y="0"/>
            <a:chExt cx="1913890" cy="1913890"/>
          </a:xfrm>
        </p:grpSpPr>
        <p:sp>
          <p:nvSpPr>
            <p:cNvPr id="94" name="Freeform 9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3504937" y="1493839"/>
            <a:ext cx="309787" cy="309787"/>
            <a:chOff x="0" y="0"/>
            <a:chExt cx="1913890" cy="1913890"/>
          </a:xfrm>
        </p:grpSpPr>
        <p:sp>
          <p:nvSpPr>
            <p:cNvPr id="97" name="Freeform 9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3814724" y="1493839"/>
            <a:ext cx="309787" cy="309787"/>
            <a:chOff x="0" y="0"/>
            <a:chExt cx="1913890" cy="1913890"/>
          </a:xfrm>
        </p:grpSpPr>
        <p:sp>
          <p:nvSpPr>
            <p:cNvPr id="100" name="Freeform 10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1" name="Freeform 10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4124511" y="1493839"/>
            <a:ext cx="309787" cy="309787"/>
            <a:chOff x="0" y="0"/>
            <a:chExt cx="1913890" cy="1913890"/>
          </a:xfrm>
        </p:grpSpPr>
        <p:sp>
          <p:nvSpPr>
            <p:cNvPr id="103" name="Freeform 10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4434298" y="1495551"/>
            <a:ext cx="309787" cy="309787"/>
            <a:chOff x="0" y="0"/>
            <a:chExt cx="1913890" cy="1913890"/>
          </a:xfrm>
        </p:grpSpPr>
        <p:sp>
          <p:nvSpPr>
            <p:cNvPr id="106" name="Freeform 10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4744086" y="1495551"/>
            <a:ext cx="309787" cy="309787"/>
            <a:chOff x="0" y="0"/>
            <a:chExt cx="1913890" cy="1913890"/>
          </a:xfrm>
        </p:grpSpPr>
        <p:sp>
          <p:nvSpPr>
            <p:cNvPr id="109" name="Freeform 10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5053873" y="1495551"/>
            <a:ext cx="309787" cy="309787"/>
            <a:chOff x="0" y="0"/>
            <a:chExt cx="1913890" cy="1913890"/>
          </a:xfrm>
        </p:grpSpPr>
        <p:sp>
          <p:nvSpPr>
            <p:cNvPr id="112" name="Freeform 11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5363661" y="1495551"/>
            <a:ext cx="309787" cy="309787"/>
            <a:chOff x="0" y="0"/>
            <a:chExt cx="1913890" cy="1913890"/>
          </a:xfrm>
        </p:grpSpPr>
        <p:sp>
          <p:nvSpPr>
            <p:cNvPr id="115" name="Freeform 11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6" name="Freeform 1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7" name="Freeform 117"/>
          <p:cNvSpPr/>
          <p:nvPr/>
        </p:nvSpPr>
        <p:spPr>
          <a:xfrm rot="5400000">
            <a:off x="5522404" y="1888197"/>
            <a:ext cx="659105" cy="187021"/>
          </a:xfrm>
          <a:custGeom>
            <a:avLst/>
            <a:gdLst/>
            <a:ahLst/>
            <a:cxnLst/>
            <a:rect l="l" t="t" r="r" b="b"/>
            <a:pathLst>
              <a:path w="988657" h="280532">
                <a:moveTo>
                  <a:pt x="0" y="0"/>
                </a:moveTo>
                <a:lnTo>
                  <a:pt x="988657" y="0"/>
                </a:lnTo>
                <a:lnTo>
                  <a:pt x="988657" y="280531"/>
                </a:lnTo>
                <a:lnTo>
                  <a:pt x="0" y="2805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18" name="Group 118"/>
          <p:cNvGrpSpPr/>
          <p:nvPr/>
        </p:nvGrpSpPr>
        <p:grpSpPr>
          <a:xfrm>
            <a:off x="7249203" y="2440643"/>
            <a:ext cx="309787" cy="309787"/>
            <a:chOff x="0" y="0"/>
            <a:chExt cx="1913890" cy="1913890"/>
          </a:xfrm>
        </p:grpSpPr>
        <p:sp>
          <p:nvSpPr>
            <p:cNvPr id="119" name="Freeform 11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0" name="Freeform 1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7558991" y="2440643"/>
            <a:ext cx="309787" cy="309787"/>
            <a:chOff x="0" y="0"/>
            <a:chExt cx="1913890" cy="1913890"/>
          </a:xfrm>
        </p:grpSpPr>
        <p:sp>
          <p:nvSpPr>
            <p:cNvPr id="122" name="Freeform 1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3" name="Freeform 1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7868778" y="2440643"/>
            <a:ext cx="309787" cy="309787"/>
            <a:chOff x="0" y="0"/>
            <a:chExt cx="1913890" cy="1913890"/>
          </a:xfrm>
        </p:grpSpPr>
        <p:sp>
          <p:nvSpPr>
            <p:cNvPr id="125" name="Freeform 1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6" name="Freeform 1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8178566" y="2440643"/>
            <a:ext cx="309787" cy="309787"/>
            <a:chOff x="0" y="0"/>
            <a:chExt cx="1913890" cy="1913890"/>
          </a:xfrm>
        </p:grpSpPr>
        <p:sp>
          <p:nvSpPr>
            <p:cNvPr id="128" name="Freeform 1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6010053" y="2440643"/>
            <a:ext cx="309787" cy="309787"/>
            <a:chOff x="0" y="0"/>
            <a:chExt cx="1913890" cy="1913890"/>
          </a:xfrm>
        </p:grpSpPr>
        <p:sp>
          <p:nvSpPr>
            <p:cNvPr id="131" name="Freeform 1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6319841" y="2440643"/>
            <a:ext cx="309787" cy="309787"/>
            <a:chOff x="0" y="0"/>
            <a:chExt cx="1913890" cy="1913890"/>
          </a:xfrm>
        </p:grpSpPr>
        <p:sp>
          <p:nvSpPr>
            <p:cNvPr id="134" name="Freeform 1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6629629" y="2440643"/>
            <a:ext cx="309787" cy="309787"/>
            <a:chOff x="0" y="0"/>
            <a:chExt cx="1913890" cy="1913890"/>
          </a:xfrm>
        </p:grpSpPr>
        <p:sp>
          <p:nvSpPr>
            <p:cNvPr id="137" name="Freeform 1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8" name="Freeform 1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6939415" y="2440643"/>
            <a:ext cx="309787" cy="309787"/>
            <a:chOff x="0" y="0"/>
            <a:chExt cx="1913890" cy="1913890"/>
          </a:xfrm>
        </p:grpSpPr>
        <p:sp>
          <p:nvSpPr>
            <p:cNvPr id="140" name="Freeform 1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3195149" y="2438932"/>
            <a:ext cx="309787" cy="309787"/>
            <a:chOff x="0" y="0"/>
            <a:chExt cx="1913890" cy="1913890"/>
          </a:xfrm>
        </p:grpSpPr>
        <p:sp>
          <p:nvSpPr>
            <p:cNvPr id="143" name="Freeform 1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4" name="Freeform 1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3504937" y="2438932"/>
            <a:ext cx="309787" cy="309787"/>
            <a:chOff x="0" y="0"/>
            <a:chExt cx="1913890" cy="1913890"/>
          </a:xfrm>
        </p:grpSpPr>
        <p:sp>
          <p:nvSpPr>
            <p:cNvPr id="146" name="Freeform 1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3814724" y="2438932"/>
            <a:ext cx="309787" cy="309787"/>
            <a:chOff x="0" y="0"/>
            <a:chExt cx="1913890" cy="1913890"/>
          </a:xfrm>
        </p:grpSpPr>
        <p:sp>
          <p:nvSpPr>
            <p:cNvPr id="149" name="Freeform 1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4124511" y="2438932"/>
            <a:ext cx="309787" cy="309787"/>
            <a:chOff x="0" y="0"/>
            <a:chExt cx="1913890" cy="1913890"/>
          </a:xfrm>
        </p:grpSpPr>
        <p:sp>
          <p:nvSpPr>
            <p:cNvPr id="152" name="Freeform 1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3" name="Freeform 1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4434298" y="2440643"/>
            <a:ext cx="309787" cy="309787"/>
            <a:chOff x="0" y="0"/>
            <a:chExt cx="1913890" cy="1913890"/>
          </a:xfrm>
        </p:grpSpPr>
        <p:sp>
          <p:nvSpPr>
            <p:cNvPr id="155" name="Freeform 1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6" name="Freeform 1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4744086" y="2440643"/>
            <a:ext cx="309787" cy="309787"/>
            <a:chOff x="0" y="0"/>
            <a:chExt cx="1913890" cy="1913890"/>
          </a:xfrm>
        </p:grpSpPr>
        <p:sp>
          <p:nvSpPr>
            <p:cNvPr id="158" name="Freeform 1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9" name="Freeform 1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5053873" y="2440643"/>
            <a:ext cx="309787" cy="309787"/>
            <a:chOff x="0" y="0"/>
            <a:chExt cx="1913890" cy="1913890"/>
          </a:xfrm>
        </p:grpSpPr>
        <p:sp>
          <p:nvSpPr>
            <p:cNvPr id="161" name="Freeform 1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2" name="Freeform 1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5363661" y="2440643"/>
            <a:ext cx="309787" cy="309787"/>
            <a:chOff x="0" y="0"/>
            <a:chExt cx="1913890" cy="1913890"/>
          </a:xfrm>
        </p:grpSpPr>
        <p:sp>
          <p:nvSpPr>
            <p:cNvPr id="164" name="Freeform 1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66" name="TextBox 166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2435827" y="925685"/>
            <a:ext cx="487951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0.87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2435827" y="1523507"/>
            <a:ext cx="487951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0.28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6127163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6436951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6746738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7056525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7366312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7676101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7985888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8295675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7366312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767610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798588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8295675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6127163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643695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674673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7056525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3312259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3622045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3931833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4241621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4551408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4861196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5170983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5480771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3312259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3622045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3931833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4241621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455140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4861196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5170983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548077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799449" y="1250828"/>
            <a:ext cx="105015" cy="2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1"/>
              </a:lnSpc>
              <a:spcBef>
                <a:spcPct val="0"/>
              </a:spcBef>
            </a:pPr>
            <a:r>
              <a:rPr lang="en-US" sz="1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7366312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767610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798588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8295675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6127163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643695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674673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7056525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3312259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3622045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3931833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4241621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455140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4861196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5170983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548077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427982" y="3211379"/>
            <a:ext cx="227971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Step 3: Add carry to the next nibble. 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4124511" y="2755715"/>
            <a:ext cx="309787" cy="38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4"/>
              </a:lnSpc>
              <a:spcBef>
                <a:spcPct val="0"/>
              </a:spcBef>
            </a:pPr>
            <a:r>
              <a:rPr lang="en-US" sz="225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 </a:t>
            </a:r>
          </a:p>
        </p:txBody>
      </p:sp>
      <p:sp>
        <p:nvSpPr>
          <p:cNvPr id="223" name="AutoShape 223"/>
          <p:cNvSpPr/>
          <p:nvPr/>
        </p:nvSpPr>
        <p:spPr>
          <a:xfrm>
            <a:off x="4375742" y="3236778"/>
            <a:ext cx="135626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24" name="Group 224"/>
          <p:cNvGrpSpPr/>
          <p:nvPr/>
        </p:nvGrpSpPr>
        <p:grpSpPr>
          <a:xfrm>
            <a:off x="7276341" y="4695786"/>
            <a:ext cx="309787" cy="309787"/>
            <a:chOff x="0" y="0"/>
            <a:chExt cx="1913890" cy="1913890"/>
          </a:xfrm>
        </p:grpSpPr>
        <p:sp>
          <p:nvSpPr>
            <p:cNvPr id="225" name="Freeform 2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6" name="Freeform 2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7" name="Group 227"/>
          <p:cNvGrpSpPr/>
          <p:nvPr/>
        </p:nvGrpSpPr>
        <p:grpSpPr>
          <a:xfrm>
            <a:off x="7586127" y="4695786"/>
            <a:ext cx="309787" cy="309787"/>
            <a:chOff x="0" y="0"/>
            <a:chExt cx="1913890" cy="1913890"/>
          </a:xfrm>
        </p:grpSpPr>
        <p:sp>
          <p:nvSpPr>
            <p:cNvPr id="228" name="Freeform 2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9" name="Freeform 2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7895915" y="4695786"/>
            <a:ext cx="309787" cy="309787"/>
            <a:chOff x="0" y="0"/>
            <a:chExt cx="1913890" cy="1913890"/>
          </a:xfrm>
        </p:grpSpPr>
        <p:sp>
          <p:nvSpPr>
            <p:cNvPr id="231" name="Freeform 2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2" name="Freeform 2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8205703" y="4695786"/>
            <a:ext cx="309787" cy="309787"/>
            <a:chOff x="0" y="0"/>
            <a:chExt cx="1913890" cy="1913890"/>
          </a:xfrm>
        </p:grpSpPr>
        <p:sp>
          <p:nvSpPr>
            <p:cNvPr id="234" name="Freeform 2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5" name="Freeform 2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36" name="TextBox 236"/>
          <p:cNvSpPr txBox="1"/>
          <p:nvPr/>
        </p:nvSpPr>
        <p:spPr>
          <a:xfrm>
            <a:off x="7393450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7703237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8" name="TextBox 238"/>
          <p:cNvSpPr txBox="1"/>
          <p:nvPr/>
        </p:nvSpPr>
        <p:spPr>
          <a:xfrm>
            <a:off x="8013025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9" name="TextBox 239"/>
          <p:cNvSpPr txBox="1"/>
          <p:nvPr/>
        </p:nvSpPr>
        <p:spPr>
          <a:xfrm>
            <a:off x="8322813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4519297" y="4665530"/>
            <a:ext cx="309787" cy="309787"/>
            <a:chOff x="0" y="0"/>
            <a:chExt cx="1913890" cy="1913890"/>
          </a:xfrm>
        </p:grpSpPr>
        <p:sp>
          <p:nvSpPr>
            <p:cNvPr id="241" name="Freeform 24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2" name="Freeform 24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4829085" y="4665530"/>
            <a:ext cx="309787" cy="309787"/>
            <a:chOff x="0" y="0"/>
            <a:chExt cx="1913890" cy="1913890"/>
          </a:xfrm>
        </p:grpSpPr>
        <p:sp>
          <p:nvSpPr>
            <p:cNvPr id="244" name="Freeform 24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5" name="Freeform 24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5138871" y="4665530"/>
            <a:ext cx="309787" cy="309787"/>
            <a:chOff x="0" y="0"/>
            <a:chExt cx="1913890" cy="1913890"/>
          </a:xfrm>
        </p:grpSpPr>
        <p:sp>
          <p:nvSpPr>
            <p:cNvPr id="247" name="Freeform 24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8" name="Freeform 24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9" name="Group 249"/>
          <p:cNvGrpSpPr/>
          <p:nvPr/>
        </p:nvGrpSpPr>
        <p:grpSpPr>
          <a:xfrm>
            <a:off x="5448659" y="4665530"/>
            <a:ext cx="309787" cy="309787"/>
            <a:chOff x="0" y="0"/>
            <a:chExt cx="1913890" cy="1913890"/>
          </a:xfrm>
        </p:grpSpPr>
        <p:sp>
          <p:nvSpPr>
            <p:cNvPr id="250" name="Freeform 25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1" name="Freeform 25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52" name="TextBox 252"/>
          <p:cNvSpPr txBox="1"/>
          <p:nvPr/>
        </p:nvSpPr>
        <p:spPr>
          <a:xfrm>
            <a:off x="4636407" y="4725704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4946194" y="4725704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4" name="TextBox 254"/>
          <p:cNvSpPr txBox="1"/>
          <p:nvPr/>
        </p:nvSpPr>
        <p:spPr>
          <a:xfrm>
            <a:off x="5255981" y="4725704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5" name="TextBox 255"/>
          <p:cNvSpPr txBox="1"/>
          <p:nvPr/>
        </p:nvSpPr>
        <p:spPr>
          <a:xfrm>
            <a:off x="5565769" y="4725704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5363661" y="2833711"/>
            <a:ext cx="309787" cy="309787"/>
            <a:chOff x="0" y="0"/>
            <a:chExt cx="1913890" cy="1913890"/>
          </a:xfrm>
        </p:grpSpPr>
        <p:sp>
          <p:nvSpPr>
            <p:cNvPr id="257" name="Freeform 25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8" name="Freeform 2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59" name="TextBox 259"/>
          <p:cNvSpPr txBox="1"/>
          <p:nvPr/>
        </p:nvSpPr>
        <p:spPr>
          <a:xfrm>
            <a:off x="5480771" y="289388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60" name="AutoShape 260"/>
          <p:cNvSpPr/>
          <p:nvPr/>
        </p:nvSpPr>
        <p:spPr>
          <a:xfrm>
            <a:off x="7883213" y="2896162"/>
            <a:ext cx="0" cy="1653574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61" name="Group 261"/>
          <p:cNvGrpSpPr/>
          <p:nvPr/>
        </p:nvGrpSpPr>
        <p:grpSpPr>
          <a:xfrm>
            <a:off x="5992127" y="4685261"/>
            <a:ext cx="309787" cy="309787"/>
            <a:chOff x="0" y="0"/>
            <a:chExt cx="1913890" cy="1913890"/>
          </a:xfrm>
        </p:grpSpPr>
        <p:sp>
          <p:nvSpPr>
            <p:cNvPr id="262" name="Freeform 26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3" name="Freeform 26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4" name="Group 264"/>
          <p:cNvGrpSpPr/>
          <p:nvPr/>
        </p:nvGrpSpPr>
        <p:grpSpPr>
          <a:xfrm>
            <a:off x="6301914" y="4685261"/>
            <a:ext cx="309787" cy="309787"/>
            <a:chOff x="0" y="0"/>
            <a:chExt cx="1913890" cy="1913890"/>
          </a:xfrm>
        </p:grpSpPr>
        <p:sp>
          <p:nvSpPr>
            <p:cNvPr id="265" name="Freeform 26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6" name="Freeform 26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6611703" y="4685261"/>
            <a:ext cx="309787" cy="309787"/>
            <a:chOff x="0" y="0"/>
            <a:chExt cx="1913890" cy="1913890"/>
          </a:xfrm>
        </p:grpSpPr>
        <p:sp>
          <p:nvSpPr>
            <p:cNvPr id="268" name="Freeform 26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9" name="Freeform 26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0" name="Group 270"/>
          <p:cNvGrpSpPr/>
          <p:nvPr/>
        </p:nvGrpSpPr>
        <p:grpSpPr>
          <a:xfrm>
            <a:off x="6921490" y="4685261"/>
            <a:ext cx="309787" cy="309787"/>
            <a:chOff x="0" y="0"/>
            <a:chExt cx="1913890" cy="1913890"/>
          </a:xfrm>
        </p:grpSpPr>
        <p:sp>
          <p:nvSpPr>
            <p:cNvPr id="271" name="Freeform 27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2" name="Freeform 27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>
                <a:alpha val="5372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73" name="TextBox 273"/>
          <p:cNvSpPr txBox="1"/>
          <p:nvPr/>
        </p:nvSpPr>
        <p:spPr>
          <a:xfrm>
            <a:off x="6109237" y="474543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4" name="TextBox 274"/>
          <p:cNvSpPr txBox="1"/>
          <p:nvPr/>
        </p:nvSpPr>
        <p:spPr>
          <a:xfrm>
            <a:off x="6419024" y="474543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5" name="TextBox 275"/>
          <p:cNvSpPr txBox="1"/>
          <p:nvPr/>
        </p:nvSpPr>
        <p:spPr>
          <a:xfrm>
            <a:off x="6728812" y="474543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6" name="TextBox 276"/>
          <p:cNvSpPr txBox="1"/>
          <p:nvPr/>
        </p:nvSpPr>
        <p:spPr>
          <a:xfrm>
            <a:off x="7038599" y="474543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>
                    <a:alpha val="53725"/>
                  </a:srgbClr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77" name="AutoShape 277"/>
          <p:cNvSpPr/>
          <p:nvPr/>
        </p:nvSpPr>
        <p:spPr>
          <a:xfrm>
            <a:off x="6599000" y="2896162"/>
            <a:ext cx="0" cy="1653574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78" name="AutoShape 278"/>
          <p:cNvSpPr/>
          <p:nvPr/>
        </p:nvSpPr>
        <p:spPr>
          <a:xfrm>
            <a:off x="5053870" y="3429001"/>
            <a:ext cx="12701" cy="1137507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82" name="TextBox 282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-597" y="6233345"/>
            <a:ext cx="12192597" cy="624655"/>
            <a:chOff x="0" y="0"/>
            <a:chExt cx="34026378" cy="17432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026379" cy="1743251"/>
            </a:xfrm>
            <a:custGeom>
              <a:avLst/>
              <a:gdLst/>
              <a:ahLst/>
              <a:cxnLst/>
              <a:rect l="l" t="t" r="r" b="b"/>
              <a:pathLst>
                <a:path w="34026379" h="1743251">
                  <a:moveTo>
                    <a:pt x="0" y="0"/>
                  </a:moveTo>
                  <a:lnTo>
                    <a:pt x="34026379" y="0"/>
                  </a:lnTo>
                  <a:lnTo>
                    <a:pt x="34026379" y="1743251"/>
                  </a:lnTo>
                  <a:lnTo>
                    <a:pt x="0" y="1743251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7982" y="6299821"/>
            <a:ext cx="2408426" cy="474581"/>
            <a:chOff x="0" y="0"/>
            <a:chExt cx="951477" cy="187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945714" y="6299821"/>
            <a:ext cx="2408426" cy="474581"/>
            <a:chOff x="0" y="0"/>
            <a:chExt cx="951477" cy="18748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462089" y="6299821"/>
            <a:ext cx="2408426" cy="474581"/>
            <a:chOff x="0" y="0"/>
            <a:chExt cx="951477" cy="1874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1477" cy="187488"/>
            </a:xfrm>
            <a:custGeom>
              <a:avLst/>
              <a:gdLst/>
              <a:ahLst/>
              <a:cxnLst/>
              <a:rect l="l" t="t" r="r" b="b"/>
              <a:pathLst>
                <a:path w="951477" h="187488">
                  <a:moveTo>
                    <a:pt x="93744" y="0"/>
                  </a:moveTo>
                  <a:lnTo>
                    <a:pt x="857733" y="0"/>
                  </a:lnTo>
                  <a:cubicBezTo>
                    <a:pt x="909506" y="0"/>
                    <a:pt x="951477" y="41971"/>
                    <a:pt x="951477" y="93744"/>
                  </a:cubicBezTo>
                  <a:lnTo>
                    <a:pt x="951477" y="93744"/>
                  </a:lnTo>
                  <a:cubicBezTo>
                    <a:pt x="951477" y="118607"/>
                    <a:pt x="941600" y="142451"/>
                    <a:pt x="924020" y="160031"/>
                  </a:cubicBezTo>
                  <a:cubicBezTo>
                    <a:pt x="906439" y="177612"/>
                    <a:pt x="882595" y="187488"/>
                    <a:pt x="857733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FF1495">
                <a:alpha val="11765"/>
              </a:srgbClr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1477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78463" y="6299821"/>
            <a:ext cx="3834807" cy="474581"/>
            <a:chOff x="0" y="0"/>
            <a:chExt cx="1514985" cy="18748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14985" cy="187488"/>
            </a:xfrm>
            <a:custGeom>
              <a:avLst/>
              <a:gdLst/>
              <a:ahLst/>
              <a:cxnLst/>
              <a:rect l="l" t="t" r="r" b="b"/>
              <a:pathLst>
                <a:path w="1514985" h="187488">
                  <a:moveTo>
                    <a:pt x="68641" y="0"/>
                  </a:moveTo>
                  <a:lnTo>
                    <a:pt x="1446344" y="0"/>
                  </a:lnTo>
                  <a:cubicBezTo>
                    <a:pt x="1484254" y="0"/>
                    <a:pt x="1514985" y="30732"/>
                    <a:pt x="1514985" y="68641"/>
                  </a:cubicBezTo>
                  <a:lnTo>
                    <a:pt x="1514985" y="118847"/>
                  </a:lnTo>
                  <a:cubicBezTo>
                    <a:pt x="1514985" y="137052"/>
                    <a:pt x="1507754" y="154511"/>
                    <a:pt x="1494881" y="167384"/>
                  </a:cubicBezTo>
                  <a:cubicBezTo>
                    <a:pt x="1482008" y="180257"/>
                    <a:pt x="1464549" y="187488"/>
                    <a:pt x="1446344" y="187488"/>
                  </a:cubicBezTo>
                  <a:lnTo>
                    <a:pt x="68641" y="187488"/>
                  </a:lnTo>
                  <a:cubicBezTo>
                    <a:pt x="30732" y="187488"/>
                    <a:pt x="0" y="156757"/>
                    <a:pt x="0" y="118847"/>
                  </a:cubicBezTo>
                  <a:lnTo>
                    <a:pt x="0" y="68641"/>
                  </a:lnTo>
                  <a:cubicBezTo>
                    <a:pt x="0" y="30732"/>
                    <a:pt x="30732" y="0"/>
                    <a:pt x="68641" y="0"/>
                  </a:cubicBez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514985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010053" y="844371"/>
            <a:ext cx="309787" cy="309787"/>
            <a:chOff x="0" y="0"/>
            <a:chExt cx="1913890" cy="1913890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19841" y="844371"/>
            <a:ext cx="309787" cy="309787"/>
            <a:chOff x="0" y="0"/>
            <a:chExt cx="1913890" cy="1913890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629629" y="844371"/>
            <a:ext cx="309787" cy="309787"/>
            <a:chOff x="0" y="0"/>
            <a:chExt cx="1913890" cy="1913890"/>
          </a:xfrm>
        </p:grpSpPr>
        <p:sp>
          <p:nvSpPr>
            <p:cNvPr id="28" name="Freeform 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939415" y="844371"/>
            <a:ext cx="309787" cy="309787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249203" y="844371"/>
            <a:ext cx="309787" cy="309787"/>
            <a:chOff x="0" y="0"/>
            <a:chExt cx="1913890" cy="1913890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558991" y="844371"/>
            <a:ext cx="309787" cy="309787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868778" y="844371"/>
            <a:ext cx="309787" cy="309787"/>
            <a:chOff x="0" y="0"/>
            <a:chExt cx="1913890" cy="1913890"/>
          </a:xfrm>
        </p:grpSpPr>
        <p:sp>
          <p:nvSpPr>
            <p:cNvPr id="40" name="Freeform 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8178566" y="844371"/>
            <a:ext cx="309787" cy="309787"/>
            <a:chOff x="0" y="0"/>
            <a:chExt cx="1913890" cy="1913890"/>
          </a:xfrm>
        </p:grpSpPr>
        <p:sp>
          <p:nvSpPr>
            <p:cNvPr id="43" name="Freeform 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7249203" y="1495551"/>
            <a:ext cx="309787" cy="309787"/>
            <a:chOff x="0" y="0"/>
            <a:chExt cx="1913890" cy="1913890"/>
          </a:xfrm>
        </p:grpSpPr>
        <p:sp>
          <p:nvSpPr>
            <p:cNvPr id="46" name="Freeform 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558991" y="1495551"/>
            <a:ext cx="309787" cy="309787"/>
            <a:chOff x="0" y="0"/>
            <a:chExt cx="1913890" cy="191389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868778" y="1495551"/>
            <a:ext cx="309787" cy="309787"/>
            <a:chOff x="0" y="0"/>
            <a:chExt cx="1913890" cy="1913890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8178566" y="1495551"/>
            <a:ext cx="309787" cy="309787"/>
            <a:chOff x="0" y="0"/>
            <a:chExt cx="1913890" cy="1913890"/>
          </a:xfrm>
        </p:grpSpPr>
        <p:sp>
          <p:nvSpPr>
            <p:cNvPr id="55" name="Freeform 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6010053" y="1495551"/>
            <a:ext cx="309787" cy="309787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319841" y="1495551"/>
            <a:ext cx="309787" cy="309787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6629629" y="1495551"/>
            <a:ext cx="309787" cy="309787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6939415" y="1495551"/>
            <a:ext cx="309787" cy="309787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3195149" y="845227"/>
            <a:ext cx="309787" cy="309787"/>
            <a:chOff x="0" y="0"/>
            <a:chExt cx="1913890" cy="1913890"/>
          </a:xfrm>
        </p:grpSpPr>
        <p:sp>
          <p:nvSpPr>
            <p:cNvPr id="70" name="Freeform 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3504937" y="845227"/>
            <a:ext cx="309787" cy="309787"/>
            <a:chOff x="0" y="0"/>
            <a:chExt cx="1913890" cy="1913890"/>
          </a:xfrm>
        </p:grpSpPr>
        <p:sp>
          <p:nvSpPr>
            <p:cNvPr id="73" name="Freeform 7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814724" y="845227"/>
            <a:ext cx="309787" cy="309787"/>
            <a:chOff x="0" y="0"/>
            <a:chExt cx="1913890" cy="1913890"/>
          </a:xfrm>
        </p:grpSpPr>
        <p:sp>
          <p:nvSpPr>
            <p:cNvPr id="76" name="Freeform 7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4124511" y="845227"/>
            <a:ext cx="309787" cy="309787"/>
            <a:chOff x="0" y="0"/>
            <a:chExt cx="1913890" cy="1913890"/>
          </a:xfrm>
        </p:grpSpPr>
        <p:sp>
          <p:nvSpPr>
            <p:cNvPr id="79" name="Freeform 7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4434298" y="846938"/>
            <a:ext cx="309787" cy="309787"/>
            <a:chOff x="0" y="0"/>
            <a:chExt cx="1913890" cy="1913890"/>
          </a:xfrm>
        </p:grpSpPr>
        <p:sp>
          <p:nvSpPr>
            <p:cNvPr id="82" name="Freeform 8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4744086" y="846938"/>
            <a:ext cx="309787" cy="309787"/>
            <a:chOff x="0" y="0"/>
            <a:chExt cx="1913890" cy="1913890"/>
          </a:xfrm>
        </p:grpSpPr>
        <p:sp>
          <p:nvSpPr>
            <p:cNvPr id="85" name="Freeform 8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5053873" y="846938"/>
            <a:ext cx="309787" cy="309787"/>
            <a:chOff x="0" y="0"/>
            <a:chExt cx="1913890" cy="1913890"/>
          </a:xfrm>
        </p:grpSpPr>
        <p:sp>
          <p:nvSpPr>
            <p:cNvPr id="88" name="Freeform 8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363661" y="846938"/>
            <a:ext cx="309787" cy="309787"/>
            <a:chOff x="0" y="0"/>
            <a:chExt cx="1913890" cy="1913890"/>
          </a:xfrm>
        </p:grpSpPr>
        <p:sp>
          <p:nvSpPr>
            <p:cNvPr id="91" name="Freeform 9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3195149" y="1493839"/>
            <a:ext cx="309787" cy="309787"/>
            <a:chOff x="0" y="0"/>
            <a:chExt cx="1913890" cy="1913890"/>
          </a:xfrm>
        </p:grpSpPr>
        <p:sp>
          <p:nvSpPr>
            <p:cNvPr id="94" name="Freeform 9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3504937" y="1493839"/>
            <a:ext cx="309787" cy="309787"/>
            <a:chOff x="0" y="0"/>
            <a:chExt cx="1913890" cy="1913890"/>
          </a:xfrm>
        </p:grpSpPr>
        <p:sp>
          <p:nvSpPr>
            <p:cNvPr id="97" name="Freeform 9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3814724" y="1493839"/>
            <a:ext cx="309787" cy="309787"/>
            <a:chOff x="0" y="0"/>
            <a:chExt cx="1913890" cy="1913890"/>
          </a:xfrm>
        </p:grpSpPr>
        <p:sp>
          <p:nvSpPr>
            <p:cNvPr id="100" name="Freeform 10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1" name="Freeform 10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4124511" y="1493839"/>
            <a:ext cx="309787" cy="309787"/>
            <a:chOff x="0" y="0"/>
            <a:chExt cx="1913890" cy="1913890"/>
          </a:xfrm>
        </p:grpSpPr>
        <p:sp>
          <p:nvSpPr>
            <p:cNvPr id="103" name="Freeform 10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5" name="Group 105"/>
          <p:cNvGrpSpPr/>
          <p:nvPr/>
        </p:nvGrpSpPr>
        <p:grpSpPr>
          <a:xfrm>
            <a:off x="4434298" y="1495551"/>
            <a:ext cx="309787" cy="309787"/>
            <a:chOff x="0" y="0"/>
            <a:chExt cx="1913890" cy="1913890"/>
          </a:xfrm>
        </p:grpSpPr>
        <p:sp>
          <p:nvSpPr>
            <p:cNvPr id="106" name="Freeform 10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7" name="Freeform 10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4744086" y="1495551"/>
            <a:ext cx="309787" cy="309787"/>
            <a:chOff x="0" y="0"/>
            <a:chExt cx="1913890" cy="1913890"/>
          </a:xfrm>
        </p:grpSpPr>
        <p:sp>
          <p:nvSpPr>
            <p:cNvPr id="109" name="Freeform 10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5053873" y="1495551"/>
            <a:ext cx="309787" cy="309787"/>
            <a:chOff x="0" y="0"/>
            <a:chExt cx="1913890" cy="1913890"/>
          </a:xfrm>
        </p:grpSpPr>
        <p:sp>
          <p:nvSpPr>
            <p:cNvPr id="112" name="Freeform 11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5363661" y="1495551"/>
            <a:ext cx="309787" cy="309787"/>
            <a:chOff x="0" y="0"/>
            <a:chExt cx="1913890" cy="1913890"/>
          </a:xfrm>
        </p:grpSpPr>
        <p:sp>
          <p:nvSpPr>
            <p:cNvPr id="115" name="Freeform 11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6" name="Freeform 1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17" name="Freeform 117"/>
          <p:cNvSpPr/>
          <p:nvPr/>
        </p:nvSpPr>
        <p:spPr>
          <a:xfrm rot="5400000">
            <a:off x="5522404" y="1888197"/>
            <a:ext cx="659105" cy="187021"/>
          </a:xfrm>
          <a:custGeom>
            <a:avLst/>
            <a:gdLst/>
            <a:ahLst/>
            <a:cxnLst/>
            <a:rect l="l" t="t" r="r" b="b"/>
            <a:pathLst>
              <a:path w="988657" h="280532">
                <a:moveTo>
                  <a:pt x="0" y="0"/>
                </a:moveTo>
                <a:lnTo>
                  <a:pt x="988657" y="0"/>
                </a:lnTo>
                <a:lnTo>
                  <a:pt x="988657" y="280531"/>
                </a:lnTo>
                <a:lnTo>
                  <a:pt x="0" y="2805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18" name="Group 118"/>
          <p:cNvGrpSpPr/>
          <p:nvPr/>
        </p:nvGrpSpPr>
        <p:grpSpPr>
          <a:xfrm>
            <a:off x="7249203" y="2440643"/>
            <a:ext cx="309787" cy="309787"/>
            <a:chOff x="0" y="0"/>
            <a:chExt cx="1913890" cy="1913890"/>
          </a:xfrm>
        </p:grpSpPr>
        <p:sp>
          <p:nvSpPr>
            <p:cNvPr id="119" name="Freeform 11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0" name="Freeform 1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7558991" y="2440643"/>
            <a:ext cx="309787" cy="309787"/>
            <a:chOff x="0" y="0"/>
            <a:chExt cx="1913890" cy="1913890"/>
          </a:xfrm>
        </p:grpSpPr>
        <p:sp>
          <p:nvSpPr>
            <p:cNvPr id="122" name="Freeform 12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3" name="Freeform 12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7868778" y="2440643"/>
            <a:ext cx="309787" cy="309787"/>
            <a:chOff x="0" y="0"/>
            <a:chExt cx="1913890" cy="1913890"/>
          </a:xfrm>
        </p:grpSpPr>
        <p:sp>
          <p:nvSpPr>
            <p:cNvPr id="125" name="Freeform 12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6" name="Freeform 12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8178566" y="2440643"/>
            <a:ext cx="309787" cy="309787"/>
            <a:chOff x="0" y="0"/>
            <a:chExt cx="1913890" cy="1913890"/>
          </a:xfrm>
        </p:grpSpPr>
        <p:sp>
          <p:nvSpPr>
            <p:cNvPr id="128" name="Freeform 12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6010053" y="2440643"/>
            <a:ext cx="309787" cy="309787"/>
            <a:chOff x="0" y="0"/>
            <a:chExt cx="1913890" cy="1913890"/>
          </a:xfrm>
        </p:grpSpPr>
        <p:sp>
          <p:nvSpPr>
            <p:cNvPr id="131" name="Freeform 13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6319841" y="2440643"/>
            <a:ext cx="309787" cy="309787"/>
            <a:chOff x="0" y="0"/>
            <a:chExt cx="1913890" cy="1913890"/>
          </a:xfrm>
        </p:grpSpPr>
        <p:sp>
          <p:nvSpPr>
            <p:cNvPr id="134" name="Freeform 13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6629629" y="2440643"/>
            <a:ext cx="309787" cy="309787"/>
            <a:chOff x="0" y="0"/>
            <a:chExt cx="1913890" cy="1913890"/>
          </a:xfrm>
        </p:grpSpPr>
        <p:sp>
          <p:nvSpPr>
            <p:cNvPr id="137" name="Freeform 13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8" name="Freeform 13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6939415" y="2440643"/>
            <a:ext cx="309787" cy="309787"/>
            <a:chOff x="0" y="0"/>
            <a:chExt cx="1913890" cy="1913890"/>
          </a:xfrm>
        </p:grpSpPr>
        <p:sp>
          <p:nvSpPr>
            <p:cNvPr id="140" name="Freeform 14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3195149" y="2438932"/>
            <a:ext cx="309787" cy="309787"/>
            <a:chOff x="0" y="0"/>
            <a:chExt cx="1913890" cy="1913890"/>
          </a:xfrm>
        </p:grpSpPr>
        <p:sp>
          <p:nvSpPr>
            <p:cNvPr id="143" name="Freeform 14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4" name="Freeform 14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3504937" y="2438932"/>
            <a:ext cx="309787" cy="309787"/>
            <a:chOff x="0" y="0"/>
            <a:chExt cx="1913890" cy="1913890"/>
          </a:xfrm>
        </p:grpSpPr>
        <p:sp>
          <p:nvSpPr>
            <p:cNvPr id="146" name="Freeform 14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3814724" y="2438932"/>
            <a:ext cx="309787" cy="309787"/>
            <a:chOff x="0" y="0"/>
            <a:chExt cx="1913890" cy="1913890"/>
          </a:xfrm>
        </p:grpSpPr>
        <p:sp>
          <p:nvSpPr>
            <p:cNvPr id="149" name="Freeform 1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4124511" y="2438932"/>
            <a:ext cx="309787" cy="309787"/>
            <a:chOff x="0" y="0"/>
            <a:chExt cx="1913890" cy="1913890"/>
          </a:xfrm>
        </p:grpSpPr>
        <p:sp>
          <p:nvSpPr>
            <p:cNvPr id="152" name="Freeform 1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3" name="Freeform 1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4434298" y="2440643"/>
            <a:ext cx="309787" cy="309787"/>
            <a:chOff x="0" y="0"/>
            <a:chExt cx="1913890" cy="1913890"/>
          </a:xfrm>
        </p:grpSpPr>
        <p:sp>
          <p:nvSpPr>
            <p:cNvPr id="155" name="Freeform 1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6" name="Freeform 1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4744086" y="2440643"/>
            <a:ext cx="309787" cy="309787"/>
            <a:chOff x="0" y="0"/>
            <a:chExt cx="1913890" cy="1913890"/>
          </a:xfrm>
        </p:grpSpPr>
        <p:sp>
          <p:nvSpPr>
            <p:cNvPr id="158" name="Freeform 1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9" name="Freeform 1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5053873" y="2440643"/>
            <a:ext cx="309787" cy="309787"/>
            <a:chOff x="0" y="0"/>
            <a:chExt cx="1913890" cy="1913890"/>
          </a:xfrm>
        </p:grpSpPr>
        <p:sp>
          <p:nvSpPr>
            <p:cNvPr id="161" name="Freeform 1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2" name="Freeform 1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5363661" y="2440643"/>
            <a:ext cx="309787" cy="309787"/>
            <a:chOff x="0" y="0"/>
            <a:chExt cx="1913890" cy="1913890"/>
          </a:xfrm>
        </p:grpSpPr>
        <p:sp>
          <p:nvSpPr>
            <p:cNvPr id="164" name="Freeform 1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66" name="TextBox 166"/>
          <p:cNvSpPr txBox="1"/>
          <p:nvPr/>
        </p:nvSpPr>
        <p:spPr>
          <a:xfrm>
            <a:off x="604932" y="6251360"/>
            <a:ext cx="205452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Positive Integer </a:t>
            </a:r>
          </a:p>
        </p:txBody>
      </p:sp>
      <p:sp>
        <p:nvSpPr>
          <p:cNvPr id="167" name="TextBox 167"/>
          <p:cNvSpPr txBox="1"/>
          <p:nvPr/>
        </p:nvSpPr>
        <p:spPr>
          <a:xfrm>
            <a:off x="3053529" y="6251360"/>
            <a:ext cx="223147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Negative Integer </a:t>
            </a:r>
          </a:p>
        </p:txBody>
      </p:sp>
      <p:sp>
        <p:nvSpPr>
          <p:cNvPr id="168" name="TextBox 168"/>
          <p:cNvSpPr txBox="1"/>
          <p:nvPr/>
        </p:nvSpPr>
        <p:spPr>
          <a:xfrm>
            <a:off x="5494295" y="6251360"/>
            <a:ext cx="2344015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>
                    <a:alpha val="11765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Binary Arithmetic</a:t>
            </a:r>
          </a:p>
        </p:txBody>
      </p:sp>
      <p:sp>
        <p:nvSpPr>
          <p:cNvPr id="169" name="TextBox 169"/>
          <p:cNvSpPr txBox="1"/>
          <p:nvPr/>
        </p:nvSpPr>
        <p:spPr>
          <a:xfrm>
            <a:off x="8010670" y="6251360"/>
            <a:ext cx="3802602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Binary Coded Decimal (BCD)</a:t>
            </a:r>
          </a:p>
        </p:txBody>
      </p:sp>
      <p:sp>
        <p:nvSpPr>
          <p:cNvPr id="170" name="TextBox 170"/>
          <p:cNvSpPr txBox="1"/>
          <p:nvPr/>
        </p:nvSpPr>
        <p:spPr>
          <a:xfrm>
            <a:off x="2435827" y="925685"/>
            <a:ext cx="487951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0.87</a:t>
            </a:r>
          </a:p>
        </p:txBody>
      </p:sp>
      <p:sp>
        <p:nvSpPr>
          <p:cNvPr id="171" name="TextBox 171"/>
          <p:cNvSpPr txBox="1"/>
          <p:nvPr/>
        </p:nvSpPr>
        <p:spPr>
          <a:xfrm>
            <a:off x="2435827" y="1523507"/>
            <a:ext cx="487951" cy="22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66"/>
              </a:lnSpc>
              <a:spcBef>
                <a:spcPct val="0"/>
              </a:spcBef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0.28</a:t>
            </a:r>
          </a:p>
        </p:txBody>
      </p:sp>
      <p:sp>
        <p:nvSpPr>
          <p:cNvPr id="172" name="TextBox 172"/>
          <p:cNvSpPr txBox="1"/>
          <p:nvPr/>
        </p:nvSpPr>
        <p:spPr>
          <a:xfrm>
            <a:off x="6127163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3" name="TextBox 173"/>
          <p:cNvSpPr txBox="1"/>
          <p:nvPr/>
        </p:nvSpPr>
        <p:spPr>
          <a:xfrm>
            <a:off x="6436951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4" name="TextBox 174"/>
          <p:cNvSpPr txBox="1"/>
          <p:nvPr/>
        </p:nvSpPr>
        <p:spPr>
          <a:xfrm>
            <a:off x="6746738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5" name="TextBox 175"/>
          <p:cNvSpPr txBox="1"/>
          <p:nvPr/>
        </p:nvSpPr>
        <p:spPr>
          <a:xfrm>
            <a:off x="7056525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7366312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7676101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7985888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8295675" y="90454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7366312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767610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798588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8295675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6127163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643695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674673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7056525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3312259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3622045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3931833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4241621" y="905402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4551408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4861196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5170983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5480771" y="907113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3312259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3622045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3931833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4241621" y="155401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4551408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4861196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5170983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5480771" y="155572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5799449" y="1250828"/>
            <a:ext cx="105015" cy="2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1"/>
              </a:lnSpc>
              <a:spcBef>
                <a:spcPct val="0"/>
              </a:spcBef>
            </a:pPr>
            <a:r>
              <a:rPr lang="en-US" sz="1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7366312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767610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798588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8295675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6127163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643695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674673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7056525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3312259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3622045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3931833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4241621" y="2499107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4551408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4861196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5170983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5480771" y="2500818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2923777" y="5591706"/>
            <a:ext cx="6570674" cy="45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6"/>
              </a:lnSpc>
              <a:spcBef>
                <a:spcPct val="0"/>
              </a:spcBef>
            </a:pPr>
            <a:r>
              <a:rPr lang="en-US" sz="269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Correct Answer:    1 . 1 5 </a:t>
            </a:r>
          </a:p>
        </p:txBody>
      </p:sp>
      <p:grpSp>
        <p:nvGrpSpPr>
          <p:cNvPr id="222" name="Group 222"/>
          <p:cNvGrpSpPr/>
          <p:nvPr/>
        </p:nvGrpSpPr>
        <p:grpSpPr>
          <a:xfrm>
            <a:off x="7276341" y="4695786"/>
            <a:ext cx="309787" cy="309787"/>
            <a:chOff x="0" y="0"/>
            <a:chExt cx="1913890" cy="1913890"/>
          </a:xfrm>
        </p:grpSpPr>
        <p:sp>
          <p:nvSpPr>
            <p:cNvPr id="223" name="Freeform 22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4" name="Freeform 2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5" name="Group 225"/>
          <p:cNvGrpSpPr/>
          <p:nvPr/>
        </p:nvGrpSpPr>
        <p:grpSpPr>
          <a:xfrm>
            <a:off x="7586127" y="4695786"/>
            <a:ext cx="309787" cy="309787"/>
            <a:chOff x="0" y="0"/>
            <a:chExt cx="1913890" cy="1913890"/>
          </a:xfrm>
        </p:grpSpPr>
        <p:sp>
          <p:nvSpPr>
            <p:cNvPr id="226" name="Freeform 2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7" name="Freeform 2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7895915" y="4695786"/>
            <a:ext cx="309787" cy="309787"/>
            <a:chOff x="0" y="0"/>
            <a:chExt cx="1913890" cy="1913890"/>
          </a:xfrm>
        </p:grpSpPr>
        <p:sp>
          <p:nvSpPr>
            <p:cNvPr id="229" name="Freeform 22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0" name="Freeform 2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1" name="Group 231"/>
          <p:cNvGrpSpPr/>
          <p:nvPr/>
        </p:nvGrpSpPr>
        <p:grpSpPr>
          <a:xfrm>
            <a:off x="8205703" y="4695786"/>
            <a:ext cx="309787" cy="309787"/>
            <a:chOff x="0" y="0"/>
            <a:chExt cx="1913890" cy="1913890"/>
          </a:xfrm>
        </p:grpSpPr>
        <p:sp>
          <p:nvSpPr>
            <p:cNvPr id="232" name="Freeform 23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3" name="Freeform 23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34" name="TextBox 234"/>
          <p:cNvSpPr txBox="1"/>
          <p:nvPr/>
        </p:nvSpPr>
        <p:spPr>
          <a:xfrm>
            <a:off x="7393450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5" name="TextBox 235"/>
          <p:cNvSpPr txBox="1"/>
          <p:nvPr/>
        </p:nvSpPr>
        <p:spPr>
          <a:xfrm>
            <a:off x="7703237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36" name="TextBox 236"/>
          <p:cNvSpPr txBox="1"/>
          <p:nvPr/>
        </p:nvSpPr>
        <p:spPr>
          <a:xfrm>
            <a:off x="8013025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37" name="TextBox 237"/>
          <p:cNvSpPr txBox="1"/>
          <p:nvPr/>
        </p:nvSpPr>
        <p:spPr>
          <a:xfrm>
            <a:off x="8322813" y="4755961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38" name="Group 238"/>
          <p:cNvGrpSpPr/>
          <p:nvPr/>
        </p:nvGrpSpPr>
        <p:grpSpPr>
          <a:xfrm>
            <a:off x="4519297" y="4665530"/>
            <a:ext cx="309787" cy="309787"/>
            <a:chOff x="0" y="0"/>
            <a:chExt cx="1913890" cy="1913890"/>
          </a:xfrm>
        </p:grpSpPr>
        <p:sp>
          <p:nvSpPr>
            <p:cNvPr id="239" name="Freeform 23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0" name="Freeform 24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4829085" y="4665530"/>
            <a:ext cx="309787" cy="309787"/>
            <a:chOff x="0" y="0"/>
            <a:chExt cx="1913890" cy="1913890"/>
          </a:xfrm>
        </p:grpSpPr>
        <p:sp>
          <p:nvSpPr>
            <p:cNvPr id="242" name="Freeform 24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3" name="Freeform 2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4" name="Group 244"/>
          <p:cNvGrpSpPr/>
          <p:nvPr/>
        </p:nvGrpSpPr>
        <p:grpSpPr>
          <a:xfrm>
            <a:off x="5138871" y="4665530"/>
            <a:ext cx="309787" cy="309787"/>
            <a:chOff x="0" y="0"/>
            <a:chExt cx="1913890" cy="1913890"/>
          </a:xfrm>
        </p:grpSpPr>
        <p:sp>
          <p:nvSpPr>
            <p:cNvPr id="245" name="Freeform 24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6" name="Freeform 24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5448659" y="4665530"/>
            <a:ext cx="309787" cy="309787"/>
            <a:chOff x="0" y="0"/>
            <a:chExt cx="1913890" cy="1913890"/>
          </a:xfrm>
        </p:grpSpPr>
        <p:sp>
          <p:nvSpPr>
            <p:cNvPr id="248" name="Freeform 24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9" name="Freeform 24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50" name="TextBox 250"/>
          <p:cNvSpPr txBox="1"/>
          <p:nvPr/>
        </p:nvSpPr>
        <p:spPr>
          <a:xfrm>
            <a:off x="4636407" y="4725704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1" name="TextBox 251"/>
          <p:cNvSpPr txBox="1"/>
          <p:nvPr/>
        </p:nvSpPr>
        <p:spPr>
          <a:xfrm>
            <a:off x="4946194" y="4725704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2" name="TextBox 252"/>
          <p:cNvSpPr txBox="1"/>
          <p:nvPr/>
        </p:nvSpPr>
        <p:spPr>
          <a:xfrm>
            <a:off x="5255981" y="4725704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53" name="TextBox 253"/>
          <p:cNvSpPr txBox="1"/>
          <p:nvPr/>
        </p:nvSpPr>
        <p:spPr>
          <a:xfrm>
            <a:off x="5565769" y="4725704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54" name="AutoShape 254"/>
          <p:cNvSpPr/>
          <p:nvPr/>
        </p:nvSpPr>
        <p:spPr>
          <a:xfrm>
            <a:off x="7883213" y="2896162"/>
            <a:ext cx="0" cy="1653574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55" name="Group 255"/>
          <p:cNvGrpSpPr/>
          <p:nvPr/>
        </p:nvGrpSpPr>
        <p:grpSpPr>
          <a:xfrm>
            <a:off x="5992127" y="4685261"/>
            <a:ext cx="309787" cy="309787"/>
            <a:chOff x="0" y="0"/>
            <a:chExt cx="1913890" cy="1913890"/>
          </a:xfrm>
        </p:grpSpPr>
        <p:sp>
          <p:nvSpPr>
            <p:cNvPr id="256" name="Freeform 25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7" name="Freeform 25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6301914" y="4685261"/>
            <a:ext cx="309787" cy="309787"/>
            <a:chOff x="0" y="0"/>
            <a:chExt cx="1913890" cy="1913890"/>
          </a:xfrm>
        </p:grpSpPr>
        <p:sp>
          <p:nvSpPr>
            <p:cNvPr id="259" name="Freeform 25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0" name="Freeform 26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6611703" y="4685261"/>
            <a:ext cx="309787" cy="309787"/>
            <a:chOff x="0" y="0"/>
            <a:chExt cx="1913890" cy="1913890"/>
          </a:xfrm>
        </p:grpSpPr>
        <p:sp>
          <p:nvSpPr>
            <p:cNvPr id="262" name="Freeform 26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3" name="Freeform 26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4" name="Group 264"/>
          <p:cNvGrpSpPr/>
          <p:nvPr/>
        </p:nvGrpSpPr>
        <p:grpSpPr>
          <a:xfrm>
            <a:off x="6921490" y="4685261"/>
            <a:ext cx="309787" cy="309787"/>
            <a:chOff x="0" y="0"/>
            <a:chExt cx="1913890" cy="1913890"/>
          </a:xfrm>
        </p:grpSpPr>
        <p:sp>
          <p:nvSpPr>
            <p:cNvPr id="265" name="Freeform 26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6" name="Freeform 26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67" name="TextBox 267"/>
          <p:cNvSpPr txBox="1"/>
          <p:nvPr/>
        </p:nvSpPr>
        <p:spPr>
          <a:xfrm>
            <a:off x="6109237" y="474543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68" name="TextBox 268"/>
          <p:cNvSpPr txBox="1"/>
          <p:nvPr/>
        </p:nvSpPr>
        <p:spPr>
          <a:xfrm>
            <a:off x="6419024" y="474543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69" name="TextBox 269"/>
          <p:cNvSpPr txBox="1"/>
          <p:nvPr/>
        </p:nvSpPr>
        <p:spPr>
          <a:xfrm>
            <a:off x="6728812" y="474543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70" name="TextBox 270"/>
          <p:cNvSpPr txBox="1"/>
          <p:nvPr/>
        </p:nvSpPr>
        <p:spPr>
          <a:xfrm>
            <a:off x="7038599" y="4745435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71" name="AutoShape 271"/>
          <p:cNvSpPr/>
          <p:nvPr/>
        </p:nvSpPr>
        <p:spPr>
          <a:xfrm>
            <a:off x="6599000" y="2896162"/>
            <a:ext cx="0" cy="1653574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72" name="AutoShape 272"/>
          <p:cNvSpPr/>
          <p:nvPr/>
        </p:nvSpPr>
        <p:spPr>
          <a:xfrm>
            <a:off x="5053870" y="2896162"/>
            <a:ext cx="12701" cy="1670346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273" name="Group 273"/>
          <p:cNvGrpSpPr/>
          <p:nvPr/>
        </p:nvGrpSpPr>
        <p:grpSpPr>
          <a:xfrm>
            <a:off x="3235697" y="4667241"/>
            <a:ext cx="309787" cy="309787"/>
            <a:chOff x="0" y="0"/>
            <a:chExt cx="1913890" cy="1913890"/>
          </a:xfrm>
        </p:grpSpPr>
        <p:sp>
          <p:nvSpPr>
            <p:cNvPr id="274" name="Freeform 27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5" name="Freeform 27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6" name="Group 276"/>
          <p:cNvGrpSpPr/>
          <p:nvPr/>
        </p:nvGrpSpPr>
        <p:grpSpPr>
          <a:xfrm>
            <a:off x="3545485" y="4667241"/>
            <a:ext cx="309787" cy="309787"/>
            <a:chOff x="0" y="0"/>
            <a:chExt cx="1913890" cy="1913890"/>
          </a:xfrm>
        </p:grpSpPr>
        <p:sp>
          <p:nvSpPr>
            <p:cNvPr id="277" name="Freeform 27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8" name="Freeform 27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79" name="Group 279"/>
          <p:cNvGrpSpPr/>
          <p:nvPr/>
        </p:nvGrpSpPr>
        <p:grpSpPr>
          <a:xfrm>
            <a:off x="3855273" y="4667241"/>
            <a:ext cx="309787" cy="309787"/>
            <a:chOff x="0" y="0"/>
            <a:chExt cx="1913890" cy="1913890"/>
          </a:xfrm>
        </p:grpSpPr>
        <p:sp>
          <p:nvSpPr>
            <p:cNvPr id="280" name="Freeform 28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1" name="Freeform 28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2" name="Group 282"/>
          <p:cNvGrpSpPr/>
          <p:nvPr/>
        </p:nvGrpSpPr>
        <p:grpSpPr>
          <a:xfrm>
            <a:off x="4165060" y="4667241"/>
            <a:ext cx="309787" cy="309787"/>
            <a:chOff x="0" y="0"/>
            <a:chExt cx="1913890" cy="1913890"/>
          </a:xfrm>
        </p:grpSpPr>
        <p:sp>
          <p:nvSpPr>
            <p:cNvPr id="283" name="Freeform 28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4" name="Freeform 28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85" name="TextBox 285"/>
          <p:cNvSpPr txBox="1"/>
          <p:nvPr/>
        </p:nvSpPr>
        <p:spPr>
          <a:xfrm>
            <a:off x="3352807" y="472741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6" name="TextBox 286"/>
          <p:cNvSpPr txBox="1"/>
          <p:nvPr/>
        </p:nvSpPr>
        <p:spPr>
          <a:xfrm>
            <a:off x="3662595" y="472741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7" name="TextBox 287"/>
          <p:cNvSpPr txBox="1"/>
          <p:nvPr/>
        </p:nvSpPr>
        <p:spPr>
          <a:xfrm>
            <a:off x="3972381" y="472741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8" name="TextBox 288"/>
          <p:cNvSpPr txBox="1"/>
          <p:nvPr/>
        </p:nvSpPr>
        <p:spPr>
          <a:xfrm>
            <a:off x="4282169" y="4727416"/>
            <a:ext cx="75567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</a:pPr>
            <a:r>
              <a:rPr lang="en-US" sz="1015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89" name="AutoShape 289"/>
          <p:cNvSpPr/>
          <p:nvPr/>
        </p:nvSpPr>
        <p:spPr>
          <a:xfrm>
            <a:off x="5170983" y="5005572"/>
            <a:ext cx="634817" cy="604610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0" name="AutoShape 290"/>
          <p:cNvSpPr/>
          <p:nvPr/>
        </p:nvSpPr>
        <p:spPr>
          <a:xfrm flipH="1">
            <a:off x="6436950" y="5028698"/>
            <a:ext cx="158110" cy="590680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1" name="AutoShape 291"/>
          <p:cNvSpPr/>
          <p:nvPr/>
        </p:nvSpPr>
        <p:spPr>
          <a:xfrm flipH="1">
            <a:off x="6822304" y="5048544"/>
            <a:ext cx="1061342" cy="570837"/>
          </a:xfrm>
          <a:prstGeom prst="line">
            <a:avLst/>
          </a:prstGeom>
          <a:ln w="38100" cap="flat">
            <a:solidFill>
              <a:srgbClr val="000000">
                <a:alpha val="53725"/>
              </a:srgb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2" name="TextBox 292"/>
          <p:cNvSpPr txBox="1"/>
          <p:nvPr/>
        </p:nvSpPr>
        <p:spPr>
          <a:xfrm>
            <a:off x="556692" y="137614"/>
            <a:ext cx="4150831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7"/>
              </a:lnSpc>
              <a:spcBef>
                <a:spcPct val="0"/>
              </a:spcBef>
            </a:pPr>
            <a:r>
              <a:rPr lang="en-US" sz="2749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1.3 Numerical Encoding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3965749" y="1807482"/>
            <a:ext cx="1799023" cy="350377"/>
            <a:chOff x="0" y="0"/>
            <a:chExt cx="710725" cy="138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10725" cy="138421"/>
            </a:xfrm>
            <a:custGeom>
              <a:avLst/>
              <a:gdLst/>
              <a:ahLst/>
              <a:cxnLst/>
              <a:rect l="l" t="t" r="r" b="b"/>
              <a:pathLst>
                <a:path w="710725" h="138421">
                  <a:moveTo>
                    <a:pt x="69210" y="0"/>
                  </a:moveTo>
                  <a:lnTo>
                    <a:pt x="641515" y="0"/>
                  </a:lnTo>
                  <a:cubicBezTo>
                    <a:pt x="679738" y="0"/>
                    <a:pt x="710725" y="30986"/>
                    <a:pt x="710725" y="69210"/>
                  </a:cubicBezTo>
                  <a:lnTo>
                    <a:pt x="710725" y="69210"/>
                  </a:lnTo>
                  <a:cubicBezTo>
                    <a:pt x="710725" y="107434"/>
                    <a:pt x="679738" y="138421"/>
                    <a:pt x="641515" y="138421"/>
                  </a:cubicBezTo>
                  <a:lnTo>
                    <a:pt x="69210" y="138421"/>
                  </a:lnTo>
                  <a:cubicBezTo>
                    <a:pt x="30986" y="138421"/>
                    <a:pt x="0" y="107434"/>
                    <a:pt x="0" y="69210"/>
                  </a:cubicBezTo>
                  <a:lnTo>
                    <a:pt x="0" y="69210"/>
                  </a:lnTo>
                  <a:cubicBezTo>
                    <a:pt x="0" y="30986"/>
                    <a:pt x="30986" y="0"/>
                    <a:pt x="6921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710725" cy="16699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67450" y="1650773"/>
            <a:ext cx="2195658" cy="20563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11" name="AutoShape 11"/>
          <p:cNvSpPr/>
          <p:nvPr/>
        </p:nvSpPr>
        <p:spPr>
          <a:xfrm flipV="1">
            <a:off x="2463619" y="1649111"/>
            <a:ext cx="876643" cy="11943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2" name="Group 12"/>
          <p:cNvGrpSpPr/>
          <p:nvPr/>
        </p:nvGrpSpPr>
        <p:grpSpPr>
          <a:xfrm>
            <a:off x="3281471" y="3346745"/>
            <a:ext cx="2057400" cy="20574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7425" y="1148522"/>
            <a:ext cx="2851602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Storing text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7425" y="1769383"/>
            <a:ext cx="719047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computer storage of text, a </a:t>
            </a: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coding system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is required, assigning distinct binary codes to individual text components.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70217" y="1369331"/>
            <a:ext cx="1507314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Highlighter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853130" y="3346745"/>
            <a:ext cx="2057400" cy="20574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445725" y="4120650"/>
            <a:ext cx="1728895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ASCII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17383" y="4120649"/>
            <a:ext cx="1728895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Unicode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67546" y="2026229"/>
            <a:ext cx="5615755" cy="22223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5883692" y="2037340"/>
            <a:ext cx="886925" cy="8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>
            <a:off x="244053" y="2177984"/>
            <a:ext cx="5892464" cy="2502035"/>
          </a:xfrm>
          <a:custGeom>
            <a:avLst/>
            <a:gdLst/>
            <a:ahLst/>
            <a:cxnLst/>
            <a:rect l="l" t="t" r="r" b="b"/>
            <a:pathLst>
              <a:path w="8838696" h="3753053">
                <a:moveTo>
                  <a:pt x="0" y="0"/>
                </a:moveTo>
                <a:lnTo>
                  <a:pt x="8838696" y="0"/>
                </a:lnTo>
                <a:lnTo>
                  <a:pt x="8838696" y="3753054"/>
                </a:lnTo>
                <a:lnTo>
                  <a:pt x="0" y="375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7667" t="-49442" r="-5811" b="-237227"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0" name="TextBox 10"/>
          <p:cNvSpPr txBox="1"/>
          <p:nvPr/>
        </p:nvSpPr>
        <p:spPr>
          <a:xfrm>
            <a:off x="267425" y="990448"/>
            <a:ext cx="5615963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ASCII (American Standard Code for Information Interchange)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70217" y="1369331"/>
            <a:ext cx="1507314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Highlighter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103860" y="1938714"/>
            <a:ext cx="1799023" cy="987859"/>
            <a:chOff x="0" y="0"/>
            <a:chExt cx="710725" cy="3902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0725" cy="390265"/>
            </a:xfrm>
            <a:custGeom>
              <a:avLst/>
              <a:gdLst/>
              <a:ahLst/>
              <a:cxnLst/>
              <a:rect l="l" t="t" r="r" b="b"/>
              <a:pathLst>
                <a:path w="710725" h="390265">
                  <a:moveTo>
                    <a:pt x="146316" y="0"/>
                  </a:moveTo>
                  <a:lnTo>
                    <a:pt x="564409" y="0"/>
                  </a:lnTo>
                  <a:cubicBezTo>
                    <a:pt x="645217" y="0"/>
                    <a:pt x="710725" y="65508"/>
                    <a:pt x="710725" y="146316"/>
                  </a:cubicBezTo>
                  <a:lnTo>
                    <a:pt x="710725" y="243949"/>
                  </a:lnTo>
                  <a:cubicBezTo>
                    <a:pt x="710725" y="324757"/>
                    <a:pt x="645217" y="390265"/>
                    <a:pt x="564409" y="390265"/>
                  </a:cubicBezTo>
                  <a:lnTo>
                    <a:pt x="146316" y="390265"/>
                  </a:lnTo>
                  <a:cubicBezTo>
                    <a:pt x="65508" y="390265"/>
                    <a:pt x="0" y="324757"/>
                    <a:pt x="0" y="243949"/>
                  </a:cubicBezTo>
                  <a:lnTo>
                    <a:pt x="0" y="146316"/>
                  </a:lnTo>
                  <a:cubicBezTo>
                    <a:pt x="0" y="65508"/>
                    <a:pt x="65508" y="0"/>
                    <a:pt x="14631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710725" cy="4569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Bag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56563" y="1488506"/>
            <a:ext cx="3146414" cy="127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3403337" y="1466282"/>
            <a:ext cx="1398943" cy="11112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256542" y="999000"/>
            <a:ext cx="314679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NUMBERS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179733" y="2467090"/>
            <a:ext cx="1252987" cy="1252987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32719" y="2467090"/>
            <a:ext cx="1252987" cy="1252987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85706" y="2467090"/>
            <a:ext cx="1252987" cy="1252987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898839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53406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906393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59380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420771" y="2467090"/>
            <a:ext cx="1252987" cy="1252987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673758" y="2467090"/>
            <a:ext cx="1252987" cy="1252987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926745" y="2467090"/>
            <a:ext cx="1252987" cy="1252987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894445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47433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400419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914797" y="2467090"/>
            <a:ext cx="1252987" cy="1252987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167785" y="2467090"/>
            <a:ext cx="1252987" cy="1252987"/>
            <a:chOff x="0" y="0"/>
            <a:chExt cx="1913890" cy="1913890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388471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41458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348886" y="4822288"/>
            <a:ext cx="1805366" cy="474581"/>
            <a:chOff x="0" y="0"/>
            <a:chExt cx="713231" cy="18748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13231" cy="187488"/>
            </a:xfrm>
            <a:custGeom>
              <a:avLst/>
              <a:gdLst/>
              <a:ahLst/>
              <a:cxnLst/>
              <a:rect l="l" t="t" r="r" b="b"/>
              <a:pathLst>
                <a:path w="713231" h="187488">
                  <a:moveTo>
                    <a:pt x="93744" y="0"/>
                  </a:moveTo>
                  <a:lnTo>
                    <a:pt x="619487" y="0"/>
                  </a:lnTo>
                  <a:cubicBezTo>
                    <a:pt x="644349" y="0"/>
                    <a:pt x="668194" y="9877"/>
                    <a:pt x="685774" y="27457"/>
                  </a:cubicBezTo>
                  <a:cubicBezTo>
                    <a:pt x="703355" y="45038"/>
                    <a:pt x="713231" y="68882"/>
                    <a:pt x="713231" y="93744"/>
                  </a:cubicBezTo>
                  <a:lnTo>
                    <a:pt x="713231" y="93744"/>
                  </a:lnTo>
                  <a:cubicBezTo>
                    <a:pt x="713231" y="118607"/>
                    <a:pt x="703355" y="142451"/>
                    <a:pt x="685774" y="160031"/>
                  </a:cubicBezTo>
                  <a:cubicBezTo>
                    <a:pt x="668194" y="177612"/>
                    <a:pt x="644349" y="187488"/>
                    <a:pt x="619487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713231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430854" y="4180936"/>
            <a:ext cx="9330293" cy="99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2"/>
              </a:lnSpc>
            </a:pPr>
            <a:r>
              <a:rPr lang="en-US" sz="20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Like in Denary, the value that a digit represents is defined by the </a:t>
            </a:r>
          </a:p>
          <a:p>
            <a:pPr algn="ctr">
              <a:lnSpc>
                <a:spcPts val="4072"/>
              </a:lnSpc>
            </a:pPr>
            <a:r>
              <a:rPr lang="en-US" sz="2037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place values</a:t>
            </a:r>
            <a:r>
              <a:rPr lang="en-US" sz="20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of the digits in the number.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847014" y="1932292"/>
            <a:ext cx="151031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159377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107553" y="1932292"/>
            <a:ext cx="151031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451167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399340" y="1932292"/>
            <a:ext cx="151031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711705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659879" y="1932292"/>
            <a:ext cx="151031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933073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881247" y="1932292"/>
            <a:ext cx="151031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193612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41785" y="1932292"/>
            <a:ext cx="151031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85401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745940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694113" y="1932292"/>
            <a:ext cx="151031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389505" y="1932292"/>
            <a:ext cx="151031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5"/>
              </a:lnSpc>
            </a:pPr>
            <a:r>
              <a:rPr lang="en-US" sz="1589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</a:p>
        </p:txBody>
      </p:sp>
      <p:grpSp>
        <p:nvGrpSpPr>
          <p:cNvPr id="61" name="Group 2">
            <a:extLst>
              <a:ext uri="{FF2B5EF4-FFF2-40B4-BE49-F238E27FC236}">
                <a16:creationId xmlns:a16="http://schemas.microsoft.com/office/drawing/2014/main" id="{C642509A-AD2B-C1CF-4540-02DA9596EEA6}"/>
              </a:ext>
            </a:extLst>
          </p:cNvPr>
          <p:cNvGrpSpPr/>
          <p:nvPr/>
        </p:nvGrpSpPr>
        <p:grpSpPr>
          <a:xfrm>
            <a:off x="1" y="-24533"/>
            <a:ext cx="4935279" cy="710333"/>
            <a:chOff x="0" y="0"/>
            <a:chExt cx="3442595" cy="396471"/>
          </a:xfrm>
        </p:grpSpPr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57B9B1F3-626C-3A38-6F54-2FEB07DCA2B4}"/>
                </a:ext>
              </a:extLst>
            </p:cNvPr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3" name="TextBox 4">
            <a:extLst>
              <a:ext uri="{FF2B5EF4-FFF2-40B4-BE49-F238E27FC236}">
                <a16:creationId xmlns:a16="http://schemas.microsoft.com/office/drawing/2014/main" id="{B9AA1A22-A23B-121C-AB94-B7C75CFC1946}"/>
              </a:ext>
            </a:extLst>
          </p:cNvPr>
          <p:cNvSpPr txBox="1"/>
          <p:nvPr/>
        </p:nvSpPr>
        <p:spPr>
          <a:xfrm>
            <a:off x="164004" y="60412"/>
            <a:ext cx="440630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64" name="Freeform 7">
            <a:extLst>
              <a:ext uri="{FF2B5EF4-FFF2-40B4-BE49-F238E27FC236}">
                <a16:creationId xmlns:a16="http://schemas.microsoft.com/office/drawing/2014/main" id="{A1C29B44-6314-507A-FD44-5761DFAAB075}"/>
              </a:ext>
            </a:extLst>
          </p:cNvPr>
          <p:cNvSpPr/>
          <p:nvPr/>
        </p:nvSpPr>
        <p:spPr>
          <a:xfrm>
            <a:off x="4570309" y="-67315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67546" y="2026229"/>
            <a:ext cx="5615755" cy="22223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5883692" y="2037340"/>
            <a:ext cx="886925" cy="8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>
            <a:off x="244053" y="2177984"/>
            <a:ext cx="5892464" cy="2502035"/>
          </a:xfrm>
          <a:custGeom>
            <a:avLst/>
            <a:gdLst/>
            <a:ahLst/>
            <a:cxnLst/>
            <a:rect l="l" t="t" r="r" b="b"/>
            <a:pathLst>
              <a:path w="8838696" h="3753053">
                <a:moveTo>
                  <a:pt x="0" y="0"/>
                </a:moveTo>
                <a:lnTo>
                  <a:pt x="8838696" y="0"/>
                </a:lnTo>
                <a:lnTo>
                  <a:pt x="8838696" y="3753054"/>
                </a:lnTo>
                <a:lnTo>
                  <a:pt x="0" y="37530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7667" t="-49442" r="-5811" b="-237227"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0" name="TextBox 10"/>
          <p:cNvSpPr txBox="1"/>
          <p:nvPr/>
        </p:nvSpPr>
        <p:spPr>
          <a:xfrm>
            <a:off x="267425" y="990448"/>
            <a:ext cx="5615963" cy="9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ASCII (American Standard Code for Information Interchange)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70217" y="1369331"/>
            <a:ext cx="1507314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Highlighter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103860" y="1938714"/>
            <a:ext cx="1799023" cy="987859"/>
            <a:chOff x="0" y="0"/>
            <a:chExt cx="710725" cy="3902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10725" cy="390265"/>
            </a:xfrm>
            <a:custGeom>
              <a:avLst/>
              <a:gdLst/>
              <a:ahLst/>
              <a:cxnLst/>
              <a:rect l="l" t="t" r="r" b="b"/>
              <a:pathLst>
                <a:path w="710725" h="390265">
                  <a:moveTo>
                    <a:pt x="146316" y="0"/>
                  </a:moveTo>
                  <a:lnTo>
                    <a:pt x="564409" y="0"/>
                  </a:lnTo>
                  <a:cubicBezTo>
                    <a:pt x="645217" y="0"/>
                    <a:pt x="710725" y="65508"/>
                    <a:pt x="710725" y="146316"/>
                  </a:cubicBezTo>
                  <a:lnTo>
                    <a:pt x="710725" y="243949"/>
                  </a:lnTo>
                  <a:cubicBezTo>
                    <a:pt x="710725" y="324757"/>
                    <a:pt x="645217" y="390265"/>
                    <a:pt x="564409" y="390265"/>
                  </a:cubicBezTo>
                  <a:lnTo>
                    <a:pt x="146316" y="390265"/>
                  </a:lnTo>
                  <a:cubicBezTo>
                    <a:pt x="65508" y="390265"/>
                    <a:pt x="0" y="324757"/>
                    <a:pt x="0" y="243949"/>
                  </a:cubicBezTo>
                  <a:lnTo>
                    <a:pt x="0" y="146316"/>
                  </a:lnTo>
                  <a:cubicBezTo>
                    <a:pt x="0" y="65508"/>
                    <a:pt x="65508" y="0"/>
                    <a:pt x="146316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710725" cy="45694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Bag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 flipH="1">
            <a:off x="7486947" y="2637291"/>
            <a:ext cx="1350430" cy="1244118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16" name="Group 16"/>
          <p:cNvGrpSpPr/>
          <p:nvPr/>
        </p:nvGrpSpPr>
        <p:grpSpPr>
          <a:xfrm>
            <a:off x="7370341" y="4680018"/>
            <a:ext cx="308456" cy="308456"/>
            <a:chOff x="0" y="0"/>
            <a:chExt cx="1913890" cy="1913890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678797" y="4680018"/>
            <a:ext cx="308456" cy="308456"/>
            <a:chOff x="0" y="0"/>
            <a:chExt cx="1913890" cy="1913890"/>
          </a:xfrm>
        </p:grpSpPr>
        <p:sp>
          <p:nvSpPr>
            <p:cNvPr id="20" name="Freeform 2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87253" y="4680018"/>
            <a:ext cx="308456" cy="308456"/>
            <a:chOff x="0" y="0"/>
            <a:chExt cx="1913890" cy="1913890"/>
          </a:xfrm>
        </p:grpSpPr>
        <p:sp>
          <p:nvSpPr>
            <p:cNvPr id="23" name="Freeform 2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295709" y="4680018"/>
            <a:ext cx="308456" cy="308456"/>
            <a:chOff x="0" y="0"/>
            <a:chExt cx="1913890" cy="1913890"/>
          </a:xfrm>
        </p:grpSpPr>
        <p:sp>
          <p:nvSpPr>
            <p:cNvPr id="26" name="Freeform 2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136517" y="4680018"/>
            <a:ext cx="308456" cy="308456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444973" y="4680018"/>
            <a:ext cx="308456" cy="308456"/>
            <a:chOff x="0" y="0"/>
            <a:chExt cx="1913890" cy="1913890"/>
          </a:xfrm>
        </p:grpSpPr>
        <p:sp>
          <p:nvSpPr>
            <p:cNvPr id="32" name="Freeform 3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753429" y="4680018"/>
            <a:ext cx="308456" cy="308456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7061885" y="4680018"/>
            <a:ext cx="308456" cy="308456"/>
            <a:chOff x="0" y="0"/>
            <a:chExt cx="1913890" cy="1913890"/>
          </a:xfrm>
        </p:grpSpPr>
        <p:sp>
          <p:nvSpPr>
            <p:cNvPr id="38" name="Freeform 3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7486949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95405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103860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412316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6253125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561581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870037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178493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9029226" y="5863745"/>
            <a:ext cx="308456" cy="308456"/>
            <a:chOff x="0" y="0"/>
            <a:chExt cx="1913890" cy="1913890"/>
          </a:xfrm>
        </p:grpSpPr>
        <p:sp>
          <p:nvSpPr>
            <p:cNvPr id="49" name="Freeform 4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9337682" y="5863745"/>
            <a:ext cx="308456" cy="308456"/>
            <a:chOff x="0" y="0"/>
            <a:chExt cx="1913890" cy="1913890"/>
          </a:xfrm>
        </p:grpSpPr>
        <p:sp>
          <p:nvSpPr>
            <p:cNvPr id="52" name="Freeform 5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9646138" y="5863745"/>
            <a:ext cx="308456" cy="308456"/>
            <a:chOff x="0" y="0"/>
            <a:chExt cx="1913890" cy="1913890"/>
          </a:xfrm>
        </p:grpSpPr>
        <p:sp>
          <p:nvSpPr>
            <p:cNvPr id="55" name="Freeform 5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9954594" y="5863745"/>
            <a:ext cx="308456" cy="308456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7795404" y="5863745"/>
            <a:ext cx="308456" cy="308456"/>
            <a:chOff x="0" y="0"/>
            <a:chExt cx="1913890" cy="1913890"/>
          </a:xfrm>
        </p:grpSpPr>
        <p:sp>
          <p:nvSpPr>
            <p:cNvPr id="61" name="Freeform 6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8103858" y="5863745"/>
            <a:ext cx="308456" cy="308456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8412314" y="5863745"/>
            <a:ext cx="308456" cy="308456"/>
            <a:chOff x="0" y="0"/>
            <a:chExt cx="1913890" cy="1913890"/>
          </a:xfrm>
        </p:grpSpPr>
        <p:sp>
          <p:nvSpPr>
            <p:cNvPr id="67" name="Freeform 6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8720770" y="5863745"/>
            <a:ext cx="308456" cy="308456"/>
            <a:chOff x="0" y="0"/>
            <a:chExt cx="1913890" cy="1913890"/>
          </a:xfrm>
        </p:grpSpPr>
        <p:sp>
          <p:nvSpPr>
            <p:cNvPr id="70" name="Freeform 7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9145834" y="5923580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9454290" y="5923580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9762746" y="5923580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071202" y="5923580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912012" y="5923580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220466" y="5923580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528922" y="5923580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837378" y="5923580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80" name="Group 80"/>
          <p:cNvGrpSpPr/>
          <p:nvPr/>
        </p:nvGrpSpPr>
        <p:grpSpPr>
          <a:xfrm>
            <a:off x="10879386" y="4680018"/>
            <a:ext cx="308456" cy="308456"/>
            <a:chOff x="0" y="0"/>
            <a:chExt cx="1913890" cy="1913890"/>
          </a:xfrm>
        </p:grpSpPr>
        <p:sp>
          <p:nvSpPr>
            <p:cNvPr id="81" name="Freeform 8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1187842" y="4680018"/>
            <a:ext cx="308456" cy="308456"/>
            <a:chOff x="0" y="0"/>
            <a:chExt cx="1913890" cy="1913890"/>
          </a:xfrm>
        </p:grpSpPr>
        <p:sp>
          <p:nvSpPr>
            <p:cNvPr id="84" name="Freeform 8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1496298" y="4680018"/>
            <a:ext cx="308456" cy="308456"/>
            <a:chOff x="0" y="0"/>
            <a:chExt cx="1913890" cy="1913890"/>
          </a:xfrm>
        </p:grpSpPr>
        <p:sp>
          <p:nvSpPr>
            <p:cNvPr id="87" name="Freeform 8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1804754" y="4680018"/>
            <a:ext cx="308456" cy="308456"/>
            <a:chOff x="0" y="0"/>
            <a:chExt cx="1913890" cy="1913890"/>
          </a:xfrm>
        </p:grpSpPr>
        <p:sp>
          <p:nvSpPr>
            <p:cNvPr id="90" name="Freeform 9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9645564" y="4680018"/>
            <a:ext cx="308456" cy="308456"/>
            <a:chOff x="0" y="0"/>
            <a:chExt cx="1913890" cy="1913890"/>
          </a:xfrm>
        </p:grpSpPr>
        <p:sp>
          <p:nvSpPr>
            <p:cNvPr id="93" name="Freeform 93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9954020" y="4680018"/>
            <a:ext cx="308456" cy="308456"/>
            <a:chOff x="0" y="0"/>
            <a:chExt cx="1913890" cy="1913890"/>
          </a:xfrm>
        </p:grpSpPr>
        <p:sp>
          <p:nvSpPr>
            <p:cNvPr id="96" name="Freeform 96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10262476" y="4680018"/>
            <a:ext cx="308456" cy="308456"/>
            <a:chOff x="0" y="0"/>
            <a:chExt cx="1913890" cy="1913890"/>
          </a:xfrm>
        </p:grpSpPr>
        <p:sp>
          <p:nvSpPr>
            <p:cNvPr id="99" name="Freeform 9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10570930" y="4680018"/>
            <a:ext cx="308456" cy="308456"/>
            <a:chOff x="0" y="0"/>
            <a:chExt cx="1913890" cy="1913890"/>
          </a:xfrm>
        </p:grpSpPr>
        <p:sp>
          <p:nvSpPr>
            <p:cNvPr id="102" name="Freeform 10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10995994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1304450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1612906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1921362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762172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0070628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0379084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0687538" y="4739854"/>
            <a:ext cx="75242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sz="1011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112" name="AutoShape 112"/>
          <p:cNvSpPr/>
          <p:nvPr/>
        </p:nvSpPr>
        <p:spPr>
          <a:xfrm>
            <a:off x="9029226" y="2627951"/>
            <a:ext cx="0" cy="2852303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113" name="AutoShape 113"/>
          <p:cNvSpPr/>
          <p:nvPr/>
        </p:nvSpPr>
        <p:spPr>
          <a:xfrm>
            <a:off x="9329078" y="2637289"/>
            <a:ext cx="1241854" cy="1253458"/>
          </a:xfrm>
          <a:prstGeom prst="line">
            <a:avLst/>
          </a:prstGeom>
          <a:ln w="38100" cap="flat">
            <a:solidFill>
              <a:srgbClr val="FFDE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114" name="TextBox 114"/>
          <p:cNvSpPr txBox="1"/>
          <p:nvPr/>
        </p:nvSpPr>
        <p:spPr>
          <a:xfrm>
            <a:off x="7216114" y="4047543"/>
            <a:ext cx="39272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8837378" y="5385379"/>
            <a:ext cx="39272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10687538" y="4047543"/>
            <a:ext cx="39272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77829" y="1476930"/>
            <a:ext cx="2604259" cy="10282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2882108" y="1476514"/>
            <a:ext cx="886925" cy="8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>
            <a:off x="821603" y="2015974"/>
            <a:ext cx="2060573" cy="1206973"/>
          </a:xfrm>
          <a:custGeom>
            <a:avLst/>
            <a:gdLst/>
            <a:ahLst/>
            <a:cxnLst/>
            <a:rect l="l" t="t" r="r" b="b"/>
            <a:pathLst>
              <a:path w="3090858" h="1810458">
                <a:moveTo>
                  <a:pt x="0" y="0"/>
                </a:moveTo>
                <a:lnTo>
                  <a:pt x="3090857" y="0"/>
                </a:lnTo>
                <a:lnTo>
                  <a:pt x="3090857" y="1810458"/>
                </a:lnTo>
                <a:lnTo>
                  <a:pt x="0" y="181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5830" t="-118952" r="-355599" b="-413177"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0" name="TextBox 10"/>
          <p:cNvSpPr txBox="1"/>
          <p:nvPr/>
        </p:nvSpPr>
        <p:spPr>
          <a:xfrm>
            <a:off x="277989" y="865243"/>
            <a:ext cx="561596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Facts on ASCII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70217" y="1369331"/>
            <a:ext cx="1507314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7741" y="1619422"/>
            <a:ext cx="979979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Limited number of the codes represent non-printing or control characters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741" y="3238500"/>
            <a:ext cx="9799791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majority of codes represent English text elements like uppercase and lowercase letters, punctuation, digits, and arithmetic symbols.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77829" y="1476930"/>
            <a:ext cx="2604259" cy="10282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2882108" y="1476514"/>
            <a:ext cx="886925" cy="8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>
            <a:off x="821603" y="2015974"/>
            <a:ext cx="2060573" cy="1206973"/>
          </a:xfrm>
          <a:custGeom>
            <a:avLst/>
            <a:gdLst/>
            <a:ahLst/>
            <a:cxnLst/>
            <a:rect l="l" t="t" r="r" b="b"/>
            <a:pathLst>
              <a:path w="3090858" h="1810458">
                <a:moveTo>
                  <a:pt x="0" y="0"/>
                </a:moveTo>
                <a:lnTo>
                  <a:pt x="3090857" y="0"/>
                </a:lnTo>
                <a:lnTo>
                  <a:pt x="3090857" y="1810458"/>
                </a:lnTo>
                <a:lnTo>
                  <a:pt x="0" y="181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5830" t="-118952" r="-355599" b="-413177"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0" name="TextBox 10"/>
          <p:cNvSpPr txBox="1"/>
          <p:nvPr/>
        </p:nvSpPr>
        <p:spPr>
          <a:xfrm>
            <a:off x="277989" y="865243"/>
            <a:ext cx="561596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Facts on ASCII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70217" y="1369331"/>
            <a:ext cx="1507314" cy="41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Highlighter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7741" y="1619422"/>
            <a:ext cx="979979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Limited number of the codes represent non-printing or control characters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741" y="3238502"/>
            <a:ext cx="9799791" cy="141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majority of codes represent English text elements like uppercase and lowercase letters, punctuation, digits, and arithmetic symbols.</a:t>
            </a:r>
          </a:p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Codes for numbers and letters follow a sequential pattern.</a:t>
            </a:r>
          </a:p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Uppercase and lowercase letter codes only vary in the value of bit 6.</a:t>
            </a:r>
          </a:p>
        </p:txBody>
      </p:sp>
      <p:sp>
        <p:nvSpPr>
          <p:cNvPr id="14" name="Freeform 14"/>
          <p:cNvSpPr/>
          <p:nvPr/>
        </p:nvSpPr>
        <p:spPr>
          <a:xfrm>
            <a:off x="815155" y="4756152"/>
            <a:ext cx="5717671" cy="1076782"/>
          </a:xfrm>
          <a:custGeom>
            <a:avLst/>
            <a:gdLst/>
            <a:ahLst/>
            <a:cxnLst/>
            <a:rect l="l" t="t" r="r" b="b"/>
            <a:pathLst>
              <a:path w="8576506" h="1615173">
                <a:moveTo>
                  <a:pt x="0" y="0"/>
                </a:moveTo>
                <a:lnTo>
                  <a:pt x="8576506" y="0"/>
                </a:lnTo>
                <a:lnTo>
                  <a:pt x="8576506" y="1615173"/>
                </a:lnTo>
                <a:lnTo>
                  <a:pt x="0" y="16151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14015" t="-247249" r="-5989" b="-551226"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5" name="TextBox 15"/>
          <p:cNvSpPr txBox="1"/>
          <p:nvPr/>
        </p:nvSpPr>
        <p:spPr>
          <a:xfrm>
            <a:off x="342304" y="5940883"/>
            <a:ext cx="9799791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Extended ASCII uses all eight bits in a byte, allowing new characters to be added to the list.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278140" y="1365834"/>
            <a:ext cx="1524653" cy="10282"/>
          </a:xfrm>
          <a:prstGeom prst="line">
            <a:avLst/>
          </a:prstGeom>
          <a:ln w="66675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AutoShape 8"/>
          <p:cNvSpPr/>
          <p:nvPr/>
        </p:nvSpPr>
        <p:spPr>
          <a:xfrm flipV="1">
            <a:off x="1802962" y="1365834"/>
            <a:ext cx="886925" cy="829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9" name="TextBox 9"/>
          <p:cNvSpPr txBox="1"/>
          <p:nvPr/>
        </p:nvSpPr>
        <p:spPr>
          <a:xfrm>
            <a:off x="277989" y="865243"/>
            <a:ext cx="5615963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Unicode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7991" y="1614241"/>
            <a:ext cx="9799791" cy="356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Unicode aims to represent any possible text in code form. Eg. UTF-8. 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inclusion of 8 in the name indicates that this version of the standard includes codes defined by one byte in addition to codes using two, three, and four bytes. </a:t>
            </a:r>
          </a:p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Each character code in Unicode is referred to as a code point. (Eg. U+0000). </a:t>
            </a:r>
          </a:p>
          <a:p>
            <a:pPr marL="431800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Structures of Unicode: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byte code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byte code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byte code</a:t>
            </a:r>
          </a:p>
          <a:p>
            <a:pPr marL="863601" lvl="2" indent="-287867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byte code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7368792" y="615397"/>
            <a:ext cx="4252005" cy="6987"/>
          </a:xfrm>
          <a:prstGeom prst="line">
            <a:avLst/>
          </a:prstGeom>
          <a:ln w="95250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217999" y="806157"/>
            <a:ext cx="2213383" cy="527944"/>
            <a:chOff x="0" y="0"/>
            <a:chExt cx="874423" cy="2085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4423" cy="208571"/>
            </a:xfrm>
            <a:custGeom>
              <a:avLst/>
              <a:gdLst/>
              <a:ahLst/>
              <a:cxnLst/>
              <a:rect l="l" t="t" r="r" b="b"/>
              <a:pathLst>
                <a:path w="874423" h="208571">
                  <a:moveTo>
                    <a:pt x="104285" y="0"/>
                  </a:moveTo>
                  <a:lnTo>
                    <a:pt x="770137" y="0"/>
                  </a:lnTo>
                  <a:cubicBezTo>
                    <a:pt x="827733" y="0"/>
                    <a:pt x="874423" y="46690"/>
                    <a:pt x="874423" y="104285"/>
                  </a:cubicBezTo>
                  <a:lnTo>
                    <a:pt x="874423" y="104285"/>
                  </a:lnTo>
                  <a:cubicBezTo>
                    <a:pt x="874423" y="131943"/>
                    <a:pt x="863436" y="158469"/>
                    <a:pt x="843878" y="178026"/>
                  </a:cubicBezTo>
                  <a:cubicBezTo>
                    <a:pt x="824321" y="197583"/>
                    <a:pt x="797796" y="208571"/>
                    <a:pt x="770137" y="208571"/>
                  </a:cubicBezTo>
                  <a:lnTo>
                    <a:pt x="104285" y="208571"/>
                  </a:lnTo>
                  <a:cubicBezTo>
                    <a:pt x="46690" y="208571"/>
                    <a:pt x="0" y="161880"/>
                    <a:pt x="0" y="104285"/>
                  </a:cubicBezTo>
                  <a:lnTo>
                    <a:pt x="0" y="104285"/>
                  </a:lnTo>
                  <a:cubicBezTo>
                    <a:pt x="0" y="46690"/>
                    <a:pt x="46690" y="0"/>
                    <a:pt x="1042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74423" cy="27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 byte code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2314" y="1424200"/>
            <a:ext cx="2807981" cy="606453"/>
            <a:chOff x="0" y="0"/>
            <a:chExt cx="1109326" cy="2395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???????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368589" y="-69932"/>
            <a:ext cx="4432213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  <a:spcBef>
                <a:spcPct val="0"/>
              </a:spcBef>
            </a:pPr>
            <a:r>
              <a:rPr lang="en-US" sz="3624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Unicode Structure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7999" y="2233852"/>
            <a:ext cx="2213383" cy="527944"/>
            <a:chOff x="0" y="0"/>
            <a:chExt cx="874423" cy="2085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4423" cy="208571"/>
            </a:xfrm>
            <a:custGeom>
              <a:avLst/>
              <a:gdLst/>
              <a:ahLst/>
              <a:cxnLst/>
              <a:rect l="l" t="t" r="r" b="b"/>
              <a:pathLst>
                <a:path w="874423" h="208571">
                  <a:moveTo>
                    <a:pt x="104285" y="0"/>
                  </a:moveTo>
                  <a:lnTo>
                    <a:pt x="770137" y="0"/>
                  </a:lnTo>
                  <a:cubicBezTo>
                    <a:pt x="827733" y="0"/>
                    <a:pt x="874423" y="46690"/>
                    <a:pt x="874423" y="104285"/>
                  </a:cubicBezTo>
                  <a:lnTo>
                    <a:pt x="874423" y="104285"/>
                  </a:lnTo>
                  <a:cubicBezTo>
                    <a:pt x="874423" y="131943"/>
                    <a:pt x="863436" y="158469"/>
                    <a:pt x="843878" y="178026"/>
                  </a:cubicBezTo>
                  <a:cubicBezTo>
                    <a:pt x="824321" y="197583"/>
                    <a:pt x="797796" y="208571"/>
                    <a:pt x="770137" y="208571"/>
                  </a:cubicBezTo>
                  <a:lnTo>
                    <a:pt x="104285" y="208571"/>
                  </a:lnTo>
                  <a:cubicBezTo>
                    <a:pt x="46690" y="208571"/>
                    <a:pt x="0" y="161880"/>
                    <a:pt x="0" y="104285"/>
                  </a:cubicBezTo>
                  <a:lnTo>
                    <a:pt x="0" y="104285"/>
                  </a:lnTo>
                  <a:cubicBezTo>
                    <a:pt x="0" y="46690"/>
                    <a:pt x="46690" y="0"/>
                    <a:pt x="1042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74423" cy="27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 byte code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82314" y="2914197"/>
            <a:ext cx="2807981" cy="606453"/>
            <a:chOff x="0" y="0"/>
            <a:chExt cx="1109326" cy="23958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134036" y="2914197"/>
            <a:ext cx="2807981" cy="606453"/>
            <a:chOff x="0" y="0"/>
            <a:chExt cx="1109326" cy="2395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82313" y="3673047"/>
            <a:ext cx="2213383" cy="527944"/>
            <a:chOff x="0" y="0"/>
            <a:chExt cx="874423" cy="20857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74423" cy="208571"/>
            </a:xfrm>
            <a:custGeom>
              <a:avLst/>
              <a:gdLst/>
              <a:ahLst/>
              <a:cxnLst/>
              <a:rect l="l" t="t" r="r" b="b"/>
              <a:pathLst>
                <a:path w="874423" h="208571">
                  <a:moveTo>
                    <a:pt x="104285" y="0"/>
                  </a:moveTo>
                  <a:lnTo>
                    <a:pt x="770137" y="0"/>
                  </a:lnTo>
                  <a:cubicBezTo>
                    <a:pt x="827733" y="0"/>
                    <a:pt x="874423" y="46690"/>
                    <a:pt x="874423" y="104285"/>
                  </a:cubicBezTo>
                  <a:lnTo>
                    <a:pt x="874423" y="104285"/>
                  </a:lnTo>
                  <a:cubicBezTo>
                    <a:pt x="874423" y="131943"/>
                    <a:pt x="863436" y="158469"/>
                    <a:pt x="843878" y="178026"/>
                  </a:cubicBezTo>
                  <a:cubicBezTo>
                    <a:pt x="824321" y="197583"/>
                    <a:pt x="797796" y="208571"/>
                    <a:pt x="770137" y="208571"/>
                  </a:cubicBezTo>
                  <a:lnTo>
                    <a:pt x="104285" y="208571"/>
                  </a:lnTo>
                  <a:cubicBezTo>
                    <a:pt x="46690" y="208571"/>
                    <a:pt x="0" y="161880"/>
                    <a:pt x="0" y="104285"/>
                  </a:cubicBezTo>
                  <a:lnTo>
                    <a:pt x="0" y="104285"/>
                  </a:lnTo>
                  <a:cubicBezTo>
                    <a:pt x="0" y="46690"/>
                    <a:pt x="46690" y="0"/>
                    <a:pt x="1042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74423" cy="27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 byte code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60442" y="4289894"/>
            <a:ext cx="2807981" cy="606453"/>
            <a:chOff x="0" y="0"/>
            <a:chExt cx="1109326" cy="23958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1110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112165" y="4289894"/>
            <a:ext cx="2807981" cy="606453"/>
            <a:chOff x="0" y="0"/>
            <a:chExt cx="1109326" cy="2395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964597" y="4289894"/>
            <a:ext cx="2807981" cy="606453"/>
            <a:chOff x="0" y="0"/>
            <a:chExt cx="1109326" cy="23958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60443" y="4985245"/>
            <a:ext cx="2213383" cy="527944"/>
            <a:chOff x="0" y="0"/>
            <a:chExt cx="874423" cy="20857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74423" cy="208571"/>
            </a:xfrm>
            <a:custGeom>
              <a:avLst/>
              <a:gdLst/>
              <a:ahLst/>
              <a:cxnLst/>
              <a:rect l="l" t="t" r="r" b="b"/>
              <a:pathLst>
                <a:path w="874423" h="208571">
                  <a:moveTo>
                    <a:pt x="104285" y="0"/>
                  </a:moveTo>
                  <a:lnTo>
                    <a:pt x="770137" y="0"/>
                  </a:lnTo>
                  <a:cubicBezTo>
                    <a:pt x="827733" y="0"/>
                    <a:pt x="874423" y="46690"/>
                    <a:pt x="874423" y="104285"/>
                  </a:cubicBezTo>
                  <a:lnTo>
                    <a:pt x="874423" y="104285"/>
                  </a:lnTo>
                  <a:cubicBezTo>
                    <a:pt x="874423" y="131943"/>
                    <a:pt x="863436" y="158469"/>
                    <a:pt x="843878" y="178026"/>
                  </a:cubicBezTo>
                  <a:cubicBezTo>
                    <a:pt x="824321" y="197583"/>
                    <a:pt x="797796" y="208571"/>
                    <a:pt x="770137" y="208571"/>
                  </a:cubicBezTo>
                  <a:lnTo>
                    <a:pt x="104285" y="208571"/>
                  </a:lnTo>
                  <a:cubicBezTo>
                    <a:pt x="46690" y="208571"/>
                    <a:pt x="0" y="161880"/>
                    <a:pt x="0" y="104285"/>
                  </a:cubicBezTo>
                  <a:lnTo>
                    <a:pt x="0" y="104285"/>
                  </a:lnTo>
                  <a:cubicBezTo>
                    <a:pt x="0" y="46690"/>
                    <a:pt x="46690" y="0"/>
                    <a:pt x="1042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66675"/>
              <a:ext cx="874423" cy="27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4 byte code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60442" y="5602090"/>
            <a:ext cx="2807981" cy="606453"/>
            <a:chOff x="0" y="0"/>
            <a:chExt cx="1109326" cy="23958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11110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112165" y="5602090"/>
            <a:ext cx="2807981" cy="606453"/>
            <a:chOff x="0" y="0"/>
            <a:chExt cx="1109326" cy="23958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964597" y="5602090"/>
            <a:ext cx="2807981" cy="606453"/>
            <a:chOff x="0" y="0"/>
            <a:chExt cx="1109326" cy="23958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817029" y="5602090"/>
            <a:ext cx="2807981" cy="606453"/>
            <a:chOff x="0" y="0"/>
            <a:chExt cx="1109326" cy="23958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7298440" y="647702"/>
            <a:ext cx="4572509" cy="90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354" lvl="1" indent="-186677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number of codes available is determined by the number of bits that are not pre-defined by the format.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297536" y="1532530"/>
            <a:ext cx="904269" cy="31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 x (?)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298650" y="3047120"/>
            <a:ext cx="904269" cy="31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 x (?)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8878720" y="4422816"/>
            <a:ext cx="904269" cy="31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 x (?)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8432642" y="6423298"/>
            <a:ext cx="904269" cy="31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184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21 x (?)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01805" y="1532530"/>
            <a:ext cx="2370547" cy="31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6"/>
              </a:lnSpc>
            </a:pPr>
            <a:r>
              <a:rPr lang="en-US" sz="184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 2  combinations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247367" y="3047120"/>
            <a:ext cx="2370547" cy="31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6"/>
              </a:lnSpc>
            </a:pPr>
            <a:r>
              <a:rPr lang="en-US" sz="184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 2  combinations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782989" y="4422816"/>
            <a:ext cx="2370547" cy="31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6"/>
              </a:lnSpc>
            </a:pPr>
            <a:r>
              <a:rPr lang="en-US" sz="184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 2  combinations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9330855" y="6423298"/>
            <a:ext cx="2370547" cy="310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6"/>
              </a:lnSpc>
            </a:pPr>
            <a:r>
              <a:rPr lang="en-US" sz="1840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= 2  combinations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516155" y="1435515"/>
            <a:ext cx="220105" cy="21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3"/>
              </a:lnSpc>
            </a:pPr>
            <a:r>
              <a:rPr lang="en-US" sz="1288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558518" y="2950104"/>
            <a:ext cx="220105" cy="21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3"/>
              </a:lnSpc>
            </a:pPr>
            <a:r>
              <a:rPr lang="en-US" sz="1288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11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0110966" y="4325802"/>
            <a:ext cx="220105" cy="21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3"/>
              </a:lnSpc>
            </a:pPr>
            <a:r>
              <a:rPr lang="en-US" sz="1288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617915" y="6326282"/>
            <a:ext cx="220105" cy="21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3"/>
              </a:lnSpc>
            </a:pPr>
            <a:r>
              <a:rPr lang="en-US" sz="1288" b="1">
                <a:solidFill>
                  <a:srgbClr val="FF14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21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7368792" y="615397"/>
            <a:ext cx="4252005" cy="6987"/>
          </a:xfrm>
          <a:prstGeom prst="line">
            <a:avLst/>
          </a:prstGeom>
          <a:ln w="95250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7368589" y="-69932"/>
            <a:ext cx="4432213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  <a:spcBef>
                <a:spcPct val="0"/>
              </a:spcBef>
            </a:pPr>
            <a:r>
              <a:rPr lang="en-US" sz="3624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Unicode Structure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8440" y="647702"/>
            <a:ext cx="4572509" cy="59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354" lvl="1" indent="-186677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example to show why this is a clever structure!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9716" y="2320686"/>
            <a:ext cx="5743674" cy="619890"/>
            <a:chOff x="0" y="0"/>
            <a:chExt cx="469491" cy="506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9491" cy="50670"/>
            </a:xfrm>
            <a:custGeom>
              <a:avLst/>
              <a:gdLst/>
              <a:ahLst/>
              <a:cxnLst/>
              <a:rect l="l" t="t" r="r" b="b"/>
              <a:pathLst>
                <a:path w="469491" h="50670">
                  <a:moveTo>
                    <a:pt x="25335" y="0"/>
                  </a:moveTo>
                  <a:lnTo>
                    <a:pt x="444155" y="0"/>
                  </a:lnTo>
                  <a:cubicBezTo>
                    <a:pt x="458148" y="0"/>
                    <a:pt x="469491" y="11343"/>
                    <a:pt x="469491" y="25335"/>
                  </a:cubicBezTo>
                  <a:lnTo>
                    <a:pt x="469491" y="25335"/>
                  </a:lnTo>
                  <a:cubicBezTo>
                    <a:pt x="469491" y="39327"/>
                    <a:pt x="458148" y="50670"/>
                    <a:pt x="444155" y="50670"/>
                  </a:cubicBezTo>
                  <a:lnTo>
                    <a:pt x="25335" y="50670"/>
                  </a:lnTo>
                  <a:cubicBezTo>
                    <a:pt x="11343" y="50670"/>
                    <a:pt x="0" y="39327"/>
                    <a:pt x="0" y="25335"/>
                  </a:cubicBezTo>
                  <a:lnTo>
                    <a:pt x="0" y="25335"/>
                  </a:lnTo>
                  <a:cubicBezTo>
                    <a:pt x="0" y="11343"/>
                    <a:pt x="11343" y="0"/>
                    <a:pt x="2533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69491" cy="982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42304" y="1702315"/>
            <a:ext cx="9501145" cy="116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Assume that this is the binary code for a series of text: </a:t>
            </a:r>
          </a:p>
          <a:p>
            <a:pPr>
              <a:lnSpc>
                <a:spcPts val="3082"/>
              </a:lnSpc>
            </a:pPr>
            <a:endParaRPr lang="en-US" sz="2201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1110 0101 10 010101 10 111001 110 01000 10 110101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2816" y="3988326"/>
            <a:ext cx="9501145" cy="1564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We got a problem. </a:t>
            </a:r>
          </a:p>
          <a:p>
            <a:pPr algn="ctr">
              <a:lnSpc>
                <a:spcPts val="3082"/>
              </a:lnSpc>
            </a:pPr>
            <a:endParaRPr lang="en-US" sz="2201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How does the computer know which unicode structure is this?  </a:t>
            </a:r>
          </a:p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How does the computer decode the binary codes?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7368792" y="615397"/>
            <a:ext cx="4252005" cy="6987"/>
          </a:xfrm>
          <a:prstGeom prst="line">
            <a:avLst/>
          </a:prstGeom>
          <a:ln w="95250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7368589" y="-69932"/>
            <a:ext cx="4432213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  <a:spcBef>
                <a:spcPct val="0"/>
              </a:spcBef>
            </a:pPr>
            <a:r>
              <a:rPr lang="en-US" sz="3624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Unicode Structure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8440" y="647702"/>
            <a:ext cx="4572509" cy="59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354" lvl="1" indent="-186677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example to show why this is a clever structure!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9716" y="2320686"/>
            <a:ext cx="5743674" cy="619890"/>
            <a:chOff x="0" y="0"/>
            <a:chExt cx="469491" cy="506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9491" cy="50670"/>
            </a:xfrm>
            <a:custGeom>
              <a:avLst/>
              <a:gdLst/>
              <a:ahLst/>
              <a:cxnLst/>
              <a:rect l="l" t="t" r="r" b="b"/>
              <a:pathLst>
                <a:path w="469491" h="50670">
                  <a:moveTo>
                    <a:pt x="25335" y="0"/>
                  </a:moveTo>
                  <a:lnTo>
                    <a:pt x="444155" y="0"/>
                  </a:lnTo>
                  <a:cubicBezTo>
                    <a:pt x="458148" y="0"/>
                    <a:pt x="469491" y="11343"/>
                    <a:pt x="469491" y="25335"/>
                  </a:cubicBezTo>
                  <a:lnTo>
                    <a:pt x="469491" y="25335"/>
                  </a:lnTo>
                  <a:cubicBezTo>
                    <a:pt x="469491" y="39327"/>
                    <a:pt x="458148" y="50670"/>
                    <a:pt x="444155" y="50670"/>
                  </a:cubicBezTo>
                  <a:lnTo>
                    <a:pt x="25335" y="50670"/>
                  </a:lnTo>
                  <a:cubicBezTo>
                    <a:pt x="11343" y="50670"/>
                    <a:pt x="0" y="39327"/>
                    <a:pt x="0" y="25335"/>
                  </a:cubicBezTo>
                  <a:lnTo>
                    <a:pt x="0" y="25335"/>
                  </a:lnTo>
                  <a:cubicBezTo>
                    <a:pt x="0" y="11343"/>
                    <a:pt x="11343" y="0"/>
                    <a:pt x="2533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69491" cy="982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42304" y="1702315"/>
            <a:ext cx="9501145" cy="116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Assume that this is the binary code for a series of text: </a:t>
            </a:r>
          </a:p>
          <a:p>
            <a:pPr>
              <a:lnSpc>
                <a:spcPts val="3082"/>
              </a:lnSpc>
            </a:pPr>
            <a:endParaRPr lang="en-US" sz="2201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>
              <a:lnSpc>
                <a:spcPts val="3082"/>
              </a:lnSpc>
            </a:pPr>
            <a:r>
              <a:rPr lang="en-US" sz="2201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1110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0101 10 010101 10 111001 110 01000 10 110101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1256" y="3143778"/>
            <a:ext cx="10373385" cy="37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FF1495"/>
                </a:solidFill>
                <a:latin typeface="Alatsi"/>
                <a:ea typeface="Alatsi"/>
                <a:cs typeface="Alatsi"/>
                <a:sym typeface="Alatsi"/>
              </a:rPr>
              <a:t>Answer, it reads the first few bits to identify whether it is a 1/2/3/4 byte unicode.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7368792" y="615397"/>
            <a:ext cx="4252005" cy="6987"/>
          </a:xfrm>
          <a:prstGeom prst="line">
            <a:avLst/>
          </a:prstGeom>
          <a:ln w="95250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7368589" y="-69932"/>
            <a:ext cx="4432213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  <a:spcBef>
                <a:spcPct val="0"/>
              </a:spcBef>
            </a:pPr>
            <a:r>
              <a:rPr lang="en-US" sz="3624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Unicode Structure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8440" y="647702"/>
            <a:ext cx="4572509" cy="59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354" lvl="1" indent="-186677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example to show why this is a clever structure!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9716" y="2320686"/>
            <a:ext cx="5743674" cy="619890"/>
            <a:chOff x="0" y="0"/>
            <a:chExt cx="469491" cy="506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9491" cy="50670"/>
            </a:xfrm>
            <a:custGeom>
              <a:avLst/>
              <a:gdLst/>
              <a:ahLst/>
              <a:cxnLst/>
              <a:rect l="l" t="t" r="r" b="b"/>
              <a:pathLst>
                <a:path w="469491" h="50670">
                  <a:moveTo>
                    <a:pt x="25335" y="0"/>
                  </a:moveTo>
                  <a:lnTo>
                    <a:pt x="444155" y="0"/>
                  </a:lnTo>
                  <a:cubicBezTo>
                    <a:pt x="458148" y="0"/>
                    <a:pt x="469491" y="11343"/>
                    <a:pt x="469491" y="25335"/>
                  </a:cubicBezTo>
                  <a:lnTo>
                    <a:pt x="469491" y="25335"/>
                  </a:lnTo>
                  <a:cubicBezTo>
                    <a:pt x="469491" y="39327"/>
                    <a:pt x="458148" y="50670"/>
                    <a:pt x="444155" y="50670"/>
                  </a:cubicBezTo>
                  <a:lnTo>
                    <a:pt x="25335" y="50670"/>
                  </a:lnTo>
                  <a:cubicBezTo>
                    <a:pt x="11343" y="50670"/>
                    <a:pt x="0" y="39327"/>
                    <a:pt x="0" y="25335"/>
                  </a:cubicBezTo>
                  <a:lnTo>
                    <a:pt x="0" y="25335"/>
                  </a:lnTo>
                  <a:cubicBezTo>
                    <a:pt x="0" y="11343"/>
                    <a:pt x="11343" y="0"/>
                    <a:pt x="2533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69491" cy="982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42304" y="1702315"/>
            <a:ext cx="9501145" cy="116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Assume that this is the binary code for a series of text: </a:t>
            </a:r>
          </a:p>
          <a:p>
            <a:pPr>
              <a:lnSpc>
                <a:spcPts val="3082"/>
              </a:lnSpc>
            </a:pPr>
            <a:endParaRPr lang="en-US" sz="2201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>
              <a:lnSpc>
                <a:spcPts val="3082"/>
              </a:lnSpc>
            </a:pPr>
            <a:r>
              <a:rPr lang="en-US" sz="2201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1110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0101 </a:t>
            </a:r>
            <a:r>
              <a:rPr lang="en-US" sz="2201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010101 </a:t>
            </a:r>
            <a:r>
              <a:rPr lang="en-US" sz="2201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111001 </a:t>
            </a:r>
            <a:r>
              <a:rPr lang="en-US" sz="2201">
                <a:solidFill>
                  <a:srgbClr val="020202"/>
                </a:solidFill>
                <a:latin typeface="Alatsi"/>
                <a:ea typeface="Alatsi"/>
                <a:cs typeface="Alatsi"/>
                <a:sym typeface="Alatsi"/>
              </a:rPr>
              <a:t>110 01000 10 110101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1256" y="3143778"/>
            <a:ext cx="10373385" cy="37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FF1495"/>
                </a:solidFill>
                <a:latin typeface="Alatsi"/>
                <a:ea typeface="Alatsi"/>
                <a:cs typeface="Alatsi"/>
                <a:sym typeface="Alatsi"/>
              </a:rPr>
              <a:t>Answer, it reads the first few bits to identify whether it is a 1/2/3/4 byte unicode.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61742" y="3672064"/>
            <a:ext cx="11110859" cy="780286"/>
            <a:chOff x="0" y="0"/>
            <a:chExt cx="908207" cy="637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8207" cy="63781"/>
            </a:xfrm>
            <a:custGeom>
              <a:avLst/>
              <a:gdLst/>
              <a:ahLst/>
              <a:cxnLst/>
              <a:rect l="l" t="t" r="r" b="b"/>
              <a:pathLst>
                <a:path w="908207" h="63781">
                  <a:moveTo>
                    <a:pt x="31890" y="0"/>
                  </a:moveTo>
                  <a:lnTo>
                    <a:pt x="876316" y="0"/>
                  </a:lnTo>
                  <a:cubicBezTo>
                    <a:pt x="893929" y="0"/>
                    <a:pt x="908207" y="14278"/>
                    <a:pt x="908207" y="31890"/>
                  </a:cubicBezTo>
                  <a:lnTo>
                    <a:pt x="908207" y="31890"/>
                  </a:lnTo>
                  <a:cubicBezTo>
                    <a:pt x="908207" y="40348"/>
                    <a:pt x="904847" y="48460"/>
                    <a:pt x="898866" y="54440"/>
                  </a:cubicBezTo>
                  <a:cubicBezTo>
                    <a:pt x="892886" y="60421"/>
                    <a:pt x="884774" y="63781"/>
                    <a:pt x="876316" y="63781"/>
                  </a:cubicBezTo>
                  <a:lnTo>
                    <a:pt x="31890" y="63781"/>
                  </a:lnTo>
                  <a:cubicBezTo>
                    <a:pt x="14278" y="63781"/>
                    <a:pt x="0" y="49503"/>
                    <a:pt x="0" y="31890"/>
                  </a:cubicBezTo>
                  <a:lnTo>
                    <a:pt x="0" y="31890"/>
                  </a:lnTo>
                  <a:cubicBezTo>
                    <a:pt x="0" y="14278"/>
                    <a:pt x="14278" y="0"/>
                    <a:pt x="3189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908207" cy="1114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88159" y="3691963"/>
            <a:ext cx="1065802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First, it reads the first 4 bits </a:t>
            </a:r>
            <a:r>
              <a:rPr lang="en-US" sz="1967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(1110)</a:t>
            </a:r>
            <a:r>
              <a:rPr lang="en-US" sz="196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and identify that this is the starting bits of a 3-byte unicode. It now knows that the following 3 bytes are in continuation and find the corresponding character.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715" y="3858390"/>
            <a:ext cx="297059" cy="37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1)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7368792" y="615397"/>
            <a:ext cx="4252005" cy="6987"/>
          </a:xfrm>
          <a:prstGeom prst="line">
            <a:avLst/>
          </a:prstGeom>
          <a:ln w="95250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7368589" y="-69932"/>
            <a:ext cx="4432213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  <a:spcBef>
                <a:spcPct val="0"/>
              </a:spcBef>
            </a:pPr>
            <a:r>
              <a:rPr lang="en-US" sz="3624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Unicode Structure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98440" y="647702"/>
            <a:ext cx="4572509" cy="59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354" lvl="1" indent="-186677">
              <a:lnSpc>
                <a:spcPts val="2421"/>
              </a:lnSpc>
              <a:buFont typeface="Arial"/>
              <a:buChar char="•"/>
            </a:pPr>
            <a:r>
              <a:rPr lang="en-US" sz="17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example to show why this is a clever structure!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9716" y="2320686"/>
            <a:ext cx="5743674" cy="619890"/>
            <a:chOff x="0" y="0"/>
            <a:chExt cx="469491" cy="506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9491" cy="50670"/>
            </a:xfrm>
            <a:custGeom>
              <a:avLst/>
              <a:gdLst/>
              <a:ahLst/>
              <a:cxnLst/>
              <a:rect l="l" t="t" r="r" b="b"/>
              <a:pathLst>
                <a:path w="469491" h="50670">
                  <a:moveTo>
                    <a:pt x="25335" y="0"/>
                  </a:moveTo>
                  <a:lnTo>
                    <a:pt x="444155" y="0"/>
                  </a:lnTo>
                  <a:cubicBezTo>
                    <a:pt x="458148" y="0"/>
                    <a:pt x="469491" y="11343"/>
                    <a:pt x="469491" y="25335"/>
                  </a:cubicBezTo>
                  <a:lnTo>
                    <a:pt x="469491" y="25335"/>
                  </a:lnTo>
                  <a:cubicBezTo>
                    <a:pt x="469491" y="39327"/>
                    <a:pt x="458148" y="50670"/>
                    <a:pt x="444155" y="50670"/>
                  </a:cubicBezTo>
                  <a:lnTo>
                    <a:pt x="25335" y="50670"/>
                  </a:lnTo>
                  <a:cubicBezTo>
                    <a:pt x="11343" y="50670"/>
                    <a:pt x="0" y="39327"/>
                    <a:pt x="0" y="25335"/>
                  </a:cubicBezTo>
                  <a:lnTo>
                    <a:pt x="0" y="25335"/>
                  </a:lnTo>
                  <a:cubicBezTo>
                    <a:pt x="0" y="11343"/>
                    <a:pt x="11343" y="0"/>
                    <a:pt x="25335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469491" cy="9829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42304" y="1702315"/>
            <a:ext cx="9501145" cy="1167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Assume that this is the binary code for a series of text: </a:t>
            </a:r>
          </a:p>
          <a:p>
            <a:pPr>
              <a:lnSpc>
                <a:spcPts val="3082"/>
              </a:lnSpc>
            </a:pPr>
            <a:endParaRPr lang="en-US" sz="2201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  <a:p>
            <a:pPr>
              <a:lnSpc>
                <a:spcPts val="3082"/>
              </a:lnSpc>
            </a:pPr>
            <a:r>
              <a:rPr lang="en-US" sz="2201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1110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0101 </a:t>
            </a:r>
            <a:r>
              <a:rPr lang="en-US" sz="2201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010101 </a:t>
            </a:r>
            <a:r>
              <a:rPr lang="en-US" sz="2201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111001 </a:t>
            </a:r>
            <a:r>
              <a:rPr lang="en-US" sz="2201">
                <a:solidFill>
                  <a:srgbClr val="0DA696"/>
                </a:solidFill>
                <a:latin typeface="Alatsi"/>
                <a:ea typeface="Alatsi"/>
                <a:cs typeface="Alatsi"/>
                <a:sym typeface="Alatsi"/>
              </a:rPr>
              <a:t>110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01000 </a:t>
            </a:r>
            <a:r>
              <a:rPr lang="en-US" sz="2201">
                <a:solidFill>
                  <a:srgbClr val="0DA696"/>
                </a:solidFill>
                <a:latin typeface="Alatsi"/>
                <a:ea typeface="Alatsi"/>
                <a:cs typeface="Alatsi"/>
                <a:sym typeface="Alatsi"/>
              </a:rPr>
              <a:t>10</a:t>
            </a: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110101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1256" y="3143778"/>
            <a:ext cx="10373385" cy="37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FF1495"/>
                </a:solidFill>
                <a:latin typeface="Alatsi"/>
                <a:ea typeface="Alatsi"/>
                <a:cs typeface="Alatsi"/>
                <a:sym typeface="Alatsi"/>
              </a:rPr>
              <a:t>Answer, it reads the first few bits to identify whether it is a 1/2/3/4 byte unicode.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61742" y="3672064"/>
            <a:ext cx="11110859" cy="780286"/>
            <a:chOff x="0" y="0"/>
            <a:chExt cx="908207" cy="6378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8207" cy="63781"/>
            </a:xfrm>
            <a:custGeom>
              <a:avLst/>
              <a:gdLst/>
              <a:ahLst/>
              <a:cxnLst/>
              <a:rect l="l" t="t" r="r" b="b"/>
              <a:pathLst>
                <a:path w="908207" h="63781">
                  <a:moveTo>
                    <a:pt x="31890" y="0"/>
                  </a:moveTo>
                  <a:lnTo>
                    <a:pt x="876316" y="0"/>
                  </a:lnTo>
                  <a:cubicBezTo>
                    <a:pt x="893929" y="0"/>
                    <a:pt x="908207" y="14278"/>
                    <a:pt x="908207" y="31890"/>
                  </a:cubicBezTo>
                  <a:lnTo>
                    <a:pt x="908207" y="31890"/>
                  </a:lnTo>
                  <a:cubicBezTo>
                    <a:pt x="908207" y="40348"/>
                    <a:pt x="904847" y="48460"/>
                    <a:pt x="898866" y="54440"/>
                  </a:cubicBezTo>
                  <a:cubicBezTo>
                    <a:pt x="892886" y="60421"/>
                    <a:pt x="884774" y="63781"/>
                    <a:pt x="876316" y="63781"/>
                  </a:cubicBezTo>
                  <a:lnTo>
                    <a:pt x="31890" y="63781"/>
                  </a:lnTo>
                  <a:cubicBezTo>
                    <a:pt x="14278" y="63781"/>
                    <a:pt x="0" y="49503"/>
                    <a:pt x="0" y="31890"/>
                  </a:cubicBezTo>
                  <a:lnTo>
                    <a:pt x="0" y="31890"/>
                  </a:lnTo>
                  <a:cubicBezTo>
                    <a:pt x="0" y="14278"/>
                    <a:pt x="14278" y="0"/>
                    <a:pt x="3189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908207" cy="1114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88159" y="3691963"/>
            <a:ext cx="1065802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First, it reads the first 4 bits </a:t>
            </a:r>
            <a:r>
              <a:rPr lang="en-US" sz="1967">
                <a:solidFill>
                  <a:srgbClr val="642EC7"/>
                </a:solidFill>
                <a:latin typeface="Alatsi"/>
                <a:ea typeface="Alatsi"/>
                <a:cs typeface="Alatsi"/>
                <a:sym typeface="Alatsi"/>
              </a:rPr>
              <a:t>(1110)</a:t>
            </a:r>
            <a:r>
              <a:rPr lang="en-US" sz="196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and identify that this is the starting bits of a 3-byte unicode. It now knows that the following 3 bytes are in continuation and find the corresponding character.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715" y="3858390"/>
            <a:ext cx="297059" cy="37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1)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61742" y="4611099"/>
            <a:ext cx="11110859" cy="780286"/>
            <a:chOff x="0" y="0"/>
            <a:chExt cx="908207" cy="6378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08207" cy="63781"/>
            </a:xfrm>
            <a:custGeom>
              <a:avLst/>
              <a:gdLst/>
              <a:ahLst/>
              <a:cxnLst/>
              <a:rect l="l" t="t" r="r" b="b"/>
              <a:pathLst>
                <a:path w="908207" h="63781">
                  <a:moveTo>
                    <a:pt x="31890" y="0"/>
                  </a:moveTo>
                  <a:lnTo>
                    <a:pt x="876316" y="0"/>
                  </a:lnTo>
                  <a:cubicBezTo>
                    <a:pt x="893929" y="0"/>
                    <a:pt x="908207" y="14278"/>
                    <a:pt x="908207" y="31890"/>
                  </a:cubicBezTo>
                  <a:lnTo>
                    <a:pt x="908207" y="31890"/>
                  </a:lnTo>
                  <a:cubicBezTo>
                    <a:pt x="908207" y="40348"/>
                    <a:pt x="904847" y="48460"/>
                    <a:pt x="898866" y="54440"/>
                  </a:cubicBezTo>
                  <a:cubicBezTo>
                    <a:pt x="892886" y="60421"/>
                    <a:pt x="884774" y="63781"/>
                    <a:pt x="876316" y="63781"/>
                  </a:cubicBezTo>
                  <a:lnTo>
                    <a:pt x="31890" y="63781"/>
                  </a:lnTo>
                  <a:cubicBezTo>
                    <a:pt x="14278" y="63781"/>
                    <a:pt x="0" y="49503"/>
                    <a:pt x="0" y="31890"/>
                  </a:cubicBezTo>
                  <a:lnTo>
                    <a:pt x="0" y="31890"/>
                  </a:lnTo>
                  <a:cubicBezTo>
                    <a:pt x="0" y="14278"/>
                    <a:pt x="14278" y="0"/>
                    <a:pt x="3189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908207" cy="1114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88159" y="4630997"/>
            <a:ext cx="10884443" cy="69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8"/>
              </a:lnSpc>
            </a:pPr>
            <a:r>
              <a:rPr lang="en-US" sz="2034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Upon finished decoding the 3-byte unicode. It detects that the following binary bits </a:t>
            </a:r>
            <a:r>
              <a:rPr lang="en-US" sz="2034">
                <a:solidFill>
                  <a:srgbClr val="019D97"/>
                </a:solidFill>
                <a:latin typeface="Alatsi"/>
                <a:ea typeface="Alatsi"/>
                <a:cs typeface="Alatsi"/>
                <a:sym typeface="Alatsi"/>
              </a:rPr>
              <a:t>(110)</a:t>
            </a:r>
            <a:r>
              <a:rPr lang="en-US" sz="2034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are the starting code for a 2 byte unicode. It then knows that the following 2 bytes are in continuation.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9715" y="4797425"/>
            <a:ext cx="297059" cy="37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2"/>
              </a:lnSpc>
            </a:pPr>
            <a:r>
              <a:rPr lang="en-US" sz="2201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2)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" y="0"/>
            <a:ext cx="5765367" cy="6858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5764770" y="1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5" name="Freeform 5"/>
          <p:cNvSpPr/>
          <p:nvPr/>
        </p:nvSpPr>
        <p:spPr>
          <a:xfrm rot="5400000">
            <a:off x="5883389" y="105664"/>
            <a:ext cx="237237" cy="237237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597" y="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7" name="AutoShape 7"/>
          <p:cNvSpPr/>
          <p:nvPr/>
        </p:nvSpPr>
        <p:spPr>
          <a:xfrm flipV="1">
            <a:off x="7368792" y="615397"/>
            <a:ext cx="4252005" cy="6987"/>
          </a:xfrm>
          <a:prstGeom prst="line">
            <a:avLst/>
          </a:prstGeom>
          <a:ln w="95250" cap="rnd">
            <a:solidFill>
              <a:srgbClr val="FFDE59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217999" y="806157"/>
            <a:ext cx="2213383" cy="527944"/>
            <a:chOff x="0" y="0"/>
            <a:chExt cx="874423" cy="2085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4423" cy="208571"/>
            </a:xfrm>
            <a:custGeom>
              <a:avLst/>
              <a:gdLst/>
              <a:ahLst/>
              <a:cxnLst/>
              <a:rect l="l" t="t" r="r" b="b"/>
              <a:pathLst>
                <a:path w="874423" h="208571">
                  <a:moveTo>
                    <a:pt x="104285" y="0"/>
                  </a:moveTo>
                  <a:lnTo>
                    <a:pt x="770137" y="0"/>
                  </a:lnTo>
                  <a:cubicBezTo>
                    <a:pt x="827733" y="0"/>
                    <a:pt x="874423" y="46690"/>
                    <a:pt x="874423" y="104285"/>
                  </a:cubicBezTo>
                  <a:lnTo>
                    <a:pt x="874423" y="104285"/>
                  </a:lnTo>
                  <a:cubicBezTo>
                    <a:pt x="874423" y="131943"/>
                    <a:pt x="863436" y="158469"/>
                    <a:pt x="843878" y="178026"/>
                  </a:cubicBezTo>
                  <a:cubicBezTo>
                    <a:pt x="824321" y="197583"/>
                    <a:pt x="797796" y="208571"/>
                    <a:pt x="770137" y="208571"/>
                  </a:cubicBezTo>
                  <a:lnTo>
                    <a:pt x="104285" y="208571"/>
                  </a:lnTo>
                  <a:cubicBezTo>
                    <a:pt x="46690" y="208571"/>
                    <a:pt x="0" y="161880"/>
                    <a:pt x="0" y="104285"/>
                  </a:cubicBezTo>
                  <a:lnTo>
                    <a:pt x="0" y="104285"/>
                  </a:lnTo>
                  <a:cubicBezTo>
                    <a:pt x="0" y="46690"/>
                    <a:pt x="46690" y="0"/>
                    <a:pt x="1042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874423" cy="27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 byte code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2314" y="1424200"/>
            <a:ext cx="2807981" cy="606453"/>
            <a:chOff x="0" y="0"/>
            <a:chExt cx="1109326" cy="2395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???????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368589" y="-69932"/>
            <a:ext cx="4432213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  <a:spcBef>
                <a:spcPct val="0"/>
              </a:spcBef>
            </a:pPr>
            <a:r>
              <a:rPr lang="en-US" sz="3624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Unicode Structure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17999" y="2233852"/>
            <a:ext cx="2213383" cy="527944"/>
            <a:chOff x="0" y="0"/>
            <a:chExt cx="874423" cy="20857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4423" cy="208571"/>
            </a:xfrm>
            <a:custGeom>
              <a:avLst/>
              <a:gdLst/>
              <a:ahLst/>
              <a:cxnLst/>
              <a:rect l="l" t="t" r="r" b="b"/>
              <a:pathLst>
                <a:path w="874423" h="208571">
                  <a:moveTo>
                    <a:pt x="104285" y="0"/>
                  </a:moveTo>
                  <a:lnTo>
                    <a:pt x="770137" y="0"/>
                  </a:lnTo>
                  <a:cubicBezTo>
                    <a:pt x="827733" y="0"/>
                    <a:pt x="874423" y="46690"/>
                    <a:pt x="874423" y="104285"/>
                  </a:cubicBezTo>
                  <a:lnTo>
                    <a:pt x="874423" y="104285"/>
                  </a:lnTo>
                  <a:cubicBezTo>
                    <a:pt x="874423" y="131943"/>
                    <a:pt x="863436" y="158469"/>
                    <a:pt x="843878" y="178026"/>
                  </a:cubicBezTo>
                  <a:cubicBezTo>
                    <a:pt x="824321" y="197583"/>
                    <a:pt x="797796" y="208571"/>
                    <a:pt x="770137" y="208571"/>
                  </a:cubicBezTo>
                  <a:lnTo>
                    <a:pt x="104285" y="208571"/>
                  </a:lnTo>
                  <a:cubicBezTo>
                    <a:pt x="46690" y="208571"/>
                    <a:pt x="0" y="161880"/>
                    <a:pt x="0" y="104285"/>
                  </a:cubicBezTo>
                  <a:lnTo>
                    <a:pt x="0" y="104285"/>
                  </a:lnTo>
                  <a:cubicBezTo>
                    <a:pt x="0" y="46690"/>
                    <a:pt x="46690" y="0"/>
                    <a:pt x="1042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74423" cy="27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2 byte code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82314" y="2914197"/>
            <a:ext cx="2807981" cy="606453"/>
            <a:chOff x="0" y="0"/>
            <a:chExt cx="1109326" cy="23958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134036" y="2914197"/>
            <a:ext cx="2807981" cy="606453"/>
            <a:chOff x="0" y="0"/>
            <a:chExt cx="1109326" cy="2395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82313" y="3673047"/>
            <a:ext cx="2213383" cy="527944"/>
            <a:chOff x="0" y="0"/>
            <a:chExt cx="874423" cy="20857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74423" cy="208571"/>
            </a:xfrm>
            <a:custGeom>
              <a:avLst/>
              <a:gdLst/>
              <a:ahLst/>
              <a:cxnLst/>
              <a:rect l="l" t="t" r="r" b="b"/>
              <a:pathLst>
                <a:path w="874423" h="208571">
                  <a:moveTo>
                    <a:pt x="104285" y="0"/>
                  </a:moveTo>
                  <a:lnTo>
                    <a:pt x="770137" y="0"/>
                  </a:lnTo>
                  <a:cubicBezTo>
                    <a:pt x="827733" y="0"/>
                    <a:pt x="874423" y="46690"/>
                    <a:pt x="874423" y="104285"/>
                  </a:cubicBezTo>
                  <a:lnTo>
                    <a:pt x="874423" y="104285"/>
                  </a:lnTo>
                  <a:cubicBezTo>
                    <a:pt x="874423" y="131943"/>
                    <a:pt x="863436" y="158469"/>
                    <a:pt x="843878" y="178026"/>
                  </a:cubicBezTo>
                  <a:cubicBezTo>
                    <a:pt x="824321" y="197583"/>
                    <a:pt x="797796" y="208571"/>
                    <a:pt x="770137" y="208571"/>
                  </a:cubicBezTo>
                  <a:lnTo>
                    <a:pt x="104285" y="208571"/>
                  </a:lnTo>
                  <a:cubicBezTo>
                    <a:pt x="46690" y="208571"/>
                    <a:pt x="0" y="161880"/>
                    <a:pt x="0" y="104285"/>
                  </a:cubicBezTo>
                  <a:lnTo>
                    <a:pt x="0" y="104285"/>
                  </a:lnTo>
                  <a:cubicBezTo>
                    <a:pt x="0" y="46690"/>
                    <a:pt x="46690" y="0"/>
                    <a:pt x="1042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74423" cy="27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 byte code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60442" y="4289894"/>
            <a:ext cx="2807981" cy="606453"/>
            <a:chOff x="0" y="0"/>
            <a:chExt cx="1109326" cy="23958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1110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112165" y="4289894"/>
            <a:ext cx="2807981" cy="606453"/>
            <a:chOff x="0" y="0"/>
            <a:chExt cx="1109326" cy="23958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964597" y="4289894"/>
            <a:ext cx="2807981" cy="606453"/>
            <a:chOff x="0" y="0"/>
            <a:chExt cx="1109326" cy="23958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60443" y="4985245"/>
            <a:ext cx="2213383" cy="527944"/>
            <a:chOff x="0" y="0"/>
            <a:chExt cx="874423" cy="20857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74423" cy="208571"/>
            </a:xfrm>
            <a:custGeom>
              <a:avLst/>
              <a:gdLst/>
              <a:ahLst/>
              <a:cxnLst/>
              <a:rect l="l" t="t" r="r" b="b"/>
              <a:pathLst>
                <a:path w="874423" h="208571">
                  <a:moveTo>
                    <a:pt x="104285" y="0"/>
                  </a:moveTo>
                  <a:lnTo>
                    <a:pt x="770137" y="0"/>
                  </a:lnTo>
                  <a:cubicBezTo>
                    <a:pt x="827733" y="0"/>
                    <a:pt x="874423" y="46690"/>
                    <a:pt x="874423" y="104285"/>
                  </a:cubicBezTo>
                  <a:lnTo>
                    <a:pt x="874423" y="104285"/>
                  </a:lnTo>
                  <a:cubicBezTo>
                    <a:pt x="874423" y="131943"/>
                    <a:pt x="863436" y="158469"/>
                    <a:pt x="843878" y="178026"/>
                  </a:cubicBezTo>
                  <a:cubicBezTo>
                    <a:pt x="824321" y="197583"/>
                    <a:pt x="797796" y="208571"/>
                    <a:pt x="770137" y="208571"/>
                  </a:cubicBezTo>
                  <a:lnTo>
                    <a:pt x="104285" y="208571"/>
                  </a:lnTo>
                  <a:cubicBezTo>
                    <a:pt x="46690" y="208571"/>
                    <a:pt x="0" y="161880"/>
                    <a:pt x="0" y="104285"/>
                  </a:cubicBezTo>
                  <a:lnTo>
                    <a:pt x="0" y="104285"/>
                  </a:lnTo>
                  <a:cubicBezTo>
                    <a:pt x="0" y="46690"/>
                    <a:pt x="46690" y="0"/>
                    <a:pt x="104285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66675"/>
              <a:ext cx="874423" cy="27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23"/>
                </a:lnSpc>
              </a:pPr>
              <a:r>
                <a:rPr lang="en-US" sz="2303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4 byte code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260442" y="5602090"/>
            <a:ext cx="2807981" cy="606453"/>
            <a:chOff x="0" y="0"/>
            <a:chExt cx="1109326" cy="23958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11110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112165" y="5602090"/>
            <a:ext cx="2807981" cy="606453"/>
            <a:chOff x="0" y="0"/>
            <a:chExt cx="1109326" cy="23958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964597" y="5602090"/>
            <a:ext cx="2807981" cy="606453"/>
            <a:chOff x="0" y="0"/>
            <a:chExt cx="1109326" cy="23958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8817029" y="5602090"/>
            <a:ext cx="2807981" cy="606453"/>
            <a:chOff x="0" y="0"/>
            <a:chExt cx="1109326" cy="23958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109326" cy="239586"/>
            </a:xfrm>
            <a:custGeom>
              <a:avLst/>
              <a:gdLst/>
              <a:ahLst/>
              <a:cxnLst/>
              <a:rect l="l" t="t" r="r" b="b"/>
              <a:pathLst>
                <a:path w="1109326" h="239586">
                  <a:moveTo>
                    <a:pt x="0" y="0"/>
                  </a:moveTo>
                  <a:lnTo>
                    <a:pt x="1109326" y="0"/>
                  </a:lnTo>
                  <a:lnTo>
                    <a:pt x="1109326" y="239586"/>
                  </a:lnTo>
                  <a:lnTo>
                    <a:pt x="0" y="239586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85725"/>
              <a:ext cx="1109326" cy="32531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>
                <a:lnSpc>
                  <a:spcPts val="3755"/>
                </a:lnSpc>
              </a:pP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 </a:t>
              </a:r>
              <a:r>
                <a:rPr lang="en-US" sz="2682" u="sng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10</a:t>
              </a:r>
              <a:r>
                <a:rPr lang="en-US" sz="2682">
                  <a:solidFill>
                    <a:srgbClr val="000000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??????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533590" y="1158912"/>
            <a:ext cx="1058721" cy="350377"/>
            <a:chOff x="0" y="0"/>
            <a:chExt cx="418260" cy="13842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418260" cy="138421"/>
            </a:xfrm>
            <a:custGeom>
              <a:avLst/>
              <a:gdLst/>
              <a:ahLst/>
              <a:cxnLst/>
              <a:rect l="l" t="t" r="r" b="b"/>
              <a:pathLst>
                <a:path w="418260" h="138421">
                  <a:moveTo>
                    <a:pt x="69210" y="0"/>
                  </a:moveTo>
                  <a:lnTo>
                    <a:pt x="349050" y="0"/>
                  </a:lnTo>
                  <a:cubicBezTo>
                    <a:pt x="387274" y="0"/>
                    <a:pt x="418260" y="30986"/>
                    <a:pt x="418260" y="69210"/>
                  </a:cubicBezTo>
                  <a:lnTo>
                    <a:pt x="418260" y="69210"/>
                  </a:lnTo>
                  <a:cubicBezTo>
                    <a:pt x="418260" y="107434"/>
                    <a:pt x="387274" y="138421"/>
                    <a:pt x="349050" y="138421"/>
                  </a:cubicBezTo>
                  <a:lnTo>
                    <a:pt x="69210" y="138421"/>
                  </a:lnTo>
                  <a:cubicBezTo>
                    <a:pt x="30986" y="138421"/>
                    <a:pt x="0" y="107434"/>
                    <a:pt x="0" y="69210"/>
                  </a:cubicBezTo>
                  <a:lnTo>
                    <a:pt x="0" y="69210"/>
                  </a:lnTo>
                  <a:cubicBezTo>
                    <a:pt x="0" y="30986"/>
                    <a:pt x="30986" y="0"/>
                    <a:pt x="6921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418260" cy="16699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146919" y="2586608"/>
            <a:ext cx="1171823" cy="350377"/>
            <a:chOff x="0" y="0"/>
            <a:chExt cx="462942" cy="13842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62942" cy="138421"/>
            </a:xfrm>
            <a:custGeom>
              <a:avLst/>
              <a:gdLst/>
              <a:ahLst/>
              <a:cxnLst/>
              <a:rect l="l" t="t" r="r" b="b"/>
              <a:pathLst>
                <a:path w="462942" h="138421">
                  <a:moveTo>
                    <a:pt x="69210" y="0"/>
                  </a:moveTo>
                  <a:lnTo>
                    <a:pt x="393732" y="0"/>
                  </a:lnTo>
                  <a:cubicBezTo>
                    <a:pt x="431956" y="0"/>
                    <a:pt x="462942" y="30986"/>
                    <a:pt x="462942" y="69210"/>
                  </a:cubicBezTo>
                  <a:lnTo>
                    <a:pt x="462942" y="69210"/>
                  </a:lnTo>
                  <a:cubicBezTo>
                    <a:pt x="462942" y="107434"/>
                    <a:pt x="431956" y="138421"/>
                    <a:pt x="393732" y="138421"/>
                  </a:cubicBezTo>
                  <a:lnTo>
                    <a:pt x="69210" y="138421"/>
                  </a:lnTo>
                  <a:cubicBezTo>
                    <a:pt x="30986" y="138421"/>
                    <a:pt x="0" y="107434"/>
                    <a:pt x="0" y="69210"/>
                  </a:cubicBezTo>
                  <a:lnTo>
                    <a:pt x="0" y="69210"/>
                  </a:lnTo>
                  <a:cubicBezTo>
                    <a:pt x="0" y="30986"/>
                    <a:pt x="30986" y="0"/>
                    <a:pt x="6921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462942" cy="16699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6807615" y="1120812"/>
            <a:ext cx="4438447" cy="213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2407" lvl="1" indent="-181204">
              <a:lnSpc>
                <a:spcPts val="2350"/>
              </a:lnSpc>
              <a:buFont typeface="Arial"/>
              <a:buChar char="•"/>
            </a:pPr>
            <a:r>
              <a:rPr lang="en-US" sz="167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US" sz="167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initial bits</a:t>
            </a:r>
            <a:r>
              <a:rPr lang="en-US" sz="167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the byte sequence for a UTF-8 encoded character serve as markers that indicate how many bytes are used to represent that character. These initial bits help the computer </a:t>
            </a:r>
            <a:r>
              <a:rPr lang="en-US" sz="167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distinguish</a:t>
            </a:r>
            <a:r>
              <a:rPr lang="en-US" sz="167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between characters encoded with 1, 2, 3, or 4 bytes.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15802" y="88106"/>
            <a:ext cx="514896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6"/>
              </a:lnSpc>
              <a:spcBef>
                <a:spcPct val="0"/>
              </a:spcBef>
            </a:pPr>
            <a:r>
              <a:rPr lang="en-US" sz="3282" b="1" spc="-98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1.4 Text Encoding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256563" y="1488506"/>
            <a:ext cx="3146414" cy="1277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3403337" y="1466282"/>
            <a:ext cx="1398943" cy="11112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7179733" y="2467090"/>
            <a:ext cx="1252987" cy="1252987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32719" y="2467090"/>
            <a:ext cx="1252987" cy="1252987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85706" y="2467090"/>
            <a:ext cx="1252987" cy="1252987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420771" y="2467090"/>
            <a:ext cx="1252987" cy="1252987"/>
            <a:chOff x="0" y="0"/>
            <a:chExt cx="1913890" cy="1913890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673758" y="2467090"/>
            <a:ext cx="1252987" cy="1252987"/>
            <a:chOff x="0" y="0"/>
            <a:chExt cx="1913890" cy="1913890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926745" y="2467090"/>
            <a:ext cx="1252987" cy="1252987"/>
            <a:chOff x="0" y="0"/>
            <a:chExt cx="1913890" cy="1913890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797" y="2467090"/>
            <a:ext cx="1252987" cy="1252987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67785" y="2467090"/>
            <a:ext cx="1252987" cy="1252987"/>
            <a:chOff x="0" y="0"/>
            <a:chExt cx="1913890" cy="1913890"/>
          </a:xfrm>
        </p:grpSpPr>
        <p:sp>
          <p:nvSpPr>
            <p:cNvPr id="30" name="Freeform 30"/>
            <p:cNvSpPr/>
            <p:nvPr/>
          </p:nvSpPr>
          <p:spPr>
            <a:xfrm>
              <a:off x="31750" y="31750"/>
              <a:ext cx="1850390" cy="1850390"/>
            </a:xfrm>
            <a:custGeom>
              <a:avLst/>
              <a:gdLst/>
              <a:ahLst/>
              <a:cxnLst/>
              <a:rect l="l" t="t" r="r" b="b"/>
              <a:pathLst>
                <a:path w="1850390" h="1850390">
                  <a:moveTo>
                    <a:pt x="1757680" y="1850390"/>
                  </a:moveTo>
                  <a:lnTo>
                    <a:pt x="92710" y="1850390"/>
                  </a:lnTo>
                  <a:cubicBezTo>
                    <a:pt x="41910" y="1850390"/>
                    <a:pt x="0" y="1808480"/>
                    <a:pt x="0" y="17576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56410" y="0"/>
                  </a:lnTo>
                  <a:cubicBezTo>
                    <a:pt x="1807210" y="0"/>
                    <a:pt x="1849120" y="41910"/>
                    <a:pt x="1849120" y="92710"/>
                  </a:cubicBezTo>
                  <a:lnTo>
                    <a:pt x="1849120" y="1756410"/>
                  </a:lnTo>
                  <a:cubicBezTo>
                    <a:pt x="1850390" y="1808480"/>
                    <a:pt x="1808480" y="1850390"/>
                    <a:pt x="1757680" y="1850390"/>
                  </a:cubicBezTo>
                  <a:close/>
                </a:path>
              </a:pathLst>
            </a:custGeom>
            <a:solidFill>
              <a:srgbClr val="FAFAFA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59690"/>
                  </a:moveTo>
                  <a:cubicBezTo>
                    <a:pt x="1824990" y="59690"/>
                    <a:pt x="1854200" y="88900"/>
                    <a:pt x="1854200" y="124460"/>
                  </a:cubicBezTo>
                  <a:lnTo>
                    <a:pt x="1854200" y="1789430"/>
                  </a:lnTo>
                  <a:cubicBezTo>
                    <a:pt x="1854200" y="1824990"/>
                    <a:pt x="1824990" y="1854200"/>
                    <a:pt x="1789430" y="1854200"/>
                  </a:cubicBezTo>
                  <a:lnTo>
                    <a:pt x="124460" y="1854200"/>
                  </a:lnTo>
                  <a:cubicBezTo>
                    <a:pt x="88900" y="1854200"/>
                    <a:pt x="59690" y="1824990"/>
                    <a:pt x="59690" y="17894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89430" y="59690"/>
                  </a:lnTo>
                  <a:moveTo>
                    <a:pt x="17894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89430"/>
                  </a:lnTo>
                  <a:cubicBezTo>
                    <a:pt x="0" y="1858010"/>
                    <a:pt x="55880" y="1913890"/>
                    <a:pt x="124460" y="1913890"/>
                  </a:cubicBezTo>
                  <a:lnTo>
                    <a:pt x="1789430" y="1913890"/>
                  </a:lnTo>
                  <a:cubicBezTo>
                    <a:pt x="1858010" y="1913890"/>
                    <a:pt x="1913890" y="1858010"/>
                    <a:pt x="1913890" y="1789430"/>
                  </a:cubicBezTo>
                  <a:lnTo>
                    <a:pt x="1913890" y="124460"/>
                  </a:lnTo>
                  <a:cubicBezTo>
                    <a:pt x="1913890" y="55880"/>
                    <a:pt x="1858010" y="0"/>
                    <a:pt x="1789430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32" name="Freeform 32"/>
          <p:cNvSpPr/>
          <p:nvPr/>
        </p:nvSpPr>
        <p:spPr>
          <a:xfrm rot="-5400000">
            <a:off x="5162565" y="301595"/>
            <a:ext cx="1576383" cy="8818928"/>
          </a:xfrm>
          <a:custGeom>
            <a:avLst/>
            <a:gdLst/>
            <a:ahLst/>
            <a:cxnLst/>
            <a:rect l="l" t="t" r="r" b="b"/>
            <a:pathLst>
              <a:path w="2364575" h="13228392">
                <a:moveTo>
                  <a:pt x="0" y="0"/>
                </a:moveTo>
                <a:lnTo>
                  <a:pt x="2364575" y="0"/>
                </a:lnTo>
                <a:lnTo>
                  <a:pt x="2364575" y="13228392"/>
                </a:lnTo>
                <a:lnTo>
                  <a:pt x="0" y="13228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3" name="TextBox 33"/>
          <p:cNvSpPr txBox="1"/>
          <p:nvPr/>
        </p:nvSpPr>
        <p:spPr>
          <a:xfrm>
            <a:off x="256542" y="999000"/>
            <a:ext cx="3146795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2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BINARY NUMBERS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64180" y="2033786"/>
            <a:ext cx="96040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898839" y="2033786"/>
            <a:ext cx="172519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711884" y="2033786"/>
            <a:ext cx="188685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53406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906393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59380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58593" y="2033786"/>
            <a:ext cx="189295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82894" y="2033784"/>
            <a:ext cx="286490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16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872676" y="2033784"/>
            <a:ext cx="349181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32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894445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147433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400419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530597" y="2033784"/>
            <a:ext cx="379133" cy="82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64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12434" y="2033784"/>
            <a:ext cx="457718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</a:pPr>
            <a:r>
              <a:rPr lang="en-US" sz="2357">
                <a:solidFill>
                  <a:srgbClr val="642EC7"/>
                </a:solidFill>
                <a:latin typeface="Poppins"/>
                <a:ea typeface="Poppins"/>
                <a:cs typeface="Poppins"/>
                <a:sym typeface="Poppins"/>
              </a:rPr>
              <a:t>128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88471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1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641458" y="2711327"/>
            <a:ext cx="305643" cy="69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0"/>
              </a:lnSpc>
            </a:pPr>
            <a:r>
              <a:rPr lang="en-US" sz="4107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6035364" y="5697621"/>
            <a:ext cx="898178" cy="474581"/>
            <a:chOff x="0" y="0"/>
            <a:chExt cx="354836" cy="187488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54836" cy="187488"/>
            </a:xfrm>
            <a:custGeom>
              <a:avLst/>
              <a:gdLst/>
              <a:ahLst/>
              <a:cxnLst/>
              <a:rect l="l" t="t" r="r" b="b"/>
              <a:pathLst>
                <a:path w="354836" h="187488">
                  <a:moveTo>
                    <a:pt x="93744" y="0"/>
                  </a:moveTo>
                  <a:lnTo>
                    <a:pt x="261092" y="0"/>
                  </a:lnTo>
                  <a:cubicBezTo>
                    <a:pt x="285954" y="0"/>
                    <a:pt x="309798" y="9877"/>
                    <a:pt x="327379" y="27457"/>
                  </a:cubicBezTo>
                  <a:cubicBezTo>
                    <a:pt x="344959" y="45038"/>
                    <a:pt x="354836" y="68882"/>
                    <a:pt x="354836" y="93744"/>
                  </a:cubicBezTo>
                  <a:lnTo>
                    <a:pt x="354836" y="93744"/>
                  </a:lnTo>
                  <a:cubicBezTo>
                    <a:pt x="354836" y="118607"/>
                    <a:pt x="344959" y="142451"/>
                    <a:pt x="327379" y="160031"/>
                  </a:cubicBezTo>
                  <a:cubicBezTo>
                    <a:pt x="309798" y="177612"/>
                    <a:pt x="285954" y="187488"/>
                    <a:pt x="261092" y="187488"/>
                  </a:cubicBezTo>
                  <a:lnTo>
                    <a:pt x="93744" y="187488"/>
                  </a:lnTo>
                  <a:cubicBezTo>
                    <a:pt x="68882" y="187488"/>
                    <a:pt x="45038" y="177612"/>
                    <a:pt x="27457" y="160031"/>
                  </a:cubicBezTo>
                  <a:cubicBezTo>
                    <a:pt x="9877" y="142451"/>
                    <a:pt x="0" y="118607"/>
                    <a:pt x="0" y="93744"/>
                  </a:cubicBezTo>
                  <a:lnTo>
                    <a:pt x="0" y="93744"/>
                  </a:lnTo>
                  <a:cubicBezTo>
                    <a:pt x="0" y="68882"/>
                    <a:pt x="9877" y="45038"/>
                    <a:pt x="27457" y="27457"/>
                  </a:cubicBezTo>
                  <a:cubicBezTo>
                    <a:pt x="45038" y="9877"/>
                    <a:pt x="68882" y="0"/>
                    <a:pt x="93744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354836" cy="2160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1261598" y="5603375"/>
            <a:ext cx="9330293" cy="467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2"/>
              </a:lnSpc>
            </a:pPr>
            <a:r>
              <a:rPr lang="en-US" sz="203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 bits =  </a:t>
            </a:r>
            <a:r>
              <a:rPr lang="en-US" sz="2037">
                <a:solidFill>
                  <a:srgbClr val="FAFAFA"/>
                </a:solidFill>
                <a:latin typeface="Poppins"/>
                <a:ea typeface="Poppins"/>
                <a:cs typeface="Poppins"/>
                <a:sym typeface="Poppins"/>
              </a:rPr>
              <a:t>1 byte</a:t>
            </a:r>
          </a:p>
        </p:txBody>
      </p:sp>
      <p:grpSp>
        <p:nvGrpSpPr>
          <p:cNvPr id="54" name="Group 2">
            <a:extLst>
              <a:ext uri="{FF2B5EF4-FFF2-40B4-BE49-F238E27FC236}">
                <a16:creationId xmlns:a16="http://schemas.microsoft.com/office/drawing/2014/main" id="{292F5179-7160-143B-4B27-5A951F4EE823}"/>
              </a:ext>
            </a:extLst>
          </p:cNvPr>
          <p:cNvGrpSpPr/>
          <p:nvPr/>
        </p:nvGrpSpPr>
        <p:grpSpPr>
          <a:xfrm>
            <a:off x="1" y="-24533"/>
            <a:ext cx="4935279" cy="710333"/>
            <a:chOff x="0" y="0"/>
            <a:chExt cx="3442595" cy="396471"/>
          </a:xfrm>
        </p:grpSpPr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D47574DC-0513-CB00-213D-AE935D589EA6}"/>
                </a:ext>
              </a:extLst>
            </p:cNvPr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56" name="TextBox 4">
            <a:extLst>
              <a:ext uri="{FF2B5EF4-FFF2-40B4-BE49-F238E27FC236}">
                <a16:creationId xmlns:a16="http://schemas.microsoft.com/office/drawing/2014/main" id="{428A0B5E-9103-2695-A478-0E605E2193CB}"/>
              </a:ext>
            </a:extLst>
          </p:cNvPr>
          <p:cNvSpPr txBox="1"/>
          <p:nvPr/>
        </p:nvSpPr>
        <p:spPr>
          <a:xfrm>
            <a:off x="164004" y="60412"/>
            <a:ext cx="440630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1.1 Number System</a:t>
            </a:r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65279071-9676-76E0-9717-128AAB3997C1}"/>
              </a:ext>
            </a:extLst>
          </p:cNvPr>
          <p:cNvSpPr/>
          <p:nvPr/>
        </p:nvSpPr>
        <p:spPr>
          <a:xfrm>
            <a:off x="4570309" y="-67315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>
            <a:off x="268197" y="1679577"/>
            <a:ext cx="2987189" cy="22225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3255398" y="1677915"/>
            <a:ext cx="1537950" cy="831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8681" y="141058"/>
            <a:ext cx="546933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9"/>
              </a:lnSpc>
              <a:spcBef>
                <a:spcPct val="0"/>
              </a:spcBef>
            </a:pPr>
            <a:r>
              <a:rPr lang="en-US" sz="2731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1.5 Digital Sound Representation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9" name="Freeform 9"/>
          <p:cNvSpPr/>
          <p:nvPr/>
        </p:nvSpPr>
        <p:spPr>
          <a:xfrm flipH="1">
            <a:off x="430453" y="4130314"/>
            <a:ext cx="1468771" cy="750909"/>
          </a:xfrm>
          <a:custGeom>
            <a:avLst/>
            <a:gdLst/>
            <a:ahLst/>
            <a:cxnLst/>
            <a:rect l="l" t="t" r="r" b="b"/>
            <a:pathLst>
              <a:path w="2203157" h="1126364">
                <a:moveTo>
                  <a:pt x="2203157" y="0"/>
                </a:moveTo>
                <a:lnTo>
                  <a:pt x="0" y="0"/>
                </a:lnTo>
                <a:lnTo>
                  <a:pt x="0" y="1126364"/>
                </a:lnTo>
                <a:lnTo>
                  <a:pt x="2203157" y="1126364"/>
                </a:lnTo>
                <a:lnTo>
                  <a:pt x="220315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0" name="Freeform 10"/>
          <p:cNvSpPr/>
          <p:nvPr/>
        </p:nvSpPr>
        <p:spPr>
          <a:xfrm>
            <a:off x="1899225" y="3599997"/>
            <a:ext cx="1620982" cy="2743200"/>
          </a:xfrm>
          <a:custGeom>
            <a:avLst/>
            <a:gdLst/>
            <a:ahLst/>
            <a:cxnLst/>
            <a:rect l="l" t="t" r="r" b="b"/>
            <a:pathLst>
              <a:path w="2431473" h="4114800">
                <a:moveTo>
                  <a:pt x="0" y="0"/>
                </a:moveTo>
                <a:lnTo>
                  <a:pt x="2431473" y="0"/>
                </a:lnTo>
                <a:lnTo>
                  <a:pt x="2431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11" name="Freeform 11"/>
          <p:cNvSpPr/>
          <p:nvPr/>
        </p:nvSpPr>
        <p:spPr>
          <a:xfrm>
            <a:off x="2736958" y="4704902"/>
            <a:ext cx="1037190" cy="352645"/>
          </a:xfrm>
          <a:custGeom>
            <a:avLst/>
            <a:gdLst/>
            <a:ahLst/>
            <a:cxnLst/>
            <a:rect l="l" t="t" r="r" b="b"/>
            <a:pathLst>
              <a:path w="1555785" h="528967">
                <a:moveTo>
                  <a:pt x="0" y="0"/>
                </a:moveTo>
                <a:lnTo>
                  <a:pt x="1555786" y="0"/>
                </a:lnTo>
                <a:lnTo>
                  <a:pt x="1555786" y="528967"/>
                </a:lnTo>
                <a:lnTo>
                  <a:pt x="0" y="528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12" name="Group 12"/>
          <p:cNvGrpSpPr/>
          <p:nvPr/>
        </p:nvGrpSpPr>
        <p:grpSpPr>
          <a:xfrm>
            <a:off x="3894616" y="4331525"/>
            <a:ext cx="1350377" cy="1280147"/>
            <a:chOff x="0" y="0"/>
            <a:chExt cx="621670" cy="58933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21670" cy="589338"/>
            </a:xfrm>
            <a:custGeom>
              <a:avLst/>
              <a:gdLst/>
              <a:ahLst/>
              <a:cxnLst/>
              <a:rect l="l" t="t" r="r" b="b"/>
              <a:pathLst>
                <a:path w="621670" h="589338">
                  <a:moveTo>
                    <a:pt x="194927" y="0"/>
                  </a:moveTo>
                  <a:lnTo>
                    <a:pt x="426742" y="0"/>
                  </a:lnTo>
                  <a:cubicBezTo>
                    <a:pt x="478440" y="0"/>
                    <a:pt x="528021" y="20537"/>
                    <a:pt x="564577" y="57093"/>
                  </a:cubicBezTo>
                  <a:cubicBezTo>
                    <a:pt x="601133" y="93649"/>
                    <a:pt x="621670" y="143229"/>
                    <a:pt x="621670" y="194927"/>
                  </a:cubicBezTo>
                  <a:lnTo>
                    <a:pt x="621670" y="394411"/>
                  </a:lnTo>
                  <a:cubicBezTo>
                    <a:pt x="621670" y="446109"/>
                    <a:pt x="601133" y="495689"/>
                    <a:pt x="564577" y="532245"/>
                  </a:cubicBezTo>
                  <a:cubicBezTo>
                    <a:pt x="528021" y="568801"/>
                    <a:pt x="478440" y="589338"/>
                    <a:pt x="426742" y="589338"/>
                  </a:cubicBezTo>
                  <a:lnTo>
                    <a:pt x="194927" y="589338"/>
                  </a:lnTo>
                  <a:cubicBezTo>
                    <a:pt x="143229" y="589338"/>
                    <a:pt x="93649" y="568801"/>
                    <a:pt x="57093" y="532245"/>
                  </a:cubicBezTo>
                  <a:cubicBezTo>
                    <a:pt x="20537" y="495689"/>
                    <a:pt x="0" y="446109"/>
                    <a:pt x="0" y="394411"/>
                  </a:cubicBezTo>
                  <a:lnTo>
                    <a:pt x="0" y="194927"/>
                  </a:lnTo>
                  <a:cubicBezTo>
                    <a:pt x="0" y="143229"/>
                    <a:pt x="20537" y="93649"/>
                    <a:pt x="57093" y="57093"/>
                  </a:cubicBezTo>
                  <a:cubicBezTo>
                    <a:pt x="93649" y="20537"/>
                    <a:pt x="143229" y="0"/>
                    <a:pt x="194927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621670" cy="61791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8175" y="1118443"/>
            <a:ext cx="697496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Recording sound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8032" y="1796599"/>
            <a:ext cx="8603545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storage or electronic transmission of sound, the initial analog sound signal must undergo conversion into binary code.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62763" y="4536697"/>
            <a:ext cx="1214082" cy="757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Sound</a:t>
            </a:r>
          </a:p>
          <a:p>
            <a:pPr algn="ctr">
              <a:lnSpc>
                <a:spcPts val="3089"/>
              </a:lnSpc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Encoder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65642" y="3429001"/>
            <a:ext cx="3006133" cy="3174642"/>
            <a:chOff x="0" y="0"/>
            <a:chExt cx="1383926" cy="14615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83926" cy="1461502"/>
            </a:xfrm>
            <a:custGeom>
              <a:avLst/>
              <a:gdLst/>
              <a:ahLst/>
              <a:cxnLst/>
              <a:rect l="l" t="t" r="r" b="b"/>
              <a:pathLst>
                <a:path w="1383926" h="1461502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1373939"/>
                  </a:lnTo>
                  <a:cubicBezTo>
                    <a:pt x="1383926" y="1422299"/>
                    <a:pt x="1344722" y="1461502"/>
                    <a:pt x="1296363" y="1461502"/>
                  </a:cubicBezTo>
                  <a:lnTo>
                    <a:pt x="87563" y="1461502"/>
                  </a:lnTo>
                  <a:cubicBezTo>
                    <a:pt x="39203" y="1461502"/>
                    <a:pt x="0" y="1422299"/>
                    <a:pt x="0" y="1373939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83926" cy="14900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715906" y="3511034"/>
            <a:ext cx="2305606" cy="464298"/>
            <a:chOff x="0" y="0"/>
            <a:chExt cx="910857" cy="18342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812302" y="3504452"/>
            <a:ext cx="2110107" cy="35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1717">
                <a:solidFill>
                  <a:srgbClr val="19274F"/>
                </a:solidFill>
                <a:latin typeface="Poppins"/>
                <a:ea typeface="Poppins"/>
                <a:cs typeface="Poppins"/>
                <a:sym typeface="Poppins"/>
              </a:rPr>
              <a:t>Band-limiting filter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65642" y="3960663"/>
            <a:ext cx="3006133" cy="195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0547" lvl="1" indent="-185274">
              <a:lnSpc>
                <a:spcPts val="3089"/>
              </a:lnSpc>
              <a:buFont typeface="Arial"/>
              <a:buChar char="•"/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Eliminate inaudible high-frequency elements to avoid coding issues they might pose.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8562274" y="3384278"/>
            <a:ext cx="3006133" cy="3174642"/>
            <a:chOff x="0" y="0"/>
            <a:chExt cx="1383926" cy="146150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83926" cy="1461502"/>
            </a:xfrm>
            <a:custGeom>
              <a:avLst/>
              <a:gdLst/>
              <a:ahLst/>
              <a:cxnLst/>
              <a:rect l="l" t="t" r="r" b="b"/>
              <a:pathLst>
                <a:path w="1383926" h="1461502">
                  <a:moveTo>
                    <a:pt x="87563" y="0"/>
                  </a:moveTo>
                  <a:lnTo>
                    <a:pt x="1296363" y="0"/>
                  </a:lnTo>
                  <a:cubicBezTo>
                    <a:pt x="1344722" y="0"/>
                    <a:pt x="1383926" y="39203"/>
                    <a:pt x="1383926" y="87563"/>
                  </a:cubicBezTo>
                  <a:lnTo>
                    <a:pt x="1383926" y="1373939"/>
                  </a:lnTo>
                  <a:cubicBezTo>
                    <a:pt x="1383926" y="1422299"/>
                    <a:pt x="1344722" y="1461502"/>
                    <a:pt x="1296363" y="1461502"/>
                  </a:cubicBezTo>
                  <a:lnTo>
                    <a:pt x="87563" y="1461502"/>
                  </a:lnTo>
                  <a:cubicBezTo>
                    <a:pt x="39203" y="1461502"/>
                    <a:pt x="0" y="1422299"/>
                    <a:pt x="0" y="1373939"/>
                  </a:cubicBezTo>
                  <a:lnTo>
                    <a:pt x="0" y="87563"/>
                  </a:lnTo>
                  <a:cubicBezTo>
                    <a:pt x="0" y="39203"/>
                    <a:pt x="39203" y="0"/>
                    <a:pt x="87563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383926" cy="14900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912538" y="3466312"/>
            <a:ext cx="2305606" cy="464298"/>
            <a:chOff x="0" y="0"/>
            <a:chExt cx="910857" cy="1834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008934" y="3459729"/>
            <a:ext cx="2110107" cy="35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1717">
                <a:solidFill>
                  <a:srgbClr val="19274F"/>
                </a:solidFill>
                <a:latin typeface="Poppins"/>
                <a:ea typeface="Poppins"/>
                <a:cs typeface="Poppins"/>
                <a:sym typeface="Poppins"/>
              </a:rPr>
              <a:t>ADC Converter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62274" y="3915942"/>
            <a:ext cx="3006133" cy="757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0547" lvl="1" indent="-185274">
              <a:lnSpc>
                <a:spcPts val="3089"/>
              </a:lnSpc>
              <a:buFont typeface="Arial"/>
              <a:buChar char="•"/>
            </a:pPr>
            <a:r>
              <a:rPr lang="en-US" sz="1717">
                <a:solidFill>
                  <a:srgbClr val="FCF8EB"/>
                </a:solidFill>
                <a:latin typeface="Poppins"/>
                <a:ea typeface="Poppins"/>
                <a:cs typeface="Poppins"/>
                <a:sym typeface="Poppins"/>
              </a:rPr>
              <a:t>Converts analogue data to digital data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68100" y="1439894"/>
            <a:ext cx="5447709" cy="16981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5655233" y="1439687"/>
            <a:ext cx="795827" cy="41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Freeform 8"/>
          <p:cNvSpPr/>
          <p:nvPr/>
        </p:nvSpPr>
        <p:spPr>
          <a:xfrm>
            <a:off x="3187109" y="3451857"/>
            <a:ext cx="3526960" cy="1697349"/>
          </a:xfrm>
          <a:custGeom>
            <a:avLst/>
            <a:gdLst/>
            <a:ahLst/>
            <a:cxnLst/>
            <a:rect l="l" t="t" r="r" b="b"/>
            <a:pathLst>
              <a:path w="5290440" h="2546024">
                <a:moveTo>
                  <a:pt x="0" y="0"/>
                </a:moveTo>
                <a:lnTo>
                  <a:pt x="5290440" y="0"/>
                </a:lnTo>
                <a:lnTo>
                  <a:pt x="5290440" y="2546024"/>
                </a:lnTo>
                <a:lnTo>
                  <a:pt x="0" y="25460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9" name="TextBox 9"/>
          <p:cNvSpPr txBox="1"/>
          <p:nvPr/>
        </p:nvSpPr>
        <p:spPr>
          <a:xfrm>
            <a:off x="268079" y="895742"/>
            <a:ext cx="697496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Sampling operation of the ADC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173838" y="2462373"/>
            <a:ext cx="1197483" cy="3055135"/>
            <a:chOff x="0" y="0"/>
            <a:chExt cx="2394967" cy="6110271"/>
          </a:xfrm>
        </p:grpSpPr>
        <p:sp>
          <p:nvSpPr>
            <p:cNvPr id="11" name="AutoShape 11"/>
            <p:cNvSpPr/>
            <p:nvPr/>
          </p:nvSpPr>
          <p:spPr>
            <a:xfrm flipH="1">
              <a:off x="25400" y="0"/>
              <a:ext cx="0" cy="6110271"/>
            </a:xfrm>
            <a:prstGeom prst="line">
              <a:avLst/>
            </a:prstGeom>
            <a:ln w="5080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AutoShape 12"/>
            <p:cNvSpPr/>
            <p:nvPr/>
          </p:nvSpPr>
          <p:spPr>
            <a:xfrm flipH="1">
              <a:off x="788115" y="0"/>
              <a:ext cx="0" cy="6110271"/>
            </a:xfrm>
            <a:prstGeom prst="line">
              <a:avLst/>
            </a:prstGeom>
            <a:ln w="5080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AutoShape 13"/>
            <p:cNvSpPr/>
            <p:nvPr/>
          </p:nvSpPr>
          <p:spPr>
            <a:xfrm flipH="1">
              <a:off x="1589523" y="0"/>
              <a:ext cx="0" cy="6110271"/>
            </a:xfrm>
            <a:prstGeom prst="line">
              <a:avLst/>
            </a:prstGeom>
            <a:ln w="5080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AutoShape 14"/>
            <p:cNvSpPr/>
            <p:nvPr/>
          </p:nvSpPr>
          <p:spPr>
            <a:xfrm flipH="1">
              <a:off x="2369567" y="0"/>
              <a:ext cx="0" cy="6110271"/>
            </a:xfrm>
            <a:prstGeom prst="line">
              <a:avLst/>
            </a:prstGeom>
            <a:ln w="5080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49775" y="2462373"/>
            <a:ext cx="1197483" cy="3055135"/>
            <a:chOff x="0" y="0"/>
            <a:chExt cx="2394967" cy="6110271"/>
          </a:xfrm>
        </p:grpSpPr>
        <p:sp>
          <p:nvSpPr>
            <p:cNvPr id="16" name="AutoShape 16"/>
            <p:cNvSpPr/>
            <p:nvPr/>
          </p:nvSpPr>
          <p:spPr>
            <a:xfrm flipH="1">
              <a:off x="25400" y="0"/>
              <a:ext cx="0" cy="6110271"/>
            </a:xfrm>
            <a:prstGeom prst="line">
              <a:avLst/>
            </a:prstGeom>
            <a:ln w="5080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AutoShape 17"/>
            <p:cNvSpPr/>
            <p:nvPr/>
          </p:nvSpPr>
          <p:spPr>
            <a:xfrm flipH="1">
              <a:off x="788115" y="0"/>
              <a:ext cx="0" cy="6110271"/>
            </a:xfrm>
            <a:prstGeom prst="line">
              <a:avLst/>
            </a:prstGeom>
            <a:ln w="5080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AutoShape 18"/>
            <p:cNvSpPr/>
            <p:nvPr/>
          </p:nvSpPr>
          <p:spPr>
            <a:xfrm flipH="1">
              <a:off x="1589523" y="0"/>
              <a:ext cx="0" cy="6110271"/>
            </a:xfrm>
            <a:prstGeom prst="line">
              <a:avLst/>
            </a:prstGeom>
            <a:ln w="5080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AutoShape 19"/>
            <p:cNvSpPr/>
            <p:nvPr/>
          </p:nvSpPr>
          <p:spPr>
            <a:xfrm flipH="1">
              <a:off x="2369567" y="0"/>
              <a:ext cx="0" cy="6110271"/>
            </a:xfrm>
            <a:prstGeom prst="line">
              <a:avLst/>
            </a:prstGeom>
            <a:ln w="5080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6272231" y="2462373"/>
            <a:ext cx="0" cy="3055135"/>
          </a:xfrm>
          <a:prstGeom prst="line">
            <a:avLst/>
          </a:prstGeom>
          <a:ln w="38100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1" name="AutoShape 21"/>
          <p:cNvSpPr/>
          <p:nvPr/>
        </p:nvSpPr>
        <p:spPr>
          <a:xfrm>
            <a:off x="6677574" y="2462373"/>
            <a:ext cx="0" cy="3055135"/>
          </a:xfrm>
          <a:prstGeom prst="line">
            <a:avLst/>
          </a:prstGeom>
          <a:ln w="38100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2" name="TextBox 22"/>
          <p:cNvSpPr txBox="1"/>
          <p:nvPr/>
        </p:nvSpPr>
        <p:spPr>
          <a:xfrm>
            <a:off x="3075546" y="552385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89545" y="552385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03543" y="552385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82882" y="552385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46558" y="552385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59039" y="552385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74554" y="552385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853893" y="5523858"/>
            <a:ext cx="145256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186642" y="552385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38414" y="5523856"/>
            <a:ext cx="32476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32" name="AutoShape 32"/>
          <p:cNvSpPr/>
          <p:nvPr/>
        </p:nvSpPr>
        <p:spPr>
          <a:xfrm flipV="1">
            <a:off x="3148476" y="6076308"/>
            <a:ext cx="3516362" cy="10682"/>
          </a:xfrm>
          <a:prstGeom prst="line">
            <a:avLst/>
          </a:prstGeom>
          <a:ln w="38100" cap="flat">
            <a:solidFill>
              <a:srgbClr val="FF1495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3" name="TextBox 33"/>
          <p:cNvSpPr txBox="1"/>
          <p:nvPr/>
        </p:nvSpPr>
        <p:spPr>
          <a:xfrm>
            <a:off x="3896941" y="6106041"/>
            <a:ext cx="2151440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</a:p>
        </p:txBody>
      </p:sp>
      <p:sp>
        <p:nvSpPr>
          <p:cNvPr id="34" name="AutoShape 34"/>
          <p:cNvSpPr/>
          <p:nvPr/>
        </p:nvSpPr>
        <p:spPr>
          <a:xfrm flipV="1">
            <a:off x="2977111" y="5338810"/>
            <a:ext cx="3929413" cy="1413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5" name="AutoShape 35"/>
          <p:cNvSpPr/>
          <p:nvPr/>
        </p:nvSpPr>
        <p:spPr>
          <a:xfrm flipV="1">
            <a:off x="2977111" y="4952445"/>
            <a:ext cx="3929413" cy="1413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6" name="AutoShape 36"/>
          <p:cNvSpPr/>
          <p:nvPr/>
        </p:nvSpPr>
        <p:spPr>
          <a:xfrm flipV="1">
            <a:off x="2977162" y="4563638"/>
            <a:ext cx="3929413" cy="1413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7" name="AutoShape 37"/>
          <p:cNvSpPr/>
          <p:nvPr/>
        </p:nvSpPr>
        <p:spPr>
          <a:xfrm flipV="1">
            <a:off x="2977162" y="4177273"/>
            <a:ext cx="3929413" cy="1413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8" name="AutoShape 38"/>
          <p:cNvSpPr/>
          <p:nvPr/>
        </p:nvSpPr>
        <p:spPr>
          <a:xfrm flipV="1">
            <a:off x="2957538" y="3788466"/>
            <a:ext cx="3929413" cy="1413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9" name="AutoShape 39"/>
          <p:cNvSpPr/>
          <p:nvPr/>
        </p:nvSpPr>
        <p:spPr>
          <a:xfrm flipV="1">
            <a:off x="2957538" y="3402101"/>
            <a:ext cx="3929413" cy="1413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40" name="AutoShape 40"/>
          <p:cNvSpPr/>
          <p:nvPr/>
        </p:nvSpPr>
        <p:spPr>
          <a:xfrm flipV="1">
            <a:off x="2977162" y="3013294"/>
            <a:ext cx="3929413" cy="1413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41" name="AutoShape 41"/>
          <p:cNvSpPr/>
          <p:nvPr/>
        </p:nvSpPr>
        <p:spPr>
          <a:xfrm flipV="1">
            <a:off x="2977162" y="2626930"/>
            <a:ext cx="3929413" cy="1413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42" name="TextBox 42"/>
          <p:cNvSpPr txBox="1"/>
          <p:nvPr/>
        </p:nvSpPr>
        <p:spPr>
          <a:xfrm>
            <a:off x="2696444" y="5135612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696444" y="4749247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696444" y="439997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696444" y="4012628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696444" y="3624806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696444" y="3218672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696444" y="2831322"/>
            <a:ext cx="196581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696442" y="2443972"/>
            <a:ext cx="145256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50" name="AutoShape 50"/>
          <p:cNvSpPr/>
          <p:nvPr/>
        </p:nvSpPr>
        <p:spPr>
          <a:xfrm flipV="1">
            <a:off x="2139365" y="2634057"/>
            <a:ext cx="12570" cy="2755032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51" name="TextBox 51"/>
          <p:cNvSpPr txBox="1"/>
          <p:nvPr/>
        </p:nvSpPr>
        <p:spPr>
          <a:xfrm>
            <a:off x="164002" y="3737726"/>
            <a:ext cx="2151440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amplitude</a:t>
            </a:r>
          </a:p>
        </p:txBody>
      </p:sp>
      <p:sp>
        <p:nvSpPr>
          <p:cNvPr id="52" name="AutoShape 52"/>
          <p:cNvSpPr/>
          <p:nvPr/>
        </p:nvSpPr>
        <p:spPr>
          <a:xfrm>
            <a:off x="8402885" y="3034520"/>
            <a:ext cx="459339" cy="0"/>
          </a:xfrm>
          <a:prstGeom prst="line">
            <a:avLst/>
          </a:prstGeom>
          <a:ln w="38100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53" name="AutoShape 53"/>
          <p:cNvSpPr/>
          <p:nvPr/>
        </p:nvSpPr>
        <p:spPr>
          <a:xfrm flipV="1">
            <a:off x="8402929" y="3409170"/>
            <a:ext cx="1110914" cy="7069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54" name="TextBox 54"/>
          <p:cNvSpPr txBox="1"/>
          <p:nvPr/>
        </p:nvSpPr>
        <p:spPr>
          <a:xfrm>
            <a:off x="8944773" y="2810094"/>
            <a:ext cx="2151440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sampling time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513923" y="3136120"/>
            <a:ext cx="2151440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approximated amplitude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58681" y="141058"/>
            <a:ext cx="546933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9"/>
              </a:lnSpc>
              <a:spcBef>
                <a:spcPct val="0"/>
              </a:spcBef>
            </a:pPr>
            <a:r>
              <a:rPr lang="en-US" sz="2731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1.5 Digital Sound Representation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68100" y="1439894"/>
            <a:ext cx="5447709" cy="16981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5655233" y="1439687"/>
            <a:ext cx="795827" cy="41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Freeform 8"/>
          <p:cNvSpPr/>
          <p:nvPr/>
        </p:nvSpPr>
        <p:spPr>
          <a:xfrm>
            <a:off x="2049274" y="3731165"/>
            <a:ext cx="2321919" cy="1117424"/>
          </a:xfrm>
          <a:custGeom>
            <a:avLst/>
            <a:gdLst/>
            <a:ahLst/>
            <a:cxnLst/>
            <a:rect l="l" t="t" r="r" b="b"/>
            <a:pathLst>
              <a:path w="3482879" h="1676136">
                <a:moveTo>
                  <a:pt x="0" y="0"/>
                </a:moveTo>
                <a:lnTo>
                  <a:pt x="3482879" y="0"/>
                </a:lnTo>
                <a:lnTo>
                  <a:pt x="3482879" y="1676136"/>
                </a:lnTo>
                <a:lnTo>
                  <a:pt x="0" y="1676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2040534" y="3079754"/>
            <a:ext cx="788345" cy="2011301"/>
            <a:chOff x="0" y="0"/>
            <a:chExt cx="1576689" cy="4022602"/>
          </a:xfrm>
        </p:grpSpPr>
        <p:sp>
          <p:nvSpPr>
            <p:cNvPr id="10" name="AutoShape 10"/>
            <p:cNvSpPr/>
            <p:nvPr/>
          </p:nvSpPr>
          <p:spPr>
            <a:xfrm flipH="1">
              <a:off x="16722" y="0"/>
              <a:ext cx="0" cy="4022602"/>
            </a:xfrm>
            <a:prstGeom prst="line">
              <a:avLst/>
            </a:prstGeom>
            <a:ln w="3344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AutoShape 11"/>
            <p:cNvSpPr/>
            <p:nvPr/>
          </p:nvSpPr>
          <p:spPr>
            <a:xfrm flipH="1">
              <a:off x="518843" y="0"/>
              <a:ext cx="0" cy="4022602"/>
            </a:xfrm>
            <a:prstGeom prst="line">
              <a:avLst/>
            </a:prstGeom>
            <a:ln w="3344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AutoShape 12"/>
            <p:cNvSpPr/>
            <p:nvPr/>
          </p:nvSpPr>
          <p:spPr>
            <a:xfrm flipH="1">
              <a:off x="1046438" y="0"/>
              <a:ext cx="0" cy="4022602"/>
            </a:xfrm>
            <a:prstGeom prst="line">
              <a:avLst/>
            </a:prstGeom>
            <a:ln w="3344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AutoShape 13"/>
            <p:cNvSpPr/>
            <p:nvPr/>
          </p:nvSpPr>
          <p:spPr>
            <a:xfrm flipH="1">
              <a:off x="1559967" y="0"/>
              <a:ext cx="0" cy="4022602"/>
            </a:xfrm>
            <a:prstGeom prst="line">
              <a:avLst/>
            </a:prstGeom>
            <a:ln w="3344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78027" y="3079754"/>
            <a:ext cx="788345" cy="2011301"/>
            <a:chOff x="0" y="0"/>
            <a:chExt cx="1576689" cy="4022602"/>
          </a:xfrm>
        </p:grpSpPr>
        <p:sp>
          <p:nvSpPr>
            <p:cNvPr id="15" name="AutoShape 15"/>
            <p:cNvSpPr/>
            <p:nvPr/>
          </p:nvSpPr>
          <p:spPr>
            <a:xfrm flipH="1">
              <a:off x="16722" y="0"/>
              <a:ext cx="0" cy="4022602"/>
            </a:xfrm>
            <a:prstGeom prst="line">
              <a:avLst/>
            </a:prstGeom>
            <a:ln w="3344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AutoShape 16"/>
            <p:cNvSpPr/>
            <p:nvPr/>
          </p:nvSpPr>
          <p:spPr>
            <a:xfrm flipH="1">
              <a:off x="518843" y="0"/>
              <a:ext cx="0" cy="4022602"/>
            </a:xfrm>
            <a:prstGeom prst="line">
              <a:avLst/>
            </a:prstGeom>
            <a:ln w="3344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AutoShape 17"/>
            <p:cNvSpPr/>
            <p:nvPr/>
          </p:nvSpPr>
          <p:spPr>
            <a:xfrm flipH="1">
              <a:off x="1046438" y="0"/>
              <a:ext cx="0" cy="4022602"/>
            </a:xfrm>
            <a:prstGeom prst="line">
              <a:avLst/>
            </a:prstGeom>
            <a:ln w="3344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AutoShape 18"/>
            <p:cNvSpPr/>
            <p:nvPr/>
          </p:nvSpPr>
          <p:spPr>
            <a:xfrm flipH="1">
              <a:off x="1559967" y="0"/>
              <a:ext cx="0" cy="4022602"/>
            </a:xfrm>
            <a:prstGeom prst="line">
              <a:avLst/>
            </a:prstGeom>
            <a:ln w="33443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" name="AutoShape 19"/>
          <p:cNvSpPr/>
          <p:nvPr/>
        </p:nvSpPr>
        <p:spPr>
          <a:xfrm>
            <a:off x="4080314" y="3079754"/>
            <a:ext cx="0" cy="2011301"/>
          </a:xfrm>
          <a:prstGeom prst="line">
            <a:avLst/>
          </a:prstGeom>
          <a:ln w="28575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0" name="AutoShape 20"/>
          <p:cNvSpPr/>
          <p:nvPr/>
        </p:nvSpPr>
        <p:spPr>
          <a:xfrm>
            <a:off x="4347165" y="3079754"/>
            <a:ext cx="0" cy="2011301"/>
          </a:xfrm>
          <a:prstGeom prst="line">
            <a:avLst/>
          </a:prstGeom>
          <a:ln w="28575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1" name="AutoShape 21"/>
          <p:cNvSpPr/>
          <p:nvPr/>
        </p:nvSpPr>
        <p:spPr>
          <a:xfrm flipV="1">
            <a:off x="1940584" y="5403584"/>
            <a:ext cx="2314942" cy="7033"/>
          </a:xfrm>
          <a:prstGeom prst="line">
            <a:avLst/>
          </a:prstGeom>
          <a:ln w="28575" cap="flat">
            <a:solidFill>
              <a:srgbClr val="FF1495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2" name="AutoShape 22"/>
          <p:cNvSpPr/>
          <p:nvPr/>
        </p:nvSpPr>
        <p:spPr>
          <a:xfrm flipV="1">
            <a:off x="1911022" y="4973412"/>
            <a:ext cx="2586867" cy="930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3" name="AutoShape 23"/>
          <p:cNvSpPr/>
          <p:nvPr/>
        </p:nvSpPr>
        <p:spPr>
          <a:xfrm flipV="1">
            <a:off x="1911022" y="4719054"/>
            <a:ext cx="2586867" cy="930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4" name="AutoShape 24"/>
          <p:cNvSpPr/>
          <p:nvPr/>
        </p:nvSpPr>
        <p:spPr>
          <a:xfrm flipV="1">
            <a:off x="1911057" y="4463089"/>
            <a:ext cx="2586867" cy="930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5" name="AutoShape 25"/>
          <p:cNvSpPr/>
          <p:nvPr/>
        </p:nvSpPr>
        <p:spPr>
          <a:xfrm flipV="1">
            <a:off x="1911057" y="4208732"/>
            <a:ext cx="2586867" cy="930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" name="AutoShape 26"/>
          <p:cNvSpPr/>
          <p:nvPr/>
        </p:nvSpPr>
        <p:spPr>
          <a:xfrm flipV="1">
            <a:off x="1898137" y="3952766"/>
            <a:ext cx="2586867" cy="930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7" name="AutoShape 27"/>
          <p:cNvSpPr/>
          <p:nvPr/>
        </p:nvSpPr>
        <p:spPr>
          <a:xfrm flipV="1">
            <a:off x="1898137" y="3698409"/>
            <a:ext cx="2586867" cy="930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8" name="AutoShape 28"/>
          <p:cNvSpPr/>
          <p:nvPr/>
        </p:nvSpPr>
        <p:spPr>
          <a:xfrm flipV="1">
            <a:off x="1911057" y="3442444"/>
            <a:ext cx="2586867" cy="930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" name="AutoShape 29"/>
          <p:cNvSpPr/>
          <p:nvPr/>
        </p:nvSpPr>
        <p:spPr>
          <a:xfrm flipV="1">
            <a:off x="1911057" y="3188086"/>
            <a:ext cx="2586867" cy="930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0" name="AutoShape 30"/>
          <p:cNvSpPr/>
          <p:nvPr/>
        </p:nvSpPr>
        <p:spPr>
          <a:xfrm flipV="1">
            <a:off x="1568526" y="3164296"/>
            <a:ext cx="8275" cy="1813733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1" name="TextBox 31"/>
          <p:cNvSpPr txBox="1"/>
          <p:nvPr/>
        </p:nvSpPr>
        <p:spPr>
          <a:xfrm>
            <a:off x="268079" y="895742"/>
            <a:ext cx="697496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Properties of digital sound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975826" y="5094918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48375" y="5094918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20925" y="5094918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770655" y="5094918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010077" y="5094918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281626" y="5094918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555175" y="5094918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04909" y="5094918"/>
            <a:ext cx="95627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023967" y="5094918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255550" y="5094917"/>
            <a:ext cx="21380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483389" y="5422841"/>
            <a:ext cx="1416367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726249" y="4839322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726249" y="4584965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726249" y="4355029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726249" y="4100023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726249" y="3844706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26249" y="3577335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26249" y="3322329"/>
            <a:ext cx="129416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726250" y="3067323"/>
            <a:ext cx="95627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68079" y="3890561"/>
            <a:ext cx="1416367" cy="2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3"/>
              </a:lnSpc>
              <a:spcBef>
                <a:spcPct val="0"/>
              </a:spcBef>
            </a:pPr>
            <a:r>
              <a:rPr lang="en-US" sz="131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amplitude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55555" y="1643563"/>
            <a:ext cx="860354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Sampling Resolution: The number of bits used to store each sample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648241" y="2516277"/>
            <a:ext cx="2723669" cy="31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9"/>
              </a:lnSpc>
              <a:spcBef>
                <a:spcPct val="0"/>
              </a:spcBef>
            </a:pPr>
            <a:r>
              <a:rPr lang="en-US" sz="1849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Sampling resolution = 3 </a:t>
            </a:r>
          </a:p>
        </p:txBody>
      </p:sp>
      <p:sp>
        <p:nvSpPr>
          <p:cNvPr id="54" name="Freeform 54"/>
          <p:cNvSpPr/>
          <p:nvPr/>
        </p:nvSpPr>
        <p:spPr>
          <a:xfrm>
            <a:off x="7773157" y="3658016"/>
            <a:ext cx="2400160" cy="1155077"/>
          </a:xfrm>
          <a:custGeom>
            <a:avLst/>
            <a:gdLst/>
            <a:ahLst/>
            <a:cxnLst/>
            <a:rect l="l" t="t" r="r" b="b"/>
            <a:pathLst>
              <a:path w="3600240" h="1732616">
                <a:moveTo>
                  <a:pt x="0" y="0"/>
                </a:moveTo>
                <a:lnTo>
                  <a:pt x="3600240" y="0"/>
                </a:lnTo>
                <a:lnTo>
                  <a:pt x="3600240" y="1732615"/>
                </a:lnTo>
                <a:lnTo>
                  <a:pt x="0" y="17326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55" name="Group 55"/>
          <p:cNvGrpSpPr/>
          <p:nvPr/>
        </p:nvGrpSpPr>
        <p:grpSpPr>
          <a:xfrm>
            <a:off x="7764125" y="2984653"/>
            <a:ext cx="814909" cy="2079075"/>
            <a:chOff x="0" y="0"/>
            <a:chExt cx="1629818" cy="4158150"/>
          </a:xfrm>
        </p:grpSpPr>
        <p:sp>
          <p:nvSpPr>
            <p:cNvPr id="56" name="AutoShape 56"/>
            <p:cNvSpPr/>
            <p:nvPr/>
          </p:nvSpPr>
          <p:spPr>
            <a:xfrm flipH="1">
              <a:off x="17285" y="0"/>
              <a:ext cx="0" cy="4158150"/>
            </a:xfrm>
            <a:prstGeom prst="line">
              <a:avLst/>
            </a:prstGeom>
            <a:ln w="3457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7" name="AutoShape 57"/>
            <p:cNvSpPr/>
            <p:nvPr/>
          </p:nvSpPr>
          <p:spPr>
            <a:xfrm flipH="1">
              <a:off x="536326" y="0"/>
              <a:ext cx="0" cy="4158150"/>
            </a:xfrm>
            <a:prstGeom prst="line">
              <a:avLst/>
            </a:prstGeom>
            <a:ln w="3457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8" name="AutoShape 58"/>
            <p:cNvSpPr/>
            <p:nvPr/>
          </p:nvSpPr>
          <p:spPr>
            <a:xfrm flipH="1">
              <a:off x="1081699" y="0"/>
              <a:ext cx="0" cy="4158150"/>
            </a:xfrm>
            <a:prstGeom prst="line">
              <a:avLst/>
            </a:prstGeom>
            <a:ln w="3457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59" name="AutoShape 59"/>
            <p:cNvSpPr/>
            <p:nvPr/>
          </p:nvSpPr>
          <p:spPr>
            <a:xfrm flipH="1">
              <a:off x="1612533" y="0"/>
              <a:ext cx="0" cy="4158150"/>
            </a:xfrm>
            <a:prstGeom prst="line">
              <a:avLst/>
            </a:prstGeom>
            <a:ln w="3457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836578" y="2984653"/>
            <a:ext cx="814909" cy="2079075"/>
            <a:chOff x="0" y="0"/>
            <a:chExt cx="1629818" cy="4158150"/>
          </a:xfrm>
        </p:grpSpPr>
        <p:sp>
          <p:nvSpPr>
            <p:cNvPr id="61" name="AutoShape 61"/>
            <p:cNvSpPr/>
            <p:nvPr/>
          </p:nvSpPr>
          <p:spPr>
            <a:xfrm flipH="1">
              <a:off x="17285" y="0"/>
              <a:ext cx="0" cy="4158150"/>
            </a:xfrm>
            <a:prstGeom prst="line">
              <a:avLst/>
            </a:prstGeom>
            <a:ln w="3457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2" name="AutoShape 62"/>
            <p:cNvSpPr/>
            <p:nvPr/>
          </p:nvSpPr>
          <p:spPr>
            <a:xfrm flipH="1">
              <a:off x="536326" y="0"/>
              <a:ext cx="0" cy="4158150"/>
            </a:xfrm>
            <a:prstGeom prst="line">
              <a:avLst/>
            </a:prstGeom>
            <a:ln w="3457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3" name="AutoShape 63"/>
            <p:cNvSpPr/>
            <p:nvPr/>
          </p:nvSpPr>
          <p:spPr>
            <a:xfrm flipH="1">
              <a:off x="1081699" y="0"/>
              <a:ext cx="0" cy="4158150"/>
            </a:xfrm>
            <a:prstGeom prst="line">
              <a:avLst/>
            </a:prstGeom>
            <a:ln w="3457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64" name="AutoShape 64"/>
            <p:cNvSpPr/>
            <p:nvPr/>
          </p:nvSpPr>
          <p:spPr>
            <a:xfrm flipH="1">
              <a:off x="1612533" y="0"/>
              <a:ext cx="0" cy="4158150"/>
            </a:xfrm>
            <a:prstGeom prst="line">
              <a:avLst/>
            </a:prstGeom>
            <a:ln w="34570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65" name="AutoShape 65"/>
          <p:cNvSpPr/>
          <p:nvPr/>
        </p:nvSpPr>
        <p:spPr>
          <a:xfrm>
            <a:off x="9872637" y="2984653"/>
            <a:ext cx="0" cy="2079075"/>
          </a:xfrm>
          <a:prstGeom prst="line">
            <a:avLst/>
          </a:prstGeom>
          <a:ln w="28575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6" name="AutoShape 66"/>
          <p:cNvSpPr/>
          <p:nvPr/>
        </p:nvSpPr>
        <p:spPr>
          <a:xfrm>
            <a:off x="10148482" y="2984653"/>
            <a:ext cx="0" cy="2079075"/>
          </a:xfrm>
          <a:prstGeom prst="line">
            <a:avLst/>
          </a:prstGeom>
          <a:ln w="28575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7" name="TextBox 67"/>
          <p:cNvSpPr txBox="1"/>
          <p:nvPr/>
        </p:nvSpPr>
        <p:spPr>
          <a:xfrm>
            <a:off x="7697238" y="5062228"/>
            <a:ext cx="133777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978971" y="5062228"/>
            <a:ext cx="133777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260703" y="5062228"/>
            <a:ext cx="133777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518851" y="5062228"/>
            <a:ext cx="133777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766339" y="5062228"/>
            <a:ext cx="133777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047039" y="5062228"/>
            <a:ext cx="133777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9329804" y="5062228"/>
            <a:ext cx="133777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9587950" y="5062228"/>
            <a:ext cx="98850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814394" y="5062228"/>
            <a:ext cx="133777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053780" y="5062227"/>
            <a:ext cx="221011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77" name="AutoShape 77"/>
          <p:cNvSpPr/>
          <p:nvPr/>
        </p:nvSpPr>
        <p:spPr>
          <a:xfrm flipV="1">
            <a:off x="7746867" y="5444002"/>
            <a:ext cx="2392947" cy="7269"/>
          </a:xfrm>
          <a:prstGeom prst="line">
            <a:avLst/>
          </a:prstGeom>
          <a:ln w="28575" cap="flat">
            <a:solidFill>
              <a:srgbClr val="FF1495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8" name="TextBox 78"/>
          <p:cNvSpPr txBox="1"/>
          <p:nvPr/>
        </p:nvSpPr>
        <p:spPr>
          <a:xfrm>
            <a:off x="8256211" y="5458414"/>
            <a:ext cx="1464094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</a:p>
        </p:txBody>
      </p:sp>
      <p:sp>
        <p:nvSpPr>
          <p:cNvPr id="79" name="AutoShape 79"/>
          <p:cNvSpPr/>
          <p:nvPr/>
        </p:nvSpPr>
        <p:spPr>
          <a:xfrm flipV="1">
            <a:off x="7397417" y="3133343"/>
            <a:ext cx="8554" cy="1874849"/>
          </a:xfrm>
          <a:prstGeom prst="line">
            <a:avLst/>
          </a:prstGeom>
          <a:ln w="28575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80" name="TextBox 80"/>
          <p:cNvSpPr txBox="1"/>
          <p:nvPr/>
        </p:nvSpPr>
        <p:spPr>
          <a:xfrm>
            <a:off x="6053147" y="3878586"/>
            <a:ext cx="1464094" cy="22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6"/>
              </a:lnSpc>
              <a:spcBef>
                <a:spcPct val="0"/>
              </a:spcBef>
            </a:pPr>
            <a:r>
              <a:rPr lang="en-US" sz="13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amplitude</a:t>
            </a:r>
          </a:p>
        </p:txBody>
      </p:sp>
      <p:grpSp>
        <p:nvGrpSpPr>
          <p:cNvPr id="81" name="Group 81"/>
          <p:cNvGrpSpPr/>
          <p:nvPr/>
        </p:nvGrpSpPr>
        <p:grpSpPr>
          <a:xfrm>
            <a:off x="7623338" y="2836034"/>
            <a:ext cx="2516483" cy="2227453"/>
            <a:chOff x="0" y="-19050"/>
            <a:chExt cx="5032965" cy="4454907"/>
          </a:xfrm>
        </p:grpSpPr>
        <p:sp>
          <p:nvSpPr>
            <p:cNvPr id="82" name="AutoShape 82"/>
            <p:cNvSpPr/>
            <p:nvPr/>
          </p:nvSpPr>
          <p:spPr>
            <a:xfrm flipV="1">
              <a:off x="333952" y="4325335"/>
              <a:ext cx="4699013" cy="19549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3" name="AutoShape 83"/>
            <p:cNvSpPr/>
            <p:nvPr/>
          </p:nvSpPr>
          <p:spPr>
            <a:xfrm flipV="1">
              <a:off x="333952" y="4043909"/>
              <a:ext cx="4698977" cy="19549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4" name="AutoShape 84"/>
            <p:cNvSpPr/>
            <p:nvPr/>
          </p:nvSpPr>
          <p:spPr>
            <a:xfrm>
              <a:off x="333990" y="3780254"/>
              <a:ext cx="4698940" cy="9251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5" name="AutoShape 85"/>
            <p:cNvSpPr/>
            <p:nvPr/>
          </p:nvSpPr>
          <p:spPr>
            <a:xfrm>
              <a:off x="333990" y="3498829"/>
              <a:ext cx="4698940" cy="8533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6" name="AutoShape 86"/>
            <p:cNvSpPr/>
            <p:nvPr/>
          </p:nvSpPr>
          <p:spPr>
            <a:xfrm>
              <a:off x="319696" y="3215625"/>
              <a:ext cx="4713233" cy="9251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7" name="AutoShape 87"/>
            <p:cNvSpPr/>
            <p:nvPr/>
          </p:nvSpPr>
          <p:spPr>
            <a:xfrm flipV="1">
              <a:off x="319696" y="2929050"/>
              <a:ext cx="4713233" cy="5149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8" name="AutoShape 88"/>
            <p:cNvSpPr/>
            <p:nvPr/>
          </p:nvSpPr>
          <p:spPr>
            <a:xfrm flipV="1">
              <a:off x="333990" y="2646907"/>
              <a:ext cx="4698940" cy="4088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89" name="AutoShape 89"/>
            <p:cNvSpPr/>
            <p:nvPr/>
          </p:nvSpPr>
          <p:spPr>
            <a:xfrm flipV="1">
              <a:off x="333990" y="2364765"/>
              <a:ext cx="4698931" cy="4805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129516" y="4195279"/>
              <a:ext cx="143188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29516" y="3913851"/>
              <a:ext cx="143188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129516" y="3659451"/>
              <a:ext cx="143188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129516" y="3377305"/>
              <a:ext cx="143188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129516" y="3094817"/>
              <a:ext cx="143188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129516" y="2798993"/>
              <a:ext cx="143188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6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129516" y="2516851"/>
              <a:ext cx="143188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7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129516" y="2234711"/>
              <a:ext cx="105804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8</a:t>
              </a:r>
            </a:p>
          </p:txBody>
        </p:sp>
        <p:sp>
          <p:nvSpPr>
            <p:cNvPr id="98" name="AutoShape 98"/>
            <p:cNvSpPr/>
            <p:nvPr/>
          </p:nvSpPr>
          <p:spPr>
            <a:xfrm flipV="1">
              <a:off x="333881" y="2065375"/>
              <a:ext cx="4699013" cy="19549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9" name="AutoShape 99"/>
            <p:cNvSpPr/>
            <p:nvPr/>
          </p:nvSpPr>
          <p:spPr>
            <a:xfrm flipV="1">
              <a:off x="333881" y="1783950"/>
              <a:ext cx="4698977" cy="19549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0" name="AutoShape 100"/>
            <p:cNvSpPr/>
            <p:nvPr/>
          </p:nvSpPr>
          <p:spPr>
            <a:xfrm>
              <a:off x="333918" y="1520295"/>
              <a:ext cx="4698940" cy="9251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1" name="AutoShape 101"/>
            <p:cNvSpPr/>
            <p:nvPr/>
          </p:nvSpPr>
          <p:spPr>
            <a:xfrm>
              <a:off x="333918" y="1238869"/>
              <a:ext cx="4698940" cy="8533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2" name="AutoShape 102"/>
            <p:cNvSpPr/>
            <p:nvPr/>
          </p:nvSpPr>
          <p:spPr>
            <a:xfrm>
              <a:off x="319625" y="955665"/>
              <a:ext cx="4713233" cy="9251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3" name="AutoShape 103"/>
            <p:cNvSpPr/>
            <p:nvPr/>
          </p:nvSpPr>
          <p:spPr>
            <a:xfrm flipV="1">
              <a:off x="319625" y="669091"/>
              <a:ext cx="4713233" cy="5149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4" name="AutoShape 104"/>
            <p:cNvSpPr/>
            <p:nvPr/>
          </p:nvSpPr>
          <p:spPr>
            <a:xfrm flipV="1">
              <a:off x="333918" y="386948"/>
              <a:ext cx="4698940" cy="4088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5" name="AutoShape 105"/>
            <p:cNvSpPr/>
            <p:nvPr/>
          </p:nvSpPr>
          <p:spPr>
            <a:xfrm flipV="1">
              <a:off x="333918" y="104805"/>
              <a:ext cx="4698931" cy="4805"/>
            </a:xfrm>
            <a:prstGeom prst="line">
              <a:avLst/>
            </a:prstGeom>
            <a:ln w="17195" cap="flat">
              <a:solidFill>
                <a:srgbClr val="642EC7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129446" y="1935318"/>
              <a:ext cx="143188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9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13744" y="1653892"/>
              <a:ext cx="258892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10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13816" y="1381640"/>
              <a:ext cx="258892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11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6836" y="1125236"/>
              <a:ext cx="258892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12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13816" y="851638"/>
              <a:ext cx="258892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13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0" y="535398"/>
              <a:ext cx="258892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14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74" y="261802"/>
              <a:ext cx="258892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15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6836" y="-19050"/>
              <a:ext cx="258892" cy="240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"/>
                </a:lnSpc>
                <a:spcBef>
                  <a:spcPct val="0"/>
                </a:spcBef>
              </a:pPr>
              <a:r>
                <a:rPr lang="en-US" sz="728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16</a:t>
              </a:r>
            </a:p>
          </p:txBody>
        </p:sp>
      </p:grpSp>
      <p:sp>
        <p:nvSpPr>
          <p:cNvPr id="114" name="TextBox 114"/>
          <p:cNvSpPr txBox="1"/>
          <p:nvPr/>
        </p:nvSpPr>
        <p:spPr>
          <a:xfrm>
            <a:off x="7487126" y="2331518"/>
            <a:ext cx="2723669" cy="311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89"/>
              </a:lnSpc>
              <a:spcBef>
                <a:spcPct val="0"/>
              </a:spcBef>
            </a:pPr>
            <a:r>
              <a:rPr lang="en-US" sz="1849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Sampling resolution = 4 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760498" y="6134102"/>
            <a:ext cx="1081477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practical terms, 16 bits offer sufficient accuracy for digitized sound.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158681" y="141058"/>
            <a:ext cx="546933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9"/>
              </a:lnSpc>
              <a:spcBef>
                <a:spcPct val="0"/>
              </a:spcBef>
            </a:pPr>
            <a:r>
              <a:rPr lang="en-US" sz="2731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1.5 Digital Sound Representation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68100" y="1439894"/>
            <a:ext cx="5447709" cy="16981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5655233" y="1439687"/>
            <a:ext cx="795827" cy="41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Freeform 8"/>
          <p:cNvSpPr/>
          <p:nvPr/>
        </p:nvSpPr>
        <p:spPr>
          <a:xfrm>
            <a:off x="4580891" y="3243461"/>
            <a:ext cx="3394048" cy="1633386"/>
          </a:xfrm>
          <a:custGeom>
            <a:avLst/>
            <a:gdLst/>
            <a:ahLst/>
            <a:cxnLst/>
            <a:rect l="l" t="t" r="r" b="b"/>
            <a:pathLst>
              <a:path w="5091072" h="2450078">
                <a:moveTo>
                  <a:pt x="0" y="0"/>
                </a:moveTo>
                <a:lnTo>
                  <a:pt x="5091071" y="0"/>
                </a:lnTo>
                <a:lnTo>
                  <a:pt x="5091071" y="2450078"/>
                </a:lnTo>
                <a:lnTo>
                  <a:pt x="0" y="2450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9" name="Group 9"/>
          <p:cNvGrpSpPr/>
          <p:nvPr/>
        </p:nvGrpSpPr>
        <p:grpSpPr>
          <a:xfrm>
            <a:off x="4568120" y="2291264"/>
            <a:ext cx="1152357" cy="2940005"/>
            <a:chOff x="0" y="0"/>
            <a:chExt cx="2304713" cy="5880007"/>
          </a:xfrm>
        </p:grpSpPr>
        <p:sp>
          <p:nvSpPr>
            <p:cNvPr id="10" name="AutoShape 10"/>
            <p:cNvSpPr/>
            <p:nvPr/>
          </p:nvSpPr>
          <p:spPr>
            <a:xfrm flipH="1">
              <a:off x="24443" y="0"/>
              <a:ext cx="0" cy="5880007"/>
            </a:xfrm>
            <a:prstGeom prst="line">
              <a:avLst/>
            </a:prstGeom>
            <a:ln w="48886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AutoShape 11"/>
            <p:cNvSpPr/>
            <p:nvPr/>
          </p:nvSpPr>
          <p:spPr>
            <a:xfrm flipH="1">
              <a:off x="758415" y="0"/>
              <a:ext cx="0" cy="5880007"/>
            </a:xfrm>
            <a:prstGeom prst="line">
              <a:avLst/>
            </a:prstGeom>
            <a:ln w="48886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AutoShape 12"/>
            <p:cNvSpPr/>
            <p:nvPr/>
          </p:nvSpPr>
          <p:spPr>
            <a:xfrm flipH="1">
              <a:off x="1529622" y="0"/>
              <a:ext cx="0" cy="5880007"/>
            </a:xfrm>
            <a:prstGeom prst="line">
              <a:avLst/>
            </a:prstGeom>
            <a:ln w="48886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AutoShape 13"/>
            <p:cNvSpPr/>
            <p:nvPr/>
          </p:nvSpPr>
          <p:spPr>
            <a:xfrm flipH="1">
              <a:off x="2280270" y="0"/>
              <a:ext cx="0" cy="5880007"/>
            </a:xfrm>
            <a:prstGeom prst="line">
              <a:avLst/>
            </a:prstGeom>
            <a:ln w="48886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84668" y="2291264"/>
            <a:ext cx="1152357" cy="2940005"/>
            <a:chOff x="0" y="0"/>
            <a:chExt cx="2304713" cy="5880007"/>
          </a:xfrm>
        </p:grpSpPr>
        <p:sp>
          <p:nvSpPr>
            <p:cNvPr id="15" name="AutoShape 15"/>
            <p:cNvSpPr/>
            <p:nvPr/>
          </p:nvSpPr>
          <p:spPr>
            <a:xfrm flipH="1">
              <a:off x="24443" y="0"/>
              <a:ext cx="0" cy="5880007"/>
            </a:xfrm>
            <a:prstGeom prst="line">
              <a:avLst/>
            </a:prstGeom>
            <a:ln w="48886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AutoShape 16"/>
            <p:cNvSpPr/>
            <p:nvPr/>
          </p:nvSpPr>
          <p:spPr>
            <a:xfrm flipH="1">
              <a:off x="758415" y="0"/>
              <a:ext cx="0" cy="5880007"/>
            </a:xfrm>
            <a:prstGeom prst="line">
              <a:avLst/>
            </a:prstGeom>
            <a:ln w="48886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7" name="AutoShape 17"/>
            <p:cNvSpPr/>
            <p:nvPr/>
          </p:nvSpPr>
          <p:spPr>
            <a:xfrm flipH="1">
              <a:off x="1529622" y="0"/>
              <a:ext cx="0" cy="5880007"/>
            </a:xfrm>
            <a:prstGeom prst="line">
              <a:avLst/>
            </a:prstGeom>
            <a:ln w="48886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AutoShape 18"/>
            <p:cNvSpPr/>
            <p:nvPr/>
          </p:nvSpPr>
          <p:spPr>
            <a:xfrm flipH="1">
              <a:off x="2280270" y="0"/>
              <a:ext cx="0" cy="5880007"/>
            </a:xfrm>
            <a:prstGeom prst="line">
              <a:avLst/>
            </a:prstGeom>
            <a:ln w="48886" cap="flat">
              <a:solidFill>
                <a:srgbClr val="FF1495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19" name="AutoShape 19"/>
          <p:cNvSpPr/>
          <p:nvPr/>
        </p:nvSpPr>
        <p:spPr>
          <a:xfrm>
            <a:off x="7549751" y="2291264"/>
            <a:ext cx="0" cy="2940005"/>
          </a:xfrm>
          <a:prstGeom prst="line">
            <a:avLst/>
          </a:prstGeom>
          <a:ln w="38100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0" name="AutoShape 20"/>
          <p:cNvSpPr/>
          <p:nvPr/>
        </p:nvSpPr>
        <p:spPr>
          <a:xfrm>
            <a:off x="7939819" y="2291264"/>
            <a:ext cx="0" cy="2940005"/>
          </a:xfrm>
          <a:prstGeom prst="line">
            <a:avLst/>
          </a:prstGeom>
          <a:ln w="38100" cap="flat">
            <a:solidFill>
              <a:srgbClr val="FF1495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1" name="AutoShape 21"/>
          <p:cNvSpPr/>
          <p:nvPr/>
        </p:nvSpPr>
        <p:spPr>
          <a:xfrm flipV="1">
            <a:off x="4422016" y="5688103"/>
            <a:ext cx="3383849" cy="10280"/>
          </a:xfrm>
          <a:prstGeom prst="line">
            <a:avLst/>
          </a:prstGeom>
          <a:ln w="38100" cap="flat">
            <a:solidFill>
              <a:srgbClr val="FF1495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2" name="AutoShape 22"/>
          <p:cNvSpPr/>
          <p:nvPr/>
        </p:nvSpPr>
        <p:spPr>
          <a:xfrm flipV="1">
            <a:off x="4378807" y="5059304"/>
            <a:ext cx="3781334" cy="1360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3" name="AutoShape 23"/>
          <p:cNvSpPr/>
          <p:nvPr/>
        </p:nvSpPr>
        <p:spPr>
          <a:xfrm flipV="1">
            <a:off x="4378807" y="4687498"/>
            <a:ext cx="3781334" cy="1360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4" name="AutoShape 24"/>
          <p:cNvSpPr/>
          <p:nvPr/>
        </p:nvSpPr>
        <p:spPr>
          <a:xfrm flipV="1">
            <a:off x="4378856" y="4313344"/>
            <a:ext cx="3781334" cy="1360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5" name="AutoShape 25"/>
          <p:cNvSpPr/>
          <p:nvPr/>
        </p:nvSpPr>
        <p:spPr>
          <a:xfrm flipV="1">
            <a:off x="4378856" y="3941539"/>
            <a:ext cx="3781334" cy="1360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6" name="AutoShape 26"/>
          <p:cNvSpPr/>
          <p:nvPr/>
        </p:nvSpPr>
        <p:spPr>
          <a:xfrm flipV="1">
            <a:off x="4359972" y="3567384"/>
            <a:ext cx="3781334" cy="1360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7" name="AutoShape 27"/>
          <p:cNvSpPr/>
          <p:nvPr/>
        </p:nvSpPr>
        <p:spPr>
          <a:xfrm flipV="1">
            <a:off x="4359972" y="3195579"/>
            <a:ext cx="3781334" cy="1360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8" name="AutoShape 28"/>
          <p:cNvSpPr/>
          <p:nvPr/>
        </p:nvSpPr>
        <p:spPr>
          <a:xfrm flipV="1">
            <a:off x="4378856" y="2821424"/>
            <a:ext cx="3781334" cy="1360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29" name="AutoShape 29"/>
          <p:cNvSpPr/>
          <p:nvPr/>
        </p:nvSpPr>
        <p:spPr>
          <a:xfrm flipV="1">
            <a:off x="4378856" y="2449619"/>
            <a:ext cx="3781334" cy="13605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0" name="AutoShape 30"/>
          <p:cNvSpPr/>
          <p:nvPr/>
        </p:nvSpPr>
        <p:spPr>
          <a:xfrm flipV="1">
            <a:off x="3878165" y="2414842"/>
            <a:ext cx="12096" cy="2651210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31" name="TextBox 31"/>
          <p:cNvSpPr txBox="1"/>
          <p:nvPr/>
        </p:nvSpPr>
        <p:spPr>
          <a:xfrm>
            <a:off x="268079" y="895742"/>
            <a:ext cx="697496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Properties of digital sound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73533" y="523594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871930" y="523594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270327" y="523594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635370" y="523594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985341" y="523594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82278" y="523594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782134" y="523594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147179" y="5235942"/>
            <a:ext cx="139782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467388" y="523594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805902" y="5235943"/>
            <a:ext cx="312530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215456" y="5715281"/>
            <a:ext cx="2070365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108717" y="4862326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108717" y="4490521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108717" y="4154414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108717" y="3781662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108717" y="3408454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108717" y="3017625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108717" y="2644873"/>
            <a:ext cx="189173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108716" y="2272120"/>
            <a:ext cx="139782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77244" y="3475483"/>
            <a:ext cx="2070365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4"/>
              </a:lnSpc>
              <a:spcBef>
                <a:spcPct val="0"/>
              </a:spcBef>
            </a:pPr>
            <a:r>
              <a:rPr lang="en-US" sz="192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amplitude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55555" y="1643563"/>
            <a:ext cx="860354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Sampling Rate = Number of samples taken per second.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5757" y="6230844"/>
            <a:ext cx="10814779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Both higher sampling rates and resolutions lead to larger file sizes.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8681" y="141058"/>
            <a:ext cx="546933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9"/>
              </a:lnSpc>
              <a:spcBef>
                <a:spcPct val="0"/>
              </a:spcBef>
            </a:pPr>
            <a:r>
              <a:rPr lang="en-US" sz="2731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1.5 Digital Sound Representation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68100" y="1439894"/>
            <a:ext cx="5447709" cy="16981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5655233" y="1439687"/>
            <a:ext cx="795827" cy="41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268079" y="895742"/>
            <a:ext cx="697496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Calculating the size of sound file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48171" y="4568259"/>
            <a:ext cx="9033663" cy="2027878"/>
            <a:chOff x="0" y="0"/>
            <a:chExt cx="763278" cy="1713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3278" cy="171341"/>
            </a:xfrm>
            <a:custGeom>
              <a:avLst/>
              <a:gdLst/>
              <a:ahLst/>
              <a:cxnLst/>
              <a:rect l="l" t="t" r="r" b="b"/>
              <a:pathLst>
                <a:path w="763278" h="171341">
                  <a:moveTo>
                    <a:pt x="85670" y="0"/>
                  </a:moveTo>
                  <a:lnTo>
                    <a:pt x="677608" y="0"/>
                  </a:lnTo>
                  <a:cubicBezTo>
                    <a:pt x="700329" y="0"/>
                    <a:pt x="722120" y="9026"/>
                    <a:pt x="738186" y="25092"/>
                  </a:cubicBezTo>
                  <a:cubicBezTo>
                    <a:pt x="754252" y="41159"/>
                    <a:pt x="763278" y="62949"/>
                    <a:pt x="763278" y="85670"/>
                  </a:cubicBezTo>
                  <a:lnTo>
                    <a:pt x="763278" y="85670"/>
                  </a:lnTo>
                  <a:cubicBezTo>
                    <a:pt x="763278" y="108392"/>
                    <a:pt x="754252" y="130182"/>
                    <a:pt x="738186" y="146249"/>
                  </a:cubicBezTo>
                  <a:cubicBezTo>
                    <a:pt x="722120" y="162315"/>
                    <a:pt x="700329" y="171341"/>
                    <a:pt x="677608" y="171341"/>
                  </a:cubicBezTo>
                  <a:lnTo>
                    <a:pt x="85670" y="171341"/>
                  </a:lnTo>
                  <a:cubicBezTo>
                    <a:pt x="62949" y="171341"/>
                    <a:pt x="41159" y="162315"/>
                    <a:pt x="25092" y="146249"/>
                  </a:cubicBezTo>
                  <a:cubicBezTo>
                    <a:pt x="9026" y="130182"/>
                    <a:pt x="0" y="108392"/>
                    <a:pt x="0" y="85670"/>
                  </a:cubicBezTo>
                  <a:lnTo>
                    <a:pt x="0" y="85670"/>
                  </a:lnTo>
                  <a:cubicBezTo>
                    <a:pt x="0" y="62949"/>
                    <a:pt x="9026" y="41159"/>
                    <a:pt x="25092" y="25092"/>
                  </a:cubicBezTo>
                  <a:cubicBezTo>
                    <a:pt x="41159" y="9026"/>
                    <a:pt x="62949" y="0"/>
                    <a:pt x="8567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763278" cy="2189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8077" y="1681663"/>
            <a:ext cx="3758397" cy="987731"/>
            <a:chOff x="0" y="0"/>
            <a:chExt cx="1484799" cy="3902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84799" cy="390215"/>
            </a:xfrm>
            <a:custGeom>
              <a:avLst/>
              <a:gdLst/>
              <a:ahLst/>
              <a:cxnLst/>
              <a:rect l="l" t="t" r="r" b="b"/>
              <a:pathLst>
                <a:path w="1484799" h="390215">
                  <a:moveTo>
                    <a:pt x="70037" y="0"/>
                  </a:moveTo>
                  <a:lnTo>
                    <a:pt x="1414762" y="0"/>
                  </a:lnTo>
                  <a:cubicBezTo>
                    <a:pt x="1453443" y="0"/>
                    <a:pt x="1484799" y="31356"/>
                    <a:pt x="1484799" y="70037"/>
                  </a:cubicBezTo>
                  <a:lnTo>
                    <a:pt x="1484799" y="320178"/>
                  </a:lnTo>
                  <a:cubicBezTo>
                    <a:pt x="1484799" y="338753"/>
                    <a:pt x="1477420" y="356567"/>
                    <a:pt x="1464286" y="369701"/>
                  </a:cubicBezTo>
                  <a:cubicBezTo>
                    <a:pt x="1451151" y="382836"/>
                    <a:pt x="1433337" y="390215"/>
                    <a:pt x="1414762" y="390215"/>
                  </a:cubicBezTo>
                  <a:lnTo>
                    <a:pt x="70037" y="390215"/>
                  </a:lnTo>
                  <a:cubicBezTo>
                    <a:pt x="31356" y="390215"/>
                    <a:pt x="0" y="358858"/>
                    <a:pt x="0" y="320178"/>
                  </a:cubicBezTo>
                  <a:lnTo>
                    <a:pt x="0" y="70037"/>
                  </a:lnTo>
                  <a:cubicBezTo>
                    <a:pt x="0" y="31356"/>
                    <a:pt x="31356" y="0"/>
                    <a:pt x="70037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484799" cy="4187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17583" y="1807229"/>
            <a:ext cx="3448453" cy="64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6"/>
              </a:lnSpc>
              <a:spcBef>
                <a:spcPct val="0"/>
              </a:spcBef>
            </a:pPr>
            <a:r>
              <a:rPr lang="en-US" sz="18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Formula: Sampling Rate  x Sampling Resolution x Time (s)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173949" y="1658021"/>
            <a:ext cx="2432831" cy="987731"/>
            <a:chOff x="0" y="0"/>
            <a:chExt cx="961118" cy="39021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61118" cy="390215"/>
            </a:xfrm>
            <a:custGeom>
              <a:avLst/>
              <a:gdLst/>
              <a:ahLst/>
              <a:cxnLst/>
              <a:rect l="l" t="t" r="r" b="b"/>
              <a:pathLst>
                <a:path w="961118" h="390215">
                  <a:moveTo>
                    <a:pt x="108197" y="0"/>
                  </a:moveTo>
                  <a:lnTo>
                    <a:pt x="852921" y="0"/>
                  </a:lnTo>
                  <a:cubicBezTo>
                    <a:pt x="912677" y="0"/>
                    <a:pt x="961118" y="48441"/>
                    <a:pt x="961118" y="108197"/>
                  </a:cubicBezTo>
                  <a:lnTo>
                    <a:pt x="961118" y="282017"/>
                  </a:lnTo>
                  <a:cubicBezTo>
                    <a:pt x="961118" y="341773"/>
                    <a:pt x="912677" y="390215"/>
                    <a:pt x="852921" y="390215"/>
                  </a:cubicBezTo>
                  <a:lnTo>
                    <a:pt x="108197" y="390215"/>
                  </a:lnTo>
                  <a:cubicBezTo>
                    <a:pt x="48441" y="390215"/>
                    <a:pt x="0" y="341773"/>
                    <a:pt x="0" y="282017"/>
                  </a:cubicBezTo>
                  <a:lnTo>
                    <a:pt x="0" y="108197"/>
                  </a:lnTo>
                  <a:cubicBezTo>
                    <a:pt x="0" y="48441"/>
                    <a:pt x="48441" y="0"/>
                    <a:pt x="108197" y="0"/>
                  </a:cubicBezTo>
                  <a:close/>
                </a:path>
              </a:pathLst>
            </a:custGeom>
            <a:solidFill>
              <a:srgbClr val="F5BA01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61118" cy="4187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216384" y="1807229"/>
            <a:ext cx="2347962" cy="64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6"/>
              </a:lnSpc>
            </a:pPr>
            <a:r>
              <a:rPr lang="en-US" sz="18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(Optional)</a:t>
            </a:r>
          </a:p>
          <a:p>
            <a:pPr algn="ctr">
              <a:lnSpc>
                <a:spcPts val="2606"/>
              </a:lnSpc>
              <a:spcBef>
                <a:spcPct val="0"/>
              </a:spcBef>
            </a:pPr>
            <a:r>
              <a:rPr lang="en-US" sz="18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X2 for stereo sound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8168" y="2815444"/>
            <a:ext cx="7336427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7"/>
              </a:lnSpc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following information refers to a music track being recorded:</a:t>
            </a:r>
          </a:p>
          <a:p>
            <a:pPr marL="334322" lvl="1" indent="-167160" algn="just">
              <a:lnSpc>
                <a:spcPts val="2167"/>
              </a:lnSpc>
              <a:buFont typeface="Arial"/>
              <a:buChar char="•"/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Sampling Rate: 44100 times per second</a:t>
            </a:r>
          </a:p>
          <a:p>
            <a:pPr marL="334322" lvl="1" indent="-167160" algn="just">
              <a:lnSpc>
                <a:spcPts val="2167"/>
              </a:lnSpc>
              <a:buFont typeface="Arial"/>
              <a:buChar char="•"/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Sampling Resolution:8 bits</a:t>
            </a:r>
          </a:p>
          <a:p>
            <a:pPr marL="334322" lvl="1" indent="-167160" algn="just">
              <a:lnSpc>
                <a:spcPts val="2167"/>
              </a:lnSpc>
              <a:buFont typeface="Arial"/>
              <a:buChar char="•"/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Length: 1 minute</a:t>
            </a:r>
          </a:p>
          <a:p>
            <a:pPr marL="334322" lvl="1" indent="-167160" algn="just">
              <a:lnSpc>
                <a:spcPts val="2167"/>
              </a:lnSpc>
              <a:buFont typeface="Arial"/>
              <a:buChar char="•"/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Type: Stereo</a:t>
            </a:r>
          </a:p>
          <a:p>
            <a:pPr algn="just">
              <a:lnSpc>
                <a:spcPts val="2167"/>
              </a:lnSpc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Calculate its file size in MiB.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8681" y="141058"/>
            <a:ext cx="546933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9"/>
              </a:lnSpc>
              <a:spcBef>
                <a:spcPct val="0"/>
              </a:spcBef>
            </a:pPr>
            <a:r>
              <a:rPr lang="en-US" sz="2731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1.5 Digital Sound Representation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4003" y="60412"/>
            <a:ext cx="565480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  <a:spcBef>
                <a:spcPct val="0"/>
              </a:spcBef>
            </a:pPr>
            <a:r>
              <a:rPr lang="en-US" sz="3277" b="1" spc="-9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268100" y="1439894"/>
            <a:ext cx="5447709" cy="16981"/>
          </a:xfrm>
          <a:prstGeom prst="line">
            <a:avLst/>
          </a:prstGeom>
          <a:ln w="66675" cap="rnd">
            <a:solidFill>
              <a:srgbClr val="FF1495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4" name="AutoShape 4"/>
          <p:cNvSpPr/>
          <p:nvPr/>
        </p:nvSpPr>
        <p:spPr>
          <a:xfrm flipV="1">
            <a:off x="5655233" y="1439687"/>
            <a:ext cx="795827" cy="415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grpSp>
        <p:nvGrpSpPr>
          <p:cNvPr id="5" name="Group 5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8" name="TextBox 8"/>
          <p:cNvSpPr txBox="1"/>
          <p:nvPr/>
        </p:nvSpPr>
        <p:spPr>
          <a:xfrm>
            <a:off x="268079" y="895742"/>
            <a:ext cx="6974966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Calculating the size of sound file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48171" y="4568259"/>
            <a:ext cx="9033663" cy="2027878"/>
            <a:chOff x="0" y="0"/>
            <a:chExt cx="763278" cy="1713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3278" cy="171341"/>
            </a:xfrm>
            <a:custGeom>
              <a:avLst/>
              <a:gdLst/>
              <a:ahLst/>
              <a:cxnLst/>
              <a:rect l="l" t="t" r="r" b="b"/>
              <a:pathLst>
                <a:path w="763278" h="171341">
                  <a:moveTo>
                    <a:pt x="85670" y="0"/>
                  </a:moveTo>
                  <a:lnTo>
                    <a:pt x="677608" y="0"/>
                  </a:lnTo>
                  <a:cubicBezTo>
                    <a:pt x="700329" y="0"/>
                    <a:pt x="722120" y="9026"/>
                    <a:pt x="738186" y="25092"/>
                  </a:cubicBezTo>
                  <a:cubicBezTo>
                    <a:pt x="754252" y="41159"/>
                    <a:pt x="763278" y="62949"/>
                    <a:pt x="763278" y="85670"/>
                  </a:cubicBezTo>
                  <a:lnTo>
                    <a:pt x="763278" y="85670"/>
                  </a:lnTo>
                  <a:cubicBezTo>
                    <a:pt x="763278" y="108392"/>
                    <a:pt x="754252" y="130182"/>
                    <a:pt x="738186" y="146249"/>
                  </a:cubicBezTo>
                  <a:cubicBezTo>
                    <a:pt x="722120" y="162315"/>
                    <a:pt x="700329" y="171341"/>
                    <a:pt x="677608" y="171341"/>
                  </a:cubicBezTo>
                  <a:lnTo>
                    <a:pt x="85670" y="171341"/>
                  </a:lnTo>
                  <a:cubicBezTo>
                    <a:pt x="62949" y="171341"/>
                    <a:pt x="41159" y="162315"/>
                    <a:pt x="25092" y="146249"/>
                  </a:cubicBezTo>
                  <a:cubicBezTo>
                    <a:pt x="9026" y="130182"/>
                    <a:pt x="0" y="108392"/>
                    <a:pt x="0" y="85670"/>
                  </a:cubicBezTo>
                  <a:lnTo>
                    <a:pt x="0" y="85670"/>
                  </a:lnTo>
                  <a:cubicBezTo>
                    <a:pt x="0" y="62949"/>
                    <a:pt x="9026" y="41159"/>
                    <a:pt x="25092" y="25092"/>
                  </a:cubicBezTo>
                  <a:cubicBezTo>
                    <a:pt x="41159" y="9026"/>
                    <a:pt x="62949" y="0"/>
                    <a:pt x="8567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763278" cy="2189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8077" y="1681663"/>
            <a:ext cx="3758397" cy="987731"/>
            <a:chOff x="0" y="0"/>
            <a:chExt cx="1484799" cy="3902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84799" cy="390215"/>
            </a:xfrm>
            <a:custGeom>
              <a:avLst/>
              <a:gdLst/>
              <a:ahLst/>
              <a:cxnLst/>
              <a:rect l="l" t="t" r="r" b="b"/>
              <a:pathLst>
                <a:path w="1484799" h="390215">
                  <a:moveTo>
                    <a:pt x="70037" y="0"/>
                  </a:moveTo>
                  <a:lnTo>
                    <a:pt x="1414762" y="0"/>
                  </a:lnTo>
                  <a:cubicBezTo>
                    <a:pt x="1453443" y="0"/>
                    <a:pt x="1484799" y="31356"/>
                    <a:pt x="1484799" y="70037"/>
                  </a:cubicBezTo>
                  <a:lnTo>
                    <a:pt x="1484799" y="320178"/>
                  </a:lnTo>
                  <a:cubicBezTo>
                    <a:pt x="1484799" y="338753"/>
                    <a:pt x="1477420" y="356567"/>
                    <a:pt x="1464286" y="369701"/>
                  </a:cubicBezTo>
                  <a:cubicBezTo>
                    <a:pt x="1451151" y="382836"/>
                    <a:pt x="1433337" y="390215"/>
                    <a:pt x="1414762" y="390215"/>
                  </a:cubicBezTo>
                  <a:lnTo>
                    <a:pt x="70037" y="390215"/>
                  </a:lnTo>
                  <a:cubicBezTo>
                    <a:pt x="31356" y="390215"/>
                    <a:pt x="0" y="358858"/>
                    <a:pt x="0" y="320178"/>
                  </a:cubicBezTo>
                  <a:lnTo>
                    <a:pt x="0" y="70037"/>
                  </a:lnTo>
                  <a:cubicBezTo>
                    <a:pt x="0" y="31356"/>
                    <a:pt x="31356" y="0"/>
                    <a:pt x="70037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484799" cy="4187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17583" y="1807229"/>
            <a:ext cx="3448453" cy="64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6"/>
              </a:lnSpc>
              <a:spcBef>
                <a:spcPct val="0"/>
              </a:spcBef>
            </a:pPr>
            <a:r>
              <a:rPr lang="en-US" sz="18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Formula: Sampling Rate  x Sampling Resolution x Time (s)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173949" y="1658021"/>
            <a:ext cx="2432831" cy="987731"/>
            <a:chOff x="0" y="0"/>
            <a:chExt cx="961118" cy="39021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61118" cy="390215"/>
            </a:xfrm>
            <a:custGeom>
              <a:avLst/>
              <a:gdLst/>
              <a:ahLst/>
              <a:cxnLst/>
              <a:rect l="l" t="t" r="r" b="b"/>
              <a:pathLst>
                <a:path w="961118" h="390215">
                  <a:moveTo>
                    <a:pt x="108197" y="0"/>
                  </a:moveTo>
                  <a:lnTo>
                    <a:pt x="852921" y="0"/>
                  </a:lnTo>
                  <a:cubicBezTo>
                    <a:pt x="912677" y="0"/>
                    <a:pt x="961118" y="48441"/>
                    <a:pt x="961118" y="108197"/>
                  </a:cubicBezTo>
                  <a:lnTo>
                    <a:pt x="961118" y="282017"/>
                  </a:lnTo>
                  <a:cubicBezTo>
                    <a:pt x="961118" y="341773"/>
                    <a:pt x="912677" y="390215"/>
                    <a:pt x="852921" y="390215"/>
                  </a:cubicBezTo>
                  <a:lnTo>
                    <a:pt x="108197" y="390215"/>
                  </a:lnTo>
                  <a:cubicBezTo>
                    <a:pt x="48441" y="390215"/>
                    <a:pt x="0" y="341773"/>
                    <a:pt x="0" y="282017"/>
                  </a:cubicBezTo>
                  <a:lnTo>
                    <a:pt x="0" y="108197"/>
                  </a:lnTo>
                  <a:cubicBezTo>
                    <a:pt x="0" y="48441"/>
                    <a:pt x="48441" y="0"/>
                    <a:pt x="108197" y="0"/>
                  </a:cubicBezTo>
                  <a:close/>
                </a:path>
              </a:pathLst>
            </a:custGeom>
            <a:solidFill>
              <a:srgbClr val="F5BA01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61118" cy="41879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30"/>
                </a:lnSpc>
              </a:pPr>
              <a:endParaRPr sz="8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216384" y="1807229"/>
            <a:ext cx="2347962" cy="645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6"/>
              </a:lnSpc>
            </a:pPr>
            <a:r>
              <a:rPr lang="en-US" sz="18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(Optional)</a:t>
            </a:r>
          </a:p>
          <a:p>
            <a:pPr algn="ctr">
              <a:lnSpc>
                <a:spcPts val="2606"/>
              </a:lnSpc>
              <a:spcBef>
                <a:spcPct val="0"/>
              </a:spcBef>
            </a:pPr>
            <a:r>
              <a:rPr lang="en-US" sz="18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X2 for stereo sound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8168" y="2815444"/>
            <a:ext cx="7336427" cy="167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7"/>
              </a:lnSpc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following information refers to a music track being recorded:</a:t>
            </a:r>
          </a:p>
          <a:p>
            <a:pPr marL="334322" lvl="1" indent="-167160" algn="just">
              <a:lnSpc>
                <a:spcPts val="2167"/>
              </a:lnSpc>
              <a:buFont typeface="Arial"/>
              <a:buChar char="•"/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Sampling Rate: 44100 times per second</a:t>
            </a:r>
          </a:p>
          <a:p>
            <a:pPr marL="334322" lvl="1" indent="-167160" algn="just">
              <a:lnSpc>
                <a:spcPts val="2167"/>
              </a:lnSpc>
              <a:buFont typeface="Arial"/>
              <a:buChar char="•"/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Sampling Resolution:8 bits</a:t>
            </a:r>
          </a:p>
          <a:p>
            <a:pPr marL="334322" lvl="1" indent="-167160" algn="just">
              <a:lnSpc>
                <a:spcPts val="2167"/>
              </a:lnSpc>
              <a:buFont typeface="Arial"/>
              <a:buChar char="•"/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Length: 1 minute</a:t>
            </a:r>
          </a:p>
          <a:p>
            <a:pPr marL="334322" lvl="1" indent="-167160" algn="just">
              <a:lnSpc>
                <a:spcPts val="2167"/>
              </a:lnSpc>
              <a:buFont typeface="Arial"/>
              <a:buChar char="•"/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Type: Stereo</a:t>
            </a:r>
          </a:p>
          <a:p>
            <a:pPr algn="just">
              <a:lnSpc>
                <a:spcPts val="2167"/>
              </a:lnSpc>
            </a:pPr>
            <a:r>
              <a:rPr lang="en-US" sz="154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Calculate its file size in MiB.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3021" y="4631759"/>
            <a:ext cx="8328811" cy="190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61"/>
              </a:lnSpc>
            </a:pPr>
            <a:r>
              <a:rPr lang="en-US" sz="17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44100 x 8 x 60 x 2</a:t>
            </a:r>
          </a:p>
          <a:p>
            <a:pPr algn="just">
              <a:lnSpc>
                <a:spcPts val="2461"/>
              </a:lnSpc>
            </a:pPr>
            <a:endParaRPr lang="en-US" sz="1757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461"/>
              </a:lnSpc>
            </a:pPr>
            <a:r>
              <a:rPr lang="en-US" sz="17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42336000 bits / 8</a:t>
            </a:r>
          </a:p>
          <a:p>
            <a:pPr algn="just">
              <a:lnSpc>
                <a:spcPts val="2461"/>
              </a:lnSpc>
            </a:pPr>
            <a:r>
              <a:rPr lang="en-US" sz="17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5292000 bytes / 1024 </a:t>
            </a:r>
          </a:p>
          <a:p>
            <a:pPr algn="just">
              <a:lnSpc>
                <a:spcPts val="2461"/>
              </a:lnSpc>
            </a:pPr>
            <a:r>
              <a:rPr lang="en-US" sz="17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5167 KiB /1024 </a:t>
            </a:r>
          </a:p>
          <a:p>
            <a:pPr algn="just">
              <a:lnSpc>
                <a:spcPts val="2461"/>
              </a:lnSpc>
            </a:pPr>
            <a:r>
              <a:rPr lang="en-US" sz="175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= 5.04 MiB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8681" y="141058"/>
            <a:ext cx="5469330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9"/>
              </a:lnSpc>
              <a:spcBef>
                <a:spcPct val="0"/>
              </a:spcBef>
            </a:pPr>
            <a:r>
              <a:rPr lang="en-US" sz="2731" b="1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1.5 Digital Sound Representation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253513" y="1630103"/>
            <a:ext cx="2830423" cy="62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AutoShape 6"/>
          <p:cNvSpPr/>
          <p:nvPr/>
        </p:nvSpPr>
        <p:spPr>
          <a:xfrm flipV="1">
            <a:off x="3083946" y="1652328"/>
            <a:ext cx="1761569" cy="623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7" name="Freeform 7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8" name="Group 8"/>
          <p:cNvGrpSpPr/>
          <p:nvPr/>
        </p:nvGrpSpPr>
        <p:grpSpPr>
          <a:xfrm>
            <a:off x="8903258" y="2616636"/>
            <a:ext cx="2057400" cy="1800226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03258" y="4416861"/>
            <a:ext cx="2057400" cy="20574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71766" y="3496474"/>
            <a:ext cx="920389" cy="92038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4004" y="2616636"/>
            <a:ext cx="7748657" cy="4074631"/>
            <a:chOff x="0" y="0"/>
            <a:chExt cx="633379" cy="33306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3379" cy="333062"/>
            </a:xfrm>
            <a:custGeom>
              <a:avLst/>
              <a:gdLst/>
              <a:ahLst/>
              <a:cxnLst/>
              <a:rect l="l" t="t" r="r" b="b"/>
              <a:pathLst>
                <a:path w="633379" h="333062">
                  <a:moveTo>
                    <a:pt x="163191" y="0"/>
                  </a:moveTo>
                  <a:lnTo>
                    <a:pt x="470187" y="0"/>
                  </a:lnTo>
                  <a:cubicBezTo>
                    <a:pt x="513469" y="0"/>
                    <a:pt x="554977" y="17193"/>
                    <a:pt x="585581" y="47798"/>
                  </a:cubicBezTo>
                  <a:cubicBezTo>
                    <a:pt x="616185" y="78402"/>
                    <a:pt x="633379" y="119910"/>
                    <a:pt x="633379" y="163191"/>
                  </a:cubicBezTo>
                  <a:lnTo>
                    <a:pt x="633379" y="169871"/>
                  </a:lnTo>
                  <a:cubicBezTo>
                    <a:pt x="633379" y="259999"/>
                    <a:pt x="560316" y="333062"/>
                    <a:pt x="470187" y="333062"/>
                  </a:cubicBezTo>
                  <a:lnTo>
                    <a:pt x="163191" y="333062"/>
                  </a:lnTo>
                  <a:cubicBezTo>
                    <a:pt x="73063" y="333062"/>
                    <a:pt x="0" y="259999"/>
                    <a:pt x="0" y="169871"/>
                  </a:cubicBezTo>
                  <a:lnTo>
                    <a:pt x="0" y="163191"/>
                  </a:lnTo>
                  <a:cubicBezTo>
                    <a:pt x="0" y="73063"/>
                    <a:pt x="73063" y="0"/>
                    <a:pt x="163191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33379" cy="3806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20" name="Freeform 20"/>
          <p:cNvSpPr/>
          <p:nvPr/>
        </p:nvSpPr>
        <p:spPr>
          <a:xfrm rot="-4900430">
            <a:off x="1456210" y="3393108"/>
            <a:ext cx="940075" cy="945987"/>
          </a:xfrm>
          <a:custGeom>
            <a:avLst/>
            <a:gdLst/>
            <a:ahLst/>
            <a:cxnLst/>
            <a:rect l="l" t="t" r="r" b="b"/>
            <a:pathLst>
              <a:path w="1410112" h="1418980">
                <a:moveTo>
                  <a:pt x="0" y="0"/>
                </a:moveTo>
                <a:lnTo>
                  <a:pt x="1410112" y="0"/>
                </a:lnTo>
                <a:lnTo>
                  <a:pt x="1410112" y="1418980"/>
                </a:lnTo>
                <a:lnTo>
                  <a:pt x="0" y="141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21" name="Group 21"/>
          <p:cNvGrpSpPr/>
          <p:nvPr/>
        </p:nvGrpSpPr>
        <p:grpSpPr>
          <a:xfrm>
            <a:off x="2527453" y="3282446"/>
            <a:ext cx="2057400" cy="468609"/>
            <a:chOff x="0" y="0"/>
            <a:chExt cx="812800" cy="18512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85129"/>
            </a:xfrm>
            <a:custGeom>
              <a:avLst/>
              <a:gdLst/>
              <a:ahLst/>
              <a:cxnLst/>
              <a:rect l="l" t="t" r="r" b="b"/>
              <a:pathLst>
                <a:path w="812800" h="185129">
                  <a:moveTo>
                    <a:pt x="0" y="0"/>
                  </a:moveTo>
                  <a:lnTo>
                    <a:pt x="812800" y="0"/>
                  </a:lnTo>
                  <a:lnTo>
                    <a:pt x="812800" y="185129"/>
                  </a:lnTo>
                  <a:lnTo>
                    <a:pt x="0" y="185129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812800" cy="2137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527453" y="3827254"/>
            <a:ext cx="2057400" cy="468609"/>
            <a:chOff x="0" y="0"/>
            <a:chExt cx="812800" cy="18512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185129"/>
            </a:xfrm>
            <a:custGeom>
              <a:avLst/>
              <a:gdLst/>
              <a:ahLst/>
              <a:cxnLst/>
              <a:rect l="l" t="t" r="r" b="b"/>
              <a:pathLst>
                <a:path w="812800" h="185129">
                  <a:moveTo>
                    <a:pt x="0" y="0"/>
                  </a:moveTo>
                  <a:lnTo>
                    <a:pt x="812800" y="0"/>
                  </a:lnTo>
                  <a:lnTo>
                    <a:pt x="812800" y="185129"/>
                  </a:lnTo>
                  <a:lnTo>
                    <a:pt x="0" y="185129"/>
                  </a:lnTo>
                  <a:close/>
                </a:path>
              </a:pathLst>
            </a:custGeom>
            <a:solidFill>
              <a:srgbClr val="0DA696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812800" cy="2137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527453" y="4346078"/>
            <a:ext cx="2057400" cy="468609"/>
            <a:chOff x="0" y="0"/>
            <a:chExt cx="812800" cy="18512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185129"/>
            </a:xfrm>
            <a:custGeom>
              <a:avLst/>
              <a:gdLst/>
              <a:ahLst/>
              <a:cxnLst/>
              <a:rect l="l" t="t" r="r" b="b"/>
              <a:pathLst>
                <a:path w="812800" h="185129">
                  <a:moveTo>
                    <a:pt x="0" y="0"/>
                  </a:moveTo>
                  <a:lnTo>
                    <a:pt x="812800" y="0"/>
                  </a:lnTo>
                  <a:lnTo>
                    <a:pt x="812800" y="185129"/>
                  </a:lnTo>
                  <a:lnTo>
                    <a:pt x="0" y="185129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812800" cy="2137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253492" y="1025138"/>
            <a:ext cx="303825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Vector Graphics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4579" y="1713275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Vector graphics are images defined by mathematical equations, allowing for scalability without loss of quality.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47115" y="3397250"/>
            <a:ext cx="1043059" cy="95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Vector graphics contains a </a:t>
            </a:r>
            <a:r>
              <a:rPr lang="en-US" sz="13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drawing list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21851" y="2738461"/>
            <a:ext cx="3068607" cy="47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list contains contains a </a:t>
            </a:r>
            <a:r>
              <a:rPr lang="en-US" sz="13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command</a:t>
            </a: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 each </a:t>
            </a:r>
            <a:r>
              <a:rPr lang="en-US" sz="13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</a:t>
            </a: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the image.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3" y="1630103"/>
            <a:ext cx="2830423" cy="62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3083946" y="1652328"/>
            <a:ext cx="1761569" cy="623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8903258" y="2616636"/>
            <a:ext cx="2057400" cy="1800226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903258" y="4416861"/>
            <a:ext cx="2057400" cy="20574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71766" y="3496474"/>
            <a:ext cx="920389" cy="92038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4004" y="2616636"/>
            <a:ext cx="7748657" cy="4074631"/>
            <a:chOff x="0" y="0"/>
            <a:chExt cx="633379" cy="3330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3379" cy="333062"/>
            </a:xfrm>
            <a:custGeom>
              <a:avLst/>
              <a:gdLst/>
              <a:ahLst/>
              <a:cxnLst/>
              <a:rect l="l" t="t" r="r" b="b"/>
              <a:pathLst>
                <a:path w="633379" h="333062">
                  <a:moveTo>
                    <a:pt x="163191" y="0"/>
                  </a:moveTo>
                  <a:lnTo>
                    <a:pt x="470187" y="0"/>
                  </a:lnTo>
                  <a:cubicBezTo>
                    <a:pt x="513469" y="0"/>
                    <a:pt x="554977" y="17193"/>
                    <a:pt x="585581" y="47798"/>
                  </a:cubicBezTo>
                  <a:cubicBezTo>
                    <a:pt x="616185" y="78402"/>
                    <a:pt x="633379" y="119910"/>
                    <a:pt x="633379" y="163191"/>
                  </a:cubicBezTo>
                  <a:lnTo>
                    <a:pt x="633379" y="169871"/>
                  </a:lnTo>
                  <a:cubicBezTo>
                    <a:pt x="633379" y="259999"/>
                    <a:pt x="560316" y="333062"/>
                    <a:pt x="470187" y="333062"/>
                  </a:cubicBezTo>
                  <a:lnTo>
                    <a:pt x="163191" y="333062"/>
                  </a:lnTo>
                  <a:cubicBezTo>
                    <a:pt x="73063" y="333062"/>
                    <a:pt x="0" y="259999"/>
                    <a:pt x="0" y="169871"/>
                  </a:cubicBezTo>
                  <a:lnTo>
                    <a:pt x="0" y="163191"/>
                  </a:lnTo>
                  <a:cubicBezTo>
                    <a:pt x="0" y="73063"/>
                    <a:pt x="73063" y="0"/>
                    <a:pt x="163191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633379" cy="38068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19" name="Freeform 19"/>
          <p:cNvSpPr/>
          <p:nvPr/>
        </p:nvSpPr>
        <p:spPr>
          <a:xfrm rot="-4900430">
            <a:off x="1456210" y="3393108"/>
            <a:ext cx="940075" cy="945987"/>
          </a:xfrm>
          <a:custGeom>
            <a:avLst/>
            <a:gdLst/>
            <a:ahLst/>
            <a:cxnLst/>
            <a:rect l="l" t="t" r="r" b="b"/>
            <a:pathLst>
              <a:path w="1410112" h="1418980">
                <a:moveTo>
                  <a:pt x="0" y="0"/>
                </a:moveTo>
                <a:lnTo>
                  <a:pt x="1410112" y="0"/>
                </a:lnTo>
                <a:lnTo>
                  <a:pt x="1410112" y="1418980"/>
                </a:lnTo>
                <a:lnTo>
                  <a:pt x="0" y="141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20" name="Group 20"/>
          <p:cNvGrpSpPr/>
          <p:nvPr/>
        </p:nvGrpSpPr>
        <p:grpSpPr>
          <a:xfrm>
            <a:off x="2527453" y="3282446"/>
            <a:ext cx="2057400" cy="468609"/>
            <a:chOff x="0" y="0"/>
            <a:chExt cx="812800" cy="18512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85129"/>
            </a:xfrm>
            <a:custGeom>
              <a:avLst/>
              <a:gdLst/>
              <a:ahLst/>
              <a:cxnLst/>
              <a:rect l="l" t="t" r="r" b="b"/>
              <a:pathLst>
                <a:path w="812800" h="185129">
                  <a:moveTo>
                    <a:pt x="0" y="0"/>
                  </a:moveTo>
                  <a:lnTo>
                    <a:pt x="812800" y="0"/>
                  </a:lnTo>
                  <a:lnTo>
                    <a:pt x="812800" y="185129"/>
                  </a:lnTo>
                  <a:lnTo>
                    <a:pt x="0" y="185129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2137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527453" y="3827254"/>
            <a:ext cx="2057400" cy="468609"/>
            <a:chOff x="0" y="0"/>
            <a:chExt cx="812800" cy="1851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85129"/>
            </a:xfrm>
            <a:custGeom>
              <a:avLst/>
              <a:gdLst/>
              <a:ahLst/>
              <a:cxnLst/>
              <a:rect l="l" t="t" r="r" b="b"/>
              <a:pathLst>
                <a:path w="812800" h="185129">
                  <a:moveTo>
                    <a:pt x="0" y="0"/>
                  </a:moveTo>
                  <a:lnTo>
                    <a:pt x="812800" y="0"/>
                  </a:lnTo>
                  <a:lnTo>
                    <a:pt x="812800" y="185129"/>
                  </a:lnTo>
                  <a:lnTo>
                    <a:pt x="0" y="185129"/>
                  </a:lnTo>
                  <a:close/>
                </a:path>
              </a:pathLst>
            </a:custGeom>
            <a:solidFill>
              <a:srgbClr val="0DA696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2137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527453" y="4346078"/>
            <a:ext cx="2057400" cy="468609"/>
            <a:chOff x="0" y="0"/>
            <a:chExt cx="812800" cy="18512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85129"/>
            </a:xfrm>
            <a:custGeom>
              <a:avLst/>
              <a:gdLst/>
              <a:ahLst/>
              <a:cxnLst/>
              <a:rect l="l" t="t" r="r" b="b"/>
              <a:pathLst>
                <a:path w="812800" h="185129">
                  <a:moveTo>
                    <a:pt x="0" y="0"/>
                  </a:moveTo>
                  <a:lnTo>
                    <a:pt x="812800" y="0"/>
                  </a:lnTo>
                  <a:lnTo>
                    <a:pt x="812800" y="185129"/>
                  </a:lnTo>
                  <a:lnTo>
                    <a:pt x="0" y="185129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12800" cy="2137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29" name="Freeform 29"/>
          <p:cNvSpPr/>
          <p:nvPr/>
        </p:nvSpPr>
        <p:spPr>
          <a:xfrm rot="7679233">
            <a:off x="3857063" y="5574494"/>
            <a:ext cx="951735" cy="957722"/>
          </a:xfrm>
          <a:custGeom>
            <a:avLst/>
            <a:gdLst/>
            <a:ahLst/>
            <a:cxnLst/>
            <a:rect l="l" t="t" r="r" b="b"/>
            <a:pathLst>
              <a:path w="1427603" h="1436582">
                <a:moveTo>
                  <a:pt x="0" y="0"/>
                </a:moveTo>
                <a:lnTo>
                  <a:pt x="1427603" y="0"/>
                </a:lnTo>
                <a:lnTo>
                  <a:pt x="1427603" y="1436582"/>
                </a:lnTo>
                <a:lnTo>
                  <a:pt x="0" y="1436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30" name="Group 30"/>
          <p:cNvGrpSpPr/>
          <p:nvPr/>
        </p:nvGrpSpPr>
        <p:grpSpPr>
          <a:xfrm>
            <a:off x="5329244" y="3611925"/>
            <a:ext cx="2269623" cy="1703032"/>
            <a:chOff x="0" y="0"/>
            <a:chExt cx="896641" cy="67280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96641" cy="672803"/>
            </a:xfrm>
            <a:custGeom>
              <a:avLst/>
              <a:gdLst/>
              <a:ahLst/>
              <a:cxnLst/>
              <a:rect l="l" t="t" r="r" b="b"/>
              <a:pathLst>
                <a:path w="896641" h="672803">
                  <a:moveTo>
                    <a:pt x="0" y="0"/>
                  </a:moveTo>
                  <a:lnTo>
                    <a:pt x="896641" y="0"/>
                  </a:lnTo>
                  <a:lnTo>
                    <a:pt x="896641" y="672803"/>
                  </a:lnTo>
                  <a:lnTo>
                    <a:pt x="0" y="672803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896641" cy="7013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53492" y="1025138"/>
            <a:ext cx="303825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Vector Graphics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4579" y="1713275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Vector graphics are images defined by mathematical equations, allowing for scalability without loss of quality.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47115" y="3397250"/>
            <a:ext cx="1043059" cy="957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Vector graphics contains a </a:t>
            </a:r>
            <a:r>
              <a:rPr lang="en-US" sz="13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drawing list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021851" y="2738461"/>
            <a:ext cx="3068607" cy="47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"/>
              </a:lnSpc>
            </a:pP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list contains contains a </a:t>
            </a:r>
            <a:r>
              <a:rPr lang="en-US" sz="13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command</a:t>
            </a: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 each </a:t>
            </a:r>
            <a:r>
              <a:rPr lang="en-US" sz="13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</a:t>
            </a:r>
            <a:r>
              <a:rPr lang="en-US" sz="13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the image.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03232" y="5364518"/>
            <a:ext cx="2595637" cy="63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4"/>
              </a:lnSpc>
            </a:pPr>
            <a:r>
              <a:rPr lang="en-US" sz="12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Each command has a list of attributes, with each attribute defines the </a:t>
            </a:r>
            <a:r>
              <a:rPr lang="en-US" sz="121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property</a:t>
            </a:r>
            <a:r>
              <a:rPr lang="en-US" sz="12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the object.</a:t>
            </a:r>
          </a:p>
        </p:txBody>
      </p:sp>
      <p:sp>
        <p:nvSpPr>
          <p:cNvPr id="38" name="Freeform 38"/>
          <p:cNvSpPr/>
          <p:nvPr/>
        </p:nvSpPr>
        <p:spPr>
          <a:xfrm rot="10080849" flipH="1" flipV="1">
            <a:off x="5289905" y="2839881"/>
            <a:ext cx="728149" cy="732727"/>
          </a:xfrm>
          <a:custGeom>
            <a:avLst/>
            <a:gdLst/>
            <a:ahLst/>
            <a:cxnLst/>
            <a:rect l="l" t="t" r="r" b="b"/>
            <a:pathLst>
              <a:path w="1092222" h="1099091">
                <a:moveTo>
                  <a:pt x="1092221" y="1099091"/>
                </a:moveTo>
                <a:lnTo>
                  <a:pt x="0" y="1099091"/>
                </a:lnTo>
                <a:lnTo>
                  <a:pt x="0" y="0"/>
                </a:lnTo>
                <a:lnTo>
                  <a:pt x="1092221" y="0"/>
                </a:lnTo>
                <a:lnTo>
                  <a:pt x="1092221" y="109909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9" name="TextBox 39"/>
          <p:cNvSpPr txBox="1"/>
          <p:nvPr/>
        </p:nvSpPr>
        <p:spPr>
          <a:xfrm>
            <a:off x="1369093" y="5780854"/>
            <a:ext cx="2595637" cy="42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4"/>
              </a:lnSpc>
            </a:pPr>
            <a:r>
              <a:rPr lang="en-US" sz="121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Eg. Basic geometric data, colours, thickness, etc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21226" y="3646786"/>
            <a:ext cx="1442936" cy="24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Circle(30,80,10, purple, filled)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578078" y="4387198"/>
            <a:ext cx="1771959" cy="81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0"/>
              </a:lnSpc>
            </a:pPr>
            <a:r>
              <a:rPr lang="en-US" sz="1194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Draw Circle from (30,80), radius 10 filled in purple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390937" y="4260199"/>
            <a:ext cx="2269623" cy="16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1"/>
              </a:lnSpc>
              <a:spcBef>
                <a:spcPct val="0"/>
              </a:spcBef>
            </a:pPr>
            <a:r>
              <a:rPr lang="en-US" sz="1015" b="1">
                <a:solidFill>
                  <a:srgbClr val="F2F2F2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=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3" y="1630103"/>
            <a:ext cx="2830423" cy="62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3083946" y="1652328"/>
            <a:ext cx="1761569" cy="623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pSp>
        <p:nvGrpSpPr>
          <p:cNvPr id="7" name="Group 7"/>
          <p:cNvGrpSpPr/>
          <p:nvPr/>
        </p:nvGrpSpPr>
        <p:grpSpPr>
          <a:xfrm>
            <a:off x="6096002" y="2797388"/>
            <a:ext cx="5725345" cy="3796891"/>
            <a:chOff x="0" y="0"/>
            <a:chExt cx="467992" cy="3103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7992" cy="310360"/>
            </a:xfrm>
            <a:custGeom>
              <a:avLst/>
              <a:gdLst/>
              <a:ahLst/>
              <a:cxnLst/>
              <a:rect l="l" t="t" r="r" b="b"/>
              <a:pathLst>
                <a:path w="467992" h="310360">
                  <a:moveTo>
                    <a:pt x="155180" y="0"/>
                  </a:moveTo>
                  <a:lnTo>
                    <a:pt x="312813" y="0"/>
                  </a:lnTo>
                  <a:cubicBezTo>
                    <a:pt x="353969" y="0"/>
                    <a:pt x="393439" y="16349"/>
                    <a:pt x="422541" y="45451"/>
                  </a:cubicBezTo>
                  <a:cubicBezTo>
                    <a:pt x="451643" y="74553"/>
                    <a:pt x="467992" y="114024"/>
                    <a:pt x="467992" y="155180"/>
                  </a:cubicBezTo>
                  <a:lnTo>
                    <a:pt x="467992" y="155180"/>
                  </a:lnTo>
                  <a:cubicBezTo>
                    <a:pt x="467992" y="240883"/>
                    <a:pt x="398516" y="310360"/>
                    <a:pt x="312813" y="310360"/>
                  </a:cubicBezTo>
                  <a:lnTo>
                    <a:pt x="155180" y="310360"/>
                  </a:lnTo>
                  <a:cubicBezTo>
                    <a:pt x="114024" y="310360"/>
                    <a:pt x="74553" y="294010"/>
                    <a:pt x="45451" y="264909"/>
                  </a:cubicBezTo>
                  <a:cubicBezTo>
                    <a:pt x="16349" y="235807"/>
                    <a:pt x="0" y="196336"/>
                    <a:pt x="0" y="155180"/>
                  </a:cubicBezTo>
                  <a:lnTo>
                    <a:pt x="0" y="155180"/>
                  </a:lnTo>
                  <a:cubicBezTo>
                    <a:pt x="0" y="114024"/>
                    <a:pt x="16349" y="74553"/>
                    <a:pt x="45451" y="45451"/>
                  </a:cubicBezTo>
                  <a:cubicBezTo>
                    <a:pt x="74553" y="16349"/>
                    <a:pt x="114024" y="0"/>
                    <a:pt x="15518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67992" cy="3579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065455" y="4221211"/>
            <a:ext cx="472080" cy="413070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65455" y="4634279"/>
            <a:ext cx="472080" cy="47208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95902" y="4423094"/>
            <a:ext cx="211187" cy="21118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258558" y="3275469"/>
            <a:ext cx="1544923" cy="1351808"/>
            <a:chOff x="0" y="0"/>
            <a:chExt cx="812800" cy="7112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258558" y="4627279"/>
            <a:ext cx="1544923" cy="1544923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685454" y="3936148"/>
            <a:ext cx="691130" cy="69113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21"/>
                </a:lnSpc>
              </a:pPr>
              <a:endParaRPr sz="8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64004" y="2894377"/>
            <a:ext cx="5725345" cy="3796891"/>
            <a:chOff x="0" y="0"/>
            <a:chExt cx="467992" cy="3103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67992" cy="310360"/>
            </a:xfrm>
            <a:custGeom>
              <a:avLst/>
              <a:gdLst/>
              <a:ahLst/>
              <a:cxnLst/>
              <a:rect l="l" t="t" r="r" b="b"/>
              <a:pathLst>
                <a:path w="467992" h="310360">
                  <a:moveTo>
                    <a:pt x="155180" y="0"/>
                  </a:moveTo>
                  <a:lnTo>
                    <a:pt x="312813" y="0"/>
                  </a:lnTo>
                  <a:cubicBezTo>
                    <a:pt x="353969" y="0"/>
                    <a:pt x="393439" y="16349"/>
                    <a:pt x="422541" y="45451"/>
                  </a:cubicBezTo>
                  <a:cubicBezTo>
                    <a:pt x="451643" y="74553"/>
                    <a:pt x="467992" y="114024"/>
                    <a:pt x="467992" y="155180"/>
                  </a:cubicBezTo>
                  <a:lnTo>
                    <a:pt x="467992" y="155180"/>
                  </a:lnTo>
                  <a:cubicBezTo>
                    <a:pt x="467992" y="240883"/>
                    <a:pt x="398516" y="310360"/>
                    <a:pt x="312813" y="310360"/>
                  </a:cubicBezTo>
                  <a:lnTo>
                    <a:pt x="155180" y="310360"/>
                  </a:lnTo>
                  <a:cubicBezTo>
                    <a:pt x="114024" y="310360"/>
                    <a:pt x="74553" y="294010"/>
                    <a:pt x="45451" y="264909"/>
                  </a:cubicBezTo>
                  <a:cubicBezTo>
                    <a:pt x="16349" y="235807"/>
                    <a:pt x="0" y="196336"/>
                    <a:pt x="0" y="155180"/>
                  </a:cubicBezTo>
                  <a:lnTo>
                    <a:pt x="0" y="155180"/>
                  </a:lnTo>
                  <a:cubicBezTo>
                    <a:pt x="0" y="114024"/>
                    <a:pt x="16349" y="74553"/>
                    <a:pt x="45451" y="45451"/>
                  </a:cubicBezTo>
                  <a:cubicBezTo>
                    <a:pt x="74553" y="16349"/>
                    <a:pt x="114024" y="0"/>
                    <a:pt x="15518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PH" sz="8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467992" cy="3579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95"/>
                </a:lnSpc>
              </a:pPr>
              <a:endParaRPr sz="800"/>
            </a:p>
          </p:txBody>
        </p:sp>
      </p:grpSp>
      <p:sp>
        <p:nvSpPr>
          <p:cNvPr id="31" name="Freeform 31"/>
          <p:cNvSpPr/>
          <p:nvPr/>
        </p:nvSpPr>
        <p:spPr>
          <a:xfrm>
            <a:off x="434030" y="4377297"/>
            <a:ext cx="637069" cy="637069"/>
          </a:xfrm>
          <a:custGeom>
            <a:avLst/>
            <a:gdLst/>
            <a:ahLst/>
            <a:cxnLst/>
            <a:rect l="l" t="t" r="r" b="b"/>
            <a:pathLst>
              <a:path w="955602" h="955602">
                <a:moveTo>
                  <a:pt x="0" y="0"/>
                </a:moveTo>
                <a:lnTo>
                  <a:pt x="955603" y="0"/>
                </a:lnTo>
                <a:lnTo>
                  <a:pt x="955603" y="955602"/>
                </a:lnTo>
                <a:lnTo>
                  <a:pt x="0" y="9556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2" name="TextBox 32"/>
          <p:cNvSpPr txBox="1"/>
          <p:nvPr/>
        </p:nvSpPr>
        <p:spPr>
          <a:xfrm>
            <a:off x="253492" y="1025138"/>
            <a:ext cx="303825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Vector Graphics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4579" y="1713275"/>
            <a:ext cx="11128467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vector graphics, the significant characteristic is that object dimensions aren't directly specified; instead, they're relative to an imaginary drawing surface. This means that the quality of the file will not be affected is it scales.</a:t>
            </a:r>
          </a:p>
        </p:txBody>
      </p:sp>
      <p:sp>
        <p:nvSpPr>
          <p:cNvPr id="34" name="Freeform 34"/>
          <p:cNvSpPr/>
          <p:nvPr/>
        </p:nvSpPr>
        <p:spPr>
          <a:xfrm>
            <a:off x="2206074" y="3314439"/>
            <a:ext cx="2956763" cy="2956763"/>
          </a:xfrm>
          <a:custGeom>
            <a:avLst/>
            <a:gdLst/>
            <a:ahLst/>
            <a:cxnLst/>
            <a:rect l="l" t="t" r="r" b="b"/>
            <a:pathLst>
              <a:path w="4435144" h="4435144">
                <a:moveTo>
                  <a:pt x="0" y="0"/>
                </a:moveTo>
                <a:lnTo>
                  <a:pt x="4435143" y="0"/>
                </a:lnTo>
                <a:lnTo>
                  <a:pt x="4435143" y="4435143"/>
                </a:lnTo>
                <a:lnTo>
                  <a:pt x="0" y="4435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sp>
        <p:nvSpPr>
          <p:cNvPr id="35" name="AutoShape 35"/>
          <p:cNvSpPr/>
          <p:nvPr/>
        </p:nvSpPr>
        <p:spPr>
          <a:xfrm>
            <a:off x="1393067" y="4695831"/>
            <a:ext cx="578675" cy="0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PH" sz="800"/>
          </a:p>
        </p:txBody>
      </p:sp>
      <p:sp>
        <p:nvSpPr>
          <p:cNvPr id="36" name="TextBox 36"/>
          <p:cNvSpPr txBox="1"/>
          <p:nvPr/>
        </p:nvSpPr>
        <p:spPr>
          <a:xfrm>
            <a:off x="1668725" y="2953038"/>
            <a:ext cx="2477075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Normal Image</a:t>
            </a:r>
          </a:p>
        </p:txBody>
      </p:sp>
      <p:sp>
        <p:nvSpPr>
          <p:cNvPr id="37" name="AutoShape 37"/>
          <p:cNvSpPr/>
          <p:nvPr/>
        </p:nvSpPr>
        <p:spPr>
          <a:xfrm flipV="1">
            <a:off x="7892119" y="4683133"/>
            <a:ext cx="1205425" cy="74"/>
          </a:xfrm>
          <a:prstGeom prst="line">
            <a:avLst/>
          </a:prstGeom>
          <a:ln w="38100" cap="flat">
            <a:solidFill>
              <a:srgbClr val="642EC7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PH" sz="800"/>
          </a:p>
        </p:txBody>
      </p:sp>
      <p:sp>
        <p:nvSpPr>
          <p:cNvPr id="38" name="TextBox 38"/>
          <p:cNvSpPr txBox="1"/>
          <p:nvPr/>
        </p:nvSpPr>
        <p:spPr>
          <a:xfrm>
            <a:off x="7645586" y="2888120"/>
            <a:ext cx="2477075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Vector Graphic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4533"/>
            <a:ext cx="6167887" cy="710333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 sz="80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253513" y="1630103"/>
            <a:ext cx="1666053" cy="623"/>
          </a:xfrm>
          <a:prstGeom prst="line">
            <a:avLst/>
          </a:prstGeom>
          <a:ln w="66675" cap="rnd">
            <a:solidFill>
              <a:srgbClr val="642EC7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n-PH" sz="800"/>
          </a:p>
        </p:txBody>
      </p:sp>
      <p:sp>
        <p:nvSpPr>
          <p:cNvPr id="5" name="AutoShape 5"/>
          <p:cNvSpPr/>
          <p:nvPr/>
        </p:nvSpPr>
        <p:spPr>
          <a:xfrm flipV="1">
            <a:off x="1919585" y="1607877"/>
            <a:ext cx="543787" cy="22848"/>
          </a:xfrm>
          <a:prstGeom prst="line">
            <a:avLst/>
          </a:prstGeom>
          <a:ln w="66675" cap="rnd">
            <a:solidFill>
              <a:srgbClr val="F2F2F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PH" sz="800"/>
          </a:p>
        </p:txBody>
      </p:sp>
      <p:sp>
        <p:nvSpPr>
          <p:cNvPr id="6" name="Freeform 6"/>
          <p:cNvSpPr/>
          <p:nvPr/>
        </p:nvSpPr>
        <p:spPr>
          <a:xfrm>
            <a:off x="5721228" y="-44139"/>
            <a:ext cx="729941" cy="729941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 sz="800"/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2574226" y="2659424"/>
          <a:ext cx="7312370" cy="4020865"/>
        </p:xfrm>
        <a:graphic>
          <a:graphicData uri="http://schemas.openxmlformats.org/drawingml/2006/table">
            <a:tbl>
              <a:tblPr/>
              <a:tblGrid>
                <a:gridCol w="731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2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2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Open Sans Extra Bold"/>
                          <a:ea typeface="Open Sans Extra Bold"/>
                          <a:cs typeface="Open Sans Extra Bold"/>
                          <a:sym typeface="Open Sans Extra Bold"/>
                        </a:rPr>
                        <a:t>Binary Code</a:t>
                      </a:r>
                      <a:endParaRPr lang="en-US" sz="700"/>
                    </a:p>
                  </a:txBody>
                  <a:tcPr marL="127000" marR="127000" marT="127000" marB="1270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53492" y="1025138"/>
            <a:ext cx="3038257" cy="451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3"/>
              </a:lnSpc>
              <a:spcBef>
                <a:spcPct val="0"/>
              </a:spcBef>
            </a:pPr>
            <a:r>
              <a:rPr lang="en-US" sz="2666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Bitmaps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4579" y="1713275"/>
            <a:ext cx="1112846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Since many images lack defined shapes, using vector graphics is unsuitable. Typically, images are stored as bitmaps.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4003" y="119838"/>
            <a:ext cx="555722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8"/>
              </a:lnSpc>
              <a:spcBef>
                <a:spcPct val="0"/>
              </a:spcBef>
            </a:pPr>
            <a:r>
              <a:rPr lang="en-US" sz="2757" b="1" spc="-8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1.6 Digital Image Representation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7361</Words>
  <Application>Microsoft Office PowerPoint</Application>
  <PresentationFormat>Widescreen</PresentationFormat>
  <Paragraphs>3097</Paragraphs>
  <Slides>124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40" baseType="lpstr">
      <vt:lpstr>Open Sans Bold Italics</vt:lpstr>
      <vt:lpstr>gg sans</vt:lpstr>
      <vt:lpstr>Poppins Italics</vt:lpstr>
      <vt:lpstr>Aptos Display</vt:lpstr>
      <vt:lpstr>Open Sans Italics</vt:lpstr>
      <vt:lpstr>Alatsi</vt:lpstr>
      <vt:lpstr>Poppins</vt:lpstr>
      <vt:lpstr>Arial</vt:lpstr>
      <vt:lpstr>Open Sans</vt:lpstr>
      <vt:lpstr>Open Sans Extra Bold</vt:lpstr>
      <vt:lpstr>Times New Roman</vt:lpstr>
      <vt:lpstr>Aptos</vt:lpstr>
      <vt:lpstr>Poppins Bold Italics</vt:lpstr>
      <vt:lpstr>Poppins Bold</vt:lpstr>
      <vt:lpstr>Open Sans 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John</dc:creator>
  <cp:lastModifiedBy>Chezka Mae Madrona</cp:lastModifiedBy>
  <cp:revision>7</cp:revision>
  <dcterms:created xsi:type="dcterms:W3CDTF">2006-08-16T00:00:00Z</dcterms:created>
  <dcterms:modified xsi:type="dcterms:W3CDTF">2024-10-18T06:53:21Z</dcterms:modified>
  <dc:identifier>DAFrZEgDg5A</dc:identifier>
</cp:coreProperties>
</file>