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4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Lst>
  <p:sldSz cx="18288000" cy="10287000"/>
  <p:notesSz cx="6858000" cy="9144000"/>
  <p:embeddedFontLst>
    <p:embeddedFont>
      <p:font typeface="Alata" panose="020B0604020202020204" charset="0"/>
      <p:regular r:id="rId92"/>
    </p:embeddedFont>
    <p:embeddedFont>
      <p:font typeface="Alatsi" panose="020B0604020202020204" charset="0"/>
      <p:regular r:id="rId93"/>
    </p:embeddedFont>
    <p:embeddedFont>
      <p:font typeface="Open Sans" panose="020B0606030504020204" pitchFamily="34" charset="0"/>
      <p:regular r:id="rId94"/>
      <p:bold r:id="rId95"/>
      <p:italic r:id="rId96"/>
      <p:boldItalic r:id="rId97"/>
    </p:embeddedFont>
    <p:embeddedFont>
      <p:font typeface="Open Sans Bold" panose="020B0806030504020204" charset="0"/>
      <p:regular r:id="rId98"/>
      <p:bold r:id="rId99"/>
    </p:embeddedFont>
    <p:embeddedFont>
      <p:font typeface="Open Sans Bold Italics" panose="020B0604020202020204" charset="0"/>
      <p:regular r:id="rId100"/>
      <p:bold r:id="rId101"/>
      <p:italic r:id="rId102"/>
      <p:boldItalic r:id="rId103"/>
    </p:embeddedFont>
    <p:embeddedFont>
      <p:font typeface="Poppins" panose="00000500000000000000" pitchFamily="2" charset="0"/>
      <p:regular r:id="rId104"/>
      <p:bold r:id="rId105"/>
      <p:italic r:id="rId106"/>
      <p:boldItalic r:id="rId107"/>
    </p:embeddedFont>
    <p:embeddedFont>
      <p:font typeface="Poppins Bold" panose="00000800000000000000" charset="0"/>
      <p:regular r:id="rId108"/>
      <p:bold r:id="rId109"/>
    </p:embeddedFont>
    <p:embeddedFont>
      <p:font typeface="Poppins Bold Italics" panose="020B0604020202020204" charset="0"/>
      <p:regular r:id="rId1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font" Target="fonts/font1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font" Target="fonts/font1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5.fntdata"/><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8F6-7368-5AAB-8776-1EBE8A82CA8E}"/>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7F9BDF5A-F761-6F8D-B131-1182B64B6D99}"/>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AB006EF1-7BAD-2F76-0535-91A48F3C5971}"/>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5" name="Footer Placeholder 4">
            <a:extLst>
              <a:ext uri="{FF2B5EF4-FFF2-40B4-BE49-F238E27FC236}">
                <a16:creationId xmlns:a16="http://schemas.microsoft.com/office/drawing/2014/main" id="{07563CB9-F9FA-59A7-02D1-1AF1D8DB348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30AC5D8-CE31-B161-13A8-68AD6F1AFDB4}"/>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237493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3FD8-6CED-5A95-1619-B93FF1E69320}"/>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2B653803-8D7B-B9BB-65BE-966F73D12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35C8372-A1F3-7F48-67E6-1EDAD8F4D9B0}"/>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5" name="Footer Placeholder 4">
            <a:extLst>
              <a:ext uri="{FF2B5EF4-FFF2-40B4-BE49-F238E27FC236}">
                <a16:creationId xmlns:a16="http://schemas.microsoft.com/office/drawing/2014/main" id="{875CB173-9F85-F392-CA9F-1FF3C2BE1B9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9969C3B-D402-7873-C2FC-A6ACB39DF747}"/>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288206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12218B-5052-6CEA-24D2-C98C9C180D82}"/>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54F3CBD8-A921-DFE9-2454-81944EDCE790}"/>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E7BCF1A-9205-CFB9-066A-508241E0C4C5}"/>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5" name="Footer Placeholder 4">
            <a:extLst>
              <a:ext uri="{FF2B5EF4-FFF2-40B4-BE49-F238E27FC236}">
                <a16:creationId xmlns:a16="http://schemas.microsoft.com/office/drawing/2014/main" id="{AC625A5C-EB50-A1E9-3708-4957627F058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8DC771E-1A24-4B00-2FE7-3F523CAD9CDD}"/>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207907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A021-4593-0646-F01C-EBFE8B6EBD0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D03BB909-7C1E-5B3B-023B-F893D57B7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2EB4C1C-20AB-ADE1-1A41-162610B31CCE}"/>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5" name="Footer Placeholder 4">
            <a:extLst>
              <a:ext uri="{FF2B5EF4-FFF2-40B4-BE49-F238E27FC236}">
                <a16:creationId xmlns:a16="http://schemas.microsoft.com/office/drawing/2014/main" id="{90758616-6665-73AD-1AE6-6A3787F7462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3C70499-D6DC-9ABC-BE2B-B12D6AB8C475}"/>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366456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2EC1-D070-9E3B-431C-FCA58187613F}"/>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8C5A45B0-4E23-0081-E9B9-0E6CF43A4FAA}"/>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EA3AC1-611A-EB68-7E5D-A24C7D16600B}"/>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5" name="Footer Placeholder 4">
            <a:extLst>
              <a:ext uri="{FF2B5EF4-FFF2-40B4-BE49-F238E27FC236}">
                <a16:creationId xmlns:a16="http://schemas.microsoft.com/office/drawing/2014/main" id="{54F72881-B6D7-B035-6912-5079A130908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6D1E432-7C48-9AC3-04D2-9B2325D18A45}"/>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398697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2569-3BE3-4ADF-BFA4-181981FF4D7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7A971CDC-E3F8-98D9-4EDB-1C0D5D89195B}"/>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3E7FC970-4511-911D-5417-374F30920313}"/>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6ECB75F-8530-6C62-32F2-71963AAF0C75}"/>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6" name="Footer Placeholder 5">
            <a:extLst>
              <a:ext uri="{FF2B5EF4-FFF2-40B4-BE49-F238E27FC236}">
                <a16:creationId xmlns:a16="http://schemas.microsoft.com/office/drawing/2014/main" id="{B344156E-9AF0-C60F-F408-C67CBB90825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43826E72-16A7-3549-EA6E-C55303190AE9}"/>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127466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B183-B02E-F9DA-FC75-265E15BA197F}"/>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F19CB2B4-C1AF-F501-F789-11BCFEE7C0EB}"/>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423197-23E4-E54F-03A3-7422D9D57A6E}"/>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9E79357A-3EBE-AA33-5A2F-2CC5A2FEA710}"/>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5032F6-4293-D0DE-5787-2600C977434D}"/>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ECF2810D-BB7E-AC1A-E0EC-A7A7E03DF33A}"/>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8" name="Footer Placeholder 7">
            <a:extLst>
              <a:ext uri="{FF2B5EF4-FFF2-40B4-BE49-F238E27FC236}">
                <a16:creationId xmlns:a16="http://schemas.microsoft.com/office/drawing/2014/main" id="{45357F7A-426E-EF11-2EE1-6B17A5070772}"/>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BEC34437-806C-618D-DE7B-05892F3949C6}"/>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66632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B27E-BACC-7732-F8F3-CCB326E16D8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F15BD48C-D018-0409-7165-0B85FF0F9FBD}"/>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4" name="Footer Placeholder 3">
            <a:extLst>
              <a:ext uri="{FF2B5EF4-FFF2-40B4-BE49-F238E27FC236}">
                <a16:creationId xmlns:a16="http://schemas.microsoft.com/office/drawing/2014/main" id="{F4651A9F-0308-4875-84A8-7F1C71A23F56}"/>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B924CD4F-15BA-A23D-8F9E-B0510C947858}"/>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354436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5C8FC-5BE0-E0A7-AE1B-907D63554494}"/>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3" name="Footer Placeholder 2">
            <a:extLst>
              <a:ext uri="{FF2B5EF4-FFF2-40B4-BE49-F238E27FC236}">
                <a16:creationId xmlns:a16="http://schemas.microsoft.com/office/drawing/2014/main" id="{A7CB7DCA-7A2D-B99F-1FCB-9E4BEC8A4FB8}"/>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4DF733C0-0F94-0EEA-60F4-0B7625285D61}"/>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422215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2965-D7F0-1D19-6FAE-8D6A7F15589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A6AE2461-95D1-411B-9130-2801A7989420}"/>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55513C37-911B-2B58-643B-4E774A8EE4F5}"/>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37999-DB7B-8480-728C-08155ED7BF1D}"/>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6" name="Footer Placeholder 5">
            <a:extLst>
              <a:ext uri="{FF2B5EF4-FFF2-40B4-BE49-F238E27FC236}">
                <a16:creationId xmlns:a16="http://schemas.microsoft.com/office/drawing/2014/main" id="{5FA8A87C-5007-F139-9EE6-77046D49C740}"/>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2272E36-9840-4903-3181-42AA0A6CCE27}"/>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384483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2AB8-5CB3-BB68-92C2-3583B24CC441}"/>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746BBEAC-A46D-414B-5234-D7D753E3F111}"/>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E8BFB718-1702-9565-C1E9-3D8B643F5E96}"/>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F4AC4-4508-3943-D2A6-4F1559D92469}"/>
              </a:ext>
            </a:extLst>
          </p:cNvPr>
          <p:cNvSpPr>
            <a:spLocks noGrp="1"/>
          </p:cNvSpPr>
          <p:nvPr>
            <p:ph type="dt" sz="half" idx="10"/>
          </p:nvPr>
        </p:nvSpPr>
        <p:spPr/>
        <p:txBody>
          <a:bodyPr/>
          <a:lstStyle/>
          <a:p>
            <a:fld id="{AEDDA8A4-1691-4794-8913-538166AFA2D6}" type="datetimeFigureOut">
              <a:rPr lang="en-PH" smtClean="0"/>
              <a:t>11/10/2024</a:t>
            </a:fld>
            <a:endParaRPr lang="en-PH"/>
          </a:p>
        </p:txBody>
      </p:sp>
      <p:sp>
        <p:nvSpPr>
          <p:cNvPr id="6" name="Footer Placeholder 5">
            <a:extLst>
              <a:ext uri="{FF2B5EF4-FFF2-40B4-BE49-F238E27FC236}">
                <a16:creationId xmlns:a16="http://schemas.microsoft.com/office/drawing/2014/main" id="{B8C82EE8-9E26-2560-3083-61FC324ACFD5}"/>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259F083-DF1A-3B7A-2C4B-BE0A368C0DAC}"/>
              </a:ext>
            </a:extLst>
          </p:cNvPr>
          <p:cNvSpPr>
            <a:spLocks noGrp="1"/>
          </p:cNvSpPr>
          <p:nvPr>
            <p:ph type="sldNum" sz="quarter" idx="12"/>
          </p:nvPr>
        </p:nvSpPr>
        <p:spPr/>
        <p:txBody>
          <a:bodyPr/>
          <a:lstStyle/>
          <a:p>
            <a:fld id="{62355E6A-1B3B-4654-A18E-7EFAAEFF1832}" type="slidenum">
              <a:rPr lang="en-PH" smtClean="0"/>
              <a:t>‹#›</a:t>
            </a:fld>
            <a:endParaRPr lang="en-PH"/>
          </a:p>
        </p:txBody>
      </p:sp>
    </p:spTree>
    <p:extLst>
      <p:ext uri="{BB962C8B-B14F-4D97-AF65-F5344CB8AC3E}">
        <p14:creationId xmlns:p14="http://schemas.microsoft.com/office/powerpoint/2010/main" val="42436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7A995-4837-A002-F129-E8F6DEE9770C}"/>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E47DF441-6464-6A69-5EA4-0CB27616B274}"/>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876388C-DBE0-998F-1164-9933D05EC47D}"/>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AEDDA8A4-1691-4794-8913-538166AFA2D6}" type="datetimeFigureOut">
              <a:rPr lang="en-PH" smtClean="0"/>
              <a:t>11/10/2024</a:t>
            </a:fld>
            <a:endParaRPr lang="en-PH"/>
          </a:p>
        </p:txBody>
      </p:sp>
      <p:sp>
        <p:nvSpPr>
          <p:cNvPr id="5" name="Footer Placeholder 4">
            <a:extLst>
              <a:ext uri="{FF2B5EF4-FFF2-40B4-BE49-F238E27FC236}">
                <a16:creationId xmlns:a16="http://schemas.microsoft.com/office/drawing/2014/main" id="{58EE7D36-3554-C7E5-4666-2E51ABEC6723}"/>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86D69EF5-F097-3DB4-A28F-AAA4D7ED2BE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62355E6A-1B3B-4654-A18E-7EFAAEFF1832}" type="slidenum">
              <a:rPr lang="en-PH" smtClean="0"/>
              <a:t>‹#›</a:t>
            </a:fld>
            <a:endParaRPr lang="en-PH"/>
          </a:p>
        </p:txBody>
      </p:sp>
      <p:pic>
        <p:nvPicPr>
          <p:cNvPr id="7" name="Picture 6">
            <a:extLst>
              <a:ext uri="{FF2B5EF4-FFF2-40B4-BE49-F238E27FC236}">
                <a16:creationId xmlns:a16="http://schemas.microsoft.com/office/drawing/2014/main" id="{611A5C97-BD17-8765-0935-DD652804EAFB}"/>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E0929393-6B4F-68CC-4C47-E93F7358AFC6}"/>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F50636A-B06D-0252-8AB9-E689B7A7D791}"/>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CCA6E823-F929-E5B6-AA62-DB869C54561A}"/>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615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6.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6.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6.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sv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6.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sv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6.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6.svg"/><Relationship Id="rId15" Type="http://schemas.openxmlformats.org/officeDocument/2006/relationships/image" Target="../media/image42.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6.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6.svg"/><Relationship Id="rId15" Type="http://schemas.openxmlformats.org/officeDocument/2006/relationships/image" Target="../media/image42.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0.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6.svg"/><Relationship Id="rId5" Type="http://schemas.openxmlformats.org/officeDocument/2006/relationships/image" Target="../media/image16.svg"/><Relationship Id="rId10" Type="http://schemas.openxmlformats.org/officeDocument/2006/relationships/image" Target="../media/image45.png"/><Relationship Id="rId4" Type="http://schemas.openxmlformats.org/officeDocument/2006/relationships/image" Target="../media/image15.png"/><Relationship Id="rId9" Type="http://schemas.openxmlformats.org/officeDocument/2006/relationships/image" Target="../media/image42.svg"/></Relationships>
</file>

<file path=ppt/slides/_rels/slide3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52.svg"/></Relationships>
</file>

<file path=ppt/slides/_rels/slide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2.svg"/><Relationship Id="rId3" Type="http://schemas.openxmlformats.org/officeDocument/2006/relationships/image" Target="../media/image12.svg"/><Relationship Id="rId7" Type="http://schemas.openxmlformats.org/officeDocument/2006/relationships/image" Target="../media/image40.svg"/><Relationship Id="rId12"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6.svg"/><Relationship Id="rId5" Type="http://schemas.openxmlformats.org/officeDocument/2006/relationships/image" Target="../media/image16.svg"/><Relationship Id="rId10" Type="http://schemas.openxmlformats.org/officeDocument/2006/relationships/image" Target="../media/image45.png"/><Relationship Id="rId4" Type="http://schemas.openxmlformats.org/officeDocument/2006/relationships/image" Target="../media/image15.png"/><Relationship Id="rId9" Type="http://schemas.openxmlformats.org/officeDocument/2006/relationships/image" Target="../media/image44.svg"/></Relationships>
</file>

<file path=ppt/slides/_rels/slide47.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49.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6.sv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5.sv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0.svg"/><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2.sv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8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DCEF-64C8-3983-F96D-0CD0C9139667}"/>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AS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31FB2706-E15E-3470-0E1B-30C1D85B75D6}"/>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AS Level in Computer Science, either in preparation for their AS exam, or more likely </a:t>
            </a:r>
            <a:r>
              <a:rPr lang="en-GB" sz="3200" u="sng" dirty="0"/>
              <a:t>alongside year 2 </a:t>
            </a:r>
            <a:r>
              <a:rPr lang="en-GB" sz="3200" dirty="0"/>
              <a:t>of the course to improve fluency, recall and pace on AS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58F70313-152E-AFDB-280E-951823546545}"/>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Introduction to Software Development</a:t>
            </a:r>
          </a:p>
        </p:txBody>
      </p:sp>
    </p:spTree>
    <p:extLst>
      <p:ext uri="{BB962C8B-B14F-4D97-AF65-F5344CB8AC3E}">
        <p14:creationId xmlns:p14="http://schemas.microsoft.com/office/powerpoint/2010/main" val="372791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0511" y="3259389"/>
            <a:ext cx="10144394" cy="6687753"/>
            <a:chOff x="0" y="0"/>
            <a:chExt cx="13525858" cy="8917004"/>
          </a:xfrm>
        </p:grpSpPr>
        <p:sp>
          <p:nvSpPr>
            <p:cNvPr id="6" name="Freeform 6"/>
            <p:cNvSpPr/>
            <p:nvPr/>
          </p:nvSpPr>
          <p:spPr>
            <a:xfrm>
              <a:off x="0" y="0"/>
              <a:ext cx="11230220" cy="8917004"/>
            </a:xfrm>
            <a:custGeom>
              <a:avLst/>
              <a:gdLst/>
              <a:ahLst/>
              <a:cxnLst/>
              <a:rect l="l" t="t" r="r" b="b"/>
              <a:pathLst>
                <a:path w="11230220" h="8917004">
                  <a:moveTo>
                    <a:pt x="0" y="0"/>
                  </a:moveTo>
                  <a:lnTo>
                    <a:pt x="11230220" y="0"/>
                  </a:lnTo>
                  <a:lnTo>
                    <a:pt x="11230220" y="8917004"/>
                  </a:lnTo>
                  <a:lnTo>
                    <a:pt x="0" y="8917004"/>
                  </a:lnTo>
                  <a:lnTo>
                    <a:pt x="0" y="0"/>
                  </a:lnTo>
                  <a:close/>
                </a:path>
              </a:pathLst>
            </a:custGeom>
            <a:blipFill>
              <a:blip r:embed="rId4">
                <a:extLst>
                  <a:ext uri="{96DAC541-7B7A-43D3-8B79-37D633B846F1}">
                    <asvg:svgBlip xmlns:asvg="http://schemas.microsoft.com/office/drawing/2016/SVG/main" r:embed="rId5"/>
                  </a:ext>
                </a:extLst>
              </a:blip>
              <a:stretch>
                <a:fillRect b="-24113"/>
              </a:stretch>
            </a:blipFill>
          </p:spPr>
          <p:txBody>
            <a:bodyPr/>
            <a:lstStyle/>
            <a:p>
              <a:endParaRPr lang="en-PH"/>
            </a:p>
          </p:txBody>
        </p:sp>
        <p:sp>
          <p:nvSpPr>
            <p:cNvPr id="7" name="TextBox 7"/>
            <p:cNvSpPr txBox="1"/>
            <p:nvPr/>
          </p:nvSpPr>
          <p:spPr>
            <a:xfrm>
              <a:off x="1948431" y="422074"/>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Analysis</a:t>
              </a:r>
            </a:p>
          </p:txBody>
        </p:sp>
        <p:sp>
          <p:nvSpPr>
            <p:cNvPr id="8" name="TextBox 8"/>
            <p:cNvSpPr txBox="1"/>
            <p:nvPr/>
          </p:nvSpPr>
          <p:spPr>
            <a:xfrm>
              <a:off x="3564223" y="2273681"/>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Design</a:t>
              </a:r>
            </a:p>
          </p:txBody>
        </p:sp>
        <p:sp>
          <p:nvSpPr>
            <p:cNvPr id="9" name="TextBox 9"/>
            <p:cNvSpPr txBox="1"/>
            <p:nvPr/>
          </p:nvSpPr>
          <p:spPr>
            <a:xfrm>
              <a:off x="5180014" y="4275418"/>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Coding</a:t>
              </a:r>
            </a:p>
          </p:txBody>
        </p:sp>
        <p:sp>
          <p:nvSpPr>
            <p:cNvPr id="10" name="TextBox 10"/>
            <p:cNvSpPr txBox="1"/>
            <p:nvPr/>
          </p:nvSpPr>
          <p:spPr>
            <a:xfrm>
              <a:off x="6795806" y="6046204"/>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Testing</a:t>
              </a:r>
            </a:p>
          </p:txBody>
        </p:sp>
        <p:sp>
          <p:nvSpPr>
            <p:cNvPr id="11" name="TextBox 11"/>
            <p:cNvSpPr txBox="1"/>
            <p:nvPr/>
          </p:nvSpPr>
          <p:spPr>
            <a:xfrm>
              <a:off x="8982302" y="7724611"/>
              <a:ext cx="4543556"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Maintenance</a:t>
              </a:r>
            </a:p>
          </p:txBody>
        </p:sp>
      </p:grpSp>
      <p:grpSp>
        <p:nvGrpSpPr>
          <p:cNvPr id="12" name="Group 12"/>
          <p:cNvGrpSpPr/>
          <p:nvPr/>
        </p:nvGrpSpPr>
        <p:grpSpPr>
          <a:xfrm>
            <a:off x="3878435" y="4010305"/>
            <a:ext cx="4703404" cy="5247995"/>
            <a:chOff x="0" y="0"/>
            <a:chExt cx="6271205" cy="6997327"/>
          </a:xfrm>
        </p:grpSpPr>
        <p:sp>
          <p:nvSpPr>
            <p:cNvPr id="13" name="Freeform 13"/>
            <p:cNvSpPr/>
            <p:nvPr/>
          </p:nvSpPr>
          <p:spPr>
            <a:xfrm rot="3030148">
              <a:off x="-69488" y="506066"/>
              <a:ext cx="1577663" cy="564015"/>
            </a:xfrm>
            <a:custGeom>
              <a:avLst/>
              <a:gdLst/>
              <a:ahLst/>
              <a:cxnLst/>
              <a:rect l="l" t="t" r="r" b="b"/>
              <a:pathLst>
                <a:path w="1577663" h="564015">
                  <a:moveTo>
                    <a:pt x="0" y="0"/>
                  </a:moveTo>
                  <a:lnTo>
                    <a:pt x="1577664" y="0"/>
                  </a:lnTo>
                  <a:lnTo>
                    <a:pt x="1577664" y="564014"/>
                  </a:lnTo>
                  <a:lnTo>
                    <a:pt x="0" y="56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4" name="Freeform 14"/>
            <p:cNvSpPr/>
            <p:nvPr/>
          </p:nvSpPr>
          <p:spPr>
            <a:xfrm rot="3030148">
              <a:off x="1369200" y="2387200"/>
              <a:ext cx="1577663" cy="564015"/>
            </a:xfrm>
            <a:custGeom>
              <a:avLst/>
              <a:gdLst/>
              <a:ahLst/>
              <a:cxnLst/>
              <a:rect l="l" t="t" r="r" b="b"/>
              <a:pathLst>
                <a:path w="1577663" h="564015">
                  <a:moveTo>
                    <a:pt x="0" y="0"/>
                  </a:moveTo>
                  <a:lnTo>
                    <a:pt x="1577663" y="0"/>
                  </a:lnTo>
                  <a:lnTo>
                    <a:pt x="1577663" y="564015"/>
                  </a:lnTo>
                  <a:lnTo>
                    <a:pt x="0" y="564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5" name="Freeform 15"/>
            <p:cNvSpPr/>
            <p:nvPr/>
          </p:nvSpPr>
          <p:spPr>
            <a:xfrm rot="3030148">
              <a:off x="3042729" y="4333791"/>
              <a:ext cx="1577663" cy="564015"/>
            </a:xfrm>
            <a:custGeom>
              <a:avLst/>
              <a:gdLst/>
              <a:ahLst/>
              <a:cxnLst/>
              <a:rect l="l" t="t" r="r" b="b"/>
              <a:pathLst>
                <a:path w="1577663" h="564015">
                  <a:moveTo>
                    <a:pt x="0" y="0"/>
                  </a:moveTo>
                  <a:lnTo>
                    <a:pt x="1577664" y="0"/>
                  </a:lnTo>
                  <a:lnTo>
                    <a:pt x="1577664" y="564014"/>
                  </a:lnTo>
                  <a:lnTo>
                    <a:pt x="0" y="56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Freeform 16"/>
            <p:cNvSpPr/>
            <p:nvPr/>
          </p:nvSpPr>
          <p:spPr>
            <a:xfrm rot="3030148">
              <a:off x="4763030" y="5927247"/>
              <a:ext cx="1577663" cy="564015"/>
            </a:xfrm>
            <a:custGeom>
              <a:avLst/>
              <a:gdLst/>
              <a:ahLst/>
              <a:cxnLst/>
              <a:rect l="l" t="t" r="r" b="b"/>
              <a:pathLst>
                <a:path w="1577663" h="564015">
                  <a:moveTo>
                    <a:pt x="0" y="0"/>
                  </a:moveTo>
                  <a:lnTo>
                    <a:pt x="1577663" y="0"/>
                  </a:lnTo>
                  <a:lnTo>
                    <a:pt x="1577663" y="564014"/>
                  </a:lnTo>
                  <a:lnTo>
                    <a:pt x="0" y="56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sp>
        <p:nvSpPr>
          <p:cNvPr id="17" name="Freeform 17"/>
          <p:cNvSpPr/>
          <p:nvPr/>
        </p:nvSpPr>
        <p:spPr>
          <a:xfrm rot="-8100000">
            <a:off x="6204261" y="8930875"/>
            <a:ext cx="1290513" cy="461358"/>
          </a:xfrm>
          <a:custGeom>
            <a:avLst/>
            <a:gdLst/>
            <a:ahLst/>
            <a:cxnLst/>
            <a:rect l="l" t="t" r="r" b="b"/>
            <a:pathLst>
              <a:path w="1290513" h="461358">
                <a:moveTo>
                  <a:pt x="0" y="0"/>
                </a:moveTo>
                <a:lnTo>
                  <a:pt x="1290512" y="0"/>
                </a:lnTo>
                <a:lnTo>
                  <a:pt x="1290512" y="461358"/>
                </a:lnTo>
                <a:lnTo>
                  <a:pt x="0" y="461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8" name="Freeform 18"/>
          <p:cNvSpPr/>
          <p:nvPr/>
        </p:nvSpPr>
        <p:spPr>
          <a:xfrm rot="-7704696">
            <a:off x="4952571" y="7604910"/>
            <a:ext cx="1183248" cy="423011"/>
          </a:xfrm>
          <a:custGeom>
            <a:avLst/>
            <a:gdLst/>
            <a:ahLst/>
            <a:cxnLst/>
            <a:rect l="l" t="t" r="r" b="b"/>
            <a:pathLst>
              <a:path w="1183248" h="423011">
                <a:moveTo>
                  <a:pt x="0" y="0"/>
                </a:moveTo>
                <a:lnTo>
                  <a:pt x="1183248" y="0"/>
                </a:lnTo>
                <a:lnTo>
                  <a:pt x="1183248" y="423011"/>
                </a:lnTo>
                <a:lnTo>
                  <a:pt x="0" y="423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 name="Freeform 19"/>
          <p:cNvSpPr/>
          <p:nvPr/>
        </p:nvSpPr>
        <p:spPr>
          <a:xfrm rot="-7704696">
            <a:off x="3725318" y="6121443"/>
            <a:ext cx="1183248" cy="423011"/>
          </a:xfrm>
          <a:custGeom>
            <a:avLst/>
            <a:gdLst/>
            <a:ahLst/>
            <a:cxnLst/>
            <a:rect l="l" t="t" r="r" b="b"/>
            <a:pathLst>
              <a:path w="1183248" h="423011">
                <a:moveTo>
                  <a:pt x="0" y="0"/>
                </a:moveTo>
                <a:lnTo>
                  <a:pt x="1183247" y="0"/>
                </a:lnTo>
                <a:lnTo>
                  <a:pt x="1183247" y="423011"/>
                </a:lnTo>
                <a:lnTo>
                  <a:pt x="0" y="423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0" name="Freeform 20"/>
          <p:cNvSpPr/>
          <p:nvPr/>
        </p:nvSpPr>
        <p:spPr>
          <a:xfrm rot="-7704696">
            <a:off x="2457973" y="4902113"/>
            <a:ext cx="1183248" cy="423011"/>
          </a:xfrm>
          <a:custGeom>
            <a:avLst/>
            <a:gdLst/>
            <a:ahLst/>
            <a:cxnLst/>
            <a:rect l="l" t="t" r="r" b="b"/>
            <a:pathLst>
              <a:path w="1183248" h="423011">
                <a:moveTo>
                  <a:pt x="0" y="0"/>
                </a:moveTo>
                <a:lnTo>
                  <a:pt x="1183248" y="0"/>
                </a:lnTo>
                <a:lnTo>
                  <a:pt x="1183248" y="423011"/>
                </a:lnTo>
                <a:lnTo>
                  <a:pt x="0" y="423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1" name="Freeform 21"/>
          <p:cNvSpPr/>
          <p:nvPr/>
        </p:nvSpPr>
        <p:spPr>
          <a:xfrm>
            <a:off x="5544195" y="1785426"/>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2" name="TextBox 22"/>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3" name="TextBox 23"/>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Waterfall model</a:t>
            </a:r>
          </a:p>
        </p:txBody>
      </p:sp>
      <p:sp>
        <p:nvSpPr>
          <p:cNvPr id="24" name="TextBox 24"/>
          <p:cNvSpPr txBox="1"/>
          <p:nvPr/>
        </p:nvSpPr>
        <p:spPr>
          <a:xfrm>
            <a:off x="10158453" y="6163355"/>
            <a:ext cx="7683727" cy="2998199"/>
          </a:xfrm>
          <a:prstGeom prst="rect">
            <a:avLst/>
          </a:prstGeom>
        </p:spPr>
        <p:txBody>
          <a:bodyPr lIns="0" tIns="0" rIns="0" bIns="0" rtlCol="0" anchor="t">
            <a:spAutoFit/>
          </a:bodyPr>
          <a:lstStyle/>
          <a:p>
            <a:pPr algn="ctr">
              <a:lnSpc>
                <a:spcPts val="4814"/>
              </a:lnSpc>
            </a:pPr>
            <a:r>
              <a:rPr lang="en-US" sz="2674">
                <a:solidFill>
                  <a:srgbClr val="5E17EB"/>
                </a:solidFill>
                <a:latin typeface="Alata"/>
                <a:ea typeface="Alata"/>
                <a:cs typeface="Alata"/>
                <a:sym typeface="Alata"/>
              </a:rPr>
              <a:t>Arrow down: </a:t>
            </a:r>
            <a:r>
              <a:rPr lang="en-US" sz="2674">
                <a:solidFill>
                  <a:srgbClr val="000000"/>
                </a:solidFill>
                <a:latin typeface="Alata"/>
                <a:ea typeface="Alata"/>
                <a:cs typeface="Alata"/>
                <a:sym typeface="Alata"/>
              </a:rPr>
              <a:t>The result from one stage are input into the next stage. </a:t>
            </a:r>
          </a:p>
          <a:p>
            <a:pPr algn="ctr">
              <a:lnSpc>
                <a:spcPts val="4814"/>
              </a:lnSpc>
            </a:pPr>
            <a:endParaRPr lang="en-US" sz="2674">
              <a:solidFill>
                <a:srgbClr val="000000"/>
              </a:solidFill>
              <a:latin typeface="Alata"/>
              <a:ea typeface="Alata"/>
              <a:cs typeface="Alata"/>
              <a:sym typeface="Alata"/>
            </a:endParaRPr>
          </a:p>
          <a:p>
            <a:pPr algn="ctr">
              <a:lnSpc>
                <a:spcPts val="4814"/>
              </a:lnSpc>
            </a:pPr>
            <a:r>
              <a:rPr lang="en-US" sz="2674">
                <a:solidFill>
                  <a:srgbClr val="5E17EB"/>
                </a:solidFill>
                <a:latin typeface="Alata"/>
                <a:ea typeface="Alata"/>
                <a:cs typeface="Alata"/>
                <a:sym typeface="Alata"/>
              </a:rPr>
              <a:t>Arrow up:</a:t>
            </a:r>
            <a:r>
              <a:rPr lang="en-US" sz="2674">
                <a:solidFill>
                  <a:srgbClr val="000000"/>
                </a:solidFill>
                <a:latin typeface="Alata"/>
                <a:ea typeface="Alata"/>
                <a:cs typeface="Alata"/>
                <a:sym typeface="Alata"/>
              </a:rPr>
              <a:t> More work is required at an earlier stage to complete the current stage.</a:t>
            </a:r>
          </a:p>
        </p:txBody>
      </p:sp>
      <p:sp>
        <p:nvSpPr>
          <p:cNvPr id="25" name="TextBox 25"/>
          <p:cNvSpPr txBox="1"/>
          <p:nvPr/>
        </p:nvSpPr>
        <p:spPr>
          <a:xfrm>
            <a:off x="5544195" y="1902254"/>
            <a:ext cx="11762008" cy="1186873"/>
          </a:xfrm>
          <a:prstGeom prst="rect">
            <a:avLst/>
          </a:prstGeom>
        </p:spPr>
        <p:txBody>
          <a:bodyPr lIns="0" tIns="0" rIns="0" bIns="0" rtlCol="0" anchor="t">
            <a:spAutoFit/>
          </a:bodyPr>
          <a:lstStyle/>
          <a:p>
            <a:pPr algn="ctr">
              <a:lnSpc>
                <a:spcPts val="3142"/>
              </a:lnSpc>
            </a:pPr>
            <a:r>
              <a:rPr lang="en-US" sz="2244">
                <a:solidFill>
                  <a:srgbClr val="000000"/>
                </a:solidFill>
                <a:latin typeface="Alata"/>
                <a:ea typeface="Alata"/>
                <a:cs typeface="Alata"/>
                <a:sym typeface="Alata"/>
              </a:rPr>
              <a:t>The waterfall model is a linear and sequential software development approach where progress flows downwards through distinct phases, each dependent on the completion of the previous phase.</a:t>
            </a:r>
          </a:p>
        </p:txBody>
      </p:sp>
      <p:sp>
        <p:nvSpPr>
          <p:cNvPr id="26" name="Freeform 26"/>
          <p:cNvSpPr/>
          <p:nvPr/>
        </p:nvSpPr>
        <p:spPr>
          <a:xfrm rot="-10800000">
            <a:off x="12533626" y="2724239"/>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27" name="Group 27"/>
          <p:cNvGrpSpPr/>
          <p:nvPr/>
        </p:nvGrpSpPr>
        <p:grpSpPr>
          <a:xfrm>
            <a:off x="16302850" y="9789719"/>
            <a:ext cx="4620001" cy="497281"/>
            <a:chOff x="0" y="0"/>
            <a:chExt cx="6160002" cy="663041"/>
          </a:xfrm>
        </p:grpSpPr>
        <p:sp>
          <p:nvSpPr>
            <p:cNvPr id="28" name="Freeform 28"/>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TextBox 29"/>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796279" y="1568312"/>
            <a:ext cx="1650253" cy="1087939"/>
            <a:chOff x="0" y="0"/>
            <a:chExt cx="2200337" cy="1450586"/>
          </a:xfrm>
        </p:grpSpPr>
        <p:sp>
          <p:nvSpPr>
            <p:cNvPr id="6" name="Freeform 6"/>
            <p:cNvSpPr/>
            <p:nvPr/>
          </p:nvSpPr>
          <p:spPr>
            <a:xfrm>
              <a:off x="0" y="0"/>
              <a:ext cx="1826891" cy="1450586"/>
            </a:xfrm>
            <a:custGeom>
              <a:avLst/>
              <a:gdLst/>
              <a:ahLst/>
              <a:cxnLst/>
              <a:rect l="l" t="t" r="r" b="b"/>
              <a:pathLst>
                <a:path w="1826891" h="1450586">
                  <a:moveTo>
                    <a:pt x="0" y="0"/>
                  </a:moveTo>
                  <a:lnTo>
                    <a:pt x="1826891" y="0"/>
                  </a:lnTo>
                  <a:lnTo>
                    <a:pt x="1826891" y="1450586"/>
                  </a:lnTo>
                  <a:lnTo>
                    <a:pt x="0" y="1450586"/>
                  </a:lnTo>
                  <a:lnTo>
                    <a:pt x="0" y="0"/>
                  </a:lnTo>
                  <a:close/>
                </a:path>
              </a:pathLst>
            </a:custGeom>
            <a:blipFill>
              <a:blip r:embed="rId4">
                <a:extLst>
                  <a:ext uri="{96DAC541-7B7A-43D3-8B79-37D633B846F1}">
                    <asvg:svgBlip xmlns:asvg="http://schemas.microsoft.com/office/drawing/2016/SVG/main" r:embed="rId5"/>
                  </a:ext>
                </a:extLst>
              </a:blip>
              <a:stretch>
                <a:fillRect b="-24113"/>
              </a:stretch>
            </a:blipFill>
          </p:spPr>
          <p:txBody>
            <a:bodyPr/>
            <a:lstStyle/>
            <a:p>
              <a:endParaRPr lang="en-PH"/>
            </a:p>
          </p:txBody>
        </p:sp>
        <p:sp>
          <p:nvSpPr>
            <p:cNvPr id="7" name="TextBox 7"/>
            <p:cNvSpPr txBox="1"/>
            <p:nvPr/>
          </p:nvSpPr>
          <p:spPr>
            <a:xfrm>
              <a:off x="316964" y="63101"/>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Analysis</a:t>
              </a:r>
            </a:p>
          </p:txBody>
        </p:sp>
        <p:sp>
          <p:nvSpPr>
            <p:cNvPr id="8" name="TextBox 8"/>
            <p:cNvSpPr txBox="1"/>
            <p:nvPr/>
          </p:nvSpPr>
          <p:spPr>
            <a:xfrm>
              <a:off x="579815" y="364313"/>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Design</a:t>
              </a:r>
            </a:p>
          </p:txBody>
        </p:sp>
        <p:sp>
          <p:nvSpPr>
            <p:cNvPr id="9" name="TextBox 9"/>
            <p:cNvSpPr txBox="1"/>
            <p:nvPr/>
          </p:nvSpPr>
          <p:spPr>
            <a:xfrm>
              <a:off x="842666" y="689949"/>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Coding</a:t>
              </a:r>
            </a:p>
          </p:txBody>
        </p:sp>
        <p:sp>
          <p:nvSpPr>
            <p:cNvPr id="10" name="TextBox 10"/>
            <p:cNvSpPr txBox="1"/>
            <p:nvPr/>
          </p:nvSpPr>
          <p:spPr>
            <a:xfrm>
              <a:off x="1105517" y="978014"/>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Testing</a:t>
              </a:r>
            </a:p>
          </p:txBody>
        </p:sp>
        <p:sp>
          <p:nvSpPr>
            <p:cNvPr id="11" name="TextBox 11"/>
            <p:cNvSpPr txBox="1"/>
            <p:nvPr/>
          </p:nvSpPr>
          <p:spPr>
            <a:xfrm>
              <a:off x="1461208" y="1251051"/>
              <a:ext cx="739129"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Maintenance</a:t>
              </a:r>
            </a:p>
          </p:txBody>
        </p:sp>
        <p:sp>
          <p:nvSpPr>
            <p:cNvPr id="12" name="Freeform 12"/>
            <p:cNvSpPr/>
            <p:nvPr/>
          </p:nvSpPr>
          <p:spPr>
            <a:xfrm rot="3030148">
              <a:off x="732219" y="245200"/>
              <a:ext cx="256649" cy="91752"/>
            </a:xfrm>
            <a:custGeom>
              <a:avLst/>
              <a:gdLst/>
              <a:ahLst/>
              <a:cxnLst/>
              <a:rect l="l" t="t" r="r" b="b"/>
              <a:pathLst>
                <a:path w="256649" h="91752">
                  <a:moveTo>
                    <a:pt x="0" y="0"/>
                  </a:moveTo>
                  <a:lnTo>
                    <a:pt x="256648" y="0"/>
                  </a:lnTo>
                  <a:lnTo>
                    <a:pt x="256648"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3" name="Freeform 13"/>
            <p:cNvSpPr/>
            <p:nvPr/>
          </p:nvSpPr>
          <p:spPr>
            <a:xfrm rot="3030148">
              <a:off x="966259" y="551216"/>
              <a:ext cx="256649" cy="91752"/>
            </a:xfrm>
            <a:custGeom>
              <a:avLst/>
              <a:gdLst/>
              <a:ahLst/>
              <a:cxnLst/>
              <a:rect l="l" t="t" r="r" b="b"/>
              <a:pathLst>
                <a:path w="256649" h="91752">
                  <a:moveTo>
                    <a:pt x="0" y="0"/>
                  </a:moveTo>
                  <a:lnTo>
                    <a:pt x="256649" y="0"/>
                  </a:lnTo>
                  <a:lnTo>
                    <a:pt x="256649"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4" name="Freeform 14"/>
            <p:cNvSpPr/>
            <p:nvPr/>
          </p:nvSpPr>
          <p:spPr>
            <a:xfrm rot="3030148">
              <a:off x="1238503" y="867880"/>
              <a:ext cx="256649" cy="91752"/>
            </a:xfrm>
            <a:custGeom>
              <a:avLst/>
              <a:gdLst/>
              <a:ahLst/>
              <a:cxnLst/>
              <a:rect l="l" t="t" r="r" b="b"/>
              <a:pathLst>
                <a:path w="256649" h="91752">
                  <a:moveTo>
                    <a:pt x="0" y="0"/>
                  </a:moveTo>
                  <a:lnTo>
                    <a:pt x="256648" y="0"/>
                  </a:lnTo>
                  <a:lnTo>
                    <a:pt x="256648"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5" name="Freeform 15"/>
            <p:cNvSpPr/>
            <p:nvPr/>
          </p:nvSpPr>
          <p:spPr>
            <a:xfrm rot="3030148">
              <a:off x="1518355" y="1127098"/>
              <a:ext cx="256649" cy="91752"/>
            </a:xfrm>
            <a:custGeom>
              <a:avLst/>
              <a:gdLst/>
              <a:ahLst/>
              <a:cxnLst/>
              <a:rect l="l" t="t" r="r" b="b"/>
              <a:pathLst>
                <a:path w="256649" h="91752">
                  <a:moveTo>
                    <a:pt x="0" y="0"/>
                  </a:moveTo>
                  <a:lnTo>
                    <a:pt x="256649" y="0"/>
                  </a:lnTo>
                  <a:lnTo>
                    <a:pt x="256649"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Freeform 16"/>
            <p:cNvSpPr/>
            <p:nvPr/>
          </p:nvSpPr>
          <p:spPr>
            <a:xfrm rot="-8100000">
              <a:off x="1247999" y="1230155"/>
              <a:ext cx="279914" cy="100069"/>
            </a:xfrm>
            <a:custGeom>
              <a:avLst/>
              <a:gdLst/>
              <a:ahLst/>
              <a:cxnLst/>
              <a:rect l="l" t="t" r="r" b="b"/>
              <a:pathLst>
                <a:path w="279914" h="100069">
                  <a:moveTo>
                    <a:pt x="0" y="0"/>
                  </a:moveTo>
                  <a:lnTo>
                    <a:pt x="279914" y="0"/>
                  </a:lnTo>
                  <a:lnTo>
                    <a:pt x="279914" y="100070"/>
                  </a:lnTo>
                  <a:lnTo>
                    <a:pt x="0" y="100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7" name="Freeform 17"/>
            <p:cNvSpPr/>
            <p:nvPr/>
          </p:nvSpPr>
          <p:spPr>
            <a:xfrm rot="-7704696">
              <a:off x="976505" y="942551"/>
              <a:ext cx="256649" cy="91752"/>
            </a:xfrm>
            <a:custGeom>
              <a:avLst/>
              <a:gdLst/>
              <a:ahLst/>
              <a:cxnLst/>
              <a:rect l="l" t="t" r="r" b="b"/>
              <a:pathLst>
                <a:path w="256649" h="91752">
                  <a:moveTo>
                    <a:pt x="0" y="0"/>
                  </a:moveTo>
                  <a:lnTo>
                    <a:pt x="256648" y="0"/>
                  </a:lnTo>
                  <a:lnTo>
                    <a:pt x="256648"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8" name="Freeform 18"/>
            <p:cNvSpPr/>
            <p:nvPr/>
          </p:nvSpPr>
          <p:spPr>
            <a:xfrm rot="-7704696">
              <a:off x="710311" y="620785"/>
              <a:ext cx="256649" cy="91752"/>
            </a:xfrm>
            <a:custGeom>
              <a:avLst/>
              <a:gdLst/>
              <a:ahLst/>
              <a:cxnLst/>
              <a:rect l="l" t="t" r="r" b="b"/>
              <a:pathLst>
                <a:path w="256649" h="91752">
                  <a:moveTo>
                    <a:pt x="0" y="0"/>
                  </a:moveTo>
                  <a:lnTo>
                    <a:pt x="256649" y="0"/>
                  </a:lnTo>
                  <a:lnTo>
                    <a:pt x="256649" y="91751"/>
                  </a:lnTo>
                  <a:lnTo>
                    <a:pt x="0" y="91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 name="Freeform 19"/>
            <p:cNvSpPr/>
            <p:nvPr/>
          </p:nvSpPr>
          <p:spPr>
            <a:xfrm rot="-7704696">
              <a:off x="435422" y="356310"/>
              <a:ext cx="256649" cy="91752"/>
            </a:xfrm>
            <a:custGeom>
              <a:avLst/>
              <a:gdLst/>
              <a:ahLst/>
              <a:cxnLst/>
              <a:rect l="l" t="t" r="r" b="b"/>
              <a:pathLst>
                <a:path w="256649" h="91752">
                  <a:moveTo>
                    <a:pt x="0" y="0"/>
                  </a:moveTo>
                  <a:lnTo>
                    <a:pt x="256649" y="0"/>
                  </a:lnTo>
                  <a:lnTo>
                    <a:pt x="256649"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graphicFrame>
        <p:nvGraphicFramePr>
          <p:cNvPr id="20" name="Table 20"/>
          <p:cNvGraphicFramePr>
            <a:graphicFrameLocks noGrp="1"/>
          </p:cNvGraphicFramePr>
          <p:nvPr/>
        </p:nvGraphicFramePr>
        <p:xfrm>
          <a:off x="2396734" y="2919448"/>
          <a:ext cx="14041956" cy="5918122"/>
        </p:xfrm>
        <a:graphic>
          <a:graphicData uri="http://schemas.openxmlformats.org/drawingml/2006/table">
            <a:tbl>
              <a:tblPr/>
              <a:tblGrid>
                <a:gridCol w="7020978">
                  <a:extLst>
                    <a:ext uri="{9D8B030D-6E8A-4147-A177-3AD203B41FA5}">
                      <a16:colId xmlns:a16="http://schemas.microsoft.com/office/drawing/2014/main" val="20000"/>
                    </a:ext>
                  </a:extLst>
                </a:gridCol>
                <a:gridCol w="7020978">
                  <a:extLst>
                    <a:ext uri="{9D8B030D-6E8A-4147-A177-3AD203B41FA5}">
                      <a16:colId xmlns:a16="http://schemas.microsoft.com/office/drawing/2014/main" val="20001"/>
                    </a:ext>
                  </a:extLst>
                </a:gridCol>
              </a:tblGrid>
              <a:tr h="1268135">
                <a:tc>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2" name="TextBox 22"/>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Waterfall model</a:t>
            </a:r>
          </a:p>
        </p:txBody>
      </p:sp>
      <p:sp>
        <p:nvSpPr>
          <p:cNvPr id="23" name="TextBox 23"/>
          <p:cNvSpPr txBox="1"/>
          <p:nvPr/>
        </p:nvSpPr>
        <p:spPr>
          <a:xfrm>
            <a:off x="2613461" y="4385321"/>
            <a:ext cx="663836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Stages are processed and completed one at a time. </a:t>
            </a:r>
          </a:p>
        </p:txBody>
      </p:sp>
      <p:sp>
        <p:nvSpPr>
          <p:cNvPr id="24" name="TextBox 24"/>
          <p:cNvSpPr txBox="1"/>
          <p:nvPr/>
        </p:nvSpPr>
        <p:spPr>
          <a:xfrm>
            <a:off x="2598756" y="5341151"/>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Works well for smaller projects where requirements are well understood.</a:t>
            </a:r>
          </a:p>
        </p:txBody>
      </p:sp>
      <p:sp>
        <p:nvSpPr>
          <p:cNvPr id="25" name="TextBox 25"/>
          <p:cNvSpPr txBox="1"/>
          <p:nvPr/>
        </p:nvSpPr>
        <p:spPr>
          <a:xfrm>
            <a:off x="2613461" y="6517530"/>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Simple to understand as the stages are clearly defined.</a:t>
            </a:r>
          </a:p>
        </p:txBody>
      </p:sp>
      <p:sp>
        <p:nvSpPr>
          <p:cNvPr id="26" name="TextBox 26"/>
          <p:cNvSpPr txBox="1"/>
          <p:nvPr/>
        </p:nvSpPr>
        <p:spPr>
          <a:xfrm>
            <a:off x="9676750" y="4124281"/>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No working software is produced until late during the life cycle.</a:t>
            </a:r>
          </a:p>
        </p:txBody>
      </p:sp>
      <p:sp>
        <p:nvSpPr>
          <p:cNvPr id="27" name="TextBox 27"/>
          <p:cNvSpPr txBox="1"/>
          <p:nvPr/>
        </p:nvSpPr>
        <p:spPr>
          <a:xfrm>
            <a:off x="9676750" y="5607851"/>
            <a:ext cx="653053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Poor model for long and ongoing projects. </a:t>
            </a:r>
          </a:p>
        </p:txBody>
      </p:sp>
      <p:sp>
        <p:nvSpPr>
          <p:cNvPr id="28" name="TextBox 28"/>
          <p:cNvSpPr txBox="1"/>
          <p:nvPr/>
        </p:nvSpPr>
        <p:spPr>
          <a:xfrm>
            <a:off x="9676750" y="6784230"/>
            <a:ext cx="653053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Cannot accomodate changing requirement.</a:t>
            </a:r>
          </a:p>
        </p:txBody>
      </p:sp>
      <p:sp>
        <p:nvSpPr>
          <p:cNvPr id="29" name="TextBox 29"/>
          <p:cNvSpPr txBox="1"/>
          <p:nvPr/>
        </p:nvSpPr>
        <p:spPr>
          <a:xfrm>
            <a:off x="9676750" y="7736775"/>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Not a good model for complex and object-oritented projects.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Iterative model</a:t>
            </a:r>
          </a:p>
        </p:txBody>
      </p:sp>
      <p:sp>
        <p:nvSpPr>
          <p:cNvPr id="6" name="TextBox 6"/>
          <p:cNvSpPr txBox="1"/>
          <p:nvPr/>
        </p:nvSpPr>
        <p:spPr>
          <a:xfrm>
            <a:off x="5260125" y="2018076"/>
            <a:ext cx="11567556" cy="1266825"/>
          </a:xfrm>
          <a:prstGeom prst="rect">
            <a:avLst/>
          </a:prstGeom>
        </p:spPr>
        <p:txBody>
          <a:bodyPr lIns="0" tIns="0" rIns="0" bIns="0" rtlCol="0" anchor="t">
            <a:spAutoFit/>
          </a:bodyPr>
          <a:lstStyle/>
          <a:p>
            <a:pPr algn="ctr">
              <a:lnSpc>
                <a:spcPts val="3344"/>
              </a:lnSpc>
              <a:spcBef>
                <a:spcPct val="0"/>
              </a:spcBef>
            </a:pPr>
            <a:r>
              <a:rPr lang="en-US" sz="2787">
                <a:solidFill>
                  <a:srgbClr val="000000"/>
                </a:solidFill>
                <a:latin typeface="Alatsi"/>
                <a:ea typeface="Alatsi"/>
                <a:cs typeface="Alatsi"/>
                <a:sym typeface="Alatsi"/>
              </a:rPr>
              <a:t>The iterative model is a software development approach that cycles through repeated phases, allowing for flexible adjustments and improvements throughout the development process.</a:t>
            </a:r>
          </a:p>
        </p:txBody>
      </p:sp>
      <p:sp>
        <p:nvSpPr>
          <p:cNvPr id="7" name="Freeform 7"/>
          <p:cNvSpPr/>
          <p:nvPr/>
        </p:nvSpPr>
        <p:spPr>
          <a:xfrm>
            <a:off x="5269650" y="1819476"/>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rot="-10800000">
            <a:off x="15955008" y="2875545"/>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9498293" y="4897756"/>
            <a:ext cx="3447464" cy="3447464"/>
          </a:xfrm>
          <a:custGeom>
            <a:avLst/>
            <a:gdLst/>
            <a:ahLst/>
            <a:cxnLst/>
            <a:rect l="l" t="t" r="r" b="b"/>
            <a:pathLst>
              <a:path w="3447464" h="3447464">
                <a:moveTo>
                  <a:pt x="0" y="0"/>
                </a:moveTo>
                <a:lnTo>
                  <a:pt x="3447464" y="0"/>
                </a:lnTo>
                <a:lnTo>
                  <a:pt x="3447464" y="3447464"/>
                </a:lnTo>
                <a:lnTo>
                  <a:pt x="0" y="3447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7409592" y="6285919"/>
            <a:ext cx="1844410" cy="949871"/>
          </a:xfrm>
          <a:custGeom>
            <a:avLst/>
            <a:gdLst/>
            <a:ahLst/>
            <a:cxnLst/>
            <a:rect l="l" t="t" r="r" b="b"/>
            <a:pathLst>
              <a:path w="1844410" h="949871">
                <a:moveTo>
                  <a:pt x="0" y="0"/>
                </a:moveTo>
                <a:lnTo>
                  <a:pt x="1844410" y="0"/>
                </a:lnTo>
                <a:lnTo>
                  <a:pt x="1844410" y="949871"/>
                </a:lnTo>
                <a:lnTo>
                  <a:pt x="0" y="9498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2" name="TextBox 12"/>
          <p:cNvSpPr txBox="1"/>
          <p:nvPr/>
        </p:nvSpPr>
        <p:spPr>
          <a:xfrm>
            <a:off x="4114849" y="5698769"/>
            <a:ext cx="3052131" cy="2124172"/>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Starts with the implementation of a small subset of the program requirements.</a:t>
            </a:r>
          </a:p>
        </p:txBody>
      </p:sp>
      <p:sp>
        <p:nvSpPr>
          <p:cNvPr id="13" name="TextBox 13"/>
          <p:cNvSpPr txBox="1"/>
          <p:nvPr/>
        </p:nvSpPr>
        <p:spPr>
          <a:xfrm rot="-3074610">
            <a:off x="9191480" y="5552037"/>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Analysis</a:t>
            </a:r>
          </a:p>
        </p:txBody>
      </p:sp>
      <p:sp>
        <p:nvSpPr>
          <p:cNvPr id="14" name="TextBox 14"/>
          <p:cNvSpPr txBox="1"/>
          <p:nvPr/>
        </p:nvSpPr>
        <p:spPr>
          <a:xfrm rot="2596553">
            <a:off x="11277290" y="5484987"/>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Design</a:t>
            </a:r>
          </a:p>
        </p:txBody>
      </p:sp>
      <p:sp>
        <p:nvSpPr>
          <p:cNvPr id="15" name="TextBox 15"/>
          <p:cNvSpPr txBox="1"/>
          <p:nvPr/>
        </p:nvSpPr>
        <p:spPr>
          <a:xfrm rot="-2919506">
            <a:off x="11326949" y="7286081"/>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Coding</a:t>
            </a:r>
          </a:p>
        </p:txBody>
      </p:sp>
      <p:sp>
        <p:nvSpPr>
          <p:cNvPr id="16" name="TextBox 16"/>
          <p:cNvSpPr txBox="1"/>
          <p:nvPr/>
        </p:nvSpPr>
        <p:spPr>
          <a:xfrm rot="2541859">
            <a:off x="9394059" y="7341838"/>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Testing</a:t>
            </a:r>
          </a:p>
        </p:txBody>
      </p:sp>
      <p:sp>
        <p:nvSpPr>
          <p:cNvPr id="17" name="TextBox 17"/>
          <p:cNvSpPr txBox="1"/>
          <p:nvPr/>
        </p:nvSpPr>
        <p:spPr>
          <a:xfrm>
            <a:off x="10105116" y="6063528"/>
            <a:ext cx="2113069" cy="1176496"/>
          </a:xfrm>
          <a:prstGeom prst="rect">
            <a:avLst/>
          </a:prstGeom>
        </p:spPr>
        <p:txBody>
          <a:bodyPr lIns="0" tIns="0" rIns="0" bIns="0" rtlCol="0" anchor="t">
            <a:spAutoFit/>
          </a:bodyPr>
          <a:lstStyle/>
          <a:p>
            <a:pPr algn="ctr">
              <a:lnSpc>
                <a:spcPts val="2347"/>
              </a:lnSpc>
              <a:spcBef>
                <a:spcPct val="0"/>
              </a:spcBef>
            </a:pPr>
            <a:r>
              <a:rPr lang="en-US" sz="1956">
                <a:solidFill>
                  <a:srgbClr val="000000"/>
                </a:solidFill>
                <a:latin typeface="Alatsi"/>
                <a:ea typeface="Alatsi"/>
                <a:cs typeface="Alatsi"/>
                <a:sym typeface="Alatsi"/>
              </a:rPr>
              <a:t>Find out the requirements through the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431786" y="1617754"/>
            <a:ext cx="4124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Iterative model</a:t>
            </a:r>
          </a:p>
        </p:txBody>
      </p:sp>
      <p:graphicFrame>
        <p:nvGraphicFramePr>
          <p:cNvPr id="7" name="Table 7"/>
          <p:cNvGraphicFramePr>
            <a:graphicFrameLocks noGrp="1"/>
          </p:cNvGraphicFramePr>
          <p:nvPr/>
        </p:nvGraphicFramePr>
        <p:xfrm>
          <a:off x="1923658" y="2764218"/>
          <a:ext cx="14656344" cy="7068131"/>
        </p:xfrm>
        <a:graphic>
          <a:graphicData uri="http://schemas.openxmlformats.org/drawingml/2006/table">
            <a:tbl>
              <a:tblPr/>
              <a:tblGrid>
                <a:gridCol w="7328172">
                  <a:extLst>
                    <a:ext uri="{9D8B030D-6E8A-4147-A177-3AD203B41FA5}">
                      <a16:colId xmlns:a16="http://schemas.microsoft.com/office/drawing/2014/main" val="20000"/>
                    </a:ext>
                  </a:extLst>
                </a:gridCol>
                <a:gridCol w="7328172">
                  <a:extLst>
                    <a:ext uri="{9D8B030D-6E8A-4147-A177-3AD203B41FA5}">
                      <a16:colId xmlns:a16="http://schemas.microsoft.com/office/drawing/2014/main" val="20001"/>
                    </a:ext>
                  </a:extLst>
                </a:gridCol>
              </a:tblGrid>
              <a:tr h="1140978">
                <a:tc gridSpan="2">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hMerge="1">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761975">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388393">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200061">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1576724">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8" name="TextBox 8"/>
          <p:cNvSpPr txBox="1"/>
          <p:nvPr/>
        </p:nvSpPr>
        <p:spPr>
          <a:xfrm>
            <a:off x="2031159" y="4053871"/>
            <a:ext cx="7003614" cy="124903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At an initial phase of development, a functional system prototype exists, enabling easier detection of functional or design flaws, leading to swift corrective actions due to early issue identification.</a:t>
            </a:r>
          </a:p>
        </p:txBody>
      </p:sp>
      <p:grpSp>
        <p:nvGrpSpPr>
          <p:cNvPr id="9" name="Group 9"/>
          <p:cNvGrpSpPr/>
          <p:nvPr/>
        </p:nvGrpSpPr>
        <p:grpSpPr>
          <a:xfrm>
            <a:off x="4556727" y="1523689"/>
            <a:ext cx="1668446" cy="1019979"/>
            <a:chOff x="0" y="0"/>
            <a:chExt cx="2224594" cy="1359973"/>
          </a:xfrm>
        </p:grpSpPr>
        <p:sp>
          <p:nvSpPr>
            <p:cNvPr id="10" name="Freeform 10"/>
            <p:cNvSpPr/>
            <p:nvPr/>
          </p:nvSpPr>
          <p:spPr>
            <a:xfrm>
              <a:off x="823961" y="0"/>
              <a:ext cx="1359973" cy="1359973"/>
            </a:xfrm>
            <a:custGeom>
              <a:avLst/>
              <a:gdLst/>
              <a:ahLst/>
              <a:cxnLst/>
              <a:rect l="l" t="t" r="r" b="b"/>
              <a:pathLst>
                <a:path w="1359973" h="1359973">
                  <a:moveTo>
                    <a:pt x="0" y="0"/>
                  </a:moveTo>
                  <a:lnTo>
                    <a:pt x="1359973" y="0"/>
                  </a:lnTo>
                  <a:lnTo>
                    <a:pt x="1359973" y="1359973"/>
                  </a:lnTo>
                  <a:lnTo>
                    <a:pt x="0" y="1359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Freeform 11"/>
            <p:cNvSpPr/>
            <p:nvPr/>
          </p:nvSpPr>
          <p:spPr>
            <a:xfrm>
              <a:off x="0" y="547609"/>
              <a:ext cx="727592" cy="374710"/>
            </a:xfrm>
            <a:custGeom>
              <a:avLst/>
              <a:gdLst/>
              <a:ahLst/>
              <a:cxnLst/>
              <a:rect l="l" t="t" r="r" b="b"/>
              <a:pathLst>
                <a:path w="727592" h="374710">
                  <a:moveTo>
                    <a:pt x="0" y="0"/>
                  </a:moveTo>
                  <a:lnTo>
                    <a:pt x="727592" y="0"/>
                  </a:lnTo>
                  <a:lnTo>
                    <a:pt x="727592" y="374710"/>
                  </a:lnTo>
                  <a:lnTo>
                    <a:pt x="0" y="374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2" name="TextBox 12"/>
            <p:cNvSpPr txBox="1"/>
            <p:nvPr/>
          </p:nvSpPr>
          <p:spPr>
            <a:xfrm rot="-3074610">
              <a:off x="702928" y="25810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Analysis</a:t>
              </a:r>
            </a:p>
          </p:txBody>
        </p:sp>
        <p:sp>
          <p:nvSpPr>
            <p:cNvPr id="13" name="TextBox 13"/>
            <p:cNvSpPr txBox="1"/>
            <p:nvPr/>
          </p:nvSpPr>
          <p:spPr>
            <a:xfrm rot="2596553">
              <a:off x="1525748" y="23165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Design</a:t>
              </a:r>
            </a:p>
          </p:txBody>
        </p:sp>
        <p:sp>
          <p:nvSpPr>
            <p:cNvPr id="14" name="TextBox 14"/>
            <p:cNvSpPr txBox="1"/>
            <p:nvPr/>
          </p:nvSpPr>
          <p:spPr>
            <a:xfrm rot="-2919506">
              <a:off x="1545338" y="942158"/>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Coding</a:t>
              </a:r>
            </a:p>
          </p:txBody>
        </p:sp>
        <p:sp>
          <p:nvSpPr>
            <p:cNvPr id="15" name="TextBox 15"/>
            <p:cNvSpPr txBox="1"/>
            <p:nvPr/>
          </p:nvSpPr>
          <p:spPr>
            <a:xfrm rot="2541859">
              <a:off x="782842" y="964153"/>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Testing</a:t>
              </a:r>
            </a:p>
          </p:txBody>
        </p:sp>
      </p:grpSp>
      <p:sp>
        <p:nvSpPr>
          <p:cNvPr id="16" name="TextBox 16"/>
          <p:cNvSpPr txBox="1"/>
          <p:nvPr/>
        </p:nvSpPr>
        <p:spPr>
          <a:xfrm>
            <a:off x="9445935" y="4268893"/>
            <a:ext cx="7003614" cy="818993"/>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Early in the life cycle, certain functional aspects can be rapidly developed and made operational.</a:t>
            </a:r>
          </a:p>
        </p:txBody>
      </p:sp>
      <p:sp>
        <p:nvSpPr>
          <p:cNvPr id="17" name="TextBox 17"/>
          <p:cNvSpPr txBox="1"/>
          <p:nvPr/>
        </p:nvSpPr>
        <p:spPr>
          <a:xfrm>
            <a:off x="2042635" y="605142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Cost-effectiveness in altering scope/requirements.</a:t>
            </a:r>
          </a:p>
        </p:txBody>
      </p:sp>
      <p:sp>
        <p:nvSpPr>
          <p:cNvPr id="18" name="TextBox 18"/>
          <p:cNvSpPr txBox="1"/>
          <p:nvPr/>
        </p:nvSpPr>
        <p:spPr>
          <a:xfrm>
            <a:off x="9445935" y="605142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Simpler testing and debugging of smaller program subsets.</a:t>
            </a:r>
          </a:p>
        </p:txBody>
      </p:sp>
      <p:sp>
        <p:nvSpPr>
          <p:cNvPr id="19" name="TextBox 19"/>
          <p:cNvSpPr txBox="1"/>
          <p:nvPr/>
        </p:nvSpPr>
        <p:spPr>
          <a:xfrm>
            <a:off x="2031159" y="7369279"/>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Continuous delivery of operational products with each increment.</a:t>
            </a:r>
          </a:p>
        </p:txBody>
      </p:sp>
      <p:sp>
        <p:nvSpPr>
          <p:cNvPr id="20" name="TextBox 20"/>
          <p:cNvSpPr txBox="1"/>
          <p:nvPr/>
        </p:nvSpPr>
        <p:spPr>
          <a:xfrm>
            <a:off x="9457411" y="729634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Leveraging lessons from each increment for subsequent ones.</a:t>
            </a:r>
          </a:p>
        </p:txBody>
      </p:sp>
      <p:sp>
        <p:nvSpPr>
          <p:cNvPr id="21" name="TextBox 21"/>
          <p:cNvSpPr txBox="1"/>
          <p:nvPr/>
        </p:nvSpPr>
        <p:spPr>
          <a:xfrm>
            <a:off x="2031159" y="8691676"/>
            <a:ext cx="7003614" cy="818993"/>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Facilitating customer evaluation and feedback by producing software early in the life cycle.</a:t>
            </a:r>
          </a:p>
        </p:txBody>
      </p:sp>
      <p:sp>
        <p:nvSpPr>
          <p:cNvPr id="22" name="TextBox 22"/>
          <p:cNvSpPr txBox="1"/>
          <p:nvPr/>
        </p:nvSpPr>
        <p:spPr>
          <a:xfrm>
            <a:off x="9457411" y="886935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Identifying and resolving risks iteratively.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431786" y="1617754"/>
            <a:ext cx="4124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Iterative model</a:t>
            </a:r>
          </a:p>
        </p:txBody>
      </p:sp>
      <p:grpSp>
        <p:nvGrpSpPr>
          <p:cNvPr id="7" name="Group 7"/>
          <p:cNvGrpSpPr/>
          <p:nvPr/>
        </p:nvGrpSpPr>
        <p:grpSpPr>
          <a:xfrm>
            <a:off x="4556727" y="1523689"/>
            <a:ext cx="1668446" cy="1019979"/>
            <a:chOff x="0" y="0"/>
            <a:chExt cx="2224594" cy="1359973"/>
          </a:xfrm>
        </p:grpSpPr>
        <p:sp>
          <p:nvSpPr>
            <p:cNvPr id="8" name="Freeform 8"/>
            <p:cNvSpPr/>
            <p:nvPr/>
          </p:nvSpPr>
          <p:spPr>
            <a:xfrm>
              <a:off x="823961" y="0"/>
              <a:ext cx="1359973" cy="1359973"/>
            </a:xfrm>
            <a:custGeom>
              <a:avLst/>
              <a:gdLst/>
              <a:ahLst/>
              <a:cxnLst/>
              <a:rect l="l" t="t" r="r" b="b"/>
              <a:pathLst>
                <a:path w="1359973" h="1359973">
                  <a:moveTo>
                    <a:pt x="0" y="0"/>
                  </a:moveTo>
                  <a:lnTo>
                    <a:pt x="1359973" y="0"/>
                  </a:lnTo>
                  <a:lnTo>
                    <a:pt x="1359973" y="1359973"/>
                  </a:lnTo>
                  <a:lnTo>
                    <a:pt x="0" y="1359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0" y="547609"/>
              <a:ext cx="727592" cy="374710"/>
            </a:xfrm>
            <a:custGeom>
              <a:avLst/>
              <a:gdLst/>
              <a:ahLst/>
              <a:cxnLst/>
              <a:rect l="l" t="t" r="r" b="b"/>
              <a:pathLst>
                <a:path w="727592" h="374710">
                  <a:moveTo>
                    <a:pt x="0" y="0"/>
                  </a:moveTo>
                  <a:lnTo>
                    <a:pt x="727592" y="0"/>
                  </a:lnTo>
                  <a:lnTo>
                    <a:pt x="727592" y="374710"/>
                  </a:lnTo>
                  <a:lnTo>
                    <a:pt x="0" y="374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TextBox 10"/>
            <p:cNvSpPr txBox="1"/>
            <p:nvPr/>
          </p:nvSpPr>
          <p:spPr>
            <a:xfrm rot="-3074610">
              <a:off x="702928" y="25810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Analysis</a:t>
              </a:r>
            </a:p>
          </p:txBody>
        </p:sp>
        <p:sp>
          <p:nvSpPr>
            <p:cNvPr id="11" name="TextBox 11"/>
            <p:cNvSpPr txBox="1"/>
            <p:nvPr/>
          </p:nvSpPr>
          <p:spPr>
            <a:xfrm rot="2596553">
              <a:off x="1525748" y="23165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Design</a:t>
              </a:r>
            </a:p>
          </p:txBody>
        </p:sp>
        <p:sp>
          <p:nvSpPr>
            <p:cNvPr id="12" name="TextBox 12"/>
            <p:cNvSpPr txBox="1"/>
            <p:nvPr/>
          </p:nvSpPr>
          <p:spPr>
            <a:xfrm rot="-2919506">
              <a:off x="1545338" y="942158"/>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Coding</a:t>
              </a:r>
            </a:p>
          </p:txBody>
        </p:sp>
        <p:sp>
          <p:nvSpPr>
            <p:cNvPr id="13" name="TextBox 13"/>
            <p:cNvSpPr txBox="1"/>
            <p:nvPr/>
          </p:nvSpPr>
          <p:spPr>
            <a:xfrm rot="2541859">
              <a:off x="782842" y="964153"/>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Testing</a:t>
              </a:r>
            </a:p>
          </p:txBody>
        </p:sp>
      </p:grpSp>
      <p:graphicFrame>
        <p:nvGraphicFramePr>
          <p:cNvPr id="14" name="Table 14"/>
          <p:cNvGraphicFramePr>
            <a:graphicFrameLocks noGrp="1"/>
          </p:cNvGraphicFramePr>
          <p:nvPr/>
        </p:nvGraphicFramePr>
        <p:xfrm>
          <a:off x="2396734" y="2919448"/>
          <a:ext cx="14041956" cy="5918122"/>
        </p:xfrm>
        <a:graphic>
          <a:graphicData uri="http://schemas.openxmlformats.org/drawingml/2006/table">
            <a:tbl>
              <a:tblPr/>
              <a:tblGrid>
                <a:gridCol w="14041956">
                  <a:extLst>
                    <a:ext uri="{9D8B030D-6E8A-4147-A177-3AD203B41FA5}">
                      <a16:colId xmlns:a16="http://schemas.microsoft.com/office/drawing/2014/main" val="20000"/>
                    </a:ext>
                  </a:extLst>
                </a:gridCol>
              </a:tblGrid>
              <a:tr h="1268135">
                <a:tc>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15" name="TextBox 15"/>
          <p:cNvSpPr txBox="1"/>
          <p:nvPr/>
        </p:nvSpPr>
        <p:spPr>
          <a:xfrm>
            <a:off x="2757558" y="4154340"/>
            <a:ext cx="1332030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Hard to be used in developing small software systems due to difficulty in breaking them into manageable modules.</a:t>
            </a:r>
          </a:p>
        </p:txBody>
      </p:sp>
      <p:sp>
        <p:nvSpPr>
          <p:cNvPr id="16" name="TextBox 16"/>
          <p:cNvSpPr txBox="1"/>
          <p:nvPr/>
        </p:nvSpPr>
        <p:spPr>
          <a:xfrm>
            <a:off x="2757558" y="5593561"/>
            <a:ext cx="1332030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Potential need for increased resources.</a:t>
            </a:r>
          </a:p>
        </p:txBody>
      </p:sp>
      <p:sp>
        <p:nvSpPr>
          <p:cNvPr id="17" name="TextBox 17"/>
          <p:cNvSpPr txBox="1"/>
          <p:nvPr/>
        </p:nvSpPr>
        <p:spPr>
          <a:xfrm>
            <a:off x="2886979" y="6784230"/>
            <a:ext cx="1332030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Design challenges stemming from incomplete initial requirement gathering.</a:t>
            </a:r>
          </a:p>
        </p:txBody>
      </p:sp>
      <p:sp>
        <p:nvSpPr>
          <p:cNvPr id="18" name="TextBox 18"/>
          <p:cNvSpPr txBox="1"/>
          <p:nvPr/>
        </p:nvSpPr>
        <p:spPr>
          <a:xfrm>
            <a:off x="2886979" y="7974900"/>
            <a:ext cx="1332030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Difficulty in defining increments, possibly requiring a full system definition.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549264" y="3057809"/>
            <a:ext cx="10694883" cy="1266825"/>
          </a:xfrm>
          <a:prstGeom prst="rect">
            <a:avLst/>
          </a:prstGeom>
        </p:spPr>
        <p:txBody>
          <a:bodyPr lIns="0" tIns="0" rIns="0" bIns="0" rtlCol="0" anchor="t">
            <a:spAutoFit/>
          </a:bodyPr>
          <a:lstStyle/>
          <a:p>
            <a:pPr algn="ctr">
              <a:lnSpc>
                <a:spcPts val="3344"/>
              </a:lnSpc>
              <a:spcBef>
                <a:spcPct val="0"/>
              </a:spcBef>
            </a:pPr>
            <a:r>
              <a:rPr lang="en-US" sz="2787">
                <a:solidFill>
                  <a:srgbClr val="000000"/>
                </a:solidFill>
                <a:latin typeface="Alatsi"/>
                <a:ea typeface="Alatsi"/>
                <a:cs typeface="Alatsi"/>
                <a:sym typeface="Alatsi"/>
              </a:rPr>
              <a:t>The Rapid Application Development (RAD) model is an iterative software development approach emphasizing quick prototyping and iteration cycles for rapid system development.</a:t>
            </a:r>
          </a:p>
        </p:txBody>
      </p:sp>
      <p:sp>
        <p:nvSpPr>
          <p:cNvPr id="6" name="Freeform 6"/>
          <p:cNvSpPr/>
          <p:nvPr/>
        </p:nvSpPr>
        <p:spPr>
          <a:xfrm>
            <a:off x="3369747" y="2906470"/>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rot="-10800000">
            <a:off x="13949705" y="3946784"/>
            <a:ext cx="588886" cy="535150"/>
          </a:xfrm>
          <a:custGeom>
            <a:avLst/>
            <a:gdLst/>
            <a:ahLst/>
            <a:cxnLst/>
            <a:rect l="l" t="t" r="r" b="b"/>
            <a:pathLst>
              <a:path w="588886" h="535150">
                <a:moveTo>
                  <a:pt x="0" y="0"/>
                </a:moveTo>
                <a:lnTo>
                  <a:pt x="588886" y="0"/>
                </a:lnTo>
                <a:lnTo>
                  <a:pt x="588886" y="535151"/>
                </a:lnTo>
                <a:lnTo>
                  <a:pt x="0" y="535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6768935" y="5008030"/>
            <a:ext cx="4750130" cy="4114800"/>
          </a:xfrm>
          <a:custGeom>
            <a:avLst/>
            <a:gdLst/>
            <a:ahLst/>
            <a:cxnLst/>
            <a:rect l="l" t="t" r="r" b="b"/>
            <a:pathLst>
              <a:path w="4750130" h="4114800">
                <a:moveTo>
                  <a:pt x="0" y="0"/>
                </a:moveTo>
                <a:lnTo>
                  <a:pt x="4750130" y="0"/>
                </a:lnTo>
                <a:lnTo>
                  <a:pt x="47501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9"/>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0" name="TextBox 10"/>
          <p:cNvSpPr txBox="1"/>
          <p:nvPr/>
        </p:nvSpPr>
        <p:spPr>
          <a:xfrm>
            <a:off x="384809" y="1938701"/>
            <a:ext cx="103909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Rapid Application Development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384809" y="1938701"/>
            <a:ext cx="103909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Rapid Application Development model</a:t>
            </a:r>
          </a:p>
        </p:txBody>
      </p:sp>
      <p:graphicFrame>
        <p:nvGraphicFramePr>
          <p:cNvPr id="7" name="Table 7"/>
          <p:cNvGraphicFramePr>
            <a:graphicFrameLocks noGrp="1"/>
          </p:cNvGraphicFramePr>
          <p:nvPr/>
        </p:nvGraphicFramePr>
        <p:xfrm>
          <a:off x="1801122" y="2969014"/>
          <a:ext cx="14656344" cy="5470890"/>
        </p:xfrm>
        <a:graphic>
          <a:graphicData uri="http://schemas.openxmlformats.org/drawingml/2006/table">
            <a:tbl>
              <a:tblPr/>
              <a:tblGrid>
                <a:gridCol w="7328172">
                  <a:extLst>
                    <a:ext uri="{9D8B030D-6E8A-4147-A177-3AD203B41FA5}">
                      <a16:colId xmlns:a16="http://schemas.microsoft.com/office/drawing/2014/main" val="20000"/>
                    </a:ext>
                  </a:extLst>
                </a:gridCol>
                <a:gridCol w="7328172">
                  <a:extLst>
                    <a:ext uri="{9D8B030D-6E8A-4147-A177-3AD203B41FA5}">
                      <a16:colId xmlns:a16="http://schemas.microsoft.com/office/drawing/2014/main" val="20001"/>
                    </a:ext>
                  </a:extLst>
                </a:gridCol>
              </a:tblGrid>
              <a:tr h="1136715">
                <a:tc gridSpan="2">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hMerge="1">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755392">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383206">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95578">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1920099" y="4692764"/>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Assessable progress.</a:t>
            </a:r>
          </a:p>
        </p:txBody>
      </p:sp>
      <p:sp>
        <p:nvSpPr>
          <p:cNvPr id="9" name="TextBox 9"/>
          <p:cNvSpPr txBox="1"/>
          <p:nvPr/>
        </p:nvSpPr>
        <p:spPr>
          <a:xfrm>
            <a:off x="9323399" y="4454639"/>
            <a:ext cx="7003614" cy="91521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Enhanced productivity within a concise timeframe with reduced personnel.</a:t>
            </a:r>
          </a:p>
        </p:txBody>
      </p:sp>
      <p:sp>
        <p:nvSpPr>
          <p:cNvPr id="10" name="TextBox 10"/>
          <p:cNvSpPr txBox="1"/>
          <p:nvPr/>
        </p:nvSpPr>
        <p:spPr>
          <a:xfrm>
            <a:off x="1920099" y="6036602"/>
            <a:ext cx="7003614" cy="91521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Diminished development duration and amplified component reusability.</a:t>
            </a:r>
          </a:p>
        </p:txBody>
      </p:sp>
      <p:sp>
        <p:nvSpPr>
          <p:cNvPr id="11" name="TextBox 11"/>
          <p:cNvSpPr txBox="1"/>
          <p:nvPr/>
        </p:nvSpPr>
        <p:spPr>
          <a:xfrm>
            <a:off x="9323399" y="6237168"/>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Prompt initial assessments.</a:t>
            </a:r>
          </a:p>
        </p:txBody>
      </p:sp>
      <p:sp>
        <p:nvSpPr>
          <p:cNvPr id="12" name="TextBox 12"/>
          <p:cNvSpPr txBox="1"/>
          <p:nvPr/>
        </p:nvSpPr>
        <p:spPr>
          <a:xfrm>
            <a:off x="1920099" y="7646133"/>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Stimulates customer input.</a:t>
            </a:r>
          </a:p>
        </p:txBody>
      </p:sp>
      <p:sp>
        <p:nvSpPr>
          <p:cNvPr id="13" name="TextBox 13"/>
          <p:cNvSpPr txBox="1"/>
          <p:nvPr/>
        </p:nvSpPr>
        <p:spPr>
          <a:xfrm>
            <a:off x="9334875" y="7646133"/>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Early integration resolves integration complexities.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384809" y="1938701"/>
            <a:ext cx="103909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Rapid Application Development model</a:t>
            </a:r>
          </a:p>
        </p:txBody>
      </p:sp>
      <p:graphicFrame>
        <p:nvGraphicFramePr>
          <p:cNvPr id="7" name="Table 7"/>
          <p:cNvGraphicFramePr>
            <a:graphicFrameLocks noGrp="1"/>
          </p:cNvGraphicFramePr>
          <p:nvPr/>
        </p:nvGraphicFramePr>
        <p:xfrm>
          <a:off x="1815828" y="3137678"/>
          <a:ext cx="14656344" cy="5470890"/>
        </p:xfrm>
        <a:graphic>
          <a:graphicData uri="http://schemas.openxmlformats.org/drawingml/2006/table">
            <a:tbl>
              <a:tblPr/>
              <a:tblGrid>
                <a:gridCol w="7328172">
                  <a:extLst>
                    <a:ext uri="{9D8B030D-6E8A-4147-A177-3AD203B41FA5}">
                      <a16:colId xmlns:a16="http://schemas.microsoft.com/office/drawing/2014/main" val="20000"/>
                    </a:ext>
                  </a:extLst>
                </a:gridCol>
                <a:gridCol w="7328172">
                  <a:extLst>
                    <a:ext uri="{9D8B030D-6E8A-4147-A177-3AD203B41FA5}">
                      <a16:colId xmlns:a16="http://schemas.microsoft.com/office/drawing/2014/main" val="20001"/>
                    </a:ext>
                  </a:extLst>
                </a:gridCol>
              </a:tblGrid>
              <a:tr h="1136715">
                <a:tc gridSpan="2">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hMerge="1">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755392">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383206">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95578">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1934805" y="4777918"/>
            <a:ext cx="7003614" cy="91521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Only systems that can be modularised can be built using RAD.</a:t>
            </a:r>
          </a:p>
        </p:txBody>
      </p:sp>
      <p:sp>
        <p:nvSpPr>
          <p:cNvPr id="9" name="TextBox 9"/>
          <p:cNvSpPr txBox="1"/>
          <p:nvPr/>
        </p:nvSpPr>
        <p:spPr>
          <a:xfrm>
            <a:off x="9349581" y="4861428"/>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Requires highly skilled developers  / designers.</a:t>
            </a:r>
          </a:p>
        </p:txBody>
      </p:sp>
      <p:sp>
        <p:nvSpPr>
          <p:cNvPr id="10" name="TextBox 10"/>
          <p:cNvSpPr txBox="1"/>
          <p:nvPr/>
        </p:nvSpPr>
        <p:spPr>
          <a:xfrm>
            <a:off x="1934805" y="6405832"/>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Applicability to component-based and scalable systems.</a:t>
            </a:r>
          </a:p>
        </p:txBody>
      </p:sp>
      <p:sp>
        <p:nvSpPr>
          <p:cNvPr id="11" name="TextBox 11"/>
          <p:cNvSpPr txBox="1"/>
          <p:nvPr/>
        </p:nvSpPr>
        <p:spPr>
          <a:xfrm>
            <a:off x="9338105" y="6405832"/>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User involvement is required. </a:t>
            </a:r>
          </a:p>
        </p:txBody>
      </p:sp>
      <p:sp>
        <p:nvSpPr>
          <p:cNvPr id="12" name="TextBox 12"/>
          <p:cNvSpPr txBox="1"/>
          <p:nvPr/>
        </p:nvSpPr>
        <p:spPr>
          <a:xfrm>
            <a:off x="1934805" y="7814797"/>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Suitable for projects requiring shorter development times.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flipV="1">
            <a:off x="4355437" y="7371464"/>
            <a:ext cx="1213062" cy="519866"/>
          </a:xfrm>
          <a:prstGeom prst="line">
            <a:avLst/>
          </a:prstGeom>
          <a:ln w="38100" cap="flat">
            <a:solidFill>
              <a:srgbClr val="FF1495"/>
            </a:solidFill>
            <a:prstDash val="solid"/>
            <a:headEnd type="oval" w="lg" len="lg"/>
            <a:tailEnd type="arrow" w="med" len="sm"/>
          </a:ln>
        </p:spPr>
        <p:txBody>
          <a:bodyPr/>
          <a:lstStyle/>
          <a:p>
            <a:endParaRPr lang="en-PH"/>
          </a:p>
        </p:txBody>
      </p:sp>
      <p:grpSp>
        <p:nvGrpSpPr>
          <p:cNvPr id="8" name="Group 8"/>
          <p:cNvGrpSpPr/>
          <p:nvPr/>
        </p:nvGrpSpPr>
        <p:grpSpPr>
          <a:xfrm>
            <a:off x="6876377" y="5666696"/>
            <a:ext cx="3416924" cy="723867"/>
            <a:chOff x="0" y="0"/>
            <a:chExt cx="899931" cy="190648"/>
          </a:xfrm>
        </p:grpSpPr>
        <p:sp>
          <p:nvSpPr>
            <p:cNvPr id="9" name="Freeform 9"/>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0" name="TextBox 10"/>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11" name="TextBox 11"/>
          <p:cNvSpPr txBox="1"/>
          <p:nvPr/>
        </p:nvSpPr>
        <p:spPr>
          <a:xfrm>
            <a:off x="402046" y="1877010"/>
            <a:ext cx="301712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Definition</a:t>
            </a:r>
          </a:p>
        </p:txBody>
      </p:sp>
      <p:sp>
        <p:nvSpPr>
          <p:cNvPr id="12" name="TextBox 12"/>
          <p:cNvSpPr txBox="1"/>
          <p:nvPr/>
        </p:nvSpPr>
        <p:spPr>
          <a:xfrm>
            <a:off x="402046" y="2694896"/>
            <a:ext cx="16643621"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structure chart is a visual representation outlining the hierarchical structure and relationships between modules or components in a software system.</a:t>
            </a:r>
          </a:p>
        </p:txBody>
      </p:sp>
      <p:sp>
        <p:nvSpPr>
          <p:cNvPr id="13" name="TextBox 13"/>
          <p:cNvSpPr txBox="1"/>
          <p:nvPr/>
        </p:nvSpPr>
        <p:spPr>
          <a:xfrm>
            <a:off x="7720677" y="5568498"/>
            <a:ext cx="1728325"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Sum</a:t>
            </a:r>
          </a:p>
        </p:txBody>
      </p:sp>
      <p:grpSp>
        <p:nvGrpSpPr>
          <p:cNvPr id="14" name="Group 14"/>
          <p:cNvGrpSpPr/>
          <p:nvPr/>
        </p:nvGrpSpPr>
        <p:grpSpPr>
          <a:xfrm>
            <a:off x="2381487" y="8213633"/>
            <a:ext cx="3416924" cy="723867"/>
            <a:chOff x="0" y="0"/>
            <a:chExt cx="899931" cy="190648"/>
          </a:xfrm>
        </p:grpSpPr>
        <p:sp>
          <p:nvSpPr>
            <p:cNvPr id="15" name="Freeform 15"/>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6" name="TextBox 16"/>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7" name="Group 17"/>
          <p:cNvGrpSpPr/>
          <p:nvPr/>
        </p:nvGrpSpPr>
        <p:grpSpPr>
          <a:xfrm>
            <a:off x="6872019" y="8791378"/>
            <a:ext cx="3416924" cy="723867"/>
            <a:chOff x="0" y="0"/>
            <a:chExt cx="899931" cy="190648"/>
          </a:xfrm>
        </p:grpSpPr>
        <p:sp>
          <p:nvSpPr>
            <p:cNvPr id="18" name="Freeform 1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9" name="TextBox 1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20" name="Group 20"/>
          <p:cNvGrpSpPr/>
          <p:nvPr/>
        </p:nvGrpSpPr>
        <p:grpSpPr>
          <a:xfrm>
            <a:off x="11365268" y="8213633"/>
            <a:ext cx="3416924" cy="723867"/>
            <a:chOff x="0" y="0"/>
            <a:chExt cx="899931" cy="190648"/>
          </a:xfrm>
        </p:grpSpPr>
        <p:sp>
          <p:nvSpPr>
            <p:cNvPr id="21" name="Freeform 21"/>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22" name="TextBox 22"/>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23" name="TextBox 23"/>
          <p:cNvSpPr txBox="1"/>
          <p:nvPr/>
        </p:nvSpPr>
        <p:spPr>
          <a:xfrm>
            <a:off x="2611399" y="8146941"/>
            <a:ext cx="2957100"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INPUT numbers</a:t>
            </a:r>
          </a:p>
        </p:txBody>
      </p:sp>
      <p:sp>
        <p:nvSpPr>
          <p:cNvPr id="24" name="TextBox 24"/>
          <p:cNvSpPr txBox="1"/>
          <p:nvPr/>
        </p:nvSpPr>
        <p:spPr>
          <a:xfrm>
            <a:off x="7106289" y="8737474"/>
            <a:ext cx="2957100"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Calculate Sum</a:t>
            </a:r>
          </a:p>
        </p:txBody>
      </p:sp>
      <p:sp>
        <p:nvSpPr>
          <p:cNvPr id="25" name="TextBox 25"/>
          <p:cNvSpPr txBox="1"/>
          <p:nvPr/>
        </p:nvSpPr>
        <p:spPr>
          <a:xfrm>
            <a:off x="11595180" y="8134153"/>
            <a:ext cx="2957100"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OUTPUT Sum</a:t>
            </a:r>
          </a:p>
        </p:txBody>
      </p:sp>
      <p:sp>
        <p:nvSpPr>
          <p:cNvPr id="26" name="AutoShape 26"/>
          <p:cNvSpPr/>
          <p:nvPr/>
        </p:nvSpPr>
        <p:spPr>
          <a:xfrm flipV="1">
            <a:off x="4089949" y="6390563"/>
            <a:ext cx="4490532"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V="1">
            <a:off x="8580481" y="6390563"/>
            <a:ext cx="0" cy="2400815"/>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flipV="1">
            <a:off x="8580481" y="6390563"/>
            <a:ext cx="4493249"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V="1">
            <a:off x="5655811" y="6834088"/>
            <a:ext cx="1213062" cy="519866"/>
          </a:xfrm>
          <a:prstGeom prst="line">
            <a:avLst/>
          </a:prstGeom>
          <a:ln w="38100" cap="flat">
            <a:solidFill>
              <a:srgbClr val="FF1495"/>
            </a:solidFill>
            <a:prstDash val="solid"/>
            <a:headEnd type="oval" w="lg" len="lg"/>
            <a:tailEnd type="arrow" w="med" len="sm"/>
          </a:ln>
        </p:spPr>
        <p:txBody>
          <a:bodyPr/>
          <a:lstStyle/>
          <a:p>
            <a:endParaRPr lang="en-PH"/>
          </a:p>
        </p:txBody>
      </p:sp>
      <p:sp>
        <p:nvSpPr>
          <p:cNvPr id="30" name="AutoShape 30"/>
          <p:cNvSpPr/>
          <p:nvPr/>
        </p:nvSpPr>
        <p:spPr>
          <a:xfrm flipH="1">
            <a:off x="8405053" y="6948301"/>
            <a:ext cx="31467" cy="811307"/>
          </a:xfrm>
          <a:prstGeom prst="line">
            <a:avLst/>
          </a:prstGeom>
          <a:ln w="38100" cap="flat">
            <a:solidFill>
              <a:srgbClr val="5E17EB"/>
            </a:solidFill>
            <a:prstDash val="solid"/>
            <a:headEnd type="oval" w="lg" len="lg"/>
            <a:tailEnd type="arrow" w="med" len="sm"/>
          </a:ln>
        </p:spPr>
        <p:txBody>
          <a:bodyPr/>
          <a:lstStyle/>
          <a:p>
            <a:endParaRPr lang="en-PH"/>
          </a:p>
        </p:txBody>
      </p:sp>
      <p:sp>
        <p:nvSpPr>
          <p:cNvPr id="31" name="AutoShape 31"/>
          <p:cNvSpPr/>
          <p:nvPr/>
        </p:nvSpPr>
        <p:spPr>
          <a:xfrm flipH="1">
            <a:off x="8354551" y="7928525"/>
            <a:ext cx="31467" cy="811307"/>
          </a:xfrm>
          <a:prstGeom prst="line">
            <a:avLst/>
          </a:prstGeom>
          <a:ln w="38100" cap="flat">
            <a:solidFill>
              <a:srgbClr val="5E17EB"/>
            </a:solidFill>
            <a:prstDash val="solid"/>
            <a:headEnd type="oval" w="lg" len="lg"/>
            <a:tailEnd type="arrow" w="med" len="sm"/>
          </a:ln>
        </p:spPr>
        <p:txBody>
          <a:bodyPr/>
          <a:lstStyle/>
          <a:p>
            <a:endParaRPr lang="en-PH"/>
          </a:p>
        </p:txBody>
      </p:sp>
      <p:sp>
        <p:nvSpPr>
          <p:cNvPr id="32" name="AutoShape 32"/>
          <p:cNvSpPr/>
          <p:nvPr/>
        </p:nvSpPr>
        <p:spPr>
          <a:xfrm flipV="1">
            <a:off x="8968228" y="6948301"/>
            <a:ext cx="0" cy="1748697"/>
          </a:xfrm>
          <a:prstGeom prst="line">
            <a:avLst/>
          </a:prstGeom>
          <a:ln w="38100" cap="flat">
            <a:solidFill>
              <a:srgbClr val="FF1495"/>
            </a:solidFill>
            <a:prstDash val="solid"/>
            <a:headEnd type="oval" w="lg" len="lg"/>
            <a:tailEnd type="arrow" w="med" len="sm"/>
          </a:ln>
        </p:spPr>
        <p:txBody>
          <a:bodyPr/>
          <a:lstStyle/>
          <a:p>
            <a:endParaRPr lang="en-PH"/>
          </a:p>
        </p:txBody>
      </p:sp>
      <p:sp>
        <p:nvSpPr>
          <p:cNvPr id="33" name="AutoShape 33"/>
          <p:cNvSpPr/>
          <p:nvPr/>
        </p:nvSpPr>
        <p:spPr>
          <a:xfrm>
            <a:off x="10600040" y="6965081"/>
            <a:ext cx="756210" cy="406392"/>
          </a:xfrm>
          <a:prstGeom prst="line">
            <a:avLst/>
          </a:prstGeom>
          <a:ln w="38100" cap="flat">
            <a:solidFill>
              <a:srgbClr val="5E17EB"/>
            </a:solidFill>
            <a:prstDash val="solid"/>
            <a:headEnd type="oval" w="lg" len="lg"/>
            <a:tailEnd type="arrow" w="med" len="sm"/>
          </a:ln>
        </p:spPr>
        <p:txBody>
          <a:bodyPr/>
          <a:lstStyle/>
          <a:p>
            <a:endParaRPr lang="en-PH"/>
          </a:p>
        </p:txBody>
      </p:sp>
      <p:sp>
        <p:nvSpPr>
          <p:cNvPr id="34" name="TextBox 34"/>
          <p:cNvSpPr txBox="1"/>
          <p:nvPr/>
        </p:nvSpPr>
        <p:spPr>
          <a:xfrm>
            <a:off x="5922448" y="4567241"/>
            <a:ext cx="5324784" cy="857250"/>
          </a:xfrm>
          <a:prstGeom prst="rect">
            <a:avLst/>
          </a:prstGeom>
        </p:spPr>
        <p:txBody>
          <a:bodyPr lIns="0" tIns="0" rIns="0" bIns="0" rtlCol="0" anchor="t">
            <a:spAutoFit/>
          </a:bodyPr>
          <a:lstStyle/>
          <a:p>
            <a:pPr algn="ctr">
              <a:lnSpc>
                <a:spcPts val="3464"/>
              </a:lnSpc>
            </a:pPr>
            <a:r>
              <a:rPr lang="en-US" sz="1924" b="1" i="1">
                <a:solidFill>
                  <a:srgbClr val="2D3240"/>
                </a:solidFill>
                <a:latin typeface="Poppins Bold Italics"/>
                <a:ea typeface="Poppins Bold Italics"/>
                <a:cs typeface="Poppins Bold Italics"/>
                <a:sym typeface="Poppins Bold Italics"/>
              </a:rPr>
              <a:t>Eg: A program that calculates the sum of two numbers input by the user.</a:t>
            </a:r>
          </a:p>
        </p:txBody>
      </p:sp>
      <p:sp>
        <p:nvSpPr>
          <p:cNvPr id="35" name="TextBox 35"/>
          <p:cNvSpPr txBox="1"/>
          <p:nvPr/>
        </p:nvSpPr>
        <p:spPr>
          <a:xfrm rot="-1417104">
            <a:off x="4490990" y="7175233"/>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n1</a:t>
            </a:r>
          </a:p>
        </p:txBody>
      </p:sp>
      <p:sp>
        <p:nvSpPr>
          <p:cNvPr id="36" name="TextBox 36"/>
          <p:cNvSpPr txBox="1"/>
          <p:nvPr/>
        </p:nvSpPr>
        <p:spPr>
          <a:xfrm rot="-1417104">
            <a:off x="5802292" y="6654086"/>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n2</a:t>
            </a:r>
          </a:p>
        </p:txBody>
      </p:sp>
      <p:sp>
        <p:nvSpPr>
          <p:cNvPr id="37" name="TextBox 37"/>
          <p:cNvSpPr txBox="1"/>
          <p:nvPr/>
        </p:nvSpPr>
        <p:spPr>
          <a:xfrm rot="-5274284">
            <a:off x="7748168" y="7126431"/>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n1</a:t>
            </a:r>
          </a:p>
        </p:txBody>
      </p:sp>
      <p:sp>
        <p:nvSpPr>
          <p:cNvPr id="38" name="TextBox 38"/>
          <p:cNvSpPr txBox="1"/>
          <p:nvPr/>
        </p:nvSpPr>
        <p:spPr>
          <a:xfrm rot="-5274284">
            <a:off x="7748168" y="8138501"/>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n2</a:t>
            </a:r>
          </a:p>
        </p:txBody>
      </p:sp>
      <p:sp>
        <p:nvSpPr>
          <p:cNvPr id="39" name="TextBox 39"/>
          <p:cNvSpPr txBox="1"/>
          <p:nvPr/>
        </p:nvSpPr>
        <p:spPr>
          <a:xfrm rot="5400000">
            <a:off x="8880164" y="7699764"/>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sum</a:t>
            </a:r>
          </a:p>
        </p:txBody>
      </p:sp>
      <p:sp>
        <p:nvSpPr>
          <p:cNvPr id="40" name="TextBox 40"/>
          <p:cNvSpPr txBox="1"/>
          <p:nvPr/>
        </p:nvSpPr>
        <p:spPr>
          <a:xfrm rot="1847950">
            <a:off x="10738936" y="6674957"/>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sum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rot="4077557">
            <a:off x="4907098" y="5073867"/>
            <a:ext cx="386506" cy="1908672"/>
          </a:xfrm>
          <a:custGeom>
            <a:avLst/>
            <a:gdLst/>
            <a:ahLst/>
            <a:cxnLst/>
            <a:rect l="l" t="t" r="r" b="b"/>
            <a:pathLst>
              <a:path w="386506" h="1908672">
                <a:moveTo>
                  <a:pt x="0" y="0"/>
                </a:moveTo>
                <a:lnTo>
                  <a:pt x="386506" y="0"/>
                </a:lnTo>
                <a:lnTo>
                  <a:pt x="386506" y="1908671"/>
                </a:lnTo>
                <a:lnTo>
                  <a:pt x="0" y="1908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402046" y="1877010"/>
            <a:ext cx="368790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Terminology</a:t>
            </a:r>
          </a:p>
        </p:txBody>
      </p:sp>
      <p:sp>
        <p:nvSpPr>
          <p:cNvPr id="9" name="TextBox 9"/>
          <p:cNvSpPr txBox="1"/>
          <p:nvPr/>
        </p:nvSpPr>
        <p:spPr>
          <a:xfrm>
            <a:off x="239767" y="7524285"/>
            <a:ext cx="1436532" cy="533895"/>
          </a:xfrm>
          <a:prstGeom prst="rect">
            <a:avLst/>
          </a:prstGeom>
        </p:spPr>
        <p:txBody>
          <a:bodyPr lIns="0" tIns="0" rIns="0" bIns="0" rtlCol="0" anchor="t">
            <a:spAutoFit/>
          </a:bodyPr>
          <a:lstStyle/>
          <a:p>
            <a:pPr algn="ctr">
              <a:lnSpc>
                <a:spcPts val="4488"/>
              </a:lnSpc>
            </a:pPr>
            <a:r>
              <a:rPr lang="en-US" sz="2493" b="1">
                <a:solidFill>
                  <a:srgbClr val="38B6FF"/>
                </a:solidFill>
                <a:latin typeface="Poppins Bold"/>
                <a:ea typeface="Poppins Bold"/>
                <a:cs typeface="Poppins Bold"/>
                <a:sym typeface="Poppins Bold"/>
              </a:rPr>
              <a:t>Module</a:t>
            </a:r>
          </a:p>
        </p:txBody>
      </p:sp>
      <p:sp>
        <p:nvSpPr>
          <p:cNvPr id="10" name="Freeform 10"/>
          <p:cNvSpPr/>
          <p:nvPr/>
        </p:nvSpPr>
        <p:spPr>
          <a:xfrm>
            <a:off x="1742973" y="7506741"/>
            <a:ext cx="160385" cy="792025"/>
          </a:xfrm>
          <a:custGeom>
            <a:avLst/>
            <a:gdLst/>
            <a:ahLst/>
            <a:cxnLst/>
            <a:rect l="l" t="t" r="r" b="b"/>
            <a:pathLst>
              <a:path w="160385" h="792025">
                <a:moveTo>
                  <a:pt x="0" y="0"/>
                </a:moveTo>
                <a:lnTo>
                  <a:pt x="160385" y="0"/>
                </a:lnTo>
                <a:lnTo>
                  <a:pt x="160385" y="792026"/>
                </a:lnTo>
                <a:lnTo>
                  <a:pt x="0" y="792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rot="-1361928">
            <a:off x="3854654" y="5273569"/>
            <a:ext cx="1998349" cy="533895"/>
          </a:xfrm>
          <a:prstGeom prst="rect">
            <a:avLst/>
          </a:prstGeom>
        </p:spPr>
        <p:txBody>
          <a:bodyPr lIns="0" tIns="0" rIns="0" bIns="0" rtlCol="0" anchor="t">
            <a:spAutoFit/>
          </a:bodyPr>
          <a:lstStyle/>
          <a:p>
            <a:pPr algn="ctr">
              <a:lnSpc>
                <a:spcPts val="4488"/>
              </a:lnSpc>
            </a:pPr>
            <a:r>
              <a:rPr lang="en-US" sz="2493" b="1">
                <a:solidFill>
                  <a:srgbClr val="38B6FF"/>
                </a:solidFill>
                <a:latin typeface="Poppins Bold"/>
                <a:ea typeface="Poppins Bold"/>
                <a:cs typeface="Poppins Bold"/>
                <a:sym typeface="Poppins Bold"/>
              </a:rPr>
              <a:t>Parameter</a:t>
            </a:r>
          </a:p>
        </p:txBody>
      </p:sp>
      <p:sp>
        <p:nvSpPr>
          <p:cNvPr id="12" name="AutoShape 12"/>
          <p:cNvSpPr/>
          <p:nvPr/>
        </p:nvSpPr>
        <p:spPr>
          <a:xfrm flipV="1">
            <a:off x="4189539" y="6565451"/>
            <a:ext cx="1361716" cy="583573"/>
          </a:xfrm>
          <a:prstGeom prst="line">
            <a:avLst/>
          </a:prstGeom>
          <a:ln w="38100" cap="flat">
            <a:solidFill>
              <a:srgbClr val="FF1495"/>
            </a:solidFill>
            <a:prstDash val="solid"/>
            <a:headEnd type="oval" w="lg" len="lg"/>
            <a:tailEnd type="arrow" w="med" len="sm"/>
          </a:ln>
        </p:spPr>
        <p:txBody>
          <a:bodyPr/>
          <a:lstStyle/>
          <a:p>
            <a:endParaRPr lang="en-PH"/>
          </a:p>
        </p:txBody>
      </p:sp>
      <p:grpSp>
        <p:nvGrpSpPr>
          <p:cNvPr id="13" name="Group 13"/>
          <p:cNvGrpSpPr/>
          <p:nvPr/>
        </p:nvGrpSpPr>
        <p:grpSpPr>
          <a:xfrm>
            <a:off x="7019408" y="4651773"/>
            <a:ext cx="3835650" cy="812572"/>
            <a:chOff x="0" y="0"/>
            <a:chExt cx="899931" cy="190648"/>
          </a:xfrm>
        </p:grpSpPr>
        <p:sp>
          <p:nvSpPr>
            <p:cNvPr id="14" name="Freeform 14"/>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5" name="TextBox 15"/>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16" name="TextBox 16"/>
          <p:cNvSpPr txBox="1"/>
          <p:nvPr/>
        </p:nvSpPr>
        <p:spPr>
          <a:xfrm>
            <a:off x="7967171" y="4537478"/>
            <a:ext cx="1940122"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Sum</a:t>
            </a:r>
          </a:p>
        </p:txBody>
      </p:sp>
      <p:grpSp>
        <p:nvGrpSpPr>
          <p:cNvPr id="17" name="Group 17"/>
          <p:cNvGrpSpPr/>
          <p:nvPr/>
        </p:nvGrpSpPr>
        <p:grpSpPr>
          <a:xfrm>
            <a:off x="1973692" y="7510823"/>
            <a:ext cx="3835650" cy="812572"/>
            <a:chOff x="0" y="0"/>
            <a:chExt cx="899931" cy="190648"/>
          </a:xfrm>
        </p:grpSpPr>
        <p:sp>
          <p:nvSpPr>
            <p:cNvPr id="18" name="Freeform 1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9" name="TextBox 1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20" name="Group 20"/>
          <p:cNvGrpSpPr/>
          <p:nvPr/>
        </p:nvGrpSpPr>
        <p:grpSpPr>
          <a:xfrm>
            <a:off x="7014515" y="8159368"/>
            <a:ext cx="3835650" cy="812572"/>
            <a:chOff x="0" y="0"/>
            <a:chExt cx="899931" cy="190648"/>
          </a:xfrm>
        </p:grpSpPr>
        <p:sp>
          <p:nvSpPr>
            <p:cNvPr id="21" name="Freeform 21"/>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22" name="TextBox 22"/>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23" name="Group 23"/>
          <p:cNvGrpSpPr/>
          <p:nvPr/>
        </p:nvGrpSpPr>
        <p:grpSpPr>
          <a:xfrm>
            <a:off x="12058387" y="7510823"/>
            <a:ext cx="3835650" cy="812572"/>
            <a:chOff x="0" y="0"/>
            <a:chExt cx="899931" cy="190648"/>
          </a:xfrm>
        </p:grpSpPr>
        <p:sp>
          <p:nvSpPr>
            <p:cNvPr id="24" name="Freeform 24"/>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25" name="TextBox 25"/>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26" name="TextBox 26"/>
          <p:cNvSpPr txBox="1"/>
          <p:nvPr/>
        </p:nvSpPr>
        <p:spPr>
          <a:xfrm>
            <a:off x="2231779" y="7431895"/>
            <a:ext cx="3319477"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INPUT numbers</a:t>
            </a:r>
          </a:p>
        </p:txBody>
      </p:sp>
      <p:sp>
        <p:nvSpPr>
          <p:cNvPr id="27" name="TextBox 27"/>
          <p:cNvSpPr txBox="1"/>
          <p:nvPr/>
        </p:nvSpPr>
        <p:spPr>
          <a:xfrm>
            <a:off x="7277494" y="8094795"/>
            <a:ext cx="3319477"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Calculate Sum</a:t>
            </a:r>
          </a:p>
        </p:txBody>
      </p:sp>
      <p:sp>
        <p:nvSpPr>
          <p:cNvPr id="28" name="TextBox 28"/>
          <p:cNvSpPr txBox="1"/>
          <p:nvPr/>
        </p:nvSpPr>
        <p:spPr>
          <a:xfrm>
            <a:off x="12316473" y="7417540"/>
            <a:ext cx="3319477"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OUTPUT Sum</a:t>
            </a:r>
          </a:p>
        </p:txBody>
      </p:sp>
      <p:sp>
        <p:nvSpPr>
          <p:cNvPr id="29" name="AutoShape 29"/>
          <p:cNvSpPr/>
          <p:nvPr/>
        </p:nvSpPr>
        <p:spPr>
          <a:xfrm flipV="1">
            <a:off x="3891517" y="5464346"/>
            <a:ext cx="5040822" cy="2046477"/>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V="1">
            <a:off x="8932339" y="5464346"/>
            <a:ext cx="0" cy="2695022"/>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flipV="1">
            <a:off x="8932339" y="5464346"/>
            <a:ext cx="5043872" cy="2046477"/>
          </a:xfrm>
          <a:prstGeom prst="line">
            <a:avLst/>
          </a:prstGeom>
          <a:ln w="3810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V="1">
            <a:off x="5649268" y="5962222"/>
            <a:ext cx="1361716" cy="583573"/>
          </a:xfrm>
          <a:prstGeom prst="line">
            <a:avLst/>
          </a:prstGeom>
          <a:ln w="38100" cap="flat">
            <a:solidFill>
              <a:srgbClr val="FF1495"/>
            </a:solidFill>
            <a:prstDash val="solid"/>
            <a:headEnd type="oval" w="lg" len="lg"/>
            <a:tailEnd type="arrow" w="med" len="sm"/>
          </a:ln>
        </p:spPr>
        <p:txBody>
          <a:bodyPr/>
          <a:lstStyle/>
          <a:p>
            <a:endParaRPr lang="en-PH"/>
          </a:p>
        </p:txBody>
      </p:sp>
      <p:sp>
        <p:nvSpPr>
          <p:cNvPr id="33" name="AutoShape 33"/>
          <p:cNvSpPr/>
          <p:nvPr/>
        </p:nvSpPr>
        <p:spPr>
          <a:xfrm flipH="1">
            <a:off x="8735414" y="6090431"/>
            <a:ext cx="35323" cy="910728"/>
          </a:xfrm>
          <a:prstGeom prst="line">
            <a:avLst/>
          </a:prstGeom>
          <a:ln w="38100" cap="flat">
            <a:solidFill>
              <a:srgbClr val="5E17EB"/>
            </a:solidFill>
            <a:prstDash val="solid"/>
            <a:headEnd type="oval" w="lg" len="lg"/>
            <a:tailEnd type="arrow" w="med" len="sm"/>
          </a:ln>
        </p:spPr>
        <p:txBody>
          <a:bodyPr/>
          <a:lstStyle/>
          <a:p>
            <a:endParaRPr lang="en-PH"/>
          </a:p>
        </p:txBody>
      </p:sp>
      <p:sp>
        <p:nvSpPr>
          <p:cNvPr id="34" name="AutoShape 34"/>
          <p:cNvSpPr/>
          <p:nvPr/>
        </p:nvSpPr>
        <p:spPr>
          <a:xfrm flipH="1">
            <a:off x="8678723" y="7190776"/>
            <a:ext cx="35323" cy="910728"/>
          </a:xfrm>
          <a:prstGeom prst="line">
            <a:avLst/>
          </a:prstGeom>
          <a:ln w="38100" cap="flat">
            <a:solidFill>
              <a:srgbClr val="5E17EB"/>
            </a:solidFill>
            <a:prstDash val="solid"/>
            <a:headEnd type="oval" w="lg" len="lg"/>
            <a:tailEnd type="arrow" w="med" len="sm"/>
          </a:ln>
        </p:spPr>
        <p:txBody>
          <a:bodyPr/>
          <a:lstStyle/>
          <a:p>
            <a:endParaRPr lang="en-PH"/>
          </a:p>
        </p:txBody>
      </p:sp>
      <p:sp>
        <p:nvSpPr>
          <p:cNvPr id="35" name="AutoShape 35"/>
          <p:cNvSpPr/>
          <p:nvPr/>
        </p:nvSpPr>
        <p:spPr>
          <a:xfrm flipV="1">
            <a:off x="9367603" y="6090431"/>
            <a:ext cx="0" cy="1962990"/>
          </a:xfrm>
          <a:prstGeom prst="line">
            <a:avLst/>
          </a:prstGeom>
          <a:ln w="38100" cap="flat">
            <a:solidFill>
              <a:srgbClr val="FF1495"/>
            </a:solidFill>
            <a:prstDash val="solid"/>
            <a:headEnd type="oval" w="lg" len="lg"/>
            <a:tailEnd type="arrow" w="med" len="sm"/>
          </a:ln>
        </p:spPr>
        <p:txBody>
          <a:bodyPr/>
          <a:lstStyle/>
          <a:p>
            <a:endParaRPr lang="en-PH"/>
          </a:p>
        </p:txBody>
      </p:sp>
      <p:sp>
        <p:nvSpPr>
          <p:cNvPr id="36" name="AutoShape 36"/>
          <p:cNvSpPr/>
          <p:nvPr/>
        </p:nvSpPr>
        <p:spPr>
          <a:xfrm>
            <a:off x="11199385" y="6109268"/>
            <a:ext cx="848879" cy="456193"/>
          </a:xfrm>
          <a:prstGeom prst="line">
            <a:avLst/>
          </a:prstGeom>
          <a:ln w="38100" cap="flat">
            <a:solidFill>
              <a:srgbClr val="5E17EB"/>
            </a:solidFill>
            <a:prstDash val="solid"/>
            <a:headEnd type="oval" w="lg" len="lg"/>
            <a:tailEnd type="arrow" w="med" len="sm"/>
          </a:ln>
        </p:spPr>
        <p:txBody>
          <a:bodyPr/>
          <a:lstStyle/>
          <a:p>
            <a:endParaRPr lang="en-PH"/>
          </a:p>
        </p:txBody>
      </p:sp>
      <p:sp>
        <p:nvSpPr>
          <p:cNvPr id="37" name="TextBox 37"/>
          <p:cNvSpPr txBox="1"/>
          <p:nvPr/>
        </p:nvSpPr>
        <p:spPr>
          <a:xfrm>
            <a:off x="5948579" y="3413710"/>
            <a:ext cx="5977307" cy="966177"/>
          </a:xfrm>
          <a:prstGeom prst="rect">
            <a:avLst/>
          </a:prstGeom>
        </p:spPr>
        <p:txBody>
          <a:bodyPr lIns="0" tIns="0" rIns="0" bIns="0" rtlCol="0" anchor="t">
            <a:spAutoFit/>
          </a:bodyPr>
          <a:lstStyle/>
          <a:p>
            <a:pPr algn="ctr">
              <a:lnSpc>
                <a:spcPts val="3889"/>
              </a:lnSpc>
            </a:pPr>
            <a:r>
              <a:rPr lang="en-US" sz="2160" b="1" i="1">
                <a:solidFill>
                  <a:srgbClr val="2D3240"/>
                </a:solidFill>
                <a:latin typeface="Poppins Bold Italics"/>
                <a:ea typeface="Poppins Bold Italics"/>
                <a:cs typeface="Poppins Bold Italics"/>
                <a:sym typeface="Poppins Bold Italics"/>
              </a:rPr>
              <a:t>Eg: A program that calculates the sum of two numbers input by the user.</a:t>
            </a:r>
          </a:p>
        </p:txBody>
      </p:sp>
      <p:sp>
        <p:nvSpPr>
          <p:cNvPr id="38" name="TextBox 38"/>
          <p:cNvSpPr txBox="1"/>
          <p:nvPr/>
        </p:nvSpPr>
        <p:spPr>
          <a:xfrm rot="-1417104">
            <a:off x="4345211" y="6361948"/>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n1</a:t>
            </a:r>
          </a:p>
        </p:txBody>
      </p:sp>
      <p:sp>
        <p:nvSpPr>
          <p:cNvPr id="39" name="TextBox 39"/>
          <p:cNvSpPr txBox="1"/>
          <p:nvPr/>
        </p:nvSpPr>
        <p:spPr>
          <a:xfrm rot="-1417104">
            <a:off x="5817206" y="5776937"/>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n2</a:t>
            </a:r>
          </a:p>
        </p:txBody>
      </p:sp>
      <p:sp>
        <p:nvSpPr>
          <p:cNvPr id="40" name="TextBox 40"/>
          <p:cNvSpPr txBox="1"/>
          <p:nvPr/>
        </p:nvSpPr>
        <p:spPr>
          <a:xfrm rot="-5274284">
            <a:off x="8006780" y="6299464"/>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n1</a:t>
            </a:r>
          </a:p>
        </p:txBody>
      </p:sp>
      <p:sp>
        <p:nvSpPr>
          <p:cNvPr id="41" name="TextBox 41"/>
          <p:cNvSpPr txBox="1"/>
          <p:nvPr/>
        </p:nvSpPr>
        <p:spPr>
          <a:xfrm rot="-5274284">
            <a:off x="8006780" y="7435558"/>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n2</a:t>
            </a:r>
          </a:p>
        </p:txBody>
      </p:sp>
      <p:sp>
        <p:nvSpPr>
          <p:cNvPr id="42" name="TextBox 42"/>
          <p:cNvSpPr txBox="1"/>
          <p:nvPr/>
        </p:nvSpPr>
        <p:spPr>
          <a:xfrm rot="5400000">
            <a:off x="9259994" y="6942736"/>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sum</a:t>
            </a:r>
          </a:p>
        </p:txBody>
      </p:sp>
      <p:sp>
        <p:nvSpPr>
          <p:cNvPr id="43" name="TextBox 43"/>
          <p:cNvSpPr txBox="1"/>
          <p:nvPr/>
        </p:nvSpPr>
        <p:spPr>
          <a:xfrm rot="1847950">
            <a:off x="11350819" y="5799865"/>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sum</a:t>
            </a:r>
          </a:p>
        </p:txBody>
      </p:sp>
      <p:sp>
        <p:nvSpPr>
          <p:cNvPr id="44" name="Freeform 44"/>
          <p:cNvSpPr/>
          <p:nvPr/>
        </p:nvSpPr>
        <p:spPr>
          <a:xfrm rot="-10800000">
            <a:off x="14221499" y="5591460"/>
            <a:ext cx="386506" cy="1908672"/>
          </a:xfrm>
          <a:custGeom>
            <a:avLst/>
            <a:gdLst/>
            <a:ahLst/>
            <a:cxnLst/>
            <a:rect l="l" t="t" r="r" b="b"/>
            <a:pathLst>
              <a:path w="386506" h="1908672">
                <a:moveTo>
                  <a:pt x="0" y="0"/>
                </a:moveTo>
                <a:lnTo>
                  <a:pt x="386506" y="0"/>
                </a:lnTo>
                <a:lnTo>
                  <a:pt x="386506" y="1908671"/>
                </a:lnTo>
                <a:lnTo>
                  <a:pt x="0" y="1908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5" name="TextBox 45"/>
          <p:cNvSpPr txBox="1"/>
          <p:nvPr/>
        </p:nvSpPr>
        <p:spPr>
          <a:xfrm>
            <a:off x="14693730" y="6187800"/>
            <a:ext cx="1998349" cy="533895"/>
          </a:xfrm>
          <a:prstGeom prst="rect">
            <a:avLst/>
          </a:prstGeom>
        </p:spPr>
        <p:txBody>
          <a:bodyPr lIns="0" tIns="0" rIns="0" bIns="0" rtlCol="0" anchor="t">
            <a:spAutoFit/>
          </a:bodyPr>
          <a:lstStyle/>
          <a:p>
            <a:pPr algn="ctr">
              <a:lnSpc>
                <a:spcPts val="4488"/>
              </a:lnSpc>
            </a:pPr>
            <a:r>
              <a:rPr lang="en-US" sz="2493" b="1">
                <a:solidFill>
                  <a:srgbClr val="38B6FF"/>
                </a:solidFill>
                <a:latin typeface="Poppins Bold"/>
                <a:ea typeface="Poppins Bold"/>
                <a:cs typeface="Poppins Bold"/>
                <a:sym typeface="Poppins Bold"/>
              </a:rPr>
              <a:t>Interface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06161" y="8985134"/>
            <a:ext cx="4772511" cy="1193488"/>
            <a:chOff x="0" y="-25163"/>
            <a:chExt cx="6363348" cy="1591317"/>
          </a:xfrm>
        </p:grpSpPr>
        <p:sp>
          <p:nvSpPr>
            <p:cNvPr id="3" name="AutoShape 3"/>
            <p:cNvSpPr/>
            <p:nvPr/>
          </p:nvSpPr>
          <p:spPr>
            <a:xfrm rot="10800000">
              <a:off x="513923" y="-25163"/>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982726" y="1123221"/>
            <a:ext cx="7019894" cy="6993570"/>
          </a:xfrm>
          <a:custGeom>
            <a:avLst/>
            <a:gdLst/>
            <a:ahLst/>
            <a:cxnLst/>
            <a:rect l="l" t="t" r="r" b="b"/>
            <a:pathLst>
              <a:path w="7019894" h="6993570">
                <a:moveTo>
                  <a:pt x="0" y="0"/>
                </a:moveTo>
                <a:lnTo>
                  <a:pt x="7019894" y="0"/>
                </a:lnTo>
                <a:lnTo>
                  <a:pt x="7019894" y="6993570"/>
                </a:lnTo>
                <a:lnTo>
                  <a:pt x="0" y="69935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028700" y="3636898"/>
            <a:ext cx="6749306" cy="3442595"/>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Introduction to Software Development</a:t>
            </a:r>
          </a:p>
        </p:txBody>
      </p:sp>
      <p:sp>
        <p:nvSpPr>
          <p:cNvPr id="18" name="TextBox 18"/>
          <p:cNvSpPr txBox="1"/>
          <p:nvPr/>
        </p:nvSpPr>
        <p:spPr>
          <a:xfrm>
            <a:off x="11506200" y="8709524"/>
            <a:ext cx="5717241"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19" name="TextBox 19"/>
          <p:cNvSpPr txBox="1"/>
          <p:nvPr/>
        </p:nvSpPr>
        <p:spPr>
          <a:xfrm>
            <a:off x="1143618" y="2350212"/>
            <a:ext cx="1255178" cy="338242"/>
          </a:xfrm>
          <a:prstGeom prst="rect">
            <a:avLst/>
          </a:prstGeom>
        </p:spPr>
        <p:txBody>
          <a:bodyPr lIns="0" tIns="0" rIns="0" bIns="0" rtlCol="0" anchor="t">
            <a:spAutoFit/>
          </a:bodyPr>
          <a:lstStyle/>
          <a:p>
            <a:pPr marL="0" lvl="0" indent="0" algn="l">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950365" y="2161892"/>
            <a:ext cx="611712" cy="724024"/>
          </a:xfrm>
          <a:prstGeom prst="rect">
            <a:avLst/>
          </a:prstGeom>
        </p:spPr>
        <p:txBody>
          <a:bodyPr lIns="0" tIns="0" rIns="0" bIns="0" rtlCol="0" anchor="t">
            <a:spAutoFit/>
          </a:bodyPr>
          <a:lstStyle/>
          <a:p>
            <a:pPr marL="0" lvl="0" indent="0" algn="ctr">
              <a:lnSpc>
                <a:spcPts val="5263"/>
              </a:lnSpc>
              <a:spcBef>
                <a:spcPct val="0"/>
              </a:spcBef>
            </a:pPr>
            <a:r>
              <a:rPr lang="en-US" sz="4699" b="1" spc="-140">
                <a:solidFill>
                  <a:srgbClr val="FFDE59"/>
                </a:solidFill>
                <a:latin typeface="Poppins Bold"/>
                <a:ea typeface="Poppins Bold"/>
                <a:cs typeface="Poppins Bold"/>
                <a:sym typeface="Poppins Bold"/>
              </a:rPr>
              <a:t>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945958" y="3059352"/>
            <a:ext cx="3416924" cy="723867"/>
            <a:chOff x="0" y="0"/>
            <a:chExt cx="899931" cy="190648"/>
          </a:xfrm>
        </p:grpSpPr>
        <p:sp>
          <p:nvSpPr>
            <p:cNvPr id="8" name="Freeform 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9" name="TextBox 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0" name="Group 10"/>
          <p:cNvGrpSpPr/>
          <p:nvPr/>
        </p:nvGrpSpPr>
        <p:grpSpPr>
          <a:xfrm>
            <a:off x="2451067" y="5606288"/>
            <a:ext cx="3416924" cy="952467"/>
            <a:chOff x="0" y="0"/>
            <a:chExt cx="899931" cy="250855"/>
          </a:xfrm>
        </p:grpSpPr>
        <p:sp>
          <p:nvSpPr>
            <p:cNvPr id="11" name="Freeform 11"/>
            <p:cNvSpPr/>
            <p:nvPr/>
          </p:nvSpPr>
          <p:spPr>
            <a:xfrm>
              <a:off x="0" y="0"/>
              <a:ext cx="899931" cy="250855"/>
            </a:xfrm>
            <a:custGeom>
              <a:avLst/>
              <a:gdLst/>
              <a:ahLst/>
              <a:cxnLst/>
              <a:rect l="l" t="t" r="r" b="b"/>
              <a:pathLst>
                <a:path w="899931" h="250855">
                  <a:moveTo>
                    <a:pt x="0" y="0"/>
                  </a:moveTo>
                  <a:lnTo>
                    <a:pt x="899931" y="0"/>
                  </a:lnTo>
                  <a:lnTo>
                    <a:pt x="899931" y="250855"/>
                  </a:lnTo>
                  <a:lnTo>
                    <a:pt x="0" y="250855"/>
                  </a:lnTo>
                  <a:close/>
                </a:path>
              </a:pathLst>
            </a:custGeom>
            <a:solidFill>
              <a:srgbClr val="FFDE59"/>
            </a:solidFill>
          </p:spPr>
          <p:txBody>
            <a:bodyPr/>
            <a:lstStyle/>
            <a:p>
              <a:endParaRPr lang="en-PH"/>
            </a:p>
          </p:txBody>
        </p:sp>
        <p:sp>
          <p:nvSpPr>
            <p:cNvPr id="12" name="TextBox 12"/>
            <p:cNvSpPr txBox="1"/>
            <p:nvPr/>
          </p:nvSpPr>
          <p:spPr>
            <a:xfrm>
              <a:off x="0" y="-123825"/>
              <a:ext cx="899931" cy="374680"/>
            </a:xfrm>
            <a:prstGeom prst="rect">
              <a:avLst/>
            </a:prstGeom>
          </p:spPr>
          <p:txBody>
            <a:bodyPr lIns="50800" tIns="50800" rIns="50800" bIns="50800" rtlCol="0" anchor="ctr"/>
            <a:lstStyle/>
            <a:p>
              <a:pPr algn="ctr">
                <a:lnSpc>
                  <a:spcPts val="3805"/>
                </a:lnSpc>
              </a:pPr>
              <a:endParaRPr/>
            </a:p>
          </p:txBody>
        </p:sp>
      </p:grpSp>
      <p:grpSp>
        <p:nvGrpSpPr>
          <p:cNvPr id="13" name="Group 13"/>
          <p:cNvGrpSpPr/>
          <p:nvPr/>
        </p:nvGrpSpPr>
        <p:grpSpPr>
          <a:xfrm>
            <a:off x="6941599" y="6184033"/>
            <a:ext cx="3416924" cy="723867"/>
            <a:chOff x="0" y="0"/>
            <a:chExt cx="899931" cy="190648"/>
          </a:xfrm>
        </p:grpSpPr>
        <p:sp>
          <p:nvSpPr>
            <p:cNvPr id="14" name="Freeform 14"/>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5" name="TextBox 15"/>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6" name="Group 16"/>
          <p:cNvGrpSpPr/>
          <p:nvPr/>
        </p:nvGrpSpPr>
        <p:grpSpPr>
          <a:xfrm>
            <a:off x="11434848" y="5606288"/>
            <a:ext cx="3416924" cy="723867"/>
            <a:chOff x="0" y="0"/>
            <a:chExt cx="899931" cy="190648"/>
          </a:xfrm>
        </p:grpSpPr>
        <p:sp>
          <p:nvSpPr>
            <p:cNvPr id="17" name="Freeform 17"/>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8" name="TextBox 18"/>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19" name="AutoShape 19"/>
          <p:cNvSpPr/>
          <p:nvPr/>
        </p:nvSpPr>
        <p:spPr>
          <a:xfrm flipV="1">
            <a:off x="4159529" y="3783218"/>
            <a:ext cx="4490532"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8650061" y="3783218"/>
            <a:ext cx="0" cy="2400815"/>
          </a:xfrm>
          <a:prstGeom prst="line">
            <a:avLst/>
          </a:prstGeom>
          <a:ln w="38100"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H="1" flipV="1">
            <a:off x="8650061" y="3783218"/>
            <a:ext cx="4493249"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2" name="AutoShape 22"/>
          <p:cNvSpPr/>
          <p:nvPr/>
        </p:nvSpPr>
        <p:spPr>
          <a:xfrm flipV="1">
            <a:off x="4890455" y="4194942"/>
            <a:ext cx="1708409" cy="761788"/>
          </a:xfrm>
          <a:prstGeom prst="line">
            <a:avLst/>
          </a:prstGeom>
          <a:ln w="38100" cap="flat">
            <a:solidFill>
              <a:srgbClr val="FF1495"/>
            </a:solidFill>
            <a:prstDash val="solid"/>
            <a:headEnd type="oval" w="lg" len="lg"/>
            <a:tailEnd type="arrow" w="med" len="sm"/>
          </a:ln>
        </p:spPr>
        <p:txBody>
          <a:bodyPr/>
          <a:lstStyle/>
          <a:p>
            <a:endParaRPr lang="en-PH"/>
          </a:p>
        </p:txBody>
      </p:sp>
      <p:sp>
        <p:nvSpPr>
          <p:cNvPr id="23" name="AutoShape 23"/>
          <p:cNvSpPr/>
          <p:nvPr/>
        </p:nvSpPr>
        <p:spPr>
          <a:xfrm flipV="1">
            <a:off x="9037808" y="4340956"/>
            <a:ext cx="0" cy="1748697"/>
          </a:xfrm>
          <a:prstGeom prst="line">
            <a:avLst/>
          </a:prstGeom>
          <a:ln w="38100" cap="flat">
            <a:solidFill>
              <a:srgbClr val="FF1495"/>
            </a:solidFill>
            <a:prstDash val="solid"/>
            <a:headEnd type="oval" w="lg" len="lg"/>
            <a:tailEnd type="arrow" w="med" len="sm"/>
          </a:ln>
        </p:spPr>
        <p:txBody>
          <a:bodyPr/>
          <a:lstStyle/>
          <a:p>
            <a:endParaRPr lang="en-PH"/>
          </a:p>
        </p:txBody>
      </p:sp>
      <p:sp>
        <p:nvSpPr>
          <p:cNvPr id="24" name="AutoShape 24"/>
          <p:cNvSpPr/>
          <p:nvPr/>
        </p:nvSpPr>
        <p:spPr>
          <a:xfrm>
            <a:off x="11009302" y="4466157"/>
            <a:ext cx="2126767" cy="874049"/>
          </a:xfrm>
          <a:prstGeom prst="line">
            <a:avLst/>
          </a:prstGeom>
          <a:ln w="38100" cap="flat">
            <a:solidFill>
              <a:srgbClr val="5E17EB"/>
            </a:solidFill>
            <a:prstDash val="solid"/>
            <a:headEnd type="oval" w="lg" len="lg"/>
            <a:tailEnd type="arrow" w="med" len="sm"/>
          </a:ln>
        </p:spPr>
        <p:txBody>
          <a:bodyPr/>
          <a:lstStyle/>
          <a:p>
            <a:endParaRPr lang="en-PH"/>
          </a:p>
        </p:txBody>
      </p:sp>
      <p:sp>
        <p:nvSpPr>
          <p:cNvPr id="25" name="AutoShape 25"/>
          <p:cNvSpPr/>
          <p:nvPr/>
        </p:nvSpPr>
        <p:spPr>
          <a:xfrm>
            <a:off x="11285177" y="3818704"/>
            <a:ext cx="2126767" cy="874049"/>
          </a:xfrm>
          <a:prstGeom prst="line">
            <a:avLst/>
          </a:prstGeom>
          <a:ln w="38100" cap="flat">
            <a:solidFill>
              <a:srgbClr val="5E17EB"/>
            </a:solidFill>
            <a:prstDash val="solid"/>
            <a:headEnd type="oval" w="lg" len="lg"/>
            <a:tailEnd type="arrow" w="med" len="sm"/>
          </a:ln>
        </p:spPr>
        <p:txBody>
          <a:bodyPr/>
          <a:lstStyle/>
          <a:p>
            <a:endParaRPr lang="en-PH"/>
          </a:p>
        </p:txBody>
      </p:sp>
      <p:sp>
        <p:nvSpPr>
          <p:cNvPr id="26" name="Freeform 26"/>
          <p:cNvSpPr/>
          <p:nvPr/>
        </p:nvSpPr>
        <p:spPr>
          <a:xfrm>
            <a:off x="12088331" y="6330155"/>
            <a:ext cx="2171777" cy="2171777"/>
          </a:xfrm>
          <a:custGeom>
            <a:avLst/>
            <a:gdLst/>
            <a:ahLst/>
            <a:cxnLst/>
            <a:rect l="l" t="t" r="r" b="b"/>
            <a:pathLst>
              <a:path w="2171777" h="2171777">
                <a:moveTo>
                  <a:pt x="0" y="0"/>
                </a:moveTo>
                <a:lnTo>
                  <a:pt x="2171777" y="0"/>
                </a:lnTo>
                <a:lnTo>
                  <a:pt x="2171777" y="2171776"/>
                </a:lnTo>
                <a:lnTo>
                  <a:pt x="0" y="2171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7" name="TextBox 27"/>
          <p:cNvSpPr txBox="1"/>
          <p:nvPr/>
        </p:nvSpPr>
        <p:spPr>
          <a:xfrm>
            <a:off x="258670" y="1338409"/>
            <a:ext cx="832616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 - Conditionals</a:t>
            </a:r>
          </a:p>
        </p:txBody>
      </p:sp>
      <p:sp>
        <p:nvSpPr>
          <p:cNvPr id="28" name="TextBox 28"/>
          <p:cNvSpPr txBox="1"/>
          <p:nvPr/>
        </p:nvSpPr>
        <p:spPr>
          <a:xfrm>
            <a:off x="6938454" y="3114581"/>
            <a:ext cx="3412565" cy="470533"/>
          </a:xfrm>
          <a:prstGeom prst="rect">
            <a:avLst/>
          </a:prstGeom>
        </p:spPr>
        <p:txBody>
          <a:bodyPr lIns="0" tIns="0" rIns="0" bIns="0" rtlCol="0" anchor="t">
            <a:spAutoFit/>
          </a:bodyPr>
          <a:lstStyle/>
          <a:p>
            <a:pPr algn="ctr">
              <a:lnSpc>
                <a:spcPts val="3960"/>
              </a:lnSpc>
            </a:pPr>
            <a:r>
              <a:rPr lang="en-US" sz="2200">
                <a:solidFill>
                  <a:srgbClr val="2D3240"/>
                </a:solidFill>
                <a:latin typeface="Poppins"/>
                <a:ea typeface="Poppins"/>
                <a:cs typeface="Poppins"/>
                <a:sym typeface="Poppins"/>
              </a:rPr>
              <a:t>Discount Determiner</a:t>
            </a:r>
          </a:p>
        </p:txBody>
      </p:sp>
      <p:sp>
        <p:nvSpPr>
          <p:cNvPr id="29" name="TextBox 29"/>
          <p:cNvSpPr txBox="1"/>
          <p:nvPr/>
        </p:nvSpPr>
        <p:spPr>
          <a:xfrm>
            <a:off x="2680979" y="5615796"/>
            <a:ext cx="2957100" cy="805813"/>
          </a:xfrm>
          <a:prstGeom prst="rect">
            <a:avLst/>
          </a:prstGeom>
        </p:spPr>
        <p:txBody>
          <a:bodyPr lIns="0" tIns="0" rIns="0" bIns="0" rtlCol="0" anchor="t">
            <a:spAutoFit/>
          </a:bodyPr>
          <a:lstStyle/>
          <a:p>
            <a:pPr algn="ctr">
              <a:lnSpc>
                <a:spcPts val="3240"/>
              </a:lnSpc>
            </a:pPr>
            <a:r>
              <a:rPr lang="en-US" sz="1800">
                <a:solidFill>
                  <a:srgbClr val="2D3240"/>
                </a:solidFill>
                <a:latin typeface="Poppins"/>
                <a:ea typeface="Poppins"/>
                <a:cs typeface="Poppins"/>
                <a:sym typeface="Poppins"/>
              </a:rPr>
              <a:t>Initialise MinAmountForDiscount</a:t>
            </a:r>
          </a:p>
        </p:txBody>
      </p:sp>
      <p:sp>
        <p:nvSpPr>
          <p:cNvPr id="30" name="TextBox 30"/>
          <p:cNvSpPr txBox="1"/>
          <p:nvPr/>
        </p:nvSpPr>
        <p:spPr>
          <a:xfrm>
            <a:off x="7166186" y="6069171"/>
            <a:ext cx="2957100" cy="845818"/>
          </a:xfrm>
          <a:prstGeom prst="rect">
            <a:avLst/>
          </a:prstGeom>
        </p:spPr>
        <p:txBody>
          <a:bodyPr lIns="0" tIns="0" rIns="0" bIns="0" rtlCol="0" anchor="t">
            <a:spAutoFit/>
          </a:bodyPr>
          <a:lstStyle/>
          <a:p>
            <a:pPr algn="ctr">
              <a:lnSpc>
                <a:spcPts val="3420"/>
              </a:lnSpc>
            </a:pPr>
            <a:r>
              <a:rPr lang="en-US" sz="1900">
                <a:solidFill>
                  <a:srgbClr val="2D3240"/>
                </a:solidFill>
                <a:latin typeface="Poppins"/>
                <a:ea typeface="Poppins"/>
                <a:cs typeface="Poppins"/>
                <a:sym typeface="Poppins"/>
              </a:rPr>
              <a:t>Input UserPurchaseAmount</a:t>
            </a:r>
          </a:p>
        </p:txBody>
      </p:sp>
      <p:sp>
        <p:nvSpPr>
          <p:cNvPr id="31" name="TextBox 31"/>
          <p:cNvSpPr txBox="1"/>
          <p:nvPr/>
        </p:nvSpPr>
        <p:spPr>
          <a:xfrm>
            <a:off x="11664760" y="5555383"/>
            <a:ext cx="2981673" cy="547201"/>
          </a:xfrm>
          <a:prstGeom prst="rect">
            <a:avLst/>
          </a:prstGeom>
        </p:spPr>
        <p:txBody>
          <a:bodyPr lIns="0" tIns="0" rIns="0" bIns="0" rtlCol="0" anchor="t">
            <a:spAutoFit/>
          </a:bodyPr>
          <a:lstStyle/>
          <a:p>
            <a:pPr algn="ctr">
              <a:lnSpc>
                <a:spcPts val="4438"/>
              </a:lnSpc>
            </a:pPr>
            <a:r>
              <a:rPr lang="en-US" sz="2465">
                <a:solidFill>
                  <a:srgbClr val="2D3240"/>
                </a:solidFill>
                <a:latin typeface="Poppins"/>
                <a:ea typeface="Poppins"/>
                <a:cs typeface="Poppins"/>
                <a:sym typeface="Poppins"/>
              </a:rPr>
              <a:t>OUTPUT message</a:t>
            </a:r>
          </a:p>
        </p:txBody>
      </p:sp>
      <p:sp>
        <p:nvSpPr>
          <p:cNvPr id="32" name="TextBox 32"/>
          <p:cNvSpPr txBox="1"/>
          <p:nvPr/>
        </p:nvSpPr>
        <p:spPr>
          <a:xfrm rot="-5400000">
            <a:off x="8187754" y="5025111"/>
            <a:ext cx="1956403" cy="296065"/>
          </a:xfrm>
          <a:prstGeom prst="rect">
            <a:avLst/>
          </a:prstGeom>
        </p:spPr>
        <p:txBody>
          <a:bodyPr lIns="0" tIns="0" rIns="0" bIns="0" rtlCol="0" anchor="t">
            <a:spAutoFit/>
          </a:bodyPr>
          <a:lstStyle/>
          <a:p>
            <a:pPr algn="ctr">
              <a:lnSpc>
                <a:spcPts val="2456"/>
              </a:lnSpc>
            </a:pPr>
            <a:r>
              <a:rPr lang="en-US" sz="1364">
                <a:solidFill>
                  <a:srgbClr val="2D3240"/>
                </a:solidFill>
                <a:latin typeface="Poppins"/>
                <a:ea typeface="Poppins"/>
                <a:cs typeface="Poppins"/>
                <a:sym typeface="Poppins"/>
              </a:rPr>
              <a:t>UserPurchaseAmount</a:t>
            </a:r>
          </a:p>
        </p:txBody>
      </p:sp>
      <p:sp>
        <p:nvSpPr>
          <p:cNvPr id="33" name="TextBox 33"/>
          <p:cNvSpPr txBox="1"/>
          <p:nvPr/>
        </p:nvSpPr>
        <p:spPr>
          <a:xfrm rot="1445666">
            <a:off x="10913588" y="4472788"/>
            <a:ext cx="2843371" cy="399065"/>
          </a:xfrm>
          <a:prstGeom prst="rect">
            <a:avLst/>
          </a:prstGeom>
        </p:spPr>
        <p:txBody>
          <a:bodyPr lIns="0" tIns="0" rIns="0" bIns="0" rtlCol="0" anchor="t">
            <a:spAutoFit/>
          </a:bodyPr>
          <a:lstStyle/>
          <a:p>
            <a:pPr algn="ctr">
              <a:lnSpc>
                <a:spcPts val="3250"/>
              </a:lnSpc>
            </a:pPr>
            <a:r>
              <a:rPr lang="en-US" sz="1806">
                <a:solidFill>
                  <a:srgbClr val="2D3240"/>
                </a:solidFill>
                <a:latin typeface="Poppins"/>
                <a:ea typeface="Poppins"/>
                <a:cs typeface="Poppins"/>
                <a:sym typeface="Poppins"/>
              </a:rPr>
              <a:t>MinAmountForDiscount</a:t>
            </a:r>
          </a:p>
        </p:txBody>
      </p:sp>
      <p:sp>
        <p:nvSpPr>
          <p:cNvPr id="34" name="TextBox 34"/>
          <p:cNvSpPr txBox="1"/>
          <p:nvPr/>
        </p:nvSpPr>
        <p:spPr>
          <a:xfrm>
            <a:off x="258670" y="2341709"/>
            <a:ext cx="17587658" cy="472196"/>
          </a:xfrm>
          <a:prstGeom prst="rect">
            <a:avLst/>
          </a:prstGeom>
        </p:spPr>
        <p:txBody>
          <a:bodyPr lIns="0" tIns="0" rIns="0" bIns="0" rtlCol="0" anchor="t">
            <a:spAutoFit/>
          </a:bodyPr>
          <a:lstStyle/>
          <a:p>
            <a:pPr algn="ctr">
              <a:lnSpc>
                <a:spcPts val="3889"/>
              </a:lnSpc>
            </a:pPr>
            <a:r>
              <a:rPr lang="en-US" sz="2160" b="1" i="1">
                <a:solidFill>
                  <a:srgbClr val="2D3240"/>
                </a:solidFill>
                <a:latin typeface="Poppins Bold Italics"/>
                <a:ea typeface="Poppins Bold Italics"/>
                <a:cs typeface="Poppins Bold Italics"/>
                <a:sym typeface="Poppins Bold Italics"/>
              </a:rPr>
              <a:t>Eg: A program that checks whether a customer is eligible for discount</a:t>
            </a:r>
          </a:p>
        </p:txBody>
      </p:sp>
      <p:sp>
        <p:nvSpPr>
          <p:cNvPr id="35" name="TextBox 35"/>
          <p:cNvSpPr txBox="1"/>
          <p:nvPr/>
        </p:nvSpPr>
        <p:spPr>
          <a:xfrm rot="-1480739">
            <a:off x="4137391" y="4202507"/>
            <a:ext cx="2630383" cy="379544"/>
          </a:xfrm>
          <a:prstGeom prst="rect">
            <a:avLst/>
          </a:prstGeom>
        </p:spPr>
        <p:txBody>
          <a:bodyPr lIns="0" tIns="0" rIns="0" bIns="0" rtlCol="0" anchor="t">
            <a:spAutoFit/>
          </a:bodyPr>
          <a:lstStyle/>
          <a:p>
            <a:pPr algn="ctr">
              <a:lnSpc>
                <a:spcPts val="3020"/>
              </a:lnSpc>
            </a:pPr>
            <a:r>
              <a:rPr lang="en-US" sz="1677">
                <a:solidFill>
                  <a:srgbClr val="2D3240"/>
                </a:solidFill>
                <a:latin typeface="Poppins"/>
                <a:ea typeface="Poppins"/>
                <a:cs typeface="Poppins"/>
                <a:sym typeface="Poppins"/>
              </a:rPr>
              <a:t>MinAmountForDiscount</a:t>
            </a:r>
          </a:p>
        </p:txBody>
      </p:sp>
      <p:sp>
        <p:nvSpPr>
          <p:cNvPr id="36" name="TextBox 36"/>
          <p:cNvSpPr txBox="1"/>
          <p:nvPr/>
        </p:nvSpPr>
        <p:spPr>
          <a:xfrm rot="1432897">
            <a:off x="11140173" y="3771291"/>
            <a:ext cx="2843371" cy="399065"/>
          </a:xfrm>
          <a:prstGeom prst="rect">
            <a:avLst/>
          </a:prstGeom>
        </p:spPr>
        <p:txBody>
          <a:bodyPr lIns="0" tIns="0" rIns="0" bIns="0" rtlCol="0" anchor="t">
            <a:spAutoFit/>
          </a:bodyPr>
          <a:lstStyle/>
          <a:p>
            <a:pPr algn="ctr">
              <a:lnSpc>
                <a:spcPts val="3250"/>
              </a:lnSpc>
            </a:pPr>
            <a:r>
              <a:rPr lang="en-US" sz="1806">
                <a:solidFill>
                  <a:srgbClr val="2D3240"/>
                </a:solidFill>
                <a:latin typeface="Poppins"/>
                <a:ea typeface="Poppins"/>
                <a:cs typeface="Poppins"/>
                <a:sym typeface="Poppins"/>
              </a:rPr>
              <a:t>UserPurchaseAmount</a:t>
            </a:r>
          </a:p>
        </p:txBody>
      </p:sp>
      <p:sp>
        <p:nvSpPr>
          <p:cNvPr id="37" name="AutoShape 37"/>
          <p:cNvSpPr/>
          <p:nvPr/>
        </p:nvSpPr>
        <p:spPr>
          <a:xfrm flipH="1">
            <a:off x="11304395" y="7922807"/>
            <a:ext cx="1274515" cy="1158249"/>
          </a:xfrm>
          <a:prstGeom prst="line">
            <a:avLst/>
          </a:prstGeom>
          <a:ln w="5715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3655346" y="7924374"/>
            <a:ext cx="1294992" cy="1135309"/>
          </a:xfrm>
          <a:prstGeom prst="line">
            <a:avLst/>
          </a:prstGeom>
          <a:ln w="57150" cap="flat">
            <a:solidFill>
              <a:srgbClr val="000000"/>
            </a:solidFill>
            <a:prstDash val="solid"/>
            <a:headEnd type="none" w="sm" len="sm"/>
            <a:tailEnd type="none" w="sm" len="sm"/>
          </a:ln>
        </p:spPr>
        <p:txBody>
          <a:bodyPr/>
          <a:lstStyle/>
          <a:p>
            <a:endParaRPr lang="en-PH"/>
          </a:p>
        </p:txBody>
      </p:sp>
      <p:sp>
        <p:nvSpPr>
          <p:cNvPr id="39" name="TextBox 39"/>
          <p:cNvSpPr txBox="1"/>
          <p:nvPr/>
        </p:nvSpPr>
        <p:spPr>
          <a:xfrm>
            <a:off x="12169461" y="7139780"/>
            <a:ext cx="1972271" cy="506048"/>
          </a:xfrm>
          <a:prstGeom prst="rect">
            <a:avLst/>
          </a:prstGeom>
        </p:spPr>
        <p:txBody>
          <a:bodyPr lIns="0" tIns="0" rIns="0" bIns="0" rtlCol="0" anchor="t">
            <a:spAutoFit/>
          </a:bodyPr>
          <a:lstStyle/>
          <a:p>
            <a:pPr algn="ctr">
              <a:lnSpc>
                <a:spcPts val="2075"/>
              </a:lnSpc>
            </a:pPr>
            <a:r>
              <a:rPr lang="en-US" sz="1153">
                <a:solidFill>
                  <a:srgbClr val="FFFFFF"/>
                </a:solidFill>
                <a:latin typeface="Poppins"/>
                <a:ea typeface="Poppins"/>
                <a:cs typeface="Poppins"/>
                <a:sym typeface="Poppins"/>
              </a:rPr>
              <a:t>UserPurchaseAmount &gt; MinAmountForDiscount</a:t>
            </a:r>
          </a:p>
        </p:txBody>
      </p:sp>
      <p:grpSp>
        <p:nvGrpSpPr>
          <p:cNvPr id="40" name="Group 40"/>
          <p:cNvGrpSpPr/>
          <p:nvPr/>
        </p:nvGrpSpPr>
        <p:grpSpPr>
          <a:xfrm>
            <a:off x="8654420" y="9059683"/>
            <a:ext cx="4076492" cy="723867"/>
            <a:chOff x="0" y="0"/>
            <a:chExt cx="1073644" cy="190648"/>
          </a:xfrm>
        </p:grpSpPr>
        <p:sp>
          <p:nvSpPr>
            <p:cNvPr id="41" name="Freeform 41"/>
            <p:cNvSpPr/>
            <p:nvPr/>
          </p:nvSpPr>
          <p:spPr>
            <a:xfrm>
              <a:off x="0" y="0"/>
              <a:ext cx="1073644" cy="190648"/>
            </a:xfrm>
            <a:custGeom>
              <a:avLst/>
              <a:gdLst/>
              <a:ahLst/>
              <a:cxnLst/>
              <a:rect l="l" t="t" r="r" b="b"/>
              <a:pathLst>
                <a:path w="1073644" h="190648">
                  <a:moveTo>
                    <a:pt x="0" y="0"/>
                  </a:moveTo>
                  <a:lnTo>
                    <a:pt x="1073644" y="0"/>
                  </a:lnTo>
                  <a:lnTo>
                    <a:pt x="1073644" y="190648"/>
                  </a:lnTo>
                  <a:lnTo>
                    <a:pt x="0" y="190648"/>
                  </a:lnTo>
                  <a:close/>
                </a:path>
              </a:pathLst>
            </a:custGeom>
            <a:solidFill>
              <a:srgbClr val="FFDE59"/>
            </a:solidFill>
          </p:spPr>
          <p:txBody>
            <a:bodyPr/>
            <a:lstStyle/>
            <a:p>
              <a:endParaRPr lang="en-PH"/>
            </a:p>
          </p:txBody>
        </p:sp>
        <p:sp>
          <p:nvSpPr>
            <p:cNvPr id="42" name="TextBox 42"/>
            <p:cNvSpPr txBox="1"/>
            <p:nvPr/>
          </p:nvSpPr>
          <p:spPr>
            <a:xfrm>
              <a:off x="0" y="-123825"/>
              <a:ext cx="1073644" cy="314473"/>
            </a:xfrm>
            <a:prstGeom prst="rect">
              <a:avLst/>
            </a:prstGeom>
          </p:spPr>
          <p:txBody>
            <a:bodyPr lIns="50800" tIns="50800" rIns="50800" bIns="50800" rtlCol="0" anchor="ctr"/>
            <a:lstStyle/>
            <a:p>
              <a:pPr algn="ctr">
                <a:lnSpc>
                  <a:spcPts val="3805"/>
                </a:lnSpc>
              </a:pPr>
              <a:endParaRPr/>
            </a:p>
          </p:txBody>
        </p:sp>
      </p:grpSp>
      <p:sp>
        <p:nvSpPr>
          <p:cNvPr id="43" name="TextBox 43"/>
          <p:cNvSpPr txBox="1"/>
          <p:nvPr/>
        </p:nvSpPr>
        <p:spPr>
          <a:xfrm>
            <a:off x="8806360" y="9121253"/>
            <a:ext cx="3730434" cy="484072"/>
          </a:xfrm>
          <a:prstGeom prst="rect">
            <a:avLst/>
          </a:prstGeom>
        </p:spPr>
        <p:txBody>
          <a:bodyPr lIns="0" tIns="0" rIns="0" bIns="0" rtlCol="0" anchor="t">
            <a:spAutoFit/>
          </a:bodyPr>
          <a:lstStyle/>
          <a:p>
            <a:pPr algn="ctr">
              <a:lnSpc>
                <a:spcPts val="3917"/>
              </a:lnSpc>
            </a:pPr>
            <a:r>
              <a:rPr lang="en-US" sz="2176">
                <a:solidFill>
                  <a:srgbClr val="2D3240"/>
                </a:solidFill>
                <a:latin typeface="Poppins"/>
                <a:ea typeface="Poppins"/>
                <a:cs typeface="Poppins"/>
                <a:sym typeface="Poppins"/>
              </a:rPr>
              <a:t>OUTPUT You got a discount</a:t>
            </a:r>
          </a:p>
        </p:txBody>
      </p:sp>
      <p:grpSp>
        <p:nvGrpSpPr>
          <p:cNvPr id="44" name="Group 44"/>
          <p:cNvGrpSpPr/>
          <p:nvPr/>
        </p:nvGrpSpPr>
        <p:grpSpPr>
          <a:xfrm>
            <a:off x="13664000" y="9077556"/>
            <a:ext cx="4076492" cy="723867"/>
            <a:chOff x="0" y="0"/>
            <a:chExt cx="1073644" cy="190648"/>
          </a:xfrm>
        </p:grpSpPr>
        <p:sp>
          <p:nvSpPr>
            <p:cNvPr id="45" name="Freeform 45"/>
            <p:cNvSpPr/>
            <p:nvPr/>
          </p:nvSpPr>
          <p:spPr>
            <a:xfrm>
              <a:off x="0" y="0"/>
              <a:ext cx="1073644" cy="190648"/>
            </a:xfrm>
            <a:custGeom>
              <a:avLst/>
              <a:gdLst/>
              <a:ahLst/>
              <a:cxnLst/>
              <a:rect l="l" t="t" r="r" b="b"/>
              <a:pathLst>
                <a:path w="1073644" h="190648">
                  <a:moveTo>
                    <a:pt x="0" y="0"/>
                  </a:moveTo>
                  <a:lnTo>
                    <a:pt x="1073644" y="0"/>
                  </a:lnTo>
                  <a:lnTo>
                    <a:pt x="1073644" y="190648"/>
                  </a:lnTo>
                  <a:lnTo>
                    <a:pt x="0" y="190648"/>
                  </a:lnTo>
                  <a:close/>
                </a:path>
              </a:pathLst>
            </a:custGeom>
            <a:solidFill>
              <a:srgbClr val="FFDE59"/>
            </a:solidFill>
          </p:spPr>
          <p:txBody>
            <a:bodyPr/>
            <a:lstStyle/>
            <a:p>
              <a:endParaRPr lang="en-PH"/>
            </a:p>
          </p:txBody>
        </p:sp>
        <p:sp>
          <p:nvSpPr>
            <p:cNvPr id="46" name="TextBox 46"/>
            <p:cNvSpPr txBox="1"/>
            <p:nvPr/>
          </p:nvSpPr>
          <p:spPr>
            <a:xfrm>
              <a:off x="0" y="-123825"/>
              <a:ext cx="1073644" cy="314473"/>
            </a:xfrm>
            <a:prstGeom prst="rect">
              <a:avLst/>
            </a:prstGeom>
          </p:spPr>
          <p:txBody>
            <a:bodyPr lIns="50800" tIns="50800" rIns="50800" bIns="50800" rtlCol="0" anchor="ctr"/>
            <a:lstStyle/>
            <a:p>
              <a:pPr algn="ctr">
                <a:lnSpc>
                  <a:spcPts val="3805"/>
                </a:lnSpc>
              </a:pPr>
              <a:endParaRPr/>
            </a:p>
          </p:txBody>
        </p:sp>
      </p:grpSp>
      <p:sp>
        <p:nvSpPr>
          <p:cNvPr id="47" name="TextBox 47"/>
          <p:cNvSpPr txBox="1"/>
          <p:nvPr/>
        </p:nvSpPr>
        <p:spPr>
          <a:xfrm>
            <a:off x="13815940" y="9139127"/>
            <a:ext cx="3730434" cy="484072"/>
          </a:xfrm>
          <a:prstGeom prst="rect">
            <a:avLst/>
          </a:prstGeom>
        </p:spPr>
        <p:txBody>
          <a:bodyPr lIns="0" tIns="0" rIns="0" bIns="0" rtlCol="0" anchor="t">
            <a:spAutoFit/>
          </a:bodyPr>
          <a:lstStyle/>
          <a:p>
            <a:pPr algn="ctr">
              <a:lnSpc>
                <a:spcPts val="3917"/>
              </a:lnSpc>
            </a:pPr>
            <a:r>
              <a:rPr lang="en-US" sz="2176">
                <a:solidFill>
                  <a:srgbClr val="2D3240"/>
                </a:solidFill>
                <a:latin typeface="Poppins"/>
                <a:ea typeface="Poppins"/>
                <a:cs typeface="Poppins"/>
                <a:sym typeface="Poppins"/>
              </a:rPr>
              <a:t>OUTPUT No discount sorry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flipV="1">
            <a:off x="3796214" y="4651733"/>
            <a:ext cx="1083152" cy="382151"/>
          </a:xfrm>
          <a:prstGeom prst="line">
            <a:avLst/>
          </a:prstGeom>
          <a:ln w="28575" cap="flat">
            <a:solidFill>
              <a:srgbClr val="FF1495"/>
            </a:solidFill>
            <a:prstDash val="solid"/>
            <a:headEnd type="oval" w="lg" len="lg"/>
            <a:tailEnd type="arrow" w="med" len="sm"/>
          </a:ln>
        </p:spPr>
        <p:txBody>
          <a:bodyPr/>
          <a:lstStyle/>
          <a:p>
            <a:endParaRPr lang="en-PH"/>
          </a:p>
        </p:txBody>
      </p:sp>
      <p:grpSp>
        <p:nvGrpSpPr>
          <p:cNvPr id="8" name="Group 8"/>
          <p:cNvGrpSpPr/>
          <p:nvPr/>
        </p:nvGrpSpPr>
        <p:grpSpPr>
          <a:xfrm>
            <a:off x="7555571" y="3341834"/>
            <a:ext cx="2973742" cy="629980"/>
            <a:chOff x="0" y="0"/>
            <a:chExt cx="899931" cy="190648"/>
          </a:xfrm>
        </p:grpSpPr>
        <p:sp>
          <p:nvSpPr>
            <p:cNvPr id="9" name="Freeform 9"/>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0" name="TextBox 10"/>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1" name="Group 11"/>
          <p:cNvGrpSpPr/>
          <p:nvPr/>
        </p:nvGrpSpPr>
        <p:grpSpPr>
          <a:xfrm rot="14482">
            <a:off x="1984641" y="5296004"/>
            <a:ext cx="2973742" cy="629980"/>
            <a:chOff x="0" y="0"/>
            <a:chExt cx="899931" cy="190648"/>
          </a:xfrm>
        </p:grpSpPr>
        <p:sp>
          <p:nvSpPr>
            <p:cNvPr id="12" name="Freeform 12"/>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3" name="TextBox 13"/>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4" name="Group 14"/>
          <p:cNvGrpSpPr/>
          <p:nvPr/>
        </p:nvGrpSpPr>
        <p:grpSpPr>
          <a:xfrm>
            <a:off x="6209254" y="7409269"/>
            <a:ext cx="2973742" cy="629980"/>
            <a:chOff x="0" y="0"/>
            <a:chExt cx="899931" cy="190648"/>
          </a:xfrm>
        </p:grpSpPr>
        <p:sp>
          <p:nvSpPr>
            <p:cNvPr id="15" name="Freeform 15"/>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6" name="TextBox 16"/>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7" name="Group 17"/>
          <p:cNvGrpSpPr/>
          <p:nvPr/>
        </p:nvGrpSpPr>
        <p:grpSpPr>
          <a:xfrm>
            <a:off x="12380316" y="5571849"/>
            <a:ext cx="2973742" cy="629980"/>
            <a:chOff x="0" y="0"/>
            <a:chExt cx="899931" cy="190648"/>
          </a:xfrm>
        </p:grpSpPr>
        <p:sp>
          <p:nvSpPr>
            <p:cNvPr id="18" name="Freeform 1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9" name="TextBox 1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20" name="AutoShape 20"/>
          <p:cNvSpPr/>
          <p:nvPr/>
        </p:nvSpPr>
        <p:spPr>
          <a:xfrm flipV="1">
            <a:off x="3472839" y="3971996"/>
            <a:ext cx="4078239" cy="1324011"/>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7696125" y="3971996"/>
            <a:ext cx="0" cy="3437272"/>
          </a:xfrm>
          <a:prstGeom prst="line">
            <a:avLst/>
          </a:prstGeom>
          <a:ln w="28575" cap="flat">
            <a:solidFill>
              <a:srgbClr val="000000"/>
            </a:solidFill>
            <a:prstDash val="solid"/>
            <a:headEnd type="none" w="sm" len="sm"/>
            <a:tailEnd type="none" w="sm" len="sm"/>
          </a:ln>
        </p:spPr>
        <p:txBody>
          <a:bodyPr/>
          <a:lstStyle/>
          <a:p>
            <a:endParaRPr lang="en-PH"/>
          </a:p>
        </p:txBody>
      </p:sp>
      <p:sp>
        <p:nvSpPr>
          <p:cNvPr id="22" name="AutoShape 22"/>
          <p:cNvSpPr/>
          <p:nvPr/>
        </p:nvSpPr>
        <p:spPr>
          <a:xfrm flipH="1" flipV="1">
            <a:off x="9956722" y="3985235"/>
            <a:ext cx="3910465" cy="1586614"/>
          </a:xfrm>
          <a:prstGeom prst="line">
            <a:avLst/>
          </a:prstGeom>
          <a:ln w="28575"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V="1">
            <a:off x="8060741" y="4414057"/>
            <a:ext cx="0" cy="1521887"/>
          </a:xfrm>
          <a:prstGeom prst="line">
            <a:avLst/>
          </a:prstGeom>
          <a:ln w="28575" cap="flat">
            <a:solidFill>
              <a:srgbClr val="FF1495"/>
            </a:solidFill>
            <a:prstDash val="solid"/>
            <a:headEnd type="oval" w="lg" len="lg"/>
            <a:tailEnd type="arrow" w="med" len="sm"/>
          </a:ln>
        </p:spPr>
        <p:txBody>
          <a:bodyPr/>
          <a:lstStyle/>
          <a:p>
            <a:endParaRPr lang="en-PH"/>
          </a:p>
        </p:txBody>
      </p:sp>
      <p:sp>
        <p:nvSpPr>
          <p:cNvPr id="24" name="AutoShape 24"/>
          <p:cNvSpPr/>
          <p:nvPr/>
        </p:nvSpPr>
        <p:spPr>
          <a:xfrm>
            <a:off x="11874160" y="4512824"/>
            <a:ext cx="1012312" cy="522018"/>
          </a:xfrm>
          <a:prstGeom prst="line">
            <a:avLst/>
          </a:prstGeom>
          <a:ln w="28575" cap="flat">
            <a:solidFill>
              <a:srgbClr val="5E17EB"/>
            </a:solidFill>
            <a:prstDash val="solid"/>
            <a:headEnd type="oval" w="lg" len="lg"/>
            <a:tailEnd type="arrow" w="med" len="sm"/>
          </a:ln>
        </p:spPr>
        <p:txBody>
          <a:bodyPr/>
          <a:lstStyle/>
          <a:p>
            <a:endParaRPr lang="en-PH"/>
          </a:p>
        </p:txBody>
      </p:sp>
      <p:sp>
        <p:nvSpPr>
          <p:cNvPr id="25" name="AutoShape 25"/>
          <p:cNvSpPr/>
          <p:nvPr/>
        </p:nvSpPr>
        <p:spPr>
          <a:xfrm>
            <a:off x="7399978" y="4377285"/>
            <a:ext cx="0" cy="1601996"/>
          </a:xfrm>
          <a:prstGeom prst="line">
            <a:avLst/>
          </a:prstGeom>
          <a:ln w="28575" cap="flat">
            <a:solidFill>
              <a:srgbClr val="5E17EB"/>
            </a:solidFill>
            <a:prstDash val="solid"/>
            <a:headEnd type="oval" w="lg" len="lg"/>
            <a:tailEnd type="arrow" w="med" len="sm"/>
          </a:ln>
        </p:spPr>
        <p:txBody>
          <a:bodyPr/>
          <a:lstStyle/>
          <a:p>
            <a:endParaRPr lang="en-PH"/>
          </a:p>
        </p:txBody>
      </p:sp>
      <p:sp>
        <p:nvSpPr>
          <p:cNvPr id="26" name="Freeform 26"/>
          <p:cNvSpPr/>
          <p:nvPr/>
        </p:nvSpPr>
        <p:spPr>
          <a:xfrm rot="-10800000" flipH="1">
            <a:off x="9583046" y="3971814"/>
            <a:ext cx="962817" cy="267182"/>
          </a:xfrm>
          <a:custGeom>
            <a:avLst/>
            <a:gdLst/>
            <a:ahLst/>
            <a:cxnLst/>
            <a:rect l="l" t="t" r="r" b="b"/>
            <a:pathLst>
              <a:path w="962817" h="267182">
                <a:moveTo>
                  <a:pt x="962817" y="0"/>
                </a:moveTo>
                <a:lnTo>
                  <a:pt x="0" y="0"/>
                </a:lnTo>
                <a:lnTo>
                  <a:pt x="0" y="267181"/>
                </a:lnTo>
                <a:lnTo>
                  <a:pt x="962817" y="267181"/>
                </a:lnTo>
                <a:lnTo>
                  <a:pt x="96281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7" name="TextBox 27"/>
          <p:cNvSpPr txBox="1"/>
          <p:nvPr/>
        </p:nvSpPr>
        <p:spPr>
          <a:xfrm>
            <a:off x="402046" y="1877010"/>
            <a:ext cx="832616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 - Iterations</a:t>
            </a:r>
          </a:p>
        </p:txBody>
      </p:sp>
      <p:sp>
        <p:nvSpPr>
          <p:cNvPr id="28" name="TextBox 28"/>
          <p:cNvSpPr txBox="1"/>
          <p:nvPr/>
        </p:nvSpPr>
        <p:spPr>
          <a:xfrm>
            <a:off x="7751870" y="3334586"/>
            <a:ext cx="2573558" cy="447784"/>
          </a:xfrm>
          <a:prstGeom prst="rect">
            <a:avLst/>
          </a:prstGeom>
        </p:spPr>
        <p:txBody>
          <a:bodyPr lIns="0" tIns="0" rIns="0" bIns="0" rtlCol="0" anchor="t">
            <a:spAutoFit/>
          </a:bodyPr>
          <a:lstStyle/>
          <a:p>
            <a:pPr algn="ctr">
              <a:lnSpc>
                <a:spcPts val="3601"/>
              </a:lnSpc>
            </a:pPr>
            <a:r>
              <a:rPr lang="en-US" sz="2000">
                <a:solidFill>
                  <a:srgbClr val="2D3240"/>
                </a:solidFill>
                <a:latin typeface="Poppins"/>
                <a:ea typeface="Poppins"/>
                <a:cs typeface="Poppins"/>
                <a:sym typeface="Poppins"/>
              </a:rPr>
              <a:t>N Square Generator</a:t>
            </a:r>
          </a:p>
        </p:txBody>
      </p:sp>
      <p:sp>
        <p:nvSpPr>
          <p:cNvPr id="29" name="TextBox 29"/>
          <p:cNvSpPr txBox="1"/>
          <p:nvPr/>
        </p:nvSpPr>
        <p:spPr>
          <a:xfrm rot="14482">
            <a:off x="2185074" y="5250120"/>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Initialise values</a:t>
            </a:r>
          </a:p>
        </p:txBody>
      </p:sp>
      <p:sp>
        <p:nvSpPr>
          <p:cNvPr id="30" name="TextBox 30"/>
          <p:cNvSpPr txBox="1"/>
          <p:nvPr/>
        </p:nvSpPr>
        <p:spPr>
          <a:xfrm>
            <a:off x="6413139" y="7374513"/>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Square it</a:t>
            </a:r>
          </a:p>
        </p:txBody>
      </p:sp>
      <p:sp>
        <p:nvSpPr>
          <p:cNvPr id="31" name="TextBox 31"/>
          <p:cNvSpPr txBox="1"/>
          <p:nvPr/>
        </p:nvSpPr>
        <p:spPr>
          <a:xfrm>
            <a:off x="12580408" y="5514835"/>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OUTPUT N</a:t>
            </a:r>
          </a:p>
        </p:txBody>
      </p:sp>
      <p:sp>
        <p:nvSpPr>
          <p:cNvPr id="32" name="TextBox 32"/>
          <p:cNvSpPr txBox="1"/>
          <p:nvPr/>
        </p:nvSpPr>
        <p:spPr>
          <a:xfrm rot="-1191244">
            <a:off x="3941180" y="4440654"/>
            <a:ext cx="634359"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N</a:t>
            </a:r>
          </a:p>
        </p:txBody>
      </p:sp>
      <p:sp>
        <p:nvSpPr>
          <p:cNvPr id="33" name="TextBox 33"/>
          <p:cNvSpPr txBox="1"/>
          <p:nvPr/>
        </p:nvSpPr>
        <p:spPr>
          <a:xfrm rot="5400000">
            <a:off x="7663674" y="5098352"/>
            <a:ext cx="1277523"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sp>
        <p:nvSpPr>
          <p:cNvPr id="34" name="TextBox 34"/>
          <p:cNvSpPr txBox="1"/>
          <p:nvPr/>
        </p:nvSpPr>
        <p:spPr>
          <a:xfrm rot="1847950">
            <a:off x="12094838" y="4323785"/>
            <a:ext cx="634359"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N</a:t>
            </a:r>
          </a:p>
        </p:txBody>
      </p:sp>
      <p:sp>
        <p:nvSpPr>
          <p:cNvPr id="35" name="TextBox 35"/>
          <p:cNvSpPr txBox="1"/>
          <p:nvPr/>
        </p:nvSpPr>
        <p:spPr>
          <a:xfrm>
            <a:off x="246002" y="2660088"/>
            <a:ext cx="17587658" cy="472196"/>
          </a:xfrm>
          <a:prstGeom prst="rect">
            <a:avLst/>
          </a:prstGeom>
        </p:spPr>
        <p:txBody>
          <a:bodyPr lIns="0" tIns="0" rIns="0" bIns="0" rtlCol="0" anchor="t">
            <a:spAutoFit/>
          </a:bodyPr>
          <a:lstStyle/>
          <a:p>
            <a:pPr algn="ctr">
              <a:lnSpc>
                <a:spcPts val="3889"/>
              </a:lnSpc>
            </a:pPr>
            <a:r>
              <a:rPr lang="en-US" sz="2160" b="1" i="1">
                <a:solidFill>
                  <a:srgbClr val="2D3240"/>
                </a:solidFill>
                <a:latin typeface="Poppins Bold Italics"/>
                <a:ea typeface="Poppins Bold Italics"/>
                <a:cs typeface="Poppins Bold Italics"/>
                <a:sym typeface="Poppins Bold Italics"/>
              </a:rPr>
              <a:t>Eg: A program that generates numbers from 1 square to N square. </a:t>
            </a:r>
          </a:p>
        </p:txBody>
      </p:sp>
      <p:sp>
        <p:nvSpPr>
          <p:cNvPr id="36" name="TextBox 36"/>
          <p:cNvSpPr txBox="1"/>
          <p:nvPr/>
        </p:nvSpPr>
        <p:spPr>
          <a:xfrm rot="-5400000">
            <a:off x="6749870" y="5067404"/>
            <a:ext cx="816828"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sp>
        <p:nvSpPr>
          <p:cNvPr id="37" name="TextBox 37"/>
          <p:cNvSpPr txBox="1"/>
          <p:nvPr/>
        </p:nvSpPr>
        <p:spPr>
          <a:xfrm rot="5400000">
            <a:off x="8194358" y="5644158"/>
            <a:ext cx="451890" cy="280795"/>
          </a:xfrm>
          <a:prstGeom prst="rect">
            <a:avLst/>
          </a:prstGeom>
        </p:spPr>
        <p:txBody>
          <a:bodyPr lIns="0" tIns="0" rIns="0" bIns="0" rtlCol="0" anchor="t">
            <a:spAutoFit/>
          </a:bodyPr>
          <a:lstStyle/>
          <a:p>
            <a:pPr algn="ctr">
              <a:lnSpc>
                <a:spcPts val="2303"/>
              </a:lnSpc>
            </a:pPr>
            <a:r>
              <a:rPr lang="en-US" sz="1279">
                <a:solidFill>
                  <a:srgbClr val="2D3240"/>
                </a:solidFill>
                <a:latin typeface="Poppins"/>
                <a:ea typeface="Poppins"/>
                <a:cs typeface="Poppins"/>
                <a:sym typeface="Poppins"/>
              </a:rPr>
              <a:t>2</a:t>
            </a:r>
          </a:p>
        </p:txBody>
      </p:sp>
      <p:sp>
        <p:nvSpPr>
          <p:cNvPr id="38" name="TextBox 38"/>
          <p:cNvSpPr txBox="1"/>
          <p:nvPr/>
        </p:nvSpPr>
        <p:spPr>
          <a:xfrm rot="1813970">
            <a:off x="12391471" y="4398367"/>
            <a:ext cx="451890" cy="280795"/>
          </a:xfrm>
          <a:prstGeom prst="rect">
            <a:avLst/>
          </a:prstGeom>
        </p:spPr>
        <p:txBody>
          <a:bodyPr lIns="0" tIns="0" rIns="0" bIns="0" rtlCol="0" anchor="t">
            <a:spAutoFit/>
          </a:bodyPr>
          <a:lstStyle/>
          <a:p>
            <a:pPr algn="ctr">
              <a:lnSpc>
                <a:spcPts val="2303"/>
              </a:lnSpc>
            </a:pPr>
            <a:r>
              <a:rPr lang="en-US" sz="1279">
                <a:solidFill>
                  <a:srgbClr val="2D3240"/>
                </a:solidFill>
                <a:latin typeface="Poppins"/>
                <a:ea typeface="Poppins"/>
                <a:cs typeface="Poppins"/>
                <a:sym typeface="Poppins"/>
              </a:rPr>
              <a:t>2</a:t>
            </a:r>
          </a:p>
        </p:txBody>
      </p:sp>
      <p:sp>
        <p:nvSpPr>
          <p:cNvPr id="39" name="TextBox 39"/>
          <p:cNvSpPr txBox="1"/>
          <p:nvPr/>
        </p:nvSpPr>
        <p:spPr>
          <a:xfrm>
            <a:off x="14509934" y="5583316"/>
            <a:ext cx="451890" cy="280795"/>
          </a:xfrm>
          <a:prstGeom prst="rect">
            <a:avLst/>
          </a:prstGeom>
        </p:spPr>
        <p:txBody>
          <a:bodyPr lIns="0" tIns="0" rIns="0" bIns="0" rtlCol="0" anchor="t">
            <a:spAutoFit/>
          </a:bodyPr>
          <a:lstStyle/>
          <a:p>
            <a:pPr algn="ctr">
              <a:lnSpc>
                <a:spcPts val="2303"/>
              </a:lnSpc>
            </a:pPr>
            <a:r>
              <a:rPr lang="en-US" sz="1279">
                <a:solidFill>
                  <a:srgbClr val="2D3240"/>
                </a:solidFill>
                <a:latin typeface="Poppins"/>
                <a:ea typeface="Poppins"/>
                <a:cs typeface="Poppins"/>
                <a:sym typeface="Poppins"/>
              </a:rPr>
              <a:t>2</a:t>
            </a:r>
          </a:p>
        </p:txBody>
      </p:sp>
      <p:sp>
        <p:nvSpPr>
          <p:cNvPr id="40" name="TextBox 40"/>
          <p:cNvSpPr txBox="1"/>
          <p:nvPr/>
        </p:nvSpPr>
        <p:spPr>
          <a:xfrm>
            <a:off x="10545863" y="3574151"/>
            <a:ext cx="3505998"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UNTIL Count &gt; N</a:t>
            </a:r>
          </a:p>
        </p:txBody>
      </p:sp>
      <p:grpSp>
        <p:nvGrpSpPr>
          <p:cNvPr id="41" name="Group 41"/>
          <p:cNvGrpSpPr/>
          <p:nvPr/>
        </p:nvGrpSpPr>
        <p:grpSpPr>
          <a:xfrm rot="14482">
            <a:off x="1977092" y="7088018"/>
            <a:ext cx="2973742" cy="629980"/>
            <a:chOff x="0" y="0"/>
            <a:chExt cx="899931" cy="190648"/>
          </a:xfrm>
        </p:grpSpPr>
        <p:sp>
          <p:nvSpPr>
            <p:cNvPr id="42" name="Freeform 42"/>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43" name="TextBox 43"/>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44" name="TextBox 44"/>
          <p:cNvSpPr txBox="1"/>
          <p:nvPr/>
        </p:nvSpPr>
        <p:spPr>
          <a:xfrm rot="14482">
            <a:off x="2177525" y="7042134"/>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INPUT N</a:t>
            </a:r>
          </a:p>
        </p:txBody>
      </p:sp>
      <p:sp>
        <p:nvSpPr>
          <p:cNvPr id="45" name="AutoShape 45"/>
          <p:cNvSpPr/>
          <p:nvPr/>
        </p:nvSpPr>
        <p:spPr>
          <a:xfrm flipH="1" flipV="1">
            <a:off x="3464755" y="5939196"/>
            <a:ext cx="535" cy="1148824"/>
          </a:xfrm>
          <a:prstGeom prst="line">
            <a:avLst/>
          </a:prstGeom>
          <a:ln w="28575" cap="flat">
            <a:solidFill>
              <a:srgbClr val="000000"/>
            </a:solidFill>
            <a:prstDash val="solid"/>
            <a:headEnd type="none" w="sm" len="sm"/>
            <a:tailEnd type="none" w="sm" len="sm"/>
          </a:ln>
        </p:spPr>
        <p:txBody>
          <a:bodyPr/>
          <a:lstStyle/>
          <a:p>
            <a:endParaRPr lang="en-PH"/>
          </a:p>
        </p:txBody>
      </p:sp>
      <p:sp>
        <p:nvSpPr>
          <p:cNvPr id="46" name="TextBox 46"/>
          <p:cNvSpPr txBox="1"/>
          <p:nvPr/>
        </p:nvSpPr>
        <p:spPr>
          <a:xfrm rot="-5385517">
            <a:off x="2720935" y="6306360"/>
            <a:ext cx="634359"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N</a:t>
            </a:r>
          </a:p>
        </p:txBody>
      </p:sp>
      <p:sp>
        <p:nvSpPr>
          <p:cNvPr id="47" name="AutoShape 47"/>
          <p:cNvSpPr/>
          <p:nvPr/>
        </p:nvSpPr>
        <p:spPr>
          <a:xfrm flipV="1">
            <a:off x="3249352" y="6060139"/>
            <a:ext cx="3757" cy="891900"/>
          </a:xfrm>
          <a:prstGeom prst="line">
            <a:avLst/>
          </a:prstGeom>
          <a:ln w="28575" cap="flat">
            <a:solidFill>
              <a:srgbClr val="FF1495"/>
            </a:solidFill>
            <a:prstDash val="solid"/>
            <a:headEnd type="oval" w="lg" len="lg"/>
            <a:tailEnd type="arrow" w="med" len="sm"/>
          </a:ln>
        </p:spPr>
        <p:txBody>
          <a:bodyPr/>
          <a:lstStyle/>
          <a:p>
            <a:endParaRPr lang="en-PH"/>
          </a:p>
        </p:txBody>
      </p:sp>
      <p:sp>
        <p:nvSpPr>
          <p:cNvPr id="48" name="AutoShape 48"/>
          <p:cNvSpPr/>
          <p:nvPr/>
        </p:nvSpPr>
        <p:spPr>
          <a:xfrm flipV="1">
            <a:off x="4957695" y="4250246"/>
            <a:ext cx="1083152" cy="382151"/>
          </a:xfrm>
          <a:prstGeom prst="line">
            <a:avLst/>
          </a:prstGeom>
          <a:ln w="28575" cap="flat">
            <a:solidFill>
              <a:srgbClr val="FF1495"/>
            </a:solidFill>
            <a:prstDash val="solid"/>
            <a:headEnd type="oval" w="lg" len="lg"/>
            <a:tailEnd type="arrow" w="med" len="sm"/>
          </a:ln>
        </p:spPr>
        <p:txBody>
          <a:bodyPr/>
          <a:lstStyle/>
          <a:p>
            <a:endParaRPr lang="en-PH"/>
          </a:p>
        </p:txBody>
      </p:sp>
      <p:sp>
        <p:nvSpPr>
          <p:cNvPr id="49" name="TextBox 49"/>
          <p:cNvSpPr txBox="1"/>
          <p:nvPr/>
        </p:nvSpPr>
        <p:spPr>
          <a:xfrm rot="-1191244">
            <a:off x="4790021" y="3968380"/>
            <a:ext cx="1226616"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sp>
        <p:nvSpPr>
          <p:cNvPr id="50" name="AutoShape 50"/>
          <p:cNvSpPr/>
          <p:nvPr/>
        </p:nvSpPr>
        <p:spPr>
          <a:xfrm flipH="1" flipV="1">
            <a:off x="9237543" y="3965735"/>
            <a:ext cx="1890423" cy="3758523"/>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51" name="Group 51"/>
          <p:cNvGrpSpPr/>
          <p:nvPr/>
        </p:nvGrpSpPr>
        <p:grpSpPr>
          <a:xfrm>
            <a:off x="9975372" y="7724258"/>
            <a:ext cx="2973742" cy="629980"/>
            <a:chOff x="0" y="0"/>
            <a:chExt cx="899931" cy="190648"/>
          </a:xfrm>
        </p:grpSpPr>
        <p:sp>
          <p:nvSpPr>
            <p:cNvPr id="52" name="Freeform 52"/>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53" name="TextBox 53"/>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54" name="TextBox 54"/>
          <p:cNvSpPr txBox="1"/>
          <p:nvPr/>
        </p:nvSpPr>
        <p:spPr>
          <a:xfrm>
            <a:off x="10077315" y="7697350"/>
            <a:ext cx="2769856" cy="521871"/>
          </a:xfrm>
          <a:prstGeom prst="rect">
            <a:avLst/>
          </a:prstGeom>
        </p:spPr>
        <p:txBody>
          <a:bodyPr lIns="0" tIns="0" rIns="0" bIns="0" rtlCol="0" anchor="t">
            <a:spAutoFit/>
          </a:bodyPr>
          <a:lstStyle/>
          <a:p>
            <a:pPr algn="ctr">
              <a:lnSpc>
                <a:spcPts val="4251"/>
              </a:lnSpc>
            </a:pPr>
            <a:r>
              <a:rPr lang="en-US" sz="2361">
                <a:solidFill>
                  <a:srgbClr val="2D3240"/>
                </a:solidFill>
                <a:latin typeface="Poppins"/>
                <a:ea typeface="Poppins"/>
                <a:cs typeface="Poppins"/>
                <a:sym typeface="Poppins"/>
              </a:rPr>
              <a:t>Increment Count</a:t>
            </a:r>
          </a:p>
        </p:txBody>
      </p:sp>
      <p:sp>
        <p:nvSpPr>
          <p:cNvPr id="55" name="AutoShape 55"/>
          <p:cNvSpPr/>
          <p:nvPr/>
        </p:nvSpPr>
        <p:spPr>
          <a:xfrm>
            <a:off x="10541926" y="5938958"/>
            <a:ext cx="586041" cy="1013081"/>
          </a:xfrm>
          <a:prstGeom prst="line">
            <a:avLst/>
          </a:prstGeom>
          <a:ln w="28575" cap="flat">
            <a:solidFill>
              <a:srgbClr val="5E17EB"/>
            </a:solidFill>
            <a:prstDash val="solid"/>
            <a:headEnd type="oval" w="lg" len="lg"/>
            <a:tailEnd type="arrow" w="med" len="sm"/>
          </a:ln>
        </p:spPr>
        <p:txBody>
          <a:bodyPr/>
          <a:lstStyle/>
          <a:p>
            <a:endParaRPr lang="en-PH"/>
          </a:p>
        </p:txBody>
      </p:sp>
      <p:sp>
        <p:nvSpPr>
          <p:cNvPr id="56" name="AutoShape 56"/>
          <p:cNvSpPr/>
          <p:nvPr/>
        </p:nvSpPr>
        <p:spPr>
          <a:xfrm flipH="1" flipV="1">
            <a:off x="9968955" y="5026503"/>
            <a:ext cx="570491" cy="945397"/>
          </a:xfrm>
          <a:prstGeom prst="line">
            <a:avLst/>
          </a:prstGeom>
          <a:ln w="28575" cap="flat">
            <a:solidFill>
              <a:srgbClr val="5E17EB"/>
            </a:solidFill>
            <a:prstDash val="solid"/>
            <a:headEnd type="none" w="sm" len="sm"/>
            <a:tailEnd type="arrow" w="med" len="sm"/>
          </a:ln>
        </p:spPr>
        <p:txBody>
          <a:bodyPr/>
          <a:lstStyle/>
          <a:p>
            <a:endParaRPr lang="en-PH"/>
          </a:p>
        </p:txBody>
      </p:sp>
      <p:sp>
        <p:nvSpPr>
          <p:cNvPr id="57" name="TextBox 57"/>
          <p:cNvSpPr txBox="1"/>
          <p:nvPr/>
        </p:nvSpPr>
        <p:spPr>
          <a:xfrm rot="3545601">
            <a:off x="10355952" y="5701613"/>
            <a:ext cx="1024760"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grpSp>
        <p:nvGrpSpPr>
          <p:cNvPr id="58" name="Group 58"/>
          <p:cNvGrpSpPr/>
          <p:nvPr/>
        </p:nvGrpSpPr>
        <p:grpSpPr>
          <a:xfrm>
            <a:off x="5599107" y="9001938"/>
            <a:ext cx="6879083" cy="1075512"/>
            <a:chOff x="0" y="0"/>
            <a:chExt cx="2081787" cy="325478"/>
          </a:xfrm>
        </p:grpSpPr>
        <p:sp>
          <p:nvSpPr>
            <p:cNvPr id="59" name="Freeform 59"/>
            <p:cNvSpPr/>
            <p:nvPr/>
          </p:nvSpPr>
          <p:spPr>
            <a:xfrm>
              <a:off x="0" y="0"/>
              <a:ext cx="2081787" cy="325478"/>
            </a:xfrm>
            <a:custGeom>
              <a:avLst/>
              <a:gdLst/>
              <a:ahLst/>
              <a:cxnLst/>
              <a:rect l="l" t="t" r="r" b="b"/>
              <a:pathLst>
                <a:path w="2081787" h="325478">
                  <a:moveTo>
                    <a:pt x="0" y="0"/>
                  </a:moveTo>
                  <a:lnTo>
                    <a:pt x="2081787" y="0"/>
                  </a:lnTo>
                  <a:lnTo>
                    <a:pt x="2081787" y="325478"/>
                  </a:lnTo>
                  <a:lnTo>
                    <a:pt x="0" y="32547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60" name="TextBox 60"/>
            <p:cNvSpPr txBox="1"/>
            <p:nvPr/>
          </p:nvSpPr>
          <p:spPr>
            <a:xfrm>
              <a:off x="0" y="-123825"/>
              <a:ext cx="2081787" cy="449303"/>
            </a:xfrm>
            <a:prstGeom prst="rect">
              <a:avLst/>
            </a:prstGeom>
          </p:spPr>
          <p:txBody>
            <a:bodyPr lIns="50800" tIns="50800" rIns="50800" bIns="50800" rtlCol="0" anchor="ctr"/>
            <a:lstStyle/>
            <a:p>
              <a:pPr algn="ctr">
                <a:lnSpc>
                  <a:spcPts val="3805"/>
                </a:lnSpc>
              </a:pPr>
              <a:endParaRPr/>
            </a:p>
          </p:txBody>
        </p:sp>
      </p:grpSp>
      <p:sp>
        <p:nvSpPr>
          <p:cNvPr id="61" name="AutoShape 61"/>
          <p:cNvSpPr/>
          <p:nvPr/>
        </p:nvSpPr>
        <p:spPr>
          <a:xfrm>
            <a:off x="6925999" y="9286616"/>
            <a:ext cx="1170200" cy="20243"/>
          </a:xfrm>
          <a:prstGeom prst="line">
            <a:avLst/>
          </a:prstGeom>
          <a:ln w="28575" cap="flat">
            <a:solidFill>
              <a:srgbClr val="5E17EB"/>
            </a:solidFill>
            <a:prstDash val="solid"/>
            <a:headEnd type="oval" w="lg" len="lg"/>
            <a:tailEnd type="arrow" w="med" len="sm"/>
          </a:ln>
        </p:spPr>
        <p:txBody>
          <a:bodyPr/>
          <a:lstStyle/>
          <a:p>
            <a:endParaRPr lang="en-PH"/>
          </a:p>
        </p:txBody>
      </p:sp>
      <p:sp>
        <p:nvSpPr>
          <p:cNvPr id="62" name="AutoShape 62"/>
          <p:cNvSpPr/>
          <p:nvPr/>
        </p:nvSpPr>
        <p:spPr>
          <a:xfrm flipH="1">
            <a:off x="5848757" y="9305727"/>
            <a:ext cx="1104189" cy="1333"/>
          </a:xfrm>
          <a:prstGeom prst="line">
            <a:avLst/>
          </a:prstGeom>
          <a:ln w="28575" cap="flat">
            <a:solidFill>
              <a:srgbClr val="5E17EB"/>
            </a:solidFill>
            <a:prstDash val="solid"/>
            <a:headEnd type="none" w="sm" len="sm"/>
            <a:tailEnd type="arrow" w="med" len="sm"/>
          </a:ln>
        </p:spPr>
        <p:txBody>
          <a:bodyPr/>
          <a:lstStyle/>
          <a:p>
            <a:endParaRPr lang="en-PH"/>
          </a:p>
        </p:txBody>
      </p:sp>
      <p:sp>
        <p:nvSpPr>
          <p:cNvPr id="63" name="TextBox 63"/>
          <p:cNvSpPr txBox="1"/>
          <p:nvPr/>
        </p:nvSpPr>
        <p:spPr>
          <a:xfrm rot="7960">
            <a:off x="8205097" y="9025872"/>
            <a:ext cx="4219042" cy="396481"/>
          </a:xfrm>
          <a:prstGeom prst="rect">
            <a:avLst/>
          </a:prstGeom>
        </p:spPr>
        <p:txBody>
          <a:bodyPr lIns="0" tIns="0" rIns="0" bIns="0" rtlCol="0" anchor="t">
            <a:spAutoFit/>
          </a:bodyPr>
          <a:lstStyle/>
          <a:p>
            <a:pPr algn="l">
              <a:lnSpc>
                <a:spcPts val="3234"/>
              </a:lnSpc>
            </a:pPr>
            <a:r>
              <a:rPr lang="en-US" sz="1796" b="1">
                <a:solidFill>
                  <a:srgbClr val="2D3240"/>
                </a:solidFill>
                <a:latin typeface="Poppins Bold"/>
                <a:ea typeface="Poppins Bold"/>
                <a:cs typeface="Poppins Bold"/>
                <a:sym typeface="Poppins Bold"/>
              </a:rPr>
              <a:t>value is updated within the module</a:t>
            </a:r>
          </a:p>
        </p:txBody>
      </p:sp>
      <p:sp>
        <p:nvSpPr>
          <p:cNvPr id="64" name="AutoShape 64"/>
          <p:cNvSpPr/>
          <p:nvPr/>
        </p:nvSpPr>
        <p:spPr>
          <a:xfrm>
            <a:off x="6925999" y="9762134"/>
            <a:ext cx="1114091" cy="20243"/>
          </a:xfrm>
          <a:prstGeom prst="line">
            <a:avLst/>
          </a:prstGeom>
          <a:ln w="28575" cap="flat">
            <a:solidFill>
              <a:srgbClr val="5E17EB"/>
            </a:solidFill>
            <a:prstDash val="solid"/>
            <a:headEnd type="oval" w="lg" len="lg"/>
            <a:tailEnd type="arrow" w="med" len="sm"/>
          </a:ln>
        </p:spPr>
        <p:txBody>
          <a:bodyPr/>
          <a:lstStyle/>
          <a:p>
            <a:endParaRPr lang="en-PH"/>
          </a:p>
        </p:txBody>
      </p:sp>
      <p:sp>
        <p:nvSpPr>
          <p:cNvPr id="65" name="TextBox 65"/>
          <p:cNvSpPr txBox="1"/>
          <p:nvPr/>
        </p:nvSpPr>
        <p:spPr>
          <a:xfrm rot="7960">
            <a:off x="8205097" y="9501981"/>
            <a:ext cx="4219042" cy="396481"/>
          </a:xfrm>
          <a:prstGeom prst="rect">
            <a:avLst/>
          </a:prstGeom>
        </p:spPr>
        <p:txBody>
          <a:bodyPr lIns="0" tIns="0" rIns="0" bIns="0" rtlCol="0" anchor="t">
            <a:spAutoFit/>
          </a:bodyPr>
          <a:lstStyle/>
          <a:p>
            <a:pPr algn="l">
              <a:lnSpc>
                <a:spcPts val="3234"/>
              </a:lnSpc>
            </a:pPr>
            <a:r>
              <a:rPr lang="en-US" sz="1796" b="1">
                <a:solidFill>
                  <a:srgbClr val="2D3240"/>
                </a:solidFill>
                <a:latin typeface="Poppins Bold"/>
                <a:ea typeface="Poppins Bold"/>
                <a:cs typeface="Poppins Bold"/>
                <a:sym typeface="Poppins Bold"/>
              </a:rPr>
              <a:t>value transferred is a flag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
        <p:nvSpPr>
          <p:cNvPr id="8" name="TextBox 8"/>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9" name="TextBox 9"/>
          <p:cNvSpPr txBox="1"/>
          <p:nvPr/>
        </p:nvSpPr>
        <p:spPr>
          <a:xfrm>
            <a:off x="402046" y="2694896"/>
            <a:ext cx="17035705"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finite state machine in a computer system is a computational model characterised by a set of </a:t>
            </a:r>
            <a:r>
              <a:rPr lang="en-US" sz="3000" b="1">
                <a:solidFill>
                  <a:srgbClr val="000000"/>
                </a:solidFill>
                <a:latin typeface="Open Sans Bold"/>
                <a:ea typeface="Open Sans Bold"/>
                <a:cs typeface="Open Sans Bold"/>
                <a:sym typeface="Open Sans Bold"/>
              </a:rPr>
              <a:t>states</a:t>
            </a:r>
            <a:r>
              <a:rPr lang="en-US" sz="3000">
                <a:solidFill>
                  <a:srgbClr val="000000"/>
                </a:solidFill>
                <a:latin typeface="Open Sans"/>
                <a:ea typeface="Open Sans"/>
                <a:cs typeface="Open Sans"/>
                <a:sym typeface="Open Sans"/>
              </a:rPr>
              <a:t>, transitions between these states based on </a:t>
            </a:r>
            <a:r>
              <a:rPr lang="en-US" sz="3000" b="1">
                <a:solidFill>
                  <a:srgbClr val="642EC7"/>
                </a:solidFill>
                <a:latin typeface="Open Sans Bold"/>
                <a:ea typeface="Open Sans Bold"/>
                <a:cs typeface="Open Sans Bold"/>
                <a:sym typeface="Open Sans Bold"/>
              </a:rPr>
              <a:t>input</a:t>
            </a:r>
            <a:r>
              <a:rPr lang="en-US" sz="3000">
                <a:solidFill>
                  <a:srgbClr val="000000"/>
                </a:solidFill>
                <a:latin typeface="Open Sans"/>
                <a:ea typeface="Open Sans"/>
                <a:cs typeface="Open Sans"/>
                <a:sym typeface="Open Sans"/>
              </a:rPr>
              <a:t>, and defined outputs associated with each state transition.</a:t>
            </a:r>
          </a:p>
        </p:txBody>
      </p:sp>
      <p:grpSp>
        <p:nvGrpSpPr>
          <p:cNvPr id="10" name="Group 10"/>
          <p:cNvGrpSpPr/>
          <p:nvPr/>
        </p:nvGrpSpPr>
        <p:grpSpPr>
          <a:xfrm>
            <a:off x="3279485" y="5628157"/>
            <a:ext cx="4389318" cy="2487137"/>
            <a:chOff x="0" y="0"/>
            <a:chExt cx="1156034" cy="655049"/>
          </a:xfrm>
        </p:grpSpPr>
        <p:sp>
          <p:nvSpPr>
            <p:cNvPr id="11" name="Freeform 11"/>
            <p:cNvSpPr/>
            <p:nvPr/>
          </p:nvSpPr>
          <p:spPr>
            <a:xfrm>
              <a:off x="0" y="0"/>
              <a:ext cx="1156034" cy="655049"/>
            </a:xfrm>
            <a:custGeom>
              <a:avLst/>
              <a:gdLst/>
              <a:ahLst/>
              <a:cxnLst/>
              <a:rect l="l" t="t" r="r" b="b"/>
              <a:pathLst>
                <a:path w="1156034" h="655049">
                  <a:moveTo>
                    <a:pt x="89954" y="0"/>
                  </a:moveTo>
                  <a:lnTo>
                    <a:pt x="1066080" y="0"/>
                  </a:lnTo>
                  <a:cubicBezTo>
                    <a:pt x="1089937" y="0"/>
                    <a:pt x="1112818" y="9477"/>
                    <a:pt x="1129687" y="26347"/>
                  </a:cubicBezTo>
                  <a:cubicBezTo>
                    <a:pt x="1146557" y="43217"/>
                    <a:pt x="1156034" y="66097"/>
                    <a:pt x="1156034" y="89954"/>
                  </a:cubicBezTo>
                  <a:lnTo>
                    <a:pt x="1156034" y="565094"/>
                  </a:lnTo>
                  <a:cubicBezTo>
                    <a:pt x="1156034" y="588952"/>
                    <a:pt x="1146557" y="611832"/>
                    <a:pt x="1129687" y="628702"/>
                  </a:cubicBezTo>
                  <a:cubicBezTo>
                    <a:pt x="1112818" y="645571"/>
                    <a:pt x="1089937" y="655049"/>
                    <a:pt x="1066080" y="655049"/>
                  </a:cubicBezTo>
                  <a:lnTo>
                    <a:pt x="89954" y="655049"/>
                  </a:lnTo>
                  <a:cubicBezTo>
                    <a:pt x="66097" y="655049"/>
                    <a:pt x="43217" y="645571"/>
                    <a:pt x="26347" y="628702"/>
                  </a:cubicBezTo>
                  <a:cubicBezTo>
                    <a:pt x="9477" y="611832"/>
                    <a:pt x="0" y="588952"/>
                    <a:pt x="0" y="565094"/>
                  </a:cubicBezTo>
                  <a:lnTo>
                    <a:pt x="0" y="89954"/>
                  </a:lnTo>
                  <a:cubicBezTo>
                    <a:pt x="0" y="66097"/>
                    <a:pt x="9477" y="43217"/>
                    <a:pt x="26347" y="26347"/>
                  </a:cubicBezTo>
                  <a:cubicBezTo>
                    <a:pt x="43217" y="9477"/>
                    <a:pt x="66097" y="0"/>
                    <a:pt x="89954" y="0"/>
                  </a:cubicBezTo>
                  <a:close/>
                </a:path>
              </a:pathLst>
            </a:custGeom>
            <a:solidFill>
              <a:srgbClr val="FF1495"/>
            </a:solidFill>
          </p:spPr>
          <p:txBody>
            <a:bodyPr/>
            <a:lstStyle/>
            <a:p>
              <a:endParaRPr lang="en-PH"/>
            </a:p>
          </p:txBody>
        </p:sp>
        <p:sp>
          <p:nvSpPr>
            <p:cNvPr id="12" name="TextBox 12"/>
            <p:cNvSpPr txBox="1"/>
            <p:nvPr/>
          </p:nvSpPr>
          <p:spPr>
            <a:xfrm>
              <a:off x="0" y="-28575"/>
              <a:ext cx="1156034" cy="683624"/>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3614429" y="5994821"/>
            <a:ext cx="3729005" cy="13430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grpSp>
        <p:nvGrpSpPr>
          <p:cNvPr id="14" name="Group 14"/>
          <p:cNvGrpSpPr/>
          <p:nvPr/>
        </p:nvGrpSpPr>
        <p:grpSpPr>
          <a:xfrm>
            <a:off x="10398188" y="5628157"/>
            <a:ext cx="4389318" cy="2487137"/>
            <a:chOff x="0" y="0"/>
            <a:chExt cx="1156034" cy="655049"/>
          </a:xfrm>
        </p:grpSpPr>
        <p:sp>
          <p:nvSpPr>
            <p:cNvPr id="15" name="Freeform 15"/>
            <p:cNvSpPr/>
            <p:nvPr/>
          </p:nvSpPr>
          <p:spPr>
            <a:xfrm>
              <a:off x="0" y="0"/>
              <a:ext cx="1156034" cy="655049"/>
            </a:xfrm>
            <a:custGeom>
              <a:avLst/>
              <a:gdLst/>
              <a:ahLst/>
              <a:cxnLst/>
              <a:rect l="l" t="t" r="r" b="b"/>
              <a:pathLst>
                <a:path w="1156034" h="655049">
                  <a:moveTo>
                    <a:pt x="89954" y="0"/>
                  </a:moveTo>
                  <a:lnTo>
                    <a:pt x="1066080" y="0"/>
                  </a:lnTo>
                  <a:cubicBezTo>
                    <a:pt x="1089937" y="0"/>
                    <a:pt x="1112818" y="9477"/>
                    <a:pt x="1129687" y="26347"/>
                  </a:cubicBezTo>
                  <a:cubicBezTo>
                    <a:pt x="1146557" y="43217"/>
                    <a:pt x="1156034" y="66097"/>
                    <a:pt x="1156034" y="89954"/>
                  </a:cubicBezTo>
                  <a:lnTo>
                    <a:pt x="1156034" y="565094"/>
                  </a:lnTo>
                  <a:cubicBezTo>
                    <a:pt x="1156034" y="588952"/>
                    <a:pt x="1146557" y="611832"/>
                    <a:pt x="1129687" y="628702"/>
                  </a:cubicBezTo>
                  <a:cubicBezTo>
                    <a:pt x="1112818" y="645571"/>
                    <a:pt x="1089937" y="655049"/>
                    <a:pt x="1066080" y="655049"/>
                  </a:cubicBezTo>
                  <a:lnTo>
                    <a:pt x="89954" y="655049"/>
                  </a:lnTo>
                  <a:cubicBezTo>
                    <a:pt x="66097" y="655049"/>
                    <a:pt x="43217" y="645571"/>
                    <a:pt x="26347" y="628702"/>
                  </a:cubicBezTo>
                  <a:cubicBezTo>
                    <a:pt x="9477" y="611832"/>
                    <a:pt x="0" y="588952"/>
                    <a:pt x="0" y="565094"/>
                  </a:cubicBezTo>
                  <a:lnTo>
                    <a:pt x="0" y="89954"/>
                  </a:lnTo>
                  <a:cubicBezTo>
                    <a:pt x="0" y="66097"/>
                    <a:pt x="9477" y="43217"/>
                    <a:pt x="26347" y="26347"/>
                  </a:cubicBezTo>
                  <a:cubicBezTo>
                    <a:pt x="43217" y="9477"/>
                    <a:pt x="66097" y="0"/>
                    <a:pt x="89954" y="0"/>
                  </a:cubicBezTo>
                  <a:close/>
                </a:path>
              </a:pathLst>
            </a:custGeom>
            <a:solidFill>
              <a:srgbClr val="FF1495"/>
            </a:solidFill>
          </p:spPr>
          <p:txBody>
            <a:bodyPr/>
            <a:lstStyle/>
            <a:p>
              <a:endParaRPr lang="en-PH"/>
            </a:p>
          </p:txBody>
        </p:sp>
        <p:sp>
          <p:nvSpPr>
            <p:cNvPr id="16" name="TextBox 16"/>
            <p:cNvSpPr txBox="1"/>
            <p:nvPr/>
          </p:nvSpPr>
          <p:spPr>
            <a:xfrm>
              <a:off x="0" y="-28575"/>
              <a:ext cx="1156034" cy="683624"/>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0728344" y="5994821"/>
            <a:ext cx="3729005" cy="13430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11343379" y="5667541"/>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5400000">
            <a:off x="11571859" y="516380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TextBox 16"/>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7" name="TextBox 17"/>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8" name="TextBox 18"/>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9" name="TextBox 19"/>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20" name="TextBox 20"/>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21" name="TextBox 21"/>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2" name="TextBox 22"/>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3" name="TextBox 23"/>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4" name="TextBox 24"/>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5" name="TextBox 25"/>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6" name="TextBox 26"/>
          <p:cNvSpPr txBox="1"/>
          <p:nvPr/>
        </p:nvSpPr>
        <p:spPr>
          <a:xfrm>
            <a:off x="11608313" y="5868566"/>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27" name="TextBox 27"/>
          <p:cNvSpPr txBox="1"/>
          <p:nvPr/>
        </p:nvSpPr>
        <p:spPr>
          <a:xfrm>
            <a:off x="11608313" y="4678081"/>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28" name="AutoShape 28"/>
          <p:cNvSpPr/>
          <p:nvPr/>
        </p:nvSpPr>
        <p:spPr>
          <a:xfrm>
            <a:off x="10117609" y="6180042"/>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29" name="TextBox 29"/>
          <p:cNvSpPr txBox="1"/>
          <p:nvPr/>
        </p:nvSpPr>
        <p:spPr>
          <a:xfrm>
            <a:off x="10377483" y="5658974"/>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0" name="TextBox 30"/>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7" name="TextBox 1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8" name="TextBox 18"/>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9" name="TextBox 19"/>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20" name="TextBox 20"/>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21" name="TextBox 21"/>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22" name="TextBox 22"/>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3" name="TextBox 23"/>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4" name="TextBox 24"/>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5" name="TextBox 25"/>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6" name="TextBox 26"/>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7" name="TextBox 27"/>
          <p:cNvSpPr txBox="1"/>
          <p:nvPr/>
        </p:nvSpPr>
        <p:spPr>
          <a:xfrm>
            <a:off x="11893624" y="5864027"/>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28" name="TextBox 28"/>
          <p:cNvSpPr txBox="1"/>
          <p:nvPr/>
        </p:nvSpPr>
        <p:spPr>
          <a:xfrm rot="-1110211">
            <a:off x="11458004" y="4738522"/>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29" name="TextBox 29"/>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30" name="TextBox 30"/>
          <p:cNvSpPr txBox="1"/>
          <p:nvPr/>
        </p:nvSpPr>
        <p:spPr>
          <a:xfrm>
            <a:off x="13161479" y="4892223"/>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1" name="Freeform 31"/>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2" name="TextBox 32"/>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3" name="AutoShape 33"/>
          <p:cNvSpPr/>
          <p:nvPr/>
        </p:nvSpPr>
        <p:spPr>
          <a:xfrm>
            <a:off x="10214784" y="6213445"/>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34" name="TextBox 34"/>
          <p:cNvSpPr txBox="1"/>
          <p:nvPr/>
        </p:nvSpPr>
        <p:spPr>
          <a:xfrm>
            <a:off x="10474658" y="5692377"/>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5" name="TextBox 35"/>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7" name="TextBox 1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8" name="TextBox 18"/>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9" name="TextBox 19"/>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20" name="TextBox 20"/>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21" name="TextBox 21"/>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22" name="TextBox 22"/>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3" name="TextBox 23"/>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4" name="TextBox 24"/>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5" name="TextBox 25"/>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6" name="TextBox 26"/>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7" name="TextBox 27"/>
          <p:cNvSpPr txBox="1"/>
          <p:nvPr/>
        </p:nvSpPr>
        <p:spPr>
          <a:xfrm>
            <a:off x="11893624" y="5864027"/>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28" name="TextBox 28"/>
          <p:cNvSpPr txBox="1"/>
          <p:nvPr/>
        </p:nvSpPr>
        <p:spPr>
          <a:xfrm rot="-1110211">
            <a:off x="11458004" y="4738522"/>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29" name="TextBox 29"/>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30" name="TextBox 30"/>
          <p:cNvSpPr txBox="1"/>
          <p:nvPr/>
        </p:nvSpPr>
        <p:spPr>
          <a:xfrm>
            <a:off x="13292809" y="4892223"/>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1" name="Freeform 31"/>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2" name="TextBox 32"/>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3" name="TextBox 33"/>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34" name="Freeform 34"/>
          <p:cNvSpPr/>
          <p:nvPr/>
        </p:nvSpPr>
        <p:spPr>
          <a:xfrm rot="7361314">
            <a:off x="15159274" y="530373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5" name="TextBox 35"/>
          <p:cNvSpPr txBox="1"/>
          <p:nvPr/>
        </p:nvSpPr>
        <p:spPr>
          <a:xfrm rot="1961314">
            <a:off x="15471416" y="4886626"/>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6" name="AutoShape 36"/>
          <p:cNvSpPr/>
          <p:nvPr/>
        </p:nvSpPr>
        <p:spPr>
          <a:xfrm>
            <a:off x="10289022" y="6195998"/>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37" name="TextBox 37"/>
          <p:cNvSpPr txBox="1"/>
          <p:nvPr/>
        </p:nvSpPr>
        <p:spPr>
          <a:xfrm>
            <a:off x="10548896" y="5674930"/>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8" name="TextBox 38"/>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5" name="TextBox 15"/>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6" name="TextBox 16"/>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7" name="TextBox 17"/>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18" name="TextBox 18"/>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19" name="TextBox 19"/>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0" name="TextBox 20"/>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1" name="TextBox 21"/>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2" name="TextBox 22"/>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3" name="TextBox 23"/>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4" name="TextBox 24"/>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5" name="TextBox 25"/>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6" name="TextBox 26"/>
          <p:cNvSpPr txBox="1"/>
          <p:nvPr/>
        </p:nvSpPr>
        <p:spPr>
          <a:xfrm>
            <a:off x="7141274" y="6317763"/>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grpSp>
        <p:nvGrpSpPr>
          <p:cNvPr id="27" name="Group 27"/>
          <p:cNvGrpSpPr/>
          <p:nvPr/>
        </p:nvGrpSpPr>
        <p:grpSpPr>
          <a:xfrm>
            <a:off x="11440554" y="4825495"/>
            <a:ext cx="4427464" cy="2744654"/>
            <a:chOff x="0" y="0"/>
            <a:chExt cx="5903285" cy="3659539"/>
          </a:xfrm>
        </p:grpSpPr>
        <p:sp>
          <p:nvSpPr>
            <p:cNvPr id="28" name="Freeform 28"/>
            <p:cNvSpPr/>
            <p:nvPr/>
          </p:nvSpPr>
          <p:spPr>
            <a:xfrm>
              <a:off x="250847" y="1116676"/>
              <a:ext cx="1366669" cy="1366669"/>
            </a:xfrm>
            <a:custGeom>
              <a:avLst/>
              <a:gdLst/>
              <a:ahLst/>
              <a:cxnLst/>
              <a:rect l="l" t="t" r="r" b="b"/>
              <a:pathLst>
                <a:path w="1366669" h="1366669">
                  <a:moveTo>
                    <a:pt x="0" y="0"/>
                  </a:moveTo>
                  <a:lnTo>
                    <a:pt x="1366669" y="0"/>
                  </a:lnTo>
                  <a:lnTo>
                    <a:pt x="1366669" y="1366669"/>
                  </a:lnTo>
                  <a:lnTo>
                    <a:pt x="0" y="13666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9" name="Freeform 29"/>
            <p:cNvSpPr/>
            <p:nvPr/>
          </p:nvSpPr>
          <p:spPr>
            <a:xfrm rot="4289788">
              <a:off x="186639" y="488077"/>
              <a:ext cx="659888" cy="659888"/>
            </a:xfrm>
            <a:custGeom>
              <a:avLst/>
              <a:gdLst/>
              <a:ahLst/>
              <a:cxnLst/>
              <a:rect l="l" t="t" r="r" b="b"/>
              <a:pathLst>
                <a:path w="659888" h="659888">
                  <a:moveTo>
                    <a:pt x="0" y="0"/>
                  </a:moveTo>
                  <a:lnTo>
                    <a:pt x="659887" y="0"/>
                  </a:lnTo>
                  <a:lnTo>
                    <a:pt x="659887" y="659888"/>
                  </a:lnTo>
                  <a:lnTo>
                    <a:pt x="0" y="6598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0" name="Freeform 30"/>
            <p:cNvSpPr/>
            <p:nvPr/>
          </p:nvSpPr>
          <p:spPr>
            <a:xfrm rot="-8173060" flipH="1">
              <a:off x="1930257" y="469981"/>
              <a:ext cx="1742738" cy="1638173"/>
            </a:xfrm>
            <a:custGeom>
              <a:avLst/>
              <a:gdLst/>
              <a:ahLst/>
              <a:cxnLst/>
              <a:rect l="l" t="t" r="r" b="b"/>
              <a:pathLst>
                <a:path w="1742738" h="1638173">
                  <a:moveTo>
                    <a:pt x="1742738" y="0"/>
                  </a:moveTo>
                  <a:lnTo>
                    <a:pt x="0" y="0"/>
                  </a:lnTo>
                  <a:lnTo>
                    <a:pt x="0" y="1638173"/>
                  </a:lnTo>
                  <a:lnTo>
                    <a:pt x="1742738" y="1638173"/>
                  </a:lnTo>
                  <a:lnTo>
                    <a:pt x="1742738"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1" name="TextBox 31"/>
            <p:cNvSpPr txBox="1"/>
            <p:nvPr/>
          </p:nvSpPr>
          <p:spPr>
            <a:xfrm>
              <a:off x="604093" y="1435509"/>
              <a:ext cx="660178" cy="600129"/>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32" name="TextBox 32"/>
            <p:cNvSpPr txBox="1"/>
            <p:nvPr/>
          </p:nvSpPr>
          <p:spPr>
            <a:xfrm rot="-1110211">
              <a:off x="30823" y="-69570"/>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33" name="TextBox 33"/>
            <p:cNvSpPr txBox="1"/>
            <p:nvPr/>
          </p:nvSpPr>
          <p:spPr>
            <a:xfrm>
              <a:off x="2469673" y="158980"/>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4" name="Freeform 34"/>
            <p:cNvSpPr/>
            <p:nvPr/>
          </p:nvSpPr>
          <p:spPr>
            <a:xfrm>
              <a:off x="3997474" y="1128439"/>
              <a:ext cx="1366669" cy="1366669"/>
            </a:xfrm>
            <a:custGeom>
              <a:avLst/>
              <a:gdLst/>
              <a:ahLst/>
              <a:cxnLst/>
              <a:rect l="l" t="t" r="r" b="b"/>
              <a:pathLst>
                <a:path w="1366669" h="1366669">
                  <a:moveTo>
                    <a:pt x="0" y="0"/>
                  </a:moveTo>
                  <a:lnTo>
                    <a:pt x="1366670" y="0"/>
                  </a:lnTo>
                  <a:lnTo>
                    <a:pt x="1366670" y="1366669"/>
                  </a:lnTo>
                  <a:lnTo>
                    <a:pt x="0" y="13666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5" name="TextBox 35"/>
            <p:cNvSpPr txBox="1"/>
            <p:nvPr/>
          </p:nvSpPr>
          <p:spPr>
            <a:xfrm>
              <a:off x="4350720" y="1447272"/>
              <a:ext cx="660178" cy="600129"/>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6" name="Freeform 36"/>
            <p:cNvSpPr/>
            <p:nvPr/>
          </p:nvSpPr>
          <p:spPr>
            <a:xfrm rot="7361314">
              <a:off x="4958293" y="637651"/>
              <a:ext cx="659888" cy="659888"/>
            </a:xfrm>
            <a:custGeom>
              <a:avLst/>
              <a:gdLst/>
              <a:ahLst/>
              <a:cxnLst/>
              <a:rect l="l" t="t" r="r" b="b"/>
              <a:pathLst>
                <a:path w="659888" h="659888">
                  <a:moveTo>
                    <a:pt x="0" y="0"/>
                  </a:moveTo>
                  <a:lnTo>
                    <a:pt x="659888" y="0"/>
                  </a:lnTo>
                  <a:lnTo>
                    <a:pt x="659888" y="659888"/>
                  </a:lnTo>
                  <a:lnTo>
                    <a:pt x="0" y="6598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7" name="TextBox 37"/>
            <p:cNvSpPr txBox="1"/>
            <p:nvPr/>
          </p:nvSpPr>
          <p:spPr>
            <a:xfrm rot="1961314">
              <a:off x="5361621" y="125362"/>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8" name="Freeform 38"/>
            <p:cNvSpPr/>
            <p:nvPr/>
          </p:nvSpPr>
          <p:spPr>
            <a:xfrm rot="2403946" flipH="1">
              <a:off x="1859104" y="1652729"/>
              <a:ext cx="1742738" cy="1638173"/>
            </a:xfrm>
            <a:custGeom>
              <a:avLst/>
              <a:gdLst/>
              <a:ahLst/>
              <a:cxnLst/>
              <a:rect l="l" t="t" r="r" b="b"/>
              <a:pathLst>
                <a:path w="1742738" h="1638173">
                  <a:moveTo>
                    <a:pt x="1742737" y="0"/>
                  </a:moveTo>
                  <a:lnTo>
                    <a:pt x="0" y="0"/>
                  </a:lnTo>
                  <a:lnTo>
                    <a:pt x="0" y="1638174"/>
                  </a:lnTo>
                  <a:lnTo>
                    <a:pt x="1742737" y="1638174"/>
                  </a:lnTo>
                  <a:lnTo>
                    <a:pt x="1742737"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9" name="TextBox 39"/>
            <p:cNvSpPr txBox="1"/>
            <p:nvPr/>
          </p:nvSpPr>
          <p:spPr>
            <a:xfrm>
              <a:off x="2548257" y="2922469"/>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grpSp>
      <p:sp>
        <p:nvSpPr>
          <p:cNvPr id="40" name="AutoShape 40"/>
          <p:cNvSpPr/>
          <p:nvPr/>
        </p:nvSpPr>
        <p:spPr>
          <a:xfrm>
            <a:off x="10367675" y="6178772"/>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41" name="TextBox 41"/>
          <p:cNvSpPr txBox="1"/>
          <p:nvPr/>
        </p:nvSpPr>
        <p:spPr>
          <a:xfrm>
            <a:off x="10627549" y="5657704"/>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42" name="TextBox 4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5" name="TextBox 15"/>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6" name="TextBox 16"/>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7" name="TextBox 17"/>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18" name="TextBox 18"/>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19" name="TextBox 19"/>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0" name="TextBox 20"/>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1" name="TextBox 21"/>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2" name="TextBox 22"/>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3" name="TextBox 23"/>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4" name="TextBox 24"/>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5" name="TextBox 25"/>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6" name="TextBox 26"/>
          <p:cNvSpPr txBox="1"/>
          <p:nvPr/>
        </p:nvSpPr>
        <p:spPr>
          <a:xfrm>
            <a:off x="7141274" y="6317763"/>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7" name="Freeform 27"/>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8" name="Freeform 28"/>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Freeform 29"/>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0" name="TextBox 30"/>
          <p:cNvSpPr txBox="1"/>
          <p:nvPr/>
        </p:nvSpPr>
        <p:spPr>
          <a:xfrm>
            <a:off x="11950774" y="5933212"/>
            <a:ext cx="375373" cy="378401"/>
          </a:xfrm>
          <a:prstGeom prst="rect">
            <a:avLst/>
          </a:prstGeom>
        </p:spPr>
        <p:txBody>
          <a:bodyPr lIns="0" tIns="0" rIns="0" bIns="0" rtlCol="0" anchor="t">
            <a:spAutoFit/>
          </a:bodyPr>
          <a:lstStyle/>
          <a:p>
            <a:pPr algn="ctr">
              <a:lnSpc>
                <a:spcPts val="3062"/>
              </a:lnSpc>
            </a:pPr>
            <a:r>
              <a:rPr lang="en-US" sz="1701" b="1" i="1">
                <a:solidFill>
                  <a:srgbClr val="000000"/>
                </a:solidFill>
                <a:latin typeface="Poppins Bold Italics"/>
                <a:ea typeface="Poppins Bold Italics"/>
                <a:cs typeface="Poppins Bold Italics"/>
                <a:sym typeface="Poppins Bold Italics"/>
              </a:rPr>
              <a:t>S1</a:t>
            </a:r>
          </a:p>
        </p:txBody>
      </p:sp>
      <p:sp>
        <p:nvSpPr>
          <p:cNvPr id="31" name="TextBox 31"/>
          <p:cNvSpPr txBox="1"/>
          <p:nvPr/>
        </p:nvSpPr>
        <p:spPr>
          <a:xfrm rot="-1110211">
            <a:off x="11458004" y="4738522"/>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32" name="TextBox 32"/>
          <p:cNvSpPr txBox="1"/>
          <p:nvPr/>
        </p:nvSpPr>
        <p:spPr>
          <a:xfrm>
            <a:off x="13292809" y="4909011"/>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3" name="Freeform 33"/>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34" name="TextBox 34"/>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5" name="Freeform 35"/>
          <p:cNvSpPr/>
          <p:nvPr/>
        </p:nvSpPr>
        <p:spPr>
          <a:xfrm rot="7361314">
            <a:off x="15159274" y="530373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6" name="TextBox 36"/>
          <p:cNvSpPr txBox="1"/>
          <p:nvPr/>
        </p:nvSpPr>
        <p:spPr>
          <a:xfrm rot="1961314">
            <a:off x="15471416" y="4886626"/>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7" name="Freeform 37"/>
          <p:cNvSpPr/>
          <p:nvPr/>
        </p:nvSpPr>
        <p:spPr>
          <a:xfrm rot="2403946" flipH="1">
            <a:off x="12834882" y="6065042"/>
            <a:ext cx="1307053" cy="1228630"/>
          </a:xfrm>
          <a:custGeom>
            <a:avLst/>
            <a:gdLst/>
            <a:ahLst/>
            <a:cxnLst/>
            <a:rect l="l" t="t" r="r" b="b"/>
            <a:pathLst>
              <a:path w="1307053" h="1228630">
                <a:moveTo>
                  <a:pt x="1307053" y="0"/>
                </a:moveTo>
                <a:lnTo>
                  <a:pt x="0" y="0"/>
                </a:lnTo>
                <a:lnTo>
                  <a:pt x="0" y="1228630"/>
                </a:lnTo>
                <a:lnTo>
                  <a:pt x="1307053" y="1228630"/>
                </a:lnTo>
                <a:lnTo>
                  <a:pt x="130705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8" name="TextBox 38"/>
          <p:cNvSpPr txBox="1"/>
          <p:nvPr/>
        </p:nvSpPr>
        <p:spPr>
          <a:xfrm>
            <a:off x="13351747" y="6981628"/>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grpSp>
        <p:nvGrpSpPr>
          <p:cNvPr id="39" name="Group 39"/>
          <p:cNvGrpSpPr/>
          <p:nvPr/>
        </p:nvGrpSpPr>
        <p:grpSpPr>
          <a:xfrm>
            <a:off x="1559608" y="8905785"/>
            <a:ext cx="15168785" cy="1075512"/>
            <a:chOff x="0" y="0"/>
            <a:chExt cx="4590464" cy="325478"/>
          </a:xfrm>
        </p:grpSpPr>
        <p:sp>
          <p:nvSpPr>
            <p:cNvPr id="40" name="Freeform 40"/>
            <p:cNvSpPr/>
            <p:nvPr/>
          </p:nvSpPr>
          <p:spPr>
            <a:xfrm>
              <a:off x="0" y="0"/>
              <a:ext cx="4590464" cy="325478"/>
            </a:xfrm>
            <a:custGeom>
              <a:avLst/>
              <a:gdLst/>
              <a:ahLst/>
              <a:cxnLst/>
              <a:rect l="l" t="t" r="r" b="b"/>
              <a:pathLst>
                <a:path w="4590464" h="325478">
                  <a:moveTo>
                    <a:pt x="0" y="0"/>
                  </a:moveTo>
                  <a:lnTo>
                    <a:pt x="4590464" y="0"/>
                  </a:lnTo>
                  <a:lnTo>
                    <a:pt x="4590464" y="325478"/>
                  </a:lnTo>
                  <a:lnTo>
                    <a:pt x="0" y="32547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41" name="TextBox 41"/>
            <p:cNvSpPr txBox="1"/>
            <p:nvPr/>
          </p:nvSpPr>
          <p:spPr>
            <a:xfrm>
              <a:off x="0" y="-123825"/>
              <a:ext cx="4590464" cy="449303"/>
            </a:xfrm>
            <a:prstGeom prst="rect">
              <a:avLst/>
            </a:prstGeom>
          </p:spPr>
          <p:txBody>
            <a:bodyPr lIns="50800" tIns="50800" rIns="50800" bIns="50800" rtlCol="0" anchor="ctr"/>
            <a:lstStyle/>
            <a:p>
              <a:pPr algn="ctr">
                <a:lnSpc>
                  <a:spcPts val="3805"/>
                </a:lnSpc>
              </a:pPr>
              <a:endParaRPr/>
            </a:p>
          </p:txBody>
        </p:sp>
      </p:grpSp>
      <p:sp>
        <p:nvSpPr>
          <p:cNvPr id="42" name="TextBox 42"/>
          <p:cNvSpPr txBox="1"/>
          <p:nvPr/>
        </p:nvSpPr>
        <p:spPr>
          <a:xfrm>
            <a:off x="1559608" y="9086760"/>
            <a:ext cx="15073681" cy="569031"/>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Notes: If the FSM has a </a:t>
            </a:r>
            <a:r>
              <a:rPr lang="en-US" sz="2657" b="1">
                <a:solidFill>
                  <a:srgbClr val="000000"/>
                </a:solidFill>
                <a:latin typeface="Poppins Bold"/>
                <a:ea typeface="Poppins Bold"/>
                <a:cs typeface="Poppins Bold"/>
                <a:sym typeface="Poppins Bold"/>
              </a:rPr>
              <a:t>final state (halting state)</a:t>
            </a:r>
            <a:r>
              <a:rPr lang="en-US" sz="2657">
                <a:solidFill>
                  <a:srgbClr val="000000"/>
                </a:solidFill>
                <a:latin typeface="Poppins"/>
                <a:ea typeface="Poppins"/>
                <a:cs typeface="Poppins"/>
                <a:sym typeface="Poppins"/>
              </a:rPr>
              <a:t>, this is shown by a double-circle state.</a:t>
            </a:r>
          </a:p>
        </p:txBody>
      </p:sp>
      <p:sp>
        <p:nvSpPr>
          <p:cNvPr id="43" name="Freeform 43"/>
          <p:cNvSpPr/>
          <p:nvPr/>
        </p:nvSpPr>
        <p:spPr>
          <a:xfrm>
            <a:off x="11804285" y="5847419"/>
            <a:ext cx="673812" cy="673812"/>
          </a:xfrm>
          <a:custGeom>
            <a:avLst/>
            <a:gdLst/>
            <a:ahLst/>
            <a:cxnLst/>
            <a:rect l="l" t="t" r="r" b="b"/>
            <a:pathLst>
              <a:path w="673812" h="673812">
                <a:moveTo>
                  <a:pt x="0" y="0"/>
                </a:moveTo>
                <a:lnTo>
                  <a:pt x="673811" y="0"/>
                </a:lnTo>
                <a:lnTo>
                  <a:pt x="673811" y="673812"/>
                </a:lnTo>
                <a:lnTo>
                  <a:pt x="0" y="673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4" name="AutoShape 44"/>
          <p:cNvSpPr/>
          <p:nvPr/>
        </p:nvSpPr>
        <p:spPr>
          <a:xfrm>
            <a:off x="10289022" y="6236608"/>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45" name="TextBox 45"/>
          <p:cNvSpPr txBox="1"/>
          <p:nvPr/>
        </p:nvSpPr>
        <p:spPr>
          <a:xfrm>
            <a:off x="10548896" y="5715541"/>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46" name="TextBox 4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5" name="TextBox 15"/>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6" name="TextBox 16"/>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7" name="TextBox 17"/>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18" name="TextBox 18"/>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19" name="TextBox 19"/>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0" name="TextBox 20"/>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1" name="TextBox 21"/>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2" name="TextBox 22"/>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3" name="TextBox 23"/>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4" name="TextBox 24"/>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5" name="TextBox 25"/>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6" name="TextBox 26"/>
          <p:cNvSpPr txBox="1"/>
          <p:nvPr/>
        </p:nvSpPr>
        <p:spPr>
          <a:xfrm>
            <a:off x="7141274" y="6317763"/>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7" name="Freeform 27"/>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8" name="Freeform 28"/>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Freeform 29"/>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0" name="TextBox 30"/>
          <p:cNvSpPr txBox="1"/>
          <p:nvPr/>
        </p:nvSpPr>
        <p:spPr>
          <a:xfrm>
            <a:off x="11950774" y="5933212"/>
            <a:ext cx="375373" cy="378401"/>
          </a:xfrm>
          <a:prstGeom prst="rect">
            <a:avLst/>
          </a:prstGeom>
        </p:spPr>
        <p:txBody>
          <a:bodyPr lIns="0" tIns="0" rIns="0" bIns="0" rtlCol="0" anchor="t">
            <a:spAutoFit/>
          </a:bodyPr>
          <a:lstStyle/>
          <a:p>
            <a:pPr algn="ctr">
              <a:lnSpc>
                <a:spcPts val="3062"/>
              </a:lnSpc>
            </a:pPr>
            <a:r>
              <a:rPr lang="en-US" sz="1701" b="1" i="1">
                <a:solidFill>
                  <a:srgbClr val="000000"/>
                </a:solidFill>
                <a:latin typeface="Poppins Bold Italics"/>
                <a:ea typeface="Poppins Bold Italics"/>
                <a:cs typeface="Poppins Bold Italics"/>
                <a:sym typeface="Poppins Bold Italics"/>
              </a:rPr>
              <a:t>S1</a:t>
            </a:r>
          </a:p>
        </p:txBody>
      </p:sp>
      <p:sp>
        <p:nvSpPr>
          <p:cNvPr id="31" name="TextBox 31"/>
          <p:cNvSpPr txBox="1"/>
          <p:nvPr/>
        </p:nvSpPr>
        <p:spPr>
          <a:xfrm rot="-1110211">
            <a:off x="11185697" y="4755310"/>
            <a:ext cx="840641"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 | w</a:t>
            </a:r>
          </a:p>
        </p:txBody>
      </p:sp>
      <p:sp>
        <p:nvSpPr>
          <p:cNvPr id="32" name="TextBox 32"/>
          <p:cNvSpPr txBox="1"/>
          <p:nvPr/>
        </p:nvSpPr>
        <p:spPr>
          <a:xfrm>
            <a:off x="13201046" y="4909011"/>
            <a:ext cx="681457"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 | x </a:t>
            </a:r>
          </a:p>
        </p:txBody>
      </p:sp>
      <p:sp>
        <p:nvSpPr>
          <p:cNvPr id="33" name="Freeform 33"/>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34" name="TextBox 34"/>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5" name="Freeform 35"/>
          <p:cNvSpPr/>
          <p:nvPr/>
        </p:nvSpPr>
        <p:spPr>
          <a:xfrm rot="7361314">
            <a:off x="15159274" y="530373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6" name="TextBox 36"/>
          <p:cNvSpPr txBox="1"/>
          <p:nvPr/>
        </p:nvSpPr>
        <p:spPr>
          <a:xfrm rot="1961314">
            <a:off x="15433133" y="5017167"/>
            <a:ext cx="863718"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 | y </a:t>
            </a:r>
          </a:p>
        </p:txBody>
      </p:sp>
      <p:sp>
        <p:nvSpPr>
          <p:cNvPr id="37" name="Freeform 37"/>
          <p:cNvSpPr/>
          <p:nvPr/>
        </p:nvSpPr>
        <p:spPr>
          <a:xfrm rot="2403946" flipH="1">
            <a:off x="12834882" y="6065042"/>
            <a:ext cx="1307053" cy="1228630"/>
          </a:xfrm>
          <a:custGeom>
            <a:avLst/>
            <a:gdLst/>
            <a:ahLst/>
            <a:cxnLst/>
            <a:rect l="l" t="t" r="r" b="b"/>
            <a:pathLst>
              <a:path w="1307053" h="1228630">
                <a:moveTo>
                  <a:pt x="1307053" y="0"/>
                </a:moveTo>
                <a:lnTo>
                  <a:pt x="0" y="0"/>
                </a:lnTo>
                <a:lnTo>
                  <a:pt x="0" y="1228630"/>
                </a:lnTo>
                <a:lnTo>
                  <a:pt x="1307053" y="1228630"/>
                </a:lnTo>
                <a:lnTo>
                  <a:pt x="130705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8" name="TextBox 38"/>
          <p:cNvSpPr txBox="1"/>
          <p:nvPr/>
        </p:nvSpPr>
        <p:spPr>
          <a:xfrm>
            <a:off x="13113867" y="6990274"/>
            <a:ext cx="85581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 | z </a:t>
            </a:r>
          </a:p>
        </p:txBody>
      </p:sp>
      <p:grpSp>
        <p:nvGrpSpPr>
          <p:cNvPr id="39" name="Group 39"/>
          <p:cNvGrpSpPr/>
          <p:nvPr/>
        </p:nvGrpSpPr>
        <p:grpSpPr>
          <a:xfrm>
            <a:off x="1559608" y="8905785"/>
            <a:ext cx="15168785" cy="1075512"/>
            <a:chOff x="0" y="0"/>
            <a:chExt cx="4590464" cy="325478"/>
          </a:xfrm>
        </p:grpSpPr>
        <p:sp>
          <p:nvSpPr>
            <p:cNvPr id="40" name="Freeform 40"/>
            <p:cNvSpPr/>
            <p:nvPr/>
          </p:nvSpPr>
          <p:spPr>
            <a:xfrm>
              <a:off x="0" y="0"/>
              <a:ext cx="4590464" cy="325478"/>
            </a:xfrm>
            <a:custGeom>
              <a:avLst/>
              <a:gdLst/>
              <a:ahLst/>
              <a:cxnLst/>
              <a:rect l="l" t="t" r="r" b="b"/>
              <a:pathLst>
                <a:path w="4590464" h="325478">
                  <a:moveTo>
                    <a:pt x="0" y="0"/>
                  </a:moveTo>
                  <a:lnTo>
                    <a:pt x="4590464" y="0"/>
                  </a:lnTo>
                  <a:lnTo>
                    <a:pt x="4590464" y="325478"/>
                  </a:lnTo>
                  <a:lnTo>
                    <a:pt x="0" y="32547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41" name="TextBox 41"/>
            <p:cNvSpPr txBox="1"/>
            <p:nvPr/>
          </p:nvSpPr>
          <p:spPr>
            <a:xfrm>
              <a:off x="0" y="-123825"/>
              <a:ext cx="4590464" cy="449303"/>
            </a:xfrm>
            <a:prstGeom prst="rect">
              <a:avLst/>
            </a:prstGeom>
          </p:spPr>
          <p:txBody>
            <a:bodyPr lIns="50800" tIns="50800" rIns="50800" bIns="50800" rtlCol="0" anchor="ctr"/>
            <a:lstStyle/>
            <a:p>
              <a:pPr algn="ctr">
                <a:lnSpc>
                  <a:spcPts val="3805"/>
                </a:lnSpc>
              </a:pPr>
              <a:endParaRPr/>
            </a:p>
          </p:txBody>
        </p:sp>
      </p:grpSp>
      <p:sp>
        <p:nvSpPr>
          <p:cNvPr id="42" name="TextBox 42"/>
          <p:cNvSpPr txBox="1"/>
          <p:nvPr/>
        </p:nvSpPr>
        <p:spPr>
          <a:xfrm>
            <a:off x="1559608" y="8781960"/>
            <a:ext cx="15073681" cy="1169106"/>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Notes: If an input causes an output this is shown by a vertical bar. </a:t>
            </a:r>
          </a:p>
          <a:p>
            <a:pPr algn="ctr">
              <a:lnSpc>
                <a:spcPts val="4783"/>
              </a:lnSpc>
            </a:pPr>
            <a:r>
              <a:rPr lang="en-US" sz="2657">
                <a:solidFill>
                  <a:srgbClr val="000000"/>
                </a:solidFill>
                <a:latin typeface="Poppins"/>
                <a:ea typeface="Poppins"/>
                <a:cs typeface="Poppins"/>
                <a:sym typeface="Poppins"/>
              </a:rPr>
              <a:t>A Finate State machine with outputs is also known as a Mealy Machine.</a:t>
            </a:r>
          </a:p>
        </p:txBody>
      </p:sp>
      <p:sp>
        <p:nvSpPr>
          <p:cNvPr id="43" name="Freeform 43"/>
          <p:cNvSpPr/>
          <p:nvPr/>
        </p:nvSpPr>
        <p:spPr>
          <a:xfrm>
            <a:off x="11804285" y="5847419"/>
            <a:ext cx="673812" cy="673812"/>
          </a:xfrm>
          <a:custGeom>
            <a:avLst/>
            <a:gdLst/>
            <a:ahLst/>
            <a:cxnLst/>
            <a:rect l="l" t="t" r="r" b="b"/>
            <a:pathLst>
              <a:path w="673812" h="673812">
                <a:moveTo>
                  <a:pt x="0" y="0"/>
                </a:moveTo>
                <a:lnTo>
                  <a:pt x="673811" y="0"/>
                </a:lnTo>
                <a:lnTo>
                  <a:pt x="673811" y="673812"/>
                </a:lnTo>
                <a:lnTo>
                  <a:pt x="0" y="673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4" name="AutoShape 44"/>
          <p:cNvSpPr/>
          <p:nvPr/>
        </p:nvSpPr>
        <p:spPr>
          <a:xfrm>
            <a:off x="10289022" y="6236608"/>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45" name="TextBox 45"/>
          <p:cNvSpPr txBox="1"/>
          <p:nvPr/>
        </p:nvSpPr>
        <p:spPr>
          <a:xfrm>
            <a:off x="10548896" y="5715541"/>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46" name="TextBox 4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grpSp>
        <p:nvGrpSpPr>
          <p:cNvPr id="8" name="Group 8"/>
          <p:cNvGrpSpPr/>
          <p:nvPr/>
        </p:nvGrpSpPr>
        <p:grpSpPr>
          <a:xfrm>
            <a:off x="384809" y="2787454"/>
            <a:ext cx="17118408" cy="6591520"/>
            <a:chOff x="0" y="0"/>
            <a:chExt cx="5180470" cy="1994763"/>
          </a:xfrm>
        </p:grpSpPr>
        <p:sp>
          <p:nvSpPr>
            <p:cNvPr id="9" name="Freeform 9"/>
            <p:cNvSpPr/>
            <p:nvPr/>
          </p:nvSpPr>
          <p:spPr>
            <a:xfrm>
              <a:off x="0" y="0"/>
              <a:ext cx="5180470" cy="1994763"/>
            </a:xfrm>
            <a:custGeom>
              <a:avLst/>
              <a:gdLst/>
              <a:ahLst/>
              <a:cxnLst/>
              <a:rect l="l" t="t" r="r" b="b"/>
              <a:pathLst>
                <a:path w="5180470" h="1994763">
                  <a:moveTo>
                    <a:pt x="0" y="0"/>
                  </a:moveTo>
                  <a:lnTo>
                    <a:pt x="5180470" y="0"/>
                  </a:lnTo>
                  <a:lnTo>
                    <a:pt x="5180470" y="1994763"/>
                  </a:lnTo>
                  <a:lnTo>
                    <a:pt x="0" y="1994763"/>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0" name="TextBox 10"/>
            <p:cNvSpPr txBox="1"/>
            <p:nvPr/>
          </p:nvSpPr>
          <p:spPr>
            <a:xfrm>
              <a:off x="0" y="-123825"/>
              <a:ext cx="5180470" cy="2118588"/>
            </a:xfrm>
            <a:prstGeom prst="rect">
              <a:avLst/>
            </a:prstGeom>
          </p:spPr>
          <p:txBody>
            <a:bodyPr lIns="50800" tIns="50800" rIns="50800" bIns="50800" rtlCol="0" anchor="ctr"/>
            <a:lstStyle/>
            <a:p>
              <a:pPr algn="ctr">
                <a:lnSpc>
                  <a:spcPts val="3805"/>
                </a:lnSpc>
              </a:pPr>
              <a:endParaRPr/>
            </a:p>
          </p:txBody>
        </p:sp>
      </p:grpSp>
      <p:sp>
        <p:nvSpPr>
          <p:cNvPr id="11" name="TextBox 11"/>
          <p:cNvSpPr txBox="1"/>
          <p:nvPr/>
        </p:nvSpPr>
        <p:spPr>
          <a:xfrm>
            <a:off x="513454" y="2774583"/>
            <a:ext cx="16745846" cy="59697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Design a state-transition diagram for a simplified elevator control system in a building. The elevator operates in four distinct states: </a:t>
            </a:r>
            <a:r>
              <a:rPr lang="en-US" sz="2657" b="1">
                <a:solidFill>
                  <a:srgbClr val="5E17EB"/>
                </a:solidFill>
                <a:latin typeface="Poppins Bold"/>
                <a:ea typeface="Poppins Bold"/>
                <a:cs typeface="Poppins Bold"/>
                <a:sym typeface="Poppins Bold"/>
              </a:rPr>
              <a:t>Idle on Ground Floor</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Up</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Down</a:t>
            </a:r>
            <a:r>
              <a:rPr lang="en-US" sz="2657">
                <a:solidFill>
                  <a:srgbClr val="000000"/>
                </a:solidFill>
                <a:latin typeface="Poppins"/>
                <a:ea typeface="Poppins"/>
                <a:cs typeface="Poppins"/>
                <a:sym typeface="Poppins"/>
              </a:rPr>
              <a:t>, and </a:t>
            </a:r>
            <a:r>
              <a:rPr lang="en-US" sz="2657" b="1">
                <a:solidFill>
                  <a:srgbClr val="5E17EB"/>
                </a:solidFill>
                <a:latin typeface="Poppins Bold"/>
                <a:ea typeface="Poppins Bold"/>
                <a:cs typeface="Poppins Bold"/>
                <a:sym typeface="Poppins Bold"/>
              </a:rPr>
              <a:t>Stopped at a Floor</a:t>
            </a:r>
            <a:r>
              <a:rPr lang="en-US" sz="2657">
                <a:solidFill>
                  <a:srgbClr val="000000"/>
                </a:solidFill>
                <a:latin typeface="Poppins"/>
                <a:ea typeface="Poppins"/>
                <a:cs typeface="Poppins"/>
                <a:sym typeface="Poppins"/>
              </a:rPr>
              <a:t>.  </a:t>
            </a:r>
          </a:p>
          <a:p>
            <a:pPr algn="l">
              <a:lnSpc>
                <a:spcPts val="4783"/>
              </a:lnSpc>
            </a:pPr>
            <a:endParaRPr lang="en-US" sz="2657">
              <a:solidFill>
                <a:srgbClr val="000000"/>
              </a:solidFill>
              <a:latin typeface="Poppins"/>
              <a:ea typeface="Poppins"/>
              <a:cs typeface="Poppins"/>
              <a:sym typeface="Poppins"/>
            </a:endParaRPr>
          </a:p>
          <a:p>
            <a:pPr algn="l">
              <a:lnSpc>
                <a:spcPts val="4783"/>
              </a:lnSpc>
            </a:pPr>
            <a:r>
              <a:rPr lang="en-US" sz="2657">
                <a:solidFill>
                  <a:srgbClr val="000000"/>
                </a:solidFill>
                <a:latin typeface="Poppins"/>
                <a:ea typeface="Poppins"/>
                <a:cs typeface="Poppins"/>
                <a:sym typeface="Poppins"/>
              </a:rPr>
              <a:t>State transitions occur based on specific criteria: from "Idle on Ground Floor" to "Moving Up" or "Moving Down" upon receiving corresponding directional commands; from "Moving Up" or "Moving Down" to "Stopped at a Floor" when reaching a floor; from "Stopped at a Floor" to either "Moving Up," "Moving Down," or "Idle on Ground Floor" based on received directional commands or absence of pending commands for two minutes respectively. Illustrate these states and transitions in a labeled state-transition diagram.</a:t>
            </a:r>
          </a:p>
        </p:txBody>
      </p:sp>
      <p:sp>
        <p:nvSpPr>
          <p:cNvPr id="12" name="TextBox 1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578444" y="0"/>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4" name="Freeform 14"/>
          <p:cNvSpPr/>
          <p:nvPr/>
        </p:nvSpPr>
        <p:spPr>
          <a:xfrm flipH="1" flipV="1">
            <a:off x="12892218" y="7721944"/>
            <a:ext cx="2599179" cy="2599179"/>
          </a:xfrm>
          <a:custGeom>
            <a:avLst/>
            <a:gdLst/>
            <a:ahLst/>
            <a:cxnLst/>
            <a:rect l="l" t="t" r="r" b="b"/>
            <a:pathLst>
              <a:path w="2599179" h="2599179">
                <a:moveTo>
                  <a:pt x="2599179" y="2599178"/>
                </a:moveTo>
                <a:lnTo>
                  <a:pt x="0" y="2599178"/>
                </a:lnTo>
                <a:lnTo>
                  <a:pt x="0" y="0"/>
                </a:lnTo>
                <a:lnTo>
                  <a:pt x="2599179" y="0"/>
                </a:lnTo>
                <a:lnTo>
                  <a:pt x="2599179" y="259917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5" name="Group 15"/>
          <p:cNvGrpSpPr/>
          <p:nvPr/>
        </p:nvGrpSpPr>
        <p:grpSpPr>
          <a:xfrm>
            <a:off x="10313775" y="7721944"/>
            <a:ext cx="2578444" cy="2578444"/>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2EC7"/>
            </a:solidFill>
          </p:spPr>
          <p:txBody>
            <a:bodyPr/>
            <a:lstStyle/>
            <a:p>
              <a:endParaRPr lang="en-PH"/>
            </a:p>
          </p:txBody>
        </p:sp>
      </p:grpSp>
      <p:sp>
        <p:nvSpPr>
          <p:cNvPr id="17" name="TextBox 17"/>
          <p:cNvSpPr txBox="1"/>
          <p:nvPr/>
        </p:nvSpPr>
        <p:spPr>
          <a:xfrm>
            <a:off x="508855" y="793479"/>
            <a:ext cx="1930884" cy="962910"/>
          </a:xfrm>
          <a:prstGeom prst="rect">
            <a:avLst/>
          </a:prstGeom>
        </p:spPr>
        <p:txBody>
          <a:bodyPr lIns="0" tIns="0" rIns="0" bIns="0" rtlCol="0" anchor="t">
            <a:spAutoFit/>
          </a:bodyPr>
          <a:lstStyle/>
          <a:p>
            <a:pPr marL="0" lvl="0" indent="0" algn="ctr">
              <a:lnSpc>
                <a:spcPts val="2504"/>
              </a:lnSpc>
              <a:spcBef>
                <a:spcPct val="0"/>
              </a:spcBef>
            </a:pPr>
            <a:r>
              <a:rPr lang="en-US" sz="2087" b="1">
                <a:solidFill>
                  <a:srgbClr val="FFFFFF"/>
                </a:solidFill>
                <a:latin typeface="Poppins Bold"/>
                <a:ea typeface="Poppins Bold"/>
                <a:cs typeface="Poppins Bold"/>
                <a:sym typeface="Poppins Bold"/>
              </a:rPr>
              <a:t>Program Development Life Cycle</a:t>
            </a:r>
          </a:p>
        </p:txBody>
      </p:sp>
      <p:sp>
        <p:nvSpPr>
          <p:cNvPr id="18" name="TextBox 18"/>
          <p:cNvSpPr txBox="1"/>
          <p:nvPr/>
        </p:nvSpPr>
        <p:spPr>
          <a:xfrm>
            <a:off x="647560" y="36747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15.1</a:t>
            </a:r>
          </a:p>
        </p:txBody>
      </p:sp>
      <p:sp>
        <p:nvSpPr>
          <p:cNvPr id="19" name="TextBox 19"/>
          <p:cNvSpPr txBox="1"/>
          <p:nvPr/>
        </p:nvSpPr>
        <p:spPr>
          <a:xfrm>
            <a:off x="2944618" y="1051097"/>
            <a:ext cx="1837614" cy="838978"/>
          </a:xfrm>
          <a:prstGeom prst="rect">
            <a:avLst/>
          </a:prstGeom>
        </p:spPr>
        <p:txBody>
          <a:bodyPr lIns="0" tIns="0" rIns="0" bIns="0" rtlCol="0" anchor="t">
            <a:spAutoFit/>
          </a:bodyPr>
          <a:lstStyle/>
          <a:p>
            <a:pPr marL="0" lvl="0" indent="0" algn="ctr">
              <a:lnSpc>
                <a:spcPts val="3250"/>
              </a:lnSpc>
              <a:spcBef>
                <a:spcPct val="0"/>
              </a:spcBef>
            </a:pPr>
            <a:r>
              <a:rPr lang="en-US" sz="2709" b="1">
                <a:solidFill>
                  <a:srgbClr val="FFFFFF"/>
                </a:solidFill>
                <a:latin typeface="Poppins Bold"/>
                <a:ea typeface="Poppins Bold"/>
                <a:cs typeface="Poppins Bold"/>
                <a:sym typeface="Poppins Bold"/>
              </a:rPr>
              <a:t>Structure Chart</a:t>
            </a:r>
          </a:p>
        </p:txBody>
      </p:sp>
      <p:sp>
        <p:nvSpPr>
          <p:cNvPr id="20" name="TextBox 20"/>
          <p:cNvSpPr txBox="1"/>
          <p:nvPr/>
        </p:nvSpPr>
        <p:spPr>
          <a:xfrm>
            <a:off x="3040928" y="57702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15.2</a:t>
            </a:r>
          </a:p>
        </p:txBody>
      </p:sp>
      <p:sp>
        <p:nvSpPr>
          <p:cNvPr id="21" name="TextBox 21"/>
          <p:cNvSpPr txBox="1"/>
          <p:nvPr/>
        </p:nvSpPr>
        <p:spPr>
          <a:xfrm>
            <a:off x="5623612" y="44149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15.3</a:t>
            </a:r>
          </a:p>
        </p:txBody>
      </p:sp>
      <p:sp>
        <p:nvSpPr>
          <p:cNvPr id="22" name="TextBox 22"/>
          <p:cNvSpPr txBox="1"/>
          <p:nvPr/>
        </p:nvSpPr>
        <p:spPr>
          <a:xfrm>
            <a:off x="5526242" y="841547"/>
            <a:ext cx="1839734" cy="1257300"/>
          </a:xfrm>
          <a:prstGeom prst="rect">
            <a:avLst/>
          </a:prstGeom>
        </p:spPr>
        <p:txBody>
          <a:bodyPr lIns="0" tIns="0" rIns="0" bIns="0" rtlCol="0" anchor="t">
            <a:spAutoFit/>
          </a:bodyPr>
          <a:lstStyle/>
          <a:p>
            <a:pPr marL="0" lvl="0" indent="0" algn="ctr">
              <a:lnSpc>
                <a:spcPts val="3283"/>
              </a:lnSpc>
              <a:spcBef>
                <a:spcPct val="0"/>
              </a:spcBef>
            </a:pPr>
            <a:r>
              <a:rPr lang="en-US" sz="2736" b="1">
                <a:solidFill>
                  <a:srgbClr val="FFFFFF"/>
                </a:solidFill>
                <a:latin typeface="Poppins Bold"/>
                <a:ea typeface="Poppins Bold"/>
                <a:cs typeface="Poppins Bold"/>
                <a:sym typeface="Poppins Bold"/>
              </a:rPr>
              <a:t>State Transition Diagrams </a:t>
            </a:r>
          </a:p>
        </p:txBody>
      </p:sp>
      <p:sp>
        <p:nvSpPr>
          <p:cNvPr id="23" name="TextBox 23"/>
          <p:cNvSpPr txBox="1"/>
          <p:nvPr/>
        </p:nvSpPr>
        <p:spPr>
          <a:xfrm>
            <a:off x="7959131" y="1444243"/>
            <a:ext cx="2092532"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000000"/>
                </a:solidFill>
                <a:latin typeface="Poppins Bold"/>
                <a:ea typeface="Poppins Bold"/>
                <a:cs typeface="Poppins Bold"/>
                <a:sym typeface="Poppins Bold"/>
              </a:rPr>
              <a:t>Types of error</a:t>
            </a:r>
          </a:p>
        </p:txBody>
      </p:sp>
      <p:sp>
        <p:nvSpPr>
          <p:cNvPr id="24" name="TextBox 24"/>
          <p:cNvSpPr txBox="1"/>
          <p:nvPr/>
        </p:nvSpPr>
        <p:spPr>
          <a:xfrm>
            <a:off x="8178659" y="2997028"/>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15.5</a:t>
            </a:r>
          </a:p>
        </p:txBody>
      </p:sp>
      <p:sp>
        <p:nvSpPr>
          <p:cNvPr id="25" name="TextBox 25"/>
          <p:cNvSpPr txBox="1"/>
          <p:nvPr/>
        </p:nvSpPr>
        <p:spPr>
          <a:xfrm>
            <a:off x="8166945" y="99612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15.4</a:t>
            </a:r>
          </a:p>
        </p:txBody>
      </p:sp>
      <p:sp>
        <p:nvSpPr>
          <p:cNvPr id="26" name="TextBox 26"/>
          <p:cNvSpPr txBox="1"/>
          <p:nvPr/>
        </p:nvSpPr>
        <p:spPr>
          <a:xfrm>
            <a:off x="7878206" y="3406603"/>
            <a:ext cx="2358915"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Software Testing Techniques</a:t>
            </a:r>
          </a:p>
        </p:txBody>
      </p:sp>
      <p:sp>
        <p:nvSpPr>
          <p:cNvPr id="27" name="TextBox 27"/>
          <p:cNvSpPr txBox="1"/>
          <p:nvPr/>
        </p:nvSpPr>
        <p:spPr>
          <a:xfrm>
            <a:off x="8178659" y="538162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15.6</a:t>
            </a:r>
          </a:p>
        </p:txBody>
      </p:sp>
      <p:sp>
        <p:nvSpPr>
          <p:cNvPr id="28" name="TextBox 28"/>
          <p:cNvSpPr txBox="1"/>
          <p:nvPr/>
        </p:nvSpPr>
        <p:spPr>
          <a:xfrm>
            <a:off x="7808813" y="5791200"/>
            <a:ext cx="2393166" cy="1219200"/>
          </a:xfrm>
          <a:prstGeom prst="rect">
            <a:avLst/>
          </a:prstGeom>
        </p:spPr>
        <p:txBody>
          <a:bodyPr lIns="0" tIns="0" rIns="0" bIns="0" rtlCol="0" anchor="t">
            <a:spAutoFit/>
          </a:bodyPr>
          <a:lstStyle/>
          <a:p>
            <a:pPr marL="0" lvl="0" indent="0" algn="ctr">
              <a:lnSpc>
                <a:spcPts val="3165"/>
              </a:lnSpc>
              <a:spcBef>
                <a:spcPct val="0"/>
              </a:spcBef>
            </a:pPr>
            <a:r>
              <a:rPr lang="en-US" sz="2637" b="1">
                <a:solidFill>
                  <a:srgbClr val="FAFAFA"/>
                </a:solidFill>
                <a:latin typeface="Poppins Bold"/>
                <a:ea typeface="Poppins Bold"/>
                <a:cs typeface="Poppins Bold"/>
                <a:sym typeface="Poppins Bold"/>
              </a:rPr>
              <a:t>Test Strategy, test plans and test data</a:t>
            </a:r>
          </a:p>
        </p:txBody>
      </p:sp>
      <p:sp>
        <p:nvSpPr>
          <p:cNvPr id="29" name="TextBox 29"/>
          <p:cNvSpPr txBox="1"/>
          <p:nvPr/>
        </p:nvSpPr>
        <p:spPr>
          <a:xfrm>
            <a:off x="8197815" y="7917476"/>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15.7</a:t>
            </a:r>
          </a:p>
        </p:txBody>
      </p:sp>
      <p:sp>
        <p:nvSpPr>
          <p:cNvPr id="30" name="TextBox 30"/>
          <p:cNvSpPr txBox="1"/>
          <p:nvPr/>
        </p:nvSpPr>
        <p:spPr>
          <a:xfrm>
            <a:off x="8086020" y="8317526"/>
            <a:ext cx="2115959" cy="714375"/>
          </a:xfrm>
          <a:prstGeom prst="rect">
            <a:avLst/>
          </a:prstGeom>
        </p:spPr>
        <p:txBody>
          <a:bodyPr lIns="0" tIns="0" rIns="0" bIns="0" rtlCol="0" anchor="t">
            <a:spAutoFit/>
          </a:bodyPr>
          <a:lstStyle/>
          <a:p>
            <a:pPr marL="0" lvl="0" indent="0" algn="ctr">
              <a:lnSpc>
                <a:spcPts val="2741"/>
              </a:lnSpc>
              <a:spcBef>
                <a:spcPct val="0"/>
              </a:spcBef>
            </a:pPr>
            <a:r>
              <a:rPr lang="en-US" sz="2284" b="1">
                <a:solidFill>
                  <a:srgbClr val="000000"/>
                </a:solidFill>
                <a:latin typeface="Poppins Bold"/>
                <a:ea typeface="Poppins Bold"/>
                <a:cs typeface="Poppins Bold"/>
                <a:sym typeface="Poppins Bold"/>
              </a:rPr>
              <a:t>Corrective maintenance</a:t>
            </a:r>
          </a:p>
        </p:txBody>
      </p:sp>
      <p:sp>
        <p:nvSpPr>
          <p:cNvPr id="31" name="TextBox 31"/>
          <p:cNvSpPr txBox="1"/>
          <p:nvPr/>
        </p:nvSpPr>
        <p:spPr>
          <a:xfrm>
            <a:off x="10776259" y="8001000"/>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15.8</a:t>
            </a:r>
          </a:p>
        </p:txBody>
      </p:sp>
      <p:sp>
        <p:nvSpPr>
          <p:cNvPr id="32" name="Freeform 32"/>
          <p:cNvSpPr/>
          <p:nvPr/>
        </p:nvSpPr>
        <p:spPr>
          <a:xfrm>
            <a:off x="12877299" y="3752850"/>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3" name="TextBox 33"/>
          <p:cNvSpPr txBox="1"/>
          <p:nvPr/>
        </p:nvSpPr>
        <p:spPr>
          <a:xfrm>
            <a:off x="10556731" y="8420100"/>
            <a:ext cx="2092532" cy="695325"/>
          </a:xfrm>
          <a:prstGeom prst="rect">
            <a:avLst/>
          </a:prstGeom>
        </p:spPr>
        <p:txBody>
          <a:bodyPr lIns="0" tIns="0" rIns="0" bIns="0" rtlCol="0" anchor="t">
            <a:spAutoFit/>
          </a:bodyPr>
          <a:lstStyle/>
          <a:p>
            <a:pPr marL="0" lvl="0" indent="0" algn="ctr">
              <a:lnSpc>
                <a:spcPts val="2744"/>
              </a:lnSpc>
              <a:spcBef>
                <a:spcPct val="0"/>
              </a:spcBef>
            </a:pPr>
            <a:r>
              <a:rPr lang="en-US" sz="2287" b="1">
                <a:solidFill>
                  <a:srgbClr val="FFFFFF"/>
                </a:solidFill>
                <a:latin typeface="Poppins Bold"/>
                <a:ea typeface="Poppins Bold"/>
                <a:cs typeface="Poppins Bold"/>
                <a:sym typeface="Poppins Bold"/>
              </a:rPr>
              <a:t>Adaptive maintenance</a:t>
            </a:r>
          </a:p>
        </p:txBody>
      </p:sp>
      <p:sp>
        <p:nvSpPr>
          <p:cNvPr id="34" name="TextBox 34"/>
          <p:cNvSpPr txBox="1"/>
          <p:nvPr/>
        </p:nvSpPr>
        <p:spPr>
          <a:xfrm>
            <a:off x="13240403" y="8001000"/>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15.9</a:t>
            </a:r>
          </a:p>
        </p:txBody>
      </p:sp>
      <p:sp>
        <p:nvSpPr>
          <p:cNvPr id="35" name="TextBox 35"/>
          <p:cNvSpPr txBox="1"/>
          <p:nvPr/>
        </p:nvSpPr>
        <p:spPr>
          <a:xfrm>
            <a:off x="13006518" y="8466183"/>
            <a:ext cx="2115959" cy="714375"/>
          </a:xfrm>
          <a:prstGeom prst="rect">
            <a:avLst/>
          </a:prstGeom>
        </p:spPr>
        <p:txBody>
          <a:bodyPr lIns="0" tIns="0" rIns="0" bIns="0" rtlCol="0" anchor="t">
            <a:spAutoFit/>
          </a:bodyPr>
          <a:lstStyle/>
          <a:p>
            <a:pPr marL="0" lvl="0" indent="0" algn="ctr">
              <a:lnSpc>
                <a:spcPts val="2741"/>
              </a:lnSpc>
              <a:spcBef>
                <a:spcPct val="0"/>
              </a:spcBef>
            </a:pPr>
            <a:r>
              <a:rPr lang="en-US" sz="2284" b="1">
                <a:solidFill>
                  <a:srgbClr val="000000"/>
                </a:solidFill>
                <a:latin typeface="Poppins Bold"/>
                <a:ea typeface="Poppins Bold"/>
                <a:cs typeface="Poppins Bold"/>
                <a:sym typeface="Poppins Bold"/>
              </a:rPr>
              <a:t>Perfective maintenance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118408" cy="1852191"/>
            <a:chOff x="0" y="0"/>
            <a:chExt cx="5180470" cy="560521"/>
          </a:xfrm>
        </p:grpSpPr>
        <p:sp>
          <p:nvSpPr>
            <p:cNvPr id="8" name="Freeform 8"/>
            <p:cNvSpPr/>
            <p:nvPr/>
          </p:nvSpPr>
          <p:spPr>
            <a:xfrm>
              <a:off x="0" y="0"/>
              <a:ext cx="5180470" cy="560521"/>
            </a:xfrm>
            <a:custGeom>
              <a:avLst/>
              <a:gdLst/>
              <a:ahLst/>
              <a:cxnLst/>
              <a:rect l="l" t="t" r="r" b="b"/>
              <a:pathLst>
                <a:path w="5180470" h="560521">
                  <a:moveTo>
                    <a:pt x="0" y="0"/>
                  </a:moveTo>
                  <a:lnTo>
                    <a:pt x="5180470" y="0"/>
                  </a:lnTo>
                  <a:lnTo>
                    <a:pt x="5180470" y="560521"/>
                  </a:lnTo>
                  <a:lnTo>
                    <a:pt x="0" y="560521"/>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180470" cy="684346"/>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6213949" y="5143500"/>
          <a:ext cx="5460128" cy="4306170"/>
        </p:xfrm>
        <a:graphic>
          <a:graphicData uri="http://schemas.openxmlformats.org/drawingml/2006/table">
            <a:tbl>
              <a:tblPr/>
              <a:tblGrid>
                <a:gridCol w="5460128">
                  <a:extLst>
                    <a:ext uri="{9D8B030D-6E8A-4147-A177-3AD203B41FA5}">
                      <a16:colId xmlns:a16="http://schemas.microsoft.com/office/drawing/2014/main" val="20000"/>
                    </a:ext>
                  </a:extLst>
                </a:gridCol>
              </a:tblGrid>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43234"/>
            <a:ext cx="16745846" cy="1769181"/>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Design a state-transition diagram for a simplified elevator control system in a building. The elevator operates in four distinct states: </a:t>
            </a:r>
            <a:r>
              <a:rPr lang="en-US" sz="2657" b="1">
                <a:solidFill>
                  <a:srgbClr val="5E17EB"/>
                </a:solidFill>
                <a:latin typeface="Poppins Bold"/>
                <a:ea typeface="Poppins Bold"/>
                <a:cs typeface="Poppins Bold"/>
                <a:sym typeface="Poppins Bold"/>
              </a:rPr>
              <a:t>Idle on Ground Floor</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Up</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Down</a:t>
            </a:r>
            <a:r>
              <a:rPr lang="en-US" sz="2657">
                <a:solidFill>
                  <a:srgbClr val="000000"/>
                </a:solidFill>
                <a:latin typeface="Poppins"/>
                <a:ea typeface="Poppins"/>
                <a:cs typeface="Poppins"/>
                <a:sym typeface="Poppins"/>
              </a:rPr>
              <a:t>, and </a:t>
            </a:r>
            <a:r>
              <a:rPr lang="en-US" sz="2657" b="1">
                <a:solidFill>
                  <a:srgbClr val="5E17EB"/>
                </a:solidFill>
                <a:latin typeface="Poppins Bold"/>
                <a:ea typeface="Poppins Bold"/>
                <a:cs typeface="Poppins Bold"/>
                <a:sym typeface="Poppins Bold"/>
              </a:rPr>
              <a:t>Stopped at a Floor</a:t>
            </a:r>
            <a:r>
              <a:rPr lang="en-US" sz="2657">
                <a:solidFill>
                  <a:srgbClr val="000000"/>
                </a:solidFill>
                <a:latin typeface="Poppins"/>
                <a:ea typeface="Poppins"/>
                <a:cs typeface="Poppins"/>
                <a:sym typeface="Poppins"/>
              </a:rPr>
              <a:t>.  </a:t>
            </a:r>
          </a:p>
        </p:txBody>
      </p:sp>
      <p:sp>
        <p:nvSpPr>
          <p:cNvPr id="13" name="TextBox 13"/>
          <p:cNvSpPr txBox="1"/>
          <p:nvPr/>
        </p:nvSpPr>
        <p:spPr>
          <a:xfrm>
            <a:off x="7325418" y="5119740"/>
            <a:ext cx="3237190"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a:t>
            </a:r>
          </a:p>
        </p:txBody>
      </p:sp>
      <p:sp>
        <p:nvSpPr>
          <p:cNvPr id="14" name="TextBox 14"/>
          <p:cNvSpPr txBox="1"/>
          <p:nvPr/>
        </p:nvSpPr>
        <p:spPr>
          <a:xfrm>
            <a:off x="6409603" y="6001407"/>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Idle on Ground Floor</a:t>
            </a:r>
          </a:p>
        </p:txBody>
      </p:sp>
      <p:sp>
        <p:nvSpPr>
          <p:cNvPr id="15" name="TextBox 15"/>
          <p:cNvSpPr txBox="1"/>
          <p:nvPr/>
        </p:nvSpPr>
        <p:spPr>
          <a:xfrm>
            <a:off x="6350606" y="6882198"/>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Moving Up</a:t>
            </a:r>
          </a:p>
        </p:txBody>
      </p:sp>
      <p:sp>
        <p:nvSpPr>
          <p:cNvPr id="16" name="TextBox 16"/>
          <p:cNvSpPr txBox="1"/>
          <p:nvPr/>
        </p:nvSpPr>
        <p:spPr>
          <a:xfrm>
            <a:off x="6409603" y="7808011"/>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Moving Down</a:t>
            </a:r>
          </a:p>
        </p:txBody>
      </p:sp>
      <p:sp>
        <p:nvSpPr>
          <p:cNvPr id="17" name="TextBox 17"/>
          <p:cNvSpPr txBox="1"/>
          <p:nvPr/>
        </p:nvSpPr>
        <p:spPr>
          <a:xfrm>
            <a:off x="6409603" y="8703458"/>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Stopped at a Floor</a:t>
            </a:r>
          </a:p>
        </p:txBody>
      </p:sp>
      <p:sp>
        <p:nvSpPr>
          <p:cNvPr id="21" name="TextBox 21"/>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7861659" cy="6623222"/>
            <a:chOff x="0" y="0"/>
            <a:chExt cx="2379140" cy="2004357"/>
          </a:xfrm>
        </p:grpSpPr>
        <p:sp>
          <p:nvSpPr>
            <p:cNvPr id="8" name="Freeform 8"/>
            <p:cNvSpPr/>
            <p:nvPr/>
          </p:nvSpPr>
          <p:spPr>
            <a:xfrm>
              <a:off x="0" y="0"/>
              <a:ext cx="2379140" cy="2004357"/>
            </a:xfrm>
            <a:custGeom>
              <a:avLst/>
              <a:gdLst/>
              <a:ahLst/>
              <a:cxnLst/>
              <a:rect l="l" t="t" r="r" b="b"/>
              <a:pathLst>
                <a:path w="2379140" h="2004357">
                  <a:moveTo>
                    <a:pt x="0" y="0"/>
                  </a:moveTo>
                  <a:lnTo>
                    <a:pt x="2379140" y="0"/>
                  </a:lnTo>
                  <a:lnTo>
                    <a:pt x="2379140" y="2004357"/>
                  </a:lnTo>
                  <a:lnTo>
                    <a:pt x="0" y="2004357"/>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2379140" cy="2128182"/>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8513471" y="2787454"/>
          <a:ext cx="7781675" cy="5448062"/>
        </p:xfrm>
        <a:graphic>
          <a:graphicData uri="http://schemas.openxmlformats.org/drawingml/2006/table">
            <a:tbl>
              <a:tblPr/>
              <a:tblGrid>
                <a:gridCol w="2593892">
                  <a:extLst>
                    <a:ext uri="{9D8B030D-6E8A-4147-A177-3AD203B41FA5}">
                      <a16:colId xmlns:a16="http://schemas.microsoft.com/office/drawing/2014/main" val="20000"/>
                    </a:ext>
                  </a:extLst>
                </a:gridCol>
                <a:gridCol w="2593892">
                  <a:extLst>
                    <a:ext uri="{9D8B030D-6E8A-4147-A177-3AD203B41FA5}">
                      <a16:colId xmlns:a16="http://schemas.microsoft.com/office/drawing/2014/main" val="20001"/>
                    </a:ext>
                  </a:extLst>
                </a:gridCol>
                <a:gridCol w="2593892">
                  <a:extLst>
                    <a:ext uri="{9D8B030D-6E8A-4147-A177-3AD203B41FA5}">
                      <a16:colId xmlns:a16="http://schemas.microsoft.com/office/drawing/2014/main" val="20002"/>
                    </a:ext>
                  </a:extLst>
                </a:gridCol>
              </a:tblGrid>
              <a:tr h="682557">
                <a:tc>
                  <a:txBody>
                    <a:bodyPr/>
                    <a:lstStyle/>
                    <a:p>
                      <a:pPr algn="ctr">
                        <a:lnSpc>
                          <a:spcPts val="2856"/>
                        </a:lnSpc>
                        <a:defRPr/>
                      </a:pPr>
                      <a:r>
                        <a:rPr lang="en-US" sz="2040" b="1">
                          <a:solidFill>
                            <a:srgbClr val="000000"/>
                          </a:solidFill>
                          <a:latin typeface="Poppins Bold"/>
                          <a:ea typeface="Poppins Bold"/>
                          <a:cs typeface="Poppins Bold"/>
                          <a:sym typeface="Poppins Bold"/>
                        </a:rPr>
                        <a:t>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Event</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Next 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90859"/>
            <a:ext cx="7628670" cy="4776591"/>
          </a:xfrm>
          <a:prstGeom prst="rect">
            <a:avLst/>
          </a:prstGeom>
        </p:spPr>
        <p:txBody>
          <a:bodyPr lIns="0" tIns="0" rIns="0" bIns="0" rtlCol="0" anchor="t">
            <a:spAutoFit/>
          </a:bodyPr>
          <a:lstStyle/>
          <a:p>
            <a:pPr algn="l">
              <a:lnSpc>
                <a:spcPts val="3488"/>
              </a:lnSpc>
            </a:pPr>
            <a:r>
              <a:rPr lang="en-US" sz="1938">
                <a:solidFill>
                  <a:srgbClr val="000000"/>
                </a:solidFill>
                <a:latin typeface="Poppins"/>
                <a:ea typeface="Poppins"/>
                <a:cs typeface="Poppins"/>
                <a:sym typeface="Poppins"/>
              </a:rPr>
              <a:t>State transitions occur based on specific criteria: </a:t>
            </a:r>
          </a:p>
          <a:p>
            <a:pPr algn="l">
              <a:lnSpc>
                <a:spcPts val="3488"/>
              </a:lnSpc>
            </a:pPr>
            <a:endParaRPr lang="en-US" sz="1938">
              <a:solidFill>
                <a:srgbClr val="000000"/>
              </a:solidFill>
              <a:latin typeface="Poppins"/>
              <a:ea typeface="Poppins"/>
              <a:cs typeface="Poppins"/>
              <a:sym typeface="Poppins"/>
            </a:endParaRPr>
          </a:p>
          <a:p>
            <a:pPr marL="418448" lvl="1" indent="-209224" algn="l">
              <a:lnSpc>
                <a:spcPts val="3488"/>
              </a:lnSpc>
              <a:buFont typeface="Arial"/>
              <a:buChar char="•"/>
            </a:pPr>
            <a:r>
              <a:rPr lang="en-US" sz="1938">
                <a:solidFill>
                  <a:srgbClr val="000000"/>
                </a:solidFill>
                <a:latin typeface="Poppins"/>
                <a:ea typeface="Poppins"/>
                <a:cs typeface="Poppins"/>
                <a:sym typeface="Poppins"/>
              </a:rPr>
              <a:t>from "Idle on Ground Floor" to "Moving Up" or "Moving Down" upon receiving corresponding directional commands;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"Moving Up" or "Moving Down" to "Stopped at a Floor" when reaching a floor;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"Stopped at a Floor" to either "Moving Up," "Moving Down," or "Idle on Ground Floor" based on received directional commands or absence of pending commands for two minutes respectively. </a:t>
            </a:r>
          </a:p>
        </p:txBody>
      </p:sp>
      <p:sp>
        <p:nvSpPr>
          <p:cNvPr id="13" name="TextBox 13"/>
          <p:cNvSpPr txBox="1"/>
          <p:nvPr/>
        </p:nvSpPr>
        <p:spPr>
          <a:xfrm>
            <a:off x="9518206" y="2017104"/>
            <a:ext cx="7453449"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 Transition Table</a:t>
            </a:r>
          </a:p>
        </p:txBody>
      </p:sp>
      <p:sp>
        <p:nvSpPr>
          <p:cNvPr id="14" name="TextBox 1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7861659" cy="6623222"/>
            <a:chOff x="0" y="0"/>
            <a:chExt cx="2379140" cy="2004357"/>
          </a:xfrm>
        </p:grpSpPr>
        <p:sp>
          <p:nvSpPr>
            <p:cNvPr id="8" name="Freeform 8"/>
            <p:cNvSpPr/>
            <p:nvPr/>
          </p:nvSpPr>
          <p:spPr>
            <a:xfrm>
              <a:off x="0" y="0"/>
              <a:ext cx="2379140" cy="2004357"/>
            </a:xfrm>
            <a:custGeom>
              <a:avLst/>
              <a:gdLst/>
              <a:ahLst/>
              <a:cxnLst/>
              <a:rect l="l" t="t" r="r" b="b"/>
              <a:pathLst>
                <a:path w="2379140" h="2004357">
                  <a:moveTo>
                    <a:pt x="0" y="0"/>
                  </a:moveTo>
                  <a:lnTo>
                    <a:pt x="2379140" y="0"/>
                  </a:lnTo>
                  <a:lnTo>
                    <a:pt x="2379140" y="2004357"/>
                  </a:lnTo>
                  <a:lnTo>
                    <a:pt x="0" y="2004357"/>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2379140" cy="2128182"/>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8513471" y="2787454"/>
          <a:ext cx="9462918" cy="6642508"/>
        </p:xfrm>
        <a:graphic>
          <a:graphicData uri="http://schemas.openxmlformats.org/drawingml/2006/table">
            <a:tbl>
              <a:tblPr/>
              <a:tblGrid>
                <a:gridCol w="3154306">
                  <a:extLst>
                    <a:ext uri="{9D8B030D-6E8A-4147-A177-3AD203B41FA5}">
                      <a16:colId xmlns:a16="http://schemas.microsoft.com/office/drawing/2014/main" val="20000"/>
                    </a:ext>
                  </a:extLst>
                </a:gridCol>
                <a:gridCol w="3154306">
                  <a:extLst>
                    <a:ext uri="{9D8B030D-6E8A-4147-A177-3AD203B41FA5}">
                      <a16:colId xmlns:a16="http://schemas.microsoft.com/office/drawing/2014/main" val="20001"/>
                    </a:ext>
                  </a:extLst>
                </a:gridCol>
                <a:gridCol w="3154306">
                  <a:extLst>
                    <a:ext uri="{9D8B030D-6E8A-4147-A177-3AD203B41FA5}">
                      <a16:colId xmlns:a16="http://schemas.microsoft.com/office/drawing/2014/main" val="20002"/>
                    </a:ext>
                  </a:extLst>
                </a:gridCol>
              </a:tblGrid>
              <a:tr h="829738">
                <a:tc>
                  <a:txBody>
                    <a:bodyPr/>
                    <a:lstStyle/>
                    <a:p>
                      <a:pPr algn="ctr">
                        <a:lnSpc>
                          <a:spcPts val="2856"/>
                        </a:lnSpc>
                        <a:defRPr/>
                      </a:pPr>
                      <a:r>
                        <a:rPr lang="en-US" sz="2040" b="1">
                          <a:solidFill>
                            <a:srgbClr val="000000"/>
                          </a:solidFill>
                          <a:latin typeface="Poppins Bold"/>
                          <a:ea typeface="Poppins Bold"/>
                          <a:cs typeface="Poppins Bold"/>
                          <a:sym typeface="Poppins Bold"/>
                        </a:rPr>
                        <a:t>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Event</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Next 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29738">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Up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29738">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Down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90859"/>
            <a:ext cx="7628670" cy="4795787"/>
          </a:xfrm>
          <a:prstGeom prst="rect">
            <a:avLst/>
          </a:prstGeom>
        </p:spPr>
        <p:txBody>
          <a:bodyPr lIns="0" tIns="0" rIns="0" bIns="0" rtlCol="0" anchor="t">
            <a:spAutoFit/>
          </a:bodyPr>
          <a:lstStyle/>
          <a:p>
            <a:pPr algn="l">
              <a:lnSpc>
                <a:spcPts val="3488"/>
              </a:lnSpc>
            </a:pPr>
            <a:r>
              <a:rPr lang="en-US" sz="1938">
                <a:solidFill>
                  <a:srgbClr val="000000"/>
                </a:solidFill>
                <a:latin typeface="Poppins"/>
                <a:ea typeface="Poppins"/>
                <a:cs typeface="Poppins"/>
                <a:sym typeface="Poppins"/>
              </a:rPr>
              <a:t>State transitions occur based on specific criteria: </a:t>
            </a:r>
          </a:p>
          <a:p>
            <a:pPr algn="l">
              <a:lnSpc>
                <a:spcPts val="3488"/>
              </a:lnSpc>
            </a:pPr>
            <a:endParaRPr lang="en-US" sz="1938">
              <a:solidFill>
                <a:srgbClr val="000000"/>
              </a:solidFill>
              <a:latin typeface="Poppins"/>
              <a:ea typeface="Poppins"/>
              <a:cs typeface="Poppins"/>
              <a:sym typeface="Poppins"/>
            </a:endParaRPr>
          </a:p>
          <a:p>
            <a:pPr marL="418448" lvl="1" indent="-209224" algn="l">
              <a:lnSpc>
                <a:spcPts val="3488"/>
              </a:lnSpc>
              <a:buFont typeface="Arial"/>
              <a:buChar char="•"/>
            </a:pPr>
            <a:r>
              <a:rPr lang="en-US" sz="1938" b="1">
                <a:solidFill>
                  <a:srgbClr val="000000"/>
                </a:solidFill>
                <a:latin typeface="Poppins Bold"/>
                <a:ea typeface="Poppins Bold"/>
                <a:cs typeface="Poppins Bold"/>
                <a:sym typeface="Poppins Bold"/>
              </a:rPr>
              <a:t>from "Idle on Ground Floor" to "Moving Up" or "Moving Down" upon receiving corresponding directional commands;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"Moving Up" or "Moving Down" to "Stopped at a Floor" when reaching a floor;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"Stopped at a Floor" to either "Moving Up," "Moving Down," or "Idle on Ground Floor" based on received directional commands or absence of pending commands for two minutes respectively. </a:t>
            </a:r>
          </a:p>
        </p:txBody>
      </p:sp>
      <p:sp>
        <p:nvSpPr>
          <p:cNvPr id="13" name="TextBox 13"/>
          <p:cNvSpPr txBox="1"/>
          <p:nvPr/>
        </p:nvSpPr>
        <p:spPr>
          <a:xfrm>
            <a:off x="9518206" y="2017104"/>
            <a:ext cx="7453449"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 Transition Table</a:t>
            </a:r>
          </a:p>
        </p:txBody>
      </p:sp>
      <p:sp>
        <p:nvSpPr>
          <p:cNvPr id="14" name="TextBox 1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7861659" cy="6623222"/>
            <a:chOff x="0" y="0"/>
            <a:chExt cx="2379140" cy="2004357"/>
          </a:xfrm>
        </p:grpSpPr>
        <p:sp>
          <p:nvSpPr>
            <p:cNvPr id="8" name="Freeform 8"/>
            <p:cNvSpPr/>
            <p:nvPr/>
          </p:nvSpPr>
          <p:spPr>
            <a:xfrm>
              <a:off x="0" y="0"/>
              <a:ext cx="2379140" cy="2004357"/>
            </a:xfrm>
            <a:custGeom>
              <a:avLst/>
              <a:gdLst/>
              <a:ahLst/>
              <a:cxnLst/>
              <a:rect l="l" t="t" r="r" b="b"/>
              <a:pathLst>
                <a:path w="2379140" h="2004357">
                  <a:moveTo>
                    <a:pt x="0" y="0"/>
                  </a:moveTo>
                  <a:lnTo>
                    <a:pt x="2379140" y="0"/>
                  </a:lnTo>
                  <a:lnTo>
                    <a:pt x="2379140" y="2004357"/>
                  </a:lnTo>
                  <a:lnTo>
                    <a:pt x="0" y="2004357"/>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2379140" cy="2128182"/>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8513471" y="2787454"/>
          <a:ext cx="9462918" cy="6640881"/>
        </p:xfrm>
        <a:graphic>
          <a:graphicData uri="http://schemas.openxmlformats.org/drawingml/2006/table">
            <a:tbl>
              <a:tblPr/>
              <a:tblGrid>
                <a:gridCol w="3154306">
                  <a:extLst>
                    <a:ext uri="{9D8B030D-6E8A-4147-A177-3AD203B41FA5}">
                      <a16:colId xmlns:a16="http://schemas.microsoft.com/office/drawing/2014/main" val="20000"/>
                    </a:ext>
                  </a:extLst>
                </a:gridCol>
                <a:gridCol w="3154306">
                  <a:extLst>
                    <a:ext uri="{9D8B030D-6E8A-4147-A177-3AD203B41FA5}">
                      <a16:colId xmlns:a16="http://schemas.microsoft.com/office/drawing/2014/main" val="20001"/>
                    </a:ext>
                  </a:extLst>
                </a:gridCol>
                <a:gridCol w="3154306">
                  <a:extLst>
                    <a:ext uri="{9D8B030D-6E8A-4147-A177-3AD203B41FA5}">
                      <a16:colId xmlns:a16="http://schemas.microsoft.com/office/drawing/2014/main" val="20002"/>
                    </a:ext>
                  </a:extLst>
                </a:gridCol>
              </a:tblGrid>
              <a:tr h="829765">
                <a:tc>
                  <a:txBody>
                    <a:bodyPr/>
                    <a:lstStyle/>
                    <a:p>
                      <a:pPr algn="ctr">
                        <a:lnSpc>
                          <a:spcPts val="2856"/>
                        </a:lnSpc>
                        <a:defRPr/>
                      </a:pPr>
                      <a:r>
                        <a:rPr lang="en-US" sz="2040" b="1">
                          <a:solidFill>
                            <a:srgbClr val="000000"/>
                          </a:solidFill>
                          <a:latin typeface="Poppins Bold"/>
                          <a:ea typeface="Poppins Bold"/>
                          <a:cs typeface="Poppins Bold"/>
                          <a:sym typeface="Poppins Bold"/>
                        </a:rPr>
                        <a:t>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Event</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Next 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29765">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Up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29765">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Down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30685">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Reach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29765">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Reach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29765">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Up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830685">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Down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830685">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Idle for two minutes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90859"/>
            <a:ext cx="7628670" cy="4795787"/>
          </a:xfrm>
          <a:prstGeom prst="rect">
            <a:avLst/>
          </a:prstGeom>
        </p:spPr>
        <p:txBody>
          <a:bodyPr lIns="0" tIns="0" rIns="0" bIns="0" rtlCol="0" anchor="t">
            <a:spAutoFit/>
          </a:bodyPr>
          <a:lstStyle/>
          <a:p>
            <a:pPr algn="l">
              <a:lnSpc>
                <a:spcPts val="3488"/>
              </a:lnSpc>
            </a:pPr>
            <a:r>
              <a:rPr lang="en-US" sz="1938">
                <a:solidFill>
                  <a:srgbClr val="000000"/>
                </a:solidFill>
                <a:latin typeface="Poppins"/>
                <a:ea typeface="Poppins"/>
                <a:cs typeface="Poppins"/>
                <a:sym typeface="Poppins"/>
              </a:rPr>
              <a:t>State transitions occur based on specific criteria: </a:t>
            </a:r>
          </a:p>
          <a:p>
            <a:pPr algn="l">
              <a:lnSpc>
                <a:spcPts val="3488"/>
              </a:lnSpc>
            </a:pPr>
            <a:endParaRPr lang="en-US" sz="1938">
              <a:solidFill>
                <a:srgbClr val="000000"/>
              </a:solidFill>
              <a:latin typeface="Poppins"/>
              <a:ea typeface="Poppins"/>
              <a:cs typeface="Poppins"/>
              <a:sym typeface="Poppins"/>
            </a:endParaRPr>
          </a:p>
          <a:p>
            <a:pPr marL="418448" lvl="1" indent="-209224" algn="l">
              <a:lnSpc>
                <a:spcPts val="3488"/>
              </a:lnSpc>
              <a:buFont typeface="Arial"/>
              <a:buChar char="•"/>
            </a:pPr>
            <a:r>
              <a:rPr lang="en-US" sz="1938">
                <a:solidFill>
                  <a:srgbClr val="000000"/>
                </a:solidFill>
                <a:latin typeface="Poppins"/>
                <a:ea typeface="Poppins"/>
                <a:cs typeface="Poppins"/>
                <a:sym typeface="Poppins"/>
              </a:rPr>
              <a:t>from "Idle on Ground Floor" to "Moving Up" or "Moving Down" upon receiving corresponding directional commands;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"Moving Up" or "Moving Down" to "Stopped at a Floor" when reaching a floor; </a:t>
            </a:r>
          </a:p>
          <a:p>
            <a:pPr marL="418448" lvl="1" indent="-209224" algn="l">
              <a:lnSpc>
                <a:spcPts val="3488"/>
              </a:lnSpc>
              <a:buFont typeface="Arial"/>
              <a:buChar char="•"/>
            </a:pPr>
            <a:r>
              <a:rPr lang="en-US" sz="1938" b="1">
                <a:solidFill>
                  <a:srgbClr val="000000"/>
                </a:solidFill>
                <a:latin typeface="Poppins Bold"/>
                <a:ea typeface="Poppins Bold"/>
                <a:cs typeface="Poppins Bold"/>
                <a:sym typeface="Poppins Bold"/>
              </a:rPr>
              <a:t>from "Stopped at a Floor" to either "Moving Up," "Moving Down," or "Idle on Ground Floor" based on received directional commands or absence of pending commands for two minutes respectively. </a:t>
            </a:r>
          </a:p>
        </p:txBody>
      </p:sp>
      <p:sp>
        <p:nvSpPr>
          <p:cNvPr id="13" name="TextBox 13"/>
          <p:cNvSpPr txBox="1"/>
          <p:nvPr/>
        </p:nvSpPr>
        <p:spPr>
          <a:xfrm>
            <a:off x="9518206" y="2017104"/>
            <a:ext cx="7453449"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 Transition Table</a:t>
            </a:r>
          </a:p>
        </p:txBody>
      </p:sp>
      <p:sp>
        <p:nvSpPr>
          <p:cNvPr id="14" name="TextBox 1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43155" y="4061534"/>
          <a:ext cx="3991295" cy="2801009"/>
        </p:xfrm>
        <a:graphic>
          <a:graphicData uri="http://schemas.openxmlformats.org/drawingml/2006/table">
            <a:tbl>
              <a:tblPr/>
              <a:tblGrid>
                <a:gridCol w="1330432">
                  <a:extLst>
                    <a:ext uri="{9D8B030D-6E8A-4147-A177-3AD203B41FA5}">
                      <a16:colId xmlns:a16="http://schemas.microsoft.com/office/drawing/2014/main" val="20000"/>
                    </a:ext>
                  </a:extLst>
                </a:gridCol>
                <a:gridCol w="1330432">
                  <a:extLst>
                    <a:ext uri="{9D8B030D-6E8A-4147-A177-3AD203B41FA5}">
                      <a16:colId xmlns:a16="http://schemas.microsoft.com/office/drawing/2014/main" val="20001"/>
                    </a:ext>
                  </a:extLst>
                </a:gridCol>
                <a:gridCol w="1330432">
                  <a:extLst>
                    <a:ext uri="{9D8B030D-6E8A-4147-A177-3AD203B41FA5}">
                      <a16:colId xmlns:a16="http://schemas.microsoft.com/office/drawing/2014/main" val="20002"/>
                    </a:ext>
                  </a:extLst>
                </a:gridCol>
              </a:tblGrid>
              <a:tr h="349981">
                <a:tc>
                  <a:txBody>
                    <a:bodyPr/>
                    <a:lstStyle/>
                    <a:p>
                      <a:pPr algn="ctr">
                        <a:lnSpc>
                          <a:spcPts val="1854"/>
                        </a:lnSpc>
                        <a:defRPr/>
                      </a:pPr>
                      <a:r>
                        <a:rPr lang="en-US" sz="1324" b="1">
                          <a:solidFill>
                            <a:srgbClr val="000000"/>
                          </a:solidFill>
                          <a:latin typeface="Poppins Bold"/>
                          <a:ea typeface="Poppins Bold"/>
                          <a:cs typeface="Poppins Bold"/>
                          <a:sym typeface="Poppins Bold"/>
                        </a:rPr>
                        <a:t>State</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854"/>
                        </a:lnSpc>
                        <a:defRPr/>
                      </a:pPr>
                      <a:r>
                        <a:rPr lang="en-US" sz="1324" b="1">
                          <a:solidFill>
                            <a:srgbClr val="000000"/>
                          </a:solidFill>
                          <a:latin typeface="Poppins Bold"/>
                          <a:ea typeface="Poppins Bold"/>
                          <a:cs typeface="Poppins Bold"/>
                          <a:sym typeface="Poppins Bold"/>
                        </a:rPr>
                        <a:t>Event</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854"/>
                        </a:lnSpc>
                        <a:defRPr/>
                      </a:pPr>
                      <a:r>
                        <a:rPr lang="en-US" sz="1324" b="1">
                          <a:solidFill>
                            <a:srgbClr val="000000"/>
                          </a:solidFill>
                          <a:latin typeface="Poppins Bold"/>
                          <a:ea typeface="Poppins Bold"/>
                          <a:cs typeface="Poppins Bold"/>
                          <a:sym typeface="Poppins Bold"/>
                        </a:rPr>
                        <a:t>Next State</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49981">
                <a:tc>
                  <a:txBody>
                    <a:bodyPr/>
                    <a:lstStyle/>
                    <a:p>
                      <a:pPr algn="ctr">
                        <a:lnSpc>
                          <a:spcPts val="1854"/>
                        </a:lnSpc>
                        <a:defRPr/>
                      </a:pPr>
                      <a:r>
                        <a:rPr lang="en-US" sz="1324">
                          <a:solidFill>
                            <a:srgbClr val="000000"/>
                          </a:solidFill>
                          <a:latin typeface="Poppins"/>
                          <a:ea typeface="Poppins"/>
                          <a:cs typeface="Poppins"/>
                          <a:sym typeface="Poppins"/>
                        </a:rPr>
                        <a:t>Idle on Ground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Up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Up</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349981">
                <a:tc>
                  <a:txBody>
                    <a:bodyPr/>
                    <a:lstStyle/>
                    <a:p>
                      <a:pPr algn="ctr">
                        <a:lnSpc>
                          <a:spcPts val="1854"/>
                        </a:lnSpc>
                        <a:defRPr/>
                      </a:pPr>
                      <a:r>
                        <a:rPr lang="en-US" sz="1324">
                          <a:solidFill>
                            <a:srgbClr val="000000"/>
                          </a:solidFill>
                          <a:latin typeface="Poppins"/>
                          <a:ea typeface="Poppins"/>
                          <a:cs typeface="Poppins"/>
                          <a:sym typeface="Poppins"/>
                        </a:rPr>
                        <a:t>Idle on Ground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Down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Down</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350369">
                <a:tc>
                  <a:txBody>
                    <a:bodyPr/>
                    <a:lstStyle/>
                    <a:p>
                      <a:pPr algn="ctr">
                        <a:lnSpc>
                          <a:spcPts val="1854"/>
                        </a:lnSpc>
                        <a:defRPr/>
                      </a:pPr>
                      <a:r>
                        <a:rPr lang="en-US" sz="1324">
                          <a:solidFill>
                            <a:srgbClr val="000000"/>
                          </a:solidFill>
                          <a:latin typeface="Poppins"/>
                          <a:ea typeface="Poppins"/>
                          <a:cs typeface="Poppins"/>
                          <a:sym typeface="Poppins"/>
                        </a:rPr>
                        <a:t>Moving Up</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Reach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349981">
                <a:tc>
                  <a:txBody>
                    <a:bodyPr/>
                    <a:lstStyle/>
                    <a:p>
                      <a:pPr algn="ctr">
                        <a:lnSpc>
                          <a:spcPts val="1854"/>
                        </a:lnSpc>
                        <a:defRPr/>
                      </a:pPr>
                      <a:r>
                        <a:rPr lang="en-US" sz="1324">
                          <a:solidFill>
                            <a:srgbClr val="000000"/>
                          </a:solidFill>
                          <a:latin typeface="Poppins"/>
                          <a:ea typeface="Poppins"/>
                          <a:cs typeface="Poppins"/>
                          <a:sym typeface="Poppins"/>
                        </a:rPr>
                        <a:t>Moving Down</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Reach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349981">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Up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Up</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350369">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Down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Down</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350369">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Idle for two minutes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Idle on Ground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8" name="Freeform 8"/>
          <p:cNvSpPr/>
          <p:nvPr/>
        </p:nvSpPr>
        <p:spPr>
          <a:xfrm>
            <a:off x="9675854" y="3051121"/>
            <a:ext cx="1850408" cy="1850408"/>
          </a:xfrm>
          <a:custGeom>
            <a:avLst/>
            <a:gdLst/>
            <a:ahLst/>
            <a:cxnLst/>
            <a:rect l="l" t="t" r="r" b="b"/>
            <a:pathLst>
              <a:path w="1850408" h="1850408">
                <a:moveTo>
                  <a:pt x="0" y="0"/>
                </a:moveTo>
                <a:lnTo>
                  <a:pt x="1850407" y="0"/>
                </a:lnTo>
                <a:lnTo>
                  <a:pt x="1850407" y="1850407"/>
                </a:lnTo>
                <a:lnTo>
                  <a:pt x="0" y="1850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rot="-8173060" flipH="1">
            <a:off x="11848083" y="2445136"/>
            <a:ext cx="1821441" cy="1712155"/>
          </a:xfrm>
          <a:custGeom>
            <a:avLst/>
            <a:gdLst/>
            <a:ahLst/>
            <a:cxnLst/>
            <a:rect l="l" t="t" r="r" b="b"/>
            <a:pathLst>
              <a:path w="1821441" h="1712155">
                <a:moveTo>
                  <a:pt x="1821441" y="0"/>
                </a:moveTo>
                <a:lnTo>
                  <a:pt x="0" y="0"/>
                </a:lnTo>
                <a:lnTo>
                  <a:pt x="0" y="1712154"/>
                </a:lnTo>
                <a:lnTo>
                  <a:pt x="1821441" y="1712154"/>
                </a:lnTo>
                <a:lnTo>
                  <a:pt x="182144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Freeform 10"/>
          <p:cNvSpPr/>
          <p:nvPr/>
        </p:nvSpPr>
        <p:spPr>
          <a:xfrm>
            <a:off x="13897703" y="3035194"/>
            <a:ext cx="1850408" cy="1850408"/>
          </a:xfrm>
          <a:custGeom>
            <a:avLst/>
            <a:gdLst/>
            <a:ahLst/>
            <a:cxnLst/>
            <a:rect l="l" t="t" r="r" b="b"/>
            <a:pathLst>
              <a:path w="1850408" h="1850408">
                <a:moveTo>
                  <a:pt x="0" y="0"/>
                </a:moveTo>
                <a:lnTo>
                  <a:pt x="1850407" y="0"/>
                </a:lnTo>
                <a:lnTo>
                  <a:pt x="1850407" y="1850408"/>
                </a:lnTo>
                <a:lnTo>
                  <a:pt x="0" y="185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Freeform 11"/>
          <p:cNvSpPr/>
          <p:nvPr/>
        </p:nvSpPr>
        <p:spPr>
          <a:xfrm>
            <a:off x="14194190" y="6521804"/>
            <a:ext cx="1850408" cy="1850408"/>
          </a:xfrm>
          <a:custGeom>
            <a:avLst/>
            <a:gdLst/>
            <a:ahLst/>
            <a:cxnLst/>
            <a:rect l="l" t="t" r="r" b="b"/>
            <a:pathLst>
              <a:path w="1850408" h="1850408">
                <a:moveTo>
                  <a:pt x="0" y="0"/>
                </a:moveTo>
                <a:lnTo>
                  <a:pt x="1850408" y="0"/>
                </a:lnTo>
                <a:lnTo>
                  <a:pt x="1850408" y="1850408"/>
                </a:lnTo>
                <a:lnTo>
                  <a:pt x="0" y="185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Freeform 12"/>
          <p:cNvSpPr/>
          <p:nvPr/>
        </p:nvSpPr>
        <p:spPr>
          <a:xfrm>
            <a:off x="9768137" y="6555032"/>
            <a:ext cx="1850408" cy="1850408"/>
          </a:xfrm>
          <a:custGeom>
            <a:avLst/>
            <a:gdLst/>
            <a:ahLst/>
            <a:cxnLst/>
            <a:rect l="l" t="t" r="r" b="b"/>
            <a:pathLst>
              <a:path w="1850408" h="1850408">
                <a:moveTo>
                  <a:pt x="0" y="0"/>
                </a:moveTo>
                <a:lnTo>
                  <a:pt x="1850408" y="0"/>
                </a:lnTo>
                <a:lnTo>
                  <a:pt x="1850408" y="1850407"/>
                </a:lnTo>
                <a:lnTo>
                  <a:pt x="0" y="1850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3" name="Freeform 13"/>
          <p:cNvSpPr/>
          <p:nvPr/>
        </p:nvSpPr>
        <p:spPr>
          <a:xfrm rot="-7975930" flipH="1" flipV="1">
            <a:off x="8849858" y="4889980"/>
            <a:ext cx="1821441" cy="1712155"/>
          </a:xfrm>
          <a:custGeom>
            <a:avLst/>
            <a:gdLst/>
            <a:ahLst/>
            <a:cxnLst/>
            <a:rect l="l" t="t" r="r" b="b"/>
            <a:pathLst>
              <a:path w="1821441" h="1712155">
                <a:moveTo>
                  <a:pt x="1821441" y="1712155"/>
                </a:moveTo>
                <a:lnTo>
                  <a:pt x="0" y="1712155"/>
                </a:lnTo>
                <a:lnTo>
                  <a:pt x="0" y="0"/>
                </a:lnTo>
                <a:lnTo>
                  <a:pt x="1821441" y="0"/>
                </a:lnTo>
                <a:lnTo>
                  <a:pt x="1821441" y="171215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4" name="Freeform 14"/>
          <p:cNvSpPr/>
          <p:nvPr/>
        </p:nvSpPr>
        <p:spPr>
          <a:xfrm rot="8298289" flipH="1" flipV="1">
            <a:off x="12034005" y="7157213"/>
            <a:ext cx="1821441" cy="1712155"/>
          </a:xfrm>
          <a:custGeom>
            <a:avLst/>
            <a:gdLst/>
            <a:ahLst/>
            <a:cxnLst/>
            <a:rect l="l" t="t" r="r" b="b"/>
            <a:pathLst>
              <a:path w="1821441" h="1712155">
                <a:moveTo>
                  <a:pt x="1821441" y="1712155"/>
                </a:moveTo>
                <a:lnTo>
                  <a:pt x="0" y="1712155"/>
                </a:lnTo>
                <a:lnTo>
                  <a:pt x="0" y="0"/>
                </a:lnTo>
                <a:lnTo>
                  <a:pt x="1821441" y="0"/>
                </a:lnTo>
                <a:lnTo>
                  <a:pt x="1821441" y="171215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5" name="Freeform 15"/>
          <p:cNvSpPr/>
          <p:nvPr/>
        </p:nvSpPr>
        <p:spPr>
          <a:xfrm rot="7918845" flipV="1">
            <a:off x="14932334" y="4662588"/>
            <a:ext cx="1821441" cy="1712155"/>
          </a:xfrm>
          <a:custGeom>
            <a:avLst/>
            <a:gdLst/>
            <a:ahLst/>
            <a:cxnLst/>
            <a:rect l="l" t="t" r="r" b="b"/>
            <a:pathLst>
              <a:path w="1821441" h="1712155">
                <a:moveTo>
                  <a:pt x="0" y="1712154"/>
                </a:moveTo>
                <a:lnTo>
                  <a:pt x="1821441" y="1712154"/>
                </a:lnTo>
                <a:lnTo>
                  <a:pt x="1821441" y="0"/>
                </a:lnTo>
                <a:lnTo>
                  <a:pt x="0" y="0"/>
                </a:lnTo>
                <a:lnTo>
                  <a:pt x="0" y="171215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rot="-3070941" flipV="1">
            <a:off x="13270542" y="4917753"/>
            <a:ext cx="1603314" cy="1507115"/>
          </a:xfrm>
          <a:custGeom>
            <a:avLst/>
            <a:gdLst/>
            <a:ahLst/>
            <a:cxnLst/>
            <a:rect l="l" t="t" r="r" b="b"/>
            <a:pathLst>
              <a:path w="1603314" h="1507115">
                <a:moveTo>
                  <a:pt x="0" y="1507115"/>
                </a:moveTo>
                <a:lnTo>
                  <a:pt x="1603314" y="1507115"/>
                </a:lnTo>
                <a:lnTo>
                  <a:pt x="1603314" y="0"/>
                </a:lnTo>
                <a:lnTo>
                  <a:pt x="0" y="0"/>
                </a:lnTo>
                <a:lnTo>
                  <a:pt x="0" y="150711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Freeform 17"/>
          <p:cNvSpPr/>
          <p:nvPr/>
        </p:nvSpPr>
        <p:spPr>
          <a:xfrm rot="-2625560" flipH="1" flipV="1">
            <a:off x="12008835" y="6204921"/>
            <a:ext cx="1684141" cy="1583092"/>
          </a:xfrm>
          <a:custGeom>
            <a:avLst/>
            <a:gdLst/>
            <a:ahLst/>
            <a:cxnLst/>
            <a:rect l="l" t="t" r="r" b="b"/>
            <a:pathLst>
              <a:path w="1684141" h="1583092">
                <a:moveTo>
                  <a:pt x="1684140" y="1583092"/>
                </a:moveTo>
                <a:lnTo>
                  <a:pt x="0" y="1583092"/>
                </a:lnTo>
                <a:lnTo>
                  <a:pt x="0" y="0"/>
                </a:lnTo>
                <a:lnTo>
                  <a:pt x="1684140" y="0"/>
                </a:lnTo>
                <a:lnTo>
                  <a:pt x="1684140" y="158309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8" name="Freeform 18"/>
          <p:cNvSpPr/>
          <p:nvPr/>
        </p:nvSpPr>
        <p:spPr>
          <a:xfrm rot="-8629069">
            <a:off x="11137219" y="5570775"/>
            <a:ext cx="3267311" cy="543190"/>
          </a:xfrm>
          <a:custGeom>
            <a:avLst/>
            <a:gdLst/>
            <a:ahLst/>
            <a:cxnLst/>
            <a:rect l="l" t="t" r="r" b="b"/>
            <a:pathLst>
              <a:path w="3267311" h="543190">
                <a:moveTo>
                  <a:pt x="0" y="0"/>
                </a:moveTo>
                <a:lnTo>
                  <a:pt x="3267311" y="0"/>
                </a:lnTo>
                <a:lnTo>
                  <a:pt x="3267311" y="543190"/>
                </a:lnTo>
                <a:lnTo>
                  <a:pt x="0" y="5431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9" name="TextBox 19"/>
          <p:cNvSpPr txBox="1"/>
          <p:nvPr/>
        </p:nvSpPr>
        <p:spPr>
          <a:xfrm>
            <a:off x="384809" y="1938701"/>
            <a:ext cx="50594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20" name="TextBox 20"/>
          <p:cNvSpPr txBox="1"/>
          <p:nvPr/>
        </p:nvSpPr>
        <p:spPr>
          <a:xfrm>
            <a:off x="995677" y="3551601"/>
            <a:ext cx="4840628" cy="424723"/>
          </a:xfrm>
          <a:prstGeom prst="rect">
            <a:avLst/>
          </a:prstGeom>
        </p:spPr>
        <p:txBody>
          <a:bodyPr lIns="0" tIns="0" rIns="0" bIns="0" rtlCol="0" anchor="t">
            <a:spAutoFit/>
          </a:bodyPr>
          <a:lstStyle/>
          <a:p>
            <a:pPr algn="ctr">
              <a:lnSpc>
                <a:spcPts val="3505"/>
              </a:lnSpc>
            </a:pPr>
            <a:r>
              <a:rPr lang="en-US" sz="1947" b="1">
                <a:solidFill>
                  <a:srgbClr val="000000"/>
                </a:solidFill>
                <a:latin typeface="Poppins Bold"/>
                <a:ea typeface="Poppins Bold"/>
                <a:cs typeface="Poppins Bold"/>
                <a:sym typeface="Poppins Bold"/>
              </a:rPr>
              <a:t>State Transition Table</a:t>
            </a:r>
          </a:p>
        </p:txBody>
      </p:sp>
      <p:sp>
        <p:nvSpPr>
          <p:cNvPr id="21" name="TextBox 21"/>
          <p:cNvSpPr txBox="1"/>
          <p:nvPr/>
        </p:nvSpPr>
        <p:spPr>
          <a:xfrm>
            <a:off x="9850350" y="3218019"/>
            <a:ext cx="1501415" cy="1351407"/>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Idle on Ground Floor </a:t>
            </a:r>
          </a:p>
        </p:txBody>
      </p:sp>
      <p:sp>
        <p:nvSpPr>
          <p:cNvPr id="22" name="TextBox 22"/>
          <p:cNvSpPr txBox="1"/>
          <p:nvPr/>
        </p:nvSpPr>
        <p:spPr>
          <a:xfrm>
            <a:off x="11323416" y="2175096"/>
            <a:ext cx="2870774"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Up button press</a:t>
            </a:r>
          </a:p>
        </p:txBody>
      </p:sp>
      <p:sp>
        <p:nvSpPr>
          <p:cNvPr id="23" name="TextBox 23"/>
          <p:cNvSpPr txBox="1"/>
          <p:nvPr/>
        </p:nvSpPr>
        <p:spPr>
          <a:xfrm>
            <a:off x="14072199" y="3675497"/>
            <a:ext cx="1501415" cy="436452"/>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Moving Up</a:t>
            </a:r>
          </a:p>
        </p:txBody>
      </p:sp>
      <p:sp>
        <p:nvSpPr>
          <p:cNvPr id="24" name="TextBox 24"/>
          <p:cNvSpPr txBox="1"/>
          <p:nvPr/>
        </p:nvSpPr>
        <p:spPr>
          <a:xfrm>
            <a:off x="9942634" y="6966596"/>
            <a:ext cx="1501415" cy="893930"/>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Moving Down</a:t>
            </a:r>
          </a:p>
        </p:txBody>
      </p:sp>
      <p:sp>
        <p:nvSpPr>
          <p:cNvPr id="25" name="TextBox 25"/>
          <p:cNvSpPr txBox="1"/>
          <p:nvPr/>
        </p:nvSpPr>
        <p:spPr>
          <a:xfrm>
            <a:off x="14368686" y="6966596"/>
            <a:ext cx="1501415" cy="893930"/>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Stopped at a Floor</a:t>
            </a:r>
          </a:p>
        </p:txBody>
      </p:sp>
      <p:sp>
        <p:nvSpPr>
          <p:cNvPr id="26" name="TextBox 26"/>
          <p:cNvSpPr txBox="1"/>
          <p:nvPr/>
        </p:nvSpPr>
        <p:spPr>
          <a:xfrm rot="-5400000">
            <a:off x="7095684" y="5451626"/>
            <a:ext cx="3305568"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Down button press</a:t>
            </a:r>
          </a:p>
        </p:txBody>
      </p:sp>
      <p:sp>
        <p:nvSpPr>
          <p:cNvPr id="27" name="TextBox 27"/>
          <p:cNvSpPr txBox="1"/>
          <p:nvPr/>
        </p:nvSpPr>
        <p:spPr>
          <a:xfrm>
            <a:off x="11291941" y="8418249"/>
            <a:ext cx="3305568"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Reach a floor</a:t>
            </a:r>
          </a:p>
        </p:txBody>
      </p:sp>
      <p:sp>
        <p:nvSpPr>
          <p:cNvPr id="28" name="TextBox 28"/>
          <p:cNvSpPr txBox="1"/>
          <p:nvPr/>
        </p:nvSpPr>
        <p:spPr>
          <a:xfrm rot="5400000">
            <a:off x="15020972" y="5216212"/>
            <a:ext cx="3305568"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Reach a floor</a:t>
            </a:r>
          </a:p>
        </p:txBody>
      </p:sp>
      <p:sp>
        <p:nvSpPr>
          <p:cNvPr id="29" name="TextBox 29"/>
          <p:cNvSpPr txBox="1"/>
          <p:nvPr/>
        </p:nvSpPr>
        <p:spPr>
          <a:xfrm rot="-5400000">
            <a:off x="13371355" y="5265257"/>
            <a:ext cx="1636203" cy="812107"/>
          </a:xfrm>
          <a:prstGeom prst="rect">
            <a:avLst/>
          </a:prstGeom>
        </p:spPr>
        <p:txBody>
          <a:bodyPr lIns="0" tIns="0" rIns="0" bIns="0" rtlCol="0" anchor="t">
            <a:spAutoFit/>
          </a:bodyPr>
          <a:lstStyle/>
          <a:p>
            <a:pPr algn="ctr">
              <a:lnSpc>
                <a:spcPts val="3296"/>
              </a:lnSpc>
            </a:pPr>
            <a:r>
              <a:rPr lang="en-US" sz="1831">
                <a:solidFill>
                  <a:srgbClr val="000000"/>
                </a:solidFill>
                <a:latin typeface="Poppins"/>
                <a:ea typeface="Poppins"/>
                <a:cs typeface="Poppins"/>
                <a:sym typeface="Poppins"/>
              </a:rPr>
              <a:t>Up Button Press</a:t>
            </a:r>
          </a:p>
        </p:txBody>
      </p:sp>
      <p:sp>
        <p:nvSpPr>
          <p:cNvPr id="30" name="TextBox 30"/>
          <p:cNvSpPr txBox="1"/>
          <p:nvPr/>
        </p:nvSpPr>
        <p:spPr>
          <a:xfrm>
            <a:off x="12088266" y="6653981"/>
            <a:ext cx="1636203" cy="812107"/>
          </a:xfrm>
          <a:prstGeom prst="rect">
            <a:avLst/>
          </a:prstGeom>
        </p:spPr>
        <p:txBody>
          <a:bodyPr lIns="0" tIns="0" rIns="0" bIns="0" rtlCol="0" anchor="t">
            <a:spAutoFit/>
          </a:bodyPr>
          <a:lstStyle/>
          <a:p>
            <a:pPr algn="ctr">
              <a:lnSpc>
                <a:spcPts val="3296"/>
              </a:lnSpc>
            </a:pPr>
            <a:r>
              <a:rPr lang="en-US" sz="1831">
                <a:solidFill>
                  <a:srgbClr val="000000"/>
                </a:solidFill>
                <a:latin typeface="Poppins"/>
                <a:ea typeface="Poppins"/>
                <a:cs typeface="Poppins"/>
                <a:sym typeface="Poppins"/>
              </a:rPr>
              <a:t>Down Button Press</a:t>
            </a:r>
          </a:p>
        </p:txBody>
      </p:sp>
      <p:sp>
        <p:nvSpPr>
          <p:cNvPr id="31" name="TextBox 31"/>
          <p:cNvSpPr txBox="1"/>
          <p:nvPr/>
        </p:nvSpPr>
        <p:spPr>
          <a:xfrm rot="90756">
            <a:off x="11705695" y="4456618"/>
            <a:ext cx="1636203" cy="812107"/>
          </a:xfrm>
          <a:prstGeom prst="rect">
            <a:avLst/>
          </a:prstGeom>
        </p:spPr>
        <p:txBody>
          <a:bodyPr lIns="0" tIns="0" rIns="0" bIns="0" rtlCol="0" anchor="t">
            <a:spAutoFit/>
          </a:bodyPr>
          <a:lstStyle/>
          <a:p>
            <a:pPr algn="ctr">
              <a:lnSpc>
                <a:spcPts val="3296"/>
              </a:lnSpc>
            </a:pPr>
            <a:r>
              <a:rPr lang="en-US" sz="1831">
                <a:solidFill>
                  <a:srgbClr val="000000"/>
                </a:solidFill>
                <a:latin typeface="Poppins"/>
                <a:ea typeface="Poppins"/>
                <a:cs typeface="Poppins"/>
                <a:sym typeface="Poppins"/>
              </a:rPr>
              <a:t>Idle for two minutes</a:t>
            </a:r>
          </a:p>
        </p:txBody>
      </p:sp>
      <p:sp>
        <p:nvSpPr>
          <p:cNvPr id="32" name="AutoShape 32"/>
          <p:cNvSpPr/>
          <p:nvPr/>
        </p:nvSpPr>
        <p:spPr>
          <a:xfrm>
            <a:off x="8676266" y="2675995"/>
            <a:ext cx="1098660" cy="543561"/>
          </a:xfrm>
          <a:prstGeom prst="line">
            <a:avLst/>
          </a:prstGeom>
          <a:ln w="38100" cap="flat">
            <a:solidFill>
              <a:srgbClr val="000000"/>
            </a:solidFill>
            <a:prstDash val="solid"/>
            <a:headEnd type="oval" w="lg" len="lg"/>
            <a:tailEnd type="arrow" w="med" len="sm"/>
          </a:ln>
        </p:spPr>
        <p:txBody>
          <a:bodyPr/>
          <a:lstStyle/>
          <a:p>
            <a:endParaRPr lang="en-PH"/>
          </a:p>
        </p:txBody>
      </p:sp>
      <p:sp>
        <p:nvSpPr>
          <p:cNvPr id="33" name="TextBox 33"/>
          <p:cNvSpPr txBox="1"/>
          <p:nvPr/>
        </p:nvSpPr>
        <p:spPr>
          <a:xfrm rot="1579431">
            <a:off x="9001114" y="2461553"/>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4" name="TextBox 3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7225544"/>
            <a:chOff x="0" y="0"/>
            <a:chExt cx="5290796" cy="2186635"/>
          </a:xfrm>
        </p:grpSpPr>
        <p:sp>
          <p:nvSpPr>
            <p:cNvPr id="8" name="Freeform 8"/>
            <p:cNvSpPr/>
            <p:nvPr/>
          </p:nvSpPr>
          <p:spPr>
            <a:xfrm>
              <a:off x="0" y="0"/>
              <a:ext cx="5290796" cy="2186635"/>
            </a:xfrm>
            <a:custGeom>
              <a:avLst/>
              <a:gdLst/>
              <a:ahLst/>
              <a:cxnLst/>
              <a:rect l="l" t="t" r="r" b="b"/>
              <a:pathLst>
                <a:path w="5290796" h="2186635">
                  <a:moveTo>
                    <a:pt x="0" y="0"/>
                  </a:moveTo>
                  <a:lnTo>
                    <a:pt x="5290796" y="0"/>
                  </a:lnTo>
                  <a:lnTo>
                    <a:pt x="5290796" y="2186635"/>
                  </a:lnTo>
                  <a:lnTo>
                    <a:pt x="0" y="2186635"/>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2310460"/>
            </a:xfrm>
            <a:prstGeom prst="rect">
              <a:avLst/>
            </a:prstGeom>
          </p:spPr>
          <p:txBody>
            <a:bodyPr lIns="50800" tIns="50800" rIns="50800" bIns="50800" rtlCol="0" anchor="ctr"/>
            <a:lstStyle/>
            <a:p>
              <a:pPr algn="ctr">
                <a:lnSpc>
                  <a:spcPts val="3805"/>
                </a:lnSpc>
              </a:pPr>
              <a:endParaRPr/>
            </a:p>
          </p:txBody>
        </p:sp>
      </p:grpSp>
      <p:sp>
        <p:nvSpPr>
          <p:cNvPr id="10" name="TextBox 10"/>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1" name="TextBox 11"/>
          <p:cNvSpPr txBox="1"/>
          <p:nvPr/>
        </p:nvSpPr>
        <p:spPr>
          <a:xfrm>
            <a:off x="513454" y="2788539"/>
            <a:ext cx="17031157" cy="6569781"/>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Design a state-transition diagram for a two’s complement FSM.</a:t>
            </a:r>
          </a:p>
          <a:p>
            <a:pPr algn="l">
              <a:lnSpc>
                <a:spcPts val="4783"/>
              </a:lnSpc>
            </a:pPr>
            <a:endParaRPr lang="en-US" sz="2657">
              <a:solidFill>
                <a:srgbClr val="000000"/>
              </a:solidFill>
              <a:latin typeface="Poppins"/>
              <a:ea typeface="Poppins"/>
              <a:cs typeface="Poppins"/>
              <a:sym typeface="Poppins"/>
            </a:endParaRPr>
          </a:p>
          <a:p>
            <a:pPr algn="l">
              <a:lnSpc>
                <a:spcPts val="4783"/>
              </a:lnSpc>
            </a:pPr>
            <a:r>
              <a:rPr lang="en-US" sz="2657">
                <a:solidFill>
                  <a:srgbClr val="000000"/>
                </a:solidFill>
                <a:latin typeface="Poppins"/>
                <a:ea typeface="Poppins"/>
                <a:cs typeface="Poppins"/>
                <a:sym typeface="Poppins"/>
              </a:rPr>
              <a:t>A finite state machine has been designed that will take as input a positive binary integer, one bit at a time, starting with the least significant bit. The FSM converts the binary integer into the two's complement negative equivalent. </a:t>
            </a:r>
          </a:p>
          <a:p>
            <a:pPr algn="l">
              <a:lnSpc>
                <a:spcPts val="4783"/>
              </a:lnSpc>
            </a:pPr>
            <a:endParaRPr lang="en-US" sz="2657">
              <a:solidFill>
                <a:srgbClr val="000000"/>
              </a:solidFill>
              <a:latin typeface="Poppins"/>
              <a:ea typeface="Poppins"/>
              <a:cs typeface="Poppins"/>
              <a:sym typeface="Poppins"/>
            </a:endParaRPr>
          </a:p>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p:txBody>
      </p:sp>
      <p:sp>
        <p:nvSpPr>
          <p:cNvPr id="12" name="TextBox 1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1915594"/>
            <a:chOff x="0" y="0"/>
            <a:chExt cx="5290796" cy="579708"/>
          </a:xfrm>
        </p:grpSpPr>
        <p:sp>
          <p:nvSpPr>
            <p:cNvPr id="8" name="Freeform 8"/>
            <p:cNvSpPr/>
            <p:nvPr/>
          </p:nvSpPr>
          <p:spPr>
            <a:xfrm>
              <a:off x="0" y="0"/>
              <a:ext cx="5290796" cy="579708"/>
            </a:xfrm>
            <a:custGeom>
              <a:avLst/>
              <a:gdLst/>
              <a:ahLst/>
              <a:cxnLst/>
              <a:rect l="l" t="t" r="r" b="b"/>
              <a:pathLst>
                <a:path w="5290796" h="579708">
                  <a:moveTo>
                    <a:pt x="0" y="0"/>
                  </a:moveTo>
                  <a:lnTo>
                    <a:pt x="5290796" y="0"/>
                  </a:lnTo>
                  <a:lnTo>
                    <a:pt x="5290796" y="579708"/>
                  </a:lnTo>
                  <a:lnTo>
                    <a:pt x="0" y="57970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703533"/>
            </a:xfrm>
            <a:prstGeom prst="rect">
              <a:avLst/>
            </a:prstGeom>
          </p:spPr>
          <p:txBody>
            <a:bodyPr lIns="50800" tIns="50800" rIns="50800" bIns="50800" rtlCol="0" anchor="ctr"/>
            <a:lstStyle/>
            <a:p>
              <a:pPr algn="ctr">
                <a:lnSpc>
                  <a:spcPts val="3805"/>
                </a:lnSpc>
              </a:pPr>
              <a:endParaRPr/>
            </a:p>
          </p:txBody>
        </p:sp>
      </p:grpSp>
      <p:sp>
        <p:nvSpPr>
          <p:cNvPr id="10" name="TextBox 10"/>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1" name="TextBox 11"/>
          <p:cNvSpPr txBox="1"/>
          <p:nvPr/>
        </p:nvSpPr>
        <p:spPr>
          <a:xfrm>
            <a:off x="513454" y="2788539"/>
            <a:ext cx="17031157" cy="1769181"/>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A finite state machine has been designed that will take as input a positive binary integer, one bit at a time, starting with the least significant bit. The FSM converts the binary integer into the two's complement negative equivalent. </a:t>
            </a:r>
          </a:p>
        </p:txBody>
      </p:sp>
      <p:grpSp>
        <p:nvGrpSpPr>
          <p:cNvPr id="12" name="Group 12"/>
          <p:cNvGrpSpPr/>
          <p:nvPr/>
        </p:nvGrpSpPr>
        <p:grpSpPr>
          <a:xfrm>
            <a:off x="4114604" y="4836398"/>
            <a:ext cx="10023382" cy="779147"/>
            <a:chOff x="0" y="0"/>
            <a:chExt cx="13364510" cy="1038862"/>
          </a:xfrm>
        </p:grpSpPr>
        <p:sp>
          <p:nvSpPr>
            <p:cNvPr id="13" name="Freeform 13"/>
            <p:cNvSpPr/>
            <p:nvPr/>
          </p:nvSpPr>
          <p:spPr>
            <a:xfrm>
              <a:off x="5865697" y="0"/>
              <a:ext cx="1458052" cy="1038862"/>
            </a:xfrm>
            <a:custGeom>
              <a:avLst/>
              <a:gdLst/>
              <a:ahLst/>
              <a:cxnLst/>
              <a:rect l="l" t="t" r="r" b="b"/>
              <a:pathLst>
                <a:path w="1458052" h="1038862">
                  <a:moveTo>
                    <a:pt x="0" y="0"/>
                  </a:moveTo>
                  <a:lnTo>
                    <a:pt x="1458052" y="0"/>
                  </a:lnTo>
                  <a:lnTo>
                    <a:pt x="1458052" y="1038862"/>
                  </a:lnTo>
                  <a:lnTo>
                    <a:pt x="0" y="10388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0" y="62623"/>
              <a:ext cx="13364510" cy="732641"/>
            </a:xfrm>
            <a:prstGeom prst="rect">
              <a:avLst/>
            </a:prstGeom>
          </p:spPr>
          <p:txBody>
            <a:bodyPr lIns="0" tIns="0" rIns="0" bIns="0" rtlCol="0" anchor="t">
              <a:spAutoFit/>
            </a:bodyPr>
            <a:lstStyle/>
            <a:p>
              <a:pPr algn="l">
                <a:lnSpc>
                  <a:spcPts val="4977"/>
                </a:lnSpc>
              </a:pPr>
              <a:r>
                <a:rPr lang="en-US" sz="2765" b="1">
                  <a:solidFill>
                    <a:srgbClr val="000000"/>
                  </a:solidFill>
                  <a:latin typeface="Poppins Bold"/>
                  <a:ea typeface="Poppins Bold"/>
                  <a:cs typeface="Poppins Bold"/>
                  <a:sym typeface="Poppins Bold"/>
                </a:rPr>
                <a:t>5 (binary equivalence)</a:t>
              </a:r>
              <a:r>
                <a:rPr lang="en-US" sz="2765">
                  <a:solidFill>
                    <a:srgbClr val="000000"/>
                  </a:solidFill>
                  <a:latin typeface="Poppins"/>
                  <a:ea typeface="Poppins"/>
                  <a:cs typeface="Poppins"/>
                  <a:sym typeface="Poppins"/>
                </a:rPr>
                <a:t>                </a:t>
              </a:r>
              <a:r>
                <a:rPr lang="en-US" sz="2765" b="1">
                  <a:solidFill>
                    <a:srgbClr val="000000"/>
                  </a:solidFill>
                  <a:latin typeface="Poppins Bold"/>
                  <a:ea typeface="Poppins Bold"/>
                  <a:cs typeface="Poppins Bold"/>
                  <a:sym typeface="Poppins Bold"/>
                </a:rPr>
                <a:t>-5 (two’s complement)</a:t>
              </a:r>
            </a:p>
          </p:txBody>
        </p:sp>
      </p:grpSp>
      <p:sp>
        <p:nvSpPr>
          <p:cNvPr id="15" name="TextBox 15"/>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2" name="TextBox 12"/>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13" name="TextBox 13"/>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14" name="TextBox 14"/>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8"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8"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FF1495"/>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FF1495"/>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r>
                        <a:rPr lang="en-US" sz="2269" b="1">
                          <a:solidFill>
                            <a:srgbClr val="FF1495"/>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1097" y="6878251"/>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6878251"/>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3806387" y="9054572"/>
            <a:ext cx="1229125" cy="598800"/>
          </a:xfrm>
          <a:prstGeom prst="rect">
            <a:avLst/>
          </a:prstGeom>
        </p:spPr>
        <p:txBody>
          <a:bodyPr lIns="0" tIns="0" rIns="0" bIns="0" rtlCol="0" anchor="t">
            <a:spAutoFit/>
          </a:bodyPr>
          <a:lstStyle/>
          <a:p>
            <a:pPr algn="ctr">
              <a:lnSpc>
                <a:spcPts val="4980"/>
              </a:lnSpc>
            </a:pPr>
            <a:r>
              <a:rPr lang="en-US" sz="2766" b="1">
                <a:solidFill>
                  <a:srgbClr val="000000"/>
                </a:solidFill>
                <a:latin typeface="Poppins Bold"/>
                <a:ea typeface="Poppins Bold"/>
                <a:cs typeface="Poppins Bold"/>
                <a:sym typeface="Poppins Bold"/>
              </a:rPr>
              <a:t>20</a:t>
            </a:r>
          </a:p>
        </p:txBody>
      </p:sp>
      <p:sp>
        <p:nvSpPr>
          <p:cNvPr id="17" name="TextBox 17"/>
          <p:cNvSpPr txBox="1"/>
          <p:nvPr/>
        </p:nvSpPr>
        <p:spPr>
          <a:xfrm>
            <a:off x="11489147" y="9054572"/>
            <a:ext cx="4942277" cy="598800"/>
          </a:xfrm>
          <a:prstGeom prst="rect">
            <a:avLst/>
          </a:prstGeom>
        </p:spPr>
        <p:txBody>
          <a:bodyPr lIns="0" tIns="0" rIns="0" bIns="0" rtlCol="0" anchor="t">
            <a:spAutoFit/>
          </a:bodyPr>
          <a:lstStyle/>
          <a:p>
            <a:pPr algn="ctr">
              <a:lnSpc>
                <a:spcPts val="4980"/>
              </a:lnSpc>
            </a:pPr>
            <a:r>
              <a:rPr lang="en-US" sz="2766" b="1">
                <a:solidFill>
                  <a:srgbClr val="000000"/>
                </a:solidFill>
                <a:latin typeface="Poppins Bold"/>
                <a:ea typeface="Poppins Bold"/>
                <a:cs typeface="Poppins Bold"/>
                <a:sym typeface="Poppins Bold"/>
              </a:rPr>
              <a:t>-20 in two’s complement</a:t>
            </a:r>
          </a:p>
        </p:txBody>
      </p:sp>
      <p:sp>
        <p:nvSpPr>
          <p:cNvPr id="18" name="TextBox 18"/>
          <p:cNvSpPr txBox="1"/>
          <p:nvPr/>
        </p:nvSpPr>
        <p:spPr>
          <a:xfrm>
            <a:off x="17065456" y="7526020"/>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1</a:t>
            </a:r>
          </a:p>
        </p:txBody>
      </p:sp>
      <p:sp>
        <p:nvSpPr>
          <p:cNvPr id="19" name="TextBox 19"/>
          <p:cNvSpPr txBox="1"/>
          <p:nvPr/>
        </p:nvSpPr>
        <p:spPr>
          <a:xfrm>
            <a:off x="15764588" y="7524971"/>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2</a:t>
            </a:r>
          </a:p>
        </p:txBody>
      </p:sp>
      <p:sp>
        <p:nvSpPr>
          <p:cNvPr id="20" name="TextBox 20"/>
          <p:cNvSpPr txBox="1"/>
          <p:nvPr/>
        </p:nvSpPr>
        <p:spPr>
          <a:xfrm>
            <a:off x="14462501" y="7526020"/>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4</a:t>
            </a:r>
          </a:p>
        </p:txBody>
      </p:sp>
      <p:sp>
        <p:nvSpPr>
          <p:cNvPr id="21" name="TextBox 21"/>
          <p:cNvSpPr txBox="1"/>
          <p:nvPr/>
        </p:nvSpPr>
        <p:spPr>
          <a:xfrm>
            <a:off x="13055358" y="7524971"/>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8</a:t>
            </a:r>
          </a:p>
        </p:txBody>
      </p:sp>
      <p:sp>
        <p:nvSpPr>
          <p:cNvPr id="22" name="TextBox 22"/>
          <p:cNvSpPr txBox="1"/>
          <p:nvPr/>
        </p:nvSpPr>
        <p:spPr>
          <a:xfrm>
            <a:off x="11753270" y="7526020"/>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16</a:t>
            </a:r>
          </a:p>
        </p:txBody>
      </p:sp>
      <p:sp>
        <p:nvSpPr>
          <p:cNvPr id="23" name="TextBox 23"/>
          <p:cNvSpPr txBox="1"/>
          <p:nvPr/>
        </p:nvSpPr>
        <p:spPr>
          <a:xfrm>
            <a:off x="10311108" y="7526020"/>
            <a:ext cx="527762"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-32</a:t>
            </a:r>
          </a:p>
        </p:txBody>
      </p:sp>
      <p:sp>
        <p:nvSpPr>
          <p:cNvPr id="24" name="TextBox 2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135659" y="3086287"/>
          <a:ext cx="14988294" cy="4267200"/>
        </p:xfrm>
        <a:graphic>
          <a:graphicData uri="http://schemas.openxmlformats.org/drawingml/2006/table">
            <a:tbl>
              <a:tblPr/>
              <a:tblGrid>
                <a:gridCol w="3893941">
                  <a:extLst>
                    <a:ext uri="{9D8B030D-6E8A-4147-A177-3AD203B41FA5}">
                      <a16:colId xmlns:a16="http://schemas.microsoft.com/office/drawing/2014/main" val="20000"/>
                    </a:ext>
                  </a:extLst>
                </a:gridCol>
                <a:gridCol w="2773588">
                  <a:extLst>
                    <a:ext uri="{9D8B030D-6E8A-4147-A177-3AD203B41FA5}">
                      <a16:colId xmlns:a16="http://schemas.microsoft.com/office/drawing/2014/main" val="20001"/>
                    </a:ext>
                  </a:extLst>
                </a:gridCol>
                <a:gridCol w="2773588">
                  <a:extLst>
                    <a:ext uri="{9D8B030D-6E8A-4147-A177-3AD203B41FA5}">
                      <a16:colId xmlns:a16="http://schemas.microsoft.com/office/drawing/2014/main" val="20002"/>
                    </a:ext>
                  </a:extLst>
                </a:gridCol>
                <a:gridCol w="2773588">
                  <a:extLst>
                    <a:ext uri="{9D8B030D-6E8A-4147-A177-3AD203B41FA5}">
                      <a16:colId xmlns:a16="http://schemas.microsoft.com/office/drawing/2014/main" val="20003"/>
                    </a:ext>
                  </a:extLst>
                </a:gridCol>
                <a:gridCol w="2773588">
                  <a:extLst>
                    <a:ext uri="{9D8B030D-6E8A-4147-A177-3AD203B41FA5}">
                      <a16:colId xmlns:a16="http://schemas.microsoft.com/office/drawing/2014/main" val="20004"/>
                    </a:ext>
                  </a:extLst>
                </a:gridCol>
              </a:tblGrid>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Current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Input Bit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Next State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Output Bit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State Transition Table </a:t>
            </a:r>
          </a:p>
        </p:txBody>
      </p:sp>
      <p:sp>
        <p:nvSpPr>
          <p:cNvPr id="9" name="TextBox 9"/>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State Transition Diagram </a:t>
            </a:r>
          </a:p>
        </p:txBody>
      </p:sp>
      <p:sp>
        <p:nvSpPr>
          <p:cNvPr id="8" name="Freeform 8"/>
          <p:cNvSpPr/>
          <p:nvPr/>
        </p:nvSpPr>
        <p:spPr>
          <a:xfrm rot="4289788">
            <a:off x="4991787" y="4191309"/>
            <a:ext cx="874149" cy="874149"/>
          </a:xfrm>
          <a:custGeom>
            <a:avLst/>
            <a:gdLst/>
            <a:ahLst/>
            <a:cxnLst/>
            <a:rect l="l" t="t" r="r" b="b"/>
            <a:pathLst>
              <a:path w="874149" h="874149">
                <a:moveTo>
                  <a:pt x="0" y="0"/>
                </a:moveTo>
                <a:lnTo>
                  <a:pt x="874150" y="0"/>
                </a:lnTo>
                <a:lnTo>
                  <a:pt x="874150" y="874149"/>
                </a:lnTo>
                <a:lnTo>
                  <a:pt x="0" y="874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rot="-8173060" flipH="1">
            <a:off x="7301548" y="4167337"/>
            <a:ext cx="2308594" cy="2170078"/>
          </a:xfrm>
          <a:custGeom>
            <a:avLst/>
            <a:gdLst/>
            <a:ahLst/>
            <a:cxnLst/>
            <a:rect l="l" t="t" r="r" b="b"/>
            <a:pathLst>
              <a:path w="2308594" h="2170078">
                <a:moveTo>
                  <a:pt x="2308594" y="0"/>
                </a:moveTo>
                <a:lnTo>
                  <a:pt x="0" y="0"/>
                </a:lnTo>
                <a:lnTo>
                  <a:pt x="0" y="2170078"/>
                </a:lnTo>
                <a:lnTo>
                  <a:pt x="2308594" y="2170078"/>
                </a:lnTo>
                <a:lnTo>
                  <a:pt x="2308594"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TextBox 10"/>
          <p:cNvSpPr txBox="1"/>
          <p:nvPr/>
        </p:nvSpPr>
        <p:spPr>
          <a:xfrm rot="-1110211">
            <a:off x="4296663" y="3434653"/>
            <a:ext cx="1484789"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0 | 0</a:t>
            </a:r>
          </a:p>
        </p:txBody>
      </p:sp>
      <p:sp>
        <p:nvSpPr>
          <p:cNvPr id="11" name="TextBox 11"/>
          <p:cNvSpPr txBox="1"/>
          <p:nvPr/>
        </p:nvSpPr>
        <p:spPr>
          <a:xfrm>
            <a:off x="7854031" y="3706497"/>
            <a:ext cx="1203628"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1 | 1 </a:t>
            </a:r>
          </a:p>
        </p:txBody>
      </p:sp>
      <p:sp>
        <p:nvSpPr>
          <p:cNvPr id="12" name="Freeform 12"/>
          <p:cNvSpPr/>
          <p:nvPr/>
        </p:nvSpPr>
        <p:spPr>
          <a:xfrm>
            <a:off x="10039978" y="5039592"/>
            <a:ext cx="1810418" cy="1810418"/>
          </a:xfrm>
          <a:custGeom>
            <a:avLst/>
            <a:gdLst/>
            <a:ahLst/>
            <a:cxnLst/>
            <a:rect l="l" t="t" r="r" b="b"/>
            <a:pathLst>
              <a:path w="1810418" h="1810418">
                <a:moveTo>
                  <a:pt x="0" y="0"/>
                </a:moveTo>
                <a:lnTo>
                  <a:pt x="1810419" y="0"/>
                </a:lnTo>
                <a:lnTo>
                  <a:pt x="1810419" y="1810418"/>
                </a:lnTo>
                <a:lnTo>
                  <a:pt x="0" y="1810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3" name="TextBox 13"/>
          <p:cNvSpPr txBox="1"/>
          <p:nvPr/>
        </p:nvSpPr>
        <p:spPr>
          <a:xfrm>
            <a:off x="10507921" y="5397132"/>
            <a:ext cx="874533" cy="859804"/>
          </a:xfrm>
          <a:prstGeom prst="rect">
            <a:avLst/>
          </a:prstGeom>
        </p:spPr>
        <p:txBody>
          <a:bodyPr lIns="0" tIns="0" rIns="0" bIns="0" rtlCol="0" anchor="t">
            <a:spAutoFit/>
          </a:bodyPr>
          <a:lstStyle/>
          <a:p>
            <a:pPr algn="ctr">
              <a:lnSpc>
                <a:spcPts val="7135"/>
              </a:lnSpc>
            </a:pPr>
            <a:r>
              <a:rPr lang="en-US" sz="3964" b="1" i="1">
                <a:solidFill>
                  <a:srgbClr val="000000"/>
                </a:solidFill>
                <a:latin typeface="Poppins Bold Italics"/>
                <a:ea typeface="Poppins Bold Italics"/>
                <a:cs typeface="Poppins Bold Italics"/>
                <a:sym typeface="Poppins Bold Italics"/>
              </a:rPr>
              <a:t>S2</a:t>
            </a:r>
          </a:p>
        </p:txBody>
      </p:sp>
      <p:sp>
        <p:nvSpPr>
          <p:cNvPr id="14" name="Freeform 14"/>
          <p:cNvSpPr/>
          <p:nvPr/>
        </p:nvSpPr>
        <p:spPr>
          <a:xfrm rot="7361314">
            <a:off x="11312769" y="4389448"/>
            <a:ext cx="874149" cy="874149"/>
          </a:xfrm>
          <a:custGeom>
            <a:avLst/>
            <a:gdLst/>
            <a:ahLst/>
            <a:cxnLst/>
            <a:rect l="l" t="t" r="r" b="b"/>
            <a:pathLst>
              <a:path w="874149" h="874149">
                <a:moveTo>
                  <a:pt x="0" y="0"/>
                </a:moveTo>
                <a:lnTo>
                  <a:pt x="874149" y="0"/>
                </a:lnTo>
                <a:lnTo>
                  <a:pt x="874149" y="874149"/>
                </a:lnTo>
                <a:lnTo>
                  <a:pt x="0" y="874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rot="1961314">
            <a:off x="11792632" y="3896402"/>
            <a:ext cx="1525549"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1 | 0 </a:t>
            </a:r>
          </a:p>
        </p:txBody>
      </p:sp>
      <p:sp>
        <p:nvSpPr>
          <p:cNvPr id="16" name="Freeform 16"/>
          <p:cNvSpPr/>
          <p:nvPr/>
        </p:nvSpPr>
        <p:spPr>
          <a:xfrm>
            <a:off x="5193945" y="5055174"/>
            <a:ext cx="1810418" cy="1810418"/>
          </a:xfrm>
          <a:custGeom>
            <a:avLst/>
            <a:gdLst/>
            <a:ahLst/>
            <a:cxnLst/>
            <a:rect l="l" t="t" r="r" b="b"/>
            <a:pathLst>
              <a:path w="1810418" h="1810418">
                <a:moveTo>
                  <a:pt x="0" y="0"/>
                </a:moveTo>
                <a:lnTo>
                  <a:pt x="1810418" y="0"/>
                </a:lnTo>
                <a:lnTo>
                  <a:pt x="1810418" y="1810419"/>
                </a:lnTo>
                <a:lnTo>
                  <a:pt x="0" y="18104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7" name="TextBox 17"/>
          <p:cNvSpPr txBox="1"/>
          <p:nvPr/>
        </p:nvSpPr>
        <p:spPr>
          <a:xfrm>
            <a:off x="5661888" y="5412714"/>
            <a:ext cx="874533" cy="859804"/>
          </a:xfrm>
          <a:prstGeom prst="rect">
            <a:avLst/>
          </a:prstGeom>
        </p:spPr>
        <p:txBody>
          <a:bodyPr lIns="0" tIns="0" rIns="0" bIns="0" rtlCol="0" anchor="t">
            <a:spAutoFit/>
          </a:bodyPr>
          <a:lstStyle/>
          <a:p>
            <a:pPr algn="ctr">
              <a:lnSpc>
                <a:spcPts val="7135"/>
              </a:lnSpc>
            </a:pPr>
            <a:r>
              <a:rPr lang="en-US" sz="3964" b="1" i="1">
                <a:solidFill>
                  <a:srgbClr val="000000"/>
                </a:solidFill>
                <a:latin typeface="Poppins Bold Italics"/>
                <a:ea typeface="Poppins Bold Italics"/>
                <a:cs typeface="Poppins Bold Italics"/>
                <a:sym typeface="Poppins Bold Italics"/>
              </a:rPr>
              <a:t>S1</a:t>
            </a:r>
          </a:p>
        </p:txBody>
      </p:sp>
      <p:sp>
        <p:nvSpPr>
          <p:cNvPr id="18" name="AutoShape 18"/>
          <p:cNvSpPr/>
          <p:nvPr/>
        </p:nvSpPr>
        <p:spPr>
          <a:xfrm>
            <a:off x="3743733" y="5954901"/>
            <a:ext cx="135542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19" name="TextBox 19"/>
          <p:cNvSpPr txBox="1"/>
          <p:nvPr/>
        </p:nvSpPr>
        <p:spPr>
          <a:xfrm>
            <a:off x="4031093" y="5374782"/>
            <a:ext cx="803345" cy="510009"/>
          </a:xfrm>
          <a:prstGeom prst="rect">
            <a:avLst/>
          </a:prstGeom>
        </p:spPr>
        <p:txBody>
          <a:bodyPr lIns="0" tIns="0" rIns="0" bIns="0" rtlCol="0" anchor="t">
            <a:spAutoFit/>
          </a:bodyPr>
          <a:lstStyle/>
          <a:p>
            <a:pPr algn="ctr">
              <a:lnSpc>
                <a:spcPts val="4111"/>
              </a:lnSpc>
            </a:pPr>
            <a:r>
              <a:rPr lang="en-US" sz="2284">
                <a:solidFill>
                  <a:srgbClr val="000000"/>
                </a:solidFill>
                <a:latin typeface="Poppins"/>
                <a:ea typeface="Poppins"/>
                <a:cs typeface="Poppins"/>
                <a:sym typeface="Poppins"/>
              </a:rPr>
              <a:t>start</a:t>
            </a:r>
          </a:p>
        </p:txBody>
      </p:sp>
      <p:sp>
        <p:nvSpPr>
          <p:cNvPr id="20" name="Freeform 20"/>
          <p:cNvSpPr/>
          <p:nvPr/>
        </p:nvSpPr>
        <p:spPr>
          <a:xfrm rot="-8466465">
            <a:off x="11474932" y="6485486"/>
            <a:ext cx="874149" cy="874149"/>
          </a:xfrm>
          <a:custGeom>
            <a:avLst/>
            <a:gdLst/>
            <a:ahLst/>
            <a:cxnLst/>
            <a:rect l="l" t="t" r="r" b="b"/>
            <a:pathLst>
              <a:path w="874149" h="874149">
                <a:moveTo>
                  <a:pt x="0" y="0"/>
                </a:moveTo>
                <a:lnTo>
                  <a:pt x="874149" y="0"/>
                </a:lnTo>
                <a:lnTo>
                  <a:pt x="874149" y="874149"/>
                </a:lnTo>
                <a:lnTo>
                  <a:pt x="0" y="874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1" name="TextBox 21"/>
          <p:cNvSpPr txBox="1"/>
          <p:nvPr/>
        </p:nvSpPr>
        <p:spPr>
          <a:xfrm rot="7733534">
            <a:off x="11592119" y="7383949"/>
            <a:ext cx="1525549"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0 | 1</a:t>
            </a:r>
          </a:p>
        </p:txBody>
      </p:sp>
      <p:sp>
        <p:nvSpPr>
          <p:cNvPr id="22" name="TextBox 2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8" name="TextBox 8"/>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Why errors occur?</a:t>
            </a:r>
          </a:p>
        </p:txBody>
      </p:sp>
      <p:sp>
        <p:nvSpPr>
          <p:cNvPr id="9" name="TextBox 9"/>
          <p:cNvSpPr txBox="1"/>
          <p:nvPr/>
        </p:nvSpPr>
        <p:spPr>
          <a:xfrm>
            <a:off x="402046" y="2765030"/>
            <a:ext cx="16730399"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Improper syntax or logic in the code leads to unexpected behaviour or crashes.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Implementing features that do not align with the actual needs of users or stakeholders causes functionality issues.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Flaws in the architecture or logic of the software lead to bugs or unexpected outcomes.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Confusing or unintuitive interfaces cause user frustration and errors in operation.</a:t>
            </a:r>
          </a:p>
          <a:p>
            <a:pPr marL="647700" lvl="1" indent="-323850" algn="l">
              <a:lnSpc>
                <a:spcPts val="4200"/>
              </a:lnSpc>
              <a:spcBef>
                <a:spcPct val="0"/>
              </a:spcBef>
              <a:buFont typeface="Arial"/>
              <a:buChar char="•"/>
            </a:pPr>
            <a:r>
              <a:rPr lang="en-US" sz="3000">
                <a:solidFill>
                  <a:srgbClr val="000000"/>
                </a:solidFill>
                <a:latin typeface="Open Sans"/>
                <a:ea typeface="Open Sans"/>
                <a:cs typeface="Open Sans"/>
                <a:sym typeface="Open Sans"/>
              </a:rPr>
              <a:t>Malfunctioning hardware components, such as memory issues or disk failures, disrupt software execution and may lead to crashes or data corruption.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7081912" y="4381784"/>
            <a:ext cx="4553446" cy="4876516"/>
          </a:xfrm>
          <a:custGeom>
            <a:avLst/>
            <a:gdLst/>
            <a:ahLst/>
            <a:cxnLst/>
            <a:rect l="l" t="t" r="r" b="b"/>
            <a:pathLst>
              <a:path w="4553446" h="4876516">
                <a:moveTo>
                  <a:pt x="0" y="0"/>
                </a:moveTo>
                <a:lnTo>
                  <a:pt x="4553447" y="0"/>
                </a:lnTo>
                <a:lnTo>
                  <a:pt x="4553447" y="4876516"/>
                </a:lnTo>
                <a:lnTo>
                  <a:pt x="0" y="48765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9" name="TextBox 9"/>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Testing - Find an error </a:t>
            </a:r>
          </a:p>
        </p:txBody>
      </p:sp>
      <p:sp>
        <p:nvSpPr>
          <p:cNvPr id="10" name="TextBox 10"/>
          <p:cNvSpPr txBox="1"/>
          <p:nvPr/>
        </p:nvSpPr>
        <p:spPr>
          <a:xfrm>
            <a:off x="402046" y="2765030"/>
            <a:ext cx="167303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purpose of testing is to ensure software functions correctly, meeting requirements, identifying defects, and assuring its quality before deployment.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8" name="TextBox 8"/>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Syntax Error</a:t>
            </a:r>
          </a:p>
        </p:txBody>
      </p:sp>
      <p:sp>
        <p:nvSpPr>
          <p:cNvPr id="9" name="TextBox 9"/>
          <p:cNvSpPr txBox="1"/>
          <p:nvPr/>
        </p:nvSpPr>
        <p:spPr>
          <a:xfrm>
            <a:off x="402046" y="2765030"/>
            <a:ext cx="17448278"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syntax error occurs in programming when the code violates the language's rules or grammar, preventing proper interpretation or execution by the compiler or interpreter.</a:t>
            </a:r>
          </a:p>
        </p:txBody>
      </p:sp>
      <p:grpSp>
        <p:nvGrpSpPr>
          <p:cNvPr id="10" name="Group 10"/>
          <p:cNvGrpSpPr/>
          <p:nvPr/>
        </p:nvGrpSpPr>
        <p:grpSpPr>
          <a:xfrm>
            <a:off x="2727818" y="4349552"/>
            <a:ext cx="5665071" cy="5112641"/>
            <a:chOff x="0" y="0"/>
            <a:chExt cx="1492035" cy="1346539"/>
          </a:xfrm>
        </p:grpSpPr>
        <p:sp>
          <p:nvSpPr>
            <p:cNvPr id="11" name="Freeform 11"/>
            <p:cNvSpPr/>
            <p:nvPr/>
          </p:nvSpPr>
          <p:spPr>
            <a:xfrm>
              <a:off x="0" y="0"/>
              <a:ext cx="1492035" cy="1346539"/>
            </a:xfrm>
            <a:custGeom>
              <a:avLst/>
              <a:gdLst/>
              <a:ahLst/>
              <a:cxnLst/>
              <a:rect l="l" t="t" r="r" b="b"/>
              <a:pathLst>
                <a:path w="1492035" h="1346539">
                  <a:moveTo>
                    <a:pt x="69697" y="0"/>
                  </a:moveTo>
                  <a:lnTo>
                    <a:pt x="1422338" y="0"/>
                  </a:lnTo>
                  <a:cubicBezTo>
                    <a:pt x="1440823" y="0"/>
                    <a:pt x="1458551" y="7343"/>
                    <a:pt x="1471621" y="20414"/>
                  </a:cubicBezTo>
                  <a:cubicBezTo>
                    <a:pt x="1484692" y="33484"/>
                    <a:pt x="1492035" y="51212"/>
                    <a:pt x="1492035" y="69697"/>
                  </a:cubicBezTo>
                  <a:lnTo>
                    <a:pt x="1492035" y="1276842"/>
                  </a:lnTo>
                  <a:cubicBezTo>
                    <a:pt x="1492035" y="1295327"/>
                    <a:pt x="1484692" y="1313055"/>
                    <a:pt x="1471621" y="1326126"/>
                  </a:cubicBezTo>
                  <a:cubicBezTo>
                    <a:pt x="1458551" y="1339196"/>
                    <a:pt x="1440823" y="1346539"/>
                    <a:pt x="1422338" y="1346539"/>
                  </a:cubicBezTo>
                  <a:lnTo>
                    <a:pt x="69697" y="1346539"/>
                  </a:lnTo>
                  <a:cubicBezTo>
                    <a:pt x="51212" y="1346539"/>
                    <a:pt x="33484" y="1339196"/>
                    <a:pt x="20414" y="1326126"/>
                  </a:cubicBezTo>
                  <a:cubicBezTo>
                    <a:pt x="7343" y="1313055"/>
                    <a:pt x="0" y="1295327"/>
                    <a:pt x="0" y="1276842"/>
                  </a:cubicBezTo>
                  <a:lnTo>
                    <a:pt x="0" y="69697"/>
                  </a:lnTo>
                  <a:cubicBezTo>
                    <a:pt x="0" y="51212"/>
                    <a:pt x="7343" y="33484"/>
                    <a:pt x="20414" y="20414"/>
                  </a:cubicBezTo>
                  <a:cubicBezTo>
                    <a:pt x="33484" y="7343"/>
                    <a:pt x="51212" y="0"/>
                    <a:pt x="69697" y="0"/>
                  </a:cubicBezTo>
                  <a:close/>
                </a:path>
              </a:pathLst>
            </a:custGeom>
            <a:solidFill>
              <a:srgbClr val="60CAD4"/>
            </a:solidFill>
          </p:spPr>
          <p:txBody>
            <a:bodyPr/>
            <a:lstStyle/>
            <a:p>
              <a:endParaRPr lang="en-PH"/>
            </a:p>
          </p:txBody>
        </p:sp>
        <p:sp>
          <p:nvSpPr>
            <p:cNvPr id="12" name="TextBox 12"/>
            <p:cNvSpPr txBox="1"/>
            <p:nvPr/>
          </p:nvSpPr>
          <p:spPr>
            <a:xfrm>
              <a:off x="0" y="-28575"/>
              <a:ext cx="1492035" cy="1375114"/>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3121776" y="4484443"/>
            <a:ext cx="4877155" cy="560237"/>
            <a:chOff x="0" y="0"/>
            <a:chExt cx="1284518" cy="147552"/>
          </a:xfrm>
        </p:grpSpPr>
        <p:sp>
          <p:nvSpPr>
            <p:cNvPr id="14" name="Freeform 14"/>
            <p:cNvSpPr/>
            <p:nvPr/>
          </p:nvSpPr>
          <p:spPr>
            <a:xfrm>
              <a:off x="0" y="0"/>
              <a:ext cx="1284518" cy="147552"/>
            </a:xfrm>
            <a:custGeom>
              <a:avLst/>
              <a:gdLst/>
              <a:ahLst/>
              <a:cxnLst/>
              <a:rect l="l" t="t" r="r" b="b"/>
              <a:pathLst>
                <a:path w="1284518" h="147552">
                  <a:moveTo>
                    <a:pt x="73776" y="0"/>
                  </a:moveTo>
                  <a:lnTo>
                    <a:pt x="1210742" y="0"/>
                  </a:lnTo>
                  <a:cubicBezTo>
                    <a:pt x="1230309" y="0"/>
                    <a:pt x="1249074" y="7773"/>
                    <a:pt x="1262910" y="21608"/>
                  </a:cubicBezTo>
                  <a:cubicBezTo>
                    <a:pt x="1276745" y="35444"/>
                    <a:pt x="1284518" y="54209"/>
                    <a:pt x="1284518" y="73776"/>
                  </a:cubicBezTo>
                  <a:lnTo>
                    <a:pt x="1284518" y="73776"/>
                  </a:lnTo>
                  <a:cubicBezTo>
                    <a:pt x="1284518" y="114521"/>
                    <a:pt x="1251488" y="147552"/>
                    <a:pt x="1210742" y="147552"/>
                  </a:cubicBezTo>
                  <a:lnTo>
                    <a:pt x="73776" y="147552"/>
                  </a:lnTo>
                  <a:cubicBezTo>
                    <a:pt x="54209" y="147552"/>
                    <a:pt x="35444" y="139779"/>
                    <a:pt x="21608" y="125944"/>
                  </a:cubicBezTo>
                  <a:cubicBezTo>
                    <a:pt x="7773" y="112108"/>
                    <a:pt x="0" y="93343"/>
                    <a:pt x="0" y="73776"/>
                  </a:cubicBezTo>
                  <a:lnTo>
                    <a:pt x="0" y="73776"/>
                  </a:lnTo>
                  <a:cubicBezTo>
                    <a:pt x="0" y="54209"/>
                    <a:pt x="7773" y="35444"/>
                    <a:pt x="21608" y="21608"/>
                  </a:cubicBezTo>
                  <a:cubicBezTo>
                    <a:pt x="35444" y="7773"/>
                    <a:pt x="54209" y="0"/>
                    <a:pt x="73776" y="0"/>
                  </a:cubicBezTo>
                  <a:close/>
                </a:path>
              </a:pathLst>
            </a:custGeom>
            <a:solidFill>
              <a:srgbClr val="F9F9FA"/>
            </a:solidFill>
          </p:spPr>
          <p:txBody>
            <a:bodyPr/>
            <a:lstStyle/>
            <a:p>
              <a:endParaRPr lang="en-PH"/>
            </a:p>
          </p:txBody>
        </p:sp>
        <p:sp>
          <p:nvSpPr>
            <p:cNvPr id="15" name="TextBox 15"/>
            <p:cNvSpPr txBox="1"/>
            <p:nvPr/>
          </p:nvSpPr>
          <p:spPr>
            <a:xfrm>
              <a:off x="0" y="-28575"/>
              <a:ext cx="1284518" cy="176127"/>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4429869" y="4335936"/>
            <a:ext cx="2260970"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Compiler</a:t>
            </a:r>
          </a:p>
        </p:txBody>
      </p:sp>
      <p:grpSp>
        <p:nvGrpSpPr>
          <p:cNvPr id="17" name="Group 17"/>
          <p:cNvGrpSpPr/>
          <p:nvPr/>
        </p:nvGrpSpPr>
        <p:grpSpPr>
          <a:xfrm>
            <a:off x="9968986" y="4349552"/>
            <a:ext cx="5665071" cy="5112641"/>
            <a:chOff x="0" y="0"/>
            <a:chExt cx="1492035" cy="1346539"/>
          </a:xfrm>
        </p:grpSpPr>
        <p:sp>
          <p:nvSpPr>
            <p:cNvPr id="18" name="Freeform 18"/>
            <p:cNvSpPr/>
            <p:nvPr/>
          </p:nvSpPr>
          <p:spPr>
            <a:xfrm>
              <a:off x="0" y="0"/>
              <a:ext cx="1492035" cy="1346539"/>
            </a:xfrm>
            <a:custGeom>
              <a:avLst/>
              <a:gdLst/>
              <a:ahLst/>
              <a:cxnLst/>
              <a:rect l="l" t="t" r="r" b="b"/>
              <a:pathLst>
                <a:path w="1492035" h="1346539">
                  <a:moveTo>
                    <a:pt x="69697" y="0"/>
                  </a:moveTo>
                  <a:lnTo>
                    <a:pt x="1422338" y="0"/>
                  </a:lnTo>
                  <a:cubicBezTo>
                    <a:pt x="1440823" y="0"/>
                    <a:pt x="1458551" y="7343"/>
                    <a:pt x="1471621" y="20414"/>
                  </a:cubicBezTo>
                  <a:cubicBezTo>
                    <a:pt x="1484692" y="33484"/>
                    <a:pt x="1492035" y="51212"/>
                    <a:pt x="1492035" y="69697"/>
                  </a:cubicBezTo>
                  <a:lnTo>
                    <a:pt x="1492035" y="1276842"/>
                  </a:lnTo>
                  <a:cubicBezTo>
                    <a:pt x="1492035" y="1295327"/>
                    <a:pt x="1484692" y="1313055"/>
                    <a:pt x="1471621" y="1326126"/>
                  </a:cubicBezTo>
                  <a:cubicBezTo>
                    <a:pt x="1458551" y="1339196"/>
                    <a:pt x="1440823" y="1346539"/>
                    <a:pt x="1422338" y="1346539"/>
                  </a:cubicBezTo>
                  <a:lnTo>
                    <a:pt x="69697" y="1346539"/>
                  </a:lnTo>
                  <a:cubicBezTo>
                    <a:pt x="51212" y="1346539"/>
                    <a:pt x="33484" y="1339196"/>
                    <a:pt x="20414" y="1326126"/>
                  </a:cubicBezTo>
                  <a:cubicBezTo>
                    <a:pt x="7343" y="1313055"/>
                    <a:pt x="0" y="1295327"/>
                    <a:pt x="0" y="1276842"/>
                  </a:cubicBezTo>
                  <a:lnTo>
                    <a:pt x="0" y="69697"/>
                  </a:lnTo>
                  <a:cubicBezTo>
                    <a:pt x="0" y="51212"/>
                    <a:pt x="7343" y="33484"/>
                    <a:pt x="20414" y="20414"/>
                  </a:cubicBezTo>
                  <a:cubicBezTo>
                    <a:pt x="33484" y="7343"/>
                    <a:pt x="51212" y="0"/>
                    <a:pt x="69697" y="0"/>
                  </a:cubicBezTo>
                  <a:close/>
                </a:path>
              </a:pathLst>
            </a:custGeom>
            <a:solidFill>
              <a:srgbClr val="60CAD4"/>
            </a:solidFill>
          </p:spPr>
          <p:txBody>
            <a:bodyPr/>
            <a:lstStyle/>
            <a:p>
              <a:endParaRPr lang="en-PH"/>
            </a:p>
          </p:txBody>
        </p:sp>
        <p:sp>
          <p:nvSpPr>
            <p:cNvPr id="19" name="TextBox 19"/>
            <p:cNvSpPr txBox="1"/>
            <p:nvPr/>
          </p:nvSpPr>
          <p:spPr>
            <a:xfrm>
              <a:off x="0" y="-28575"/>
              <a:ext cx="1492035" cy="1375114"/>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0362944" y="4484443"/>
            <a:ext cx="4877155" cy="560237"/>
            <a:chOff x="0" y="0"/>
            <a:chExt cx="1284518" cy="147552"/>
          </a:xfrm>
        </p:grpSpPr>
        <p:sp>
          <p:nvSpPr>
            <p:cNvPr id="21" name="Freeform 21"/>
            <p:cNvSpPr/>
            <p:nvPr/>
          </p:nvSpPr>
          <p:spPr>
            <a:xfrm>
              <a:off x="0" y="0"/>
              <a:ext cx="1284518" cy="147552"/>
            </a:xfrm>
            <a:custGeom>
              <a:avLst/>
              <a:gdLst/>
              <a:ahLst/>
              <a:cxnLst/>
              <a:rect l="l" t="t" r="r" b="b"/>
              <a:pathLst>
                <a:path w="1284518" h="147552">
                  <a:moveTo>
                    <a:pt x="73776" y="0"/>
                  </a:moveTo>
                  <a:lnTo>
                    <a:pt x="1210742" y="0"/>
                  </a:lnTo>
                  <a:cubicBezTo>
                    <a:pt x="1230309" y="0"/>
                    <a:pt x="1249074" y="7773"/>
                    <a:pt x="1262910" y="21608"/>
                  </a:cubicBezTo>
                  <a:cubicBezTo>
                    <a:pt x="1276745" y="35444"/>
                    <a:pt x="1284518" y="54209"/>
                    <a:pt x="1284518" y="73776"/>
                  </a:cubicBezTo>
                  <a:lnTo>
                    <a:pt x="1284518" y="73776"/>
                  </a:lnTo>
                  <a:cubicBezTo>
                    <a:pt x="1284518" y="114521"/>
                    <a:pt x="1251488" y="147552"/>
                    <a:pt x="1210742" y="147552"/>
                  </a:cubicBezTo>
                  <a:lnTo>
                    <a:pt x="73776" y="147552"/>
                  </a:lnTo>
                  <a:cubicBezTo>
                    <a:pt x="54209" y="147552"/>
                    <a:pt x="35444" y="139779"/>
                    <a:pt x="21608" y="125944"/>
                  </a:cubicBezTo>
                  <a:cubicBezTo>
                    <a:pt x="7773" y="112108"/>
                    <a:pt x="0" y="93343"/>
                    <a:pt x="0" y="73776"/>
                  </a:cubicBezTo>
                  <a:lnTo>
                    <a:pt x="0" y="73776"/>
                  </a:lnTo>
                  <a:cubicBezTo>
                    <a:pt x="0" y="54209"/>
                    <a:pt x="7773" y="35444"/>
                    <a:pt x="21608" y="21608"/>
                  </a:cubicBezTo>
                  <a:cubicBezTo>
                    <a:pt x="35444" y="7773"/>
                    <a:pt x="54209" y="0"/>
                    <a:pt x="73776" y="0"/>
                  </a:cubicBezTo>
                  <a:close/>
                </a:path>
              </a:pathLst>
            </a:custGeom>
            <a:solidFill>
              <a:srgbClr val="F9F9FA"/>
            </a:solidFill>
          </p:spPr>
          <p:txBody>
            <a:bodyPr/>
            <a:lstStyle/>
            <a:p>
              <a:endParaRPr lang="en-PH"/>
            </a:p>
          </p:txBody>
        </p:sp>
        <p:sp>
          <p:nvSpPr>
            <p:cNvPr id="22" name="TextBox 22"/>
            <p:cNvSpPr txBox="1"/>
            <p:nvPr/>
          </p:nvSpPr>
          <p:spPr>
            <a:xfrm>
              <a:off x="0" y="-28575"/>
              <a:ext cx="1284518" cy="176127"/>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11671037" y="4335936"/>
            <a:ext cx="2260970"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Interpreter</a:t>
            </a:r>
          </a:p>
        </p:txBody>
      </p:sp>
      <p:sp>
        <p:nvSpPr>
          <p:cNvPr id="24" name="TextBox 24"/>
          <p:cNvSpPr txBox="1"/>
          <p:nvPr/>
        </p:nvSpPr>
        <p:spPr>
          <a:xfrm>
            <a:off x="2873473" y="5101830"/>
            <a:ext cx="5373761" cy="1770026"/>
          </a:xfrm>
          <a:prstGeom prst="rect">
            <a:avLst/>
          </a:prstGeom>
        </p:spPr>
        <p:txBody>
          <a:bodyPr lIns="0" tIns="0" rIns="0" bIns="0" rtlCol="0" anchor="t">
            <a:spAutoFit/>
          </a:bodyPr>
          <a:lstStyle/>
          <a:p>
            <a:pPr algn="l">
              <a:lnSpc>
                <a:spcPts val="4788"/>
              </a:lnSpc>
            </a:pPr>
            <a:r>
              <a:rPr lang="en-US" sz="2660">
                <a:solidFill>
                  <a:srgbClr val="000000"/>
                </a:solidFill>
                <a:latin typeface="Poppins"/>
                <a:ea typeface="Poppins"/>
                <a:cs typeface="Poppins"/>
                <a:sym typeface="Poppins"/>
              </a:rPr>
              <a:t>If a program compiles without errors, it indicates the absence of syntax errors in the code.</a:t>
            </a:r>
          </a:p>
        </p:txBody>
      </p:sp>
      <p:sp>
        <p:nvSpPr>
          <p:cNvPr id="25" name="TextBox 25"/>
          <p:cNvSpPr txBox="1"/>
          <p:nvPr/>
        </p:nvSpPr>
        <p:spPr>
          <a:xfrm>
            <a:off x="10114641" y="5101830"/>
            <a:ext cx="5373761" cy="3571328"/>
          </a:xfrm>
          <a:prstGeom prst="rect">
            <a:avLst/>
          </a:prstGeom>
        </p:spPr>
        <p:txBody>
          <a:bodyPr lIns="0" tIns="0" rIns="0" bIns="0" rtlCol="0" anchor="t">
            <a:spAutoFit/>
          </a:bodyPr>
          <a:lstStyle/>
          <a:p>
            <a:pPr algn="l">
              <a:lnSpc>
                <a:spcPts val="4788"/>
              </a:lnSpc>
            </a:pPr>
            <a:r>
              <a:rPr lang="en-US" sz="2660">
                <a:solidFill>
                  <a:srgbClr val="000000"/>
                </a:solidFill>
                <a:latin typeface="Poppins"/>
                <a:ea typeface="Poppins"/>
                <a:cs typeface="Poppins"/>
                <a:sym typeface="Poppins"/>
              </a:rPr>
              <a:t>Syntax checking occurs only on statements scheduled for execution; hence, an insufficiently tested program might still contain undetected syntax errors.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6208479" y="2941707"/>
            <a:ext cx="4094657" cy="6912879"/>
            <a:chOff x="0" y="0"/>
            <a:chExt cx="1078428" cy="1820676"/>
          </a:xfrm>
        </p:grpSpPr>
        <p:sp>
          <p:nvSpPr>
            <p:cNvPr id="12" name="Freeform 12"/>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6633824" y="3210589"/>
            <a:ext cx="3234884" cy="611468"/>
            <a:chOff x="0" y="0"/>
            <a:chExt cx="851986" cy="161045"/>
          </a:xfrm>
        </p:grpSpPr>
        <p:sp>
          <p:nvSpPr>
            <p:cNvPr id="15" name="Freeform 15"/>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6" name="TextBox 16"/>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sp>
        <p:nvSpPr>
          <p:cNvPr id="17" name="Freeform 17"/>
          <p:cNvSpPr/>
          <p:nvPr/>
        </p:nvSpPr>
        <p:spPr>
          <a:xfrm rot="-2629822">
            <a:off x="5164642" y="8677654"/>
            <a:ext cx="2087673" cy="1591851"/>
          </a:xfrm>
          <a:custGeom>
            <a:avLst/>
            <a:gdLst/>
            <a:ahLst/>
            <a:cxnLst/>
            <a:rect l="l" t="t" r="r" b="b"/>
            <a:pathLst>
              <a:path w="2087673" h="1591851">
                <a:moveTo>
                  <a:pt x="0" y="0"/>
                </a:moveTo>
                <a:lnTo>
                  <a:pt x="2087674" y="0"/>
                </a:lnTo>
                <a:lnTo>
                  <a:pt x="2087674"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9" name="TextBox 19"/>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20" name="TextBox 20"/>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21" name="TextBox 21"/>
          <p:cNvSpPr txBox="1"/>
          <p:nvPr/>
        </p:nvSpPr>
        <p:spPr>
          <a:xfrm>
            <a:off x="714910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Design</a:t>
            </a:r>
          </a:p>
        </p:txBody>
      </p:sp>
      <p:sp>
        <p:nvSpPr>
          <p:cNvPr id="22" name="TextBox 22"/>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
        <p:nvSpPr>
          <p:cNvPr id="23" name="TextBox 23"/>
          <p:cNvSpPr txBox="1"/>
          <p:nvPr/>
        </p:nvSpPr>
        <p:spPr>
          <a:xfrm>
            <a:off x="6442829" y="3899178"/>
            <a:ext cx="3425879" cy="2980548"/>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Plan the algorithm </a:t>
            </a:r>
            <a:r>
              <a:rPr lang="en-US" sz="1885">
                <a:solidFill>
                  <a:srgbClr val="000000"/>
                </a:solidFill>
                <a:latin typeface="Poppins"/>
                <a:ea typeface="Poppins"/>
                <a:cs typeface="Poppins"/>
                <a:sym typeface="Poppins"/>
              </a:rPr>
              <a:t>- Decide on what identifiers are needed, what data structure needs to be used.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Plan the algorithm using a </a:t>
            </a:r>
            <a:r>
              <a:rPr lang="en-US" sz="1885" b="1" i="1">
                <a:solidFill>
                  <a:srgbClr val="5E17EB"/>
                </a:solidFill>
                <a:latin typeface="Poppins Bold Italics"/>
                <a:ea typeface="Poppins Bold Italics"/>
                <a:cs typeface="Poppins Bold Italics"/>
                <a:sym typeface="Poppins Bold Italics"/>
              </a:rPr>
              <a:t>flowchart</a:t>
            </a:r>
            <a:r>
              <a:rPr lang="en-US" sz="1885">
                <a:solidFill>
                  <a:srgbClr val="000000"/>
                </a:solidFill>
                <a:latin typeface="Poppins"/>
                <a:ea typeface="Poppins"/>
                <a:cs typeface="Poppins"/>
                <a:sym typeface="Poppins"/>
              </a:rPr>
              <a:t> or </a:t>
            </a:r>
            <a:r>
              <a:rPr lang="en-US" sz="1885" b="1" i="1">
                <a:solidFill>
                  <a:srgbClr val="5E17EB"/>
                </a:solidFill>
                <a:latin typeface="Poppins Bold Italics"/>
                <a:ea typeface="Poppins Bold Italics"/>
                <a:cs typeface="Poppins Bold Italics"/>
                <a:sym typeface="Poppins Bold Italics"/>
              </a:rPr>
              <a:t>pseudocode</a:t>
            </a:r>
            <a:r>
              <a:rPr lang="en-US" sz="1885">
                <a:solidFill>
                  <a:srgbClr val="000000"/>
                </a:solidFill>
                <a:latin typeface="Poppins"/>
                <a:ea typeface="Poppins"/>
                <a:cs typeface="Poppins"/>
                <a:sym typeface="Poppins"/>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335453" y="3870910"/>
            <a:ext cx="12925662" cy="6225804"/>
          </a:xfrm>
          <a:custGeom>
            <a:avLst/>
            <a:gdLst/>
            <a:ahLst/>
            <a:cxnLst/>
            <a:rect l="l" t="t" r="r" b="b"/>
            <a:pathLst>
              <a:path w="12925662" h="6225804">
                <a:moveTo>
                  <a:pt x="0" y="0"/>
                </a:moveTo>
                <a:lnTo>
                  <a:pt x="12925662" y="0"/>
                </a:lnTo>
                <a:lnTo>
                  <a:pt x="12925662" y="6225803"/>
                </a:lnTo>
                <a:lnTo>
                  <a:pt x="0" y="6225803"/>
                </a:lnTo>
                <a:lnTo>
                  <a:pt x="0" y="0"/>
                </a:lnTo>
                <a:close/>
              </a:path>
            </a:pathLst>
          </a:custGeom>
          <a:blipFill>
            <a:blip r:embed="rId8"/>
            <a:stretch>
              <a:fillRect t="-14084" b="-13165"/>
            </a:stretch>
          </a:blipFill>
        </p:spPr>
        <p:txBody>
          <a:bodyPr/>
          <a:lstStyle/>
          <a:p>
            <a:endParaRPr lang="en-PH"/>
          </a:p>
        </p:txBody>
      </p:sp>
      <p:sp>
        <p:nvSpPr>
          <p:cNvPr id="8" name="TextBox 8"/>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9" name="TextBox 9"/>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Logic Error</a:t>
            </a:r>
          </a:p>
        </p:txBody>
      </p:sp>
      <p:sp>
        <p:nvSpPr>
          <p:cNvPr id="10" name="TextBox 10"/>
          <p:cNvSpPr txBox="1"/>
          <p:nvPr/>
        </p:nvSpPr>
        <p:spPr>
          <a:xfrm>
            <a:off x="402046" y="2680285"/>
            <a:ext cx="1738027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logic error in programming refers to a flaw in the code's algorithm or logic, causing unexpected or incorrect outputs. Eg.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182681" y="4187216"/>
            <a:ext cx="11996513" cy="4151749"/>
          </a:xfrm>
          <a:custGeom>
            <a:avLst/>
            <a:gdLst/>
            <a:ahLst/>
            <a:cxnLst/>
            <a:rect l="l" t="t" r="r" b="b"/>
            <a:pathLst>
              <a:path w="11996513" h="4151749">
                <a:moveTo>
                  <a:pt x="0" y="0"/>
                </a:moveTo>
                <a:lnTo>
                  <a:pt x="11996513" y="0"/>
                </a:lnTo>
                <a:lnTo>
                  <a:pt x="11996513" y="4151749"/>
                </a:lnTo>
                <a:lnTo>
                  <a:pt x="0" y="4151749"/>
                </a:lnTo>
                <a:lnTo>
                  <a:pt x="0" y="0"/>
                </a:lnTo>
                <a:close/>
              </a:path>
            </a:pathLst>
          </a:custGeom>
          <a:blipFill>
            <a:blip r:embed="rId8"/>
            <a:stretch>
              <a:fillRect l="-7134" t="-21761" r="-7134" b="-22143"/>
            </a:stretch>
          </a:blipFill>
        </p:spPr>
        <p:txBody>
          <a:bodyPr/>
          <a:lstStyle/>
          <a:p>
            <a:endParaRPr lang="en-PH"/>
          </a:p>
        </p:txBody>
      </p:sp>
      <p:sp>
        <p:nvSpPr>
          <p:cNvPr id="8" name="TextBox 8"/>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9" name="TextBox 9"/>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Run-time Error</a:t>
            </a:r>
          </a:p>
        </p:txBody>
      </p:sp>
      <p:sp>
        <p:nvSpPr>
          <p:cNvPr id="10" name="TextBox 10"/>
          <p:cNvSpPr txBox="1"/>
          <p:nvPr/>
        </p:nvSpPr>
        <p:spPr>
          <a:xfrm>
            <a:off x="402046" y="2765030"/>
            <a:ext cx="167303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run-time error occurs during program execution due to unforeseen conditions, causing the program to terminate abnormally.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455245" y="3166066"/>
            <a:ext cx="1984682" cy="3954869"/>
            <a:chOff x="0" y="0"/>
            <a:chExt cx="648811" cy="1292884"/>
          </a:xfrm>
        </p:grpSpPr>
        <p:sp>
          <p:nvSpPr>
            <p:cNvPr id="7" name="Freeform 7"/>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8" name="TextBox 8"/>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9" name="TextBox 9"/>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Stub Testing</a:t>
            </a:r>
          </a:p>
        </p:txBody>
      </p:sp>
      <p:grpSp>
        <p:nvGrpSpPr>
          <p:cNvPr id="10" name="Group 10"/>
          <p:cNvGrpSpPr/>
          <p:nvPr/>
        </p:nvGrpSpPr>
        <p:grpSpPr>
          <a:xfrm>
            <a:off x="2648470" y="3166066"/>
            <a:ext cx="1984682" cy="3954869"/>
            <a:chOff x="0" y="0"/>
            <a:chExt cx="648811" cy="1292884"/>
          </a:xfrm>
        </p:grpSpPr>
        <p:sp>
          <p:nvSpPr>
            <p:cNvPr id="11" name="Freeform 11"/>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2" name="TextBox 12"/>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3" name="TextBox 13"/>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1961"/>
                  </a:srgbClr>
                </a:solidFill>
                <a:latin typeface="Alatsi"/>
                <a:ea typeface="Alatsi"/>
                <a:cs typeface="Alatsi"/>
                <a:sym typeface="Alatsi"/>
              </a:rPr>
              <a:t>Black </a:t>
            </a:r>
          </a:p>
          <a:p>
            <a:pPr algn="ctr">
              <a:lnSpc>
                <a:spcPts val="4200"/>
              </a:lnSpc>
            </a:pPr>
            <a:r>
              <a:rPr lang="en-US" sz="3000">
                <a:solidFill>
                  <a:srgbClr val="FAFAFA">
                    <a:alpha val="21961"/>
                  </a:srgbClr>
                </a:solidFill>
                <a:latin typeface="Alatsi"/>
                <a:ea typeface="Alatsi"/>
                <a:cs typeface="Alatsi"/>
                <a:sym typeface="Alatsi"/>
              </a:rPr>
              <a:t>Box </a:t>
            </a:r>
          </a:p>
          <a:p>
            <a:pPr algn="ctr">
              <a:lnSpc>
                <a:spcPts val="4200"/>
              </a:lnSpc>
              <a:spcBef>
                <a:spcPct val="0"/>
              </a:spcBef>
            </a:pPr>
            <a:r>
              <a:rPr lang="en-US" sz="3000">
                <a:solidFill>
                  <a:srgbClr val="FAFAFA">
                    <a:alpha val="21961"/>
                  </a:srgbClr>
                </a:solidFill>
                <a:latin typeface="Alatsi"/>
                <a:ea typeface="Alatsi"/>
                <a:cs typeface="Alatsi"/>
                <a:sym typeface="Alatsi"/>
              </a:rPr>
              <a:t>Testing</a:t>
            </a:r>
          </a:p>
        </p:txBody>
      </p:sp>
      <p:grpSp>
        <p:nvGrpSpPr>
          <p:cNvPr id="14" name="Group 14"/>
          <p:cNvGrpSpPr/>
          <p:nvPr/>
        </p:nvGrpSpPr>
        <p:grpSpPr>
          <a:xfrm>
            <a:off x="4843218" y="3166066"/>
            <a:ext cx="1984682" cy="3954869"/>
            <a:chOff x="0" y="0"/>
            <a:chExt cx="648811" cy="1292884"/>
          </a:xfrm>
        </p:grpSpPr>
        <p:sp>
          <p:nvSpPr>
            <p:cNvPr id="15" name="Freeform 15"/>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6" name="TextBox 16"/>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7" name="TextBox 17"/>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1961"/>
                  </a:srgbClr>
                </a:solidFill>
                <a:latin typeface="Alatsi"/>
                <a:ea typeface="Alatsi"/>
                <a:cs typeface="Alatsi"/>
                <a:sym typeface="Alatsi"/>
              </a:rPr>
              <a:t>White </a:t>
            </a:r>
          </a:p>
          <a:p>
            <a:pPr algn="ctr">
              <a:lnSpc>
                <a:spcPts val="4200"/>
              </a:lnSpc>
            </a:pPr>
            <a:r>
              <a:rPr lang="en-US" sz="3000">
                <a:solidFill>
                  <a:srgbClr val="FAFAFA">
                    <a:alpha val="21961"/>
                  </a:srgbClr>
                </a:solidFill>
                <a:latin typeface="Alatsi"/>
                <a:ea typeface="Alatsi"/>
                <a:cs typeface="Alatsi"/>
                <a:sym typeface="Alatsi"/>
              </a:rPr>
              <a:t>Box </a:t>
            </a:r>
          </a:p>
          <a:p>
            <a:pPr algn="ctr">
              <a:lnSpc>
                <a:spcPts val="4200"/>
              </a:lnSpc>
              <a:spcBef>
                <a:spcPct val="0"/>
              </a:spcBef>
            </a:pPr>
            <a:r>
              <a:rPr lang="en-US" sz="3000">
                <a:solidFill>
                  <a:srgbClr val="FAFAFA">
                    <a:alpha val="21961"/>
                  </a:srgbClr>
                </a:solidFill>
                <a:latin typeface="Alatsi"/>
                <a:ea typeface="Alatsi"/>
                <a:cs typeface="Alatsi"/>
                <a:sym typeface="Alatsi"/>
              </a:rPr>
              <a:t>Testing</a:t>
            </a:r>
          </a:p>
        </p:txBody>
      </p:sp>
      <p:grpSp>
        <p:nvGrpSpPr>
          <p:cNvPr id="18" name="Group 18"/>
          <p:cNvGrpSpPr/>
          <p:nvPr/>
        </p:nvGrpSpPr>
        <p:grpSpPr>
          <a:xfrm>
            <a:off x="7035093" y="3166066"/>
            <a:ext cx="1984682" cy="3954869"/>
            <a:chOff x="0" y="0"/>
            <a:chExt cx="648811" cy="1292884"/>
          </a:xfrm>
        </p:grpSpPr>
        <p:sp>
          <p:nvSpPr>
            <p:cNvPr id="19" name="Freeform 19"/>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0" name="TextBox 20"/>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1" name="TextBox 21"/>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Dry running an algorithm</a:t>
            </a:r>
          </a:p>
        </p:txBody>
      </p:sp>
      <p:grpSp>
        <p:nvGrpSpPr>
          <p:cNvPr id="22" name="Group 22"/>
          <p:cNvGrpSpPr/>
          <p:nvPr/>
        </p:nvGrpSpPr>
        <p:grpSpPr>
          <a:xfrm>
            <a:off x="9226969" y="3166066"/>
            <a:ext cx="1984682" cy="3954869"/>
            <a:chOff x="0" y="0"/>
            <a:chExt cx="648811" cy="1292884"/>
          </a:xfrm>
        </p:grpSpPr>
        <p:sp>
          <p:nvSpPr>
            <p:cNvPr id="23" name="Freeform 23"/>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4" name="TextBox 24"/>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5" name="TextBox 25"/>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6" name="Group 26"/>
          <p:cNvGrpSpPr/>
          <p:nvPr/>
        </p:nvGrpSpPr>
        <p:grpSpPr>
          <a:xfrm>
            <a:off x="11418844" y="3166066"/>
            <a:ext cx="1984682" cy="3954869"/>
            <a:chOff x="0" y="0"/>
            <a:chExt cx="648811" cy="1292884"/>
          </a:xfrm>
        </p:grpSpPr>
        <p:sp>
          <p:nvSpPr>
            <p:cNvPr id="27" name="Freeform 27"/>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8" name="TextBox 28"/>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9" name="TextBox 29"/>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30" name="Group 30"/>
          <p:cNvGrpSpPr/>
          <p:nvPr/>
        </p:nvGrpSpPr>
        <p:grpSpPr>
          <a:xfrm>
            <a:off x="13615740" y="3166066"/>
            <a:ext cx="1984682" cy="3954869"/>
            <a:chOff x="0" y="0"/>
            <a:chExt cx="648811" cy="1292884"/>
          </a:xfrm>
        </p:grpSpPr>
        <p:sp>
          <p:nvSpPr>
            <p:cNvPr id="31" name="Freeform 31"/>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2" name="TextBox 32"/>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3" name="TextBox 33"/>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4" name="Group 34"/>
          <p:cNvGrpSpPr/>
          <p:nvPr/>
        </p:nvGrpSpPr>
        <p:grpSpPr>
          <a:xfrm>
            <a:off x="15803410" y="3166066"/>
            <a:ext cx="1984682" cy="3954869"/>
            <a:chOff x="0" y="0"/>
            <a:chExt cx="648811" cy="1292884"/>
          </a:xfrm>
        </p:grpSpPr>
        <p:sp>
          <p:nvSpPr>
            <p:cNvPr id="35" name="Freeform 35"/>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6" name="TextBox 36"/>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7" name="TextBox 37"/>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774052" y="1209527"/>
            <a:ext cx="9425957" cy="8906042"/>
          </a:xfrm>
          <a:custGeom>
            <a:avLst/>
            <a:gdLst/>
            <a:ahLst/>
            <a:cxnLst/>
            <a:rect l="l" t="t" r="r" b="b"/>
            <a:pathLst>
              <a:path w="9425957" h="8906042">
                <a:moveTo>
                  <a:pt x="0" y="0"/>
                </a:moveTo>
                <a:lnTo>
                  <a:pt x="9425957" y="0"/>
                </a:lnTo>
                <a:lnTo>
                  <a:pt x="9425957" y="8906042"/>
                </a:lnTo>
                <a:lnTo>
                  <a:pt x="0" y="8906042"/>
                </a:lnTo>
                <a:lnTo>
                  <a:pt x="0" y="0"/>
                </a:lnTo>
                <a:close/>
              </a:path>
            </a:pathLst>
          </a:custGeom>
          <a:blipFill>
            <a:blip r:embed="rId4"/>
            <a:stretch>
              <a:fillRect l="-5885" t="-8186" r="-5885" b="-8186"/>
            </a:stretch>
          </a:blipFill>
        </p:spPr>
        <p:txBody>
          <a:bodyPr/>
          <a:lstStyle/>
          <a:p>
            <a:endParaRPr lang="en-PH"/>
          </a:p>
        </p:txBody>
      </p:sp>
      <p:sp>
        <p:nvSpPr>
          <p:cNvPr id="6" name="TextBox 6"/>
          <p:cNvSpPr txBox="1"/>
          <p:nvPr/>
        </p:nvSpPr>
        <p:spPr>
          <a:xfrm>
            <a:off x="1028700" y="2953140"/>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Stub Testing</a:t>
            </a:r>
          </a:p>
        </p:txBody>
      </p:sp>
      <p:sp>
        <p:nvSpPr>
          <p:cNvPr id="7" name="TextBox 7"/>
          <p:cNvSpPr txBox="1"/>
          <p:nvPr/>
        </p:nvSpPr>
        <p:spPr>
          <a:xfrm>
            <a:off x="1028700" y="3613540"/>
            <a:ext cx="5588407" cy="3714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Stub testing involves creating minimal code pieces (stubs) that mimic functionalities of larger modules or components to enable initial testing or simulation of interactions within a system.</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solidFill>
                <a:latin typeface="Alatsi"/>
                <a:ea typeface="Alatsi"/>
                <a:cs typeface="Alatsi"/>
                <a:sym typeface="Alatsi"/>
              </a:rPr>
              <a:t>Black </a:t>
            </a:r>
          </a:p>
          <a:p>
            <a:pPr algn="ctr">
              <a:lnSpc>
                <a:spcPts val="4200"/>
              </a:lnSpc>
            </a:pPr>
            <a:r>
              <a:rPr lang="en-US" sz="3000">
                <a:solidFill>
                  <a:srgbClr val="FAFAFA"/>
                </a:solidFill>
                <a:latin typeface="Alatsi"/>
                <a:ea typeface="Alatsi"/>
                <a:cs typeface="Alatsi"/>
                <a:sym typeface="Alatsi"/>
              </a:rPr>
              <a:t>Box </a:t>
            </a:r>
          </a:p>
          <a:p>
            <a:pPr algn="ctr">
              <a:lnSpc>
                <a:spcPts val="4200"/>
              </a:lnSpc>
              <a:spcBef>
                <a:spcPct val="0"/>
              </a:spcBef>
            </a:pPr>
            <a:r>
              <a:rPr lang="en-US" sz="3000">
                <a:solidFill>
                  <a:srgbClr val="FAFAFA"/>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1961"/>
                  </a:srgbClr>
                </a:solidFill>
                <a:latin typeface="Alatsi"/>
                <a:ea typeface="Alatsi"/>
                <a:cs typeface="Alatsi"/>
                <a:sym typeface="Alatsi"/>
              </a:rPr>
              <a:t>White </a:t>
            </a:r>
          </a:p>
          <a:p>
            <a:pPr algn="ctr">
              <a:lnSpc>
                <a:spcPts val="4200"/>
              </a:lnSpc>
            </a:pPr>
            <a:r>
              <a:rPr lang="en-US" sz="3000">
                <a:solidFill>
                  <a:srgbClr val="FAFAFA">
                    <a:alpha val="21961"/>
                  </a:srgbClr>
                </a:solidFill>
                <a:latin typeface="Alatsi"/>
                <a:ea typeface="Alatsi"/>
                <a:cs typeface="Alatsi"/>
                <a:sym typeface="Alatsi"/>
              </a:rPr>
              <a:t>Box </a:t>
            </a:r>
          </a:p>
          <a:p>
            <a:pPr algn="ctr">
              <a:lnSpc>
                <a:spcPts val="4200"/>
              </a:lnSpc>
              <a:spcBef>
                <a:spcPct val="0"/>
              </a:spcBef>
            </a:pPr>
            <a:r>
              <a:rPr lang="en-US" sz="3000">
                <a:solidFill>
                  <a:srgbClr val="FAFAFA">
                    <a:alpha val="21961"/>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490338" y="5311217"/>
            <a:ext cx="4475754" cy="4375049"/>
          </a:xfrm>
          <a:custGeom>
            <a:avLst/>
            <a:gdLst/>
            <a:ahLst/>
            <a:cxnLst/>
            <a:rect l="l" t="t" r="r" b="b"/>
            <a:pathLst>
              <a:path w="4475754" h="4375049">
                <a:moveTo>
                  <a:pt x="0" y="0"/>
                </a:moveTo>
                <a:lnTo>
                  <a:pt x="4475754" y="0"/>
                </a:lnTo>
                <a:lnTo>
                  <a:pt x="4475754" y="4375049"/>
                </a:lnTo>
                <a:lnTo>
                  <a:pt x="0" y="4375049"/>
                </a:lnTo>
                <a:lnTo>
                  <a:pt x="0" y="0"/>
                </a:lnTo>
                <a:close/>
              </a:path>
            </a:pathLst>
          </a:custGeom>
          <a:blipFill>
            <a:blip r:embed="rId4"/>
            <a:stretch>
              <a:fillRect/>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Black Box Testing</a:t>
            </a:r>
          </a:p>
        </p:txBody>
      </p:sp>
      <p:sp>
        <p:nvSpPr>
          <p:cNvPr id="7" name="TextBox 7"/>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Black box testing is a software testing method where the </a:t>
            </a:r>
            <a:r>
              <a:rPr lang="en-US" sz="3000" b="1" i="1">
                <a:solidFill>
                  <a:srgbClr val="5E17EB"/>
                </a:solidFill>
                <a:latin typeface="Open Sans Bold Italics"/>
                <a:ea typeface="Open Sans Bold Italics"/>
                <a:cs typeface="Open Sans Bold Italics"/>
                <a:sym typeface="Open Sans Bold Italics"/>
              </a:rPr>
              <a:t>internal workings or structure of the system </a:t>
            </a:r>
            <a:r>
              <a:rPr lang="en-US" sz="3000">
                <a:solidFill>
                  <a:srgbClr val="000000"/>
                </a:solidFill>
                <a:latin typeface="Open Sans"/>
                <a:ea typeface="Open Sans"/>
                <a:cs typeface="Open Sans"/>
                <a:sym typeface="Open Sans"/>
              </a:rPr>
              <a:t>under test </a:t>
            </a:r>
            <a:r>
              <a:rPr lang="en-US" sz="3000" b="1" u="sng">
                <a:solidFill>
                  <a:srgbClr val="000000"/>
                </a:solidFill>
                <a:latin typeface="Open Sans Bold"/>
                <a:ea typeface="Open Sans Bold"/>
                <a:cs typeface="Open Sans Bold"/>
                <a:sym typeface="Open Sans Bold"/>
              </a:rPr>
              <a:t>are not known to the tester</a:t>
            </a:r>
            <a:r>
              <a:rPr lang="en-US" sz="3000">
                <a:solidFill>
                  <a:srgbClr val="000000"/>
                </a:solidFill>
                <a:latin typeface="Open Sans"/>
                <a:ea typeface="Open Sans"/>
                <a:cs typeface="Open Sans"/>
                <a:sym typeface="Open Sans"/>
              </a:rPr>
              <a:t>, focusing solely on the system's inputs, outputs, and functionality to evaluate its behaviour against specifications or requirements.</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5111331" y="4904298"/>
            <a:ext cx="8280999" cy="3747152"/>
          </a:xfrm>
          <a:custGeom>
            <a:avLst/>
            <a:gdLst/>
            <a:ahLst/>
            <a:cxnLst/>
            <a:rect l="l" t="t" r="r" b="b"/>
            <a:pathLst>
              <a:path w="8280999" h="3747152">
                <a:moveTo>
                  <a:pt x="0" y="0"/>
                </a:moveTo>
                <a:lnTo>
                  <a:pt x="8280999" y="0"/>
                </a:lnTo>
                <a:lnTo>
                  <a:pt x="8280999" y="3747152"/>
                </a:lnTo>
                <a:lnTo>
                  <a:pt x="0" y="3747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Black Box Testing</a:t>
            </a:r>
          </a:p>
        </p:txBody>
      </p:sp>
      <p:sp>
        <p:nvSpPr>
          <p:cNvPr id="7" name="TextBox 7"/>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During black-box testing, the program tester evaluates the software's functionality by providing test data based on the program specification without having access to the internal code, examining outputs against expected results.</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7388220" y="5104323"/>
            <a:ext cx="3482149" cy="4114800"/>
          </a:xfrm>
          <a:custGeom>
            <a:avLst/>
            <a:gdLst/>
            <a:ahLst/>
            <a:cxnLst/>
            <a:rect l="l" t="t" r="r" b="b"/>
            <a:pathLst>
              <a:path w="3482149" h="4114800">
                <a:moveTo>
                  <a:pt x="0" y="0"/>
                </a:moveTo>
                <a:lnTo>
                  <a:pt x="3482149" y="0"/>
                </a:lnTo>
                <a:lnTo>
                  <a:pt x="34821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Black Box Testing</a:t>
            </a:r>
          </a:p>
        </p:txBody>
      </p:sp>
      <p:sp>
        <p:nvSpPr>
          <p:cNvPr id="7" name="TextBox 7"/>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Type of data: </a:t>
            </a:r>
            <a:r>
              <a:rPr lang="en-US" sz="3000">
                <a:solidFill>
                  <a:srgbClr val="000000"/>
                </a:solidFill>
                <a:latin typeface="Open Sans"/>
                <a:ea typeface="Open Sans"/>
                <a:cs typeface="Open Sans"/>
                <a:sym typeface="Open Sans"/>
              </a:rPr>
              <a:t>Testers employ normal data to validate standard functioning, extreme and boundary data to assess system behaviour at limits, and erroneous data to evaluate how the system handles incorrect or unexpected inputs during black-box testing.</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solidFill>
                <a:latin typeface="Alatsi"/>
                <a:ea typeface="Alatsi"/>
                <a:cs typeface="Alatsi"/>
                <a:sym typeface="Alatsi"/>
              </a:rPr>
              <a:t>White </a:t>
            </a:r>
          </a:p>
          <a:p>
            <a:pPr algn="ctr">
              <a:lnSpc>
                <a:spcPts val="4200"/>
              </a:lnSpc>
            </a:pPr>
            <a:r>
              <a:rPr lang="en-US" sz="3000">
                <a:solidFill>
                  <a:srgbClr val="FAFAFA"/>
                </a:solidFill>
                <a:latin typeface="Alatsi"/>
                <a:ea typeface="Alatsi"/>
                <a:cs typeface="Alatsi"/>
                <a:sym typeface="Alatsi"/>
              </a:rPr>
              <a:t>Box </a:t>
            </a:r>
          </a:p>
          <a:p>
            <a:pPr algn="ctr">
              <a:lnSpc>
                <a:spcPts val="4200"/>
              </a:lnSpc>
              <a:spcBef>
                <a:spcPct val="0"/>
              </a:spcBef>
            </a:pPr>
            <a:r>
              <a:rPr lang="en-US" sz="3000">
                <a:solidFill>
                  <a:srgbClr val="FAFAFA"/>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White Box Testing</a:t>
            </a:r>
          </a:p>
        </p:txBody>
      </p:sp>
      <p:sp>
        <p:nvSpPr>
          <p:cNvPr id="6" name="TextBox 6"/>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White box testing is a software testing technique where the internal structure, design, and implementation details of the system under test are known to the tester, allowing for the examination and validation of internal code paths and logic.</a:t>
            </a:r>
          </a:p>
        </p:txBody>
      </p:sp>
      <p:sp>
        <p:nvSpPr>
          <p:cNvPr id="7" name="TextBox 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6208479" y="2941707"/>
            <a:ext cx="4094657" cy="6912879"/>
            <a:chOff x="0" y="0"/>
            <a:chExt cx="1078428" cy="1820676"/>
          </a:xfrm>
        </p:grpSpPr>
        <p:sp>
          <p:nvSpPr>
            <p:cNvPr id="12" name="Freeform 12"/>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6633824" y="3210589"/>
            <a:ext cx="3234884" cy="611468"/>
            <a:chOff x="0" y="0"/>
            <a:chExt cx="851986" cy="161045"/>
          </a:xfrm>
        </p:grpSpPr>
        <p:sp>
          <p:nvSpPr>
            <p:cNvPr id="15" name="Freeform 15"/>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6" name="TextBox 16"/>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0484111" y="2941707"/>
            <a:ext cx="4094657" cy="6912879"/>
            <a:chOff x="0" y="0"/>
            <a:chExt cx="1078428" cy="1820676"/>
          </a:xfrm>
        </p:grpSpPr>
        <p:sp>
          <p:nvSpPr>
            <p:cNvPr id="18" name="Freeform 18"/>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9" name="TextBox 19"/>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0909457" y="3210589"/>
            <a:ext cx="3234884" cy="611468"/>
            <a:chOff x="0" y="0"/>
            <a:chExt cx="851986" cy="161045"/>
          </a:xfrm>
        </p:grpSpPr>
        <p:sp>
          <p:nvSpPr>
            <p:cNvPr id="21" name="Freeform 21"/>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22" name="TextBox 22"/>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sp>
        <p:nvSpPr>
          <p:cNvPr id="23" name="Freeform 23"/>
          <p:cNvSpPr/>
          <p:nvPr/>
        </p:nvSpPr>
        <p:spPr>
          <a:xfrm rot="-2629822">
            <a:off x="5164642" y="8677654"/>
            <a:ext cx="2087673" cy="1591851"/>
          </a:xfrm>
          <a:custGeom>
            <a:avLst/>
            <a:gdLst/>
            <a:ahLst/>
            <a:cxnLst/>
            <a:rect l="l" t="t" r="r" b="b"/>
            <a:pathLst>
              <a:path w="2087673" h="1591851">
                <a:moveTo>
                  <a:pt x="0" y="0"/>
                </a:moveTo>
                <a:lnTo>
                  <a:pt x="2087674" y="0"/>
                </a:lnTo>
                <a:lnTo>
                  <a:pt x="2087674"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Freeform 24"/>
          <p:cNvSpPr/>
          <p:nvPr/>
        </p:nvSpPr>
        <p:spPr>
          <a:xfrm rot="-2629822">
            <a:off x="9440275" y="8677654"/>
            <a:ext cx="2087673" cy="1591851"/>
          </a:xfrm>
          <a:custGeom>
            <a:avLst/>
            <a:gdLst/>
            <a:ahLst/>
            <a:cxnLst/>
            <a:rect l="l" t="t" r="r" b="b"/>
            <a:pathLst>
              <a:path w="2087673" h="1591851">
                <a:moveTo>
                  <a:pt x="0" y="0"/>
                </a:moveTo>
                <a:lnTo>
                  <a:pt x="2087673" y="0"/>
                </a:lnTo>
                <a:lnTo>
                  <a:pt x="2087673"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TextBox 2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6" name="TextBox 26"/>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27" name="TextBox 27"/>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28" name="TextBox 28"/>
          <p:cNvSpPr txBox="1"/>
          <p:nvPr/>
        </p:nvSpPr>
        <p:spPr>
          <a:xfrm>
            <a:off x="714910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Design</a:t>
            </a:r>
          </a:p>
        </p:txBody>
      </p:sp>
      <p:sp>
        <p:nvSpPr>
          <p:cNvPr id="29" name="TextBox 29"/>
          <p:cNvSpPr txBox="1"/>
          <p:nvPr/>
        </p:nvSpPr>
        <p:spPr>
          <a:xfrm>
            <a:off x="11424737"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Coding</a:t>
            </a:r>
          </a:p>
        </p:txBody>
      </p:sp>
      <p:sp>
        <p:nvSpPr>
          <p:cNvPr id="30" name="TextBox 30"/>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
        <p:nvSpPr>
          <p:cNvPr id="31" name="TextBox 31"/>
          <p:cNvSpPr txBox="1"/>
          <p:nvPr/>
        </p:nvSpPr>
        <p:spPr>
          <a:xfrm>
            <a:off x="6442829" y="3899178"/>
            <a:ext cx="3425879" cy="2980548"/>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Plan the algorithm </a:t>
            </a:r>
            <a:r>
              <a:rPr lang="en-US" sz="1885">
                <a:solidFill>
                  <a:srgbClr val="000000"/>
                </a:solidFill>
                <a:latin typeface="Poppins"/>
                <a:ea typeface="Poppins"/>
                <a:cs typeface="Poppins"/>
                <a:sym typeface="Poppins"/>
              </a:rPr>
              <a:t>- Decide on what identifiers are needed, what data structure needs to be used.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Plan the algorithm using a </a:t>
            </a:r>
            <a:r>
              <a:rPr lang="en-US" sz="1885" b="1" i="1">
                <a:solidFill>
                  <a:srgbClr val="5E17EB"/>
                </a:solidFill>
                <a:latin typeface="Poppins Bold Italics"/>
                <a:ea typeface="Poppins Bold Italics"/>
                <a:cs typeface="Poppins Bold Italics"/>
                <a:sym typeface="Poppins Bold Italics"/>
              </a:rPr>
              <a:t>flowchart</a:t>
            </a:r>
            <a:r>
              <a:rPr lang="en-US" sz="1885">
                <a:solidFill>
                  <a:srgbClr val="000000"/>
                </a:solidFill>
                <a:latin typeface="Poppins"/>
                <a:ea typeface="Poppins"/>
                <a:cs typeface="Poppins"/>
                <a:sym typeface="Poppins"/>
              </a:rPr>
              <a:t> or </a:t>
            </a:r>
            <a:r>
              <a:rPr lang="en-US" sz="1885" b="1" i="1">
                <a:solidFill>
                  <a:srgbClr val="5E17EB"/>
                </a:solidFill>
                <a:latin typeface="Poppins Bold Italics"/>
                <a:ea typeface="Poppins Bold Italics"/>
                <a:cs typeface="Poppins Bold Italics"/>
                <a:sym typeface="Poppins Bold Italics"/>
              </a:rPr>
              <a:t>pseudocode</a:t>
            </a:r>
            <a:r>
              <a:rPr lang="en-US" sz="1885">
                <a:solidFill>
                  <a:srgbClr val="000000"/>
                </a:solidFill>
                <a:latin typeface="Poppins"/>
                <a:ea typeface="Poppins"/>
                <a:cs typeface="Poppins"/>
                <a:sym typeface="Poppins"/>
              </a:rPr>
              <a:t>. </a:t>
            </a:r>
          </a:p>
        </p:txBody>
      </p:sp>
      <p:sp>
        <p:nvSpPr>
          <p:cNvPr id="32" name="TextBox 32"/>
          <p:cNvSpPr txBox="1"/>
          <p:nvPr/>
        </p:nvSpPr>
        <p:spPr>
          <a:xfrm>
            <a:off x="10909457" y="3899178"/>
            <a:ext cx="342587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Choose a programming language </a:t>
            </a:r>
            <a:r>
              <a:rPr lang="en-US" sz="1885">
                <a:solidFill>
                  <a:srgbClr val="000000"/>
                </a:solidFill>
                <a:latin typeface="Poppins"/>
                <a:ea typeface="Poppins"/>
                <a:cs typeface="Poppins"/>
                <a:sym typeface="Poppins"/>
              </a:rPr>
              <a:t>- Pick one that is the most suitable for the solution you propose.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Might encounter bugs, that is when debugging comes in.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Check at the end whether the code does what it intends to do.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2784400" y="3811088"/>
            <a:ext cx="12186720" cy="5651681"/>
          </a:xfrm>
          <a:custGeom>
            <a:avLst/>
            <a:gdLst/>
            <a:ahLst/>
            <a:cxnLst/>
            <a:rect l="l" t="t" r="r" b="b"/>
            <a:pathLst>
              <a:path w="12186720" h="5651681">
                <a:moveTo>
                  <a:pt x="0" y="0"/>
                </a:moveTo>
                <a:lnTo>
                  <a:pt x="12186720" y="0"/>
                </a:lnTo>
                <a:lnTo>
                  <a:pt x="12186720" y="5651681"/>
                </a:lnTo>
                <a:lnTo>
                  <a:pt x="0" y="5651681"/>
                </a:lnTo>
                <a:lnTo>
                  <a:pt x="0" y="0"/>
                </a:lnTo>
                <a:close/>
              </a:path>
            </a:pathLst>
          </a:custGeom>
          <a:blipFill>
            <a:blip r:embed="rId4"/>
            <a:stretch>
              <a:fillRect l="-6243" t="-13181" r="-6243" b="-12340"/>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White Box Testing</a:t>
            </a:r>
          </a:p>
        </p:txBody>
      </p:sp>
      <p:sp>
        <p:nvSpPr>
          <p:cNvPr id="7" name="TextBox 7"/>
          <p:cNvSpPr txBox="1"/>
          <p:nvPr/>
        </p:nvSpPr>
        <p:spPr>
          <a:xfrm>
            <a:off x="496221" y="2503998"/>
            <a:ext cx="1676307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For example, the following function will find the maximum number in a list. To make sure that it does its job correctly, we need to test the program using different sets of input. </a:t>
            </a:r>
          </a:p>
        </p:txBody>
      </p:sp>
      <p:sp>
        <p:nvSpPr>
          <p:cNvPr id="11" name="TextBox 11"/>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496221" y="5437698"/>
            <a:ext cx="6743281" cy="3422215"/>
          </a:xfrm>
          <a:custGeom>
            <a:avLst/>
            <a:gdLst/>
            <a:ahLst/>
            <a:cxnLst/>
            <a:rect l="l" t="t" r="r" b="b"/>
            <a:pathLst>
              <a:path w="6743281" h="3422215">
                <a:moveTo>
                  <a:pt x="0" y="0"/>
                </a:moveTo>
                <a:lnTo>
                  <a:pt x="6743280" y="0"/>
                </a:lnTo>
                <a:lnTo>
                  <a:pt x="6743280" y="3422215"/>
                </a:lnTo>
                <a:lnTo>
                  <a:pt x="0" y="34222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7980780" y="5333707"/>
          <a:ext cx="9122168" cy="4114800"/>
        </p:xfrm>
        <a:graphic>
          <a:graphicData uri="http://schemas.openxmlformats.org/drawingml/2006/table">
            <a:tbl>
              <a:tblPr/>
              <a:tblGrid>
                <a:gridCol w="1824434">
                  <a:extLst>
                    <a:ext uri="{9D8B030D-6E8A-4147-A177-3AD203B41FA5}">
                      <a16:colId xmlns:a16="http://schemas.microsoft.com/office/drawing/2014/main" val="20000"/>
                    </a:ext>
                  </a:extLst>
                </a:gridCol>
                <a:gridCol w="1824434">
                  <a:extLst>
                    <a:ext uri="{9D8B030D-6E8A-4147-A177-3AD203B41FA5}">
                      <a16:colId xmlns:a16="http://schemas.microsoft.com/office/drawing/2014/main" val="20001"/>
                    </a:ext>
                  </a:extLst>
                </a:gridCol>
                <a:gridCol w="1824434">
                  <a:extLst>
                    <a:ext uri="{9D8B030D-6E8A-4147-A177-3AD203B41FA5}">
                      <a16:colId xmlns:a16="http://schemas.microsoft.com/office/drawing/2014/main" val="20002"/>
                    </a:ext>
                  </a:extLst>
                </a:gridCol>
                <a:gridCol w="1824434">
                  <a:extLst>
                    <a:ext uri="{9D8B030D-6E8A-4147-A177-3AD203B41FA5}">
                      <a16:colId xmlns:a16="http://schemas.microsoft.com/office/drawing/2014/main" val="20003"/>
                    </a:ext>
                  </a:extLst>
                </a:gridCol>
                <a:gridCol w="1824434">
                  <a:extLst>
                    <a:ext uri="{9D8B030D-6E8A-4147-A177-3AD203B41FA5}">
                      <a16:colId xmlns:a16="http://schemas.microsoft.com/office/drawing/2014/main" val="20004"/>
                    </a:ext>
                  </a:extLst>
                </a:gridCol>
              </a:tblGrid>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Dry-running an algorithm</a:t>
            </a:r>
          </a:p>
        </p:txBody>
      </p:sp>
      <p:sp>
        <p:nvSpPr>
          <p:cNvPr id="8" name="TextBox 8"/>
          <p:cNvSpPr txBox="1"/>
          <p:nvPr/>
        </p:nvSpPr>
        <p:spPr>
          <a:xfrm>
            <a:off x="496221" y="2503998"/>
            <a:ext cx="17064241"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Dry running an algorithm involves manually executing the algorithm </a:t>
            </a:r>
            <a:r>
              <a:rPr lang="en-US" sz="3000" b="1" u="sng">
                <a:solidFill>
                  <a:srgbClr val="000000"/>
                </a:solidFill>
                <a:latin typeface="Open Sans Bold"/>
                <a:ea typeface="Open Sans Bold"/>
                <a:cs typeface="Open Sans Bold"/>
                <a:sym typeface="Open Sans Bold"/>
              </a:rPr>
              <a:t>step-by-step</a:t>
            </a:r>
            <a:r>
              <a:rPr lang="en-US" sz="3000">
                <a:solidFill>
                  <a:srgbClr val="000000"/>
                </a:solidFill>
                <a:latin typeface="Open Sans"/>
                <a:ea typeface="Open Sans"/>
                <a:cs typeface="Open Sans"/>
                <a:sym typeface="Open Sans"/>
              </a:rPr>
              <a:t> using a trace table with varying test data to simulate its behaviour and understand how it processes inputs, executes instructions, and produces outputs without actually running the code on a computer.</a:t>
            </a:r>
          </a:p>
        </p:txBody>
      </p:sp>
      <p:sp>
        <p:nvSpPr>
          <p:cNvPr id="9" name="TextBox 9"/>
          <p:cNvSpPr txBox="1"/>
          <p:nvPr/>
        </p:nvSpPr>
        <p:spPr>
          <a:xfrm>
            <a:off x="11261914" y="4765961"/>
            <a:ext cx="2559900" cy="567746"/>
          </a:xfrm>
          <a:prstGeom prst="rect">
            <a:avLst/>
          </a:prstGeom>
        </p:spPr>
        <p:txBody>
          <a:bodyPr lIns="0" tIns="0" rIns="0" bIns="0" rtlCol="0" anchor="t">
            <a:spAutoFit/>
          </a:bodyPr>
          <a:lstStyle/>
          <a:p>
            <a:pPr marL="0" lvl="0" indent="0" algn="l">
              <a:lnSpc>
                <a:spcPts val="4386"/>
              </a:lnSpc>
              <a:spcBef>
                <a:spcPct val="0"/>
              </a:spcBef>
            </a:pPr>
            <a:r>
              <a:rPr lang="en-US" sz="3133" b="1">
                <a:solidFill>
                  <a:srgbClr val="642EC7"/>
                </a:solidFill>
                <a:latin typeface="Poppins Bold"/>
                <a:ea typeface="Poppins Bold"/>
                <a:cs typeface="Poppins Bold"/>
                <a:sym typeface="Poppins Bold"/>
              </a:rPr>
              <a:t>Trace Table</a:t>
            </a:r>
          </a:p>
        </p:txBody>
      </p:sp>
      <p:sp>
        <p:nvSpPr>
          <p:cNvPr id="10" name="TextBox 10"/>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716985" y="1621416"/>
            <a:ext cx="3181986"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(Initialisation)</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1)</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1)</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2)</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2)</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3)</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3)</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6208479" y="2941707"/>
            <a:ext cx="4094657" cy="6912879"/>
            <a:chOff x="0" y="0"/>
            <a:chExt cx="1078428" cy="1820676"/>
          </a:xfrm>
        </p:grpSpPr>
        <p:sp>
          <p:nvSpPr>
            <p:cNvPr id="12" name="Freeform 12"/>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6633824" y="3210589"/>
            <a:ext cx="3234884" cy="611468"/>
            <a:chOff x="0" y="0"/>
            <a:chExt cx="851986" cy="161045"/>
          </a:xfrm>
        </p:grpSpPr>
        <p:sp>
          <p:nvSpPr>
            <p:cNvPr id="15" name="Freeform 15"/>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6" name="TextBox 16"/>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0484111" y="2941707"/>
            <a:ext cx="4094657" cy="6912879"/>
            <a:chOff x="0" y="0"/>
            <a:chExt cx="1078428" cy="1820676"/>
          </a:xfrm>
        </p:grpSpPr>
        <p:sp>
          <p:nvSpPr>
            <p:cNvPr id="18" name="Freeform 18"/>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9" name="TextBox 19"/>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0909457" y="3210589"/>
            <a:ext cx="3234884" cy="611468"/>
            <a:chOff x="0" y="0"/>
            <a:chExt cx="851986" cy="161045"/>
          </a:xfrm>
        </p:grpSpPr>
        <p:sp>
          <p:nvSpPr>
            <p:cNvPr id="21" name="Freeform 21"/>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22" name="TextBox 22"/>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grpSp>
        <p:nvGrpSpPr>
          <p:cNvPr id="23" name="Group 23"/>
          <p:cNvGrpSpPr/>
          <p:nvPr/>
        </p:nvGrpSpPr>
        <p:grpSpPr>
          <a:xfrm>
            <a:off x="14759744" y="2941707"/>
            <a:ext cx="3346142" cy="6912879"/>
            <a:chOff x="0" y="0"/>
            <a:chExt cx="1002884" cy="2071882"/>
          </a:xfrm>
        </p:grpSpPr>
        <p:sp>
          <p:nvSpPr>
            <p:cNvPr id="24" name="Freeform 24"/>
            <p:cNvSpPr/>
            <p:nvPr/>
          </p:nvSpPr>
          <p:spPr>
            <a:xfrm>
              <a:off x="0" y="0"/>
              <a:ext cx="1002884" cy="2071882"/>
            </a:xfrm>
            <a:custGeom>
              <a:avLst/>
              <a:gdLst/>
              <a:ahLst/>
              <a:cxnLst/>
              <a:rect l="l" t="t" r="r" b="b"/>
              <a:pathLst>
                <a:path w="1002884" h="2071882">
                  <a:moveTo>
                    <a:pt x="117998" y="0"/>
                  </a:moveTo>
                  <a:lnTo>
                    <a:pt x="884886" y="0"/>
                  </a:lnTo>
                  <a:cubicBezTo>
                    <a:pt x="916181" y="0"/>
                    <a:pt x="946194" y="12432"/>
                    <a:pt x="968323" y="34561"/>
                  </a:cubicBezTo>
                  <a:cubicBezTo>
                    <a:pt x="990452" y="56690"/>
                    <a:pt x="1002884" y="86703"/>
                    <a:pt x="1002884" y="117998"/>
                  </a:cubicBezTo>
                  <a:lnTo>
                    <a:pt x="1002884" y="1953884"/>
                  </a:lnTo>
                  <a:cubicBezTo>
                    <a:pt x="1002884" y="1985179"/>
                    <a:pt x="990452" y="2015192"/>
                    <a:pt x="968323" y="2037321"/>
                  </a:cubicBezTo>
                  <a:cubicBezTo>
                    <a:pt x="946194" y="2059450"/>
                    <a:pt x="916181" y="2071882"/>
                    <a:pt x="884886" y="2071882"/>
                  </a:cubicBezTo>
                  <a:lnTo>
                    <a:pt x="117998" y="2071882"/>
                  </a:lnTo>
                  <a:cubicBezTo>
                    <a:pt x="86703" y="2071882"/>
                    <a:pt x="56690" y="2059450"/>
                    <a:pt x="34561" y="2037321"/>
                  </a:cubicBezTo>
                  <a:cubicBezTo>
                    <a:pt x="12432" y="2015192"/>
                    <a:pt x="0" y="1985179"/>
                    <a:pt x="0" y="1953884"/>
                  </a:cubicBezTo>
                  <a:lnTo>
                    <a:pt x="0" y="117998"/>
                  </a:lnTo>
                  <a:cubicBezTo>
                    <a:pt x="0" y="86703"/>
                    <a:pt x="12432" y="56690"/>
                    <a:pt x="34561" y="34561"/>
                  </a:cubicBezTo>
                  <a:cubicBezTo>
                    <a:pt x="56690" y="12432"/>
                    <a:pt x="86703" y="0"/>
                    <a:pt x="11799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5" name="TextBox 25"/>
            <p:cNvSpPr txBox="1"/>
            <p:nvPr/>
          </p:nvSpPr>
          <p:spPr>
            <a:xfrm>
              <a:off x="0" y="-28575"/>
              <a:ext cx="1002884" cy="2100457"/>
            </a:xfrm>
            <a:prstGeom prst="rect">
              <a:avLst/>
            </a:prstGeom>
          </p:spPr>
          <p:txBody>
            <a:bodyPr lIns="50800" tIns="50800" rIns="50800" bIns="50800" rtlCol="0" anchor="ctr"/>
            <a:lstStyle/>
            <a:p>
              <a:pPr algn="ctr">
                <a:lnSpc>
                  <a:spcPts val="2595"/>
                </a:lnSpc>
              </a:pPr>
              <a:endParaRPr/>
            </a:p>
          </p:txBody>
        </p:sp>
      </p:grpSp>
      <p:grpSp>
        <p:nvGrpSpPr>
          <p:cNvPr id="26" name="Group 26"/>
          <p:cNvGrpSpPr/>
          <p:nvPr/>
        </p:nvGrpSpPr>
        <p:grpSpPr>
          <a:xfrm>
            <a:off x="15011480" y="3207593"/>
            <a:ext cx="2842669" cy="537330"/>
            <a:chOff x="0" y="0"/>
            <a:chExt cx="851986" cy="161045"/>
          </a:xfrm>
        </p:grpSpPr>
        <p:sp>
          <p:nvSpPr>
            <p:cNvPr id="27" name="Freeform 27"/>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28" name="TextBox 28"/>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sp>
        <p:nvSpPr>
          <p:cNvPr id="29" name="Freeform 29"/>
          <p:cNvSpPr/>
          <p:nvPr/>
        </p:nvSpPr>
        <p:spPr>
          <a:xfrm rot="-2629822">
            <a:off x="5164642" y="8677654"/>
            <a:ext cx="2087673" cy="1591851"/>
          </a:xfrm>
          <a:custGeom>
            <a:avLst/>
            <a:gdLst/>
            <a:ahLst/>
            <a:cxnLst/>
            <a:rect l="l" t="t" r="r" b="b"/>
            <a:pathLst>
              <a:path w="2087673" h="1591851">
                <a:moveTo>
                  <a:pt x="0" y="0"/>
                </a:moveTo>
                <a:lnTo>
                  <a:pt x="2087674" y="0"/>
                </a:lnTo>
                <a:lnTo>
                  <a:pt x="2087674"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0" name="Freeform 30"/>
          <p:cNvSpPr/>
          <p:nvPr/>
        </p:nvSpPr>
        <p:spPr>
          <a:xfrm rot="-2629822">
            <a:off x="9440275" y="8677654"/>
            <a:ext cx="2087673" cy="1591851"/>
          </a:xfrm>
          <a:custGeom>
            <a:avLst/>
            <a:gdLst/>
            <a:ahLst/>
            <a:cxnLst/>
            <a:rect l="l" t="t" r="r" b="b"/>
            <a:pathLst>
              <a:path w="2087673" h="1591851">
                <a:moveTo>
                  <a:pt x="0" y="0"/>
                </a:moveTo>
                <a:lnTo>
                  <a:pt x="2087673" y="0"/>
                </a:lnTo>
                <a:lnTo>
                  <a:pt x="2087673"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1" name="Freeform 31"/>
          <p:cNvSpPr/>
          <p:nvPr/>
        </p:nvSpPr>
        <p:spPr>
          <a:xfrm rot="-2629822">
            <a:off x="13715907" y="8677654"/>
            <a:ext cx="2087673" cy="1591851"/>
          </a:xfrm>
          <a:custGeom>
            <a:avLst/>
            <a:gdLst/>
            <a:ahLst/>
            <a:cxnLst/>
            <a:rect l="l" t="t" r="r" b="b"/>
            <a:pathLst>
              <a:path w="2087673" h="1591851">
                <a:moveTo>
                  <a:pt x="0" y="0"/>
                </a:moveTo>
                <a:lnTo>
                  <a:pt x="2087673" y="0"/>
                </a:lnTo>
                <a:lnTo>
                  <a:pt x="2087673"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2" name="TextBox 32"/>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33" name="TextBox 33"/>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34" name="TextBox 34"/>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35" name="TextBox 35"/>
          <p:cNvSpPr txBox="1"/>
          <p:nvPr/>
        </p:nvSpPr>
        <p:spPr>
          <a:xfrm>
            <a:off x="714910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Design</a:t>
            </a:r>
          </a:p>
        </p:txBody>
      </p:sp>
      <p:sp>
        <p:nvSpPr>
          <p:cNvPr id="36" name="TextBox 36"/>
          <p:cNvSpPr txBox="1"/>
          <p:nvPr/>
        </p:nvSpPr>
        <p:spPr>
          <a:xfrm>
            <a:off x="11424737"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Coding</a:t>
            </a:r>
          </a:p>
        </p:txBody>
      </p:sp>
      <p:sp>
        <p:nvSpPr>
          <p:cNvPr id="37" name="TextBox 37"/>
          <p:cNvSpPr txBox="1"/>
          <p:nvPr/>
        </p:nvSpPr>
        <p:spPr>
          <a:xfrm>
            <a:off x="15464286" y="3103924"/>
            <a:ext cx="1937059" cy="573217"/>
          </a:xfrm>
          <a:prstGeom prst="rect">
            <a:avLst/>
          </a:prstGeom>
        </p:spPr>
        <p:txBody>
          <a:bodyPr lIns="0" tIns="0" rIns="0" bIns="0" rtlCol="0" anchor="t">
            <a:spAutoFit/>
          </a:bodyPr>
          <a:lstStyle/>
          <a:p>
            <a:pPr algn="ctr">
              <a:lnSpc>
                <a:spcPts val="4745"/>
              </a:lnSpc>
            </a:pPr>
            <a:r>
              <a:rPr lang="en-US" sz="2636">
                <a:solidFill>
                  <a:srgbClr val="000000"/>
                </a:solidFill>
                <a:latin typeface="Poppins"/>
                <a:ea typeface="Poppins"/>
                <a:cs typeface="Poppins"/>
                <a:sym typeface="Poppins"/>
              </a:rPr>
              <a:t>Testing</a:t>
            </a:r>
          </a:p>
        </p:txBody>
      </p:sp>
      <p:sp>
        <p:nvSpPr>
          <p:cNvPr id="38" name="TextBox 38"/>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
        <p:nvSpPr>
          <p:cNvPr id="39" name="TextBox 39"/>
          <p:cNvSpPr txBox="1"/>
          <p:nvPr/>
        </p:nvSpPr>
        <p:spPr>
          <a:xfrm>
            <a:off x="6442829" y="3899178"/>
            <a:ext cx="3425879" cy="2980548"/>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Plan the algorithm </a:t>
            </a:r>
            <a:r>
              <a:rPr lang="en-US" sz="1885">
                <a:solidFill>
                  <a:srgbClr val="000000"/>
                </a:solidFill>
                <a:latin typeface="Poppins"/>
                <a:ea typeface="Poppins"/>
                <a:cs typeface="Poppins"/>
                <a:sym typeface="Poppins"/>
              </a:rPr>
              <a:t>- Decide on what identifiers are needed, what data structure needs to be used.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Plan the algorithm using a </a:t>
            </a:r>
            <a:r>
              <a:rPr lang="en-US" sz="1885" b="1" i="1">
                <a:solidFill>
                  <a:srgbClr val="5E17EB"/>
                </a:solidFill>
                <a:latin typeface="Poppins Bold Italics"/>
                <a:ea typeface="Poppins Bold Italics"/>
                <a:cs typeface="Poppins Bold Italics"/>
                <a:sym typeface="Poppins Bold Italics"/>
              </a:rPr>
              <a:t>flowchart</a:t>
            </a:r>
            <a:r>
              <a:rPr lang="en-US" sz="1885">
                <a:solidFill>
                  <a:srgbClr val="000000"/>
                </a:solidFill>
                <a:latin typeface="Poppins"/>
                <a:ea typeface="Poppins"/>
                <a:cs typeface="Poppins"/>
                <a:sym typeface="Poppins"/>
              </a:rPr>
              <a:t> or </a:t>
            </a:r>
            <a:r>
              <a:rPr lang="en-US" sz="1885" b="1" i="1">
                <a:solidFill>
                  <a:srgbClr val="5E17EB"/>
                </a:solidFill>
                <a:latin typeface="Poppins Bold Italics"/>
                <a:ea typeface="Poppins Bold Italics"/>
                <a:cs typeface="Poppins Bold Italics"/>
                <a:sym typeface="Poppins Bold Italics"/>
              </a:rPr>
              <a:t>pseudocode</a:t>
            </a:r>
            <a:r>
              <a:rPr lang="en-US" sz="1885">
                <a:solidFill>
                  <a:srgbClr val="000000"/>
                </a:solidFill>
                <a:latin typeface="Poppins"/>
                <a:ea typeface="Poppins"/>
                <a:cs typeface="Poppins"/>
                <a:sym typeface="Poppins"/>
              </a:rPr>
              <a:t>. </a:t>
            </a:r>
          </a:p>
        </p:txBody>
      </p:sp>
      <p:sp>
        <p:nvSpPr>
          <p:cNvPr id="40" name="TextBox 40"/>
          <p:cNvSpPr txBox="1"/>
          <p:nvPr/>
        </p:nvSpPr>
        <p:spPr>
          <a:xfrm>
            <a:off x="10909457" y="3899178"/>
            <a:ext cx="342587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Choose a programming language </a:t>
            </a:r>
            <a:r>
              <a:rPr lang="en-US" sz="1885">
                <a:solidFill>
                  <a:srgbClr val="000000"/>
                </a:solidFill>
                <a:latin typeface="Poppins"/>
                <a:ea typeface="Poppins"/>
                <a:cs typeface="Poppins"/>
                <a:sym typeface="Poppins"/>
              </a:rPr>
              <a:t>- Pick one that is the most suitable for the solution you propose.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Might encounter bugs, that is when debugging comes in.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Check at the end whether the code does what it intends to do.</a:t>
            </a:r>
          </a:p>
        </p:txBody>
      </p:sp>
      <p:sp>
        <p:nvSpPr>
          <p:cNvPr id="41" name="TextBox 41"/>
          <p:cNvSpPr txBox="1"/>
          <p:nvPr/>
        </p:nvSpPr>
        <p:spPr>
          <a:xfrm>
            <a:off x="15011480" y="3899178"/>
            <a:ext cx="2842669" cy="255192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Testing </a:t>
            </a:r>
            <a:r>
              <a:rPr lang="en-US" sz="1885">
                <a:solidFill>
                  <a:srgbClr val="000000"/>
                </a:solidFill>
                <a:latin typeface="Poppins"/>
                <a:ea typeface="Poppins"/>
                <a:cs typeface="Poppins"/>
                <a:sym typeface="Poppins"/>
              </a:rPr>
              <a:t>- systematic process of evaluating software to ensure it meets specified requirements and functions correctly.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2"/>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4)</a:t>
            </a:r>
          </a:p>
        </p:txBody>
      </p:sp>
      <p:sp>
        <p:nvSpPr>
          <p:cNvPr id="17" name="TextBox 1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2"/>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4)</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2"/>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r>
                        <a:rPr lang="en-US" sz="2079">
                          <a:solidFill>
                            <a:srgbClr val="000000"/>
                          </a:solidFill>
                          <a:latin typeface="Poppins"/>
                          <a:ea typeface="Poppins"/>
                          <a:cs typeface="Poppins"/>
                          <a:sym typeface="Poppi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100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5)</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2"/>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r>
                        <a:rPr lang="en-US" sz="2079">
                          <a:solidFill>
                            <a:srgbClr val="000000"/>
                          </a:solidFill>
                          <a:latin typeface="Poppins"/>
                          <a:ea typeface="Poppins"/>
                          <a:cs typeface="Poppins"/>
                          <a:sym typeface="Poppi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113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100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5)</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022870" y="1573999"/>
          <a:ext cx="8785157" cy="8439152"/>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92672">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18310">
                <a:tc>
                  <a:txBody>
                    <a:bodyPr/>
                    <a:lstStyle/>
                    <a:p>
                      <a:pPr algn="ctr">
                        <a:lnSpc>
                          <a:spcPts val="2071"/>
                        </a:lnSpc>
                        <a:defRPr/>
                      </a:pPr>
                      <a:r>
                        <a:rPr lang="en-US" sz="14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18310">
                <a:tc>
                  <a:txBody>
                    <a:bodyPr/>
                    <a:lstStyle/>
                    <a:p>
                      <a:pPr algn="ctr">
                        <a:lnSpc>
                          <a:spcPts val="2071"/>
                        </a:lnSpc>
                        <a:defRPr/>
                      </a:pPr>
                      <a:r>
                        <a:rPr lang="en-US" sz="14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18310">
                <a:tc>
                  <a:txBody>
                    <a:bodyPr/>
                    <a:lstStyle/>
                    <a:p>
                      <a:pPr algn="ctr">
                        <a:lnSpc>
                          <a:spcPts val="2071"/>
                        </a:lnSpc>
                        <a:defRPr/>
                      </a:pPr>
                      <a:r>
                        <a:rPr lang="en-US" sz="14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18310">
                <a:tc>
                  <a:txBody>
                    <a:bodyPr/>
                    <a:lstStyle/>
                    <a:p>
                      <a:pPr algn="ctr">
                        <a:lnSpc>
                          <a:spcPts val="2071"/>
                        </a:lnSpc>
                        <a:defRPr/>
                      </a:pPr>
                      <a:r>
                        <a:rPr lang="en-US" sz="14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18310">
                <a:tc>
                  <a:txBody>
                    <a:bodyPr/>
                    <a:lstStyle/>
                    <a:p>
                      <a:pPr algn="ctr">
                        <a:lnSpc>
                          <a:spcPts val="2071"/>
                        </a:lnSpc>
                        <a:defRPr/>
                      </a:pPr>
                      <a:r>
                        <a:rPr lang="en-US" sz="1479">
                          <a:solidFill>
                            <a:srgbClr val="000000"/>
                          </a:solidFill>
                          <a:latin typeface="Poppins"/>
                          <a:ea typeface="Poppins"/>
                          <a:cs typeface="Poppins"/>
                          <a:sym typeface="Poppi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918310">
                <a:tc>
                  <a:txBody>
                    <a:bodyPr/>
                    <a:lstStyle/>
                    <a:p>
                      <a:pPr algn="ctr">
                        <a:lnSpc>
                          <a:spcPts val="2071"/>
                        </a:lnSpc>
                        <a:defRPr/>
                      </a:pPr>
                      <a:r>
                        <a:rPr lang="en-US" sz="1479">
                          <a:solidFill>
                            <a:srgbClr val="000000"/>
                          </a:solidFill>
                          <a:latin typeface="Poppins"/>
                          <a:ea typeface="Poppins"/>
                          <a:cs typeface="Poppins"/>
                          <a:sym typeface="Poppins"/>
                        </a:rPr>
                        <a:t>113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100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918310">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22.6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918310">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22.6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1890671" y="714657"/>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7144247" y="5693121"/>
            <a:ext cx="3999507" cy="3999507"/>
          </a:xfrm>
          <a:custGeom>
            <a:avLst/>
            <a:gdLst/>
            <a:ahLst/>
            <a:cxnLst/>
            <a:rect l="l" t="t" r="r" b="b"/>
            <a:pathLst>
              <a:path w="3999507" h="3999507">
                <a:moveTo>
                  <a:pt x="0" y="0"/>
                </a:moveTo>
                <a:lnTo>
                  <a:pt x="3999506" y="0"/>
                </a:lnTo>
                <a:lnTo>
                  <a:pt x="3999506" y="3999506"/>
                </a:lnTo>
                <a:lnTo>
                  <a:pt x="0" y="39995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Integration Testing</a:t>
            </a:r>
          </a:p>
        </p:txBody>
      </p:sp>
      <p:sp>
        <p:nvSpPr>
          <p:cNvPr id="7" name="TextBox 7"/>
          <p:cNvSpPr txBox="1"/>
          <p:nvPr/>
        </p:nvSpPr>
        <p:spPr>
          <a:xfrm>
            <a:off x="490602" y="2707148"/>
            <a:ext cx="17277384"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Integration testing is the process of testing </a:t>
            </a:r>
            <a:r>
              <a:rPr lang="en-US" sz="3000" b="1">
                <a:solidFill>
                  <a:srgbClr val="000000"/>
                </a:solidFill>
                <a:latin typeface="Open Sans Bold"/>
                <a:ea typeface="Open Sans Bold"/>
                <a:cs typeface="Open Sans Bold"/>
                <a:sym typeface="Open Sans Bold"/>
              </a:rPr>
              <a:t>combined modules</a:t>
            </a:r>
            <a:r>
              <a:rPr lang="en-US" sz="3000">
                <a:solidFill>
                  <a:srgbClr val="000000"/>
                </a:solidFill>
                <a:latin typeface="Open Sans"/>
                <a:ea typeface="Open Sans"/>
                <a:cs typeface="Open Sans"/>
                <a:sym typeface="Open Sans"/>
              </a:rPr>
              <a:t> or components to ensure they work together as expected within the entire software system.</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Incremental integration testing involves </a:t>
            </a:r>
            <a:r>
              <a:rPr lang="en-US" sz="3000" b="1">
                <a:solidFill>
                  <a:srgbClr val="000000"/>
                </a:solidFill>
                <a:latin typeface="Open Sans Bold"/>
                <a:ea typeface="Open Sans Bold"/>
                <a:cs typeface="Open Sans Bold"/>
                <a:sym typeface="Open Sans Bold"/>
              </a:rPr>
              <a:t>gradually integrating and testing new modules</a:t>
            </a:r>
            <a:r>
              <a:rPr lang="en-US" sz="3000">
                <a:solidFill>
                  <a:srgbClr val="000000"/>
                </a:solidFill>
                <a:latin typeface="Open Sans"/>
                <a:ea typeface="Open Sans"/>
                <a:cs typeface="Open Sans"/>
                <a:sym typeface="Open Sans"/>
              </a:rPr>
              <a:t> with existing components, ensuring seamless functionality as they're added to the system.</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885651" y="5143500"/>
            <a:ext cx="4487286" cy="4487286"/>
          </a:xfrm>
          <a:custGeom>
            <a:avLst/>
            <a:gdLst/>
            <a:ahLst/>
            <a:cxnLst/>
            <a:rect l="l" t="t" r="r" b="b"/>
            <a:pathLst>
              <a:path w="4487286" h="4487286">
                <a:moveTo>
                  <a:pt x="0" y="0"/>
                </a:moveTo>
                <a:lnTo>
                  <a:pt x="4487287" y="0"/>
                </a:lnTo>
                <a:lnTo>
                  <a:pt x="4487287" y="4487286"/>
                </a:lnTo>
                <a:lnTo>
                  <a:pt x="0" y="4487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Alpha Testing</a:t>
            </a:r>
          </a:p>
        </p:txBody>
      </p:sp>
      <p:sp>
        <p:nvSpPr>
          <p:cNvPr id="7" name="TextBox 7"/>
          <p:cNvSpPr txBox="1"/>
          <p:nvPr/>
        </p:nvSpPr>
        <p:spPr>
          <a:xfrm>
            <a:off x="490602" y="2707148"/>
            <a:ext cx="17277384"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Alpha testing is the initial testing phase conducted by </a:t>
            </a:r>
            <a:r>
              <a:rPr lang="en-US" sz="3000" b="1">
                <a:solidFill>
                  <a:srgbClr val="000000"/>
                </a:solidFill>
                <a:latin typeface="Open Sans Bold"/>
                <a:ea typeface="Open Sans Bold"/>
                <a:cs typeface="Open Sans Bold"/>
                <a:sym typeface="Open Sans Bold"/>
              </a:rPr>
              <a:t>internal teams or users</a:t>
            </a:r>
            <a:r>
              <a:rPr lang="en-US" sz="3000">
                <a:solidFill>
                  <a:srgbClr val="000000"/>
                </a:solidFill>
                <a:latin typeface="Open Sans"/>
                <a:ea typeface="Open Sans"/>
                <a:cs typeface="Open Sans"/>
                <a:sym typeface="Open Sans"/>
              </a:rPr>
              <a:t> within the developing organization to assess a software product's </a:t>
            </a:r>
            <a:r>
              <a:rPr lang="en-US" sz="3000" b="1">
                <a:solidFill>
                  <a:srgbClr val="000000"/>
                </a:solidFill>
                <a:latin typeface="Open Sans Bold"/>
                <a:ea typeface="Open Sans Bold"/>
                <a:cs typeface="Open Sans Bold"/>
                <a:sym typeface="Open Sans Bold"/>
              </a:rPr>
              <a:t>functionality, usability, and performance</a:t>
            </a:r>
            <a:r>
              <a:rPr lang="en-US" sz="3000">
                <a:solidFill>
                  <a:srgbClr val="000000"/>
                </a:solidFill>
                <a:latin typeface="Open Sans"/>
                <a:ea typeface="Open Sans"/>
                <a:cs typeface="Open Sans"/>
                <a:sym typeface="Open Sans"/>
              </a:rPr>
              <a:t> before wider release.</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7271831" y="3310926"/>
            <a:ext cx="3086100" cy="864853"/>
            <a:chOff x="0" y="0"/>
            <a:chExt cx="812800" cy="227780"/>
          </a:xfrm>
        </p:grpSpPr>
        <p:sp>
          <p:nvSpPr>
            <p:cNvPr id="6" name="Freeform 6"/>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7" name="TextBox 7"/>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Analysis</a:t>
              </a:r>
            </a:p>
          </p:txBody>
        </p:sp>
      </p:grpSp>
      <p:grpSp>
        <p:nvGrpSpPr>
          <p:cNvPr id="8" name="Group 8"/>
          <p:cNvGrpSpPr/>
          <p:nvPr/>
        </p:nvGrpSpPr>
        <p:grpSpPr>
          <a:xfrm>
            <a:off x="10472657" y="5454064"/>
            <a:ext cx="3086100" cy="864853"/>
            <a:chOff x="0" y="0"/>
            <a:chExt cx="812800" cy="227780"/>
          </a:xfrm>
        </p:grpSpPr>
        <p:sp>
          <p:nvSpPr>
            <p:cNvPr id="9" name="Freeform 9"/>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0" name="TextBox 10"/>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Design</a:t>
              </a:r>
            </a:p>
          </p:txBody>
        </p:sp>
      </p:grpSp>
      <p:grpSp>
        <p:nvGrpSpPr>
          <p:cNvPr id="11" name="Group 11"/>
          <p:cNvGrpSpPr/>
          <p:nvPr/>
        </p:nvGrpSpPr>
        <p:grpSpPr>
          <a:xfrm>
            <a:off x="9274168" y="7965160"/>
            <a:ext cx="3086100" cy="864853"/>
            <a:chOff x="0" y="0"/>
            <a:chExt cx="812800" cy="227780"/>
          </a:xfrm>
        </p:grpSpPr>
        <p:sp>
          <p:nvSpPr>
            <p:cNvPr id="12" name="Freeform 12"/>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3" name="TextBox 13"/>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Coding</a:t>
              </a:r>
            </a:p>
          </p:txBody>
        </p:sp>
      </p:grpSp>
      <p:grpSp>
        <p:nvGrpSpPr>
          <p:cNvPr id="14" name="Group 14"/>
          <p:cNvGrpSpPr/>
          <p:nvPr/>
        </p:nvGrpSpPr>
        <p:grpSpPr>
          <a:xfrm>
            <a:off x="5721247" y="7965160"/>
            <a:ext cx="3086100" cy="864853"/>
            <a:chOff x="0" y="0"/>
            <a:chExt cx="812800" cy="227780"/>
          </a:xfrm>
        </p:grpSpPr>
        <p:sp>
          <p:nvSpPr>
            <p:cNvPr id="15" name="Freeform 15"/>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6" name="TextBox 16"/>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Testing</a:t>
              </a:r>
            </a:p>
          </p:txBody>
        </p:sp>
      </p:grpSp>
      <p:grpSp>
        <p:nvGrpSpPr>
          <p:cNvPr id="17" name="Group 17"/>
          <p:cNvGrpSpPr/>
          <p:nvPr/>
        </p:nvGrpSpPr>
        <p:grpSpPr>
          <a:xfrm>
            <a:off x="4347718" y="5454064"/>
            <a:ext cx="3086100" cy="864853"/>
            <a:chOff x="0" y="0"/>
            <a:chExt cx="812800" cy="227780"/>
          </a:xfrm>
        </p:grpSpPr>
        <p:sp>
          <p:nvSpPr>
            <p:cNvPr id="18" name="Freeform 18"/>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9" name="TextBox 19"/>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Maintenance</a:t>
              </a:r>
            </a:p>
          </p:txBody>
        </p:sp>
      </p:grpSp>
      <p:sp>
        <p:nvSpPr>
          <p:cNvPr id="20" name="Freeform 20"/>
          <p:cNvSpPr/>
          <p:nvPr/>
        </p:nvSpPr>
        <p:spPr>
          <a:xfrm rot="2387011">
            <a:off x="10470543" y="4280679"/>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1" name="TextBox 2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2" name="TextBox 22"/>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23" name="Freeform 23"/>
          <p:cNvSpPr/>
          <p:nvPr/>
        </p:nvSpPr>
        <p:spPr>
          <a:xfrm rot="6745033">
            <a:off x="11013226" y="6855066"/>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Freeform 24"/>
          <p:cNvSpPr/>
          <p:nvPr/>
        </p:nvSpPr>
        <p:spPr>
          <a:xfrm rot="-10800000">
            <a:off x="8152001" y="8985751"/>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Freeform 25"/>
          <p:cNvSpPr/>
          <p:nvPr/>
        </p:nvSpPr>
        <p:spPr>
          <a:xfrm rot="-2932994">
            <a:off x="5665537" y="4224381"/>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6" name="Freeform 26"/>
          <p:cNvSpPr/>
          <p:nvPr/>
        </p:nvSpPr>
        <p:spPr>
          <a:xfrm rot="-7872362">
            <a:off x="5475880" y="6910650"/>
            <a:ext cx="1524749" cy="545098"/>
          </a:xfrm>
          <a:custGeom>
            <a:avLst/>
            <a:gdLst/>
            <a:ahLst/>
            <a:cxnLst/>
            <a:rect l="l" t="t" r="r" b="b"/>
            <a:pathLst>
              <a:path w="1524749" h="545098">
                <a:moveTo>
                  <a:pt x="0" y="0"/>
                </a:moveTo>
                <a:lnTo>
                  <a:pt x="1524749" y="0"/>
                </a:lnTo>
                <a:lnTo>
                  <a:pt x="1524749" y="545097"/>
                </a:lnTo>
                <a:lnTo>
                  <a:pt x="0" y="5450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728215" y="2994228"/>
            <a:ext cx="9369796" cy="5132254"/>
          </a:xfrm>
          <a:custGeom>
            <a:avLst/>
            <a:gdLst/>
            <a:ahLst/>
            <a:cxnLst/>
            <a:rect l="l" t="t" r="r" b="b"/>
            <a:pathLst>
              <a:path w="9369796" h="5132254">
                <a:moveTo>
                  <a:pt x="0" y="0"/>
                </a:moveTo>
                <a:lnTo>
                  <a:pt x="9369795" y="0"/>
                </a:lnTo>
                <a:lnTo>
                  <a:pt x="9369795" y="5132254"/>
                </a:lnTo>
                <a:lnTo>
                  <a:pt x="0" y="5132254"/>
                </a:lnTo>
                <a:lnTo>
                  <a:pt x="0" y="0"/>
                </a:lnTo>
                <a:close/>
              </a:path>
            </a:pathLst>
          </a:custGeom>
          <a:blipFill>
            <a:blip r:embed="rId4"/>
            <a:stretch>
              <a:fillRect l="-10790" b="-24538"/>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Beta Testing</a:t>
            </a:r>
          </a:p>
        </p:txBody>
      </p:sp>
      <p:sp>
        <p:nvSpPr>
          <p:cNvPr id="7" name="TextBox 7"/>
          <p:cNvSpPr txBox="1"/>
          <p:nvPr/>
        </p:nvSpPr>
        <p:spPr>
          <a:xfrm>
            <a:off x="490602" y="2707148"/>
            <a:ext cx="7362152" cy="6381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Beta testing is a software testing phase conducted by a select group of external users who assess the software's performance, usability, and functionality in a real-world environment before its official release to the public.</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Beta testing gathers </a:t>
            </a:r>
            <a:r>
              <a:rPr lang="en-US" sz="3000" b="1">
                <a:solidFill>
                  <a:srgbClr val="000000"/>
                </a:solidFill>
                <a:latin typeface="Open Sans Bold"/>
                <a:ea typeface="Open Sans Bold"/>
                <a:cs typeface="Open Sans Bold"/>
                <a:sym typeface="Open Sans Bold"/>
              </a:rPr>
              <a:t>user feedback pre-release</a:t>
            </a:r>
            <a:r>
              <a:rPr lang="en-US" sz="3000">
                <a:solidFill>
                  <a:srgbClr val="000000"/>
                </a:solidFill>
                <a:latin typeface="Open Sans"/>
                <a:ea typeface="Open Sans"/>
                <a:cs typeface="Open Sans"/>
                <a:sym typeface="Open Sans"/>
              </a:rPr>
              <a:t>, aiding in issue identification and improvement, with users providing feedback via established communication channels.</a:t>
            </a:r>
          </a:p>
        </p:txBody>
      </p:sp>
      <p:sp>
        <p:nvSpPr>
          <p:cNvPr id="11" name="TextBox 11"/>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7194430" y="45405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Acceptance Testing</a:t>
            </a:r>
          </a:p>
        </p:txBody>
      </p:sp>
      <p:sp>
        <p:nvSpPr>
          <p:cNvPr id="7" name="TextBox 7"/>
          <p:cNvSpPr txBox="1"/>
          <p:nvPr/>
        </p:nvSpPr>
        <p:spPr>
          <a:xfrm>
            <a:off x="490602" y="2707148"/>
            <a:ext cx="1727738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Acceptance testing involves customers or end-users verifying if the software meets their specified requirements and is ready for use or deployment.</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7669842" y="5002899"/>
            <a:ext cx="3163977" cy="4095764"/>
          </a:xfrm>
          <a:custGeom>
            <a:avLst/>
            <a:gdLst/>
            <a:ahLst/>
            <a:cxnLst/>
            <a:rect l="l" t="t" r="r" b="b"/>
            <a:pathLst>
              <a:path w="3163977" h="4095764">
                <a:moveTo>
                  <a:pt x="0" y="0"/>
                </a:moveTo>
                <a:lnTo>
                  <a:pt x="3163977" y="0"/>
                </a:lnTo>
                <a:lnTo>
                  <a:pt x="3163977" y="4095764"/>
                </a:lnTo>
                <a:lnTo>
                  <a:pt x="0" y="4095764"/>
                </a:lnTo>
                <a:lnTo>
                  <a:pt x="0" y="0"/>
                </a:lnTo>
                <a:close/>
              </a:path>
            </a:pathLst>
          </a:custGeom>
          <a:blipFill>
            <a:blip r:embed="rId4"/>
            <a:stretch>
              <a:fillRect/>
            </a:stretch>
          </a:blipFill>
        </p:spPr>
        <p:txBody>
          <a:bodyPr/>
          <a:lstStyle/>
          <a:p>
            <a:endParaRPr lang="en-PH"/>
          </a:p>
        </p:txBody>
      </p:sp>
      <p:sp>
        <p:nvSpPr>
          <p:cNvPr id="7" name="TextBox 7"/>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Importance of a test strategy</a:t>
            </a:r>
          </a:p>
        </p:txBody>
      </p:sp>
      <p:sp>
        <p:nvSpPr>
          <p:cNvPr id="8" name="TextBox 8"/>
          <p:cNvSpPr txBox="1"/>
          <p:nvPr/>
        </p:nvSpPr>
        <p:spPr>
          <a:xfrm>
            <a:off x="402046" y="2694896"/>
            <a:ext cx="17297881"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test strategy and test plan provide a structured roadmap, outlining the goals, scope, methods, and resources for </a:t>
            </a:r>
            <a:r>
              <a:rPr lang="en-US" sz="3000" b="1">
                <a:solidFill>
                  <a:srgbClr val="000000"/>
                </a:solidFill>
                <a:latin typeface="Open Sans Bold"/>
                <a:ea typeface="Open Sans Bold"/>
                <a:cs typeface="Open Sans Bold"/>
                <a:sym typeface="Open Sans Bold"/>
              </a:rPr>
              <a:t>testing software</a:t>
            </a:r>
            <a:r>
              <a:rPr lang="en-US" sz="3000">
                <a:solidFill>
                  <a:srgbClr val="000000"/>
                </a:solidFill>
                <a:latin typeface="Open Sans"/>
                <a:ea typeface="Open Sans"/>
                <a:cs typeface="Open Sans"/>
                <a:sym typeface="Open Sans"/>
              </a:rPr>
              <a:t>, ensuring </a:t>
            </a:r>
            <a:r>
              <a:rPr lang="en-US" sz="3000" b="1">
                <a:solidFill>
                  <a:srgbClr val="000000"/>
                </a:solidFill>
                <a:latin typeface="Open Sans Bold"/>
                <a:ea typeface="Open Sans Bold"/>
                <a:cs typeface="Open Sans Bold"/>
                <a:sym typeface="Open Sans Bold"/>
              </a:rPr>
              <a:t>systematic and efficient quality assurance, defect detection, and software reliability</a:t>
            </a:r>
            <a:r>
              <a:rPr lang="en-US" sz="3000">
                <a:solidFill>
                  <a:srgbClr val="000000"/>
                </a:solidFill>
                <a:latin typeface="Open Sans"/>
                <a:ea typeface="Open Sans"/>
                <a:cs typeface="Open Sans"/>
                <a:sym typeface="Open Sans"/>
              </a:rPr>
              <a:t> before release.</a:t>
            </a:r>
          </a:p>
        </p:txBody>
      </p:sp>
      <p:sp>
        <p:nvSpPr>
          <p:cNvPr id="9" name="TextBox 9"/>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900399" y="3121525"/>
            <a:ext cx="4309833" cy="5579072"/>
          </a:xfrm>
          <a:custGeom>
            <a:avLst/>
            <a:gdLst/>
            <a:ahLst/>
            <a:cxnLst/>
            <a:rect l="l" t="t" r="r" b="b"/>
            <a:pathLst>
              <a:path w="4309833" h="5579072">
                <a:moveTo>
                  <a:pt x="0" y="0"/>
                </a:moveTo>
                <a:lnTo>
                  <a:pt x="4309833" y="0"/>
                </a:lnTo>
                <a:lnTo>
                  <a:pt x="4309833" y="5579072"/>
                </a:lnTo>
                <a:lnTo>
                  <a:pt x="0" y="5579072"/>
                </a:lnTo>
                <a:lnTo>
                  <a:pt x="0" y="0"/>
                </a:lnTo>
                <a:close/>
              </a:path>
            </a:pathLst>
          </a:custGeom>
          <a:blipFill>
            <a:blip r:embed="rId4"/>
            <a:stretch>
              <a:fillRect/>
            </a:stretch>
          </a:blipFill>
        </p:spPr>
        <p:txBody>
          <a:bodyPr/>
          <a:lstStyle/>
          <a:p>
            <a:endParaRPr lang="en-PH"/>
          </a:p>
        </p:txBody>
      </p:sp>
      <p:sp>
        <p:nvSpPr>
          <p:cNvPr id="7" name="TextBox 7"/>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a plan look like? </a:t>
            </a:r>
          </a:p>
        </p:txBody>
      </p:sp>
      <p:sp>
        <p:nvSpPr>
          <p:cNvPr id="8" name="TextBox 8"/>
          <p:cNvSpPr txBox="1"/>
          <p:nvPr/>
        </p:nvSpPr>
        <p:spPr>
          <a:xfrm>
            <a:off x="5741017" y="3785185"/>
            <a:ext cx="12082032"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Ensures the expected sequence of operations within the software.</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Verifies that provided data meets specified criteria.</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Validates accuracy of loop iterations and decision-making processes.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Ensures data is accurately stored in the intended locations.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Validates the accuracy of the system's output or outcomes.</a:t>
            </a:r>
          </a:p>
        </p:txBody>
      </p:sp>
      <p:sp>
        <p:nvSpPr>
          <p:cNvPr id="9" name="TextBox 9"/>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27901" y="5228998"/>
            <a:ext cx="4387482" cy="4029302"/>
            <a:chOff x="0" y="0"/>
            <a:chExt cx="1155551" cy="1061215"/>
          </a:xfrm>
        </p:grpSpPr>
        <p:sp>
          <p:nvSpPr>
            <p:cNvPr id="7" name="Freeform 7"/>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8" name="TextBox 8"/>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9" name="TextBox 9"/>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Ways to carry out these tests - Data </a:t>
            </a:r>
          </a:p>
        </p:txBody>
      </p:sp>
      <p:sp>
        <p:nvSpPr>
          <p:cNvPr id="10" name="TextBox 10"/>
          <p:cNvSpPr txBox="1"/>
          <p:nvPr/>
        </p:nvSpPr>
        <p:spPr>
          <a:xfrm>
            <a:off x="402046" y="2738675"/>
            <a:ext cx="17279104"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Test data is chosen with a view of testing different possibilities. The followings are the types of data:</a:t>
            </a:r>
          </a:p>
        </p:txBody>
      </p:sp>
      <p:sp>
        <p:nvSpPr>
          <p:cNvPr id="11" name="TextBox 11"/>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grpSp>
        <p:nvGrpSpPr>
          <p:cNvPr id="12" name="Group 12"/>
          <p:cNvGrpSpPr/>
          <p:nvPr/>
        </p:nvGrpSpPr>
        <p:grpSpPr>
          <a:xfrm>
            <a:off x="6846905" y="5228998"/>
            <a:ext cx="4387482" cy="4029302"/>
            <a:chOff x="0" y="0"/>
            <a:chExt cx="1155551" cy="1061215"/>
          </a:xfrm>
        </p:grpSpPr>
        <p:sp>
          <p:nvSpPr>
            <p:cNvPr id="13" name="Freeform 13"/>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4" name="TextBox 14"/>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grpSp>
        <p:nvGrpSpPr>
          <p:cNvPr id="15" name="Group 15"/>
          <p:cNvGrpSpPr/>
          <p:nvPr/>
        </p:nvGrpSpPr>
        <p:grpSpPr>
          <a:xfrm>
            <a:off x="11967812" y="5228998"/>
            <a:ext cx="4387482" cy="4029302"/>
            <a:chOff x="0" y="0"/>
            <a:chExt cx="1155551" cy="1061215"/>
          </a:xfrm>
        </p:grpSpPr>
        <p:sp>
          <p:nvSpPr>
            <p:cNvPr id="16" name="Freeform 16"/>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7" name="TextBox 17"/>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18" name="TextBox 18"/>
          <p:cNvSpPr txBox="1"/>
          <p:nvPr/>
        </p:nvSpPr>
        <p:spPr>
          <a:xfrm>
            <a:off x="2572257" y="4333875"/>
            <a:ext cx="2698769"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Normal Data</a:t>
            </a:r>
          </a:p>
        </p:txBody>
      </p:sp>
      <p:sp>
        <p:nvSpPr>
          <p:cNvPr id="19" name="TextBox 19"/>
          <p:cNvSpPr txBox="1"/>
          <p:nvPr/>
        </p:nvSpPr>
        <p:spPr>
          <a:xfrm>
            <a:off x="7442937" y="4333875"/>
            <a:ext cx="3195418"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Abnormal Data</a:t>
            </a:r>
          </a:p>
        </p:txBody>
      </p:sp>
      <p:sp>
        <p:nvSpPr>
          <p:cNvPr id="20" name="TextBox 20"/>
          <p:cNvSpPr txBox="1"/>
          <p:nvPr/>
        </p:nvSpPr>
        <p:spPr>
          <a:xfrm>
            <a:off x="12563844" y="4067175"/>
            <a:ext cx="3195418" cy="10763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Boundary (extreme) Data</a:t>
            </a:r>
          </a:p>
        </p:txBody>
      </p:sp>
      <p:sp>
        <p:nvSpPr>
          <p:cNvPr id="21" name="TextBox 21"/>
          <p:cNvSpPr txBox="1"/>
          <p:nvPr/>
        </p:nvSpPr>
        <p:spPr>
          <a:xfrm>
            <a:off x="2040057" y="5304112"/>
            <a:ext cx="3763170" cy="26479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Represents typical or expected input values within the standard operational range for a system.</a:t>
            </a:r>
          </a:p>
        </p:txBody>
      </p:sp>
      <p:sp>
        <p:nvSpPr>
          <p:cNvPr id="22" name="TextBox 22"/>
          <p:cNvSpPr txBox="1"/>
          <p:nvPr/>
        </p:nvSpPr>
        <p:spPr>
          <a:xfrm>
            <a:off x="7159061" y="5304112"/>
            <a:ext cx="3763170" cy="37147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Consists of input values that fall outside the usual operational parameters or deviate from expected patterns.</a:t>
            </a:r>
          </a:p>
        </p:txBody>
      </p:sp>
      <p:sp>
        <p:nvSpPr>
          <p:cNvPr id="23" name="TextBox 23"/>
          <p:cNvSpPr txBox="1"/>
          <p:nvPr/>
        </p:nvSpPr>
        <p:spPr>
          <a:xfrm>
            <a:off x="12282137" y="5304112"/>
            <a:ext cx="3763170" cy="37147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Involves input values at the edges or extremes of valid ranges, aiming to test system behavior at the limits of its functionality.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27901" y="5228998"/>
            <a:ext cx="4387482" cy="4029302"/>
            <a:chOff x="0" y="0"/>
            <a:chExt cx="1155551" cy="1061215"/>
          </a:xfrm>
        </p:grpSpPr>
        <p:sp>
          <p:nvSpPr>
            <p:cNvPr id="7" name="Freeform 7"/>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8" name="TextBox 8"/>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9" name="TextBox 9"/>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Examples</a:t>
            </a:r>
          </a:p>
        </p:txBody>
      </p:sp>
      <p:sp>
        <p:nvSpPr>
          <p:cNvPr id="10" name="TextBox 10"/>
          <p:cNvSpPr txBox="1"/>
          <p:nvPr/>
        </p:nvSpPr>
        <p:spPr>
          <a:xfrm>
            <a:off x="402046" y="2738675"/>
            <a:ext cx="17279104"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 program has been written to obtain a number input from the users. The input must be from 1 to 100, and it must be an integer.  </a:t>
            </a:r>
          </a:p>
        </p:txBody>
      </p:sp>
      <p:sp>
        <p:nvSpPr>
          <p:cNvPr id="11" name="TextBox 11"/>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grpSp>
        <p:nvGrpSpPr>
          <p:cNvPr id="12" name="Group 12"/>
          <p:cNvGrpSpPr/>
          <p:nvPr/>
        </p:nvGrpSpPr>
        <p:grpSpPr>
          <a:xfrm>
            <a:off x="6846905" y="5228998"/>
            <a:ext cx="4387482" cy="4029302"/>
            <a:chOff x="0" y="0"/>
            <a:chExt cx="1155551" cy="1061215"/>
          </a:xfrm>
        </p:grpSpPr>
        <p:sp>
          <p:nvSpPr>
            <p:cNvPr id="13" name="Freeform 13"/>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4" name="TextBox 14"/>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grpSp>
        <p:nvGrpSpPr>
          <p:cNvPr id="15" name="Group 15"/>
          <p:cNvGrpSpPr/>
          <p:nvPr/>
        </p:nvGrpSpPr>
        <p:grpSpPr>
          <a:xfrm>
            <a:off x="11967812" y="5228998"/>
            <a:ext cx="4387482" cy="4029302"/>
            <a:chOff x="0" y="0"/>
            <a:chExt cx="1155551" cy="1061215"/>
          </a:xfrm>
        </p:grpSpPr>
        <p:sp>
          <p:nvSpPr>
            <p:cNvPr id="16" name="Freeform 16"/>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7" name="TextBox 17"/>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18" name="TextBox 18"/>
          <p:cNvSpPr txBox="1"/>
          <p:nvPr/>
        </p:nvSpPr>
        <p:spPr>
          <a:xfrm>
            <a:off x="2572257" y="4333875"/>
            <a:ext cx="2698769"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Normal Data</a:t>
            </a:r>
          </a:p>
        </p:txBody>
      </p:sp>
      <p:sp>
        <p:nvSpPr>
          <p:cNvPr id="19" name="TextBox 19"/>
          <p:cNvSpPr txBox="1"/>
          <p:nvPr/>
        </p:nvSpPr>
        <p:spPr>
          <a:xfrm>
            <a:off x="7442937" y="4333875"/>
            <a:ext cx="3195418"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Abnormal Data</a:t>
            </a:r>
          </a:p>
        </p:txBody>
      </p:sp>
      <p:sp>
        <p:nvSpPr>
          <p:cNvPr id="20" name="TextBox 20"/>
          <p:cNvSpPr txBox="1"/>
          <p:nvPr/>
        </p:nvSpPr>
        <p:spPr>
          <a:xfrm>
            <a:off x="12563844" y="4067175"/>
            <a:ext cx="3195418" cy="10763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Boundary (extreme) Data</a:t>
            </a:r>
          </a:p>
        </p:txBody>
      </p:sp>
      <p:sp>
        <p:nvSpPr>
          <p:cNvPr id="21" name="TextBox 21"/>
          <p:cNvSpPr txBox="1"/>
          <p:nvPr/>
        </p:nvSpPr>
        <p:spPr>
          <a:xfrm>
            <a:off x="2040057" y="5304112"/>
            <a:ext cx="3763170" cy="37147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25</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39</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99</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1</a:t>
            </a:r>
          </a:p>
        </p:txBody>
      </p:sp>
      <p:sp>
        <p:nvSpPr>
          <p:cNvPr id="22" name="TextBox 22"/>
          <p:cNvSpPr txBox="1"/>
          <p:nvPr/>
        </p:nvSpPr>
        <p:spPr>
          <a:xfrm>
            <a:off x="7159061" y="5304112"/>
            <a:ext cx="3763170" cy="26479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-5 </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120</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3.5</a:t>
            </a:r>
          </a:p>
        </p:txBody>
      </p:sp>
      <p:sp>
        <p:nvSpPr>
          <p:cNvPr id="23" name="TextBox 23"/>
          <p:cNvSpPr txBox="1"/>
          <p:nvPr/>
        </p:nvSpPr>
        <p:spPr>
          <a:xfrm>
            <a:off x="12282137" y="5304112"/>
            <a:ext cx="3763170" cy="15811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1 (✅) | 0 (❌)</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100 (✅) | 101(❌)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Ways to prevent errors</a:t>
            </a:r>
          </a:p>
        </p:txBody>
      </p:sp>
      <p:sp>
        <p:nvSpPr>
          <p:cNvPr id="7" name="TextBox 7"/>
          <p:cNvSpPr txBox="1"/>
          <p:nvPr/>
        </p:nvSpPr>
        <p:spPr>
          <a:xfrm>
            <a:off x="402046" y="2738675"/>
            <a:ext cx="17279104" cy="4248150"/>
          </a:xfrm>
          <a:prstGeom prst="rect">
            <a:avLst/>
          </a:prstGeom>
        </p:spPr>
        <p:txBody>
          <a:bodyPr lIns="0" tIns="0" rIns="0" bIns="0" rtlCol="0" anchor="t">
            <a:spAutoFit/>
          </a:bodyPr>
          <a:lstStyle/>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Understanding the requirement</a:t>
            </a:r>
            <a:r>
              <a:rPr lang="en-US" sz="3000">
                <a:solidFill>
                  <a:srgbClr val="000000"/>
                </a:solidFill>
                <a:latin typeface="Open Sans"/>
                <a:ea typeface="Open Sans"/>
                <a:cs typeface="Open Sans"/>
                <a:sym typeface="Open Sans"/>
              </a:rPr>
              <a:t> better helps prevent software errors by ensuring accurate alignment with user needs.</a:t>
            </a:r>
          </a:p>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Employing tried and tested design techniques</a:t>
            </a:r>
            <a:r>
              <a:rPr lang="en-US" sz="3000">
                <a:solidFill>
                  <a:srgbClr val="000000"/>
                </a:solidFill>
                <a:latin typeface="Open Sans"/>
                <a:ea typeface="Open Sans"/>
                <a:cs typeface="Open Sans"/>
                <a:sym typeface="Open Sans"/>
              </a:rPr>
              <a:t> like structured programming and object-oriented design reduces errors and enhances software reliability.</a:t>
            </a:r>
          </a:p>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Utilising conventions</a:t>
            </a:r>
            <a:r>
              <a:rPr lang="en-US" sz="3000">
                <a:solidFill>
                  <a:srgbClr val="000000"/>
                </a:solidFill>
                <a:latin typeface="Open Sans"/>
                <a:ea typeface="Open Sans"/>
                <a:cs typeface="Open Sans"/>
                <a:sym typeface="Open Sans"/>
              </a:rPr>
              <a:t> such as identifier tables, data structures, and standard algorithms promotes consistency and minimises errors in software development.</a:t>
            </a:r>
          </a:p>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Integrating tried and tested modules</a:t>
            </a:r>
            <a:r>
              <a:rPr lang="en-US" sz="3000">
                <a:solidFill>
                  <a:srgbClr val="000000"/>
                </a:solidFill>
                <a:latin typeface="Open Sans"/>
                <a:ea typeface="Open Sans"/>
                <a:cs typeface="Open Sans"/>
                <a:sym typeface="Open Sans"/>
              </a:rPr>
              <a:t> or objects from program libraries enhances reliability and diminishes errors through validated and established components.</a:t>
            </a:r>
          </a:p>
        </p:txBody>
      </p:sp>
      <p:sp>
        <p:nvSpPr>
          <p:cNvPr id="8" name="TextBox 8"/>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5722823" y="5758799"/>
            <a:ext cx="5848660" cy="4262211"/>
          </a:xfrm>
          <a:custGeom>
            <a:avLst/>
            <a:gdLst/>
            <a:ahLst/>
            <a:cxnLst/>
            <a:rect l="l" t="t" r="r" b="b"/>
            <a:pathLst>
              <a:path w="5848660" h="4262211">
                <a:moveTo>
                  <a:pt x="0" y="0"/>
                </a:moveTo>
                <a:lnTo>
                  <a:pt x="5848661" y="0"/>
                </a:lnTo>
                <a:lnTo>
                  <a:pt x="5848661" y="4262211"/>
                </a:lnTo>
                <a:lnTo>
                  <a:pt x="0" y="4262211"/>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1028700" y="183338"/>
            <a:ext cx="7356274" cy="652499"/>
          </a:xfrm>
          <a:prstGeom prst="rect">
            <a:avLst/>
          </a:prstGeom>
        </p:spPr>
        <p:txBody>
          <a:bodyPr lIns="0" tIns="0" rIns="0" bIns="0" rtlCol="0" anchor="t">
            <a:spAutoFit/>
          </a:bodyPr>
          <a:lstStyle/>
          <a:p>
            <a:pPr marL="0" lvl="0" indent="0" algn="l">
              <a:lnSpc>
                <a:spcPts val="4729"/>
              </a:lnSpc>
              <a:spcBef>
                <a:spcPct val="0"/>
              </a:spcBef>
            </a:pPr>
            <a:r>
              <a:rPr lang="en-US" sz="4222" b="1" spc="-126">
                <a:solidFill>
                  <a:srgbClr val="FFFFFF"/>
                </a:solidFill>
                <a:latin typeface="Poppins Bold"/>
                <a:ea typeface="Poppins Bold"/>
                <a:cs typeface="Poppins Bold"/>
                <a:sym typeface="Poppins Bold"/>
              </a:rPr>
              <a:t>15.7 Corrective Maintenance</a:t>
            </a:r>
          </a:p>
        </p:txBody>
      </p:sp>
      <p:sp>
        <p:nvSpPr>
          <p:cNvPr id="9" name="TextBox 9"/>
          <p:cNvSpPr txBox="1"/>
          <p:nvPr/>
        </p:nvSpPr>
        <p:spPr>
          <a:xfrm>
            <a:off x="384809" y="1938701"/>
            <a:ext cx="280297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Definition</a:t>
            </a:r>
          </a:p>
        </p:txBody>
      </p:sp>
      <p:sp>
        <p:nvSpPr>
          <p:cNvPr id="10" name="TextBox 10"/>
          <p:cNvSpPr txBox="1"/>
          <p:nvPr/>
        </p:nvSpPr>
        <p:spPr>
          <a:xfrm>
            <a:off x="402046" y="2694896"/>
            <a:ext cx="17239409"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Corrective maintenance involves addressing and fixing software faults or defects identified after deployment to restore the system's intended functionality.</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Program errors may remain undetected for an extended period as they might occur infrequently, leading to unexpected outcomes or program crashes only under rare conditions.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8647154" y="5143500"/>
            <a:ext cx="8061176" cy="4742658"/>
          </a:xfrm>
          <a:custGeom>
            <a:avLst/>
            <a:gdLst/>
            <a:ahLst/>
            <a:cxnLst/>
            <a:rect l="l" t="t" r="r" b="b"/>
            <a:pathLst>
              <a:path w="8061176" h="4742658">
                <a:moveTo>
                  <a:pt x="0" y="0"/>
                </a:moveTo>
                <a:lnTo>
                  <a:pt x="8061175" y="0"/>
                </a:lnTo>
                <a:lnTo>
                  <a:pt x="8061175" y="4742658"/>
                </a:lnTo>
                <a:lnTo>
                  <a:pt x="0" y="4742658"/>
                </a:lnTo>
                <a:lnTo>
                  <a:pt x="0" y="0"/>
                </a:lnTo>
                <a:close/>
              </a:path>
            </a:pathLst>
          </a:custGeom>
          <a:blipFill>
            <a:blip r:embed="rId8"/>
            <a:stretch>
              <a:fillRect/>
            </a:stretch>
          </a:blipFill>
        </p:spPr>
        <p:txBody>
          <a:bodyPr/>
          <a:lstStyle/>
          <a:p>
            <a:endParaRPr lang="en-PH"/>
          </a:p>
        </p:txBody>
      </p:sp>
      <p:sp>
        <p:nvSpPr>
          <p:cNvPr id="8" name="Freeform 8"/>
          <p:cNvSpPr/>
          <p:nvPr/>
        </p:nvSpPr>
        <p:spPr>
          <a:xfrm>
            <a:off x="1334638" y="5143500"/>
            <a:ext cx="6323545" cy="4742658"/>
          </a:xfrm>
          <a:custGeom>
            <a:avLst/>
            <a:gdLst/>
            <a:ahLst/>
            <a:cxnLst/>
            <a:rect l="l" t="t" r="r" b="b"/>
            <a:pathLst>
              <a:path w="6323545" h="4742658">
                <a:moveTo>
                  <a:pt x="0" y="0"/>
                </a:moveTo>
                <a:lnTo>
                  <a:pt x="6323545" y="0"/>
                </a:lnTo>
                <a:lnTo>
                  <a:pt x="6323545" y="4742658"/>
                </a:lnTo>
                <a:lnTo>
                  <a:pt x="0" y="4742658"/>
                </a:lnTo>
                <a:lnTo>
                  <a:pt x="0" y="0"/>
                </a:lnTo>
                <a:close/>
              </a:path>
            </a:pathLst>
          </a:custGeom>
          <a:blipFill>
            <a:blip r:embed="rId9"/>
            <a:stretch>
              <a:fillRect/>
            </a:stretch>
          </a:blipFill>
        </p:spPr>
        <p:txBody>
          <a:bodyPr/>
          <a:lstStyle/>
          <a:p>
            <a:endParaRPr lang="en-PH"/>
          </a:p>
        </p:txBody>
      </p:sp>
      <p:sp>
        <p:nvSpPr>
          <p:cNvPr id="9" name="TextBox 9"/>
          <p:cNvSpPr txBox="1"/>
          <p:nvPr/>
        </p:nvSpPr>
        <p:spPr>
          <a:xfrm>
            <a:off x="981654" y="165855"/>
            <a:ext cx="7523600" cy="687466"/>
          </a:xfrm>
          <a:prstGeom prst="rect">
            <a:avLst/>
          </a:prstGeom>
        </p:spPr>
        <p:txBody>
          <a:bodyPr lIns="0" tIns="0" rIns="0" bIns="0" rtlCol="0" anchor="t">
            <a:spAutoFit/>
          </a:bodyPr>
          <a:lstStyle/>
          <a:p>
            <a:pPr marL="0" lvl="0" indent="0" algn="l">
              <a:lnSpc>
                <a:spcPts val="5014"/>
              </a:lnSpc>
              <a:spcBef>
                <a:spcPct val="0"/>
              </a:spcBef>
            </a:pPr>
            <a:r>
              <a:rPr lang="en-US" sz="4477" b="1" spc="-134">
                <a:solidFill>
                  <a:srgbClr val="FF1495"/>
                </a:solidFill>
                <a:latin typeface="Poppins Bold"/>
                <a:ea typeface="Poppins Bold"/>
                <a:cs typeface="Poppins Bold"/>
                <a:sym typeface="Poppins Bold"/>
              </a:rPr>
              <a:t>15.8 Adaptive Maintenance</a:t>
            </a:r>
          </a:p>
        </p:txBody>
      </p:sp>
      <p:sp>
        <p:nvSpPr>
          <p:cNvPr id="10" name="TextBox 10"/>
          <p:cNvSpPr txBox="1"/>
          <p:nvPr/>
        </p:nvSpPr>
        <p:spPr>
          <a:xfrm>
            <a:off x="402046" y="1877010"/>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Definition</a:t>
            </a:r>
          </a:p>
        </p:txBody>
      </p:sp>
      <p:sp>
        <p:nvSpPr>
          <p:cNvPr id="11" name="TextBox 11"/>
          <p:cNvSpPr txBox="1"/>
          <p:nvPr/>
        </p:nvSpPr>
        <p:spPr>
          <a:xfrm>
            <a:off x="402046" y="2732521"/>
            <a:ext cx="17044297" cy="21145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Adaptive maintenance adjusts program functionality in response to specification changes or evolving requirements.</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Example: How the Instagram/Facebook evolves to have similar functions like snapchat.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2858899" y="3531475"/>
            <a:ext cx="4110079" cy="4771728"/>
            <a:chOff x="0" y="0"/>
            <a:chExt cx="1082490" cy="1256751"/>
          </a:xfrm>
        </p:grpSpPr>
        <p:sp>
          <p:nvSpPr>
            <p:cNvPr id="6" name="Freeform 6"/>
            <p:cNvSpPr/>
            <p:nvPr/>
          </p:nvSpPr>
          <p:spPr>
            <a:xfrm>
              <a:off x="0" y="0"/>
              <a:ext cx="1082490" cy="1256751"/>
            </a:xfrm>
            <a:custGeom>
              <a:avLst/>
              <a:gdLst/>
              <a:ahLst/>
              <a:cxnLst/>
              <a:rect l="l" t="t" r="r" b="b"/>
              <a:pathLst>
                <a:path w="1082490" h="1256751">
                  <a:moveTo>
                    <a:pt x="96066" y="0"/>
                  </a:moveTo>
                  <a:lnTo>
                    <a:pt x="986424" y="0"/>
                  </a:lnTo>
                  <a:cubicBezTo>
                    <a:pt x="1011902" y="0"/>
                    <a:pt x="1036337" y="10121"/>
                    <a:pt x="1054353" y="28137"/>
                  </a:cubicBezTo>
                  <a:cubicBezTo>
                    <a:pt x="1072369" y="46153"/>
                    <a:pt x="1082490" y="70588"/>
                    <a:pt x="1082490" y="96066"/>
                  </a:cubicBezTo>
                  <a:lnTo>
                    <a:pt x="1082490" y="1160686"/>
                  </a:lnTo>
                  <a:cubicBezTo>
                    <a:pt x="1082490" y="1213741"/>
                    <a:pt x="1039480" y="1256751"/>
                    <a:pt x="986424" y="1256751"/>
                  </a:cubicBezTo>
                  <a:lnTo>
                    <a:pt x="96066" y="1256751"/>
                  </a:lnTo>
                  <a:cubicBezTo>
                    <a:pt x="43010" y="1256751"/>
                    <a:pt x="0" y="1213741"/>
                    <a:pt x="0" y="1160686"/>
                  </a:cubicBezTo>
                  <a:lnTo>
                    <a:pt x="0" y="96066"/>
                  </a:lnTo>
                  <a:cubicBezTo>
                    <a:pt x="0" y="43010"/>
                    <a:pt x="43010" y="0"/>
                    <a:pt x="96066"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7" name="TextBox 7"/>
            <p:cNvSpPr txBox="1"/>
            <p:nvPr/>
          </p:nvSpPr>
          <p:spPr>
            <a:xfrm>
              <a:off x="0" y="-28575"/>
              <a:ext cx="1082490" cy="1285326"/>
            </a:xfrm>
            <a:prstGeom prst="rect">
              <a:avLst/>
            </a:prstGeom>
          </p:spPr>
          <p:txBody>
            <a:bodyPr lIns="50800" tIns="50800" rIns="50800" bIns="50800" rtlCol="0" anchor="ctr"/>
            <a:lstStyle/>
            <a:p>
              <a:pPr algn="ctr">
                <a:lnSpc>
                  <a:spcPts val="2595"/>
                </a:lnSpc>
              </a:pPr>
              <a:endParaRPr/>
            </a:p>
          </p:txBody>
        </p:sp>
      </p:grpSp>
      <p:sp>
        <p:nvSpPr>
          <p:cNvPr id="8" name="TextBox 8"/>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9" name="TextBox 9"/>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Software Development Models</a:t>
            </a:r>
          </a:p>
        </p:txBody>
      </p:sp>
      <p:sp>
        <p:nvSpPr>
          <p:cNvPr id="10" name="TextBox 10"/>
          <p:cNvSpPr txBox="1"/>
          <p:nvPr/>
        </p:nvSpPr>
        <p:spPr>
          <a:xfrm>
            <a:off x="3811777" y="5100094"/>
            <a:ext cx="2204323" cy="1443991"/>
          </a:xfrm>
          <a:prstGeom prst="rect">
            <a:avLst/>
          </a:prstGeom>
        </p:spPr>
        <p:txBody>
          <a:bodyPr lIns="0" tIns="0" rIns="0" bIns="0" rtlCol="0" anchor="t">
            <a:spAutoFit/>
          </a:bodyPr>
          <a:lstStyle/>
          <a:p>
            <a:pPr algn="ctr">
              <a:lnSpc>
                <a:spcPts val="5939"/>
              </a:lnSpc>
            </a:pPr>
            <a:r>
              <a:rPr lang="en-US" sz="3299">
                <a:solidFill>
                  <a:srgbClr val="FFFFFF"/>
                </a:solidFill>
                <a:latin typeface="Alatsi"/>
                <a:ea typeface="Alatsi"/>
                <a:cs typeface="Alatsi"/>
                <a:sym typeface="Alatsi"/>
              </a:rPr>
              <a:t>Waterfall model</a:t>
            </a:r>
          </a:p>
        </p:txBody>
      </p:sp>
      <p:grpSp>
        <p:nvGrpSpPr>
          <p:cNvPr id="11" name="Group 11"/>
          <p:cNvGrpSpPr/>
          <p:nvPr/>
        </p:nvGrpSpPr>
        <p:grpSpPr>
          <a:xfrm>
            <a:off x="7074756" y="3531475"/>
            <a:ext cx="4110079" cy="4771728"/>
            <a:chOff x="0" y="0"/>
            <a:chExt cx="1082490" cy="1256751"/>
          </a:xfrm>
        </p:grpSpPr>
        <p:sp>
          <p:nvSpPr>
            <p:cNvPr id="12" name="Freeform 12"/>
            <p:cNvSpPr/>
            <p:nvPr/>
          </p:nvSpPr>
          <p:spPr>
            <a:xfrm>
              <a:off x="0" y="0"/>
              <a:ext cx="1082490" cy="1256751"/>
            </a:xfrm>
            <a:custGeom>
              <a:avLst/>
              <a:gdLst/>
              <a:ahLst/>
              <a:cxnLst/>
              <a:rect l="l" t="t" r="r" b="b"/>
              <a:pathLst>
                <a:path w="1082490" h="1256751">
                  <a:moveTo>
                    <a:pt x="96066" y="0"/>
                  </a:moveTo>
                  <a:lnTo>
                    <a:pt x="986424" y="0"/>
                  </a:lnTo>
                  <a:cubicBezTo>
                    <a:pt x="1011902" y="0"/>
                    <a:pt x="1036337" y="10121"/>
                    <a:pt x="1054353" y="28137"/>
                  </a:cubicBezTo>
                  <a:cubicBezTo>
                    <a:pt x="1072369" y="46153"/>
                    <a:pt x="1082490" y="70588"/>
                    <a:pt x="1082490" y="96066"/>
                  </a:cubicBezTo>
                  <a:lnTo>
                    <a:pt x="1082490" y="1160686"/>
                  </a:lnTo>
                  <a:cubicBezTo>
                    <a:pt x="1082490" y="1213741"/>
                    <a:pt x="1039480" y="1256751"/>
                    <a:pt x="986424" y="1256751"/>
                  </a:cubicBezTo>
                  <a:lnTo>
                    <a:pt x="96066" y="1256751"/>
                  </a:lnTo>
                  <a:cubicBezTo>
                    <a:pt x="43010" y="1256751"/>
                    <a:pt x="0" y="1213741"/>
                    <a:pt x="0" y="1160686"/>
                  </a:cubicBezTo>
                  <a:lnTo>
                    <a:pt x="0" y="96066"/>
                  </a:lnTo>
                  <a:cubicBezTo>
                    <a:pt x="0" y="43010"/>
                    <a:pt x="43010" y="0"/>
                    <a:pt x="96066"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3" name="TextBox 13"/>
            <p:cNvSpPr txBox="1"/>
            <p:nvPr/>
          </p:nvSpPr>
          <p:spPr>
            <a:xfrm>
              <a:off x="0" y="-28575"/>
              <a:ext cx="1082490" cy="1285326"/>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8020383" y="5100094"/>
            <a:ext cx="2204323" cy="1443991"/>
          </a:xfrm>
          <a:prstGeom prst="rect">
            <a:avLst/>
          </a:prstGeom>
        </p:spPr>
        <p:txBody>
          <a:bodyPr lIns="0" tIns="0" rIns="0" bIns="0" rtlCol="0" anchor="t">
            <a:spAutoFit/>
          </a:bodyPr>
          <a:lstStyle/>
          <a:p>
            <a:pPr algn="ctr">
              <a:lnSpc>
                <a:spcPts val="5939"/>
              </a:lnSpc>
            </a:pPr>
            <a:r>
              <a:rPr lang="en-US" sz="3299">
                <a:solidFill>
                  <a:srgbClr val="FFFFFF"/>
                </a:solidFill>
                <a:latin typeface="Alatsi"/>
                <a:ea typeface="Alatsi"/>
                <a:cs typeface="Alatsi"/>
                <a:sym typeface="Alatsi"/>
              </a:rPr>
              <a:t>Iterative Model</a:t>
            </a:r>
          </a:p>
        </p:txBody>
      </p:sp>
      <p:grpSp>
        <p:nvGrpSpPr>
          <p:cNvPr id="15" name="Group 15"/>
          <p:cNvGrpSpPr/>
          <p:nvPr/>
        </p:nvGrpSpPr>
        <p:grpSpPr>
          <a:xfrm>
            <a:off x="11289610" y="3531475"/>
            <a:ext cx="4110079" cy="4771728"/>
            <a:chOff x="0" y="0"/>
            <a:chExt cx="1082490" cy="1256751"/>
          </a:xfrm>
        </p:grpSpPr>
        <p:sp>
          <p:nvSpPr>
            <p:cNvPr id="16" name="Freeform 16"/>
            <p:cNvSpPr/>
            <p:nvPr/>
          </p:nvSpPr>
          <p:spPr>
            <a:xfrm>
              <a:off x="0" y="0"/>
              <a:ext cx="1082490" cy="1256751"/>
            </a:xfrm>
            <a:custGeom>
              <a:avLst/>
              <a:gdLst/>
              <a:ahLst/>
              <a:cxnLst/>
              <a:rect l="l" t="t" r="r" b="b"/>
              <a:pathLst>
                <a:path w="1082490" h="1256751">
                  <a:moveTo>
                    <a:pt x="96066" y="0"/>
                  </a:moveTo>
                  <a:lnTo>
                    <a:pt x="986424" y="0"/>
                  </a:lnTo>
                  <a:cubicBezTo>
                    <a:pt x="1011902" y="0"/>
                    <a:pt x="1036337" y="10121"/>
                    <a:pt x="1054353" y="28137"/>
                  </a:cubicBezTo>
                  <a:cubicBezTo>
                    <a:pt x="1072369" y="46153"/>
                    <a:pt x="1082490" y="70588"/>
                    <a:pt x="1082490" y="96066"/>
                  </a:cubicBezTo>
                  <a:lnTo>
                    <a:pt x="1082490" y="1160686"/>
                  </a:lnTo>
                  <a:cubicBezTo>
                    <a:pt x="1082490" y="1213741"/>
                    <a:pt x="1039480" y="1256751"/>
                    <a:pt x="986424" y="1256751"/>
                  </a:cubicBezTo>
                  <a:lnTo>
                    <a:pt x="96066" y="1256751"/>
                  </a:lnTo>
                  <a:cubicBezTo>
                    <a:pt x="43010" y="1256751"/>
                    <a:pt x="0" y="1213741"/>
                    <a:pt x="0" y="1160686"/>
                  </a:cubicBezTo>
                  <a:lnTo>
                    <a:pt x="0" y="96066"/>
                  </a:lnTo>
                  <a:cubicBezTo>
                    <a:pt x="0" y="43010"/>
                    <a:pt x="43010" y="0"/>
                    <a:pt x="96066"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28575"/>
              <a:ext cx="1082490" cy="1285326"/>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2061323" y="4723856"/>
            <a:ext cx="2566654" cy="2196466"/>
          </a:xfrm>
          <a:prstGeom prst="rect">
            <a:avLst/>
          </a:prstGeom>
        </p:spPr>
        <p:txBody>
          <a:bodyPr lIns="0" tIns="0" rIns="0" bIns="0" rtlCol="0" anchor="t">
            <a:spAutoFit/>
          </a:bodyPr>
          <a:lstStyle/>
          <a:p>
            <a:pPr algn="ctr">
              <a:lnSpc>
                <a:spcPts val="5939"/>
              </a:lnSpc>
            </a:pPr>
            <a:r>
              <a:rPr lang="en-US" sz="3299">
                <a:solidFill>
                  <a:srgbClr val="FFFFFF"/>
                </a:solidFill>
                <a:latin typeface="Alatsi"/>
                <a:ea typeface="Alatsi"/>
                <a:cs typeface="Alatsi"/>
                <a:sym typeface="Alatsi"/>
              </a:rPr>
              <a:t>Rapid Application Development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5243314" y="5876246"/>
            <a:ext cx="7065557" cy="4233379"/>
          </a:xfrm>
          <a:custGeom>
            <a:avLst/>
            <a:gdLst/>
            <a:ahLst/>
            <a:cxnLst/>
            <a:rect l="l" t="t" r="r" b="b"/>
            <a:pathLst>
              <a:path w="7065557" h="4233379">
                <a:moveTo>
                  <a:pt x="0" y="0"/>
                </a:moveTo>
                <a:lnTo>
                  <a:pt x="7065557" y="0"/>
                </a:lnTo>
                <a:lnTo>
                  <a:pt x="7065557" y="4233380"/>
                </a:lnTo>
                <a:lnTo>
                  <a:pt x="0" y="4233380"/>
                </a:lnTo>
                <a:lnTo>
                  <a:pt x="0" y="0"/>
                </a:lnTo>
                <a:close/>
              </a:path>
            </a:pathLst>
          </a:custGeom>
          <a:blipFill>
            <a:blip r:embed="rId4"/>
            <a:stretch>
              <a:fillRect t="-4189" b="-7214"/>
            </a:stretch>
          </a:blipFill>
        </p:spPr>
        <p:txBody>
          <a:bodyPr/>
          <a:lstStyle/>
          <a:p>
            <a:endParaRPr lang="en-PH"/>
          </a:p>
        </p:txBody>
      </p:sp>
      <p:sp>
        <p:nvSpPr>
          <p:cNvPr id="6" name="TextBox 6"/>
          <p:cNvSpPr txBox="1"/>
          <p:nvPr/>
        </p:nvSpPr>
        <p:spPr>
          <a:xfrm>
            <a:off x="99627" y="123826"/>
            <a:ext cx="8482213" cy="734724"/>
          </a:xfrm>
          <a:prstGeom prst="rect">
            <a:avLst/>
          </a:prstGeom>
        </p:spPr>
        <p:txBody>
          <a:bodyPr lIns="0" tIns="0" rIns="0" bIns="0" rtlCol="0" anchor="t">
            <a:spAutoFit/>
          </a:bodyPr>
          <a:lstStyle/>
          <a:p>
            <a:pPr marL="0" lvl="0" indent="0" algn="l">
              <a:lnSpc>
                <a:spcPts val="5393"/>
              </a:lnSpc>
              <a:spcBef>
                <a:spcPct val="0"/>
              </a:spcBef>
            </a:pPr>
            <a:r>
              <a:rPr lang="en-US" sz="4815" b="1" spc="-144">
                <a:solidFill>
                  <a:srgbClr val="FFFFFF"/>
                </a:solidFill>
                <a:latin typeface="Poppins Bold"/>
                <a:ea typeface="Poppins Bold"/>
                <a:cs typeface="Poppins Bold"/>
                <a:sym typeface="Poppins Bold"/>
              </a:rPr>
              <a:t>15.9 Perfective Maintenance</a:t>
            </a:r>
          </a:p>
        </p:txBody>
      </p:sp>
      <p:sp>
        <p:nvSpPr>
          <p:cNvPr id="7" name="TextBox 7"/>
          <p:cNvSpPr txBox="1"/>
          <p:nvPr/>
        </p:nvSpPr>
        <p:spPr>
          <a:xfrm>
            <a:off x="384809" y="1938701"/>
            <a:ext cx="411554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Definition</a:t>
            </a:r>
          </a:p>
        </p:txBody>
      </p:sp>
      <p:sp>
        <p:nvSpPr>
          <p:cNvPr id="8" name="TextBox 8"/>
          <p:cNvSpPr txBox="1"/>
          <p:nvPr/>
        </p:nvSpPr>
        <p:spPr>
          <a:xfrm>
            <a:off x="384809" y="2694896"/>
            <a:ext cx="17026560" cy="31813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Enhances and improves software by implementing additional features or optimising existing functionalities to meet evolving user needs and expectations.</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Example: </a:t>
            </a:r>
            <a:r>
              <a:rPr lang="en-US" sz="3000" b="1">
                <a:solidFill>
                  <a:srgbClr val="FF1495"/>
                </a:solidFill>
                <a:latin typeface="Open Sans Bold"/>
                <a:ea typeface="Open Sans Bold"/>
                <a:cs typeface="Open Sans Bold"/>
                <a:sym typeface="Open Sans Bold"/>
              </a:rPr>
              <a:t>YouTube</a:t>
            </a:r>
            <a:r>
              <a:rPr lang="en-US" sz="3000">
                <a:solidFill>
                  <a:srgbClr val="000000"/>
                </a:solidFill>
                <a:latin typeface="Open Sans"/>
                <a:ea typeface="Open Sans"/>
                <a:cs typeface="Open Sans"/>
                <a:sym typeface="Open Sans"/>
              </a:rPr>
              <a:t> introduces a feature that allows users to create and watch short-form vertical videos, typically up to 60 seconds in length, making the app similar to platforms like TikTok and Instagram Reels.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TotalTime>
  <Words>5078</Words>
  <Application>Microsoft Office PowerPoint</Application>
  <PresentationFormat>Custom</PresentationFormat>
  <Paragraphs>1136</Paragraphs>
  <Slides>90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90</vt:i4>
      </vt:variant>
    </vt:vector>
  </HeadingPairs>
  <TitlesOfParts>
    <vt:vector size="103" baseType="lpstr">
      <vt:lpstr>Alata</vt:lpstr>
      <vt:lpstr>Times New Roman</vt:lpstr>
      <vt:lpstr>Alatsi</vt:lpstr>
      <vt:lpstr>Aptos</vt:lpstr>
      <vt:lpstr>Poppins</vt:lpstr>
      <vt:lpstr>Open Sans Bold Italics</vt:lpstr>
      <vt:lpstr>Poppins Bold Italics</vt:lpstr>
      <vt:lpstr>Open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15</dc:title>
  <dc:creator>John</dc:creator>
  <cp:lastModifiedBy>Chezka Mae Madrona</cp:lastModifiedBy>
  <cp:revision>3</cp:revision>
  <dcterms:created xsi:type="dcterms:W3CDTF">2006-08-16T00:00:00Z</dcterms:created>
  <dcterms:modified xsi:type="dcterms:W3CDTF">2024-10-11T10:47:14Z</dcterms:modified>
  <dc:identifier>DAF2naykmR4</dc:identifier>
</cp:coreProperties>
</file>