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32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</p:sldIdLst>
  <p:sldSz cx="18288000" cy="10287000"/>
  <p:notesSz cx="6858000" cy="9144000"/>
  <p:embeddedFontLst>
    <p:embeddedFont>
      <p:font typeface="Alatsi" panose="020B0604020202020204" charset="0"/>
      <p:regular r:id="rId72"/>
    </p:embeddedFont>
    <p:embeddedFont>
      <p:font typeface="Anca Coder" panose="020B0604020202020204" charset="0"/>
      <p:regular r:id="rId73"/>
    </p:embeddedFont>
    <p:embeddedFont>
      <p:font typeface="Canva Sans" panose="020B0604020202020204" charset="0"/>
      <p:regular r:id="rId74"/>
    </p:embeddedFont>
    <p:embeddedFont>
      <p:font typeface="Canva Sans Bold" panose="020B0604020202020204" charset="0"/>
      <p:regular r:id="rId75"/>
      <p:bold r:id="rId76"/>
    </p:embeddedFont>
    <p:embeddedFont>
      <p:font typeface="Fira Code Semi-Bold" panose="020B0604020202020204" charset="0"/>
      <p:regular r:id="rId77"/>
    </p:embeddedFont>
    <p:embeddedFont>
      <p:font typeface="Gagalin" panose="020B0604020202020204" charset="0"/>
      <p:regular r:id="rId78"/>
    </p:embeddedFont>
    <p:embeddedFont>
      <p:font typeface="Open Sans" panose="020B0606030504020204" pitchFamily="34" charset="0"/>
      <p:regular r:id="rId79"/>
      <p:bold r:id="rId80"/>
      <p:italic r:id="rId81"/>
      <p:boldItalic r:id="rId82"/>
    </p:embeddedFont>
    <p:embeddedFont>
      <p:font typeface="Open Sans Bold" panose="020B0806030504020204" charset="0"/>
      <p:regular r:id="rId83"/>
      <p:bold r:id="rId84"/>
    </p:embeddedFont>
    <p:embeddedFont>
      <p:font typeface="Open Sans Bold Italics" panose="020B0604020202020204" charset="0"/>
      <p:regular r:id="rId85"/>
      <p:bold r:id="rId86"/>
      <p:italic r:id="rId87"/>
      <p:boldItalic r:id="rId88"/>
    </p:embeddedFont>
    <p:embeddedFont>
      <p:font typeface="Poppins" panose="00000500000000000000" pitchFamily="2" charset="0"/>
      <p:regular r:id="rId89"/>
      <p:bold r:id="rId90"/>
      <p:italic r:id="rId91"/>
      <p:boldItalic r:id="rId92"/>
    </p:embeddedFont>
    <p:embeddedFont>
      <p:font typeface="Poppins Bold" panose="00000800000000000000" charset="0"/>
      <p:regular r:id="rId93"/>
      <p:bold r:id="rId9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233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3.fntdata"/><Relationship Id="rId89" Type="http://schemas.openxmlformats.org/officeDocument/2006/relationships/font" Target="fonts/font18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4.xml"/><Relationship Id="rId90" Type="http://schemas.openxmlformats.org/officeDocument/2006/relationships/font" Target="fonts/font19.fntdata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font" Target="fonts/font17.fntdata"/><Relationship Id="rId91" Type="http://schemas.openxmlformats.org/officeDocument/2006/relationships/font" Target="fonts/font20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font" Target="fonts/font15.fntdata"/><Relationship Id="rId9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5.fntdata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2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6.fntdata"/><Relationship Id="rId61" Type="http://schemas.openxmlformats.org/officeDocument/2006/relationships/slide" Target="slides/slide60.xml"/><Relationship Id="rId82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93" Type="http://schemas.openxmlformats.org/officeDocument/2006/relationships/font" Target="fonts/font22.fntdata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ED52-03B3-8B09-B508-E2122D8F9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EB91C-A790-92BD-4AE0-F350FF6843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76710-A698-57F3-E74E-BC6223C52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67A-34B0-4B65-9CE1-C4F8247428E7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C187D-EFE6-2A84-6C48-F6E417C5F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1F368-FE4E-B7E4-DC7E-313C2E084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7184-ECAD-43AF-899A-243EDDF803A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6441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6E35D-453D-B327-86B5-B17CC2CA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516F74-100E-D4F9-7F8C-5D497087C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2A1AE-CAE5-3D22-398E-CFE601C1B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67A-34B0-4B65-9CE1-C4F8247428E7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628E0-1E80-E4D6-391C-F7D6AF901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50764-50B8-79BA-1692-90D1AD7D0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7184-ECAD-43AF-899A-243EDDF803A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99784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DFEB93-0BF3-DD32-801D-99A4E6A868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4533DB-A1CA-F106-50A0-4806EF10A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72CCB-AC07-5217-90A9-823FF5B0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67A-34B0-4B65-9CE1-C4F8247428E7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B339A-6291-E35A-A3FF-5CF2CDFB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4717-77CA-5AA8-0597-C921B605C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7184-ECAD-43AF-899A-243EDDF803A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03950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FC99C-6FA1-953E-F1F0-0950B4656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3646D-CE56-FDFB-EE06-86AB0817A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375AB-CA76-406E-924E-677F6B1BA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67A-34B0-4B65-9CE1-C4F8247428E7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09DF0-905A-3F2E-A4ED-5B23037F5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E85B4-F3B2-DBB6-FD17-4F5360E8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7184-ECAD-43AF-899A-243EDDF803A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4349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687-1F09-938A-6FCE-40958BB93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24CD3-0BCD-263C-42E9-007FF1E8B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0FB54-0007-8BAE-5488-ADCCCED7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67A-34B0-4B65-9CE1-C4F8247428E7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59269-A8FF-92D8-3C3C-84F4CE20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08BF2-90D4-8068-439A-487E2485C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7184-ECAD-43AF-899A-243EDDF803A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31831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45942-C4A7-68E5-222D-828B54885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2E173-B29C-2E37-4E03-C55DDD516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2BF200-38D9-AACF-3F4B-35494E388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3E296C-25BD-DA14-95EB-4E75632F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67A-34B0-4B65-9CE1-C4F8247428E7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66668F-2BD3-14A8-EF11-2550704B4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EEB1A5-5B19-0061-6F1C-7D88CF5F9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7184-ECAD-43AF-899A-243EDDF803A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6383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14DAB-AF66-7C5E-F932-6BECFFFE8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33CFA-BE33-E306-AB25-44A449CDD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78C3D-C13B-34B4-CBE1-D3EB8A8A5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F3C999-F613-76B3-DACF-071D88AFD3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0083F-C6D7-9A5F-2289-67924B0E7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E69B3D-31BB-9044-5ACC-DED8FBD4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67A-34B0-4B65-9CE1-C4F8247428E7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E5AD86-70B9-44BD-533D-65AB99EE5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2FFB5E-F9DE-E8A4-161B-657A0D9B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7184-ECAD-43AF-899A-243EDDF803A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00099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DF49-EB8E-C723-5C66-1A6123694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6B511-1302-E3DA-3FD3-0394C3C08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67A-34B0-4B65-9CE1-C4F8247428E7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E99C3-7941-E511-DF57-40CA7787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9A7DBA-B4EB-D0D3-8DD8-708914C37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7184-ECAD-43AF-899A-243EDDF803A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92942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169F77-7282-4187-8B12-F950F7D6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67A-34B0-4B65-9CE1-C4F8247428E7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32363F-75F5-1AB0-8592-AD4ACA4CE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31D25-234A-36AB-28C9-148585F45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7184-ECAD-43AF-899A-243EDDF803A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8230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57FBB-B62E-8FE8-EB27-2999BA3B6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92C21-3B39-3F73-D8CD-195D5A490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3EC7E-E753-EF09-6A1D-C1719E943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28EC7-A527-8279-CBD8-0C63CDEB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67A-34B0-4B65-9CE1-C4F8247428E7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85819-ED00-1A01-7C16-E83D40B18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E373A-59B4-9343-F4CE-E7AEEAE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7184-ECAD-43AF-899A-243EDDF803A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65353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5313-5C68-5079-4B1E-AD1A8FC04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A7CDC8-C6C4-5BD6-3646-AA281053D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9065F-0F14-CD6C-83C2-A2EF3D870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C87F6-0D96-809D-F5F9-D1F1054F2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67A-34B0-4B65-9CE1-C4F8247428E7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9CF4D-BF4F-3DE3-9B33-D621AA8F2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476FB-32F3-492C-7B32-433B8A9D1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7184-ECAD-43AF-899A-243EDDF803A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66195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exampaperspractice.co.uk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AB83AE-ABC1-5064-26A3-1EE7B75E2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A0231-D4EA-602A-AECA-713BE36B8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52D6D-8CF3-8F06-2EA8-3D3053C270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82D67A-34B0-4B65-9CE1-C4F8247428E7}" type="datetimeFigureOut">
              <a:rPr lang="en-PH" smtClean="0"/>
              <a:t>11/10/2024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DC397-8801-1FAB-9260-1A7615DF4A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E04EA-4741-5F10-8FB8-114183DDE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E77184-ECAD-43AF-899A-243EDDF803A3}" type="slidenum">
              <a:rPr lang="en-PH" smtClean="0"/>
              <a:t>‹#›</a:t>
            </a:fld>
            <a:endParaRPr lang="en-P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645E84-CE16-779F-9AE7-50BC7C4A9C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89" y="2724641"/>
            <a:ext cx="11225420" cy="46610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C9C239-01EE-7B16-987B-8B1E63DBBF25}"/>
              </a:ext>
            </a:extLst>
          </p:cNvPr>
          <p:cNvSpPr txBox="1"/>
          <p:nvPr userDrawn="1"/>
        </p:nvSpPr>
        <p:spPr>
          <a:xfrm>
            <a:off x="7172096" y="7341774"/>
            <a:ext cx="3943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i="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© 2024 Exams Papers Practice. All Rights Reserved</a:t>
            </a:r>
            <a:endParaRPr lang="en-PH" sz="14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581EBA-A83E-09BB-1C7D-EEFF8D4B7AE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295" y="126680"/>
            <a:ext cx="2091410" cy="842015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D1847EE-29B1-765F-B707-AE124EE7A4CA}"/>
              </a:ext>
            </a:extLst>
          </p:cNvPr>
          <p:cNvSpPr txBox="1">
            <a:spLocks/>
          </p:cNvSpPr>
          <p:nvPr userDrawn="1"/>
        </p:nvSpPr>
        <p:spPr>
          <a:xfrm>
            <a:off x="6215062" y="9469847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5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07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4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4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6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7.svg"/><Relationship Id="rId7" Type="http://schemas.openxmlformats.org/officeDocument/2006/relationships/image" Target="../media/image6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Relationship Id="rId9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7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3.svg"/><Relationship Id="rId7" Type="http://schemas.openxmlformats.org/officeDocument/2006/relationships/image" Target="../media/image4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7.svg"/><Relationship Id="rId10" Type="http://schemas.openxmlformats.org/officeDocument/2006/relationships/image" Target="../media/image75.svg"/><Relationship Id="rId4" Type="http://schemas.openxmlformats.org/officeDocument/2006/relationships/image" Target="../media/image16.png"/><Relationship Id="rId9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3.svg"/><Relationship Id="rId7" Type="http://schemas.openxmlformats.org/officeDocument/2006/relationships/image" Target="../media/image4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7.svg"/><Relationship Id="rId10" Type="http://schemas.openxmlformats.org/officeDocument/2006/relationships/image" Target="../media/image76.png"/><Relationship Id="rId4" Type="http://schemas.openxmlformats.org/officeDocument/2006/relationships/image" Target="../media/image16.png"/><Relationship Id="rId9" Type="http://schemas.openxmlformats.org/officeDocument/2006/relationships/image" Target="../media/image75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3.svg"/><Relationship Id="rId7" Type="http://schemas.openxmlformats.org/officeDocument/2006/relationships/image" Target="../media/image4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7.svg"/><Relationship Id="rId10" Type="http://schemas.openxmlformats.org/officeDocument/2006/relationships/image" Target="../media/image77.png"/><Relationship Id="rId4" Type="http://schemas.openxmlformats.org/officeDocument/2006/relationships/image" Target="../media/image16.png"/><Relationship Id="rId9" Type="http://schemas.openxmlformats.org/officeDocument/2006/relationships/image" Target="../media/image75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3.svg"/><Relationship Id="rId7" Type="http://schemas.openxmlformats.org/officeDocument/2006/relationships/image" Target="../media/image4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7.svg"/><Relationship Id="rId10" Type="http://schemas.openxmlformats.org/officeDocument/2006/relationships/image" Target="../media/image75.svg"/><Relationship Id="rId4" Type="http://schemas.openxmlformats.org/officeDocument/2006/relationships/image" Target="../media/image16.png"/><Relationship Id="rId9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3.svg"/><Relationship Id="rId7" Type="http://schemas.openxmlformats.org/officeDocument/2006/relationships/image" Target="../media/image4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7.svg"/><Relationship Id="rId10" Type="http://schemas.openxmlformats.org/officeDocument/2006/relationships/image" Target="../media/image75.svg"/><Relationship Id="rId4" Type="http://schemas.openxmlformats.org/officeDocument/2006/relationships/image" Target="../media/image16.png"/><Relationship Id="rId9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3.svg"/><Relationship Id="rId7" Type="http://schemas.openxmlformats.org/officeDocument/2006/relationships/image" Target="../media/image4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7.svg"/><Relationship Id="rId10" Type="http://schemas.openxmlformats.org/officeDocument/2006/relationships/image" Target="../media/image75.svg"/><Relationship Id="rId4" Type="http://schemas.openxmlformats.org/officeDocument/2006/relationships/image" Target="../media/image16.png"/><Relationship Id="rId9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3.svg"/><Relationship Id="rId7" Type="http://schemas.openxmlformats.org/officeDocument/2006/relationships/image" Target="../media/image4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7.svg"/><Relationship Id="rId10" Type="http://schemas.openxmlformats.org/officeDocument/2006/relationships/image" Target="../media/image81.png"/><Relationship Id="rId4" Type="http://schemas.openxmlformats.org/officeDocument/2006/relationships/image" Target="../media/image16.png"/><Relationship Id="rId9" Type="http://schemas.openxmlformats.org/officeDocument/2006/relationships/image" Target="../media/image75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3.svg"/><Relationship Id="rId7" Type="http://schemas.openxmlformats.org/officeDocument/2006/relationships/image" Target="../media/image4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7.svg"/><Relationship Id="rId10" Type="http://schemas.openxmlformats.org/officeDocument/2006/relationships/image" Target="../media/image82.png"/><Relationship Id="rId4" Type="http://schemas.openxmlformats.org/officeDocument/2006/relationships/image" Target="../media/image16.png"/><Relationship Id="rId9" Type="http://schemas.openxmlformats.org/officeDocument/2006/relationships/image" Target="../media/image75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3.svg"/><Relationship Id="rId7" Type="http://schemas.openxmlformats.org/officeDocument/2006/relationships/image" Target="../media/image4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7.svg"/><Relationship Id="rId10" Type="http://schemas.openxmlformats.org/officeDocument/2006/relationships/image" Target="../media/image75.svg"/><Relationship Id="rId4" Type="http://schemas.openxmlformats.org/officeDocument/2006/relationships/image" Target="../media/image16.png"/><Relationship Id="rId9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3.svg"/><Relationship Id="rId7" Type="http://schemas.openxmlformats.org/officeDocument/2006/relationships/image" Target="../media/image4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3.svg"/><Relationship Id="rId7" Type="http://schemas.openxmlformats.org/officeDocument/2006/relationships/image" Target="../media/image4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3.svg"/><Relationship Id="rId7" Type="http://schemas.openxmlformats.org/officeDocument/2006/relationships/image" Target="../media/image4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10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sv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ython.org" TargetMode="External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39415-D06A-FC76-C389-8F68DFA60D0B}"/>
              </a:ext>
            </a:extLst>
          </p:cNvPr>
          <p:cNvSpPr>
            <a:spLocks noGrp="1"/>
          </p:cNvSpPr>
          <p:nvPr/>
        </p:nvSpPr>
        <p:spPr>
          <a:xfrm>
            <a:off x="3648075" y="1787695"/>
            <a:ext cx="10991850" cy="25603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/>
              <a:t>Cambridge International </a:t>
            </a:r>
            <a:br>
              <a:rPr lang="en-US" sz="5400" dirty="0"/>
            </a:br>
            <a:r>
              <a:rPr lang="en-US" sz="5400" dirty="0"/>
              <a:t>AS Level Computer Science </a:t>
            </a:r>
            <a:br>
              <a:rPr lang="en-US" sz="5400" dirty="0"/>
            </a:br>
            <a:r>
              <a:rPr lang="en-US" sz="5400" dirty="0"/>
              <a:t>(9618) – Revision Notes</a:t>
            </a:r>
            <a:endParaRPr lang="en-GB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9FC2EF-D89A-1A5C-7C61-E7C1780B7679}"/>
              </a:ext>
            </a:extLst>
          </p:cNvPr>
          <p:cNvSpPr>
            <a:spLocks noGrp="1"/>
          </p:cNvSpPr>
          <p:nvPr/>
        </p:nvSpPr>
        <p:spPr>
          <a:xfrm>
            <a:off x="4762500" y="5396333"/>
            <a:ext cx="87630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/>
              <a:t>This pack is intended for students to who are taking CIE AS Level in Computer Science, either in preparation for their AS exam, or more likely </a:t>
            </a:r>
            <a:r>
              <a:rPr lang="en-GB" sz="3200" u="sng" dirty="0"/>
              <a:t>alongside year 2 </a:t>
            </a:r>
            <a:r>
              <a:rPr lang="en-GB" sz="3200" dirty="0"/>
              <a:t>of the course to improve fluency, recall and pace on AS topics. It could be used as </a:t>
            </a:r>
            <a:r>
              <a:rPr lang="en-GB" sz="3200" u="sng" dirty="0"/>
              <a:t>lesson starters</a:t>
            </a:r>
            <a:r>
              <a:rPr lang="en-GB" sz="3200" dirty="0"/>
              <a:t>, or supplied to students for </a:t>
            </a:r>
            <a:r>
              <a:rPr lang="en-GB" sz="3200" u="sng" dirty="0"/>
              <a:t>independent use.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27D613-5097-2761-C04C-0AE461CDCDE3}"/>
              </a:ext>
            </a:extLst>
          </p:cNvPr>
          <p:cNvSpPr/>
          <p:nvPr/>
        </p:nvSpPr>
        <p:spPr>
          <a:xfrm>
            <a:off x="3648075" y="4497169"/>
            <a:ext cx="10991850" cy="646331"/>
          </a:xfrm>
          <a:prstGeom prst="rect">
            <a:avLst/>
          </a:prstGeom>
          <a:solidFill>
            <a:schemeClr val="accent4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dirty="0"/>
              <a:t>Programming Language</a:t>
            </a:r>
          </a:p>
        </p:txBody>
      </p:sp>
    </p:spTree>
    <p:extLst>
      <p:ext uri="{BB962C8B-B14F-4D97-AF65-F5344CB8AC3E}">
        <p14:creationId xmlns:p14="http://schemas.microsoft.com/office/powerpoint/2010/main" val="3343107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246002" y="9105874"/>
            <a:ext cx="3470729" cy="1043965"/>
            <a:chOff x="0" y="0"/>
            <a:chExt cx="885691" cy="2664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92931" y="9133812"/>
            <a:ext cx="3470729" cy="1043965"/>
            <a:chOff x="0" y="0"/>
            <a:chExt cx="885691" cy="2664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42304" y="9136330"/>
            <a:ext cx="3470729" cy="1043965"/>
            <a:chOff x="0" y="0"/>
            <a:chExt cx="885691" cy="2664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891677" y="9105874"/>
            <a:ext cx="3470729" cy="1043965"/>
            <a:chOff x="0" y="0"/>
            <a:chExt cx="885691" cy="2664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438606" y="9105874"/>
            <a:ext cx="3470729" cy="1043965"/>
            <a:chOff x="0" y="0"/>
            <a:chExt cx="885691" cy="2664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142822" y="4077860"/>
            <a:ext cx="10002356" cy="4169834"/>
          </a:xfrm>
          <a:custGeom>
            <a:avLst/>
            <a:gdLst/>
            <a:ahLst/>
            <a:cxnLst/>
            <a:rect l="l" t="t" r="r" b="b"/>
            <a:pathLst>
              <a:path w="10002356" h="4169834">
                <a:moveTo>
                  <a:pt x="0" y="0"/>
                </a:moveTo>
                <a:lnTo>
                  <a:pt x="10002356" y="0"/>
                </a:lnTo>
                <a:lnTo>
                  <a:pt x="10002356" y="4169834"/>
                </a:lnTo>
                <a:lnTo>
                  <a:pt x="0" y="41698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260" t="-32892" r="-12260" b="-30032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22" name="TextBox 22"/>
          <p:cNvSpPr txBox="1"/>
          <p:nvPr/>
        </p:nvSpPr>
        <p:spPr>
          <a:xfrm>
            <a:off x="402046" y="1877010"/>
            <a:ext cx="785345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Python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02046" y="2694896"/>
            <a:ext cx="17288518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Python utilises dynamic typing, allowing variables to be created </a:t>
            </a:r>
            <a:r>
              <a:rPr lang="en-US" sz="30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without explicit declaration of their data type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as it infers types dynamically at runtime.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25194" y="8974405"/>
            <a:ext cx="2561121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Declaration of variables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63708" y="9146812"/>
            <a:ext cx="3129174" cy="88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1985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Assignment of constants and variables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342304" y="9004861"/>
            <a:ext cx="3342105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Arithmetic Operators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110448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Output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657377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Input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46002" y="203585"/>
            <a:ext cx="8009496" cy="545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0"/>
              </a:lnSpc>
              <a:spcBef>
                <a:spcPct val="0"/>
              </a:spcBef>
            </a:pPr>
            <a:r>
              <a:rPr lang="en-US" sz="3616" b="1" spc="-10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14.2 Fundamentals of Programming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30893" y="1563584"/>
            <a:ext cx="9476066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Constants and variables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7" name="Group 7"/>
          <p:cNvGrpSpPr/>
          <p:nvPr/>
        </p:nvGrpSpPr>
        <p:grpSpPr>
          <a:xfrm>
            <a:off x="246002" y="9105874"/>
            <a:ext cx="3470729" cy="1043965"/>
            <a:chOff x="0" y="0"/>
            <a:chExt cx="885691" cy="2664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25194" y="8974405"/>
            <a:ext cx="2561121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Declaration of variables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792931" y="9133812"/>
            <a:ext cx="3470729" cy="1043965"/>
            <a:chOff x="0" y="0"/>
            <a:chExt cx="885691" cy="2664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963708" y="9146812"/>
            <a:ext cx="3129174" cy="88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1985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Assignment of constants and variables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342304" y="9136330"/>
            <a:ext cx="3470729" cy="1043965"/>
            <a:chOff x="0" y="0"/>
            <a:chExt cx="885691" cy="2664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342304" y="9004861"/>
            <a:ext cx="3342105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Arithmetic Operators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891677" y="9105874"/>
            <a:ext cx="3470729" cy="1043965"/>
            <a:chOff x="0" y="0"/>
            <a:chExt cx="885691" cy="26640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1110448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Output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4438606" y="9105874"/>
            <a:ext cx="3470729" cy="1043965"/>
            <a:chOff x="0" y="0"/>
            <a:chExt cx="885691" cy="26640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4657377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Input</a:t>
            </a:r>
          </a:p>
        </p:txBody>
      </p:sp>
      <p:sp>
        <p:nvSpPr>
          <p:cNvPr id="27" name="Freeform 27"/>
          <p:cNvSpPr/>
          <p:nvPr/>
        </p:nvSpPr>
        <p:spPr>
          <a:xfrm>
            <a:off x="982122" y="2533016"/>
            <a:ext cx="3726192" cy="2254346"/>
          </a:xfrm>
          <a:custGeom>
            <a:avLst/>
            <a:gdLst/>
            <a:ahLst/>
            <a:cxnLst/>
            <a:rect l="l" t="t" r="r" b="b"/>
            <a:pathLst>
              <a:path w="3726192" h="2254346">
                <a:moveTo>
                  <a:pt x="0" y="0"/>
                </a:moveTo>
                <a:lnTo>
                  <a:pt x="3726192" y="0"/>
                </a:lnTo>
                <a:lnTo>
                  <a:pt x="3726192" y="2254346"/>
                </a:lnTo>
                <a:lnTo>
                  <a:pt x="0" y="2254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28" name="Freeform 28"/>
          <p:cNvSpPr/>
          <p:nvPr/>
        </p:nvSpPr>
        <p:spPr>
          <a:xfrm>
            <a:off x="13882916" y="6048743"/>
            <a:ext cx="4079251" cy="667977"/>
          </a:xfrm>
          <a:custGeom>
            <a:avLst/>
            <a:gdLst/>
            <a:ahLst/>
            <a:cxnLst/>
            <a:rect l="l" t="t" r="r" b="b"/>
            <a:pathLst>
              <a:path w="4079251" h="667977">
                <a:moveTo>
                  <a:pt x="0" y="0"/>
                </a:moveTo>
                <a:lnTo>
                  <a:pt x="4079251" y="0"/>
                </a:lnTo>
                <a:lnTo>
                  <a:pt x="4079251" y="667978"/>
                </a:lnTo>
                <a:lnTo>
                  <a:pt x="0" y="6679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29" name="Freeform 29"/>
          <p:cNvSpPr/>
          <p:nvPr/>
        </p:nvSpPr>
        <p:spPr>
          <a:xfrm rot="-1945137">
            <a:off x="1314910" y="5003807"/>
            <a:ext cx="3714778" cy="3965218"/>
          </a:xfrm>
          <a:custGeom>
            <a:avLst/>
            <a:gdLst/>
            <a:ahLst/>
            <a:cxnLst/>
            <a:rect l="l" t="t" r="r" b="b"/>
            <a:pathLst>
              <a:path w="3714778" h="3965218">
                <a:moveTo>
                  <a:pt x="0" y="0"/>
                </a:moveTo>
                <a:lnTo>
                  <a:pt x="3714777" y="0"/>
                </a:lnTo>
                <a:lnTo>
                  <a:pt x="3714777" y="3965218"/>
                </a:lnTo>
                <a:lnTo>
                  <a:pt x="0" y="39652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8122" t="-48701" r="-20505"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30" name="Group 30"/>
          <p:cNvGrpSpPr/>
          <p:nvPr/>
        </p:nvGrpSpPr>
        <p:grpSpPr>
          <a:xfrm>
            <a:off x="1458935" y="6856568"/>
            <a:ext cx="2379033" cy="801041"/>
            <a:chOff x="0" y="0"/>
            <a:chExt cx="874521" cy="29445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74521" cy="294459"/>
            </a:xfrm>
            <a:custGeom>
              <a:avLst/>
              <a:gdLst/>
              <a:ahLst/>
              <a:cxnLst/>
              <a:rect l="l" t="t" r="r" b="b"/>
              <a:pathLst>
                <a:path w="874521" h="294459">
                  <a:moveTo>
                    <a:pt x="0" y="0"/>
                  </a:moveTo>
                  <a:lnTo>
                    <a:pt x="874521" y="0"/>
                  </a:lnTo>
                  <a:lnTo>
                    <a:pt x="874521" y="294459"/>
                  </a:lnTo>
                  <a:lnTo>
                    <a:pt x="0" y="294459"/>
                  </a:lnTo>
                  <a:close/>
                </a:path>
              </a:pathLst>
            </a:custGeom>
            <a:solidFill>
              <a:srgbClr val="AF844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57150"/>
              <a:ext cx="874521" cy="351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1"/>
                </a:lnSpc>
              </a:pPr>
              <a:r>
                <a:rPr lang="en-US" sz="2429">
                  <a:solidFill>
                    <a:srgbClr val="000000"/>
                  </a:solidFill>
                  <a:latin typeface="Anca Coder"/>
                  <a:ea typeface="Anca Coder"/>
                  <a:cs typeface="Anca Coder"/>
                  <a:sym typeface="Anca Coder"/>
                </a:rPr>
                <a:t>Constant</a:t>
              </a:r>
            </a:p>
          </p:txBody>
        </p:sp>
      </p:grpSp>
      <p:sp>
        <p:nvSpPr>
          <p:cNvPr id="33" name="Freeform 33"/>
          <p:cNvSpPr/>
          <p:nvPr/>
        </p:nvSpPr>
        <p:spPr>
          <a:xfrm>
            <a:off x="13611312" y="2609629"/>
            <a:ext cx="4079251" cy="667977"/>
          </a:xfrm>
          <a:custGeom>
            <a:avLst/>
            <a:gdLst/>
            <a:ahLst/>
            <a:cxnLst/>
            <a:rect l="l" t="t" r="r" b="b"/>
            <a:pathLst>
              <a:path w="4079251" h="667977">
                <a:moveTo>
                  <a:pt x="0" y="0"/>
                </a:moveTo>
                <a:lnTo>
                  <a:pt x="4079251" y="0"/>
                </a:lnTo>
                <a:lnTo>
                  <a:pt x="4079251" y="667977"/>
                </a:lnTo>
                <a:lnTo>
                  <a:pt x="0" y="667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4" name="TextBox 34"/>
          <p:cNvSpPr txBox="1"/>
          <p:nvPr/>
        </p:nvSpPr>
        <p:spPr>
          <a:xfrm>
            <a:off x="1873807" y="4114116"/>
            <a:ext cx="2086858" cy="455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3"/>
              </a:lnSpc>
            </a:pPr>
            <a:r>
              <a:rPr lang="en-US" sz="2638">
                <a:solidFill>
                  <a:srgbClr val="002529"/>
                </a:solidFill>
                <a:latin typeface="Anca Coder"/>
                <a:ea typeface="Anca Coder"/>
                <a:cs typeface="Anca Coder"/>
                <a:sym typeface="Anca Coder"/>
              </a:rPr>
              <a:t>Variables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56354" y="2753214"/>
            <a:ext cx="12569159" cy="87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2"/>
              </a:lnSpc>
              <a:spcBef>
                <a:spcPct val="0"/>
              </a:spcBef>
            </a:pPr>
            <a:r>
              <a:rPr lang="en-US" sz="2516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A named data store that contains a value that MAY CHANGE (vary) during the execution of a program.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956354" y="6093882"/>
            <a:ext cx="12355779" cy="87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2"/>
              </a:lnSpc>
              <a:spcBef>
                <a:spcPct val="0"/>
              </a:spcBef>
            </a:pPr>
            <a:r>
              <a:rPr lang="en-US" sz="2516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A named data store than contains a value that DOES NOT CHANGE during the execution of a program.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781047" y="7425707"/>
            <a:ext cx="5344040" cy="416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5"/>
              </a:lnSpc>
              <a:spcBef>
                <a:spcPct val="0"/>
              </a:spcBef>
            </a:pPr>
            <a:r>
              <a:rPr lang="en-US" sz="2418" b="1">
                <a:solidFill>
                  <a:srgbClr val="7F3501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Eg. Number of days in a week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951954" y="3782228"/>
            <a:ext cx="4422654" cy="416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5"/>
              </a:lnSpc>
              <a:spcBef>
                <a:spcPct val="0"/>
              </a:spcBef>
            </a:pPr>
            <a:r>
              <a:rPr lang="en-US" sz="2418" b="1">
                <a:solidFill>
                  <a:srgbClr val="7F3501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Eg. High score of a game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46002" y="203585"/>
            <a:ext cx="8009496" cy="545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0"/>
              </a:lnSpc>
              <a:spcBef>
                <a:spcPct val="0"/>
              </a:spcBef>
            </a:pPr>
            <a:r>
              <a:rPr lang="en-US" sz="3616" b="1" spc="-10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14.2 Fundamentals of Programming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246002" y="9105874"/>
            <a:ext cx="3470729" cy="1043965"/>
            <a:chOff x="0" y="0"/>
            <a:chExt cx="885691" cy="2664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92931" y="9133812"/>
            <a:ext cx="3470729" cy="1043965"/>
            <a:chOff x="0" y="0"/>
            <a:chExt cx="885691" cy="2664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42304" y="9136330"/>
            <a:ext cx="3470729" cy="1043965"/>
            <a:chOff x="0" y="0"/>
            <a:chExt cx="885691" cy="2664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891677" y="9105874"/>
            <a:ext cx="3470729" cy="1043965"/>
            <a:chOff x="0" y="0"/>
            <a:chExt cx="885691" cy="2664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438606" y="9105874"/>
            <a:ext cx="3470729" cy="1043965"/>
            <a:chOff x="0" y="0"/>
            <a:chExt cx="885691" cy="2664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87104" y="4440830"/>
            <a:ext cx="7307194" cy="4001770"/>
            <a:chOff x="0" y="0"/>
            <a:chExt cx="1864714" cy="102120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64714" cy="1021207"/>
            </a:xfrm>
            <a:custGeom>
              <a:avLst/>
              <a:gdLst/>
              <a:ahLst/>
              <a:cxnLst/>
              <a:rect l="l" t="t" r="r" b="b"/>
              <a:pathLst>
                <a:path w="1864714" h="1021207">
                  <a:moveTo>
                    <a:pt x="54034" y="0"/>
                  </a:moveTo>
                  <a:lnTo>
                    <a:pt x="1810679" y="0"/>
                  </a:lnTo>
                  <a:cubicBezTo>
                    <a:pt x="1840522" y="0"/>
                    <a:pt x="1864714" y="24192"/>
                    <a:pt x="1864714" y="54034"/>
                  </a:cubicBezTo>
                  <a:lnTo>
                    <a:pt x="1864714" y="967173"/>
                  </a:lnTo>
                  <a:cubicBezTo>
                    <a:pt x="1864714" y="997015"/>
                    <a:pt x="1840522" y="1021207"/>
                    <a:pt x="1810679" y="1021207"/>
                  </a:cubicBezTo>
                  <a:lnTo>
                    <a:pt x="54034" y="1021207"/>
                  </a:lnTo>
                  <a:cubicBezTo>
                    <a:pt x="24192" y="1021207"/>
                    <a:pt x="0" y="997015"/>
                    <a:pt x="0" y="967173"/>
                  </a:cubicBezTo>
                  <a:lnTo>
                    <a:pt x="0" y="54034"/>
                  </a:lnTo>
                  <a:cubicBezTo>
                    <a:pt x="0" y="24192"/>
                    <a:pt x="24192" y="0"/>
                    <a:pt x="540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864714" cy="1049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64290" y="4440830"/>
            <a:ext cx="7307194" cy="4001770"/>
            <a:chOff x="0" y="0"/>
            <a:chExt cx="1864714" cy="102120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864714" cy="1021207"/>
            </a:xfrm>
            <a:custGeom>
              <a:avLst/>
              <a:gdLst/>
              <a:ahLst/>
              <a:cxnLst/>
              <a:rect l="l" t="t" r="r" b="b"/>
              <a:pathLst>
                <a:path w="1864714" h="1021207">
                  <a:moveTo>
                    <a:pt x="54034" y="0"/>
                  </a:moveTo>
                  <a:lnTo>
                    <a:pt x="1810679" y="0"/>
                  </a:lnTo>
                  <a:cubicBezTo>
                    <a:pt x="1840522" y="0"/>
                    <a:pt x="1864714" y="24192"/>
                    <a:pt x="1864714" y="54034"/>
                  </a:cubicBezTo>
                  <a:lnTo>
                    <a:pt x="1864714" y="967173"/>
                  </a:lnTo>
                  <a:cubicBezTo>
                    <a:pt x="1864714" y="997015"/>
                    <a:pt x="1840522" y="1021207"/>
                    <a:pt x="1810679" y="1021207"/>
                  </a:cubicBezTo>
                  <a:lnTo>
                    <a:pt x="54034" y="1021207"/>
                  </a:lnTo>
                  <a:cubicBezTo>
                    <a:pt x="24192" y="1021207"/>
                    <a:pt x="0" y="997015"/>
                    <a:pt x="0" y="967173"/>
                  </a:cubicBezTo>
                  <a:lnTo>
                    <a:pt x="0" y="54034"/>
                  </a:lnTo>
                  <a:cubicBezTo>
                    <a:pt x="0" y="24192"/>
                    <a:pt x="24192" y="0"/>
                    <a:pt x="540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864714" cy="1049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840465" y="5493141"/>
            <a:ext cx="6600472" cy="2634064"/>
          </a:xfrm>
          <a:custGeom>
            <a:avLst/>
            <a:gdLst/>
            <a:ahLst/>
            <a:cxnLst/>
            <a:rect l="l" t="t" r="r" b="b"/>
            <a:pathLst>
              <a:path w="6600472" h="2634064">
                <a:moveTo>
                  <a:pt x="0" y="0"/>
                </a:moveTo>
                <a:lnTo>
                  <a:pt x="6600473" y="0"/>
                </a:lnTo>
                <a:lnTo>
                  <a:pt x="6600473" y="2634064"/>
                </a:lnTo>
                <a:lnTo>
                  <a:pt x="0" y="26340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50" t="-54395" r="-22274" b="-51191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28" name="Freeform 28"/>
          <p:cNvSpPr/>
          <p:nvPr/>
        </p:nvSpPr>
        <p:spPr>
          <a:xfrm>
            <a:off x="8381878" y="4011436"/>
            <a:ext cx="9527456" cy="5419810"/>
          </a:xfrm>
          <a:custGeom>
            <a:avLst/>
            <a:gdLst/>
            <a:ahLst/>
            <a:cxnLst/>
            <a:rect l="l" t="t" r="r" b="b"/>
            <a:pathLst>
              <a:path w="9527456" h="5419810">
                <a:moveTo>
                  <a:pt x="0" y="0"/>
                </a:moveTo>
                <a:lnTo>
                  <a:pt x="9527456" y="0"/>
                </a:lnTo>
                <a:lnTo>
                  <a:pt x="9527456" y="5419810"/>
                </a:lnTo>
                <a:lnTo>
                  <a:pt x="0" y="54198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29" name="TextBox 29"/>
          <p:cNvSpPr txBox="1"/>
          <p:nvPr/>
        </p:nvSpPr>
        <p:spPr>
          <a:xfrm>
            <a:off x="725194" y="8974405"/>
            <a:ext cx="2561121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Declaration of variables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963708" y="9146812"/>
            <a:ext cx="3129174" cy="88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1985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Assignment of constants and variables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342304" y="9004861"/>
            <a:ext cx="3342105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Arithmetic Operators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110448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Output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657377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Input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02046" y="1877010"/>
            <a:ext cx="785345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Assignment of constants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02046" y="2694896"/>
            <a:ext cx="17288518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customary practice in Python is to employ </a:t>
            </a: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UPPERCASE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letters exclusively for constant identifiers. Although the values can be altered, it's recommended to regard constants as unchangeable.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98775" y="4672900"/>
            <a:ext cx="2900984" cy="65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3"/>
              </a:lnSpc>
              <a:spcBef>
                <a:spcPct val="0"/>
              </a:spcBef>
            </a:pPr>
            <a:r>
              <a:rPr lang="en-US" sz="386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Pseudocode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667395" y="4672900"/>
            <a:ext cx="2900984" cy="6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  <a:spcBef>
                <a:spcPct val="0"/>
              </a:spcBef>
            </a:pPr>
            <a:r>
              <a:rPr lang="en-US" sz="386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Python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46002" y="203585"/>
            <a:ext cx="8009496" cy="545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0"/>
              </a:lnSpc>
              <a:spcBef>
                <a:spcPct val="0"/>
              </a:spcBef>
            </a:pPr>
            <a:r>
              <a:rPr lang="en-US" sz="3616" b="1" spc="-10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14.2 Fundamentals of Programming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246002" y="9105874"/>
            <a:ext cx="3470729" cy="1043965"/>
            <a:chOff x="0" y="0"/>
            <a:chExt cx="885691" cy="2664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92931" y="9133812"/>
            <a:ext cx="3470729" cy="1043965"/>
            <a:chOff x="0" y="0"/>
            <a:chExt cx="885691" cy="2664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42304" y="9136330"/>
            <a:ext cx="3470729" cy="1043965"/>
            <a:chOff x="0" y="0"/>
            <a:chExt cx="885691" cy="2664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891677" y="9105874"/>
            <a:ext cx="3470729" cy="1043965"/>
            <a:chOff x="0" y="0"/>
            <a:chExt cx="885691" cy="2664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438606" y="9105874"/>
            <a:ext cx="3470729" cy="1043965"/>
            <a:chOff x="0" y="0"/>
            <a:chExt cx="885691" cy="2664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87104" y="4440830"/>
            <a:ext cx="7307194" cy="4001770"/>
            <a:chOff x="0" y="0"/>
            <a:chExt cx="1864714" cy="102120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64714" cy="1021207"/>
            </a:xfrm>
            <a:custGeom>
              <a:avLst/>
              <a:gdLst/>
              <a:ahLst/>
              <a:cxnLst/>
              <a:rect l="l" t="t" r="r" b="b"/>
              <a:pathLst>
                <a:path w="1864714" h="1021207">
                  <a:moveTo>
                    <a:pt x="54034" y="0"/>
                  </a:moveTo>
                  <a:lnTo>
                    <a:pt x="1810679" y="0"/>
                  </a:lnTo>
                  <a:cubicBezTo>
                    <a:pt x="1840522" y="0"/>
                    <a:pt x="1864714" y="24192"/>
                    <a:pt x="1864714" y="54034"/>
                  </a:cubicBezTo>
                  <a:lnTo>
                    <a:pt x="1864714" y="967173"/>
                  </a:lnTo>
                  <a:cubicBezTo>
                    <a:pt x="1864714" y="997015"/>
                    <a:pt x="1840522" y="1021207"/>
                    <a:pt x="1810679" y="1021207"/>
                  </a:cubicBezTo>
                  <a:lnTo>
                    <a:pt x="54034" y="1021207"/>
                  </a:lnTo>
                  <a:cubicBezTo>
                    <a:pt x="24192" y="1021207"/>
                    <a:pt x="0" y="997015"/>
                    <a:pt x="0" y="967173"/>
                  </a:cubicBezTo>
                  <a:lnTo>
                    <a:pt x="0" y="54034"/>
                  </a:lnTo>
                  <a:cubicBezTo>
                    <a:pt x="0" y="24192"/>
                    <a:pt x="24192" y="0"/>
                    <a:pt x="540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864714" cy="1049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979205" y="5285530"/>
            <a:ext cx="6322994" cy="3181933"/>
          </a:xfrm>
          <a:custGeom>
            <a:avLst/>
            <a:gdLst/>
            <a:ahLst/>
            <a:cxnLst/>
            <a:rect l="l" t="t" r="r" b="b"/>
            <a:pathLst>
              <a:path w="6322994" h="3181933">
                <a:moveTo>
                  <a:pt x="0" y="0"/>
                </a:moveTo>
                <a:lnTo>
                  <a:pt x="6322993" y="0"/>
                </a:lnTo>
                <a:lnTo>
                  <a:pt x="6322993" y="3181934"/>
                </a:lnTo>
                <a:lnTo>
                  <a:pt x="0" y="3181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614" t="-43653" r="-21687" b="-41442"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25" name="Group 25"/>
          <p:cNvGrpSpPr/>
          <p:nvPr/>
        </p:nvGrpSpPr>
        <p:grpSpPr>
          <a:xfrm>
            <a:off x="9464290" y="4440830"/>
            <a:ext cx="7307194" cy="4001770"/>
            <a:chOff x="0" y="0"/>
            <a:chExt cx="1864714" cy="102120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864714" cy="1021207"/>
            </a:xfrm>
            <a:custGeom>
              <a:avLst/>
              <a:gdLst/>
              <a:ahLst/>
              <a:cxnLst/>
              <a:rect l="l" t="t" r="r" b="b"/>
              <a:pathLst>
                <a:path w="1864714" h="1021207">
                  <a:moveTo>
                    <a:pt x="54034" y="0"/>
                  </a:moveTo>
                  <a:lnTo>
                    <a:pt x="1810679" y="0"/>
                  </a:lnTo>
                  <a:cubicBezTo>
                    <a:pt x="1840522" y="0"/>
                    <a:pt x="1864714" y="24192"/>
                    <a:pt x="1864714" y="54034"/>
                  </a:cubicBezTo>
                  <a:lnTo>
                    <a:pt x="1864714" y="967173"/>
                  </a:lnTo>
                  <a:cubicBezTo>
                    <a:pt x="1864714" y="997015"/>
                    <a:pt x="1840522" y="1021207"/>
                    <a:pt x="1810679" y="1021207"/>
                  </a:cubicBezTo>
                  <a:lnTo>
                    <a:pt x="54034" y="1021207"/>
                  </a:lnTo>
                  <a:cubicBezTo>
                    <a:pt x="24192" y="1021207"/>
                    <a:pt x="0" y="997015"/>
                    <a:pt x="0" y="967173"/>
                  </a:cubicBezTo>
                  <a:lnTo>
                    <a:pt x="0" y="54034"/>
                  </a:lnTo>
                  <a:cubicBezTo>
                    <a:pt x="0" y="24192"/>
                    <a:pt x="24192" y="0"/>
                    <a:pt x="540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1864714" cy="1049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9975868" y="5199648"/>
            <a:ext cx="6284039" cy="3353697"/>
          </a:xfrm>
          <a:custGeom>
            <a:avLst/>
            <a:gdLst/>
            <a:ahLst/>
            <a:cxnLst/>
            <a:rect l="l" t="t" r="r" b="b"/>
            <a:pathLst>
              <a:path w="6284039" h="3353697">
                <a:moveTo>
                  <a:pt x="0" y="0"/>
                </a:moveTo>
                <a:lnTo>
                  <a:pt x="6284039" y="0"/>
                </a:lnTo>
                <a:lnTo>
                  <a:pt x="6284039" y="3353698"/>
                </a:lnTo>
                <a:lnTo>
                  <a:pt x="0" y="33536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584" t="-33145" r="-18342" b="-31399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29" name="TextBox 29"/>
          <p:cNvSpPr txBox="1"/>
          <p:nvPr/>
        </p:nvSpPr>
        <p:spPr>
          <a:xfrm>
            <a:off x="725194" y="8974405"/>
            <a:ext cx="2561121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Declaration of variables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963708" y="9146812"/>
            <a:ext cx="3129174" cy="88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1985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Assignment of constants and variables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342304" y="9004861"/>
            <a:ext cx="3342105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Arithmetic Operators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110448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Output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657377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Input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1834" y="1746518"/>
            <a:ext cx="785345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Assignments of variables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11834" y="2564405"/>
            <a:ext cx="1767999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customary practice in Python is to employ uppercase letters exclusively for constant identifiers. Although the values can be altered, it's recommended to regard constants as unchangeable.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98775" y="4672900"/>
            <a:ext cx="2900984" cy="65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3"/>
              </a:lnSpc>
              <a:spcBef>
                <a:spcPct val="0"/>
              </a:spcBef>
            </a:pPr>
            <a:r>
              <a:rPr lang="en-US" sz="386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Pseudocode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667395" y="4672900"/>
            <a:ext cx="2900984" cy="6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  <a:spcBef>
                <a:spcPct val="0"/>
              </a:spcBef>
            </a:pPr>
            <a:r>
              <a:rPr lang="en-US" sz="386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Python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46002" y="203585"/>
            <a:ext cx="8009496" cy="545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0"/>
              </a:lnSpc>
              <a:spcBef>
                <a:spcPct val="0"/>
              </a:spcBef>
            </a:pPr>
            <a:r>
              <a:rPr lang="en-US" sz="3616" b="1" spc="-10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14.2 Fundamentals of Programming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246002" y="9105874"/>
            <a:ext cx="3470729" cy="1043965"/>
            <a:chOff x="0" y="0"/>
            <a:chExt cx="885691" cy="2664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92931" y="9133812"/>
            <a:ext cx="3470729" cy="1043965"/>
            <a:chOff x="0" y="0"/>
            <a:chExt cx="885691" cy="2664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42304" y="9136330"/>
            <a:ext cx="3470729" cy="1043965"/>
            <a:chOff x="0" y="0"/>
            <a:chExt cx="885691" cy="2664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891677" y="9105874"/>
            <a:ext cx="3470729" cy="1043965"/>
            <a:chOff x="0" y="0"/>
            <a:chExt cx="885691" cy="2664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438606" y="9105874"/>
            <a:ext cx="3470729" cy="1043965"/>
            <a:chOff x="0" y="0"/>
            <a:chExt cx="885691" cy="2664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499852" y="3575586"/>
            <a:ext cx="9288297" cy="5086717"/>
            <a:chOff x="0" y="0"/>
            <a:chExt cx="1864714" cy="102120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64714" cy="1021207"/>
            </a:xfrm>
            <a:custGeom>
              <a:avLst/>
              <a:gdLst/>
              <a:ahLst/>
              <a:cxnLst/>
              <a:rect l="l" t="t" r="r" b="b"/>
              <a:pathLst>
                <a:path w="1864714" h="1021207">
                  <a:moveTo>
                    <a:pt x="42509" y="0"/>
                  </a:moveTo>
                  <a:lnTo>
                    <a:pt x="1822204" y="0"/>
                  </a:lnTo>
                  <a:cubicBezTo>
                    <a:pt x="1845682" y="0"/>
                    <a:pt x="1864714" y="19032"/>
                    <a:pt x="1864714" y="42509"/>
                  </a:cubicBezTo>
                  <a:lnTo>
                    <a:pt x="1864714" y="978697"/>
                  </a:lnTo>
                  <a:cubicBezTo>
                    <a:pt x="1864714" y="1002175"/>
                    <a:pt x="1845682" y="1021207"/>
                    <a:pt x="1822204" y="1021207"/>
                  </a:cubicBezTo>
                  <a:lnTo>
                    <a:pt x="42509" y="1021207"/>
                  </a:lnTo>
                  <a:cubicBezTo>
                    <a:pt x="19032" y="1021207"/>
                    <a:pt x="0" y="1002175"/>
                    <a:pt x="0" y="978697"/>
                  </a:cubicBezTo>
                  <a:lnTo>
                    <a:pt x="0" y="42509"/>
                  </a:lnTo>
                  <a:cubicBezTo>
                    <a:pt x="0" y="19032"/>
                    <a:pt x="19032" y="0"/>
                    <a:pt x="4250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864714" cy="1049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5490436" y="3522326"/>
            <a:ext cx="7307129" cy="5139978"/>
          </a:xfrm>
          <a:custGeom>
            <a:avLst/>
            <a:gdLst/>
            <a:ahLst/>
            <a:cxnLst/>
            <a:rect l="l" t="t" r="r" b="b"/>
            <a:pathLst>
              <a:path w="7307129" h="5139978">
                <a:moveTo>
                  <a:pt x="0" y="0"/>
                </a:moveTo>
                <a:lnTo>
                  <a:pt x="7307128" y="0"/>
                </a:lnTo>
                <a:lnTo>
                  <a:pt x="7307128" y="5139977"/>
                </a:lnTo>
                <a:lnTo>
                  <a:pt x="0" y="51399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8752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25" name="Freeform 25"/>
          <p:cNvSpPr/>
          <p:nvPr/>
        </p:nvSpPr>
        <p:spPr>
          <a:xfrm>
            <a:off x="4815170" y="8189618"/>
            <a:ext cx="675266" cy="472686"/>
          </a:xfrm>
          <a:custGeom>
            <a:avLst/>
            <a:gdLst/>
            <a:ahLst/>
            <a:cxnLst/>
            <a:rect l="l" t="t" r="r" b="b"/>
            <a:pathLst>
              <a:path w="675266" h="472686">
                <a:moveTo>
                  <a:pt x="0" y="0"/>
                </a:moveTo>
                <a:lnTo>
                  <a:pt x="675266" y="0"/>
                </a:lnTo>
                <a:lnTo>
                  <a:pt x="675266" y="472685"/>
                </a:lnTo>
                <a:lnTo>
                  <a:pt x="0" y="4726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26" name="TextBox 26"/>
          <p:cNvSpPr txBox="1"/>
          <p:nvPr/>
        </p:nvSpPr>
        <p:spPr>
          <a:xfrm>
            <a:off x="725194" y="8974405"/>
            <a:ext cx="2561121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Declaration of variables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963708" y="9146812"/>
            <a:ext cx="3129174" cy="88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1985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Assignment of constants and variables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342304" y="9004861"/>
            <a:ext cx="3342105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Arithmetic Operators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110448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Output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657377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Input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11834" y="1746518"/>
            <a:ext cx="785345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Assignments of variables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11834" y="2564405"/>
            <a:ext cx="1767999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Python allows you to increment a variable in the following ways: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300256" y="3748056"/>
            <a:ext cx="3687489" cy="832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1"/>
              </a:lnSpc>
              <a:spcBef>
                <a:spcPct val="0"/>
              </a:spcBef>
            </a:pPr>
            <a:r>
              <a:rPr lang="en-US" sz="4915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Python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46002" y="203585"/>
            <a:ext cx="8009496" cy="545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0"/>
              </a:lnSpc>
              <a:spcBef>
                <a:spcPct val="0"/>
              </a:spcBef>
            </a:pPr>
            <a:r>
              <a:rPr lang="en-US" sz="3616" b="1" spc="-10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14.2 Fundamentals of Programming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5194" y="3353432"/>
            <a:ext cx="5830836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Arithmetic operators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5194" y="4171318"/>
            <a:ext cx="5674781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Arithmetic operators in Python are necessary for performing mathematical computations and manipulating numerical values within the code.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7" name="Freeform 7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246002" y="9105874"/>
            <a:ext cx="3470729" cy="1043965"/>
            <a:chOff x="0" y="0"/>
            <a:chExt cx="885691" cy="2664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25194" y="8974405"/>
            <a:ext cx="2561121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Declaration of variables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792931" y="9133812"/>
            <a:ext cx="3470729" cy="1043965"/>
            <a:chOff x="0" y="0"/>
            <a:chExt cx="885691" cy="2664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963708" y="9146812"/>
            <a:ext cx="3129174" cy="88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1985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Assignment of constants and variables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342304" y="9136330"/>
            <a:ext cx="3470729" cy="1043965"/>
            <a:chOff x="0" y="0"/>
            <a:chExt cx="885691" cy="2664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342304" y="9004861"/>
            <a:ext cx="3342105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Arithmetic Operators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891677" y="9105874"/>
            <a:ext cx="3470729" cy="1043965"/>
            <a:chOff x="0" y="0"/>
            <a:chExt cx="885691" cy="26640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1110448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Output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4438606" y="9105874"/>
            <a:ext cx="3470729" cy="1043965"/>
            <a:chOff x="0" y="0"/>
            <a:chExt cx="885691" cy="26640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4657377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Input</a:t>
            </a:r>
          </a:p>
        </p:txBody>
      </p:sp>
      <p:graphicFrame>
        <p:nvGraphicFramePr>
          <p:cNvPr id="28" name="Table 28"/>
          <p:cNvGraphicFramePr>
            <a:graphicFrameLocks noGrp="1"/>
          </p:cNvGraphicFramePr>
          <p:nvPr/>
        </p:nvGraphicFramePr>
        <p:xfrm>
          <a:off x="7044889" y="1770071"/>
          <a:ext cx="9886660" cy="6124262"/>
        </p:xfrm>
        <a:graphic>
          <a:graphicData uri="http://schemas.openxmlformats.org/drawingml/2006/table">
            <a:tbl>
              <a:tblPr/>
              <a:tblGrid>
                <a:gridCol w="3295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5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5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8719"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078"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078"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5078"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078"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5078"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5078"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5078"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defRPr/>
                      </a:pPr>
                      <a:endParaRPr lang="en-US" sz="1100"/>
                    </a:p>
                  </a:txBody>
                  <a:tcPr marL="176918" marR="176918" marT="176918" marB="176918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9" name="TextBox 29"/>
          <p:cNvSpPr txBox="1"/>
          <p:nvPr/>
        </p:nvSpPr>
        <p:spPr>
          <a:xfrm>
            <a:off x="7142233" y="1828663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Action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142233" y="2645269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Add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142233" y="3492500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Subtract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142233" y="4341007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Multiply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142233" y="5189513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Divide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353478" y="5918007"/>
            <a:ext cx="2860944" cy="773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9"/>
              </a:lnSpc>
              <a:spcBef>
                <a:spcPct val="0"/>
              </a:spcBef>
            </a:pPr>
            <a:r>
              <a:rPr lang="en-US" sz="2249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Raise to the power of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565895" y="6786553"/>
            <a:ext cx="2224865" cy="683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1"/>
              </a:lnSpc>
              <a:spcBef>
                <a:spcPct val="0"/>
              </a:spcBef>
            </a:pPr>
            <a:r>
              <a:rPr lang="en-US" sz="197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Remainder division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565895" y="7678106"/>
            <a:ext cx="2224865" cy="683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1"/>
              </a:lnSpc>
            </a:pPr>
            <a:r>
              <a:rPr lang="en-US" sz="197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Integer </a:t>
            </a:r>
          </a:p>
          <a:p>
            <a:pPr algn="ctr">
              <a:lnSpc>
                <a:spcPts val="2761"/>
              </a:lnSpc>
              <a:spcBef>
                <a:spcPct val="0"/>
              </a:spcBef>
            </a:pPr>
            <a:r>
              <a:rPr lang="en-US" sz="197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division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831631" y="1828663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Pseudocode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332144" y="1828663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Python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831631" y="2645269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+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831631" y="3492500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-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831631" y="4341007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*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831631" y="5189513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/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831631" y="6038019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^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831631" y="6886526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MOD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831631" y="7743123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DIV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332144" y="2644631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+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4332144" y="3491863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-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332144" y="4340369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*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332144" y="5188876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/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4332144" y="6037382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**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4332144" y="6885888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%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4332144" y="7743123"/>
            <a:ext cx="3072190" cy="5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//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46002" y="203585"/>
            <a:ext cx="8009496" cy="545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0"/>
              </a:lnSpc>
              <a:spcBef>
                <a:spcPct val="0"/>
              </a:spcBef>
            </a:pPr>
            <a:r>
              <a:rPr lang="en-US" sz="3616" b="1" spc="-10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14.2 Fundamentals of Programming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246002" y="9105874"/>
            <a:ext cx="3470729" cy="1043965"/>
            <a:chOff x="0" y="0"/>
            <a:chExt cx="885691" cy="2664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92931" y="9133812"/>
            <a:ext cx="3470729" cy="1043965"/>
            <a:chOff x="0" y="0"/>
            <a:chExt cx="885691" cy="2664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42304" y="9136330"/>
            <a:ext cx="3470729" cy="1043965"/>
            <a:chOff x="0" y="0"/>
            <a:chExt cx="885691" cy="2664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891677" y="9105874"/>
            <a:ext cx="3470729" cy="1043965"/>
            <a:chOff x="0" y="0"/>
            <a:chExt cx="885691" cy="2664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438606" y="9105874"/>
            <a:ext cx="3470729" cy="1043965"/>
            <a:chOff x="0" y="0"/>
            <a:chExt cx="885691" cy="2664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52766" y="1151900"/>
            <a:ext cx="7950897" cy="7830774"/>
          </a:xfrm>
          <a:custGeom>
            <a:avLst/>
            <a:gdLst/>
            <a:ahLst/>
            <a:cxnLst/>
            <a:rect l="l" t="t" r="r" b="b"/>
            <a:pathLst>
              <a:path w="7950897" h="7830774">
                <a:moveTo>
                  <a:pt x="0" y="0"/>
                </a:moveTo>
                <a:lnTo>
                  <a:pt x="7950898" y="0"/>
                </a:lnTo>
                <a:lnTo>
                  <a:pt x="7950898" y="7830774"/>
                </a:lnTo>
                <a:lnTo>
                  <a:pt x="0" y="7830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100" t="-11575" r="-10313" b="-995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22" name="TextBox 22"/>
          <p:cNvSpPr txBox="1"/>
          <p:nvPr/>
        </p:nvSpPr>
        <p:spPr>
          <a:xfrm>
            <a:off x="725194" y="8974405"/>
            <a:ext cx="2561121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Declaration of variables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963708" y="9146812"/>
            <a:ext cx="3129174" cy="88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1985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Assignment of constants and variables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342304" y="9004861"/>
            <a:ext cx="3342105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Arithmetic Operators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110448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Output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657377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Input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6002" y="203585"/>
            <a:ext cx="8009496" cy="545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0"/>
              </a:lnSpc>
              <a:spcBef>
                <a:spcPct val="0"/>
              </a:spcBef>
            </a:pPr>
            <a:r>
              <a:rPr lang="en-US" sz="3616" b="1" spc="-10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14.2 Fundamentals of Programming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246002" y="9105874"/>
            <a:ext cx="3470729" cy="1043965"/>
            <a:chOff x="0" y="0"/>
            <a:chExt cx="885691" cy="2664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92931" y="9133812"/>
            <a:ext cx="3470729" cy="1043965"/>
            <a:chOff x="0" y="0"/>
            <a:chExt cx="885691" cy="2664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42304" y="9136330"/>
            <a:ext cx="3470729" cy="1043965"/>
            <a:chOff x="0" y="0"/>
            <a:chExt cx="885691" cy="2664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891677" y="9105874"/>
            <a:ext cx="3470729" cy="1043965"/>
            <a:chOff x="0" y="0"/>
            <a:chExt cx="885691" cy="2664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438606" y="9105874"/>
            <a:ext cx="3470729" cy="1043965"/>
            <a:chOff x="0" y="0"/>
            <a:chExt cx="885691" cy="2664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421066" y="4943290"/>
            <a:ext cx="15838234" cy="3287312"/>
          </a:xfrm>
          <a:custGeom>
            <a:avLst/>
            <a:gdLst/>
            <a:ahLst/>
            <a:cxnLst/>
            <a:rect l="l" t="t" r="r" b="b"/>
            <a:pathLst>
              <a:path w="15838234" h="3287312">
                <a:moveTo>
                  <a:pt x="0" y="0"/>
                </a:moveTo>
                <a:lnTo>
                  <a:pt x="15838234" y="0"/>
                </a:lnTo>
                <a:lnTo>
                  <a:pt x="15838234" y="3287312"/>
                </a:lnTo>
                <a:lnTo>
                  <a:pt x="0" y="3287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1370" b="-30433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22" name="TextBox 22"/>
          <p:cNvSpPr txBox="1"/>
          <p:nvPr/>
        </p:nvSpPr>
        <p:spPr>
          <a:xfrm>
            <a:off x="402046" y="1877010"/>
            <a:ext cx="785345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Output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02046" y="2694896"/>
            <a:ext cx="1685725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Data can also be output to the console screen. Data can be a mixture of output strings and variable values.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25194" y="8974405"/>
            <a:ext cx="2561121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Declaration of variables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63708" y="9146812"/>
            <a:ext cx="3129174" cy="88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1985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Assignment of constants and variables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342304" y="9004861"/>
            <a:ext cx="3342105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Arithmetic Operators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110448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Output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657377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Input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408086" y="4310898"/>
            <a:ext cx="3687489" cy="832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1"/>
              </a:lnSpc>
              <a:spcBef>
                <a:spcPct val="0"/>
              </a:spcBef>
            </a:pPr>
            <a:r>
              <a:rPr lang="en-US" sz="4915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Pseudocode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6002" y="203585"/>
            <a:ext cx="8009496" cy="545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0"/>
              </a:lnSpc>
              <a:spcBef>
                <a:spcPct val="0"/>
              </a:spcBef>
            </a:pPr>
            <a:r>
              <a:rPr lang="en-US" sz="3616" b="1" spc="-10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14.2 Fundamentals of Programming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246002" y="9105874"/>
            <a:ext cx="3470729" cy="1043965"/>
            <a:chOff x="0" y="0"/>
            <a:chExt cx="885691" cy="2664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92931" y="9133812"/>
            <a:ext cx="3470729" cy="1043965"/>
            <a:chOff x="0" y="0"/>
            <a:chExt cx="885691" cy="2664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42304" y="9136330"/>
            <a:ext cx="3470729" cy="1043965"/>
            <a:chOff x="0" y="0"/>
            <a:chExt cx="885691" cy="2664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891677" y="9105874"/>
            <a:ext cx="3470729" cy="1043965"/>
            <a:chOff x="0" y="0"/>
            <a:chExt cx="885691" cy="2664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438606" y="9105874"/>
            <a:ext cx="3470729" cy="1043965"/>
            <a:chOff x="0" y="0"/>
            <a:chExt cx="885691" cy="2664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2397641" y="3904571"/>
            <a:ext cx="13708378" cy="4894386"/>
          </a:xfrm>
          <a:custGeom>
            <a:avLst/>
            <a:gdLst/>
            <a:ahLst/>
            <a:cxnLst/>
            <a:rect l="l" t="t" r="r" b="b"/>
            <a:pathLst>
              <a:path w="13708378" h="4894386">
                <a:moveTo>
                  <a:pt x="0" y="0"/>
                </a:moveTo>
                <a:lnTo>
                  <a:pt x="13708378" y="0"/>
                </a:lnTo>
                <a:lnTo>
                  <a:pt x="13708378" y="4894387"/>
                </a:lnTo>
                <a:lnTo>
                  <a:pt x="0" y="4894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8218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22" name="TextBox 22"/>
          <p:cNvSpPr txBox="1"/>
          <p:nvPr/>
        </p:nvSpPr>
        <p:spPr>
          <a:xfrm>
            <a:off x="402046" y="1877010"/>
            <a:ext cx="785345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Output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02046" y="2694896"/>
            <a:ext cx="1685725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Data can also be output to the console screen. Data can be a mixture of output strings and variable values.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25194" y="8974405"/>
            <a:ext cx="2561121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Declaration of variables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63708" y="9146812"/>
            <a:ext cx="3129174" cy="88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1985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Assignment of constants and variables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342304" y="9004861"/>
            <a:ext cx="3342105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Arithmetic Operators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110448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Output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657377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Input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408086" y="4110688"/>
            <a:ext cx="3687489" cy="832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1"/>
              </a:lnSpc>
              <a:spcBef>
                <a:spcPct val="0"/>
              </a:spcBef>
            </a:pPr>
            <a:r>
              <a:rPr lang="en-US" sz="4915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Python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6002" y="203585"/>
            <a:ext cx="8009496" cy="545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0"/>
              </a:lnSpc>
              <a:spcBef>
                <a:spcPct val="0"/>
              </a:spcBef>
            </a:pPr>
            <a:r>
              <a:rPr lang="en-US" sz="3616" b="1" spc="-10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14.2 Fundamentals of Programming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246002" y="9105874"/>
            <a:ext cx="3470729" cy="1043965"/>
            <a:chOff x="0" y="0"/>
            <a:chExt cx="885691" cy="2664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92931" y="9133812"/>
            <a:ext cx="3470729" cy="1043965"/>
            <a:chOff x="0" y="0"/>
            <a:chExt cx="885691" cy="2664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42304" y="9136330"/>
            <a:ext cx="3470729" cy="1043965"/>
            <a:chOff x="0" y="0"/>
            <a:chExt cx="885691" cy="2664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891677" y="9105874"/>
            <a:ext cx="3470729" cy="1043965"/>
            <a:chOff x="0" y="0"/>
            <a:chExt cx="885691" cy="2664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438606" y="9105874"/>
            <a:ext cx="3470729" cy="1043965"/>
            <a:chOff x="0" y="0"/>
            <a:chExt cx="885691" cy="2664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532861" y="3740439"/>
            <a:ext cx="15222277" cy="4219556"/>
          </a:xfrm>
          <a:custGeom>
            <a:avLst/>
            <a:gdLst/>
            <a:ahLst/>
            <a:cxnLst/>
            <a:rect l="l" t="t" r="r" b="b"/>
            <a:pathLst>
              <a:path w="15222277" h="4219556">
                <a:moveTo>
                  <a:pt x="0" y="0"/>
                </a:moveTo>
                <a:lnTo>
                  <a:pt x="15222278" y="0"/>
                </a:lnTo>
                <a:lnTo>
                  <a:pt x="15222278" y="4219556"/>
                </a:lnTo>
                <a:lnTo>
                  <a:pt x="0" y="42195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101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22" name="TextBox 22"/>
          <p:cNvSpPr txBox="1"/>
          <p:nvPr/>
        </p:nvSpPr>
        <p:spPr>
          <a:xfrm>
            <a:off x="402046" y="1877010"/>
            <a:ext cx="785345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Output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02046" y="2694896"/>
            <a:ext cx="6147190" cy="53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8"/>
              </a:lnSpc>
              <a:spcBef>
                <a:spcPct val="0"/>
              </a:spcBef>
            </a:pPr>
            <a:r>
              <a:rPr lang="en-US" sz="31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Placeholder method for output: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25194" y="8974405"/>
            <a:ext cx="2561121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Declaration of variables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63708" y="9146812"/>
            <a:ext cx="3129174" cy="88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1985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Assignment of constants and variables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342304" y="9004861"/>
            <a:ext cx="3342105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Arithmetic Operators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110448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Output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657377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Input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300256" y="4064756"/>
            <a:ext cx="3687489" cy="832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1"/>
              </a:lnSpc>
              <a:spcBef>
                <a:spcPct val="0"/>
              </a:spcBef>
            </a:pPr>
            <a:r>
              <a:rPr lang="en-US" sz="4915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Python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6002" y="203585"/>
            <a:ext cx="8009496" cy="545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0"/>
              </a:lnSpc>
              <a:spcBef>
                <a:spcPct val="0"/>
              </a:spcBef>
            </a:pPr>
            <a:r>
              <a:rPr lang="en-US" sz="3616" b="1" spc="-10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14.2 Fundamentals of Programming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93942" y="8960314"/>
            <a:ext cx="4974376" cy="1174616"/>
            <a:chOff x="0" y="0"/>
            <a:chExt cx="6632502" cy="1566154"/>
          </a:xfrm>
        </p:grpSpPr>
        <p:sp>
          <p:nvSpPr>
            <p:cNvPr id="3" name="AutoShape 3"/>
            <p:cNvSpPr/>
            <p:nvPr/>
          </p:nvSpPr>
          <p:spPr>
            <a:xfrm rot="-10800000">
              <a:off x="783077" y="0"/>
              <a:ext cx="5849425" cy="1566154"/>
            </a:xfrm>
            <a:prstGeom prst="rect">
              <a:avLst/>
            </a:pr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Freeform 4"/>
            <p:cNvSpPr/>
            <p:nvPr/>
          </p:nvSpPr>
          <p:spPr>
            <a:xfrm rot="-10800000">
              <a:off x="0" y="0"/>
              <a:ext cx="1566154" cy="1566154"/>
            </a:xfrm>
            <a:custGeom>
              <a:avLst/>
              <a:gdLst/>
              <a:ahLst/>
              <a:cxnLst/>
              <a:rect l="l" t="t" r="r" b="b"/>
              <a:pathLst>
                <a:path w="1566154" h="1566154">
                  <a:moveTo>
                    <a:pt x="0" y="0"/>
                  </a:moveTo>
                  <a:lnTo>
                    <a:pt x="1566154" y="0"/>
                  </a:lnTo>
                  <a:lnTo>
                    <a:pt x="1566154" y="1566154"/>
                  </a:lnTo>
                  <a:lnTo>
                    <a:pt x="0" y="1566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0"/>
            <a:ext cx="5940055" cy="1028700"/>
            <a:chOff x="0" y="0"/>
            <a:chExt cx="2210287" cy="38277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10287" cy="382778"/>
            </a:xfrm>
            <a:custGeom>
              <a:avLst/>
              <a:gdLst/>
              <a:ahLst/>
              <a:cxnLst/>
              <a:rect l="l" t="t" r="r" b="b"/>
              <a:pathLst>
                <a:path w="2210287" h="382778">
                  <a:moveTo>
                    <a:pt x="0" y="0"/>
                  </a:moveTo>
                  <a:lnTo>
                    <a:pt x="2210287" y="0"/>
                  </a:lnTo>
                  <a:lnTo>
                    <a:pt x="2210287" y="382778"/>
                  </a:lnTo>
                  <a:lnTo>
                    <a:pt x="0" y="382778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069978" y="1028700"/>
            <a:ext cx="9303622" cy="7878642"/>
            <a:chOff x="0" y="0"/>
            <a:chExt cx="2450337" cy="20750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50337" cy="2075033"/>
            </a:xfrm>
            <a:custGeom>
              <a:avLst/>
              <a:gdLst/>
              <a:ahLst/>
              <a:cxnLst/>
              <a:rect l="l" t="t" r="r" b="b"/>
              <a:pathLst>
                <a:path w="2450337" h="2075033">
                  <a:moveTo>
                    <a:pt x="42439" y="0"/>
                  </a:moveTo>
                  <a:lnTo>
                    <a:pt x="2407898" y="0"/>
                  </a:lnTo>
                  <a:cubicBezTo>
                    <a:pt x="2431336" y="0"/>
                    <a:pt x="2450337" y="19001"/>
                    <a:pt x="2450337" y="42439"/>
                  </a:cubicBezTo>
                  <a:lnTo>
                    <a:pt x="2450337" y="2032594"/>
                  </a:lnTo>
                  <a:cubicBezTo>
                    <a:pt x="2450337" y="2056033"/>
                    <a:pt x="2431336" y="2075033"/>
                    <a:pt x="2407898" y="2075033"/>
                  </a:cubicBezTo>
                  <a:lnTo>
                    <a:pt x="42439" y="2075033"/>
                  </a:lnTo>
                  <a:cubicBezTo>
                    <a:pt x="19001" y="2075033"/>
                    <a:pt x="0" y="2056033"/>
                    <a:pt x="0" y="2032594"/>
                  </a:cubicBezTo>
                  <a:lnTo>
                    <a:pt x="0" y="42439"/>
                  </a:lnTo>
                  <a:cubicBezTo>
                    <a:pt x="0" y="19001"/>
                    <a:pt x="19001" y="0"/>
                    <a:pt x="42439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2450337" cy="2151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513714" y="1772063"/>
            <a:ext cx="1485014" cy="1485014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786160"/>
            <a:ext cx="1485014" cy="1485014"/>
          </a:xfrm>
          <a:custGeom>
            <a:avLst/>
            <a:gdLst/>
            <a:ahLst/>
            <a:cxnLst/>
            <a:rect l="l" t="t" r="r" b="b"/>
            <a:pathLst>
              <a:path w="1485014" h="1485014">
                <a:moveTo>
                  <a:pt x="0" y="0"/>
                </a:moveTo>
                <a:lnTo>
                  <a:pt x="1485014" y="0"/>
                </a:lnTo>
                <a:lnTo>
                  <a:pt x="1485014" y="1485014"/>
                </a:lnTo>
                <a:lnTo>
                  <a:pt x="0" y="1485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5" name="Freeform 15"/>
          <p:cNvSpPr/>
          <p:nvPr/>
        </p:nvSpPr>
        <p:spPr>
          <a:xfrm>
            <a:off x="8754192" y="1203764"/>
            <a:ext cx="7935193" cy="7528514"/>
          </a:xfrm>
          <a:custGeom>
            <a:avLst/>
            <a:gdLst/>
            <a:ahLst/>
            <a:cxnLst/>
            <a:rect l="l" t="t" r="r" b="b"/>
            <a:pathLst>
              <a:path w="7935193" h="7528514">
                <a:moveTo>
                  <a:pt x="0" y="0"/>
                </a:moveTo>
                <a:lnTo>
                  <a:pt x="7935193" y="0"/>
                </a:lnTo>
                <a:lnTo>
                  <a:pt x="7935193" y="7528514"/>
                </a:lnTo>
                <a:lnTo>
                  <a:pt x="0" y="752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6" name="Freeform 16"/>
          <p:cNvSpPr/>
          <p:nvPr/>
        </p:nvSpPr>
        <p:spPr>
          <a:xfrm>
            <a:off x="1256860" y="5909334"/>
            <a:ext cx="2850321" cy="2834773"/>
          </a:xfrm>
          <a:custGeom>
            <a:avLst/>
            <a:gdLst/>
            <a:ahLst/>
            <a:cxnLst/>
            <a:rect l="l" t="t" r="r" b="b"/>
            <a:pathLst>
              <a:path w="2850321" h="2834773">
                <a:moveTo>
                  <a:pt x="0" y="0"/>
                </a:moveTo>
                <a:lnTo>
                  <a:pt x="2850321" y="0"/>
                </a:lnTo>
                <a:lnTo>
                  <a:pt x="2850321" y="2834773"/>
                </a:lnTo>
                <a:lnTo>
                  <a:pt x="0" y="28347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7" name="TextBox 17"/>
          <p:cNvSpPr txBox="1"/>
          <p:nvPr/>
        </p:nvSpPr>
        <p:spPr>
          <a:xfrm>
            <a:off x="1143618" y="3430795"/>
            <a:ext cx="6822486" cy="2278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24"/>
              </a:lnSpc>
              <a:spcBef>
                <a:spcPct val="0"/>
              </a:spcBef>
            </a:pPr>
            <a:r>
              <a:rPr lang="en-US" sz="7700" b="1" spc="-231">
                <a:solidFill>
                  <a:srgbClr val="3F4042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Programming Language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506200" y="8984256"/>
            <a:ext cx="5862918" cy="413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400" b="1" spc="-24" dirty="0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AS &amp; A LEVEL COMPUTER SCIENCE 9618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43618" y="2350212"/>
            <a:ext cx="1255178" cy="338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5"/>
              </a:lnSpc>
              <a:spcBef>
                <a:spcPct val="0"/>
              </a:spcBef>
            </a:pPr>
            <a:r>
              <a:rPr lang="en-US" sz="2299" b="1" spc="-68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Chapter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42488" y="2161892"/>
            <a:ext cx="627465" cy="724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  <a:spcBef>
                <a:spcPct val="0"/>
              </a:spcBef>
            </a:pPr>
            <a:r>
              <a:rPr lang="en-US" sz="4699" b="1" spc="-140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14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246002" y="9105874"/>
            <a:ext cx="3470729" cy="1043965"/>
            <a:chOff x="0" y="0"/>
            <a:chExt cx="885691" cy="2664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92931" y="9133812"/>
            <a:ext cx="3470729" cy="1043965"/>
            <a:chOff x="0" y="0"/>
            <a:chExt cx="885691" cy="2664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42304" y="9136330"/>
            <a:ext cx="3470729" cy="1043965"/>
            <a:chOff x="0" y="0"/>
            <a:chExt cx="885691" cy="2664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891677" y="9105874"/>
            <a:ext cx="3470729" cy="1043965"/>
            <a:chOff x="0" y="0"/>
            <a:chExt cx="885691" cy="2664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438606" y="9105874"/>
            <a:ext cx="3470729" cy="1043965"/>
            <a:chOff x="0" y="0"/>
            <a:chExt cx="885691" cy="2664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87104" y="4440830"/>
            <a:ext cx="7307194" cy="4001770"/>
            <a:chOff x="0" y="0"/>
            <a:chExt cx="1864714" cy="102120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64714" cy="1021207"/>
            </a:xfrm>
            <a:custGeom>
              <a:avLst/>
              <a:gdLst/>
              <a:ahLst/>
              <a:cxnLst/>
              <a:rect l="l" t="t" r="r" b="b"/>
              <a:pathLst>
                <a:path w="1864714" h="1021207">
                  <a:moveTo>
                    <a:pt x="54034" y="0"/>
                  </a:moveTo>
                  <a:lnTo>
                    <a:pt x="1810679" y="0"/>
                  </a:lnTo>
                  <a:cubicBezTo>
                    <a:pt x="1840522" y="0"/>
                    <a:pt x="1864714" y="24192"/>
                    <a:pt x="1864714" y="54034"/>
                  </a:cubicBezTo>
                  <a:lnTo>
                    <a:pt x="1864714" y="967173"/>
                  </a:lnTo>
                  <a:cubicBezTo>
                    <a:pt x="1864714" y="997015"/>
                    <a:pt x="1840522" y="1021207"/>
                    <a:pt x="1810679" y="1021207"/>
                  </a:cubicBezTo>
                  <a:lnTo>
                    <a:pt x="54034" y="1021207"/>
                  </a:lnTo>
                  <a:cubicBezTo>
                    <a:pt x="24192" y="1021207"/>
                    <a:pt x="0" y="997015"/>
                    <a:pt x="0" y="967173"/>
                  </a:cubicBezTo>
                  <a:lnTo>
                    <a:pt x="0" y="54034"/>
                  </a:lnTo>
                  <a:cubicBezTo>
                    <a:pt x="0" y="24192"/>
                    <a:pt x="24192" y="0"/>
                    <a:pt x="540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864714" cy="1049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64290" y="4440830"/>
            <a:ext cx="7307194" cy="4001770"/>
            <a:chOff x="0" y="0"/>
            <a:chExt cx="1864714" cy="102120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864714" cy="1021207"/>
            </a:xfrm>
            <a:custGeom>
              <a:avLst/>
              <a:gdLst/>
              <a:ahLst/>
              <a:cxnLst/>
              <a:rect l="l" t="t" r="r" b="b"/>
              <a:pathLst>
                <a:path w="1864714" h="1021207">
                  <a:moveTo>
                    <a:pt x="54034" y="0"/>
                  </a:moveTo>
                  <a:lnTo>
                    <a:pt x="1810679" y="0"/>
                  </a:lnTo>
                  <a:cubicBezTo>
                    <a:pt x="1840522" y="0"/>
                    <a:pt x="1864714" y="24192"/>
                    <a:pt x="1864714" y="54034"/>
                  </a:cubicBezTo>
                  <a:lnTo>
                    <a:pt x="1864714" y="967173"/>
                  </a:lnTo>
                  <a:cubicBezTo>
                    <a:pt x="1864714" y="997015"/>
                    <a:pt x="1840522" y="1021207"/>
                    <a:pt x="1810679" y="1021207"/>
                  </a:cubicBezTo>
                  <a:lnTo>
                    <a:pt x="54034" y="1021207"/>
                  </a:lnTo>
                  <a:cubicBezTo>
                    <a:pt x="24192" y="1021207"/>
                    <a:pt x="0" y="997015"/>
                    <a:pt x="0" y="967173"/>
                  </a:cubicBezTo>
                  <a:lnTo>
                    <a:pt x="0" y="54034"/>
                  </a:lnTo>
                  <a:cubicBezTo>
                    <a:pt x="0" y="24192"/>
                    <a:pt x="24192" y="0"/>
                    <a:pt x="540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864714" cy="1049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487104" y="5331216"/>
            <a:ext cx="7307194" cy="2332729"/>
          </a:xfrm>
          <a:custGeom>
            <a:avLst/>
            <a:gdLst/>
            <a:ahLst/>
            <a:cxnLst/>
            <a:rect l="l" t="t" r="r" b="b"/>
            <a:pathLst>
              <a:path w="7307194" h="2332729">
                <a:moveTo>
                  <a:pt x="0" y="0"/>
                </a:moveTo>
                <a:lnTo>
                  <a:pt x="7307195" y="0"/>
                </a:lnTo>
                <a:lnTo>
                  <a:pt x="7307195" y="2332729"/>
                </a:lnTo>
                <a:lnTo>
                  <a:pt x="0" y="23327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313" t="-38917" r="-13313" b="-32631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28" name="Freeform 28"/>
          <p:cNvSpPr/>
          <p:nvPr/>
        </p:nvSpPr>
        <p:spPr>
          <a:xfrm>
            <a:off x="9676750" y="5336676"/>
            <a:ext cx="7094735" cy="2327270"/>
          </a:xfrm>
          <a:custGeom>
            <a:avLst/>
            <a:gdLst/>
            <a:ahLst/>
            <a:cxnLst/>
            <a:rect l="l" t="t" r="r" b="b"/>
            <a:pathLst>
              <a:path w="7094735" h="2327270">
                <a:moveTo>
                  <a:pt x="0" y="0"/>
                </a:moveTo>
                <a:lnTo>
                  <a:pt x="7094734" y="0"/>
                </a:lnTo>
                <a:lnTo>
                  <a:pt x="7094734" y="2327269"/>
                </a:lnTo>
                <a:lnTo>
                  <a:pt x="0" y="2327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514" t="-35889" r="-12954" b="-30853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29" name="TextBox 29"/>
          <p:cNvSpPr txBox="1"/>
          <p:nvPr/>
        </p:nvSpPr>
        <p:spPr>
          <a:xfrm>
            <a:off x="402046" y="1877010"/>
            <a:ext cx="785345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Input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02046" y="2694896"/>
            <a:ext cx="1759708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Input statements in programming are necessary to enable interaction with users by receiving external data or information during the execution of a program.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5194" y="8974405"/>
            <a:ext cx="2561121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Declaration of variables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963708" y="9146812"/>
            <a:ext cx="3129174" cy="88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1985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Assignment of constants and variables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342304" y="9004861"/>
            <a:ext cx="3342105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Arithmetic Operators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110448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Output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657377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Input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98775" y="4672900"/>
            <a:ext cx="2900984" cy="65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3"/>
              </a:lnSpc>
              <a:spcBef>
                <a:spcPct val="0"/>
              </a:spcBef>
            </a:pPr>
            <a:r>
              <a:rPr lang="en-US" sz="386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Pseudocode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667395" y="4672900"/>
            <a:ext cx="2900984" cy="6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  <a:spcBef>
                <a:spcPct val="0"/>
              </a:spcBef>
            </a:pPr>
            <a:r>
              <a:rPr lang="en-US" sz="386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Python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46002" y="203585"/>
            <a:ext cx="8009496" cy="545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0"/>
              </a:lnSpc>
              <a:spcBef>
                <a:spcPct val="0"/>
              </a:spcBef>
            </a:pPr>
            <a:r>
              <a:rPr lang="en-US" sz="3616" b="1" spc="-10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14.2 Fundamentals of Programming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246002" y="9105874"/>
            <a:ext cx="3470729" cy="1043965"/>
            <a:chOff x="0" y="0"/>
            <a:chExt cx="885691" cy="2664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92931" y="9133812"/>
            <a:ext cx="3470729" cy="1043965"/>
            <a:chOff x="0" y="0"/>
            <a:chExt cx="885691" cy="2664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42304" y="9136330"/>
            <a:ext cx="3470729" cy="1043965"/>
            <a:chOff x="0" y="0"/>
            <a:chExt cx="885691" cy="2664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891677" y="9105874"/>
            <a:ext cx="3470729" cy="1043965"/>
            <a:chOff x="0" y="0"/>
            <a:chExt cx="885691" cy="2664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438606" y="9105874"/>
            <a:ext cx="3470729" cy="1043965"/>
            <a:chOff x="0" y="0"/>
            <a:chExt cx="885691" cy="2664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70764" y="3086732"/>
            <a:ext cx="356166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Comments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0764" y="3904618"/>
            <a:ext cx="5831103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Adding comments is a good practice in programming as it enhances code readability and comprehension for both oneself and others who might review or work with the code.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25194" y="8974405"/>
            <a:ext cx="2561121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Declaration of variables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963708" y="9146812"/>
            <a:ext cx="3129174" cy="88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1985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Assignment of constants and variables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342304" y="9004861"/>
            <a:ext cx="3342105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Arithmetic Operators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110448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Output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657377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Input</a:t>
            </a:r>
          </a:p>
        </p:txBody>
      </p:sp>
      <p:sp>
        <p:nvSpPr>
          <p:cNvPr id="28" name="Freeform 28"/>
          <p:cNvSpPr/>
          <p:nvPr/>
        </p:nvSpPr>
        <p:spPr>
          <a:xfrm>
            <a:off x="6486373" y="3061525"/>
            <a:ext cx="11598766" cy="4024444"/>
          </a:xfrm>
          <a:custGeom>
            <a:avLst/>
            <a:gdLst/>
            <a:ahLst/>
            <a:cxnLst/>
            <a:rect l="l" t="t" r="r" b="b"/>
            <a:pathLst>
              <a:path w="11598766" h="4024444">
                <a:moveTo>
                  <a:pt x="0" y="0"/>
                </a:moveTo>
                <a:lnTo>
                  <a:pt x="11598766" y="0"/>
                </a:lnTo>
                <a:lnTo>
                  <a:pt x="11598766" y="4024443"/>
                </a:lnTo>
                <a:lnTo>
                  <a:pt x="0" y="40244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562" t="-21616" r="-8625" b="-22156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2" name="TextBox 32"/>
          <p:cNvSpPr txBox="1"/>
          <p:nvPr/>
        </p:nvSpPr>
        <p:spPr>
          <a:xfrm>
            <a:off x="246002" y="203585"/>
            <a:ext cx="8009496" cy="545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0"/>
              </a:lnSpc>
              <a:spcBef>
                <a:spcPct val="0"/>
              </a:spcBef>
            </a:pPr>
            <a:r>
              <a:rPr lang="en-US" sz="3616" b="1" spc="-10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14.2 Fundamentals of Programming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1135659" y="-8255"/>
            <a:ext cx="6925159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20"/>
              </a:lnSpc>
              <a:spcBef>
                <a:spcPct val="0"/>
              </a:spcBef>
            </a:pPr>
            <a:r>
              <a:rPr lang="en-US" sz="3500" b="1" spc="-10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14.3 Essential Data Types in Programming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77184" y="2195600"/>
            <a:ext cx="3269270" cy="6998634"/>
            <a:chOff x="0" y="0"/>
            <a:chExt cx="865757" cy="18533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65757" cy="1853354"/>
            </a:xfrm>
            <a:custGeom>
              <a:avLst/>
              <a:gdLst/>
              <a:ahLst/>
              <a:cxnLst/>
              <a:rect l="l" t="t" r="r" b="b"/>
              <a:pathLst>
                <a:path w="865757" h="1853354">
                  <a:moveTo>
                    <a:pt x="120772" y="0"/>
                  </a:moveTo>
                  <a:lnTo>
                    <a:pt x="744984" y="0"/>
                  </a:lnTo>
                  <a:cubicBezTo>
                    <a:pt x="811685" y="0"/>
                    <a:pt x="865757" y="54072"/>
                    <a:pt x="865757" y="120772"/>
                  </a:cubicBezTo>
                  <a:lnTo>
                    <a:pt x="865757" y="1732582"/>
                  </a:lnTo>
                  <a:cubicBezTo>
                    <a:pt x="865757" y="1764612"/>
                    <a:pt x="853033" y="1795332"/>
                    <a:pt x="830384" y="1817981"/>
                  </a:cubicBezTo>
                  <a:cubicBezTo>
                    <a:pt x="807734" y="1840630"/>
                    <a:pt x="777015" y="1853354"/>
                    <a:pt x="744984" y="1853354"/>
                  </a:cubicBezTo>
                  <a:lnTo>
                    <a:pt x="120772" y="1853354"/>
                  </a:lnTo>
                  <a:cubicBezTo>
                    <a:pt x="54072" y="1853354"/>
                    <a:pt x="0" y="1799282"/>
                    <a:pt x="0" y="1732582"/>
                  </a:cubicBezTo>
                  <a:lnTo>
                    <a:pt x="0" y="120772"/>
                  </a:lnTo>
                  <a:cubicBezTo>
                    <a:pt x="0" y="88742"/>
                    <a:pt x="12724" y="58023"/>
                    <a:pt x="35373" y="35373"/>
                  </a:cubicBezTo>
                  <a:cubicBezTo>
                    <a:pt x="58023" y="12724"/>
                    <a:pt x="88742" y="0"/>
                    <a:pt x="12077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65757" cy="18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12796" y="3752937"/>
            <a:ext cx="2828049" cy="249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2"/>
              </a:lnSpc>
              <a:spcBef>
                <a:spcPct val="0"/>
              </a:spcBef>
            </a:pPr>
            <a:r>
              <a:rPr lang="en-US" sz="2409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A positive or negative whole number that can be used with</a:t>
            </a:r>
          </a:p>
          <a:p>
            <a:pPr algn="ctr">
              <a:lnSpc>
                <a:spcPts val="3372"/>
              </a:lnSpc>
              <a:spcBef>
                <a:spcPct val="0"/>
              </a:spcBef>
            </a:pPr>
            <a:r>
              <a:rPr lang="en-US" sz="2409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mathematical operators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994104" y="2195600"/>
            <a:ext cx="3269270" cy="6998634"/>
            <a:chOff x="0" y="0"/>
            <a:chExt cx="865757" cy="18533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5757" cy="1853354"/>
            </a:xfrm>
            <a:custGeom>
              <a:avLst/>
              <a:gdLst/>
              <a:ahLst/>
              <a:cxnLst/>
              <a:rect l="l" t="t" r="r" b="b"/>
              <a:pathLst>
                <a:path w="865757" h="1853354">
                  <a:moveTo>
                    <a:pt x="120772" y="0"/>
                  </a:moveTo>
                  <a:lnTo>
                    <a:pt x="744984" y="0"/>
                  </a:lnTo>
                  <a:cubicBezTo>
                    <a:pt x="811685" y="0"/>
                    <a:pt x="865757" y="54072"/>
                    <a:pt x="865757" y="120772"/>
                  </a:cubicBezTo>
                  <a:lnTo>
                    <a:pt x="865757" y="1732582"/>
                  </a:lnTo>
                  <a:cubicBezTo>
                    <a:pt x="865757" y="1764612"/>
                    <a:pt x="853033" y="1795332"/>
                    <a:pt x="830384" y="1817981"/>
                  </a:cubicBezTo>
                  <a:cubicBezTo>
                    <a:pt x="807734" y="1840630"/>
                    <a:pt x="777015" y="1853354"/>
                    <a:pt x="744984" y="1853354"/>
                  </a:cubicBezTo>
                  <a:lnTo>
                    <a:pt x="120772" y="1853354"/>
                  </a:lnTo>
                  <a:cubicBezTo>
                    <a:pt x="54072" y="1853354"/>
                    <a:pt x="0" y="1799282"/>
                    <a:pt x="0" y="1732582"/>
                  </a:cubicBezTo>
                  <a:lnTo>
                    <a:pt x="0" y="120772"/>
                  </a:lnTo>
                  <a:cubicBezTo>
                    <a:pt x="0" y="88742"/>
                    <a:pt x="12724" y="58023"/>
                    <a:pt x="35373" y="35373"/>
                  </a:cubicBezTo>
                  <a:cubicBezTo>
                    <a:pt x="58023" y="12724"/>
                    <a:pt x="88742" y="0"/>
                    <a:pt x="12077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65757" cy="18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108869" y="3752937"/>
            <a:ext cx="3039741" cy="291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2"/>
              </a:lnSpc>
              <a:spcBef>
                <a:spcPct val="0"/>
              </a:spcBef>
            </a:pPr>
            <a:r>
              <a:rPr lang="en-US" sz="2409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A positive or negative number with a fractional part. Real numbers can</a:t>
            </a:r>
          </a:p>
          <a:p>
            <a:pPr algn="ctr">
              <a:lnSpc>
                <a:spcPts val="3372"/>
              </a:lnSpc>
              <a:spcBef>
                <a:spcPct val="0"/>
              </a:spcBef>
            </a:pPr>
            <a:r>
              <a:rPr lang="en-US" sz="2409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be used with mathematical operators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509365" y="2195600"/>
            <a:ext cx="3269270" cy="6998634"/>
            <a:chOff x="0" y="0"/>
            <a:chExt cx="865757" cy="185335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5757" cy="1853354"/>
            </a:xfrm>
            <a:custGeom>
              <a:avLst/>
              <a:gdLst/>
              <a:ahLst/>
              <a:cxnLst/>
              <a:rect l="l" t="t" r="r" b="b"/>
              <a:pathLst>
                <a:path w="865757" h="1853354">
                  <a:moveTo>
                    <a:pt x="120772" y="0"/>
                  </a:moveTo>
                  <a:lnTo>
                    <a:pt x="744984" y="0"/>
                  </a:lnTo>
                  <a:cubicBezTo>
                    <a:pt x="811685" y="0"/>
                    <a:pt x="865757" y="54072"/>
                    <a:pt x="865757" y="120772"/>
                  </a:cubicBezTo>
                  <a:lnTo>
                    <a:pt x="865757" y="1732582"/>
                  </a:lnTo>
                  <a:cubicBezTo>
                    <a:pt x="865757" y="1764612"/>
                    <a:pt x="853033" y="1795332"/>
                    <a:pt x="830384" y="1817981"/>
                  </a:cubicBezTo>
                  <a:cubicBezTo>
                    <a:pt x="807734" y="1840630"/>
                    <a:pt x="777015" y="1853354"/>
                    <a:pt x="744984" y="1853354"/>
                  </a:cubicBezTo>
                  <a:lnTo>
                    <a:pt x="120772" y="1853354"/>
                  </a:lnTo>
                  <a:cubicBezTo>
                    <a:pt x="54072" y="1853354"/>
                    <a:pt x="0" y="1799282"/>
                    <a:pt x="0" y="1732582"/>
                  </a:cubicBezTo>
                  <a:lnTo>
                    <a:pt x="0" y="120772"/>
                  </a:lnTo>
                  <a:cubicBezTo>
                    <a:pt x="0" y="88742"/>
                    <a:pt x="12724" y="58023"/>
                    <a:pt x="35373" y="35373"/>
                  </a:cubicBezTo>
                  <a:cubicBezTo>
                    <a:pt x="58023" y="12724"/>
                    <a:pt x="88742" y="0"/>
                    <a:pt x="12077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65757" cy="18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896258" y="3752937"/>
            <a:ext cx="2569361" cy="1234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2"/>
              </a:lnSpc>
              <a:spcBef>
                <a:spcPct val="0"/>
              </a:spcBef>
            </a:pPr>
            <a:r>
              <a:rPr lang="en-US" sz="2409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A variable or constant that is a single character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026285" y="2195600"/>
            <a:ext cx="3269270" cy="6998634"/>
            <a:chOff x="0" y="0"/>
            <a:chExt cx="865757" cy="185335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65757" cy="1853354"/>
            </a:xfrm>
            <a:custGeom>
              <a:avLst/>
              <a:gdLst/>
              <a:ahLst/>
              <a:cxnLst/>
              <a:rect l="l" t="t" r="r" b="b"/>
              <a:pathLst>
                <a:path w="865757" h="1853354">
                  <a:moveTo>
                    <a:pt x="120772" y="0"/>
                  </a:moveTo>
                  <a:lnTo>
                    <a:pt x="744984" y="0"/>
                  </a:lnTo>
                  <a:cubicBezTo>
                    <a:pt x="811685" y="0"/>
                    <a:pt x="865757" y="54072"/>
                    <a:pt x="865757" y="120772"/>
                  </a:cubicBezTo>
                  <a:lnTo>
                    <a:pt x="865757" y="1732582"/>
                  </a:lnTo>
                  <a:cubicBezTo>
                    <a:pt x="865757" y="1764612"/>
                    <a:pt x="853033" y="1795332"/>
                    <a:pt x="830384" y="1817981"/>
                  </a:cubicBezTo>
                  <a:cubicBezTo>
                    <a:pt x="807734" y="1840630"/>
                    <a:pt x="777015" y="1853354"/>
                    <a:pt x="744984" y="1853354"/>
                  </a:cubicBezTo>
                  <a:lnTo>
                    <a:pt x="120772" y="1853354"/>
                  </a:lnTo>
                  <a:cubicBezTo>
                    <a:pt x="54072" y="1853354"/>
                    <a:pt x="0" y="1799282"/>
                    <a:pt x="0" y="1732582"/>
                  </a:cubicBezTo>
                  <a:lnTo>
                    <a:pt x="0" y="120772"/>
                  </a:lnTo>
                  <a:cubicBezTo>
                    <a:pt x="0" y="88742"/>
                    <a:pt x="12724" y="58023"/>
                    <a:pt x="35373" y="35373"/>
                  </a:cubicBezTo>
                  <a:cubicBezTo>
                    <a:pt x="58023" y="12724"/>
                    <a:pt x="88742" y="0"/>
                    <a:pt x="12077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65757" cy="18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1237670" y="3728460"/>
            <a:ext cx="2830343" cy="3329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2"/>
              </a:lnSpc>
              <a:spcBef>
                <a:spcPct val="0"/>
              </a:spcBef>
            </a:pPr>
            <a:r>
              <a:rPr lang="en-US" sz="2409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A variable or constant that is several characters in length. Strings</a:t>
            </a:r>
          </a:p>
          <a:p>
            <a:pPr algn="ctr">
              <a:lnSpc>
                <a:spcPts val="3372"/>
              </a:lnSpc>
              <a:spcBef>
                <a:spcPct val="0"/>
              </a:spcBef>
            </a:pPr>
            <a:r>
              <a:rPr lang="en-US" sz="2409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vary in length and may even have no characters (known as an empty string)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4543206" y="2195600"/>
            <a:ext cx="3269270" cy="6998634"/>
            <a:chOff x="0" y="0"/>
            <a:chExt cx="865757" cy="185335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65757" cy="1853354"/>
            </a:xfrm>
            <a:custGeom>
              <a:avLst/>
              <a:gdLst/>
              <a:ahLst/>
              <a:cxnLst/>
              <a:rect l="l" t="t" r="r" b="b"/>
              <a:pathLst>
                <a:path w="865757" h="1853354">
                  <a:moveTo>
                    <a:pt x="120772" y="0"/>
                  </a:moveTo>
                  <a:lnTo>
                    <a:pt x="744984" y="0"/>
                  </a:lnTo>
                  <a:cubicBezTo>
                    <a:pt x="811685" y="0"/>
                    <a:pt x="865757" y="54072"/>
                    <a:pt x="865757" y="120772"/>
                  </a:cubicBezTo>
                  <a:lnTo>
                    <a:pt x="865757" y="1732582"/>
                  </a:lnTo>
                  <a:cubicBezTo>
                    <a:pt x="865757" y="1764612"/>
                    <a:pt x="853033" y="1795332"/>
                    <a:pt x="830384" y="1817981"/>
                  </a:cubicBezTo>
                  <a:cubicBezTo>
                    <a:pt x="807734" y="1840630"/>
                    <a:pt x="777015" y="1853354"/>
                    <a:pt x="744984" y="1853354"/>
                  </a:cubicBezTo>
                  <a:lnTo>
                    <a:pt x="120772" y="1853354"/>
                  </a:lnTo>
                  <a:cubicBezTo>
                    <a:pt x="54072" y="1853354"/>
                    <a:pt x="0" y="1799282"/>
                    <a:pt x="0" y="1732582"/>
                  </a:cubicBezTo>
                  <a:lnTo>
                    <a:pt x="0" y="120772"/>
                  </a:lnTo>
                  <a:cubicBezTo>
                    <a:pt x="0" y="88742"/>
                    <a:pt x="12724" y="58023"/>
                    <a:pt x="35373" y="35373"/>
                  </a:cubicBezTo>
                  <a:cubicBezTo>
                    <a:pt x="58023" y="12724"/>
                    <a:pt x="88742" y="0"/>
                    <a:pt x="12077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865757" cy="18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5040515" y="3752937"/>
            <a:ext cx="2487549" cy="2072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2"/>
              </a:lnSpc>
              <a:spcBef>
                <a:spcPct val="0"/>
              </a:spcBef>
            </a:pPr>
            <a:r>
              <a:rPr lang="en-US" sz="2409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A variable or constant that can have only two values TRUE or FALSE.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75759" y="2398908"/>
            <a:ext cx="2702123" cy="107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1"/>
              </a:lnSpc>
            </a:pPr>
            <a:r>
              <a:rPr lang="en-US" sz="6308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Integer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127064" y="2558090"/>
            <a:ext cx="3003352" cy="788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8"/>
              </a:lnSpc>
            </a:pPr>
            <a:r>
              <a:rPr lang="en-US" sz="4592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Real/Float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244334" y="2398908"/>
            <a:ext cx="1799332" cy="107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1"/>
              </a:lnSpc>
            </a:pPr>
            <a:r>
              <a:rPr lang="en-US" sz="6308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Char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523800" y="2398908"/>
            <a:ext cx="2257574" cy="107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1"/>
              </a:lnSpc>
            </a:pPr>
            <a:r>
              <a:rPr lang="en-US" sz="6308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String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678565" y="2398908"/>
            <a:ext cx="2956099" cy="107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1"/>
              </a:lnSpc>
            </a:pPr>
            <a:r>
              <a:rPr lang="en-US" sz="6308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Boolean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7" name="Group 7"/>
          <p:cNvGrpSpPr/>
          <p:nvPr/>
        </p:nvGrpSpPr>
        <p:grpSpPr>
          <a:xfrm>
            <a:off x="494950" y="2259666"/>
            <a:ext cx="3269270" cy="6998634"/>
            <a:chOff x="0" y="0"/>
            <a:chExt cx="865757" cy="18533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5757" cy="1853354"/>
            </a:xfrm>
            <a:custGeom>
              <a:avLst/>
              <a:gdLst/>
              <a:ahLst/>
              <a:cxnLst/>
              <a:rect l="l" t="t" r="r" b="b"/>
              <a:pathLst>
                <a:path w="865757" h="1853354">
                  <a:moveTo>
                    <a:pt x="120772" y="0"/>
                  </a:moveTo>
                  <a:lnTo>
                    <a:pt x="744984" y="0"/>
                  </a:lnTo>
                  <a:cubicBezTo>
                    <a:pt x="811685" y="0"/>
                    <a:pt x="865757" y="54072"/>
                    <a:pt x="865757" y="120772"/>
                  </a:cubicBezTo>
                  <a:lnTo>
                    <a:pt x="865757" y="1732582"/>
                  </a:lnTo>
                  <a:cubicBezTo>
                    <a:pt x="865757" y="1764612"/>
                    <a:pt x="853033" y="1795332"/>
                    <a:pt x="830384" y="1817981"/>
                  </a:cubicBezTo>
                  <a:cubicBezTo>
                    <a:pt x="807734" y="1840630"/>
                    <a:pt x="777015" y="1853354"/>
                    <a:pt x="744984" y="1853354"/>
                  </a:cubicBezTo>
                  <a:lnTo>
                    <a:pt x="120772" y="1853354"/>
                  </a:lnTo>
                  <a:cubicBezTo>
                    <a:pt x="54072" y="1853354"/>
                    <a:pt x="0" y="1799282"/>
                    <a:pt x="0" y="1732582"/>
                  </a:cubicBezTo>
                  <a:lnTo>
                    <a:pt x="0" y="120772"/>
                  </a:lnTo>
                  <a:cubicBezTo>
                    <a:pt x="0" y="88742"/>
                    <a:pt x="12724" y="58023"/>
                    <a:pt x="35373" y="35373"/>
                  </a:cubicBezTo>
                  <a:cubicBezTo>
                    <a:pt x="58023" y="12724"/>
                    <a:pt x="88742" y="0"/>
                    <a:pt x="12077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65757" cy="18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011870" y="2259666"/>
            <a:ext cx="3269270" cy="6998634"/>
            <a:chOff x="0" y="0"/>
            <a:chExt cx="865757" cy="185335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65757" cy="1853354"/>
            </a:xfrm>
            <a:custGeom>
              <a:avLst/>
              <a:gdLst/>
              <a:ahLst/>
              <a:cxnLst/>
              <a:rect l="l" t="t" r="r" b="b"/>
              <a:pathLst>
                <a:path w="865757" h="1853354">
                  <a:moveTo>
                    <a:pt x="120772" y="0"/>
                  </a:moveTo>
                  <a:lnTo>
                    <a:pt x="744984" y="0"/>
                  </a:lnTo>
                  <a:cubicBezTo>
                    <a:pt x="811685" y="0"/>
                    <a:pt x="865757" y="54072"/>
                    <a:pt x="865757" y="120772"/>
                  </a:cubicBezTo>
                  <a:lnTo>
                    <a:pt x="865757" y="1732582"/>
                  </a:lnTo>
                  <a:cubicBezTo>
                    <a:pt x="865757" y="1764612"/>
                    <a:pt x="853033" y="1795332"/>
                    <a:pt x="830384" y="1817981"/>
                  </a:cubicBezTo>
                  <a:cubicBezTo>
                    <a:pt x="807734" y="1840630"/>
                    <a:pt x="777015" y="1853354"/>
                    <a:pt x="744984" y="1853354"/>
                  </a:cubicBezTo>
                  <a:lnTo>
                    <a:pt x="120772" y="1853354"/>
                  </a:lnTo>
                  <a:cubicBezTo>
                    <a:pt x="54072" y="1853354"/>
                    <a:pt x="0" y="1799282"/>
                    <a:pt x="0" y="1732582"/>
                  </a:cubicBezTo>
                  <a:lnTo>
                    <a:pt x="0" y="120772"/>
                  </a:lnTo>
                  <a:cubicBezTo>
                    <a:pt x="0" y="88742"/>
                    <a:pt x="12724" y="58023"/>
                    <a:pt x="35373" y="35373"/>
                  </a:cubicBezTo>
                  <a:cubicBezTo>
                    <a:pt x="58023" y="12724"/>
                    <a:pt x="88742" y="0"/>
                    <a:pt x="12077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65757" cy="18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527131" y="2259666"/>
            <a:ext cx="3269270" cy="6998634"/>
            <a:chOff x="0" y="0"/>
            <a:chExt cx="865757" cy="18533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5757" cy="1853354"/>
            </a:xfrm>
            <a:custGeom>
              <a:avLst/>
              <a:gdLst/>
              <a:ahLst/>
              <a:cxnLst/>
              <a:rect l="l" t="t" r="r" b="b"/>
              <a:pathLst>
                <a:path w="865757" h="1853354">
                  <a:moveTo>
                    <a:pt x="120772" y="0"/>
                  </a:moveTo>
                  <a:lnTo>
                    <a:pt x="744984" y="0"/>
                  </a:lnTo>
                  <a:cubicBezTo>
                    <a:pt x="811685" y="0"/>
                    <a:pt x="865757" y="54072"/>
                    <a:pt x="865757" y="120772"/>
                  </a:cubicBezTo>
                  <a:lnTo>
                    <a:pt x="865757" y="1732582"/>
                  </a:lnTo>
                  <a:cubicBezTo>
                    <a:pt x="865757" y="1764612"/>
                    <a:pt x="853033" y="1795332"/>
                    <a:pt x="830384" y="1817981"/>
                  </a:cubicBezTo>
                  <a:cubicBezTo>
                    <a:pt x="807734" y="1840630"/>
                    <a:pt x="777015" y="1853354"/>
                    <a:pt x="744984" y="1853354"/>
                  </a:cubicBezTo>
                  <a:lnTo>
                    <a:pt x="120772" y="1853354"/>
                  </a:lnTo>
                  <a:cubicBezTo>
                    <a:pt x="54072" y="1853354"/>
                    <a:pt x="0" y="1799282"/>
                    <a:pt x="0" y="1732582"/>
                  </a:cubicBezTo>
                  <a:lnTo>
                    <a:pt x="0" y="120772"/>
                  </a:lnTo>
                  <a:cubicBezTo>
                    <a:pt x="0" y="88742"/>
                    <a:pt x="12724" y="58023"/>
                    <a:pt x="35373" y="35373"/>
                  </a:cubicBezTo>
                  <a:cubicBezTo>
                    <a:pt x="58023" y="12724"/>
                    <a:pt x="88742" y="0"/>
                    <a:pt x="12077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65757" cy="18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44051" y="2259666"/>
            <a:ext cx="3269270" cy="6998634"/>
            <a:chOff x="0" y="0"/>
            <a:chExt cx="865757" cy="185335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5757" cy="1853354"/>
            </a:xfrm>
            <a:custGeom>
              <a:avLst/>
              <a:gdLst/>
              <a:ahLst/>
              <a:cxnLst/>
              <a:rect l="l" t="t" r="r" b="b"/>
              <a:pathLst>
                <a:path w="865757" h="1853354">
                  <a:moveTo>
                    <a:pt x="120772" y="0"/>
                  </a:moveTo>
                  <a:lnTo>
                    <a:pt x="744984" y="0"/>
                  </a:lnTo>
                  <a:cubicBezTo>
                    <a:pt x="811685" y="0"/>
                    <a:pt x="865757" y="54072"/>
                    <a:pt x="865757" y="120772"/>
                  </a:cubicBezTo>
                  <a:lnTo>
                    <a:pt x="865757" y="1732582"/>
                  </a:lnTo>
                  <a:cubicBezTo>
                    <a:pt x="865757" y="1764612"/>
                    <a:pt x="853033" y="1795332"/>
                    <a:pt x="830384" y="1817981"/>
                  </a:cubicBezTo>
                  <a:cubicBezTo>
                    <a:pt x="807734" y="1840630"/>
                    <a:pt x="777015" y="1853354"/>
                    <a:pt x="744984" y="1853354"/>
                  </a:cubicBezTo>
                  <a:lnTo>
                    <a:pt x="120772" y="1853354"/>
                  </a:lnTo>
                  <a:cubicBezTo>
                    <a:pt x="54072" y="1853354"/>
                    <a:pt x="0" y="1799282"/>
                    <a:pt x="0" y="1732582"/>
                  </a:cubicBezTo>
                  <a:lnTo>
                    <a:pt x="0" y="120772"/>
                  </a:lnTo>
                  <a:cubicBezTo>
                    <a:pt x="0" y="88742"/>
                    <a:pt x="12724" y="58023"/>
                    <a:pt x="35373" y="35373"/>
                  </a:cubicBezTo>
                  <a:cubicBezTo>
                    <a:pt x="58023" y="12724"/>
                    <a:pt x="88742" y="0"/>
                    <a:pt x="12077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65757" cy="18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560972" y="2259666"/>
            <a:ext cx="3269270" cy="6998634"/>
            <a:chOff x="0" y="0"/>
            <a:chExt cx="865757" cy="185335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65757" cy="1853354"/>
            </a:xfrm>
            <a:custGeom>
              <a:avLst/>
              <a:gdLst/>
              <a:ahLst/>
              <a:cxnLst/>
              <a:rect l="l" t="t" r="r" b="b"/>
              <a:pathLst>
                <a:path w="865757" h="1853354">
                  <a:moveTo>
                    <a:pt x="120772" y="0"/>
                  </a:moveTo>
                  <a:lnTo>
                    <a:pt x="744984" y="0"/>
                  </a:lnTo>
                  <a:cubicBezTo>
                    <a:pt x="811685" y="0"/>
                    <a:pt x="865757" y="54072"/>
                    <a:pt x="865757" y="120772"/>
                  </a:cubicBezTo>
                  <a:lnTo>
                    <a:pt x="865757" y="1732582"/>
                  </a:lnTo>
                  <a:cubicBezTo>
                    <a:pt x="865757" y="1764612"/>
                    <a:pt x="853033" y="1795332"/>
                    <a:pt x="830384" y="1817981"/>
                  </a:cubicBezTo>
                  <a:cubicBezTo>
                    <a:pt x="807734" y="1840630"/>
                    <a:pt x="777015" y="1853354"/>
                    <a:pt x="744984" y="1853354"/>
                  </a:cubicBezTo>
                  <a:lnTo>
                    <a:pt x="120772" y="1853354"/>
                  </a:lnTo>
                  <a:cubicBezTo>
                    <a:pt x="54072" y="1853354"/>
                    <a:pt x="0" y="1799282"/>
                    <a:pt x="0" y="1732582"/>
                  </a:cubicBezTo>
                  <a:lnTo>
                    <a:pt x="0" y="120772"/>
                  </a:lnTo>
                  <a:cubicBezTo>
                    <a:pt x="0" y="88742"/>
                    <a:pt x="12724" y="58023"/>
                    <a:pt x="35373" y="35373"/>
                  </a:cubicBezTo>
                  <a:cubicBezTo>
                    <a:pt x="58023" y="12724"/>
                    <a:pt x="88742" y="0"/>
                    <a:pt x="12077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65757" cy="18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96513" y="2838647"/>
            <a:ext cx="2804145" cy="1129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4"/>
              </a:lnSpc>
            </a:pPr>
            <a:r>
              <a:rPr lang="en-US" sz="6546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Integer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123752" y="2824295"/>
            <a:ext cx="1867198" cy="1129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4"/>
              </a:lnSpc>
            </a:pPr>
            <a:r>
              <a:rPr lang="en-US" sz="6546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Char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511326" y="2824295"/>
            <a:ext cx="2342778" cy="1129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4"/>
              </a:lnSpc>
            </a:pPr>
            <a:r>
              <a:rPr lang="en-US" sz="6546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String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664741" y="2824295"/>
            <a:ext cx="3067720" cy="1129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4"/>
              </a:lnSpc>
            </a:pPr>
            <a:r>
              <a:rPr lang="en-US" sz="6546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Boolean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57758" y="5292869"/>
            <a:ext cx="2973087" cy="119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28"/>
              </a:lnSpc>
              <a:spcBef>
                <a:spcPct val="0"/>
              </a:spcBef>
            </a:pPr>
            <a:r>
              <a:rPr lang="en-US" sz="709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25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67577" y="5278517"/>
            <a:ext cx="2973087" cy="121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28"/>
              </a:lnSpc>
              <a:spcBef>
                <a:spcPct val="0"/>
              </a:spcBef>
            </a:pPr>
            <a:r>
              <a:rPr lang="en-US" sz="709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25.0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676052" y="5278517"/>
            <a:ext cx="2973087" cy="119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28"/>
              </a:lnSpc>
              <a:spcBef>
                <a:spcPct val="0"/>
              </a:spcBef>
            </a:pPr>
            <a:r>
              <a:rPr lang="en-US" sz="709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'c'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184135" y="4814401"/>
            <a:ext cx="2973087" cy="119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28"/>
              </a:lnSpc>
              <a:spcBef>
                <a:spcPct val="0"/>
              </a:spcBef>
            </a:pPr>
            <a:r>
              <a:rPr lang="en-US" sz="709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"ccc"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200151" y="6068045"/>
            <a:ext cx="2973087" cy="119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28"/>
              </a:lnSpc>
              <a:spcBef>
                <a:spcPct val="0"/>
              </a:spcBef>
            </a:pPr>
            <a:r>
              <a:rPr lang="en-US" sz="709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""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703847" y="4814401"/>
            <a:ext cx="2973087" cy="2467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28"/>
              </a:lnSpc>
            </a:pPr>
            <a:r>
              <a:rPr lang="en-US" sz="709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TRUE</a:t>
            </a:r>
          </a:p>
          <a:p>
            <a:pPr algn="ctr">
              <a:lnSpc>
                <a:spcPts val="9928"/>
              </a:lnSpc>
              <a:spcBef>
                <a:spcPct val="0"/>
              </a:spcBef>
            </a:pPr>
            <a:r>
              <a:rPr lang="en-US" sz="7092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FALSE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140412" y="2997838"/>
            <a:ext cx="3116684" cy="812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1"/>
              </a:lnSpc>
            </a:pPr>
            <a:r>
              <a:rPr lang="en-US" sz="4765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Real/Float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35659" y="-8255"/>
            <a:ext cx="6925159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20"/>
              </a:lnSpc>
              <a:spcBef>
                <a:spcPct val="0"/>
              </a:spcBef>
            </a:pPr>
            <a:r>
              <a:rPr lang="en-US" sz="3500" b="1" spc="-10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14.3 Essential Data Types in Programming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5128477" y="1456726"/>
            <a:ext cx="13159523" cy="8330057"/>
          </a:xfrm>
          <a:custGeom>
            <a:avLst/>
            <a:gdLst/>
            <a:ahLst/>
            <a:cxnLst/>
            <a:rect l="l" t="t" r="r" b="b"/>
            <a:pathLst>
              <a:path w="13159523" h="8330057">
                <a:moveTo>
                  <a:pt x="0" y="0"/>
                </a:moveTo>
                <a:lnTo>
                  <a:pt x="13159523" y="0"/>
                </a:lnTo>
                <a:lnTo>
                  <a:pt x="13159523" y="8330057"/>
                </a:lnTo>
                <a:lnTo>
                  <a:pt x="0" y="83300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399" b="-7832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957731" y="132157"/>
            <a:ext cx="7689422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14.4 Boolean expressions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7642" y="2717389"/>
            <a:ext cx="4277402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Definition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7934" y="3377790"/>
            <a:ext cx="4954081" cy="531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boolean expression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is a logical statement that evaluates to either true or false, typically involving logical operators or conditions, used for decision-making in programming. True and False are known as </a:t>
            </a: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boolean values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957731" y="132157"/>
            <a:ext cx="7689422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14.4 Boolean expressions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2046" y="1753722"/>
            <a:ext cx="712396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Comparison Operator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3973843" y="2940329"/>
          <a:ext cx="9151114" cy="5953210"/>
        </p:xfrm>
        <a:graphic>
          <a:graphicData uri="http://schemas.openxmlformats.org/drawingml/2006/table">
            <a:tbl>
              <a:tblPr/>
              <a:tblGrid>
                <a:gridCol w="3050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0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03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0459"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459"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459"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0459"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0459"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0459"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0459"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endParaRPr lang="en-US" sz="1100"/>
                    </a:p>
                  </a:txBody>
                  <a:tcPr marL="186515" marR="186515" marT="186515" marB="18651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3805245" y="3004465"/>
            <a:ext cx="3238851" cy="56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3333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Operator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27728" y="3836049"/>
            <a:ext cx="3238851" cy="56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3333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&gt;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27728" y="4814517"/>
            <a:ext cx="3238851" cy="56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3333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&lt;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27728" y="5704744"/>
            <a:ext cx="3238851" cy="56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3333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=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27728" y="6496419"/>
            <a:ext cx="3238851" cy="56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3333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&gt;=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27728" y="7386645"/>
            <a:ext cx="3238851" cy="56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3333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&lt;=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27728" y="8281181"/>
            <a:ext cx="3238851" cy="56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3333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&lt;&gt;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81613" y="3836049"/>
            <a:ext cx="3238851" cy="56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3333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&gt;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081613" y="4814517"/>
            <a:ext cx="3238851" cy="56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3333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&lt;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81613" y="5704744"/>
            <a:ext cx="3238851" cy="56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3333" b="1">
                <a:solidFill>
                  <a:srgbClr val="7F3501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==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81613" y="6496419"/>
            <a:ext cx="3238851" cy="56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3333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&gt;=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081613" y="7386645"/>
            <a:ext cx="3238851" cy="56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3333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&lt;=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081613" y="8281181"/>
            <a:ext cx="3238851" cy="56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3333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!=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027728" y="3004465"/>
            <a:ext cx="3238851" cy="56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3333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Pseudocode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66579" y="3004465"/>
            <a:ext cx="3238851" cy="56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3333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Python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805245" y="3919981"/>
            <a:ext cx="3238851" cy="56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3333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More than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805245" y="4749237"/>
            <a:ext cx="3238851" cy="56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3333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Less than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788877" y="5662425"/>
            <a:ext cx="3238851" cy="56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3333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Equal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328197" y="6407287"/>
            <a:ext cx="2192948" cy="77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9"/>
              </a:lnSpc>
              <a:spcBef>
                <a:spcPct val="0"/>
              </a:spcBef>
            </a:pPr>
            <a:r>
              <a:rPr lang="en-US" sz="2256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Greater than or equal to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328197" y="7360048"/>
            <a:ext cx="2192948" cy="77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9"/>
              </a:lnSpc>
              <a:spcBef>
                <a:spcPct val="0"/>
              </a:spcBef>
            </a:pPr>
            <a:r>
              <a:rPr lang="en-US" sz="2256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Less than or equal to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805245" y="8358840"/>
            <a:ext cx="3238851" cy="56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3333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Not Equal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957731" y="132157"/>
            <a:ext cx="7689422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14.4 Boolean expressions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2046" y="1753722"/>
            <a:ext cx="712396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Boolean Operator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3559718" y="3097325"/>
          <a:ext cx="10908928" cy="4848520"/>
        </p:xfrm>
        <a:graphic>
          <a:graphicData uri="http://schemas.openxmlformats.org/drawingml/2006/table">
            <a:tbl>
              <a:tblPr/>
              <a:tblGrid>
                <a:gridCol w="2727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7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7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7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12130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2130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130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2130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3276571" y="3252903"/>
            <a:ext cx="3308047" cy="580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6"/>
              </a:lnSpc>
              <a:spcBef>
                <a:spcPct val="0"/>
              </a:spcBef>
            </a:pPr>
            <a:r>
              <a:rPr lang="en-US" sz="3404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Operator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76571" y="4551469"/>
            <a:ext cx="3308047" cy="580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6"/>
              </a:lnSpc>
              <a:spcBef>
                <a:spcPct val="0"/>
              </a:spcBef>
            </a:pPr>
            <a:r>
              <a:rPr lang="en-US" sz="3404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AND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76571" y="5846116"/>
            <a:ext cx="3308047" cy="580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6"/>
              </a:lnSpc>
              <a:spcBef>
                <a:spcPct val="0"/>
              </a:spcBef>
            </a:pPr>
            <a:r>
              <a:rPr lang="en-US" sz="3404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OR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76571" y="7140764"/>
            <a:ext cx="3308047" cy="580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6"/>
              </a:lnSpc>
              <a:spcBef>
                <a:spcPct val="0"/>
              </a:spcBef>
            </a:pPr>
            <a:r>
              <a:rPr lang="en-US" sz="3404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NOT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04025" y="3384441"/>
            <a:ext cx="2583518" cy="448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2"/>
              </a:lnSpc>
              <a:spcBef>
                <a:spcPct val="0"/>
              </a:spcBef>
            </a:pPr>
            <a:r>
              <a:rPr lang="en-US" sz="2658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Pseudocode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21402" y="3252903"/>
            <a:ext cx="3308047" cy="580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6"/>
              </a:lnSpc>
              <a:spcBef>
                <a:spcPct val="0"/>
              </a:spcBef>
            </a:pPr>
            <a:r>
              <a:rPr lang="en-US" sz="3404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Python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907810" y="3414937"/>
            <a:ext cx="3308047" cy="422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6"/>
              </a:lnSpc>
              <a:spcBef>
                <a:spcPct val="0"/>
              </a:spcBef>
            </a:pPr>
            <a:r>
              <a:rPr lang="en-US" sz="2504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Description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95978" y="4640052"/>
            <a:ext cx="3308047" cy="422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6"/>
              </a:lnSpc>
              <a:spcBef>
                <a:spcPct val="0"/>
              </a:spcBef>
            </a:pPr>
            <a:r>
              <a:rPr lang="en-US" sz="2504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Both True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795978" y="5941366"/>
            <a:ext cx="3308047" cy="422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6"/>
              </a:lnSpc>
              <a:spcBef>
                <a:spcPct val="0"/>
              </a:spcBef>
            </a:pPr>
            <a:r>
              <a:rPr lang="en-US" sz="2504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Either True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795978" y="7159814"/>
            <a:ext cx="3308047" cy="422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6"/>
              </a:lnSpc>
              <a:spcBef>
                <a:spcPct val="0"/>
              </a:spcBef>
            </a:pPr>
            <a:r>
              <a:rPr lang="en-US" sz="2504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Not True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741761" y="4551469"/>
            <a:ext cx="3308047" cy="580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6"/>
              </a:lnSpc>
              <a:spcBef>
                <a:spcPct val="0"/>
              </a:spcBef>
            </a:pPr>
            <a:r>
              <a:rPr lang="en-US" sz="3404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AND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741761" y="5846116"/>
            <a:ext cx="3308047" cy="580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6"/>
              </a:lnSpc>
              <a:spcBef>
                <a:spcPct val="0"/>
              </a:spcBef>
            </a:pPr>
            <a:r>
              <a:rPr lang="en-US" sz="3404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OR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741761" y="7140764"/>
            <a:ext cx="3308047" cy="580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6"/>
              </a:lnSpc>
              <a:spcBef>
                <a:spcPct val="0"/>
              </a:spcBef>
            </a:pPr>
            <a:r>
              <a:rPr lang="en-US" sz="3404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NOT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328079" y="4551469"/>
            <a:ext cx="3308047" cy="580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6"/>
              </a:lnSpc>
              <a:spcBef>
                <a:spcPct val="0"/>
              </a:spcBef>
            </a:pPr>
            <a:r>
              <a:rPr lang="en-US" sz="3404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and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28079" y="5846116"/>
            <a:ext cx="3308047" cy="580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6"/>
              </a:lnSpc>
              <a:spcBef>
                <a:spcPct val="0"/>
              </a:spcBef>
            </a:pPr>
            <a:r>
              <a:rPr lang="en-US" sz="3404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or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28079" y="7140764"/>
            <a:ext cx="3308047" cy="580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6"/>
              </a:lnSpc>
              <a:spcBef>
                <a:spcPct val="0"/>
              </a:spcBef>
            </a:pPr>
            <a:r>
              <a:rPr lang="en-US" sz="3404" b="1">
                <a:solidFill>
                  <a:srgbClr val="000000"/>
                </a:solidFill>
                <a:latin typeface="Fira Code Semi-Bold"/>
                <a:ea typeface="Fira Code Semi-Bold"/>
                <a:cs typeface="Fira Code Semi-Bold"/>
                <a:sym typeface="Fira Code Semi-Bold"/>
              </a:rPr>
              <a:t>not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46002" y="81090"/>
            <a:ext cx="8576052" cy="72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14"/>
              </a:lnSpc>
              <a:spcBef>
                <a:spcPct val="0"/>
              </a:spcBef>
            </a:pPr>
            <a:r>
              <a:rPr lang="en-US" sz="4745" b="1" spc="-14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14.5 Conditional Statements</a:t>
            </a:r>
          </a:p>
        </p:txBody>
      </p: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6622919" y="4971371"/>
            <a:ext cx="5012751" cy="5012751"/>
          </a:xfrm>
          <a:custGeom>
            <a:avLst/>
            <a:gdLst/>
            <a:ahLst/>
            <a:cxnLst/>
            <a:rect l="l" t="t" r="r" b="b"/>
            <a:pathLst>
              <a:path w="5012751" h="5012751">
                <a:moveTo>
                  <a:pt x="0" y="0"/>
                </a:moveTo>
                <a:lnTo>
                  <a:pt x="5012751" y="0"/>
                </a:lnTo>
                <a:lnTo>
                  <a:pt x="5012751" y="5012751"/>
                </a:lnTo>
                <a:lnTo>
                  <a:pt x="0" y="501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384809" y="1938701"/>
            <a:ext cx="5727889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Selection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4809" y="2694896"/>
            <a:ext cx="1687449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Selection in programming is necessary to enable decision-making based on specific conditions, directing the flow of execution to different code paths.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81839" y="6788975"/>
            <a:ext cx="1144922" cy="315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3"/>
              </a:lnSpc>
              <a:spcBef>
                <a:spcPct val="0"/>
              </a:spcBef>
            </a:pPr>
            <a:r>
              <a:rPr lang="en-US" sz="1873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condition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13347" y="4914221"/>
            <a:ext cx="1651354" cy="993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3"/>
              </a:lnSpc>
              <a:spcBef>
                <a:spcPct val="0"/>
              </a:spcBef>
            </a:pPr>
            <a:r>
              <a:rPr lang="en-US" sz="288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Code Path 1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30874" y="4914221"/>
            <a:ext cx="1651354" cy="993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3"/>
              </a:lnSpc>
              <a:spcBef>
                <a:spcPct val="0"/>
              </a:spcBef>
            </a:pPr>
            <a:r>
              <a:rPr lang="en-US" sz="288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Code Path 2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921490" y="3968515"/>
            <a:ext cx="7093597" cy="3734648"/>
          </a:xfrm>
          <a:custGeom>
            <a:avLst/>
            <a:gdLst/>
            <a:ahLst/>
            <a:cxnLst/>
            <a:rect l="l" t="t" r="r" b="b"/>
            <a:pathLst>
              <a:path w="7093597" h="3734648">
                <a:moveTo>
                  <a:pt x="0" y="0"/>
                </a:moveTo>
                <a:lnTo>
                  <a:pt x="7093597" y="0"/>
                </a:lnTo>
                <a:lnTo>
                  <a:pt x="7093597" y="3734648"/>
                </a:lnTo>
                <a:lnTo>
                  <a:pt x="0" y="3734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323" t="-10545" r="-15101" b="-29949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9129294" y="3661986"/>
            <a:ext cx="8673621" cy="5070851"/>
          </a:xfrm>
          <a:custGeom>
            <a:avLst/>
            <a:gdLst/>
            <a:ahLst/>
            <a:cxnLst/>
            <a:rect l="l" t="t" r="r" b="b"/>
            <a:pathLst>
              <a:path w="8673621" h="5070851">
                <a:moveTo>
                  <a:pt x="0" y="0"/>
                </a:moveTo>
                <a:lnTo>
                  <a:pt x="8673622" y="0"/>
                </a:lnTo>
                <a:lnTo>
                  <a:pt x="8673622" y="5070850"/>
                </a:lnTo>
                <a:lnTo>
                  <a:pt x="0" y="507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842" r="-7083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384809" y="1938701"/>
            <a:ext cx="5727889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If ... THEN statement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57222" y="4027006"/>
            <a:ext cx="2900984" cy="65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3"/>
              </a:lnSpc>
              <a:spcBef>
                <a:spcPct val="0"/>
              </a:spcBef>
            </a:pPr>
            <a:r>
              <a:rPr lang="en-US" sz="386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Pseudocode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95961" y="4184541"/>
            <a:ext cx="2900984" cy="6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  <a:spcBef>
                <a:spcPct val="0"/>
              </a:spcBef>
            </a:pPr>
            <a:r>
              <a:rPr lang="en-US" sz="386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Python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6002" y="81090"/>
            <a:ext cx="8576052" cy="72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14"/>
              </a:lnSpc>
              <a:spcBef>
                <a:spcPct val="0"/>
              </a:spcBef>
            </a:pPr>
            <a:r>
              <a:rPr lang="en-US" sz="4745" b="1" spc="-14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14.5 Conditional Statements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852374" y="4087452"/>
            <a:ext cx="8144973" cy="4129061"/>
          </a:xfrm>
          <a:custGeom>
            <a:avLst/>
            <a:gdLst/>
            <a:ahLst/>
            <a:cxnLst/>
            <a:rect l="l" t="t" r="r" b="b"/>
            <a:pathLst>
              <a:path w="8144973" h="4129061">
                <a:moveTo>
                  <a:pt x="0" y="0"/>
                </a:moveTo>
                <a:lnTo>
                  <a:pt x="8144974" y="0"/>
                </a:lnTo>
                <a:lnTo>
                  <a:pt x="8144974" y="4129062"/>
                </a:lnTo>
                <a:lnTo>
                  <a:pt x="0" y="4129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291" t="-12555" r="-13309" b="-25480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9129294" y="3684951"/>
            <a:ext cx="9524709" cy="5609504"/>
          </a:xfrm>
          <a:custGeom>
            <a:avLst/>
            <a:gdLst/>
            <a:ahLst/>
            <a:cxnLst/>
            <a:rect l="l" t="t" r="r" b="b"/>
            <a:pathLst>
              <a:path w="9524709" h="5609504">
                <a:moveTo>
                  <a:pt x="0" y="0"/>
                </a:moveTo>
                <a:lnTo>
                  <a:pt x="9524709" y="0"/>
                </a:lnTo>
                <a:lnTo>
                  <a:pt x="9524709" y="5609504"/>
                </a:lnTo>
                <a:lnTo>
                  <a:pt x="0" y="5609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384809" y="1938701"/>
            <a:ext cx="929194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IF ... THEN ... ELSE statements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74369" y="4011252"/>
            <a:ext cx="2900984" cy="65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3"/>
              </a:lnSpc>
              <a:spcBef>
                <a:spcPct val="0"/>
              </a:spcBef>
            </a:pPr>
            <a:r>
              <a:rPr lang="en-US" sz="386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Pseudocode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270390" y="4137281"/>
            <a:ext cx="2900984" cy="6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  <a:spcBef>
                <a:spcPct val="0"/>
              </a:spcBef>
            </a:pPr>
            <a:r>
              <a:rPr lang="en-US" sz="386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Python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6002" y="81090"/>
            <a:ext cx="8576052" cy="72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14"/>
              </a:lnSpc>
              <a:spcBef>
                <a:spcPct val="0"/>
              </a:spcBef>
            </a:pPr>
            <a:r>
              <a:rPr lang="en-US" sz="4745" b="1" spc="-14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14.5 Conditional Statements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35331" y="2565056"/>
            <a:ext cx="2578444" cy="2578444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156887" y="0"/>
            <a:ext cx="2578444" cy="2578444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78444" y="0"/>
            <a:ext cx="2578444" cy="2578444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8" name="Freeform 8"/>
          <p:cNvSpPr/>
          <p:nvPr/>
        </p:nvSpPr>
        <p:spPr>
          <a:xfrm rot="-5400000" flipH="1" flipV="1">
            <a:off x="7735331" y="0"/>
            <a:ext cx="2578444" cy="2578444"/>
          </a:xfrm>
          <a:custGeom>
            <a:avLst/>
            <a:gdLst/>
            <a:ahLst/>
            <a:cxnLst/>
            <a:rect l="l" t="t" r="r" b="b"/>
            <a:pathLst>
              <a:path w="2578444" h="2578444">
                <a:moveTo>
                  <a:pt x="2578444" y="2578444"/>
                </a:moveTo>
                <a:lnTo>
                  <a:pt x="0" y="2578444"/>
                </a:lnTo>
                <a:lnTo>
                  <a:pt x="0" y="0"/>
                </a:lnTo>
                <a:lnTo>
                  <a:pt x="2578444" y="0"/>
                </a:lnTo>
                <a:lnTo>
                  <a:pt x="2578444" y="257844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Freeform 9"/>
          <p:cNvSpPr/>
          <p:nvPr/>
        </p:nvSpPr>
        <p:spPr>
          <a:xfrm rot="-5400000">
            <a:off x="0" y="0"/>
            <a:ext cx="2578444" cy="2578444"/>
          </a:xfrm>
          <a:custGeom>
            <a:avLst/>
            <a:gdLst/>
            <a:ahLst/>
            <a:cxnLst/>
            <a:rect l="l" t="t" r="r" b="b"/>
            <a:pathLst>
              <a:path w="2578444" h="2578444">
                <a:moveTo>
                  <a:pt x="0" y="0"/>
                </a:moveTo>
                <a:lnTo>
                  <a:pt x="2578444" y="0"/>
                </a:lnTo>
                <a:lnTo>
                  <a:pt x="2578444" y="2578444"/>
                </a:lnTo>
                <a:lnTo>
                  <a:pt x="0" y="25784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TextBox 10"/>
          <p:cNvSpPr txBox="1"/>
          <p:nvPr/>
        </p:nvSpPr>
        <p:spPr>
          <a:xfrm>
            <a:off x="880598" y="4913921"/>
            <a:ext cx="6278706" cy="2138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1"/>
              </a:lnSpc>
            </a:pPr>
            <a:r>
              <a:rPr lang="en-US" sz="6868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Chapter </a:t>
            </a:r>
          </a:p>
          <a:p>
            <a:pPr marL="0" lvl="0" indent="0" algn="ctr">
              <a:lnSpc>
                <a:spcPts val="8241"/>
              </a:lnSpc>
              <a:spcBef>
                <a:spcPct val="0"/>
              </a:spcBef>
            </a:pPr>
            <a:r>
              <a:rPr lang="en-US" sz="6868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Outline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735331" y="5143500"/>
            <a:ext cx="2578444" cy="2578444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3" name="Freeform 13"/>
          <p:cNvSpPr/>
          <p:nvPr/>
        </p:nvSpPr>
        <p:spPr>
          <a:xfrm rot="5400000" flipH="1" flipV="1">
            <a:off x="7735331" y="7727726"/>
            <a:ext cx="2578444" cy="2578444"/>
          </a:xfrm>
          <a:custGeom>
            <a:avLst/>
            <a:gdLst/>
            <a:ahLst/>
            <a:cxnLst/>
            <a:rect l="l" t="t" r="r" b="b"/>
            <a:pathLst>
              <a:path w="2578444" h="2578444">
                <a:moveTo>
                  <a:pt x="2578444" y="2578444"/>
                </a:moveTo>
                <a:lnTo>
                  <a:pt x="0" y="2578444"/>
                </a:lnTo>
                <a:lnTo>
                  <a:pt x="0" y="0"/>
                </a:lnTo>
                <a:lnTo>
                  <a:pt x="2578444" y="0"/>
                </a:lnTo>
                <a:lnTo>
                  <a:pt x="2578444" y="257844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4" name="Group 14"/>
          <p:cNvGrpSpPr/>
          <p:nvPr/>
        </p:nvGrpSpPr>
        <p:grpSpPr>
          <a:xfrm>
            <a:off x="10313775" y="7721944"/>
            <a:ext cx="2578444" cy="2578444"/>
            <a:chOff x="0" y="0"/>
            <a:chExt cx="1913890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68424" y="1008022"/>
            <a:ext cx="1814114" cy="60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53"/>
              </a:lnSpc>
              <a:spcBef>
                <a:spcPct val="0"/>
              </a:spcBef>
            </a:pPr>
            <a:r>
              <a:rPr lang="en-US" sz="196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Introducing Python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48744" y="596819"/>
            <a:ext cx="165347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14.1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04810" y="910893"/>
            <a:ext cx="2318728" cy="1033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44"/>
              </a:lnSpc>
              <a:spcBef>
                <a:spcPct val="0"/>
              </a:spcBef>
            </a:pPr>
            <a:r>
              <a:rPr lang="en-US" sz="228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Fundamentals of Programming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098625" y="488537"/>
            <a:ext cx="1588046" cy="412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2"/>
              </a:lnSpc>
              <a:spcBef>
                <a:spcPct val="0"/>
              </a:spcBef>
            </a:pPr>
            <a:r>
              <a:rPr lang="en-US" sz="2676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14.2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250017" y="758783"/>
            <a:ext cx="2392184" cy="118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03"/>
              </a:lnSpc>
              <a:spcBef>
                <a:spcPct val="0"/>
              </a:spcBef>
            </a:pPr>
            <a:r>
              <a:rPr lang="en-US" sz="2585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Essential Data Types in Programming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80762" y="349208"/>
            <a:ext cx="165347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14.3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775551" y="1022006"/>
            <a:ext cx="2235544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Boolean Expressions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797055" y="3589047"/>
            <a:ext cx="2454996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Conditional Statements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197815" y="3160422"/>
            <a:ext cx="165347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14.5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011556" y="580235"/>
            <a:ext cx="165347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14.4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852273" y="5909580"/>
            <a:ext cx="2344559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Loops and Repetition Structures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273638" y="5509530"/>
            <a:ext cx="165347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14.6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145744" y="8455369"/>
            <a:ext cx="199651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Predefined Functions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269774" y="8017219"/>
            <a:ext cx="165347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14.7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542375" y="8773040"/>
            <a:ext cx="2121244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Procedures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76259" y="8322019"/>
            <a:ext cx="165347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14.8</a:t>
            </a:r>
          </a:p>
        </p:txBody>
      </p:sp>
      <p:sp>
        <p:nvSpPr>
          <p:cNvPr id="32" name="Freeform 32"/>
          <p:cNvSpPr/>
          <p:nvPr/>
        </p:nvSpPr>
        <p:spPr>
          <a:xfrm>
            <a:off x="11479688" y="3827172"/>
            <a:ext cx="2902156" cy="2659430"/>
          </a:xfrm>
          <a:custGeom>
            <a:avLst/>
            <a:gdLst/>
            <a:ahLst/>
            <a:cxnLst/>
            <a:rect l="l" t="t" r="r" b="b"/>
            <a:pathLst>
              <a:path w="2902156" h="2659430">
                <a:moveTo>
                  <a:pt x="0" y="0"/>
                </a:moveTo>
                <a:lnTo>
                  <a:pt x="2902156" y="0"/>
                </a:lnTo>
                <a:lnTo>
                  <a:pt x="2902156" y="2659430"/>
                </a:lnTo>
                <a:lnTo>
                  <a:pt x="0" y="26594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33" name="Group 33"/>
          <p:cNvGrpSpPr/>
          <p:nvPr/>
        </p:nvGrpSpPr>
        <p:grpSpPr>
          <a:xfrm>
            <a:off x="12892218" y="7727726"/>
            <a:ext cx="2578444" cy="2578444"/>
            <a:chOff x="0" y="0"/>
            <a:chExt cx="1913890" cy="191389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3235640" y="8773040"/>
            <a:ext cx="1891600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Functions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358943" y="8322019"/>
            <a:ext cx="165347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14.9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5470662" y="5143500"/>
            <a:ext cx="2578444" cy="2578444"/>
            <a:chOff x="0" y="0"/>
            <a:chExt cx="1913890" cy="191389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5470662" y="2578444"/>
            <a:ext cx="2578444" cy="2578444"/>
            <a:chOff x="0" y="0"/>
            <a:chExt cx="1913890" cy="191389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6010619" y="6408909"/>
            <a:ext cx="1653475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Arrays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6010619" y="5999334"/>
            <a:ext cx="165347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>
                <a:solidFill>
                  <a:srgbClr val="FFFFFF"/>
                </a:solidFill>
                <a:latin typeface="Alatsi"/>
                <a:ea typeface="Alatsi"/>
                <a:cs typeface="Alatsi"/>
                <a:sym typeface="Alatsi"/>
              </a:rPr>
              <a:t>14.11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5892987" y="3408072"/>
            <a:ext cx="1733794" cy="879921"/>
            <a:chOff x="0" y="0"/>
            <a:chExt cx="2311726" cy="1173229"/>
          </a:xfrm>
        </p:grpSpPr>
        <p:sp>
          <p:nvSpPr>
            <p:cNvPr id="44" name="TextBox 44"/>
            <p:cNvSpPr txBox="1"/>
            <p:nvPr/>
          </p:nvSpPr>
          <p:spPr>
            <a:xfrm>
              <a:off x="0" y="642665"/>
              <a:ext cx="2311726" cy="530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27"/>
                </a:lnSpc>
                <a:spcBef>
                  <a:spcPct val="0"/>
                </a:spcBef>
              </a:pPr>
              <a:r>
                <a:rPr lang="en-US" sz="2522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Text files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9525"/>
              <a:ext cx="2204634" cy="56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44"/>
                </a:lnSpc>
                <a:spcBef>
                  <a:spcPct val="0"/>
                </a:spcBef>
              </a:pPr>
              <a:r>
                <a:rPr lang="en-US" sz="2787">
                  <a:solidFill>
                    <a:srgbClr val="FFFFFF"/>
                  </a:solidFill>
                  <a:latin typeface="Alatsi"/>
                  <a:ea typeface="Alatsi"/>
                  <a:cs typeface="Alatsi"/>
                  <a:sym typeface="Alatsi"/>
                </a:rPr>
                <a:t>14.12</a:t>
              </a:r>
            </a:p>
          </p:txBody>
        </p:sp>
      </p:grpSp>
      <p:sp>
        <p:nvSpPr>
          <p:cNvPr id="46" name="Freeform 46"/>
          <p:cNvSpPr/>
          <p:nvPr/>
        </p:nvSpPr>
        <p:spPr>
          <a:xfrm flipH="1" flipV="1">
            <a:off x="15470662" y="7721944"/>
            <a:ext cx="2578444" cy="2578444"/>
          </a:xfrm>
          <a:custGeom>
            <a:avLst/>
            <a:gdLst/>
            <a:ahLst/>
            <a:cxnLst/>
            <a:rect l="l" t="t" r="r" b="b"/>
            <a:pathLst>
              <a:path w="2578444" h="2578444">
                <a:moveTo>
                  <a:pt x="2578444" y="2578443"/>
                </a:moveTo>
                <a:lnTo>
                  <a:pt x="0" y="2578443"/>
                </a:lnTo>
                <a:lnTo>
                  <a:pt x="0" y="0"/>
                </a:lnTo>
                <a:lnTo>
                  <a:pt x="2578444" y="0"/>
                </a:lnTo>
                <a:lnTo>
                  <a:pt x="2578444" y="257844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47" name="TextBox 47"/>
          <p:cNvSpPr txBox="1"/>
          <p:nvPr/>
        </p:nvSpPr>
        <p:spPr>
          <a:xfrm>
            <a:off x="15811381" y="8226769"/>
            <a:ext cx="1703281" cy="125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8"/>
              </a:lnSpc>
              <a:spcBef>
                <a:spcPct val="0"/>
              </a:spcBef>
            </a:pPr>
            <a:r>
              <a:rPr lang="en-US" sz="1657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Passing parameters to subroutines, functions, and procedures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5811381" y="7807669"/>
            <a:ext cx="1653475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4"/>
              </a:lnSpc>
              <a:spcBef>
                <a:spcPct val="0"/>
              </a:spcBef>
            </a:pPr>
            <a:r>
              <a:rPr lang="en-US" sz="2787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14.10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727744" y="4005980"/>
            <a:ext cx="8047731" cy="4867644"/>
          </a:xfrm>
          <a:custGeom>
            <a:avLst/>
            <a:gdLst/>
            <a:ahLst/>
            <a:cxnLst/>
            <a:rect l="l" t="t" r="r" b="b"/>
            <a:pathLst>
              <a:path w="8047731" h="4867644">
                <a:moveTo>
                  <a:pt x="0" y="0"/>
                </a:moveTo>
                <a:lnTo>
                  <a:pt x="8047732" y="0"/>
                </a:lnTo>
                <a:lnTo>
                  <a:pt x="8047732" y="4867644"/>
                </a:lnTo>
                <a:lnTo>
                  <a:pt x="0" y="4867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225" t="-19432" r="-10682" b="-18859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8629100" y="3169956"/>
            <a:ext cx="10234890" cy="6088344"/>
          </a:xfrm>
          <a:custGeom>
            <a:avLst/>
            <a:gdLst/>
            <a:ahLst/>
            <a:cxnLst/>
            <a:rect l="l" t="t" r="r" b="b"/>
            <a:pathLst>
              <a:path w="10234890" h="6088344">
                <a:moveTo>
                  <a:pt x="0" y="0"/>
                </a:moveTo>
                <a:lnTo>
                  <a:pt x="10234890" y="0"/>
                </a:lnTo>
                <a:lnTo>
                  <a:pt x="10234890" y="6088344"/>
                </a:lnTo>
                <a:lnTo>
                  <a:pt x="0" y="6088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384809" y="1938701"/>
            <a:ext cx="929194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Nested IF statements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83878" y="3314717"/>
            <a:ext cx="2900984" cy="65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3"/>
              </a:lnSpc>
              <a:spcBef>
                <a:spcPct val="0"/>
              </a:spcBef>
            </a:pPr>
            <a:r>
              <a:rPr lang="en-US" sz="386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Pseudocode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75869" y="3456088"/>
            <a:ext cx="2900984" cy="6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  <a:spcBef>
                <a:spcPct val="0"/>
              </a:spcBef>
            </a:pPr>
            <a:r>
              <a:rPr lang="en-US" sz="386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Python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6002" y="81090"/>
            <a:ext cx="8576052" cy="72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14"/>
              </a:lnSpc>
              <a:spcBef>
                <a:spcPct val="0"/>
              </a:spcBef>
            </a:pPr>
            <a:r>
              <a:rPr lang="en-US" sz="4745" b="1" spc="-14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14.5 Conditional Statements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-549579" y="3321964"/>
            <a:ext cx="10719618" cy="5535861"/>
          </a:xfrm>
          <a:custGeom>
            <a:avLst/>
            <a:gdLst/>
            <a:ahLst/>
            <a:cxnLst/>
            <a:rect l="l" t="t" r="r" b="b"/>
            <a:pathLst>
              <a:path w="10719618" h="5535861">
                <a:moveTo>
                  <a:pt x="0" y="0"/>
                </a:moveTo>
                <a:lnTo>
                  <a:pt x="10719618" y="0"/>
                </a:lnTo>
                <a:lnTo>
                  <a:pt x="10719618" y="5535861"/>
                </a:lnTo>
                <a:lnTo>
                  <a:pt x="0" y="55358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9574311" y="2656251"/>
            <a:ext cx="8291425" cy="6201574"/>
          </a:xfrm>
          <a:custGeom>
            <a:avLst/>
            <a:gdLst/>
            <a:ahLst/>
            <a:cxnLst/>
            <a:rect l="l" t="t" r="r" b="b"/>
            <a:pathLst>
              <a:path w="8291425" h="6201574">
                <a:moveTo>
                  <a:pt x="0" y="0"/>
                </a:moveTo>
                <a:lnTo>
                  <a:pt x="8291426" y="0"/>
                </a:lnTo>
                <a:lnTo>
                  <a:pt x="8291426" y="6201574"/>
                </a:lnTo>
                <a:lnTo>
                  <a:pt x="0" y="6201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969" r="-11209" b="-1619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384809" y="1938701"/>
            <a:ext cx="929194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CASE statement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59738" y="3808776"/>
            <a:ext cx="2900984" cy="65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3"/>
              </a:lnSpc>
              <a:spcBef>
                <a:spcPct val="0"/>
              </a:spcBef>
            </a:pPr>
            <a:r>
              <a:rPr lang="en-US" sz="386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Pseudocode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96243" y="3046498"/>
            <a:ext cx="2900984" cy="6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  <a:spcBef>
                <a:spcPct val="0"/>
              </a:spcBef>
            </a:pPr>
            <a:r>
              <a:rPr lang="en-US" sz="386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Python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6002" y="81090"/>
            <a:ext cx="8576052" cy="72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14"/>
              </a:lnSpc>
              <a:spcBef>
                <a:spcPct val="0"/>
              </a:spcBef>
            </a:pPr>
            <a:r>
              <a:rPr lang="en-US" sz="4745" b="1" spc="-14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14.5 Conditional Statements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6002" y="164687"/>
            <a:ext cx="8482213" cy="58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1"/>
              </a:lnSpc>
              <a:spcBef>
                <a:spcPct val="0"/>
              </a:spcBef>
            </a:pPr>
            <a:r>
              <a:rPr lang="en-US" sz="3715" b="1" spc="-11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14.6 Loops and Repetition Structures</a:t>
            </a:r>
          </a:p>
        </p:txBody>
      </p:sp>
      <p:sp>
        <p:nvSpPr>
          <p:cNvPr id="6" name="Freeform 6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3189700" y="3840148"/>
            <a:ext cx="11077029" cy="3305131"/>
          </a:xfrm>
          <a:custGeom>
            <a:avLst/>
            <a:gdLst/>
            <a:ahLst/>
            <a:cxnLst/>
            <a:rect l="l" t="t" r="r" b="b"/>
            <a:pathLst>
              <a:path w="11077029" h="3305131">
                <a:moveTo>
                  <a:pt x="0" y="0"/>
                </a:moveTo>
                <a:lnTo>
                  <a:pt x="11077029" y="0"/>
                </a:lnTo>
                <a:lnTo>
                  <a:pt x="11077029" y="3305131"/>
                </a:lnTo>
                <a:lnTo>
                  <a:pt x="0" y="33051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599" t="-44799" r="-12181" b="-42810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402046" y="1877010"/>
            <a:ext cx="6451389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Count-controlled loop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29027" y="3211200"/>
            <a:ext cx="1598377" cy="628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5"/>
              </a:lnSpc>
              <a:spcBef>
                <a:spcPct val="0"/>
              </a:spcBef>
            </a:pPr>
            <a:r>
              <a:rPr lang="en-US" sz="3689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Syntax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868117" y="1899098"/>
          <a:ext cx="16114327" cy="8067811"/>
        </p:xfrm>
        <a:graphic>
          <a:graphicData uri="http://schemas.openxmlformats.org/drawingml/2006/table">
            <a:tbl>
              <a:tblPr/>
              <a:tblGrid>
                <a:gridCol w="5760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3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99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0772"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0772"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6267"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Freeform 7"/>
          <p:cNvSpPr/>
          <p:nvPr/>
        </p:nvSpPr>
        <p:spPr>
          <a:xfrm>
            <a:off x="868117" y="2022997"/>
            <a:ext cx="5628327" cy="2319707"/>
          </a:xfrm>
          <a:custGeom>
            <a:avLst/>
            <a:gdLst/>
            <a:ahLst/>
            <a:cxnLst/>
            <a:rect l="l" t="t" r="r" b="b"/>
            <a:pathLst>
              <a:path w="5628327" h="2319707">
                <a:moveTo>
                  <a:pt x="0" y="0"/>
                </a:moveTo>
                <a:lnTo>
                  <a:pt x="5628327" y="0"/>
                </a:lnTo>
                <a:lnTo>
                  <a:pt x="5628327" y="2319708"/>
                </a:lnTo>
                <a:lnTo>
                  <a:pt x="0" y="23197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657" t="-40726" r="-13758" b="-38723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6089143" y="1227216"/>
            <a:ext cx="7436674" cy="3911270"/>
          </a:xfrm>
          <a:custGeom>
            <a:avLst/>
            <a:gdLst/>
            <a:ahLst/>
            <a:cxnLst/>
            <a:rect l="l" t="t" r="r" b="b"/>
            <a:pathLst>
              <a:path w="7436674" h="3911270">
                <a:moveTo>
                  <a:pt x="0" y="0"/>
                </a:moveTo>
                <a:lnTo>
                  <a:pt x="7436674" y="0"/>
                </a:lnTo>
                <a:lnTo>
                  <a:pt x="7436674" y="3911270"/>
                </a:lnTo>
                <a:lnTo>
                  <a:pt x="0" y="39112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2269349" y="1145617"/>
            <a:ext cx="2825862" cy="61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7"/>
              </a:lnSpc>
              <a:spcBef>
                <a:spcPct val="0"/>
              </a:spcBef>
            </a:pPr>
            <a:r>
              <a:rPr lang="en-US" sz="362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Pseudocode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58986" y="1145617"/>
            <a:ext cx="2825862" cy="61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7"/>
              </a:lnSpc>
              <a:spcBef>
                <a:spcPct val="0"/>
              </a:spcBef>
            </a:pPr>
            <a:r>
              <a:rPr lang="en-US" sz="362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Python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02059" y="2670598"/>
            <a:ext cx="3201257" cy="919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3"/>
              </a:lnSpc>
            </a:pPr>
            <a:r>
              <a:rPr lang="en-US" sz="5374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1 2 3 4 5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21005" y="1145617"/>
            <a:ext cx="2825862" cy="61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7"/>
              </a:lnSpc>
              <a:spcBef>
                <a:spcPct val="0"/>
              </a:spcBef>
            </a:pPr>
            <a:r>
              <a:rPr lang="en-US" sz="362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Output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6002" y="164687"/>
            <a:ext cx="8482213" cy="58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1"/>
              </a:lnSpc>
              <a:spcBef>
                <a:spcPct val="0"/>
              </a:spcBef>
            </a:pPr>
            <a:r>
              <a:rPr lang="en-US" sz="3715" b="1" spc="-11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14.6 Loops and Repetition Structures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868117" y="1946044"/>
          <a:ext cx="16114327" cy="8067811"/>
        </p:xfrm>
        <a:graphic>
          <a:graphicData uri="http://schemas.openxmlformats.org/drawingml/2006/table">
            <a:tbl>
              <a:tblPr/>
              <a:tblGrid>
                <a:gridCol w="5760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3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99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0772"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0772"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6267"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Freeform 7"/>
          <p:cNvSpPr/>
          <p:nvPr/>
        </p:nvSpPr>
        <p:spPr>
          <a:xfrm>
            <a:off x="868117" y="2022997"/>
            <a:ext cx="5628327" cy="2319707"/>
          </a:xfrm>
          <a:custGeom>
            <a:avLst/>
            <a:gdLst/>
            <a:ahLst/>
            <a:cxnLst/>
            <a:rect l="l" t="t" r="r" b="b"/>
            <a:pathLst>
              <a:path w="5628327" h="2319707">
                <a:moveTo>
                  <a:pt x="0" y="0"/>
                </a:moveTo>
                <a:lnTo>
                  <a:pt x="5628327" y="0"/>
                </a:lnTo>
                <a:lnTo>
                  <a:pt x="5628327" y="2319708"/>
                </a:lnTo>
                <a:lnTo>
                  <a:pt x="0" y="23197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657" t="-40726" r="-13758" b="-38723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1045513" y="4708478"/>
            <a:ext cx="5450932" cy="2328063"/>
          </a:xfrm>
          <a:custGeom>
            <a:avLst/>
            <a:gdLst/>
            <a:ahLst/>
            <a:cxnLst/>
            <a:rect l="l" t="t" r="r" b="b"/>
            <a:pathLst>
              <a:path w="5450932" h="2328063">
                <a:moveTo>
                  <a:pt x="0" y="0"/>
                </a:moveTo>
                <a:lnTo>
                  <a:pt x="5450931" y="0"/>
                </a:lnTo>
                <a:lnTo>
                  <a:pt x="5450931" y="2328062"/>
                </a:lnTo>
                <a:lnTo>
                  <a:pt x="0" y="2328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047" t="-40580" r="-15687" b="-4124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Freeform 9"/>
          <p:cNvSpPr/>
          <p:nvPr/>
        </p:nvSpPr>
        <p:spPr>
          <a:xfrm>
            <a:off x="6002030" y="3710390"/>
            <a:ext cx="7523787" cy="4324238"/>
          </a:xfrm>
          <a:custGeom>
            <a:avLst/>
            <a:gdLst/>
            <a:ahLst/>
            <a:cxnLst/>
            <a:rect l="l" t="t" r="r" b="b"/>
            <a:pathLst>
              <a:path w="7523787" h="4324238">
                <a:moveTo>
                  <a:pt x="0" y="0"/>
                </a:moveTo>
                <a:lnTo>
                  <a:pt x="7523787" y="0"/>
                </a:lnTo>
                <a:lnTo>
                  <a:pt x="7523787" y="4324238"/>
                </a:lnTo>
                <a:lnTo>
                  <a:pt x="0" y="43242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Freeform 10"/>
          <p:cNvSpPr/>
          <p:nvPr/>
        </p:nvSpPr>
        <p:spPr>
          <a:xfrm>
            <a:off x="6089143" y="1227216"/>
            <a:ext cx="7436674" cy="3911270"/>
          </a:xfrm>
          <a:custGeom>
            <a:avLst/>
            <a:gdLst/>
            <a:ahLst/>
            <a:cxnLst/>
            <a:rect l="l" t="t" r="r" b="b"/>
            <a:pathLst>
              <a:path w="7436674" h="3911270">
                <a:moveTo>
                  <a:pt x="0" y="0"/>
                </a:moveTo>
                <a:lnTo>
                  <a:pt x="7436674" y="0"/>
                </a:lnTo>
                <a:lnTo>
                  <a:pt x="7436674" y="3911270"/>
                </a:lnTo>
                <a:lnTo>
                  <a:pt x="0" y="39112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TextBox 11"/>
          <p:cNvSpPr txBox="1"/>
          <p:nvPr/>
        </p:nvSpPr>
        <p:spPr>
          <a:xfrm>
            <a:off x="2269349" y="1145617"/>
            <a:ext cx="2825862" cy="61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7"/>
              </a:lnSpc>
              <a:spcBef>
                <a:spcPct val="0"/>
              </a:spcBef>
            </a:pPr>
            <a:r>
              <a:rPr lang="en-US" sz="362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Pseudocode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58986" y="1145617"/>
            <a:ext cx="2825862" cy="61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7"/>
              </a:lnSpc>
              <a:spcBef>
                <a:spcPct val="0"/>
              </a:spcBef>
            </a:pPr>
            <a:r>
              <a:rPr lang="en-US" sz="362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Python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502059" y="2670598"/>
            <a:ext cx="3201257" cy="919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3"/>
              </a:lnSpc>
            </a:pPr>
            <a:r>
              <a:rPr lang="en-US" sz="5374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1 2 3 4 5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21005" y="1145617"/>
            <a:ext cx="2825862" cy="61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7"/>
              </a:lnSpc>
              <a:spcBef>
                <a:spcPct val="0"/>
              </a:spcBef>
            </a:pPr>
            <a:r>
              <a:rPr lang="en-US" sz="362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Output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46074" y="5390274"/>
            <a:ext cx="4313226" cy="786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2"/>
              </a:lnSpc>
            </a:pPr>
            <a:r>
              <a:rPr lang="en-US" sz="462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3 6 9 12 15 18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6002" y="164687"/>
            <a:ext cx="8482213" cy="58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1"/>
              </a:lnSpc>
              <a:spcBef>
                <a:spcPct val="0"/>
              </a:spcBef>
            </a:pPr>
            <a:r>
              <a:rPr lang="en-US" sz="3715" b="1" spc="-11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14.6 Loops and Repetition Structures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868117" y="1899098"/>
          <a:ext cx="16114327" cy="8067811"/>
        </p:xfrm>
        <a:graphic>
          <a:graphicData uri="http://schemas.openxmlformats.org/drawingml/2006/table">
            <a:tbl>
              <a:tblPr/>
              <a:tblGrid>
                <a:gridCol w="5760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3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99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0772"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0772"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6267"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Freeform 7"/>
          <p:cNvSpPr/>
          <p:nvPr/>
        </p:nvSpPr>
        <p:spPr>
          <a:xfrm>
            <a:off x="868117" y="2022997"/>
            <a:ext cx="5628327" cy="2319707"/>
          </a:xfrm>
          <a:custGeom>
            <a:avLst/>
            <a:gdLst/>
            <a:ahLst/>
            <a:cxnLst/>
            <a:rect l="l" t="t" r="r" b="b"/>
            <a:pathLst>
              <a:path w="5628327" h="2319707">
                <a:moveTo>
                  <a:pt x="0" y="0"/>
                </a:moveTo>
                <a:lnTo>
                  <a:pt x="5628327" y="0"/>
                </a:lnTo>
                <a:lnTo>
                  <a:pt x="5628327" y="2319708"/>
                </a:lnTo>
                <a:lnTo>
                  <a:pt x="0" y="23197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657" t="-40726" r="-13758" b="-38723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1045513" y="4708478"/>
            <a:ext cx="5450932" cy="2328063"/>
          </a:xfrm>
          <a:custGeom>
            <a:avLst/>
            <a:gdLst/>
            <a:ahLst/>
            <a:cxnLst/>
            <a:rect l="l" t="t" r="r" b="b"/>
            <a:pathLst>
              <a:path w="5450932" h="2328063">
                <a:moveTo>
                  <a:pt x="0" y="0"/>
                </a:moveTo>
                <a:lnTo>
                  <a:pt x="5450931" y="0"/>
                </a:lnTo>
                <a:lnTo>
                  <a:pt x="5450931" y="2328062"/>
                </a:lnTo>
                <a:lnTo>
                  <a:pt x="0" y="2328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047" t="-40580" r="-15687" b="-4124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Freeform 9"/>
          <p:cNvSpPr/>
          <p:nvPr/>
        </p:nvSpPr>
        <p:spPr>
          <a:xfrm>
            <a:off x="1045513" y="7401741"/>
            <a:ext cx="5450932" cy="2342197"/>
          </a:xfrm>
          <a:custGeom>
            <a:avLst/>
            <a:gdLst/>
            <a:ahLst/>
            <a:cxnLst/>
            <a:rect l="l" t="t" r="r" b="b"/>
            <a:pathLst>
              <a:path w="5450932" h="2342197">
                <a:moveTo>
                  <a:pt x="0" y="0"/>
                </a:moveTo>
                <a:lnTo>
                  <a:pt x="5450931" y="0"/>
                </a:lnTo>
                <a:lnTo>
                  <a:pt x="5450931" y="2342197"/>
                </a:lnTo>
                <a:lnTo>
                  <a:pt x="0" y="23421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212" t="-41294" r="-16212" b="-39012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Freeform 10"/>
          <p:cNvSpPr/>
          <p:nvPr/>
        </p:nvSpPr>
        <p:spPr>
          <a:xfrm>
            <a:off x="6002030" y="3710390"/>
            <a:ext cx="7523787" cy="4324238"/>
          </a:xfrm>
          <a:custGeom>
            <a:avLst/>
            <a:gdLst/>
            <a:ahLst/>
            <a:cxnLst/>
            <a:rect l="l" t="t" r="r" b="b"/>
            <a:pathLst>
              <a:path w="7523787" h="4324238">
                <a:moveTo>
                  <a:pt x="0" y="0"/>
                </a:moveTo>
                <a:lnTo>
                  <a:pt x="7523787" y="0"/>
                </a:lnTo>
                <a:lnTo>
                  <a:pt x="7523787" y="4324238"/>
                </a:lnTo>
                <a:lnTo>
                  <a:pt x="0" y="43242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Freeform 11"/>
          <p:cNvSpPr/>
          <p:nvPr/>
        </p:nvSpPr>
        <p:spPr>
          <a:xfrm>
            <a:off x="6045586" y="6514621"/>
            <a:ext cx="7324217" cy="3394990"/>
          </a:xfrm>
          <a:custGeom>
            <a:avLst/>
            <a:gdLst/>
            <a:ahLst/>
            <a:cxnLst/>
            <a:rect l="l" t="t" r="r" b="b"/>
            <a:pathLst>
              <a:path w="7324217" h="3394990">
                <a:moveTo>
                  <a:pt x="0" y="0"/>
                </a:moveTo>
                <a:lnTo>
                  <a:pt x="7324217" y="0"/>
                </a:lnTo>
                <a:lnTo>
                  <a:pt x="7324217" y="3394989"/>
                </a:lnTo>
                <a:lnTo>
                  <a:pt x="0" y="33949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3132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2" name="Freeform 12"/>
          <p:cNvSpPr/>
          <p:nvPr/>
        </p:nvSpPr>
        <p:spPr>
          <a:xfrm>
            <a:off x="6089143" y="1227216"/>
            <a:ext cx="7436674" cy="3911270"/>
          </a:xfrm>
          <a:custGeom>
            <a:avLst/>
            <a:gdLst/>
            <a:ahLst/>
            <a:cxnLst/>
            <a:rect l="l" t="t" r="r" b="b"/>
            <a:pathLst>
              <a:path w="7436674" h="3911270">
                <a:moveTo>
                  <a:pt x="0" y="0"/>
                </a:moveTo>
                <a:lnTo>
                  <a:pt x="7436674" y="0"/>
                </a:lnTo>
                <a:lnTo>
                  <a:pt x="7436674" y="3911270"/>
                </a:lnTo>
                <a:lnTo>
                  <a:pt x="0" y="39112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3" name="TextBox 13"/>
          <p:cNvSpPr txBox="1"/>
          <p:nvPr/>
        </p:nvSpPr>
        <p:spPr>
          <a:xfrm>
            <a:off x="2269349" y="1145617"/>
            <a:ext cx="2825862" cy="61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7"/>
              </a:lnSpc>
              <a:spcBef>
                <a:spcPct val="0"/>
              </a:spcBef>
            </a:pPr>
            <a:r>
              <a:rPr lang="en-US" sz="362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Pseudocode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58986" y="1145617"/>
            <a:ext cx="2825862" cy="61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7"/>
              </a:lnSpc>
              <a:spcBef>
                <a:spcPct val="0"/>
              </a:spcBef>
            </a:pPr>
            <a:r>
              <a:rPr lang="en-US" sz="362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Python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502059" y="2670598"/>
            <a:ext cx="3201257" cy="919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3"/>
              </a:lnSpc>
            </a:pPr>
            <a:r>
              <a:rPr lang="en-US" sz="5374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1 2 3 4 5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21005" y="1145617"/>
            <a:ext cx="2825862" cy="61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7"/>
              </a:lnSpc>
              <a:spcBef>
                <a:spcPct val="0"/>
              </a:spcBef>
            </a:pPr>
            <a:r>
              <a:rPr lang="en-US" sz="362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Output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946074" y="5390274"/>
            <a:ext cx="4313226" cy="786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2"/>
              </a:lnSpc>
            </a:pPr>
            <a:r>
              <a:rPr lang="en-US" sz="462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3 6 9 12 15 18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915618" y="7373166"/>
            <a:ext cx="2350769" cy="26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5"/>
              </a:lnSpc>
            </a:pPr>
            <a:r>
              <a:rPr lang="en-US" sz="154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Countdown timer: 10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938987" y="7622017"/>
            <a:ext cx="2350769" cy="26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5"/>
              </a:lnSpc>
            </a:pPr>
            <a:r>
              <a:rPr lang="en-US" sz="154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Countdown timer: 9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38987" y="7856590"/>
            <a:ext cx="2350769" cy="26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5"/>
              </a:lnSpc>
            </a:pPr>
            <a:r>
              <a:rPr lang="en-US" sz="154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Countdown timer: 8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938987" y="8105468"/>
            <a:ext cx="2350769" cy="26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5"/>
              </a:lnSpc>
            </a:pPr>
            <a:r>
              <a:rPr lang="en-US" sz="154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Countdown timer: 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38987" y="8354346"/>
            <a:ext cx="2350769" cy="26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5"/>
              </a:lnSpc>
            </a:pPr>
            <a:r>
              <a:rPr lang="en-US" sz="154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Countdown timer: 6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938987" y="8603224"/>
            <a:ext cx="2350769" cy="26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5"/>
              </a:lnSpc>
            </a:pPr>
            <a:r>
              <a:rPr lang="en-US" sz="154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Countdown timer: 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938987" y="8837797"/>
            <a:ext cx="2350769" cy="26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5"/>
              </a:lnSpc>
            </a:pPr>
            <a:r>
              <a:rPr lang="en-US" sz="154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Countdown timer: 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938987" y="9072370"/>
            <a:ext cx="2350769" cy="26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5"/>
              </a:lnSpc>
            </a:pPr>
            <a:r>
              <a:rPr lang="en-US" sz="154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Countdown timer: 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958552" y="9306943"/>
            <a:ext cx="2350769" cy="26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5"/>
              </a:lnSpc>
            </a:pPr>
            <a:r>
              <a:rPr lang="en-US" sz="154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Countdown timer: 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958552" y="9541046"/>
            <a:ext cx="2350769" cy="26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5"/>
              </a:lnSpc>
            </a:pPr>
            <a:r>
              <a:rPr lang="en-US" sz="154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Countdown timer: 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958552" y="9794347"/>
            <a:ext cx="2350769" cy="26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5"/>
              </a:lnSpc>
            </a:pPr>
            <a:r>
              <a:rPr lang="en-US" sz="154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Countdown timer: 0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46002" y="164687"/>
            <a:ext cx="8482213" cy="58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1"/>
              </a:lnSpc>
              <a:spcBef>
                <a:spcPct val="0"/>
              </a:spcBef>
            </a:pPr>
            <a:r>
              <a:rPr lang="en-US" sz="3715" b="1" spc="-11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14.6 Loops and Repetition Structures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3312410" y="4251497"/>
            <a:ext cx="10831610" cy="3752060"/>
          </a:xfrm>
          <a:custGeom>
            <a:avLst/>
            <a:gdLst/>
            <a:ahLst/>
            <a:cxnLst/>
            <a:rect l="l" t="t" r="r" b="b"/>
            <a:pathLst>
              <a:path w="10831610" h="3752060">
                <a:moveTo>
                  <a:pt x="0" y="0"/>
                </a:moveTo>
                <a:lnTo>
                  <a:pt x="10831610" y="0"/>
                </a:lnTo>
                <a:lnTo>
                  <a:pt x="10831610" y="3752059"/>
                </a:lnTo>
                <a:lnTo>
                  <a:pt x="0" y="37520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597" b="-35688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402046" y="1877010"/>
            <a:ext cx="6451389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Pre-condition loop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2046" y="2694896"/>
            <a:ext cx="1685725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pre-condition loop is a control flow structure where the condition is checked before entering the loop's body, allowing the body to execute only if the condition is initially satisfied.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6002" y="164687"/>
            <a:ext cx="8482213" cy="58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1"/>
              </a:lnSpc>
              <a:spcBef>
                <a:spcPct val="0"/>
              </a:spcBef>
            </a:pPr>
            <a:r>
              <a:rPr lang="en-US" sz="3715" b="1" spc="-11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14.6 Loops and Repetition Structures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641335" y="1899098"/>
          <a:ext cx="16114327" cy="7729964"/>
        </p:xfrm>
        <a:graphic>
          <a:graphicData uri="http://schemas.openxmlformats.org/drawingml/2006/table">
            <a:tbl>
              <a:tblPr/>
              <a:tblGrid>
                <a:gridCol w="5943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0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4982"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4982"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4"/>
                        </a:lnSpc>
                        <a:defRPr/>
                      </a:pPr>
                      <a:endParaRPr lang="en-US" sz="1100"/>
                    </a:p>
                  </a:txBody>
                  <a:tcPr marL="187282" marR="187282" marT="187282" marB="187282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Freeform 7"/>
          <p:cNvSpPr/>
          <p:nvPr/>
        </p:nvSpPr>
        <p:spPr>
          <a:xfrm>
            <a:off x="-82706" y="1028700"/>
            <a:ext cx="7498467" cy="5564022"/>
          </a:xfrm>
          <a:custGeom>
            <a:avLst/>
            <a:gdLst/>
            <a:ahLst/>
            <a:cxnLst/>
            <a:rect l="l" t="t" r="r" b="b"/>
            <a:pathLst>
              <a:path w="7498467" h="5564022">
                <a:moveTo>
                  <a:pt x="0" y="0"/>
                </a:moveTo>
                <a:lnTo>
                  <a:pt x="7498466" y="0"/>
                </a:lnTo>
                <a:lnTo>
                  <a:pt x="7498466" y="5564022"/>
                </a:lnTo>
                <a:lnTo>
                  <a:pt x="0" y="556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8976252" y="2040880"/>
            <a:ext cx="6001025" cy="3302353"/>
          </a:xfrm>
          <a:custGeom>
            <a:avLst/>
            <a:gdLst/>
            <a:ahLst/>
            <a:cxnLst/>
            <a:rect l="l" t="t" r="r" b="b"/>
            <a:pathLst>
              <a:path w="6001025" h="3302353">
                <a:moveTo>
                  <a:pt x="0" y="0"/>
                </a:moveTo>
                <a:lnTo>
                  <a:pt x="6001025" y="0"/>
                </a:lnTo>
                <a:lnTo>
                  <a:pt x="6001025" y="3302353"/>
                </a:lnTo>
                <a:lnTo>
                  <a:pt x="0" y="3302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667" t="-33272" r="-17588" b="-3291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Freeform 9"/>
          <p:cNvSpPr/>
          <p:nvPr/>
        </p:nvSpPr>
        <p:spPr>
          <a:xfrm>
            <a:off x="-21876" y="4997645"/>
            <a:ext cx="7376807" cy="5473748"/>
          </a:xfrm>
          <a:custGeom>
            <a:avLst/>
            <a:gdLst/>
            <a:ahLst/>
            <a:cxnLst/>
            <a:rect l="l" t="t" r="r" b="b"/>
            <a:pathLst>
              <a:path w="7376807" h="5473748">
                <a:moveTo>
                  <a:pt x="0" y="0"/>
                </a:moveTo>
                <a:lnTo>
                  <a:pt x="7376807" y="0"/>
                </a:lnTo>
                <a:lnTo>
                  <a:pt x="7376807" y="5473748"/>
                </a:lnTo>
                <a:lnTo>
                  <a:pt x="0" y="54737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Freeform 10"/>
          <p:cNvSpPr/>
          <p:nvPr/>
        </p:nvSpPr>
        <p:spPr>
          <a:xfrm>
            <a:off x="7998641" y="5981408"/>
            <a:ext cx="8505106" cy="3634810"/>
          </a:xfrm>
          <a:custGeom>
            <a:avLst/>
            <a:gdLst/>
            <a:ahLst/>
            <a:cxnLst/>
            <a:rect l="l" t="t" r="r" b="b"/>
            <a:pathLst>
              <a:path w="8505106" h="3634810">
                <a:moveTo>
                  <a:pt x="0" y="0"/>
                </a:moveTo>
                <a:lnTo>
                  <a:pt x="8505106" y="0"/>
                </a:lnTo>
                <a:lnTo>
                  <a:pt x="8505106" y="3634810"/>
                </a:lnTo>
                <a:lnTo>
                  <a:pt x="0" y="36348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69" t="-29039" r="-11483" b="-2860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TextBox 11"/>
          <p:cNvSpPr txBox="1"/>
          <p:nvPr/>
        </p:nvSpPr>
        <p:spPr>
          <a:xfrm>
            <a:off x="2253596" y="1279647"/>
            <a:ext cx="2825862" cy="61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7"/>
              </a:lnSpc>
              <a:spcBef>
                <a:spcPct val="0"/>
              </a:spcBef>
            </a:pPr>
            <a:r>
              <a:rPr lang="en-US" sz="362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Pseudocode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63833" y="1279647"/>
            <a:ext cx="2825862" cy="61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7"/>
              </a:lnSpc>
              <a:spcBef>
                <a:spcPct val="0"/>
              </a:spcBef>
            </a:pPr>
            <a:r>
              <a:rPr lang="en-US" sz="3627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Python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6002" y="164687"/>
            <a:ext cx="8482213" cy="58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1"/>
              </a:lnSpc>
              <a:spcBef>
                <a:spcPct val="0"/>
              </a:spcBef>
            </a:pPr>
            <a:r>
              <a:rPr lang="en-US" sz="3715" b="1" spc="-11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14.6 Loops and Repetition Structures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5269806" y="8124083"/>
            <a:ext cx="7617340" cy="696447"/>
            <a:chOff x="0" y="0"/>
            <a:chExt cx="2006213" cy="1834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06213" cy="183426"/>
            </a:xfrm>
            <a:custGeom>
              <a:avLst/>
              <a:gdLst/>
              <a:ahLst/>
              <a:cxnLst/>
              <a:rect l="l" t="t" r="r" b="b"/>
              <a:pathLst>
                <a:path w="2006213" h="183426">
                  <a:moveTo>
                    <a:pt x="51834" y="0"/>
                  </a:moveTo>
                  <a:lnTo>
                    <a:pt x="1954379" y="0"/>
                  </a:lnTo>
                  <a:cubicBezTo>
                    <a:pt x="1983006" y="0"/>
                    <a:pt x="2006213" y="23207"/>
                    <a:pt x="2006213" y="51834"/>
                  </a:cubicBezTo>
                  <a:lnTo>
                    <a:pt x="2006213" y="131592"/>
                  </a:lnTo>
                  <a:cubicBezTo>
                    <a:pt x="2006213" y="160220"/>
                    <a:pt x="1983006" y="183426"/>
                    <a:pt x="1954379" y="183426"/>
                  </a:cubicBezTo>
                  <a:lnTo>
                    <a:pt x="51834" y="183426"/>
                  </a:lnTo>
                  <a:cubicBezTo>
                    <a:pt x="23207" y="183426"/>
                    <a:pt x="0" y="160220"/>
                    <a:pt x="0" y="131592"/>
                  </a:cubicBezTo>
                  <a:lnTo>
                    <a:pt x="0" y="51834"/>
                  </a:lnTo>
                  <a:cubicBezTo>
                    <a:pt x="0" y="23207"/>
                    <a:pt x="23207" y="0"/>
                    <a:pt x="51834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006213" cy="21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494170" y="4104977"/>
            <a:ext cx="11042252" cy="3657155"/>
          </a:xfrm>
          <a:custGeom>
            <a:avLst/>
            <a:gdLst/>
            <a:ahLst/>
            <a:cxnLst/>
            <a:rect l="l" t="t" r="r" b="b"/>
            <a:pathLst>
              <a:path w="11042252" h="3657155">
                <a:moveTo>
                  <a:pt x="0" y="0"/>
                </a:moveTo>
                <a:lnTo>
                  <a:pt x="11042253" y="0"/>
                </a:lnTo>
                <a:lnTo>
                  <a:pt x="11042253" y="3657156"/>
                </a:lnTo>
                <a:lnTo>
                  <a:pt x="0" y="36571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9640" b="-4264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TextBox 10"/>
          <p:cNvSpPr txBox="1"/>
          <p:nvPr/>
        </p:nvSpPr>
        <p:spPr>
          <a:xfrm>
            <a:off x="402046" y="1877010"/>
            <a:ext cx="6451389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Post-condition loop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2046" y="2694896"/>
            <a:ext cx="1722650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post-condition loop is a control flow structure where the condition is checked after executing the loop's body, ensuring the body is executed at least once.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51968" y="8043681"/>
            <a:ext cx="7068771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000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Not available in Python.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6002" y="164687"/>
            <a:ext cx="8482213" cy="58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1"/>
              </a:lnSpc>
              <a:spcBef>
                <a:spcPct val="0"/>
              </a:spcBef>
            </a:pPr>
            <a:r>
              <a:rPr lang="en-US" sz="3715" b="1" spc="-11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14.6 Loops and Repetition Structures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2046" y="1877010"/>
            <a:ext cx="6451389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Which loop to use?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2046" y="2694896"/>
            <a:ext cx="16857254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Use a count-controlled loop when </a:t>
            </a: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the number of iterations is known beforehand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 post-condition loop when the loop </a:t>
            </a: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must execute at least once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with condition evaluation afterward, and a pre-condition loop when</a:t>
            </a: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the condition needs to be checked before entering the loop body.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7" name="Freeform 7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246002" y="164687"/>
            <a:ext cx="8482213" cy="58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1"/>
              </a:lnSpc>
              <a:spcBef>
                <a:spcPct val="0"/>
              </a:spcBef>
            </a:pPr>
            <a:r>
              <a:rPr lang="en-US" sz="3715" b="1" spc="-11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14.6 Loops and Repetition Structures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46002" y="123031"/>
            <a:ext cx="8482213" cy="673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45"/>
              </a:lnSpc>
              <a:spcBef>
                <a:spcPct val="0"/>
              </a:spcBef>
            </a:pPr>
            <a:r>
              <a:rPr lang="en-US" sz="4415" b="1" spc="-13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 Introducing Python</a:t>
            </a:r>
          </a:p>
        </p:txBody>
      </p: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4769169" y="4737605"/>
            <a:ext cx="8105771" cy="5055975"/>
          </a:xfrm>
          <a:custGeom>
            <a:avLst/>
            <a:gdLst/>
            <a:ahLst/>
            <a:cxnLst/>
            <a:rect l="l" t="t" r="r" b="b"/>
            <a:pathLst>
              <a:path w="8105771" h="5055975">
                <a:moveTo>
                  <a:pt x="0" y="0"/>
                </a:moveTo>
                <a:lnTo>
                  <a:pt x="8105771" y="0"/>
                </a:lnTo>
                <a:lnTo>
                  <a:pt x="8105771" y="5055975"/>
                </a:lnTo>
                <a:lnTo>
                  <a:pt x="0" y="5055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384809" y="1938701"/>
            <a:ext cx="1127313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Why are programming languages needed?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4809" y="2694896"/>
            <a:ext cx="1687449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Programming languages are necessary as they enable the translation of abstract algorithmic concepts represented by pseudocode and flowcharts into executable instructions that a computer can understand and execute.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4520361" y="3762973"/>
          <a:ext cx="12561125" cy="933086"/>
        </p:xfrm>
        <a:graphic>
          <a:graphicData uri="http://schemas.openxmlformats.org/drawingml/2006/table">
            <a:tbl>
              <a:tblPr/>
              <a:tblGrid>
                <a:gridCol w="1570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0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0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01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01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01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701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33086"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7628011" y="5886684"/>
            <a:ext cx="6345824" cy="1663210"/>
          </a:xfrm>
          <a:custGeom>
            <a:avLst/>
            <a:gdLst/>
            <a:ahLst/>
            <a:cxnLst/>
            <a:rect l="l" t="t" r="r" b="b"/>
            <a:pathLst>
              <a:path w="6345824" h="1663210">
                <a:moveTo>
                  <a:pt x="0" y="0"/>
                </a:moveTo>
                <a:lnTo>
                  <a:pt x="6345825" y="0"/>
                </a:lnTo>
                <a:lnTo>
                  <a:pt x="6345825" y="1663210"/>
                </a:lnTo>
                <a:lnTo>
                  <a:pt x="0" y="16632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551" t="-69657" r="-14894" b="-67879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Freeform 9"/>
          <p:cNvSpPr/>
          <p:nvPr/>
        </p:nvSpPr>
        <p:spPr>
          <a:xfrm>
            <a:off x="10331056" y="4857984"/>
            <a:ext cx="939736" cy="1396905"/>
          </a:xfrm>
          <a:custGeom>
            <a:avLst/>
            <a:gdLst/>
            <a:ahLst/>
            <a:cxnLst/>
            <a:rect l="l" t="t" r="r" b="b"/>
            <a:pathLst>
              <a:path w="939736" h="1396905">
                <a:moveTo>
                  <a:pt x="0" y="0"/>
                </a:moveTo>
                <a:lnTo>
                  <a:pt x="939736" y="0"/>
                </a:lnTo>
                <a:lnTo>
                  <a:pt x="939736" y="1396905"/>
                </a:lnTo>
                <a:lnTo>
                  <a:pt x="0" y="1396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Freeform 10"/>
          <p:cNvSpPr/>
          <p:nvPr/>
        </p:nvSpPr>
        <p:spPr>
          <a:xfrm>
            <a:off x="10331056" y="7302639"/>
            <a:ext cx="939736" cy="1396905"/>
          </a:xfrm>
          <a:custGeom>
            <a:avLst/>
            <a:gdLst/>
            <a:ahLst/>
            <a:cxnLst/>
            <a:rect l="l" t="t" r="r" b="b"/>
            <a:pathLst>
              <a:path w="939736" h="1396905">
                <a:moveTo>
                  <a:pt x="0" y="0"/>
                </a:moveTo>
                <a:lnTo>
                  <a:pt x="939736" y="0"/>
                </a:lnTo>
                <a:lnTo>
                  <a:pt x="939736" y="1396904"/>
                </a:lnTo>
                <a:lnTo>
                  <a:pt x="0" y="13969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10004148" y="8910580"/>
          <a:ext cx="1735159" cy="885825"/>
        </p:xfrm>
        <a:graphic>
          <a:graphicData uri="http://schemas.openxmlformats.org/drawingml/2006/table">
            <a:tbl>
              <a:tblPr/>
              <a:tblGrid>
                <a:gridCol w="411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5825"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1135659" y="-38545"/>
            <a:ext cx="7511494" cy="101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9"/>
              </a:lnSpc>
              <a:spcBef>
                <a:spcPct val="0"/>
              </a:spcBef>
            </a:pPr>
            <a:r>
              <a:rPr lang="en-US" sz="3481" b="1" spc="-10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14.7 Predefined Functions in Programming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5783" y="1995665"/>
            <a:ext cx="1045514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String manipulation functions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41521" y="3979903"/>
            <a:ext cx="260988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Sample String: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012520" y="3898104"/>
            <a:ext cx="420172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57162" y="3898104"/>
            <a:ext cx="420172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80119" y="3898104"/>
            <a:ext cx="420172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29017" y="3898104"/>
            <a:ext cx="420172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54089" y="3898104"/>
            <a:ext cx="420172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002987" y="3898104"/>
            <a:ext cx="420172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528059" y="3898104"/>
            <a:ext cx="420172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176957" y="3898104"/>
            <a:ext cx="420172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08317" y="3248623"/>
            <a:ext cx="22857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752960" y="3248623"/>
            <a:ext cx="22857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275916" y="3248623"/>
            <a:ext cx="22857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924814" y="3292376"/>
            <a:ext cx="22857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510729" y="3292376"/>
            <a:ext cx="22857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4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033686" y="3292376"/>
            <a:ext cx="22857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5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690854" y="3248623"/>
            <a:ext cx="20984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6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204446" y="3248623"/>
            <a:ext cx="22857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7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280227" y="6165839"/>
            <a:ext cx="546458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Access a single character using its position 3 in a string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661641" y="9022081"/>
            <a:ext cx="420172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798699" y="9067743"/>
            <a:ext cx="203031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Output: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9763929" y="5729370"/>
            <a:ext cx="939736" cy="1396905"/>
          </a:xfrm>
          <a:custGeom>
            <a:avLst/>
            <a:gdLst/>
            <a:ahLst/>
            <a:cxnLst/>
            <a:rect l="l" t="t" r="r" b="b"/>
            <a:pathLst>
              <a:path w="939736" h="1396905">
                <a:moveTo>
                  <a:pt x="0" y="0"/>
                </a:moveTo>
                <a:lnTo>
                  <a:pt x="939735" y="0"/>
                </a:lnTo>
                <a:lnTo>
                  <a:pt x="939735" y="1396904"/>
                </a:lnTo>
                <a:lnTo>
                  <a:pt x="0" y="1396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9379145" y="7337312"/>
          <a:ext cx="411578" cy="885825"/>
        </p:xfrm>
        <a:graphic>
          <a:graphicData uri="http://schemas.openxmlformats.org/drawingml/2006/table">
            <a:tbl>
              <a:tblPr/>
              <a:tblGrid>
                <a:gridCol w="411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5825"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Freeform 9"/>
          <p:cNvSpPr/>
          <p:nvPr/>
        </p:nvSpPr>
        <p:spPr>
          <a:xfrm>
            <a:off x="6210774" y="2954200"/>
            <a:ext cx="7881997" cy="3820356"/>
          </a:xfrm>
          <a:custGeom>
            <a:avLst/>
            <a:gdLst/>
            <a:ahLst/>
            <a:cxnLst/>
            <a:rect l="l" t="t" r="r" b="b"/>
            <a:pathLst>
              <a:path w="7881997" h="3820356">
                <a:moveTo>
                  <a:pt x="0" y="0"/>
                </a:moveTo>
                <a:lnTo>
                  <a:pt x="7881997" y="0"/>
                </a:lnTo>
                <a:lnTo>
                  <a:pt x="7881997" y="3820356"/>
                </a:lnTo>
                <a:lnTo>
                  <a:pt x="0" y="382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TextBox 10"/>
          <p:cNvSpPr txBox="1"/>
          <p:nvPr/>
        </p:nvSpPr>
        <p:spPr>
          <a:xfrm>
            <a:off x="345783" y="1995665"/>
            <a:ext cx="1172998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String manipulation functions - chr( 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30261" y="4311928"/>
            <a:ext cx="470131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Return the character whose ascii value is 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26791" y="7448812"/>
            <a:ext cx="814011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“a”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73696" y="7494474"/>
            <a:ext cx="203031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Output: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5659" y="-38545"/>
            <a:ext cx="7511494" cy="101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9"/>
              </a:lnSpc>
              <a:spcBef>
                <a:spcPct val="0"/>
              </a:spcBef>
            </a:pPr>
            <a:r>
              <a:rPr lang="en-US" sz="3481" b="1" spc="-10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14.7 Predefined Functions in Programming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9763929" y="5729370"/>
            <a:ext cx="939736" cy="1396905"/>
          </a:xfrm>
          <a:custGeom>
            <a:avLst/>
            <a:gdLst/>
            <a:ahLst/>
            <a:cxnLst/>
            <a:rect l="l" t="t" r="r" b="b"/>
            <a:pathLst>
              <a:path w="939736" h="1396905">
                <a:moveTo>
                  <a:pt x="0" y="0"/>
                </a:moveTo>
                <a:lnTo>
                  <a:pt x="939735" y="0"/>
                </a:lnTo>
                <a:lnTo>
                  <a:pt x="939735" y="1396904"/>
                </a:lnTo>
                <a:lnTo>
                  <a:pt x="0" y="1396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9437021" y="7337312"/>
          <a:ext cx="1735159" cy="885825"/>
        </p:xfrm>
        <a:graphic>
          <a:graphicData uri="http://schemas.openxmlformats.org/drawingml/2006/table">
            <a:tbl>
              <a:tblPr/>
              <a:tblGrid>
                <a:gridCol w="411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5825"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Freeform 9"/>
          <p:cNvSpPr/>
          <p:nvPr/>
        </p:nvSpPr>
        <p:spPr>
          <a:xfrm>
            <a:off x="6468685" y="3093399"/>
            <a:ext cx="7880301" cy="3863728"/>
          </a:xfrm>
          <a:custGeom>
            <a:avLst/>
            <a:gdLst/>
            <a:ahLst/>
            <a:cxnLst/>
            <a:rect l="l" t="t" r="r" b="b"/>
            <a:pathLst>
              <a:path w="7880301" h="3863728">
                <a:moveTo>
                  <a:pt x="0" y="0"/>
                </a:moveTo>
                <a:lnTo>
                  <a:pt x="7880301" y="0"/>
                </a:lnTo>
                <a:lnTo>
                  <a:pt x="7880301" y="3863729"/>
                </a:lnTo>
                <a:lnTo>
                  <a:pt x="0" y="3863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15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TextBox 10"/>
          <p:cNvSpPr txBox="1"/>
          <p:nvPr/>
        </p:nvSpPr>
        <p:spPr>
          <a:xfrm>
            <a:off x="345783" y="1995665"/>
            <a:ext cx="1082639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String manipulation functions -ord ( 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19113" y="4592570"/>
            <a:ext cx="470131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Return the ASCII Value of the  character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52906" y="7448812"/>
            <a:ext cx="750758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31572" y="7494474"/>
            <a:ext cx="203031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Output: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35659" y="-38545"/>
            <a:ext cx="7511494" cy="101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9"/>
              </a:lnSpc>
              <a:spcBef>
                <a:spcPct val="0"/>
              </a:spcBef>
            </a:pPr>
            <a:r>
              <a:rPr lang="en-US" sz="3481" b="1" spc="-10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14.7 Predefined Functions in Programming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4520361" y="3762973"/>
          <a:ext cx="12561128" cy="933086"/>
        </p:xfrm>
        <a:graphic>
          <a:graphicData uri="http://schemas.openxmlformats.org/drawingml/2006/table">
            <a:tbl>
              <a:tblPr/>
              <a:tblGrid>
                <a:gridCol w="1570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0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0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01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01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01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701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33086"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7053849" y="4733635"/>
            <a:ext cx="7474211" cy="3965908"/>
          </a:xfrm>
          <a:custGeom>
            <a:avLst/>
            <a:gdLst/>
            <a:ahLst/>
            <a:cxnLst/>
            <a:rect l="l" t="t" r="r" b="b"/>
            <a:pathLst>
              <a:path w="7474211" h="3965908">
                <a:moveTo>
                  <a:pt x="0" y="0"/>
                </a:moveTo>
                <a:lnTo>
                  <a:pt x="7474210" y="0"/>
                </a:lnTo>
                <a:lnTo>
                  <a:pt x="7474210" y="3965908"/>
                </a:lnTo>
                <a:lnTo>
                  <a:pt x="0" y="396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Freeform 9"/>
          <p:cNvSpPr/>
          <p:nvPr/>
        </p:nvSpPr>
        <p:spPr>
          <a:xfrm>
            <a:off x="10331056" y="4857984"/>
            <a:ext cx="939736" cy="1396905"/>
          </a:xfrm>
          <a:custGeom>
            <a:avLst/>
            <a:gdLst/>
            <a:ahLst/>
            <a:cxnLst/>
            <a:rect l="l" t="t" r="r" b="b"/>
            <a:pathLst>
              <a:path w="939736" h="1396905">
                <a:moveTo>
                  <a:pt x="0" y="0"/>
                </a:moveTo>
                <a:lnTo>
                  <a:pt x="939736" y="0"/>
                </a:lnTo>
                <a:lnTo>
                  <a:pt x="939736" y="1396905"/>
                </a:lnTo>
                <a:lnTo>
                  <a:pt x="0" y="1396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Freeform 10"/>
          <p:cNvSpPr/>
          <p:nvPr/>
        </p:nvSpPr>
        <p:spPr>
          <a:xfrm>
            <a:off x="10331056" y="7412913"/>
            <a:ext cx="939736" cy="1396905"/>
          </a:xfrm>
          <a:custGeom>
            <a:avLst/>
            <a:gdLst/>
            <a:ahLst/>
            <a:cxnLst/>
            <a:rect l="l" t="t" r="r" b="b"/>
            <a:pathLst>
              <a:path w="939736" h="1396905">
                <a:moveTo>
                  <a:pt x="0" y="0"/>
                </a:moveTo>
                <a:lnTo>
                  <a:pt x="939736" y="0"/>
                </a:lnTo>
                <a:lnTo>
                  <a:pt x="939736" y="1396905"/>
                </a:lnTo>
                <a:lnTo>
                  <a:pt x="0" y="1396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10004148" y="8910580"/>
          <a:ext cx="411578" cy="885825"/>
        </p:xfrm>
        <a:graphic>
          <a:graphicData uri="http://schemas.openxmlformats.org/drawingml/2006/table">
            <a:tbl>
              <a:tblPr/>
              <a:tblGrid>
                <a:gridCol w="411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5825"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345783" y="1995665"/>
            <a:ext cx="1082639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String manipulation functions -len ( 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1521" y="3979903"/>
            <a:ext cx="260988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Sample String: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12520" y="3898104"/>
            <a:ext cx="420172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57162" y="3898104"/>
            <a:ext cx="420172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80119" y="3898104"/>
            <a:ext cx="420172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829017" y="3898104"/>
            <a:ext cx="420172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354089" y="3898104"/>
            <a:ext cx="420172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02987" y="3898104"/>
            <a:ext cx="420172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528059" y="3898104"/>
            <a:ext cx="420172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176957" y="3898104"/>
            <a:ext cx="420172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08317" y="3248623"/>
            <a:ext cx="22857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752960" y="3248623"/>
            <a:ext cx="22857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275916" y="3248623"/>
            <a:ext cx="22857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924814" y="3292376"/>
            <a:ext cx="22857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510729" y="3292376"/>
            <a:ext cx="22857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4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033686" y="3292376"/>
            <a:ext cx="22857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5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690854" y="3248623"/>
            <a:ext cx="20984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6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204446" y="3248623"/>
            <a:ext cx="22857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7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040448" y="5897439"/>
            <a:ext cx="395688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Returns the integer value representing the length of string S.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661641" y="9022081"/>
            <a:ext cx="420172" cy="59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en-US" sz="35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798699" y="9067743"/>
            <a:ext cx="203031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Output: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35659" y="-38545"/>
            <a:ext cx="7511494" cy="101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9"/>
              </a:lnSpc>
              <a:spcBef>
                <a:spcPct val="0"/>
              </a:spcBef>
            </a:pPr>
            <a:r>
              <a:rPr lang="en-US" sz="3481" b="1" spc="-10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14.7 Predefined Functions in Programming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5758981" y="4083226"/>
            <a:ext cx="7989797" cy="3956852"/>
          </a:xfrm>
          <a:custGeom>
            <a:avLst/>
            <a:gdLst/>
            <a:ahLst/>
            <a:cxnLst/>
            <a:rect l="l" t="t" r="r" b="b"/>
            <a:pathLst>
              <a:path w="7989797" h="3956852">
                <a:moveTo>
                  <a:pt x="0" y="0"/>
                </a:moveTo>
                <a:lnTo>
                  <a:pt x="7989797" y="0"/>
                </a:lnTo>
                <a:lnTo>
                  <a:pt x="7989797" y="3956851"/>
                </a:lnTo>
                <a:lnTo>
                  <a:pt x="0" y="39568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4634047" y="3623149"/>
          <a:ext cx="8200240" cy="609143"/>
        </p:xfrm>
        <a:graphic>
          <a:graphicData uri="http://schemas.openxmlformats.org/drawingml/2006/table">
            <a:tbl>
              <a:tblPr/>
              <a:tblGrid>
                <a:gridCol w="1025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143"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8923318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</a:t>
            </a:r>
          </a:p>
        </p:txBody>
      </p:sp>
      <p:sp>
        <p:nvSpPr>
          <p:cNvPr id="10" name="Freeform 10"/>
          <p:cNvSpPr/>
          <p:nvPr/>
        </p:nvSpPr>
        <p:spPr>
          <a:xfrm>
            <a:off x="9215806" y="4033222"/>
            <a:ext cx="939736" cy="1396905"/>
          </a:xfrm>
          <a:custGeom>
            <a:avLst/>
            <a:gdLst/>
            <a:ahLst/>
            <a:cxnLst/>
            <a:rect l="l" t="t" r="r" b="b"/>
            <a:pathLst>
              <a:path w="939736" h="1396905">
                <a:moveTo>
                  <a:pt x="0" y="0"/>
                </a:moveTo>
                <a:lnTo>
                  <a:pt x="939735" y="0"/>
                </a:lnTo>
                <a:lnTo>
                  <a:pt x="939735" y="1396905"/>
                </a:lnTo>
                <a:lnTo>
                  <a:pt x="0" y="1396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Freeform 11"/>
          <p:cNvSpPr/>
          <p:nvPr/>
        </p:nvSpPr>
        <p:spPr>
          <a:xfrm>
            <a:off x="9240161" y="6643173"/>
            <a:ext cx="939736" cy="1396905"/>
          </a:xfrm>
          <a:custGeom>
            <a:avLst/>
            <a:gdLst/>
            <a:ahLst/>
            <a:cxnLst/>
            <a:rect l="l" t="t" r="r" b="b"/>
            <a:pathLst>
              <a:path w="939736" h="1396905">
                <a:moveTo>
                  <a:pt x="0" y="0"/>
                </a:moveTo>
                <a:lnTo>
                  <a:pt x="939736" y="0"/>
                </a:lnTo>
                <a:lnTo>
                  <a:pt x="939736" y="1396904"/>
                </a:lnTo>
                <a:lnTo>
                  <a:pt x="0" y="13969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2" name="TextBox 12"/>
          <p:cNvSpPr txBox="1"/>
          <p:nvPr/>
        </p:nvSpPr>
        <p:spPr>
          <a:xfrm>
            <a:off x="345783" y="1995665"/>
            <a:ext cx="1082639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String manipulation functions -lower( 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84820" y="3806499"/>
            <a:ext cx="2108727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Sample String: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31700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60533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91047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155541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87813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720036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052307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09102" y="3215642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437935" y="3215642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68449" y="3215642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000720" y="3250993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2103" y="3250993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512617" y="3250993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51570" y="3215642"/>
            <a:ext cx="169552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074518" y="3215642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7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361029" y="8144852"/>
            <a:ext cx="462965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Output: “alevelcs”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35659" y="-38545"/>
            <a:ext cx="7511494" cy="101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9"/>
              </a:lnSpc>
              <a:spcBef>
                <a:spcPct val="0"/>
              </a:spcBef>
            </a:pPr>
            <a:r>
              <a:rPr lang="en-US" sz="3481" b="1" spc="-10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14.7 Predefined Functions in Programming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4634047" y="3623149"/>
          <a:ext cx="3974380" cy="609143"/>
        </p:xfrm>
        <a:graphic>
          <a:graphicData uri="http://schemas.openxmlformats.org/drawingml/2006/table">
            <a:tbl>
              <a:tblPr/>
              <a:tblGrid>
                <a:gridCol w="993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3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3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35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143"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6817951" y="4663451"/>
            <a:ext cx="6434632" cy="3753535"/>
          </a:xfrm>
          <a:custGeom>
            <a:avLst/>
            <a:gdLst/>
            <a:ahLst/>
            <a:cxnLst/>
            <a:rect l="l" t="t" r="r" b="b"/>
            <a:pathLst>
              <a:path w="6434632" h="3753535">
                <a:moveTo>
                  <a:pt x="0" y="0"/>
                </a:moveTo>
                <a:lnTo>
                  <a:pt x="6434632" y="0"/>
                </a:lnTo>
                <a:lnTo>
                  <a:pt x="6434632" y="3753535"/>
                </a:lnTo>
                <a:lnTo>
                  <a:pt x="0" y="37535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Freeform 9"/>
          <p:cNvSpPr/>
          <p:nvPr/>
        </p:nvSpPr>
        <p:spPr>
          <a:xfrm>
            <a:off x="9575219" y="4377061"/>
            <a:ext cx="939736" cy="1396905"/>
          </a:xfrm>
          <a:custGeom>
            <a:avLst/>
            <a:gdLst/>
            <a:ahLst/>
            <a:cxnLst/>
            <a:rect l="l" t="t" r="r" b="b"/>
            <a:pathLst>
              <a:path w="939736" h="1396905">
                <a:moveTo>
                  <a:pt x="0" y="0"/>
                </a:moveTo>
                <a:lnTo>
                  <a:pt x="939736" y="0"/>
                </a:lnTo>
                <a:lnTo>
                  <a:pt x="939736" y="1396904"/>
                </a:lnTo>
                <a:lnTo>
                  <a:pt x="0" y="13969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Freeform 10"/>
          <p:cNvSpPr/>
          <p:nvPr/>
        </p:nvSpPr>
        <p:spPr>
          <a:xfrm>
            <a:off x="9599574" y="7242270"/>
            <a:ext cx="939736" cy="1396905"/>
          </a:xfrm>
          <a:custGeom>
            <a:avLst/>
            <a:gdLst/>
            <a:ahLst/>
            <a:cxnLst/>
            <a:rect l="l" t="t" r="r" b="b"/>
            <a:pathLst>
              <a:path w="939736" h="1396905">
                <a:moveTo>
                  <a:pt x="0" y="0"/>
                </a:moveTo>
                <a:lnTo>
                  <a:pt x="939736" y="0"/>
                </a:lnTo>
                <a:lnTo>
                  <a:pt x="939736" y="1396905"/>
                </a:lnTo>
                <a:lnTo>
                  <a:pt x="0" y="1396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10583745" y="3623149"/>
          <a:ext cx="3974380" cy="609143"/>
        </p:xfrm>
        <a:graphic>
          <a:graphicData uri="http://schemas.openxmlformats.org/drawingml/2006/table">
            <a:tbl>
              <a:tblPr/>
              <a:tblGrid>
                <a:gridCol w="993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3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3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35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143"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8923318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5783" y="1995665"/>
            <a:ext cx="1237425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String manipulation functions -concatenation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84820" y="3806499"/>
            <a:ext cx="2108727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Sample String: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031700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60533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91047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91047" y="8743950"/>
            <a:ext cx="462965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Output: “ALEVELCS”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873016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981398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310231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540745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865522" y="3767776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5659" y="-38545"/>
            <a:ext cx="7511494" cy="101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9"/>
              </a:lnSpc>
              <a:spcBef>
                <a:spcPct val="0"/>
              </a:spcBef>
            </a:pPr>
            <a:r>
              <a:rPr lang="en-US" sz="3481" b="1" spc="-10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14.7 Predefined Functions in Programming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9656904" y="5944477"/>
            <a:ext cx="939736" cy="1396905"/>
          </a:xfrm>
          <a:custGeom>
            <a:avLst/>
            <a:gdLst/>
            <a:ahLst/>
            <a:cxnLst/>
            <a:rect l="l" t="t" r="r" b="b"/>
            <a:pathLst>
              <a:path w="939736" h="1396905">
                <a:moveTo>
                  <a:pt x="0" y="0"/>
                </a:moveTo>
                <a:lnTo>
                  <a:pt x="939736" y="0"/>
                </a:lnTo>
                <a:lnTo>
                  <a:pt x="939736" y="1396904"/>
                </a:lnTo>
                <a:lnTo>
                  <a:pt x="0" y="1396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6879034" y="4137806"/>
            <a:ext cx="6156105" cy="2744843"/>
          </a:xfrm>
          <a:custGeom>
            <a:avLst/>
            <a:gdLst/>
            <a:ahLst/>
            <a:cxnLst/>
            <a:rect l="l" t="t" r="r" b="b"/>
            <a:pathLst>
              <a:path w="6156105" h="2744843">
                <a:moveTo>
                  <a:pt x="0" y="0"/>
                </a:moveTo>
                <a:lnTo>
                  <a:pt x="6156105" y="0"/>
                </a:lnTo>
                <a:lnTo>
                  <a:pt x="6156105" y="2744843"/>
                </a:lnTo>
                <a:lnTo>
                  <a:pt x="0" y="27448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4446" b="-24297"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5075146" y="3423124"/>
          <a:ext cx="8200240" cy="609143"/>
        </p:xfrm>
        <a:graphic>
          <a:graphicData uri="http://schemas.openxmlformats.org/drawingml/2006/table">
            <a:tbl>
              <a:tblPr/>
              <a:tblGrid>
                <a:gridCol w="1025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143"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9364417" y="3538554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</a:t>
            </a:r>
          </a:p>
        </p:txBody>
      </p:sp>
      <p:sp>
        <p:nvSpPr>
          <p:cNvPr id="11" name="Freeform 11"/>
          <p:cNvSpPr/>
          <p:nvPr/>
        </p:nvSpPr>
        <p:spPr>
          <a:xfrm>
            <a:off x="9656904" y="3833197"/>
            <a:ext cx="939736" cy="1396905"/>
          </a:xfrm>
          <a:custGeom>
            <a:avLst/>
            <a:gdLst/>
            <a:ahLst/>
            <a:cxnLst/>
            <a:rect l="l" t="t" r="r" b="b"/>
            <a:pathLst>
              <a:path w="939736" h="1396905">
                <a:moveTo>
                  <a:pt x="0" y="0"/>
                </a:moveTo>
                <a:lnTo>
                  <a:pt x="939736" y="0"/>
                </a:lnTo>
                <a:lnTo>
                  <a:pt x="939736" y="1396905"/>
                </a:lnTo>
                <a:lnTo>
                  <a:pt x="0" y="13969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2" name="TextBox 12"/>
          <p:cNvSpPr txBox="1"/>
          <p:nvPr/>
        </p:nvSpPr>
        <p:spPr>
          <a:xfrm>
            <a:off x="345783" y="1995665"/>
            <a:ext cx="1455998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String manipulation functions -leftmost L characters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25918" y="3606474"/>
            <a:ext cx="2108727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Sample String: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72799" y="3538554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01632" y="3538554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32146" y="3538554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96640" y="3538554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928911" y="3538554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161135" y="3538554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493406" y="3538554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550201" y="3015617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879034" y="3015617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109548" y="3015617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441819" y="3050968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723202" y="3050968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953716" y="3050968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292669" y="3015617"/>
            <a:ext cx="169552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515616" y="3015617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7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836271" y="5358136"/>
            <a:ext cx="2789503" cy="73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0"/>
              </a:lnSpc>
              <a:spcBef>
                <a:spcPct val="0"/>
              </a:spcBef>
            </a:pPr>
            <a:r>
              <a:rPr lang="en-US" sz="2114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Returns the leftmost 3 characters.</a:t>
            </a:r>
          </a:p>
        </p:txBody>
      </p:sp>
      <p:graphicFrame>
        <p:nvGraphicFramePr>
          <p:cNvPr id="30" name="Table 30"/>
          <p:cNvGraphicFramePr>
            <a:graphicFrameLocks noGrp="1"/>
          </p:cNvGraphicFramePr>
          <p:nvPr/>
        </p:nvGraphicFramePr>
        <p:xfrm>
          <a:off x="5075146" y="7413981"/>
          <a:ext cx="8200240" cy="609143"/>
        </p:xfrm>
        <a:graphic>
          <a:graphicData uri="http://schemas.openxmlformats.org/drawingml/2006/table">
            <a:tbl>
              <a:tblPr/>
              <a:tblGrid>
                <a:gridCol w="1025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143"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1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1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1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" name="TextBox 31"/>
          <p:cNvSpPr txBox="1"/>
          <p:nvPr/>
        </p:nvSpPr>
        <p:spPr>
          <a:xfrm>
            <a:off x="9364417" y="7529411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472799" y="7529411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801632" y="7529411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032146" y="7529411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596640" y="7529411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928911" y="7529411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161135" y="7529411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493406" y="7529411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550201" y="7006474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0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879034" y="7006474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1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109548" y="7006474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2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441819" y="7041826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3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723202" y="7041826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4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953716" y="7041826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5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292669" y="7006474"/>
            <a:ext cx="169552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6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515616" y="7006474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7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811947" y="9401175"/>
            <a:ext cx="462965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Output: “ALE”</a:t>
            </a:r>
          </a:p>
        </p:txBody>
      </p:sp>
      <p:sp>
        <p:nvSpPr>
          <p:cNvPr id="48" name="Freeform 48"/>
          <p:cNvSpPr/>
          <p:nvPr/>
        </p:nvSpPr>
        <p:spPr>
          <a:xfrm>
            <a:off x="9703906" y="7861395"/>
            <a:ext cx="939736" cy="1396905"/>
          </a:xfrm>
          <a:custGeom>
            <a:avLst/>
            <a:gdLst/>
            <a:ahLst/>
            <a:cxnLst/>
            <a:rect l="l" t="t" r="r" b="b"/>
            <a:pathLst>
              <a:path w="939736" h="1396905">
                <a:moveTo>
                  <a:pt x="0" y="0"/>
                </a:moveTo>
                <a:lnTo>
                  <a:pt x="939736" y="0"/>
                </a:lnTo>
                <a:lnTo>
                  <a:pt x="939736" y="1396905"/>
                </a:lnTo>
                <a:lnTo>
                  <a:pt x="0" y="13969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49" name="TextBox 49"/>
          <p:cNvSpPr txBox="1"/>
          <p:nvPr/>
        </p:nvSpPr>
        <p:spPr>
          <a:xfrm>
            <a:off x="1135659" y="-38545"/>
            <a:ext cx="7511494" cy="101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9"/>
              </a:lnSpc>
              <a:spcBef>
                <a:spcPct val="0"/>
              </a:spcBef>
            </a:pPr>
            <a:r>
              <a:rPr lang="en-US" sz="3481" b="1" spc="-10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14.7 Predefined Functions in Programming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9215806" y="6144502"/>
            <a:ext cx="939736" cy="1396905"/>
          </a:xfrm>
          <a:custGeom>
            <a:avLst/>
            <a:gdLst/>
            <a:ahLst/>
            <a:cxnLst/>
            <a:rect l="l" t="t" r="r" b="b"/>
            <a:pathLst>
              <a:path w="939736" h="1396905">
                <a:moveTo>
                  <a:pt x="0" y="0"/>
                </a:moveTo>
                <a:lnTo>
                  <a:pt x="939735" y="0"/>
                </a:lnTo>
                <a:lnTo>
                  <a:pt x="939735" y="1396904"/>
                </a:lnTo>
                <a:lnTo>
                  <a:pt x="0" y="1396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4634047" y="3623149"/>
          <a:ext cx="8200238" cy="609143"/>
        </p:xfrm>
        <a:graphic>
          <a:graphicData uri="http://schemas.openxmlformats.org/drawingml/2006/table">
            <a:tbl>
              <a:tblPr/>
              <a:tblGrid>
                <a:gridCol w="1025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143"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8923318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</a:t>
            </a:r>
          </a:p>
        </p:txBody>
      </p:sp>
      <p:sp>
        <p:nvSpPr>
          <p:cNvPr id="10" name="Freeform 10"/>
          <p:cNvSpPr/>
          <p:nvPr/>
        </p:nvSpPr>
        <p:spPr>
          <a:xfrm>
            <a:off x="9215806" y="4033222"/>
            <a:ext cx="939736" cy="1396905"/>
          </a:xfrm>
          <a:custGeom>
            <a:avLst/>
            <a:gdLst/>
            <a:ahLst/>
            <a:cxnLst/>
            <a:rect l="l" t="t" r="r" b="b"/>
            <a:pathLst>
              <a:path w="939736" h="1396905">
                <a:moveTo>
                  <a:pt x="0" y="0"/>
                </a:moveTo>
                <a:lnTo>
                  <a:pt x="939735" y="0"/>
                </a:lnTo>
                <a:lnTo>
                  <a:pt x="939735" y="1396905"/>
                </a:lnTo>
                <a:lnTo>
                  <a:pt x="0" y="13969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4634047" y="7614006"/>
          <a:ext cx="8200238" cy="609143"/>
        </p:xfrm>
        <a:graphic>
          <a:graphicData uri="http://schemas.openxmlformats.org/drawingml/2006/table">
            <a:tbl>
              <a:tblPr/>
              <a:tblGrid>
                <a:gridCol w="1025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143"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1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1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14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8923318" y="7729436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55541" y="7729436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</a:p>
        </p:txBody>
      </p:sp>
      <p:sp>
        <p:nvSpPr>
          <p:cNvPr id="14" name="Freeform 14"/>
          <p:cNvSpPr/>
          <p:nvPr/>
        </p:nvSpPr>
        <p:spPr>
          <a:xfrm>
            <a:off x="9262808" y="8061420"/>
            <a:ext cx="939736" cy="1396905"/>
          </a:xfrm>
          <a:custGeom>
            <a:avLst/>
            <a:gdLst/>
            <a:ahLst/>
            <a:cxnLst/>
            <a:rect l="l" t="t" r="r" b="b"/>
            <a:pathLst>
              <a:path w="939736" h="1396905">
                <a:moveTo>
                  <a:pt x="0" y="0"/>
                </a:moveTo>
                <a:lnTo>
                  <a:pt x="939735" y="0"/>
                </a:lnTo>
                <a:lnTo>
                  <a:pt x="939735" y="1396905"/>
                </a:lnTo>
                <a:lnTo>
                  <a:pt x="0" y="13969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5" name="Freeform 15"/>
          <p:cNvSpPr/>
          <p:nvPr/>
        </p:nvSpPr>
        <p:spPr>
          <a:xfrm>
            <a:off x="6784254" y="4285044"/>
            <a:ext cx="5896843" cy="3128937"/>
          </a:xfrm>
          <a:custGeom>
            <a:avLst/>
            <a:gdLst/>
            <a:ahLst/>
            <a:cxnLst/>
            <a:rect l="l" t="t" r="r" b="b"/>
            <a:pathLst>
              <a:path w="5896843" h="3128937">
                <a:moveTo>
                  <a:pt x="0" y="0"/>
                </a:moveTo>
                <a:lnTo>
                  <a:pt x="5896843" y="0"/>
                </a:lnTo>
                <a:lnTo>
                  <a:pt x="5896843" y="3128937"/>
                </a:lnTo>
                <a:lnTo>
                  <a:pt x="0" y="31289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6" name="TextBox 16"/>
          <p:cNvSpPr txBox="1"/>
          <p:nvPr/>
        </p:nvSpPr>
        <p:spPr>
          <a:xfrm>
            <a:off x="345783" y="1995665"/>
            <a:ext cx="1455998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String manipulation functions -rightmost L characters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820" y="3806499"/>
            <a:ext cx="2108727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Sample String: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31700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60533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91047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55541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487813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720036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052307" y="3738579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109102" y="3215642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0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437935" y="3215642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668449" y="3215642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000720" y="3250993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82103" y="3250993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4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512617" y="3250993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5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851570" y="3215642"/>
            <a:ext cx="169552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6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074518" y="3215642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7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801544" y="5392027"/>
            <a:ext cx="2789503" cy="1112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0"/>
              </a:lnSpc>
              <a:spcBef>
                <a:spcPct val="0"/>
              </a:spcBef>
            </a:pPr>
            <a:r>
              <a:rPr lang="en-US" sz="2114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Returns the rightmost 3 characters.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031700" y="7729436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360533" y="7729436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591047" y="7729436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487813" y="7729436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720036" y="7729436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052307" y="7729436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109102" y="7206499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437935" y="7206499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1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668449" y="7206499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2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000720" y="7241851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3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282103" y="7241851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4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512617" y="7241851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2851570" y="7206499"/>
            <a:ext cx="169552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6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4074518" y="7206499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7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197652" y="9477375"/>
            <a:ext cx="462965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Output: “LCS”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971786" y="2846235"/>
            <a:ext cx="390150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-1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720036" y="2846235"/>
            <a:ext cx="390150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-2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1437153" y="2846235"/>
            <a:ext cx="390150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-3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0185403" y="2846235"/>
            <a:ext cx="390150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-4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844605" y="2846235"/>
            <a:ext cx="390150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-5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592855" y="2846235"/>
            <a:ext cx="390150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-6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307356" y="2846235"/>
            <a:ext cx="390150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-7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5055606" y="2846235"/>
            <a:ext cx="390150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-8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135659" y="-38545"/>
            <a:ext cx="7511494" cy="101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9"/>
              </a:lnSpc>
              <a:spcBef>
                <a:spcPct val="0"/>
              </a:spcBef>
            </a:pPr>
            <a:r>
              <a:rPr lang="en-US" sz="3481" b="1" spc="-10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14.7 Predefined Functions in Programming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4129934" y="4609418"/>
          <a:ext cx="8200240" cy="609143"/>
        </p:xfrm>
        <a:graphic>
          <a:graphicData uri="http://schemas.openxmlformats.org/drawingml/2006/table">
            <a:tbl>
              <a:tblPr/>
              <a:tblGrid>
                <a:gridCol w="1025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143"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9"/>
                        </a:lnSpc>
                        <a:defRPr/>
                      </a:pPr>
                      <a:endParaRPr lang="en-US" sz="1100"/>
                    </a:p>
                  </a:txBody>
                  <a:tcPr marL="153920" marR="153920" marT="153920" marB="15392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8419205" y="4724848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</a:t>
            </a:r>
          </a:p>
        </p:txBody>
      </p:sp>
      <p:sp>
        <p:nvSpPr>
          <p:cNvPr id="9" name="Freeform 9"/>
          <p:cNvSpPr/>
          <p:nvPr/>
        </p:nvSpPr>
        <p:spPr>
          <a:xfrm>
            <a:off x="5707533" y="6176994"/>
            <a:ext cx="6724701" cy="3494818"/>
          </a:xfrm>
          <a:custGeom>
            <a:avLst/>
            <a:gdLst/>
            <a:ahLst/>
            <a:cxnLst/>
            <a:rect l="l" t="t" r="r" b="b"/>
            <a:pathLst>
              <a:path w="6724701" h="3494818">
                <a:moveTo>
                  <a:pt x="0" y="0"/>
                </a:moveTo>
                <a:lnTo>
                  <a:pt x="6724701" y="0"/>
                </a:lnTo>
                <a:lnTo>
                  <a:pt x="6724701" y="3494818"/>
                </a:lnTo>
                <a:lnTo>
                  <a:pt x="0" y="34948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290" t="-27947" r="-14789" b="-28173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TextBox 10"/>
          <p:cNvSpPr txBox="1"/>
          <p:nvPr/>
        </p:nvSpPr>
        <p:spPr>
          <a:xfrm>
            <a:off x="384809" y="1938701"/>
            <a:ext cx="826234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Slicing in Python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2046" y="2694896"/>
            <a:ext cx="1685725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subsequence of any sequence type (list / string) can be created using slicing.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0707" y="4792768"/>
            <a:ext cx="2108727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Sample String: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27587" y="4724848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56420" y="4724848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86934" y="4724848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51428" y="4724848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</a:p>
        </p:txBody>
      </p:sp>
      <p:sp>
        <p:nvSpPr>
          <p:cNvPr id="17" name="Freeform 17"/>
          <p:cNvSpPr/>
          <p:nvPr/>
        </p:nvSpPr>
        <p:spPr>
          <a:xfrm>
            <a:off x="8730642" y="5143500"/>
            <a:ext cx="939736" cy="1396905"/>
          </a:xfrm>
          <a:custGeom>
            <a:avLst/>
            <a:gdLst/>
            <a:ahLst/>
            <a:cxnLst/>
            <a:rect l="l" t="t" r="r" b="b"/>
            <a:pathLst>
              <a:path w="939736" h="1396905">
                <a:moveTo>
                  <a:pt x="0" y="0"/>
                </a:moveTo>
                <a:lnTo>
                  <a:pt x="939736" y="0"/>
                </a:lnTo>
                <a:lnTo>
                  <a:pt x="939736" y="1396905"/>
                </a:lnTo>
                <a:lnTo>
                  <a:pt x="0" y="1396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8" name="TextBox 18"/>
          <p:cNvSpPr txBox="1"/>
          <p:nvPr/>
        </p:nvSpPr>
        <p:spPr>
          <a:xfrm>
            <a:off x="10983700" y="4724848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15923" y="4724848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548194" y="4724848"/>
            <a:ext cx="339490" cy="47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  <a:spcBef>
                <a:spcPct val="0"/>
              </a:spcBef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604989" y="4201911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933822" y="4201911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164336" y="4201911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496607" y="4237262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777990" y="4237262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008504" y="4237262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347458" y="4201911"/>
            <a:ext cx="169552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570405" y="4201911"/>
            <a:ext cx="184686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7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467673" y="3832504"/>
            <a:ext cx="390150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215923" y="3832504"/>
            <a:ext cx="390150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933040" y="3832504"/>
            <a:ext cx="390150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681290" y="3832504"/>
            <a:ext cx="390150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-4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340492" y="3832504"/>
            <a:ext cx="390150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088742" y="3832504"/>
            <a:ext cx="390150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-6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803243" y="3832504"/>
            <a:ext cx="390150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-7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551493" y="3832504"/>
            <a:ext cx="390150" cy="40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  <a:spcBef>
                <a:spcPct val="0"/>
              </a:spcBef>
            </a:pPr>
            <a:r>
              <a:rPr lang="en-US" sz="242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-8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35659" y="-38545"/>
            <a:ext cx="7511494" cy="101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9"/>
              </a:lnSpc>
              <a:spcBef>
                <a:spcPct val="0"/>
              </a:spcBef>
            </a:pPr>
            <a:r>
              <a:rPr lang="en-US" sz="3481" b="1" spc="-10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14.7 Predefined Functions in Programming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933371" y="4280103"/>
            <a:ext cx="13427565" cy="3113104"/>
          </a:xfrm>
          <a:custGeom>
            <a:avLst/>
            <a:gdLst/>
            <a:ahLst/>
            <a:cxnLst/>
            <a:rect l="l" t="t" r="r" b="b"/>
            <a:pathLst>
              <a:path w="13427565" h="3113104">
                <a:moveTo>
                  <a:pt x="0" y="0"/>
                </a:moveTo>
                <a:lnTo>
                  <a:pt x="13427565" y="0"/>
                </a:lnTo>
                <a:lnTo>
                  <a:pt x="13427565" y="3113104"/>
                </a:lnTo>
                <a:lnTo>
                  <a:pt x="0" y="31131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6555" b="-43519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384809" y="1938701"/>
            <a:ext cx="744502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Truncating numbers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2046" y="2694896"/>
            <a:ext cx="15874355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 Python, truncating an integer refers to the process of removing the decimal part (if any) and retaining only the integer portion of a floating-point number.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5659" y="-38545"/>
            <a:ext cx="7511494" cy="101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9"/>
              </a:lnSpc>
              <a:spcBef>
                <a:spcPct val="0"/>
              </a:spcBef>
            </a:pPr>
            <a:r>
              <a:rPr lang="en-US" sz="3481" b="1" spc="-10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14.7 Predefined Functions in Programming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4809" y="1938701"/>
            <a:ext cx="1133614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Recap on construct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2046" y="2694896"/>
            <a:ext cx="1629970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When writing an algorithm, we use four basic types of construct: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88529" y="3875615"/>
            <a:ext cx="3848941" cy="2468282"/>
            <a:chOff x="0" y="0"/>
            <a:chExt cx="1013713" cy="6500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13713" cy="650083"/>
            </a:xfrm>
            <a:custGeom>
              <a:avLst/>
              <a:gdLst/>
              <a:ahLst/>
              <a:cxnLst/>
              <a:rect l="l" t="t" r="r" b="b"/>
              <a:pathLst>
                <a:path w="1013713" h="650083">
                  <a:moveTo>
                    <a:pt x="102584" y="0"/>
                  </a:moveTo>
                  <a:lnTo>
                    <a:pt x="911129" y="0"/>
                  </a:lnTo>
                  <a:cubicBezTo>
                    <a:pt x="967785" y="0"/>
                    <a:pt x="1013713" y="45928"/>
                    <a:pt x="1013713" y="102584"/>
                  </a:cubicBezTo>
                  <a:lnTo>
                    <a:pt x="1013713" y="547499"/>
                  </a:lnTo>
                  <a:cubicBezTo>
                    <a:pt x="1013713" y="574706"/>
                    <a:pt x="1002905" y="600798"/>
                    <a:pt x="983667" y="620037"/>
                  </a:cubicBezTo>
                  <a:cubicBezTo>
                    <a:pt x="964429" y="639275"/>
                    <a:pt x="938336" y="650083"/>
                    <a:pt x="911129" y="650083"/>
                  </a:cubicBezTo>
                  <a:lnTo>
                    <a:pt x="102584" y="650083"/>
                  </a:lnTo>
                  <a:cubicBezTo>
                    <a:pt x="45928" y="650083"/>
                    <a:pt x="0" y="604154"/>
                    <a:pt x="0" y="547499"/>
                  </a:cubicBezTo>
                  <a:lnTo>
                    <a:pt x="0" y="102584"/>
                  </a:lnTo>
                  <a:cubicBezTo>
                    <a:pt x="0" y="45928"/>
                    <a:pt x="45928" y="0"/>
                    <a:pt x="102584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013713" cy="678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83378" y="3866090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Assignment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77572" y="4543335"/>
            <a:ext cx="3470856" cy="1629784"/>
            <a:chOff x="0" y="0"/>
            <a:chExt cx="914135" cy="4292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4135" cy="429244"/>
            </a:xfrm>
            <a:custGeom>
              <a:avLst/>
              <a:gdLst/>
              <a:ahLst/>
              <a:cxnLst/>
              <a:rect l="l" t="t" r="r" b="b"/>
              <a:pathLst>
                <a:path w="914135" h="429244">
                  <a:moveTo>
                    <a:pt x="113758" y="0"/>
                  </a:moveTo>
                  <a:lnTo>
                    <a:pt x="800377" y="0"/>
                  </a:lnTo>
                  <a:cubicBezTo>
                    <a:pt x="830547" y="0"/>
                    <a:pt x="859482" y="11985"/>
                    <a:pt x="880816" y="33319"/>
                  </a:cubicBezTo>
                  <a:cubicBezTo>
                    <a:pt x="902150" y="54653"/>
                    <a:pt x="914135" y="83588"/>
                    <a:pt x="914135" y="113758"/>
                  </a:cubicBezTo>
                  <a:lnTo>
                    <a:pt x="914135" y="315486"/>
                  </a:lnTo>
                  <a:cubicBezTo>
                    <a:pt x="914135" y="345656"/>
                    <a:pt x="902150" y="374591"/>
                    <a:pt x="880816" y="395925"/>
                  </a:cubicBezTo>
                  <a:cubicBezTo>
                    <a:pt x="859482" y="417258"/>
                    <a:pt x="830547" y="429244"/>
                    <a:pt x="800377" y="429244"/>
                  </a:cubicBezTo>
                  <a:lnTo>
                    <a:pt x="113758" y="429244"/>
                  </a:lnTo>
                  <a:cubicBezTo>
                    <a:pt x="83588" y="429244"/>
                    <a:pt x="54653" y="417258"/>
                    <a:pt x="33319" y="395925"/>
                  </a:cubicBezTo>
                  <a:cubicBezTo>
                    <a:pt x="11985" y="374591"/>
                    <a:pt x="0" y="345656"/>
                    <a:pt x="0" y="315486"/>
                  </a:cubicBezTo>
                  <a:lnTo>
                    <a:pt x="0" y="113758"/>
                  </a:lnTo>
                  <a:cubicBezTo>
                    <a:pt x="0" y="83588"/>
                    <a:pt x="11985" y="54653"/>
                    <a:pt x="33319" y="33319"/>
                  </a:cubicBezTo>
                  <a:cubicBezTo>
                    <a:pt x="54653" y="11985"/>
                    <a:pt x="83588" y="0"/>
                    <a:pt x="1137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914135" cy="457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98535" y="4621049"/>
            <a:ext cx="3228931" cy="1081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Assigning a value to a variable in a programming language.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984867" y="3875615"/>
            <a:ext cx="3848941" cy="2468282"/>
            <a:chOff x="0" y="0"/>
            <a:chExt cx="1013713" cy="6500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13713" cy="650083"/>
            </a:xfrm>
            <a:custGeom>
              <a:avLst/>
              <a:gdLst/>
              <a:ahLst/>
              <a:cxnLst/>
              <a:rect l="l" t="t" r="r" b="b"/>
              <a:pathLst>
                <a:path w="1013713" h="650083">
                  <a:moveTo>
                    <a:pt x="102584" y="0"/>
                  </a:moveTo>
                  <a:lnTo>
                    <a:pt x="911129" y="0"/>
                  </a:lnTo>
                  <a:cubicBezTo>
                    <a:pt x="967785" y="0"/>
                    <a:pt x="1013713" y="45928"/>
                    <a:pt x="1013713" y="102584"/>
                  </a:cubicBezTo>
                  <a:lnTo>
                    <a:pt x="1013713" y="547499"/>
                  </a:lnTo>
                  <a:cubicBezTo>
                    <a:pt x="1013713" y="574706"/>
                    <a:pt x="1002905" y="600798"/>
                    <a:pt x="983667" y="620037"/>
                  </a:cubicBezTo>
                  <a:cubicBezTo>
                    <a:pt x="964429" y="639275"/>
                    <a:pt x="938336" y="650083"/>
                    <a:pt x="911129" y="650083"/>
                  </a:cubicBezTo>
                  <a:lnTo>
                    <a:pt x="102584" y="650083"/>
                  </a:lnTo>
                  <a:cubicBezTo>
                    <a:pt x="45928" y="650083"/>
                    <a:pt x="0" y="604154"/>
                    <a:pt x="0" y="547499"/>
                  </a:cubicBezTo>
                  <a:lnTo>
                    <a:pt x="0" y="102584"/>
                  </a:lnTo>
                  <a:cubicBezTo>
                    <a:pt x="0" y="45928"/>
                    <a:pt x="45928" y="0"/>
                    <a:pt x="102584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013713" cy="678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479716" y="3866090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Sequence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173909" y="4543335"/>
            <a:ext cx="3470856" cy="1629784"/>
            <a:chOff x="0" y="0"/>
            <a:chExt cx="914135" cy="42924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14135" cy="429244"/>
            </a:xfrm>
            <a:custGeom>
              <a:avLst/>
              <a:gdLst/>
              <a:ahLst/>
              <a:cxnLst/>
              <a:rect l="l" t="t" r="r" b="b"/>
              <a:pathLst>
                <a:path w="914135" h="429244">
                  <a:moveTo>
                    <a:pt x="113758" y="0"/>
                  </a:moveTo>
                  <a:lnTo>
                    <a:pt x="800377" y="0"/>
                  </a:lnTo>
                  <a:cubicBezTo>
                    <a:pt x="830547" y="0"/>
                    <a:pt x="859482" y="11985"/>
                    <a:pt x="880816" y="33319"/>
                  </a:cubicBezTo>
                  <a:cubicBezTo>
                    <a:pt x="902150" y="54653"/>
                    <a:pt x="914135" y="83588"/>
                    <a:pt x="914135" y="113758"/>
                  </a:cubicBezTo>
                  <a:lnTo>
                    <a:pt x="914135" y="315486"/>
                  </a:lnTo>
                  <a:cubicBezTo>
                    <a:pt x="914135" y="345656"/>
                    <a:pt x="902150" y="374591"/>
                    <a:pt x="880816" y="395925"/>
                  </a:cubicBezTo>
                  <a:cubicBezTo>
                    <a:pt x="859482" y="417258"/>
                    <a:pt x="830547" y="429244"/>
                    <a:pt x="800377" y="429244"/>
                  </a:cubicBezTo>
                  <a:lnTo>
                    <a:pt x="113758" y="429244"/>
                  </a:lnTo>
                  <a:cubicBezTo>
                    <a:pt x="83588" y="429244"/>
                    <a:pt x="54653" y="417258"/>
                    <a:pt x="33319" y="395925"/>
                  </a:cubicBezTo>
                  <a:cubicBezTo>
                    <a:pt x="11985" y="374591"/>
                    <a:pt x="0" y="345656"/>
                    <a:pt x="0" y="315486"/>
                  </a:cubicBezTo>
                  <a:lnTo>
                    <a:pt x="0" y="113758"/>
                  </a:lnTo>
                  <a:cubicBezTo>
                    <a:pt x="0" y="83588"/>
                    <a:pt x="11985" y="54653"/>
                    <a:pt x="33319" y="33319"/>
                  </a:cubicBezTo>
                  <a:cubicBezTo>
                    <a:pt x="54653" y="11985"/>
                    <a:pt x="83588" y="0"/>
                    <a:pt x="1137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914135" cy="457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294872" y="4621049"/>
            <a:ext cx="3228931" cy="1081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Execution of instructions in a predetermined order, one after another.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9176708" y="3875615"/>
            <a:ext cx="3848941" cy="2468282"/>
            <a:chOff x="0" y="0"/>
            <a:chExt cx="1013713" cy="65008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13713" cy="650083"/>
            </a:xfrm>
            <a:custGeom>
              <a:avLst/>
              <a:gdLst/>
              <a:ahLst/>
              <a:cxnLst/>
              <a:rect l="l" t="t" r="r" b="b"/>
              <a:pathLst>
                <a:path w="1013713" h="650083">
                  <a:moveTo>
                    <a:pt x="102584" y="0"/>
                  </a:moveTo>
                  <a:lnTo>
                    <a:pt x="911129" y="0"/>
                  </a:lnTo>
                  <a:cubicBezTo>
                    <a:pt x="967785" y="0"/>
                    <a:pt x="1013713" y="45928"/>
                    <a:pt x="1013713" y="102584"/>
                  </a:cubicBezTo>
                  <a:lnTo>
                    <a:pt x="1013713" y="547499"/>
                  </a:lnTo>
                  <a:cubicBezTo>
                    <a:pt x="1013713" y="574706"/>
                    <a:pt x="1002905" y="600798"/>
                    <a:pt x="983667" y="620037"/>
                  </a:cubicBezTo>
                  <a:cubicBezTo>
                    <a:pt x="964429" y="639275"/>
                    <a:pt x="938336" y="650083"/>
                    <a:pt x="911129" y="650083"/>
                  </a:cubicBezTo>
                  <a:lnTo>
                    <a:pt x="102584" y="650083"/>
                  </a:lnTo>
                  <a:cubicBezTo>
                    <a:pt x="45928" y="650083"/>
                    <a:pt x="0" y="604154"/>
                    <a:pt x="0" y="547499"/>
                  </a:cubicBezTo>
                  <a:lnTo>
                    <a:pt x="0" y="102584"/>
                  </a:lnTo>
                  <a:cubicBezTo>
                    <a:pt x="0" y="45928"/>
                    <a:pt x="45928" y="0"/>
                    <a:pt x="102584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013713" cy="678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671557" y="3866090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Selection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9365750" y="4543335"/>
            <a:ext cx="3470856" cy="1629784"/>
            <a:chOff x="0" y="0"/>
            <a:chExt cx="914135" cy="42924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14135" cy="429244"/>
            </a:xfrm>
            <a:custGeom>
              <a:avLst/>
              <a:gdLst/>
              <a:ahLst/>
              <a:cxnLst/>
              <a:rect l="l" t="t" r="r" b="b"/>
              <a:pathLst>
                <a:path w="914135" h="429244">
                  <a:moveTo>
                    <a:pt x="113758" y="0"/>
                  </a:moveTo>
                  <a:lnTo>
                    <a:pt x="800377" y="0"/>
                  </a:lnTo>
                  <a:cubicBezTo>
                    <a:pt x="830547" y="0"/>
                    <a:pt x="859482" y="11985"/>
                    <a:pt x="880816" y="33319"/>
                  </a:cubicBezTo>
                  <a:cubicBezTo>
                    <a:pt x="902150" y="54653"/>
                    <a:pt x="914135" y="83588"/>
                    <a:pt x="914135" y="113758"/>
                  </a:cubicBezTo>
                  <a:lnTo>
                    <a:pt x="914135" y="315486"/>
                  </a:lnTo>
                  <a:cubicBezTo>
                    <a:pt x="914135" y="345656"/>
                    <a:pt x="902150" y="374591"/>
                    <a:pt x="880816" y="395925"/>
                  </a:cubicBezTo>
                  <a:cubicBezTo>
                    <a:pt x="859482" y="417258"/>
                    <a:pt x="830547" y="429244"/>
                    <a:pt x="800377" y="429244"/>
                  </a:cubicBezTo>
                  <a:lnTo>
                    <a:pt x="113758" y="429244"/>
                  </a:lnTo>
                  <a:cubicBezTo>
                    <a:pt x="83588" y="429244"/>
                    <a:pt x="54653" y="417258"/>
                    <a:pt x="33319" y="395925"/>
                  </a:cubicBezTo>
                  <a:cubicBezTo>
                    <a:pt x="11985" y="374591"/>
                    <a:pt x="0" y="345656"/>
                    <a:pt x="0" y="315486"/>
                  </a:cubicBezTo>
                  <a:lnTo>
                    <a:pt x="0" y="113758"/>
                  </a:lnTo>
                  <a:cubicBezTo>
                    <a:pt x="0" y="83588"/>
                    <a:pt x="11985" y="54653"/>
                    <a:pt x="33319" y="33319"/>
                  </a:cubicBezTo>
                  <a:cubicBezTo>
                    <a:pt x="54653" y="11985"/>
                    <a:pt x="83588" y="0"/>
                    <a:pt x="1137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914135" cy="457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9486713" y="4621049"/>
            <a:ext cx="3228931" cy="144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Making decisions in a program based on conditions (e.g., if-else statements).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3368549" y="3549873"/>
            <a:ext cx="3848941" cy="3208698"/>
            <a:chOff x="0" y="0"/>
            <a:chExt cx="1013713" cy="84508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013713" cy="845089"/>
            </a:xfrm>
            <a:custGeom>
              <a:avLst/>
              <a:gdLst/>
              <a:ahLst/>
              <a:cxnLst/>
              <a:rect l="l" t="t" r="r" b="b"/>
              <a:pathLst>
                <a:path w="1013713" h="845089">
                  <a:moveTo>
                    <a:pt x="102584" y="0"/>
                  </a:moveTo>
                  <a:lnTo>
                    <a:pt x="911129" y="0"/>
                  </a:lnTo>
                  <a:cubicBezTo>
                    <a:pt x="967785" y="0"/>
                    <a:pt x="1013713" y="45928"/>
                    <a:pt x="1013713" y="102584"/>
                  </a:cubicBezTo>
                  <a:lnTo>
                    <a:pt x="1013713" y="742506"/>
                  </a:lnTo>
                  <a:cubicBezTo>
                    <a:pt x="1013713" y="769713"/>
                    <a:pt x="1002905" y="795805"/>
                    <a:pt x="983667" y="815043"/>
                  </a:cubicBezTo>
                  <a:cubicBezTo>
                    <a:pt x="964429" y="834281"/>
                    <a:pt x="938336" y="845089"/>
                    <a:pt x="911129" y="845089"/>
                  </a:cubicBezTo>
                  <a:lnTo>
                    <a:pt x="102584" y="845089"/>
                  </a:lnTo>
                  <a:cubicBezTo>
                    <a:pt x="45928" y="845089"/>
                    <a:pt x="0" y="799161"/>
                    <a:pt x="0" y="742506"/>
                  </a:cubicBezTo>
                  <a:lnTo>
                    <a:pt x="0" y="102584"/>
                  </a:lnTo>
                  <a:cubicBezTo>
                    <a:pt x="0" y="45928"/>
                    <a:pt x="45928" y="0"/>
                    <a:pt x="102584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1013713" cy="873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3863398" y="3540348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Iteration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3557591" y="4217593"/>
            <a:ext cx="3470856" cy="2424632"/>
            <a:chOff x="0" y="0"/>
            <a:chExt cx="914135" cy="6385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914135" cy="638586"/>
            </a:xfrm>
            <a:custGeom>
              <a:avLst/>
              <a:gdLst/>
              <a:ahLst/>
              <a:cxnLst/>
              <a:rect l="l" t="t" r="r" b="b"/>
              <a:pathLst>
                <a:path w="914135" h="638586">
                  <a:moveTo>
                    <a:pt x="113758" y="0"/>
                  </a:moveTo>
                  <a:lnTo>
                    <a:pt x="800377" y="0"/>
                  </a:lnTo>
                  <a:cubicBezTo>
                    <a:pt x="830547" y="0"/>
                    <a:pt x="859482" y="11985"/>
                    <a:pt x="880816" y="33319"/>
                  </a:cubicBezTo>
                  <a:cubicBezTo>
                    <a:pt x="902150" y="54653"/>
                    <a:pt x="914135" y="83588"/>
                    <a:pt x="914135" y="113758"/>
                  </a:cubicBezTo>
                  <a:lnTo>
                    <a:pt x="914135" y="524828"/>
                  </a:lnTo>
                  <a:cubicBezTo>
                    <a:pt x="914135" y="554999"/>
                    <a:pt x="902150" y="583933"/>
                    <a:pt x="880816" y="605267"/>
                  </a:cubicBezTo>
                  <a:cubicBezTo>
                    <a:pt x="859482" y="626601"/>
                    <a:pt x="830547" y="638586"/>
                    <a:pt x="800377" y="638586"/>
                  </a:cubicBezTo>
                  <a:lnTo>
                    <a:pt x="113758" y="638586"/>
                  </a:lnTo>
                  <a:cubicBezTo>
                    <a:pt x="83588" y="638586"/>
                    <a:pt x="54653" y="626601"/>
                    <a:pt x="33319" y="605267"/>
                  </a:cubicBezTo>
                  <a:cubicBezTo>
                    <a:pt x="11985" y="583933"/>
                    <a:pt x="0" y="554999"/>
                    <a:pt x="0" y="524828"/>
                  </a:cubicBezTo>
                  <a:lnTo>
                    <a:pt x="0" y="113758"/>
                  </a:lnTo>
                  <a:cubicBezTo>
                    <a:pt x="0" y="83588"/>
                    <a:pt x="11985" y="54653"/>
                    <a:pt x="33319" y="33319"/>
                  </a:cubicBezTo>
                  <a:cubicBezTo>
                    <a:pt x="54653" y="11985"/>
                    <a:pt x="83588" y="0"/>
                    <a:pt x="113758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914135" cy="667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3678554" y="4295306"/>
            <a:ext cx="3228931" cy="2167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1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Iterating or looping through a set of instructions multiple times until a certain condition is met (e.g., for loops, while loops).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02046" y="7044321"/>
            <a:ext cx="1629970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Data is involved in almost every problem we are trying to solve, hence we also need the input and output statements.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5173909" y="8394303"/>
            <a:ext cx="3848941" cy="1495294"/>
            <a:chOff x="0" y="0"/>
            <a:chExt cx="1013713" cy="39382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013713" cy="393822"/>
            </a:xfrm>
            <a:custGeom>
              <a:avLst/>
              <a:gdLst/>
              <a:ahLst/>
              <a:cxnLst/>
              <a:rect l="l" t="t" r="r" b="b"/>
              <a:pathLst>
                <a:path w="1013713" h="393822">
                  <a:moveTo>
                    <a:pt x="102584" y="0"/>
                  </a:moveTo>
                  <a:lnTo>
                    <a:pt x="911129" y="0"/>
                  </a:lnTo>
                  <a:cubicBezTo>
                    <a:pt x="967785" y="0"/>
                    <a:pt x="1013713" y="45928"/>
                    <a:pt x="1013713" y="102584"/>
                  </a:cubicBezTo>
                  <a:lnTo>
                    <a:pt x="1013713" y="291239"/>
                  </a:lnTo>
                  <a:cubicBezTo>
                    <a:pt x="1013713" y="318446"/>
                    <a:pt x="1002905" y="344538"/>
                    <a:pt x="983667" y="363776"/>
                  </a:cubicBezTo>
                  <a:cubicBezTo>
                    <a:pt x="964429" y="383015"/>
                    <a:pt x="938336" y="393822"/>
                    <a:pt x="911129" y="393822"/>
                  </a:cubicBezTo>
                  <a:lnTo>
                    <a:pt x="102584" y="393822"/>
                  </a:lnTo>
                  <a:cubicBezTo>
                    <a:pt x="45928" y="393822"/>
                    <a:pt x="0" y="347894"/>
                    <a:pt x="0" y="291239"/>
                  </a:cubicBezTo>
                  <a:lnTo>
                    <a:pt x="0" y="102584"/>
                  </a:lnTo>
                  <a:cubicBezTo>
                    <a:pt x="0" y="45928"/>
                    <a:pt x="45928" y="0"/>
                    <a:pt x="102584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1013713" cy="422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5668758" y="8780010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Input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9485240" y="8394303"/>
            <a:ext cx="3848941" cy="1495294"/>
            <a:chOff x="0" y="0"/>
            <a:chExt cx="1013713" cy="39382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013713" cy="393822"/>
            </a:xfrm>
            <a:custGeom>
              <a:avLst/>
              <a:gdLst/>
              <a:ahLst/>
              <a:cxnLst/>
              <a:rect l="l" t="t" r="r" b="b"/>
              <a:pathLst>
                <a:path w="1013713" h="393822">
                  <a:moveTo>
                    <a:pt x="102584" y="0"/>
                  </a:moveTo>
                  <a:lnTo>
                    <a:pt x="911129" y="0"/>
                  </a:lnTo>
                  <a:cubicBezTo>
                    <a:pt x="967785" y="0"/>
                    <a:pt x="1013713" y="45928"/>
                    <a:pt x="1013713" y="102584"/>
                  </a:cubicBezTo>
                  <a:lnTo>
                    <a:pt x="1013713" y="291239"/>
                  </a:lnTo>
                  <a:cubicBezTo>
                    <a:pt x="1013713" y="318446"/>
                    <a:pt x="1002905" y="344538"/>
                    <a:pt x="983667" y="363776"/>
                  </a:cubicBezTo>
                  <a:cubicBezTo>
                    <a:pt x="964429" y="383015"/>
                    <a:pt x="938336" y="393822"/>
                    <a:pt x="911129" y="393822"/>
                  </a:cubicBezTo>
                  <a:lnTo>
                    <a:pt x="102584" y="393822"/>
                  </a:lnTo>
                  <a:cubicBezTo>
                    <a:pt x="45928" y="393822"/>
                    <a:pt x="0" y="347894"/>
                    <a:pt x="0" y="291239"/>
                  </a:cubicBezTo>
                  <a:lnTo>
                    <a:pt x="0" y="102584"/>
                  </a:lnTo>
                  <a:cubicBezTo>
                    <a:pt x="0" y="45928"/>
                    <a:pt x="45928" y="0"/>
                    <a:pt x="102584" y="0"/>
                  </a:cubicBez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1013713" cy="422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9980089" y="8780010"/>
            <a:ext cx="2859243" cy="5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Output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7" name="Freeform 47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48" name="TextBox 48"/>
          <p:cNvSpPr txBox="1"/>
          <p:nvPr/>
        </p:nvSpPr>
        <p:spPr>
          <a:xfrm>
            <a:off x="246002" y="123031"/>
            <a:ext cx="8482213" cy="673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45"/>
              </a:lnSpc>
              <a:spcBef>
                <a:spcPct val="0"/>
              </a:spcBef>
            </a:pPr>
            <a:r>
              <a:rPr lang="en-US" sz="4415" b="1" spc="-13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 Introducing Python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2297281" y="2037772"/>
            <a:ext cx="13693438" cy="6211457"/>
          </a:xfrm>
          <a:custGeom>
            <a:avLst/>
            <a:gdLst/>
            <a:ahLst/>
            <a:cxnLst/>
            <a:rect l="l" t="t" r="r" b="b"/>
            <a:pathLst>
              <a:path w="13693438" h="6211457">
                <a:moveTo>
                  <a:pt x="0" y="0"/>
                </a:moveTo>
                <a:lnTo>
                  <a:pt x="13693438" y="0"/>
                </a:lnTo>
                <a:lnTo>
                  <a:pt x="13693438" y="6211456"/>
                </a:lnTo>
                <a:lnTo>
                  <a:pt x="0" y="6211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384809" y="1938701"/>
            <a:ext cx="844027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Converting a string to a number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5659" y="-38545"/>
            <a:ext cx="7511494" cy="101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9"/>
              </a:lnSpc>
              <a:spcBef>
                <a:spcPct val="0"/>
              </a:spcBef>
            </a:pPr>
            <a:r>
              <a:rPr lang="en-US" sz="3481" b="1" spc="-10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14.7 Predefined Functions in Programming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19D9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3057886" y="4747760"/>
            <a:ext cx="11534391" cy="2425598"/>
          </a:xfrm>
          <a:custGeom>
            <a:avLst/>
            <a:gdLst/>
            <a:ahLst/>
            <a:cxnLst/>
            <a:rect l="l" t="t" r="r" b="b"/>
            <a:pathLst>
              <a:path w="11534391" h="2425598">
                <a:moveTo>
                  <a:pt x="0" y="0"/>
                </a:moveTo>
                <a:lnTo>
                  <a:pt x="11534391" y="0"/>
                </a:lnTo>
                <a:lnTo>
                  <a:pt x="11534391" y="2425597"/>
                </a:lnTo>
                <a:lnTo>
                  <a:pt x="0" y="24255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423" t="-42215" r="-9423" b="-45462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384809" y="1938701"/>
            <a:ext cx="826234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Random number generator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2046" y="2694896"/>
            <a:ext cx="17181898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random function in Python is useful for generating pseudo-random numbers, enabling various applications such as simulations, games, statistical sampling, and cryptographic operations.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5659" y="-38545"/>
            <a:ext cx="7511494" cy="101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9"/>
              </a:lnSpc>
              <a:spcBef>
                <a:spcPct val="0"/>
              </a:spcBef>
            </a:pPr>
            <a:r>
              <a:rPr lang="en-US" sz="3481" b="1" spc="-10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14.7 Predefined Functions in Programming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780004" y="4228470"/>
            <a:ext cx="6474546" cy="3312298"/>
          </a:xfrm>
          <a:custGeom>
            <a:avLst/>
            <a:gdLst/>
            <a:ahLst/>
            <a:cxnLst/>
            <a:rect l="l" t="t" r="r" b="b"/>
            <a:pathLst>
              <a:path w="6474546" h="3312298">
                <a:moveTo>
                  <a:pt x="0" y="0"/>
                </a:moveTo>
                <a:lnTo>
                  <a:pt x="6474547" y="0"/>
                </a:lnTo>
                <a:lnTo>
                  <a:pt x="6474547" y="3312298"/>
                </a:lnTo>
                <a:lnTo>
                  <a:pt x="0" y="33122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568" t="-35001" r="-89241" b="-34591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9770375" y="4228470"/>
            <a:ext cx="6667649" cy="3192897"/>
          </a:xfrm>
          <a:custGeom>
            <a:avLst/>
            <a:gdLst/>
            <a:ahLst/>
            <a:cxnLst/>
            <a:rect l="l" t="t" r="r" b="b"/>
            <a:pathLst>
              <a:path w="6667649" h="3192897">
                <a:moveTo>
                  <a:pt x="0" y="0"/>
                </a:moveTo>
                <a:lnTo>
                  <a:pt x="6667648" y="0"/>
                </a:lnTo>
                <a:lnTo>
                  <a:pt x="6667648" y="3192897"/>
                </a:lnTo>
                <a:lnTo>
                  <a:pt x="0" y="31928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9156" t="-49832" r="-65405" b="-56290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1135659" y="132157"/>
            <a:ext cx="7118891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14.8 Procedures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1877010"/>
            <a:ext cx="11271969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Pseudocode vs Python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41963" y="3826237"/>
            <a:ext cx="2530079" cy="50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05"/>
              </a:lnSpc>
              <a:spcBef>
                <a:spcPct val="0"/>
              </a:spcBef>
            </a:pPr>
            <a:r>
              <a:rPr lang="en-US" sz="286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Pseudocode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674014" y="3826237"/>
            <a:ext cx="2530079" cy="50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05"/>
              </a:lnSpc>
              <a:spcBef>
                <a:spcPct val="0"/>
              </a:spcBef>
            </a:pPr>
            <a:r>
              <a:rPr lang="en-US" sz="286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Python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" y="0"/>
            <a:ext cx="8648050" cy="1028700"/>
            <a:chOff x="0" y="0"/>
            <a:chExt cx="16089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9643" cy="1913890"/>
            </a:xfrm>
            <a:custGeom>
              <a:avLst/>
              <a:gdLst/>
              <a:ahLst/>
              <a:cxnLst/>
              <a:rect l="l" t="t" r="r" b="b"/>
              <a:pathLst>
                <a:path w="16089643" h="1913890">
                  <a:moveTo>
                    <a:pt x="0" y="0"/>
                  </a:moveTo>
                  <a:lnTo>
                    <a:pt x="16089643" y="0"/>
                  </a:lnTo>
                  <a:lnTo>
                    <a:pt x="16089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 rot="5400000" flipH="1">
            <a:off x="8647154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700" y="0"/>
                </a:moveTo>
                <a:lnTo>
                  <a:pt x="0" y="0"/>
                </a:lnTo>
                <a:lnTo>
                  <a:pt x="0" y="1028700"/>
                </a:lnTo>
                <a:lnTo>
                  <a:pt x="1028700" y="1028700"/>
                </a:lnTo>
                <a:lnTo>
                  <a:pt x="10287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 rot="5400000">
            <a:off x="8825082" y="158494"/>
            <a:ext cx="355856" cy="355856"/>
          </a:xfrm>
          <a:custGeom>
            <a:avLst/>
            <a:gdLst/>
            <a:ahLst/>
            <a:cxnLst/>
            <a:rect l="l" t="t" r="r" b="b"/>
            <a:pathLst>
              <a:path w="355856" h="355856">
                <a:moveTo>
                  <a:pt x="0" y="0"/>
                </a:moveTo>
                <a:lnTo>
                  <a:pt x="355856" y="0"/>
                </a:lnTo>
                <a:lnTo>
                  <a:pt x="355856" y="355856"/>
                </a:lnTo>
                <a:lnTo>
                  <a:pt x="0" y="3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 rot="-10800000" flipV="1">
            <a:off x="-896" y="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1028700"/>
                </a:moveTo>
                <a:lnTo>
                  <a:pt x="1028700" y="1028700"/>
                </a:lnTo>
                <a:lnTo>
                  <a:pt x="10287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-223698" y="3255328"/>
            <a:ext cx="9837606" cy="4816682"/>
          </a:xfrm>
          <a:custGeom>
            <a:avLst/>
            <a:gdLst/>
            <a:ahLst/>
            <a:cxnLst/>
            <a:rect l="l" t="t" r="r" b="b"/>
            <a:pathLst>
              <a:path w="9837606" h="4816682">
                <a:moveTo>
                  <a:pt x="0" y="0"/>
                </a:moveTo>
                <a:lnTo>
                  <a:pt x="9837606" y="0"/>
                </a:lnTo>
                <a:lnTo>
                  <a:pt x="9837606" y="4816683"/>
                </a:lnTo>
                <a:lnTo>
                  <a:pt x="0" y="48166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9180938" y="3355179"/>
            <a:ext cx="8865830" cy="4616980"/>
          </a:xfrm>
          <a:custGeom>
            <a:avLst/>
            <a:gdLst/>
            <a:ahLst/>
            <a:cxnLst/>
            <a:rect l="l" t="t" r="r" b="b"/>
            <a:pathLst>
              <a:path w="8865830" h="4616980">
                <a:moveTo>
                  <a:pt x="0" y="0"/>
                </a:moveTo>
                <a:lnTo>
                  <a:pt x="8865829" y="0"/>
                </a:lnTo>
                <a:lnTo>
                  <a:pt x="8865829" y="4616981"/>
                </a:lnTo>
                <a:lnTo>
                  <a:pt x="0" y="46169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1135659" y="132157"/>
            <a:ext cx="7118891" cy="7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13"/>
              </a:lnSpc>
              <a:spcBef>
                <a:spcPct val="0"/>
              </a:spcBef>
            </a:pPr>
            <a:r>
              <a:rPr lang="en-US" sz="4922" b="1" spc="-147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14.8 Procedures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046" y="1877010"/>
            <a:ext cx="11271969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Pseudocode vs Python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94163" y="3608041"/>
            <a:ext cx="2601884" cy="529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19"/>
              </a:lnSpc>
              <a:spcBef>
                <a:spcPct val="0"/>
              </a:spcBef>
            </a:pPr>
            <a:r>
              <a:rPr lang="en-US" sz="294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Pseudocode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289944" y="3531854"/>
            <a:ext cx="2647818" cy="527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2"/>
              </a:lnSpc>
              <a:spcBef>
                <a:spcPct val="0"/>
              </a:spcBef>
            </a:pPr>
            <a:r>
              <a:rPr lang="en-US" sz="299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Python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14.9 Functions</a:t>
            </a:r>
          </a:p>
        </p:txBody>
      </p: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-285495" y="3744866"/>
            <a:ext cx="9822820" cy="4571389"/>
          </a:xfrm>
          <a:custGeom>
            <a:avLst/>
            <a:gdLst/>
            <a:ahLst/>
            <a:cxnLst/>
            <a:rect l="l" t="t" r="r" b="b"/>
            <a:pathLst>
              <a:path w="9822820" h="4571389">
                <a:moveTo>
                  <a:pt x="0" y="0"/>
                </a:moveTo>
                <a:lnTo>
                  <a:pt x="9822820" y="0"/>
                </a:lnTo>
                <a:lnTo>
                  <a:pt x="9822820" y="4571390"/>
                </a:lnTo>
                <a:lnTo>
                  <a:pt x="0" y="4571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8251599" y="3607377"/>
            <a:ext cx="10162429" cy="4846369"/>
          </a:xfrm>
          <a:custGeom>
            <a:avLst/>
            <a:gdLst/>
            <a:ahLst/>
            <a:cxnLst/>
            <a:rect l="l" t="t" r="r" b="b"/>
            <a:pathLst>
              <a:path w="10162429" h="4846369">
                <a:moveTo>
                  <a:pt x="0" y="0"/>
                </a:moveTo>
                <a:lnTo>
                  <a:pt x="10162429" y="0"/>
                </a:lnTo>
                <a:lnTo>
                  <a:pt x="10162429" y="4846368"/>
                </a:lnTo>
                <a:lnTo>
                  <a:pt x="0" y="48463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384809" y="1938701"/>
            <a:ext cx="1098956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Pseudocode vs Python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2694896"/>
            <a:ext cx="1663052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Recap: Functions and procedures are quite similar, except that function will return a value.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77708" y="4152221"/>
            <a:ext cx="2601884" cy="529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19"/>
              </a:lnSpc>
              <a:spcBef>
                <a:spcPct val="0"/>
              </a:spcBef>
            </a:pPr>
            <a:r>
              <a:rPr lang="en-US" sz="294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Pseudocode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08905" y="4153912"/>
            <a:ext cx="2647818" cy="527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2"/>
              </a:lnSpc>
              <a:spcBef>
                <a:spcPct val="0"/>
              </a:spcBef>
            </a:pPr>
            <a:r>
              <a:rPr lang="en-US" sz="299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Python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14.9 Functions</a:t>
            </a:r>
          </a:p>
        </p:txBody>
      </p: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9251830" y="4074897"/>
            <a:ext cx="8637956" cy="4270360"/>
          </a:xfrm>
          <a:custGeom>
            <a:avLst/>
            <a:gdLst/>
            <a:ahLst/>
            <a:cxnLst/>
            <a:rect l="l" t="t" r="r" b="b"/>
            <a:pathLst>
              <a:path w="8637956" h="4270360">
                <a:moveTo>
                  <a:pt x="0" y="0"/>
                </a:moveTo>
                <a:lnTo>
                  <a:pt x="8637956" y="0"/>
                </a:lnTo>
                <a:lnTo>
                  <a:pt x="8637956" y="4270360"/>
                </a:lnTo>
                <a:lnTo>
                  <a:pt x="0" y="42703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47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0" y="3857396"/>
            <a:ext cx="9676750" cy="4705361"/>
          </a:xfrm>
          <a:custGeom>
            <a:avLst/>
            <a:gdLst/>
            <a:ahLst/>
            <a:cxnLst/>
            <a:rect l="l" t="t" r="r" b="b"/>
            <a:pathLst>
              <a:path w="9676750" h="4705361">
                <a:moveTo>
                  <a:pt x="0" y="0"/>
                </a:moveTo>
                <a:lnTo>
                  <a:pt x="9676750" y="0"/>
                </a:lnTo>
                <a:lnTo>
                  <a:pt x="9676750" y="4705361"/>
                </a:lnTo>
                <a:lnTo>
                  <a:pt x="0" y="47053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384809" y="1938701"/>
            <a:ext cx="1098956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Pseudocode vs Python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809" y="2694896"/>
            <a:ext cx="1663052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Recap: Functions and procedures are quite similar, except that function will return a value.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37433" y="4152221"/>
            <a:ext cx="2601884" cy="529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19"/>
              </a:lnSpc>
              <a:spcBef>
                <a:spcPct val="0"/>
              </a:spcBef>
            </a:pPr>
            <a:r>
              <a:rPr lang="en-US" sz="294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Pseudocode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46899" y="4287775"/>
            <a:ext cx="2647818" cy="527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2"/>
              </a:lnSpc>
              <a:spcBef>
                <a:spcPct val="0"/>
              </a:spcBef>
            </a:pPr>
            <a:r>
              <a:rPr lang="en-US" sz="299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Python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2046" y="1877010"/>
            <a:ext cx="14237260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Why are parameters needed and how to pass them?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2046" y="2694896"/>
            <a:ext cx="17100473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Parameters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are needed in procedures and functions to provide input data or information necessary for the execution of the code block.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642EC7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Arguments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are passed to a function or procedure in programming by specifying them within parentheses after the function or procedure name during its invocation or call.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6002" y="-11848"/>
            <a:ext cx="8335837" cy="976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3"/>
              </a:lnSpc>
              <a:spcBef>
                <a:spcPct val="0"/>
              </a:spcBef>
            </a:pPr>
            <a:r>
              <a:rPr lang="en-US" sz="3315" b="1" spc="-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14.10 Passing parameters to subroutines, functions, and procedures</a:t>
            </a:r>
          </a:p>
        </p:txBody>
      </p:sp>
      <p:sp>
        <p:nvSpPr>
          <p:cNvPr id="8" name="Freeform 8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15912" y="2708385"/>
            <a:ext cx="8056155" cy="4870229"/>
          </a:xfrm>
          <a:custGeom>
            <a:avLst/>
            <a:gdLst/>
            <a:ahLst/>
            <a:cxnLst/>
            <a:rect l="l" t="t" r="r" b="b"/>
            <a:pathLst>
              <a:path w="8056155" h="4870229">
                <a:moveTo>
                  <a:pt x="0" y="0"/>
                </a:moveTo>
                <a:lnTo>
                  <a:pt x="8056155" y="0"/>
                </a:lnTo>
                <a:lnTo>
                  <a:pt x="8056155" y="4870230"/>
                </a:lnTo>
                <a:lnTo>
                  <a:pt x="0" y="48702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34" r="-9970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" name="Freeform 3"/>
          <p:cNvSpPr/>
          <p:nvPr/>
        </p:nvSpPr>
        <p:spPr>
          <a:xfrm>
            <a:off x="-177760" y="3046340"/>
            <a:ext cx="9003906" cy="4194319"/>
          </a:xfrm>
          <a:custGeom>
            <a:avLst/>
            <a:gdLst/>
            <a:ahLst/>
            <a:cxnLst/>
            <a:rect l="l" t="t" r="r" b="b"/>
            <a:pathLst>
              <a:path w="9003906" h="4194319">
                <a:moveTo>
                  <a:pt x="0" y="0"/>
                </a:moveTo>
                <a:lnTo>
                  <a:pt x="9003906" y="0"/>
                </a:lnTo>
                <a:lnTo>
                  <a:pt x="9003906" y="4194320"/>
                </a:lnTo>
                <a:lnTo>
                  <a:pt x="0" y="419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4" name="TextBox 4"/>
          <p:cNvSpPr txBox="1"/>
          <p:nvPr/>
        </p:nvSpPr>
        <p:spPr>
          <a:xfrm>
            <a:off x="3023251" y="3207731"/>
            <a:ext cx="2601884" cy="529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19"/>
              </a:lnSpc>
              <a:spcBef>
                <a:spcPct val="0"/>
              </a:spcBef>
            </a:pPr>
            <a:r>
              <a:rPr lang="en-US" sz="294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Pseudocode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20080" y="3007402"/>
            <a:ext cx="2647818" cy="527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2"/>
              </a:lnSpc>
              <a:spcBef>
                <a:spcPct val="0"/>
              </a:spcBef>
            </a:pPr>
            <a:r>
              <a:rPr lang="en-US" sz="299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Python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9" name="Freeform 9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TextBox 10"/>
          <p:cNvSpPr txBox="1"/>
          <p:nvPr/>
        </p:nvSpPr>
        <p:spPr>
          <a:xfrm>
            <a:off x="246002" y="-11848"/>
            <a:ext cx="8335837" cy="976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3"/>
              </a:lnSpc>
              <a:spcBef>
                <a:spcPct val="0"/>
              </a:spcBef>
            </a:pPr>
            <a:r>
              <a:rPr lang="en-US" sz="3315" b="1" spc="-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14.10 Passing parameters to subroutines, functions, and procedures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265944" y="4724467"/>
          <a:ext cx="11474132" cy="3105150"/>
        </p:xfrm>
        <a:graphic>
          <a:graphicData uri="http://schemas.openxmlformats.org/drawingml/2006/table">
            <a:tbl>
              <a:tblPr/>
              <a:tblGrid>
                <a:gridCol w="5737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7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4312">
                <a:tc>
                  <a:txBody>
                    <a:bodyPr/>
                    <a:lstStyle/>
                    <a:p>
                      <a:pPr algn="ctr">
                        <a:lnSpc>
                          <a:spcPts val="3845"/>
                        </a:lnSpc>
                        <a:defRPr/>
                      </a:pPr>
                      <a:r>
                        <a:rPr lang="en-US" sz="2746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Value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45"/>
                        </a:lnSpc>
                        <a:defRPr/>
                      </a:pPr>
                      <a:r>
                        <a:rPr lang="en-US" sz="2746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Reference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0838">
                <a:tc>
                  <a:txBody>
                    <a:bodyPr/>
                    <a:lstStyle/>
                    <a:p>
                      <a:pPr algn="ctr">
                        <a:lnSpc>
                          <a:spcPts val="3145"/>
                        </a:lnSpc>
                        <a:defRPr/>
                      </a:pPr>
                      <a:r>
                        <a:rPr lang="en-US" sz="2246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The value of the variable will not be affected by what happens in the subroutine.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5"/>
                        </a:lnSpc>
                        <a:defRPr/>
                      </a:pPr>
                      <a:r>
                        <a:rPr lang="en-US" sz="2246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Any changes that are applied to the variable’s contents will be effective outside the procedure in the calling program / module.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402046" y="1877010"/>
            <a:ext cx="1037401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Two ways to pass parameters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2046" y="2537410"/>
            <a:ext cx="16189426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Passing parameters by </a:t>
            </a: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value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involves creating a copy of the actual value, while passing parameters by </a:t>
            </a: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reference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involves passing a reference (memory address) to the original value, allowing modifications to affect the original data.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8" name="Freeform 8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246002" y="-11848"/>
            <a:ext cx="8335837" cy="976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3"/>
              </a:lnSpc>
              <a:spcBef>
                <a:spcPct val="0"/>
              </a:spcBef>
            </a:pPr>
            <a:r>
              <a:rPr lang="en-US" sz="3315" b="1" spc="-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14.10 Passing parameters to subroutines, functions, and procedures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75854" y="3046312"/>
            <a:ext cx="8335073" cy="5219516"/>
          </a:xfrm>
          <a:custGeom>
            <a:avLst/>
            <a:gdLst/>
            <a:ahLst/>
            <a:cxnLst/>
            <a:rect l="l" t="t" r="r" b="b"/>
            <a:pathLst>
              <a:path w="8335073" h="5219516">
                <a:moveTo>
                  <a:pt x="0" y="0"/>
                </a:moveTo>
                <a:lnTo>
                  <a:pt x="8335072" y="0"/>
                </a:lnTo>
                <a:lnTo>
                  <a:pt x="8335072" y="5219516"/>
                </a:lnTo>
                <a:lnTo>
                  <a:pt x="0" y="5219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901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" name="Freeform 3"/>
          <p:cNvSpPr/>
          <p:nvPr/>
        </p:nvSpPr>
        <p:spPr>
          <a:xfrm>
            <a:off x="670072" y="3547060"/>
            <a:ext cx="8574031" cy="5259328"/>
          </a:xfrm>
          <a:custGeom>
            <a:avLst/>
            <a:gdLst/>
            <a:ahLst/>
            <a:cxnLst/>
            <a:rect l="l" t="t" r="r" b="b"/>
            <a:pathLst>
              <a:path w="8574031" h="5259328">
                <a:moveTo>
                  <a:pt x="0" y="0"/>
                </a:moveTo>
                <a:lnTo>
                  <a:pt x="8574031" y="0"/>
                </a:lnTo>
                <a:lnTo>
                  <a:pt x="8574031" y="5259328"/>
                </a:lnTo>
                <a:lnTo>
                  <a:pt x="0" y="5259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4" name="TextBox 4"/>
          <p:cNvSpPr txBox="1"/>
          <p:nvPr/>
        </p:nvSpPr>
        <p:spPr>
          <a:xfrm>
            <a:off x="402046" y="1877010"/>
            <a:ext cx="1037401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Passing parameters by value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65670" y="3750287"/>
            <a:ext cx="2601884" cy="529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19"/>
              </a:lnSpc>
              <a:spcBef>
                <a:spcPct val="0"/>
              </a:spcBef>
            </a:pPr>
            <a:r>
              <a:rPr lang="en-US" sz="294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Pseudocode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12455" y="3509713"/>
            <a:ext cx="2711476" cy="54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92"/>
              </a:lnSpc>
              <a:spcBef>
                <a:spcPct val="0"/>
              </a:spcBef>
            </a:pPr>
            <a:r>
              <a:rPr lang="en-US" sz="306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Python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0" name="Freeform 10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TextBox 11"/>
          <p:cNvSpPr txBox="1"/>
          <p:nvPr/>
        </p:nvSpPr>
        <p:spPr>
          <a:xfrm>
            <a:off x="246002" y="-11848"/>
            <a:ext cx="8335837" cy="976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3"/>
              </a:lnSpc>
              <a:spcBef>
                <a:spcPct val="0"/>
              </a:spcBef>
            </a:pPr>
            <a:r>
              <a:rPr lang="en-US" sz="3315" b="1" spc="-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14.10 Passing parameters to subroutines, functions, and procedures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6764654" y="485049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TextBox 6"/>
          <p:cNvSpPr txBox="1"/>
          <p:nvPr/>
        </p:nvSpPr>
        <p:spPr>
          <a:xfrm>
            <a:off x="384809" y="1938701"/>
            <a:ext cx="2514169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Python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4809" y="2694896"/>
            <a:ext cx="1687449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Python is a multi-paradigm programming language that supports </a:t>
            </a:r>
            <a:r>
              <a:rPr lang="en-US" sz="30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procedural (this chapter)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object-oriented (c27)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and </a:t>
            </a:r>
            <a:r>
              <a:rPr lang="en-US" sz="30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functional (c29)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programming approaches, allowing diverse coding styles within a single language.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6002" y="123031"/>
            <a:ext cx="8482213" cy="673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45"/>
              </a:lnSpc>
              <a:spcBef>
                <a:spcPct val="0"/>
              </a:spcBef>
            </a:pPr>
            <a:r>
              <a:rPr lang="en-US" sz="4415" b="1" spc="-13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 Introducing Python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864" y="4718742"/>
            <a:ext cx="9405802" cy="3821107"/>
          </a:xfrm>
          <a:custGeom>
            <a:avLst/>
            <a:gdLst/>
            <a:ahLst/>
            <a:cxnLst/>
            <a:rect l="l" t="t" r="r" b="b"/>
            <a:pathLst>
              <a:path w="9405802" h="3821107">
                <a:moveTo>
                  <a:pt x="0" y="0"/>
                </a:moveTo>
                <a:lnTo>
                  <a:pt x="9405802" y="0"/>
                </a:lnTo>
                <a:lnTo>
                  <a:pt x="9405802" y="3821108"/>
                </a:lnTo>
                <a:lnTo>
                  <a:pt x="0" y="3821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" name="Freeform 3"/>
          <p:cNvSpPr/>
          <p:nvPr/>
        </p:nvSpPr>
        <p:spPr>
          <a:xfrm>
            <a:off x="9161504" y="4108606"/>
            <a:ext cx="9079591" cy="5569440"/>
          </a:xfrm>
          <a:custGeom>
            <a:avLst/>
            <a:gdLst/>
            <a:ahLst/>
            <a:cxnLst/>
            <a:rect l="l" t="t" r="r" b="b"/>
            <a:pathLst>
              <a:path w="9079591" h="5569440">
                <a:moveTo>
                  <a:pt x="0" y="0"/>
                </a:moveTo>
                <a:lnTo>
                  <a:pt x="9079590" y="0"/>
                </a:lnTo>
                <a:lnTo>
                  <a:pt x="9079590" y="5569440"/>
                </a:lnTo>
                <a:lnTo>
                  <a:pt x="0" y="5569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4" name="TextBox 4"/>
          <p:cNvSpPr txBox="1"/>
          <p:nvPr/>
        </p:nvSpPr>
        <p:spPr>
          <a:xfrm>
            <a:off x="402046" y="1877010"/>
            <a:ext cx="1037401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19D97"/>
                </a:solidFill>
                <a:latin typeface="Poppins Bold"/>
                <a:ea typeface="Poppins Bold"/>
                <a:cs typeface="Poppins Bold"/>
                <a:sym typeface="Poppins Bold"/>
              </a:rPr>
              <a:t>Passing parameters by reference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75983" y="4994324"/>
            <a:ext cx="2604107" cy="529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2"/>
              </a:lnSpc>
              <a:spcBef>
                <a:spcPct val="0"/>
              </a:spcBef>
            </a:pPr>
            <a:r>
              <a:rPr lang="en-US" sz="294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Pseudocode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298163" y="4421306"/>
            <a:ext cx="2482617" cy="50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30"/>
              </a:lnSpc>
              <a:spcBef>
                <a:spcPct val="0"/>
              </a:spcBef>
            </a:pPr>
            <a:r>
              <a:rPr lang="en-US" sz="280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Python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2046" y="2537410"/>
            <a:ext cx="16189426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Python does not have a facility to pass parameters by reference. Instead the subroutines behave like a function and returns multiple values. Eg: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2" name="TextBox 12"/>
          <p:cNvSpPr txBox="1"/>
          <p:nvPr/>
        </p:nvSpPr>
        <p:spPr>
          <a:xfrm>
            <a:off x="246002" y="-11848"/>
            <a:ext cx="8335837" cy="976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3"/>
              </a:lnSpc>
              <a:spcBef>
                <a:spcPct val="0"/>
              </a:spcBef>
            </a:pPr>
            <a:r>
              <a:rPr lang="en-US" sz="3315" b="1" spc="-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14.10 Passing parameters to subroutines, functions, and procedures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14.11 Arrays (List in Python)</a:t>
            </a:r>
          </a:p>
        </p:txBody>
      </p: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TextBox 6"/>
          <p:cNvSpPr txBox="1"/>
          <p:nvPr/>
        </p:nvSpPr>
        <p:spPr>
          <a:xfrm>
            <a:off x="384809" y="1938701"/>
            <a:ext cx="1292725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Pseudocode to declare an array</a:t>
            </a:r>
          </a:p>
        </p:txBody>
      </p:sp>
      <p:sp>
        <p:nvSpPr>
          <p:cNvPr id="7" name="Freeform 7"/>
          <p:cNvSpPr/>
          <p:nvPr/>
        </p:nvSpPr>
        <p:spPr>
          <a:xfrm>
            <a:off x="939188" y="2851305"/>
            <a:ext cx="16409624" cy="3016275"/>
          </a:xfrm>
          <a:custGeom>
            <a:avLst/>
            <a:gdLst/>
            <a:ahLst/>
            <a:cxnLst/>
            <a:rect l="l" t="t" r="r" b="b"/>
            <a:pathLst>
              <a:path w="16409624" h="3016275">
                <a:moveTo>
                  <a:pt x="0" y="0"/>
                </a:moveTo>
                <a:lnTo>
                  <a:pt x="16409624" y="0"/>
                </a:lnTo>
                <a:lnTo>
                  <a:pt x="16409624" y="3016275"/>
                </a:lnTo>
                <a:lnTo>
                  <a:pt x="0" y="30162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890" t="-42922" r="-7003" b="-37027"/>
            </a:stretch>
          </a:blipFill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9661813" y="3983306"/>
          <a:ext cx="7315200" cy="952500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85"/>
                        </a:lnSpc>
                        <a:defRPr/>
                      </a:pPr>
                      <a:r>
                        <a:rPr lang="en-US" sz="2846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...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9661813" y="5531673"/>
          <a:ext cx="7315200" cy="952500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r>
                        <a:rPr lang="en-US" sz="1546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Ali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85"/>
                        </a:lnSpc>
                        <a:defRPr/>
                      </a:pPr>
                      <a:r>
                        <a:rPr lang="en-US" sz="2846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...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9661813" y="7080041"/>
          <a:ext cx="7315200" cy="952500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r>
                        <a:rPr lang="en-US" sz="1546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Ali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r>
                        <a:rPr lang="en-US" sz="1546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Bush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85"/>
                        </a:lnSpc>
                        <a:defRPr/>
                      </a:pPr>
                      <a:r>
                        <a:rPr lang="en-US" sz="2846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...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9647107" y="8595625"/>
          <a:ext cx="7315200" cy="885825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5825"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r>
                        <a:rPr lang="en-US" sz="1546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Ali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5"/>
                        </a:lnSpc>
                        <a:defRPr/>
                      </a:pPr>
                      <a:r>
                        <a:rPr lang="en-US" sz="1546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Bush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0"/>
                        </a:lnSpc>
                        <a:defRPr/>
                      </a:pPr>
                      <a:r>
                        <a:rPr lang="en-US" sz="155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Catherine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Freeform 9"/>
          <p:cNvSpPr/>
          <p:nvPr/>
        </p:nvSpPr>
        <p:spPr>
          <a:xfrm>
            <a:off x="331581" y="3884976"/>
            <a:ext cx="8588668" cy="4368954"/>
          </a:xfrm>
          <a:custGeom>
            <a:avLst/>
            <a:gdLst/>
            <a:ahLst/>
            <a:cxnLst/>
            <a:rect l="l" t="t" r="r" b="b"/>
            <a:pathLst>
              <a:path w="8588668" h="4368954">
                <a:moveTo>
                  <a:pt x="0" y="0"/>
                </a:moveTo>
                <a:lnTo>
                  <a:pt x="8588668" y="0"/>
                </a:lnTo>
                <a:lnTo>
                  <a:pt x="8588668" y="4368955"/>
                </a:lnTo>
                <a:lnTo>
                  <a:pt x="0" y="4368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61" r="-935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TextBox 10"/>
          <p:cNvSpPr txBox="1"/>
          <p:nvPr/>
        </p:nvSpPr>
        <p:spPr>
          <a:xfrm>
            <a:off x="384809" y="1938701"/>
            <a:ext cx="1292725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Python code to create a list, appending to a list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68798" y="2982428"/>
            <a:ext cx="6871819" cy="898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8"/>
              </a:lnSpc>
              <a:spcBef>
                <a:spcPct val="0"/>
              </a:spcBef>
            </a:pPr>
            <a:r>
              <a:rPr lang="en-US" sz="176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dynamic list in Python refers to a mutable data structure that can grow or shrink dynamically in size during program execution to accommodate varying numbers of elements.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5585" y="4259759"/>
            <a:ext cx="6871819" cy="430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8"/>
              </a:lnSpc>
              <a:spcBef>
                <a:spcPct val="0"/>
              </a:spcBef>
            </a:pPr>
            <a:r>
              <a:rPr lang="en-US" sz="256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Python code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14.11 Arrays (List in Python)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3824403" y="3353136"/>
          <a:ext cx="10639194" cy="885825"/>
        </p:xfrm>
        <a:graphic>
          <a:graphicData uri="http://schemas.openxmlformats.org/drawingml/2006/table">
            <a:tbl>
              <a:tblPr/>
              <a:tblGrid>
                <a:gridCol w="3546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6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6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5825">
                <a:tc>
                  <a:txBody>
                    <a:bodyPr/>
                    <a:lstStyle/>
                    <a:p>
                      <a:pPr algn="ctr">
                        <a:lnSpc>
                          <a:spcPts val="2865"/>
                        </a:lnSpc>
                        <a:defRPr/>
                      </a:pPr>
                      <a:r>
                        <a:rPr lang="en-US" sz="2046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Ali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65"/>
                        </a:lnSpc>
                        <a:defRPr/>
                      </a:pPr>
                      <a:r>
                        <a:rPr lang="en-US" sz="2046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Bush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69"/>
                        </a:lnSpc>
                        <a:defRPr/>
                      </a:pPr>
                      <a:r>
                        <a:rPr lang="en-US" sz="204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Catherine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>
            <a:off x="4053412" y="4639392"/>
            <a:ext cx="10617386" cy="5074486"/>
          </a:xfrm>
          <a:custGeom>
            <a:avLst/>
            <a:gdLst/>
            <a:ahLst/>
            <a:cxnLst/>
            <a:rect l="l" t="t" r="r" b="b"/>
            <a:pathLst>
              <a:path w="10617386" h="5074486">
                <a:moveTo>
                  <a:pt x="0" y="0"/>
                </a:moveTo>
                <a:lnTo>
                  <a:pt x="10617386" y="0"/>
                </a:lnTo>
                <a:lnTo>
                  <a:pt x="10617386" y="5074486"/>
                </a:lnTo>
                <a:lnTo>
                  <a:pt x="0" y="5074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8659426" y="4129977"/>
            <a:ext cx="939736" cy="1396905"/>
          </a:xfrm>
          <a:custGeom>
            <a:avLst/>
            <a:gdLst/>
            <a:ahLst/>
            <a:cxnLst/>
            <a:rect l="l" t="t" r="r" b="b"/>
            <a:pathLst>
              <a:path w="939736" h="1396905">
                <a:moveTo>
                  <a:pt x="0" y="0"/>
                </a:moveTo>
                <a:lnTo>
                  <a:pt x="939736" y="0"/>
                </a:lnTo>
                <a:lnTo>
                  <a:pt x="939736" y="1396905"/>
                </a:lnTo>
                <a:lnTo>
                  <a:pt x="0" y="1396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384809" y="1938701"/>
            <a:ext cx="1292725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Accessing an item in the list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49442" y="6877767"/>
            <a:ext cx="1893704" cy="877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8"/>
              </a:lnSpc>
              <a:spcBef>
                <a:spcPct val="0"/>
              </a:spcBef>
            </a:pPr>
            <a:r>
              <a:rPr lang="en-US" sz="256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Python code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02894" y="2887967"/>
            <a:ext cx="1137535" cy="430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8"/>
              </a:lnSpc>
              <a:spcBef>
                <a:spcPct val="0"/>
              </a:spcBef>
            </a:pPr>
            <a:r>
              <a:rPr lang="en-US" sz="256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30081" y="2887967"/>
            <a:ext cx="1137535" cy="430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8"/>
              </a:lnSpc>
              <a:spcBef>
                <a:spcPct val="0"/>
              </a:spcBef>
            </a:pPr>
            <a:r>
              <a:rPr lang="en-US" sz="256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53640" y="2887967"/>
            <a:ext cx="1137535" cy="430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8"/>
              </a:lnSpc>
              <a:spcBef>
                <a:spcPct val="0"/>
              </a:spcBef>
            </a:pPr>
            <a:r>
              <a:rPr lang="en-US" sz="256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14.11 Arrays (List in Python)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TextBox 5"/>
          <p:cNvSpPr txBox="1"/>
          <p:nvPr/>
        </p:nvSpPr>
        <p:spPr>
          <a:xfrm>
            <a:off x="384809" y="1938701"/>
            <a:ext cx="1292725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Pseudocode to declare a 2D array</a:t>
            </a:r>
          </a:p>
        </p:txBody>
      </p:sp>
      <p:sp>
        <p:nvSpPr>
          <p:cNvPr id="6" name="Freeform 6"/>
          <p:cNvSpPr/>
          <p:nvPr/>
        </p:nvSpPr>
        <p:spPr>
          <a:xfrm>
            <a:off x="2083576" y="3445782"/>
            <a:ext cx="14120847" cy="3509157"/>
          </a:xfrm>
          <a:custGeom>
            <a:avLst/>
            <a:gdLst/>
            <a:ahLst/>
            <a:cxnLst/>
            <a:rect l="l" t="t" r="r" b="b"/>
            <a:pathLst>
              <a:path w="14120847" h="3509157">
                <a:moveTo>
                  <a:pt x="0" y="0"/>
                </a:moveTo>
                <a:lnTo>
                  <a:pt x="14120848" y="0"/>
                </a:lnTo>
                <a:lnTo>
                  <a:pt x="14120848" y="3509157"/>
                </a:lnTo>
                <a:lnTo>
                  <a:pt x="0" y="35091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05" t="-23994" r="-6673" b="-1962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 rot="5400000">
            <a:off x="10719347" y="3099526"/>
            <a:ext cx="592130" cy="2924099"/>
          </a:xfrm>
          <a:custGeom>
            <a:avLst/>
            <a:gdLst/>
            <a:ahLst/>
            <a:cxnLst/>
            <a:rect l="l" t="t" r="r" b="b"/>
            <a:pathLst>
              <a:path w="592130" h="2924099">
                <a:moveTo>
                  <a:pt x="0" y="0"/>
                </a:moveTo>
                <a:lnTo>
                  <a:pt x="592130" y="0"/>
                </a:lnTo>
                <a:lnTo>
                  <a:pt x="592130" y="2924100"/>
                </a:lnTo>
                <a:lnTo>
                  <a:pt x="0" y="292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 rot="-5400000">
            <a:off x="5283639" y="4857383"/>
            <a:ext cx="497677" cy="2457663"/>
          </a:xfrm>
          <a:custGeom>
            <a:avLst/>
            <a:gdLst/>
            <a:ahLst/>
            <a:cxnLst/>
            <a:rect l="l" t="t" r="r" b="b"/>
            <a:pathLst>
              <a:path w="497677" h="2457663">
                <a:moveTo>
                  <a:pt x="0" y="0"/>
                </a:moveTo>
                <a:lnTo>
                  <a:pt x="497677" y="0"/>
                </a:lnTo>
                <a:lnTo>
                  <a:pt x="497677" y="2457663"/>
                </a:lnTo>
                <a:lnTo>
                  <a:pt x="0" y="24576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9553362" y="3274911"/>
            <a:ext cx="322366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Number of rows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68589" y="6440589"/>
            <a:ext cx="372777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Number of columns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14.11 Arrays (List in Python)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578287" y="3684951"/>
            <a:ext cx="8003553" cy="4013205"/>
          </a:xfrm>
          <a:custGeom>
            <a:avLst/>
            <a:gdLst/>
            <a:ahLst/>
            <a:cxnLst/>
            <a:rect l="l" t="t" r="r" b="b"/>
            <a:pathLst>
              <a:path w="8003553" h="4013205">
                <a:moveTo>
                  <a:pt x="0" y="0"/>
                </a:moveTo>
                <a:lnTo>
                  <a:pt x="8003552" y="0"/>
                </a:lnTo>
                <a:lnTo>
                  <a:pt x="8003552" y="4013205"/>
                </a:lnTo>
                <a:lnTo>
                  <a:pt x="0" y="4013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054" r="-9055" b="-2080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TextBox 6"/>
          <p:cNvSpPr txBox="1"/>
          <p:nvPr/>
        </p:nvSpPr>
        <p:spPr>
          <a:xfrm>
            <a:off x="384809" y="1938701"/>
            <a:ext cx="1292725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Pseudocode to declare a 2D array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77486" y="4069637"/>
            <a:ext cx="2604107" cy="529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2"/>
              </a:lnSpc>
              <a:spcBef>
                <a:spcPct val="0"/>
              </a:spcBef>
            </a:pPr>
            <a:r>
              <a:rPr lang="en-US" sz="294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Codes</a:t>
            </a:r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9374892" y="5178793"/>
          <a:ext cx="778349" cy="163507"/>
        </p:xfrm>
        <a:graphic>
          <a:graphicData uri="http://schemas.openxmlformats.org/drawingml/2006/table">
            <a:tbl>
              <a:tblPr/>
              <a:tblGrid>
                <a:gridCol w="331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r>
                        <a:rPr lang="en-US" sz="1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</a:t>
                      </a: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8947593" y="5239383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[0]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47593" y="5867530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[1]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47593" y="6499309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[2]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27909" y="4729877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[1]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604717" y="4729877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[2]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804908" y="4729877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[3]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33709" y="4729877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[0]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33709" y="5239383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427909" y="5239383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537801" y="5239383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832001" y="5239383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33709" y="5869346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427909" y="5869346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537801" y="5869346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832001" y="5869346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133709" y="6498216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427909" y="6498216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537801" y="6498216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832001" y="6498216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427909" y="3663833"/>
            <a:ext cx="2604107" cy="529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2"/>
              </a:lnSpc>
              <a:spcBef>
                <a:spcPct val="0"/>
              </a:spcBef>
            </a:pPr>
            <a:r>
              <a:rPr lang="en-US" sz="294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Visualisation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14.11 Arrays (List in Python)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538111" y="3338444"/>
            <a:ext cx="8409482" cy="5820612"/>
          </a:xfrm>
          <a:custGeom>
            <a:avLst/>
            <a:gdLst/>
            <a:ahLst/>
            <a:cxnLst/>
            <a:rect l="l" t="t" r="r" b="b"/>
            <a:pathLst>
              <a:path w="8409482" h="5820612">
                <a:moveTo>
                  <a:pt x="0" y="0"/>
                </a:moveTo>
                <a:lnTo>
                  <a:pt x="8409482" y="0"/>
                </a:lnTo>
                <a:lnTo>
                  <a:pt x="8409482" y="5820612"/>
                </a:lnTo>
                <a:lnTo>
                  <a:pt x="0" y="582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TextBox 6"/>
          <p:cNvSpPr txBox="1"/>
          <p:nvPr/>
        </p:nvSpPr>
        <p:spPr>
          <a:xfrm>
            <a:off x="384809" y="1938701"/>
            <a:ext cx="1292725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Pseudocode to declare a 2D array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40798" y="3663833"/>
            <a:ext cx="2604107" cy="529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2"/>
              </a:lnSpc>
              <a:spcBef>
                <a:spcPct val="0"/>
              </a:spcBef>
            </a:pPr>
            <a:r>
              <a:rPr lang="en-US" sz="294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Codes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27909" y="3663833"/>
            <a:ext cx="2604107" cy="529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2"/>
              </a:lnSpc>
              <a:spcBef>
                <a:spcPct val="0"/>
              </a:spcBef>
            </a:pPr>
            <a:r>
              <a:rPr lang="en-US" sz="294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Visualisation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9374892" y="5178793"/>
          <a:ext cx="1324920" cy="1062081"/>
        </p:xfrm>
        <a:graphic>
          <a:graphicData uri="http://schemas.openxmlformats.org/drawingml/2006/table">
            <a:tbl>
              <a:tblPr/>
              <a:tblGrid>
                <a:gridCol w="331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r>
                        <a:rPr lang="en-US" sz="1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</a:t>
                      </a: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1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1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"/>
                        </a:lnSpc>
                        <a:defRPr/>
                      </a:pPr>
                      <a:endParaRPr lang="en-US" sz="1100"/>
                    </a:p>
                  </a:txBody>
                  <a:tcPr marL="152915" marR="152915" marT="152915" marB="15291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8947593" y="5239383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[0]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47593" y="5867530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[1]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47593" y="6499309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[2]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27909" y="4729877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[1]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604717" y="4729877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[2]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804908" y="4729877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[3]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33709" y="4729877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[0]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133709" y="5239383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427909" y="5239383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537801" y="5239383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832001" y="5239383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33709" y="5869346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27909" y="5869346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537801" y="5869346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832001" y="5869346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133709" y="6498216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427909" y="6498216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537801" y="6498216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832001" y="6498216"/>
            <a:ext cx="427299" cy="3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14.11 Arrays (List in Python)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14.12 Text files </a:t>
            </a:r>
          </a:p>
        </p:txBody>
      </p:sp>
      <p:sp>
        <p:nvSpPr>
          <p:cNvPr id="6" name="Freeform 6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402046" y="4421557"/>
            <a:ext cx="8573807" cy="2870474"/>
          </a:xfrm>
          <a:custGeom>
            <a:avLst/>
            <a:gdLst/>
            <a:ahLst/>
            <a:cxnLst/>
            <a:rect l="l" t="t" r="r" b="b"/>
            <a:pathLst>
              <a:path w="8573807" h="2870474">
                <a:moveTo>
                  <a:pt x="0" y="0"/>
                </a:moveTo>
                <a:lnTo>
                  <a:pt x="8573807" y="0"/>
                </a:lnTo>
                <a:lnTo>
                  <a:pt x="8573807" y="2870475"/>
                </a:lnTo>
                <a:lnTo>
                  <a:pt x="0" y="28704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522" t="-29045" r="-8508" b="-2420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9034273" y="2974421"/>
            <a:ext cx="9078798" cy="6283879"/>
          </a:xfrm>
          <a:custGeom>
            <a:avLst/>
            <a:gdLst/>
            <a:ahLst/>
            <a:cxnLst/>
            <a:rect l="l" t="t" r="r" b="b"/>
            <a:pathLst>
              <a:path w="9078798" h="6283879">
                <a:moveTo>
                  <a:pt x="0" y="0"/>
                </a:moveTo>
                <a:lnTo>
                  <a:pt x="9078798" y="0"/>
                </a:lnTo>
                <a:lnTo>
                  <a:pt x="9078798" y="6283879"/>
                </a:lnTo>
                <a:lnTo>
                  <a:pt x="0" y="6283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402046" y="1877010"/>
            <a:ext cx="1045278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Writing to a text file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65670" y="3892068"/>
            <a:ext cx="2601884" cy="529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19"/>
              </a:lnSpc>
              <a:spcBef>
                <a:spcPct val="0"/>
              </a:spcBef>
            </a:pPr>
            <a:r>
              <a:rPr lang="en-US" sz="294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Pseudocode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17934" y="3429613"/>
            <a:ext cx="2711476" cy="54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92"/>
              </a:lnSpc>
              <a:spcBef>
                <a:spcPct val="0"/>
              </a:spcBef>
            </a:pPr>
            <a:r>
              <a:rPr lang="en-US" sz="306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Python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TextBox 6"/>
          <p:cNvSpPr txBox="1"/>
          <p:nvPr/>
        </p:nvSpPr>
        <p:spPr>
          <a:xfrm>
            <a:off x="3287838" y="3829054"/>
            <a:ext cx="2601884" cy="529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19"/>
              </a:lnSpc>
              <a:spcBef>
                <a:spcPct val="0"/>
              </a:spcBef>
            </a:pPr>
            <a:r>
              <a:rPr lang="en-US" sz="294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Pseudocode</a:t>
            </a:r>
          </a:p>
        </p:txBody>
      </p:sp>
      <p:sp>
        <p:nvSpPr>
          <p:cNvPr id="7" name="Freeform 7"/>
          <p:cNvSpPr/>
          <p:nvPr/>
        </p:nvSpPr>
        <p:spPr>
          <a:xfrm>
            <a:off x="-280517" y="3452324"/>
            <a:ext cx="9970295" cy="4371035"/>
          </a:xfrm>
          <a:custGeom>
            <a:avLst/>
            <a:gdLst/>
            <a:ahLst/>
            <a:cxnLst/>
            <a:rect l="l" t="t" r="r" b="b"/>
            <a:pathLst>
              <a:path w="9970295" h="4371035">
                <a:moveTo>
                  <a:pt x="0" y="0"/>
                </a:moveTo>
                <a:lnTo>
                  <a:pt x="9970295" y="0"/>
                </a:lnTo>
                <a:lnTo>
                  <a:pt x="9970295" y="4371035"/>
                </a:lnTo>
                <a:lnTo>
                  <a:pt x="0" y="43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8703265" y="2412591"/>
            <a:ext cx="9835840" cy="7193982"/>
          </a:xfrm>
          <a:custGeom>
            <a:avLst/>
            <a:gdLst/>
            <a:ahLst/>
            <a:cxnLst/>
            <a:rect l="l" t="t" r="r" b="b"/>
            <a:pathLst>
              <a:path w="9835840" h="7193982">
                <a:moveTo>
                  <a:pt x="0" y="0"/>
                </a:moveTo>
                <a:lnTo>
                  <a:pt x="9835840" y="0"/>
                </a:lnTo>
                <a:lnTo>
                  <a:pt x="9835840" y="7193982"/>
                </a:lnTo>
                <a:lnTo>
                  <a:pt x="0" y="71939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402046" y="1877010"/>
            <a:ext cx="1045278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Reading from a text file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65447" y="2904143"/>
            <a:ext cx="2711476" cy="54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92"/>
              </a:lnSpc>
              <a:spcBef>
                <a:spcPct val="0"/>
              </a:spcBef>
            </a:pPr>
            <a:r>
              <a:rPr lang="en-US" sz="306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Python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8402" y="2430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14.12 Text files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TextBox 6"/>
          <p:cNvSpPr txBox="1"/>
          <p:nvPr/>
        </p:nvSpPr>
        <p:spPr>
          <a:xfrm>
            <a:off x="3287838" y="3829054"/>
            <a:ext cx="2601884" cy="529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19"/>
              </a:lnSpc>
              <a:spcBef>
                <a:spcPct val="0"/>
              </a:spcBef>
            </a:pPr>
            <a:r>
              <a:rPr lang="en-US" sz="294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Pseudocode</a:t>
            </a:r>
          </a:p>
        </p:txBody>
      </p:sp>
      <p:sp>
        <p:nvSpPr>
          <p:cNvPr id="7" name="Freeform 7"/>
          <p:cNvSpPr/>
          <p:nvPr/>
        </p:nvSpPr>
        <p:spPr>
          <a:xfrm>
            <a:off x="-435762" y="3452324"/>
            <a:ext cx="10123354" cy="4438137"/>
          </a:xfrm>
          <a:custGeom>
            <a:avLst/>
            <a:gdLst/>
            <a:ahLst/>
            <a:cxnLst/>
            <a:rect l="l" t="t" r="r" b="b"/>
            <a:pathLst>
              <a:path w="10123354" h="4438137">
                <a:moveTo>
                  <a:pt x="0" y="0"/>
                </a:moveTo>
                <a:lnTo>
                  <a:pt x="10123354" y="0"/>
                </a:lnTo>
                <a:lnTo>
                  <a:pt x="10123354" y="4438137"/>
                </a:lnTo>
                <a:lnTo>
                  <a:pt x="0" y="44381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9020699" y="3098262"/>
            <a:ext cx="9390015" cy="5698650"/>
          </a:xfrm>
          <a:custGeom>
            <a:avLst/>
            <a:gdLst/>
            <a:ahLst/>
            <a:cxnLst/>
            <a:rect l="l" t="t" r="r" b="b"/>
            <a:pathLst>
              <a:path w="9390015" h="5698650">
                <a:moveTo>
                  <a:pt x="0" y="0"/>
                </a:moveTo>
                <a:lnTo>
                  <a:pt x="9390015" y="0"/>
                </a:lnTo>
                <a:lnTo>
                  <a:pt x="9390015" y="5698650"/>
                </a:lnTo>
                <a:lnTo>
                  <a:pt x="0" y="56986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402046" y="1877010"/>
            <a:ext cx="1045278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Appending to a text file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59968" y="3366599"/>
            <a:ext cx="2711476" cy="54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92"/>
              </a:lnSpc>
              <a:spcBef>
                <a:spcPct val="0"/>
              </a:spcBef>
            </a:pPr>
            <a:r>
              <a:rPr lang="en-US" sz="306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Python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7674" y="107311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14.12 Text files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3484530" y="2770939"/>
            <a:ext cx="10487370" cy="7059208"/>
          </a:xfrm>
          <a:custGeom>
            <a:avLst/>
            <a:gdLst/>
            <a:ahLst/>
            <a:cxnLst/>
            <a:rect l="l" t="t" r="r" b="b"/>
            <a:pathLst>
              <a:path w="10487370" h="7059208">
                <a:moveTo>
                  <a:pt x="0" y="0"/>
                </a:moveTo>
                <a:lnTo>
                  <a:pt x="10487370" y="0"/>
                </a:lnTo>
                <a:lnTo>
                  <a:pt x="10487370" y="7059209"/>
                </a:lnTo>
                <a:lnTo>
                  <a:pt x="0" y="7059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35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TextBox 6"/>
          <p:cNvSpPr txBox="1"/>
          <p:nvPr/>
        </p:nvSpPr>
        <p:spPr>
          <a:xfrm>
            <a:off x="384809" y="1938701"/>
            <a:ext cx="9760792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Download python </a:t>
            </a:r>
            <a:r>
              <a:rPr lang="en-US" sz="3999" b="1" u="sng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  <a:hlinkClick r:id="rId5" tooltip="https://www.python.org"/>
              </a:rPr>
              <a:t>here</a:t>
            </a: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6002" y="123031"/>
            <a:ext cx="8482213" cy="673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45"/>
              </a:lnSpc>
              <a:spcBef>
                <a:spcPct val="0"/>
              </a:spcBef>
            </a:pPr>
            <a:r>
              <a:rPr lang="en-US" sz="4415" b="1" spc="-13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 Introducing Python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813718" y="4358543"/>
            <a:ext cx="7624394" cy="3195464"/>
          </a:xfrm>
          <a:custGeom>
            <a:avLst/>
            <a:gdLst/>
            <a:ahLst/>
            <a:cxnLst/>
            <a:rect l="l" t="t" r="r" b="b"/>
            <a:pathLst>
              <a:path w="7624394" h="3195464">
                <a:moveTo>
                  <a:pt x="0" y="0"/>
                </a:moveTo>
                <a:lnTo>
                  <a:pt x="7624394" y="0"/>
                </a:lnTo>
                <a:lnTo>
                  <a:pt x="7624394" y="3195464"/>
                </a:lnTo>
                <a:lnTo>
                  <a:pt x="0" y="3195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992" t="-27756" r="-10270" b="-2715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8935357" y="3261647"/>
            <a:ext cx="8564966" cy="5389256"/>
          </a:xfrm>
          <a:custGeom>
            <a:avLst/>
            <a:gdLst/>
            <a:ahLst/>
            <a:cxnLst/>
            <a:rect l="l" t="t" r="r" b="b"/>
            <a:pathLst>
              <a:path w="8564966" h="5389256">
                <a:moveTo>
                  <a:pt x="0" y="0"/>
                </a:moveTo>
                <a:lnTo>
                  <a:pt x="8564967" y="0"/>
                </a:lnTo>
                <a:lnTo>
                  <a:pt x="8564967" y="5389256"/>
                </a:lnTo>
                <a:lnTo>
                  <a:pt x="0" y="53892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357" r="-9196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3324973" y="3829054"/>
            <a:ext cx="2601884" cy="529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19"/>
              </a:lnSpc>
              <a:spcBef>
                <a:spcPct val="0"/>
              </a:spcBef>
            </a:pPr>
            <a:r>
              <a:rPr lang="en-US" sz="294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Pseudocode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2046" y="1877010"/>
            <a:ext cx="1045278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Appending to a text file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61334" y="3692348"/>
            <a:ext cx="2711476" cy="54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92"/>
              </a:lnSpc>
              <a:spcBef>
                <a:spcPct val="0"/>
              </a:spcBef>
            </a:pPr>
            <a:r>
              <a:rPr lang="en-US" sz="306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Python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6002" y="122017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14.12 Text files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642EC7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TextBox 5"/>
          <p:cNvSpPr txBox="1"/>
          <p:nvPr/>
        </p:nvSpPr>
        <p:spPr>
          <a:xfrm>
            <a:off x="384809" y="1938701"/>
            <a:ext cx="9760792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42EC7"/>
                </a:solidFill>
                <a:latin typeface="Poppins Bold"/>
                <a:ea typeface="Poppins Bold"/>
                <a:cs typeface="Poppins Bold"/>
                <a:sym typeface="Poppins Bold"/>
              </a:rPr>
              <a:t>Key characteristics of Python: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4809" y="2867042"/>
            <a:ext cx="17081291" cy="531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Case Sensitive</a:t>
            </a:r>
            <a:r>
              <a:rPr lang="en-US" sz="30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: 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Python is case-sensitive, meaning it distinguishes between uppercase and lowercase letters in variable names and identifiers.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Mandatory indentation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Python uses indentation to define code blocks, making it mandatory for maintaining readability and determining the structure of the code.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Keywords in Lower Case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Python's keywords (e.g., if, else, while) are written in lowercase and form the fundamental syntax elements of the language.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Slicing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Python supports slicing, a technique to extract specific elements from sequences like lists, strings, or tuples using a concise syntax (e.g., list[start:stop:step]).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Interpreted Language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Python is an interpreted language, executing instructions directly without a separate compilation step, allowing for easier debugging and rapid development.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6002" y="123031"/>
            <a:ext cx="8482213" cy="673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45"/>
              </a:lnSpc>
              <a:spcBef>
                <a:spcPct val="0"/>
              </a:spcBef>
            </a:pPr>
            <a:r>
              <a:rPr lang="en-US" sz="4415" b="1" spc="-13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14.1 Introducing Python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002" y="90615"/>
            <a:ext cx="8482213" cy="73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4915" b="1" spc="-14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Subtopic 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36799"/>
            <a:ext cx="9251830" cy="1065499"/>
            <a:chOff x="0" y="0"/>
            <a:chExt cx="3442595" cy="396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595" cy="396471"/>
            </a:xfrm>
            <a:custGeom>
              <a:avLst/>
              <a:gdLst/>
              <a:ahLst/>
              <a:cxnLst/>
              <a:rect l="l" t="t" r="r" b="b"/>
              <a:pathLst>
                <a:path w="3442595" h="396471">
                  <a:moveTo>
                    <a:pt x="0" y="0"/>
                  </a:moveTo>
                  <a:lnTo>
                    <a:pt x="3442595" y="0"/>
                  </a:lnTo>
                  <a:lnTo>
                    <a:pt x="3442595" y="396471"/>
                  </a:lnTo>
                  <a:lnTo>
                    <a:pt x="0" y="396471"/>
                  </a:lnTo>
                  <a:close/>
                </a:path>
              </a:pathLst>
            </a:custGeom>
            <a:solidFill>
              <a:srgbClr val="FF1495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6002" y="203585"/>
            <a:ext cx="8009496" cy="545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0"/>
              </a:lnSpc>
              <a:spcBef>
                <a:spcPct val="0"/>
              </a:spcBef>
            </a:pPr>
            <a:r>
              <a:rPr lang="en-US" sz="3616" b="1" spc="-10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14.2 Fundamentals of Programming</a:t>
            </a:r>
          </a:p>
        </p:txBody>
      </p:sp>
      <p:sp>
        <p:nvSpPr>
          <p:cNvPr id="6" name="Freeform 6"/>
          <p:cNvSpPr/>
          <p:nvPr/>
        </p:nvSpPr>
        <p:spPr>
          <a:xfrm>
            <a:off x="8581839" y="-66210"/>
            <a:ext cx="1094910" cy="1094910"/>
          </a:xfrm>
          <a:custGeom>
            <a:avLst/>
            <a:gdLst/>
            <a:ahLst/>
            <a:cxnLst/>
            <a:rect l="l" t="t" r="r" b="b"/>
            <a:pathLst>
              <a:path w="1094910" h="1094910">
                <a:moveTo>
                  <a:pt x="0" y="0"/>
                </a:moveTo>
                <a:lnTo>
                  <a:pt x="1094911" y="0"/>
                </a:lnTo>
                <a:lnTo>
                  <a:pt x="1094911" y="1094910"/>
                </a:lnTo>
                <a:lnTo>
                  <a:pt x="0" y="109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7" name="Group 7"/>
          <p:cNvGrpSpPr/>
          <p:nvPr/>
        </p:nvGrpSpPr>
        <p:grpSpPr>
          <a:xfrm>
            <a:off x="246002" y="9105874"/>
            <a:ext cx="3470729" cy="1043965"/>
            <a:chOff x="0" y="0"/>
            <a:chExt cx="885691" cy="2664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92931" y="9133812"/>
            <a:ext cx="3470729" cy="1043965"/>
            <a:chOff x="0" y="0"/>
            <a:chExt cx="885691" cy="2664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342304" y="9136330"/>
            <a:ext cx="3470729" cy="1043965"/>
            <a:chOff x="0" y="0"/>
            <a:chExt cx="885691" cy="2664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891677" y="9105874"/>
            <a:ext cx="3470729" cy="1043965"/>
            <a:chOff x="0" y="0"/>
            <a:chExt cx="885691" cy="2664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438606" y="9105874"/>
            <a:ext cx="3470729" cy="1043965"/>
            <a:chOff x="0" y="0"/>
            <a:chExt cx="885691" cy="26640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85691" cy="266408"/>
            </a:xfrm>
            <a:custGeom>
              <a:avLst/>
              <a:gdLst/>
              <a:ahLst/>
              <a:cxnLst/>
              <a:rect l="l" t="t" r="r" b="b"/>
              <a:pathLst>
                <a:path w="885691" h="266408">
                  <a:moveTo>
                    <a:pt x="113762" y="0"/>
                  </a:moveTo>
                  <a:lnTo>
                    <a:pt x="771929" y="0"/>
                  </a:lnTo>
                  <a:cubicBezTo>
                    <a:pt x="802100" y="0"/>
                    <a:pt x="831036" y="11986"/>
                    <a:pt x="852371" y="33320"/>
                  </a:cubicBezTo>
                  <a:cubicBezTo>
                    <a:pt x="873705" y="54655"/>
                    <a:pt x="885691" y="83591"/>
                    <a:pt x="885691" y="113762"/>
                  </a:cubicBezTo>
                  <a:lnTo>
                    <a:pt x="885691" y="152646"/>
                  </a:lnTo>
                  <a:cubicBezTo>
                    <a:pt x="885691" y="215475"/>
                    <a:pt x="834758" y="266408"/>
                    <a:pt x="771929" y="266408"/>
                  </a:cubicBezTo>
                  <a:lnTo>
                    <a:pt x="113762" y="266408"/>
                  </a:lnTo>
                  <a:cubicBezTo>
                    <a:pt x="83591" y="266408"/>
                    <a:pt x="54655" y="254422"/>
                    <a:pt x="33320" y="233088"/>
                  </a:cubicBezTo>
                  <a:cubicBezTo>
                    <a:pt x="11986" y="211753"/>
                    <a:pt x="0" y="182817"/>
                    <a:pt x="0" y="152646"/>
                  </a:cubicBezTo>
                  <a:lnTo>
                    <a:pt x="0" y="113762"/>
                  </a:lnTo>
                  <a:cubicBezTo>
                    <a:pt x="0" y="83591"/>
                    <a:pt x="11986" y="54655"/>
                    <a:pt x="33320" y="33320"/>
                  </a:cubicBezTo>
                  <a:cubicBezTo>
                    <a:pt x="54655" y="11986"/>
                    <a:pt x="83591" y="0"/>
                    <a:pt x="1137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"/>
                  </a:srgbClr>
                </a:gs>
                <a:gs pos="100000">
                  <a:srgbClr val="FF914D">
                    <a:alpha val="1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85691" cy="294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3866110" y="5253775"/>
            <a:ext cx="9724210" cy="3216073"/>
          </a:xfrm>
          <a:custGeom>
            <a:avLst/>
            <a:gdLst/>
            <a:ahLst/>
            <a:cxnLst/>
            <a:rect l="l" t="t" r="r" b="b"/>
            <a:pathLst>
              <a:path w="9724210" h="3216073">
                <a:moveTo>
                  <a:pt x="0" y="0"/>
                </a:moveTo>
                <a:lnTo>
                  <a:pt x="9724210" y="0"/>
                </a:lnTo>
                <a:lnTo>
                  <a:pt x="9724210" y="3216073"/>
                </a:lnTo>
                <a:lnTo>
                  <a:pt x="0" y="32160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518" t="-38705" r="-13025" b="-37584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23" name="TextBox 23"/>
          <p:cNvSpPr txBox="1"/>
          <p:nvPr/>
        </p:nvSpPr>
        <p:spPr>
          <a:xfrm>
            <a:off x="402046" y="1877010"/>
            <a:ext cx="785345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1495"/>
                </a:solidFill>
                <a:latin typeface="Poppins Bold"/>
                <a:ea typeface="Poppins Bold"/>
                <a:cs typeface="Poppins Bold"/>
                <a:sym typeface="Poppins Bold"/>
              </a:rPr>
              <a:t>Declaration of variable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02046" y="2694896"/>
            <a:ext cx="17288518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majority of programming languages necessitate specifying the data type for variables to enable the compiler to reserve the appropriate memory space.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This is how we declare a variable in pseudocode: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5194" y="8974405"/>
            <a:ext cx="2561121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/>
                </a:solidFill>
                <a:latin typeface="Poppins"/>
                <a:ea typeface="Poppins"/>
                <a:cs typeface="Poppins"/>
                <a:sym typeface="Poppins"/>
              </a:rPr>
              <a:t>Declaration of variables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963708" y="9146812"/>
            <a:ext cx="3129174" cy="88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1985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Assignment of constants and variables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342304" y="9004861"/>
            <a:ext cx="3342105" cy="114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Arithmetic Operators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110448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Output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657377" y="9269321"/>
            <a:ext cx="3033187" cy="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2580">
                <a:solidFill>
                  <a:srgbClr val="2D3240">
                    <a:alpha val="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Input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2671</Words>
  <Application>Microsoft Office PowerPoint</Application>
  <PresentationFormat>Custom</PresentationFormat>
  <Paragraphs>712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6" baseType="lpstr">
      <vt:lpstr>Canva Sans</vt:lpstr>
      <vt:lpstr>Open Sans</vt:lpstr>
      <vt:lpstr>Arial</vt:lpstr>
      <vt:lpstr>Anca Coder</vt:lpstr>
      <vt:lpstr>Aptos Display</vt:lpstr>
      <vt:lpstr>Open Sans Bold Italics</vt:lpstr>
      <vt:lpstr>Times New Roman</vt:lpstr>
      <vt:lpstr>Aptos</vt:lpstr>
      <vt:lpstr>Canva Sans Bold</vt:lpstr>
      <vt:lpstr>Open Sans Bold</vt:lpstr>
      <vt:lpstr>Poppins</vt:lpstr>
      <vt:lpstr>Gagalin</vt:lpstr>
      <vt:lpstr>Alatsi</vt:lpstr>
      <vt:lpstr>Poppins Bold</vt:lpstr>
      <vt:lpstr>Fira Code Semi-Bold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| Chapter 14</dc:title>
  <dc:creator>John</dc:creator>
  <cp:lastModifiedBy>Chezka Mae Madrona</cp:lastModifiedBy>
  <cp:revision>3</cp:revision>
  <dcterms:created xsi:type="dcterms:W3CDTF">2006-08-16T00:00:00Z</dcterms:created>
  <dcterms:modified xsi:type="dcterms:W3CDTF">2024-10-11T10:46:50Z</dcterms:modified>
  <dc:identifier>DAF19Vgn78I</dc:identifier>
</cp:coreProperties>
</file>